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67" r:id="rId5"/>
    <p:sldId id="268" r:id="rId6"/>
    <p:sldId id="278" r:id="rId7"/>
    <p:sldId id="279" r:id="rId8"/>
    <p:sldId id="295" r:id="rId9"/>
    <p:sldId id="270" r:id="rId10"/>
    <p:sldId id="280" r:id="rId11"/>
    <p:sldId id="281" r:id="rId12"/>
    <p:sldId id="282" r:id="rId13"/>
    <p:sldId id="296" r:id="rId14"/>
    <p:sldId id="286" r:id="rId15"/>
    <p:sldId id="302" r:id="rId16"/>
    <p:sldId id="287" r:id="rId17"/>
    <p:sldId id="284" r:id="rId18"/>
    <p:sldId id="297" r:id="rId19"/>
    <p:sldId id="288" r:id="rId20"/>
    <p:sldId id="298" r:id="rId21"/>
    <p:sldId id="299" r:id="rId22"/>
    <p:sldId id="290" r:id="rId23"/>
    <p:sldId id="300" r:id="rId24"/>
    <p:sldId id="301" r:id="rId25"/>
    <p:sldId id="29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F4B5545-2A0A-4467-8292-B563D48C383A}">
          <p14:sldIdLst>
            <p14:sldId id="267"/>
            <p14:sldId id="268"/>
            <p14:sldId id="278"/>
            <p14:sldId id="279"/>
            <p14:sldId id="295"/>
            <p14:sldId id="270"/>
            <p14:sldId id="280"/>
            <p14:sldId id="281"/>
            <p14:sldId id="282"/>
            <p14:sldId id="296"/>
            <p14:sldId id="286"/>
            <p14:sldId id="302"/>
            <p14:sldId id="287"/>
            <p14:sldId id="284"/>
            <p14:sldId id="297"/>
            <p14:sldId id="288"/>
            <p14:sldId id="298"/>
            <p14:sldId id="299"/>
            <p14:sldId id="290"/>
            <p14:sldId id="300"/>
            <p14:sldId id="301"/>
            <p14:sldId id="29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9E6D"/>
    <a:srgbClr val="C5AC94"/>
    <a:srgbClr val="A99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3" autoAdjust="0"/>
    <p:restoredTop sz="92253" autoAdjust="0"/>
  </p:normalViewPr>
  <p:slideViewPr>
    <p:cSldViewPr snapToGrid="0">
      <p:cViewPr varScale="1">
        <p:scale>
          <a:sx n="116" d="100"/>
          <a:sy n="116" d="100"/>
        </p:scale>
        <p:origin x="73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752885490289344"/>
          <c:y val="8.5470085470085472E-2"/>
          <c:w val="0.59416941691505076"/>
          <c:h val="0.825539403728380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6BD-4DEA-BA14-2310A39FBE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6BD-4DEA-BA14-2310A39FBE59}"/>
              </c:ext>
            </c:extLst>
          </c:dPt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6BD-4DEA-BA14-2310A39FBE5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6BD-4DEA-BA14-2310A39FBE5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0.61099999999999999</c:v>
                </c:pt>
                <c:pt idx="1">
                  <c:v>0.38900000000000001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6BD-4DEA-BA14-2310A39FB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0206235327938509"/>
          <c:y val="0.804618588635304"/>
          <c:w val="0.49358189265687924"/>
          <c:h val="0.16769680120133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64F-4A8C-871C-FD90D5E642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64F-4A8C-871C-FD90D5E642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64F-4A8C-871C-FD90D5E642A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64F-4A8C-871C-FD90D5E642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0.83299999999999996</c:v>
                </c:pt>
                <c:pt idx="1">
                  <c:v>0.16700000000000001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64F-4A8C-871C-FD90D5E642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8630982778421119"/>
          <c:y val="0.80771382502672251"/>
          <c:w val="0.39865479641231094"/>
          <c:h val="0.164675978766961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539758776937542E-2"/>
          <c:y val="0.22835457141763529"/>
          <c:w val="0.44719799870249277"/>
          <c:h val="0.6700124785155280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FC8-4B4B-A380-C4B04E4434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FC8-4B4B-A380-C4B04E4434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FC8-4B4B-A380-C4B04E4434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FC8-4B4B-A380-C4B04E4434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Once a year</c:v>
                </c:pt>
                <c:pt idx="1">
                  <c:v>Twice a year</c:v>
                </c:pt>
                <c:pt idx="2">
                  <c:v>More than twich a year</c:v>
                </c:pt>
                <c:pt idx="3">
                  <c:v>Whenever I got time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10</c:v>
                </c:pt>
                <c:pt idx="2">
                  <c:v>3.5</c:v>
                </c:pt>
                <c:pt idx="3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FC8-4B4B-A380-C4B04E4434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BFC8-4B4B-A380-C4B04E4434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BFC8-4B4B-A380-C4B04E4434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BFC8-4B4B-A380-C4B04E4434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BFC8-4B4B-A380-C4B04E4434A0}"/>
              </c:ext>
            </c:extLst>
          </c:dPt>
          <c:cat>
            <c:strRef>
              <c:f>Sheet1!$A$2:$A$5</c:f>
              <c:strCache>
                <c:ptCount val="4"/>
                <c:pt idx="0">
                  <c:v>Once a year</c:v>
                </c:pt>
                <c:pt idx="1">
                  <c:v>Twice a year</c:v>
                </c:pt>
                <c:pt idx="2">
                  <c:v>More than twich a year</c:v>
                </c:pt>
                <c:pt idx="3">
                  <c:v>Whenever I got time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BFC8-4B4B-A380-C4B04E4434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BFC8-4B4B-A380-C4B04E4434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BFC8-4B4B-A380-C4B04E4434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BFC8-4B4B-A380-C4B04E4434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BFC8-4B4B-A380-C4B04E4434A0}"/>
              </c:ext>
            </c:extLst>
          </c:dPt>
          <c:cat>
            <c:strRef>
              <c:f>Sheet1!$A$2:$A$5</c:f>
              <c:strCache>
                <c:ptCount val="4"/>
                <c:pt idx="0">
                  <c:v>Once a year</c:v>
                </c:pt>
                <c:pt idx="1">
                  <c:v>Twice a year</c:v>
                </c:pt>
                <c:pt idx="2">
                  <c:v>More than twich a year</c:v>
                </c:pt>
                <c:pt idx="3">
                  <c:v>Whenever I got time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BFC8-4B4B-A380-C4B04E443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0004818673807869"/>
          <c:y val="7.4038609064963554E-2"/>
          <c:w val="0.32192473516690373"/>
          <c:h val="0.879973971995127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4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Factors for travel</a:t>
            </a:r>
            <a:r>
              <a:rPr lang="en-US" baseline="0"/>
              <a:t> agency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Price</c:v>
                </c:pt>
                <c:pt idx="1">
                  <c:v>Security</c:v>
                </c:pt>
                <c:pt idx="2">
                  <c:v>Service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22</c:v>
                </c:pt>
                <c:pt idx="2">
                  <c:v>19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63D-4165-9F45-8A3D1F6A78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Price</c:v>
                </c:pt>
                <c:pt idx="1">
                  <c:v>Security</c:v>
                </c:pt>
                <c:pt idx="2">
                  <c:v>Service</c:v>
                </c:pt>
                <c:pt idx="3">
                  <c:v>Other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63D-4165-9F45-8A3D1F6A78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Price</c:v>
                </c:pt>
                <c:pt idx="1">
                  <c:v>Security</c:v>
                </c:pt>
                <c:pt idx="2">
                  <c:v>Service</c:v>
                </c:pt>
                <c:pt idx="3">
                  <c:v>Other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63D-4165-9F45-8A3D1F6A7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88944944"/>
        <c:axId val="288944160"/>
      </c:barChart>
      <c:catAx>
        <c:axId val="28894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44160"/>
        <c:crosses val="autoZero"/>
        <c:auto val="1"/>
        <c:lblAlgn val="ctr"/>
        <c:lblOffset val="100"/>
        <c:noMultiLvlLbl val="0"/>
      </c:catAx>
      <c:valAx>
        <c:axId val="28894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4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Services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Must needed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Multiple package</c:v>
                </c:pt>
                <c:pt idx="1">
                  <c:v>Price</c:v>
                </c:pt>
                <c:pt idx="2">
                  <c:v>Quality</c:v>
                </c:pt>
                <c:pt idx="3">
                  <c:v>Transaction</c:v>
                </c:pt>
                <c:pt idx="4">
                  <c:v>Security</c:v>
                </c:pt>
                <c:pt idx="5">
                  <c:v>Customer Service</c:v>
                </c:pt>
                <c:pt idx="6">
                  <c:v>Honest review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</c:v>
                </c:pt>
                <c:pt idx="1">
                  <c:v>31</c:v>
                </c:pt>
                <c:pt idx="2">
                  <c:v>34</c:v>
                </c:pt>
                <c:pt idx="3">
                  <c:v>29</c:v>
                </c:pt>
                <c:pt idx="4">
                  <c:v>33</c:v>
                </c:pt>
                <c:pt idx="5">
                  <c:v>32</c:v>
                </c:pt>
                <c:pt idx="6">
                  <c:v>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7D0-42BF-BDFF-4F0822F447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Less needed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Multiple package</c:v>
                </c:pt>
                <c:pt idx="1">
                  <c:v>Price</c:v>
                </c:pt>
                <c:pt idx="2">
                  <c:v>Quality</c:v>
                </c:pt>
                <c:pt idx="3">
                  <c:v>Transaction</c:v>
                </c:pt>
                <c:pt idx="4">
                  <c:v>Security</c:v>
                </c:pt>
                <c:pt idx="5">
                  <c:v>Customer Service</c:v>
                </c:pt>
                <c:pt idx="6">
                  <c:v>Honest review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</c:v>
                </c:pt>
                <c:pt idx="1">
                  <c:v>5</c:v>
                </c:pt>
                <c:pt idx="2">
                  <c:v>2</c:v>
                </c:pt>
                <c:pt idx="3">
                  <c:v>7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7D0-42BF-BDFF-4F0822F447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Don't needed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Multiple package</c:v>
                </c:pt>
                <c:pt idx="1">
                  <c:v>Price</c:v>
                </c:pt>
                <c:pt idx="2">
                  <c:v>Quality</c:v>
                </c:pt>
                <c:pt idx="3">
                  <c:v>Transaction</c:v>
                </c:pt>
                <c:pt idx="4">
                  <c:v>Security</c:v>
                </c:pt>
                <c:pt idx="5">
                  <c:v>Customer Service</c:v>
                </c:pt>
                <c:pt idx="6">
                  <c:v>Honest review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7D0-42BF-BDFF-4F0822F447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8948080"/>
        <c:axId val="288948472"/>
      </c:barChart>
      <c:catAx>
        <c:axId val="28894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48472"/>
        <c:crosses val="autoZero"/>
        <c:auto val="1"/>
        <c:lblAlgn val="ctr"/>
        <c:lblOffset val="100"/>
        <c:noMultiLvlLbl val="0"/>
      </c:catAx>
      <c:valAx>
        <c:axId val="288948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4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Issues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Possibility of forgery</c:v>
                </c:pt>
                <c:pt idx="1">
                  <c:v>Charge heavy Commision</c:v>
                </c:pt>
                <c:pt idx="2">
                  <c:v>Too much clutter</c:v>
                </c:pt>
                <c:pt idx="3">
                  <c:v>Security issue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10</c:v>
                </c:pt>
                <c:pt idx="2">
                  <c:v>8</c:v>
                </c:pt>
                <c:pt idx="3">
                  <c:v>18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849-4D3D-8C41-5502E4B99D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Possibility of forgery</c:v>
                </c:pt>
                <c:pt idx="1">
                  <c:v>Charge heavy Commision</c:v>
                </c:pt>
                <c:pt idx="2">
                  <c:v>Too much clutter</c:v>
                </c:pt>
                <c:pt idx="3">
                  <c:v>Security issue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849-4D3D-8C41-5502E4B99D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Possibility of forgery</c:v>
                </c:pt>
                <c:pt idx="1">
                  <c:v>Charge heavy Commision</c:v>
                </c:pt>
                <c:pt idx="2">
                  <c:v>Too much clutter</c:v>
                </c:pt>
                <c:pt idx="3">
                  <c:v>Security issue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849-4D3D-8C41-5502E4B99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88947296"/>
        <c:axId val="288943768"/>
      </c:barChart>
      <c:catAx>
        <c:axId val="2889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43768"/>
        <c:crosses val="autoZero"/>
        <c:auto val="1"/>
        <c:lblAlgn val="ctr"/>
        <c:lblOffset val="100"/>
        <c:noMultiLvlLbl val="0"/>
      </c:catAx>
      <c:valAx>
        <c:axId val="288943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Easy to order</c:v>
                </c:pt>
                <c:pt idx="1">
                  <c:v>Varity in packages of tour</c:v>
                </c:pt>
                <c:pt idx="2">
                  <c:v>Discounts &amp; offers</c:v>
                </c:pt>
                <c:pt idx="3">
                  <c:v>Saves time</c:v>
                </c:pt>
                <c:pt idx="4">
                  <c:v>Avoid long queues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16</c:v>
                </c:pt>
                <c:pt idx="2">
                  <c:v>18</c:v>
                </c:pt>
                <c:pt idx="3">
                  <c:v>28</c:v>
                </c:pt>
                <c:pt idx="4">
                  <c:v>22</c:v>
                </c:pt>
                <c:pt idx="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C9-400A-B2D3-294CC5F8CC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Easy to order</c:v>
                </c:pt>
                <c:pt idx="1">
                  <c:v>Varity in packages of tour</c:v>
                </c:pt>
                <c:pt idx="2">
                  <c:v>Discounts &amp; offers</c:v>
                </c:pt>
                <c:pt idx="3">
                  <c:v>Saves time</c:v>
                </c:pt>
                <c:pt idx="4">
                  <c:v>Avoid long queues</c:v>
                </c:pt>
                <c:pt idx="5">
                  <c:v>Other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1C9-400A-B2D3-294CC5F8CC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Easy to order</c:v>
                </c:pt>
                <c:pt idx="1">
                  <c:v>Varity in packages of tour</c:v>
                </c:pt>
                <c:pt idx="2">
                  <c:v>Discounts &amp; offers</c:v>
                </c:pt>
                <c:pt idx="3">
                  <c:v>Saves time</c:v>
                </c:pt>
                <c:pt idx="4">
                  <c:v>Avoid long queues</c:v>
                </c:pt>
                <c:pt idx="5">
                  <c:v>Other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1C9-400A-B2D3-294CC5F8C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88946904"/>
        <c:axId val="288949256"/>
      </c:barChart>
      <c:catAx>
        <c:axId val="288946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49256"/>
        <c:crosses val="autoZero"/>
        <c:auto val="1"/>
        <c:lblAlgn val="ctr"/>
        <c:lblOffset val="100"/>
        <c:noMultiLvlLbl val="0"/>
      </c:catAx>
      <c:valAx>
        <c:axId val="288949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46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156-4958-BA23-F5FB3942C9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156-4958-BA23-F5FB3942C9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156-4958-BA23-F5FB3942C93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156-4958-BA23-F5FB3942C9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18-24</c:v>
                </c:pt>
                <c:pt idx="1">
                  <c:v>25-30</c:v>
                </c:pt>
                <c:pt idx="2">
                  <c:v>31-40</c:v>
                </c:pt>
                <c:pt idx="3">
                  <c:v>40 and above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0.58299999999999996</c:v>
                </c:pt>
                <c:pt idx="1">
                  <c:v>0.27700000000000002</c:v>
                </c:pt>
                <c:pt idx="2">
                  <c:v>8.3000000000000004E-2</c:v>
                </c:pt>
                <c:pt idx="3">
                  <c:v>5.5E-2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156-4958-BA23-F5FB3942C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89C-43CE-BA54-823FBB3978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89C-43CE-BA54-823FBB3978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89C-43CE-BA54-823FBB3978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89C-43CE-BA54-823FBB3978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Student</c:v>
                </c:pt>
                <c:pt idx="1">
                  <c:v>Govt employee</c:v>
                </c:pt>
                <c:pt idx="2">
                  <c:v>Businessman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0.52900000000000003</c:v>
                </c:pt>
                <c:pt idx="1">
                  <c:v>5.5E-2</c:v>
                </c:pt>
                <c:pt idx="2">
                  <c:v>0.30499999999999999</c:v>
                </c:pt>
                <c:pt idx="3">
                  <c:v>0.111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89C-43CE-BA54-823FBB397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Places for travelling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Hill stations</c:v>
                </c:pt>
                <c:pt idx="1">
                  <c:v>Beaches</c:v>
                </c:pt>
                <c:pt idx="2">
                  <c:v>Deserts</c:v>
                </c:pt>
                <c:pt idx="3">
                  <c:v>Historically singficant places</c:v>
                </c:pt>
                <c:pt idx="4">
                  <c:v>Commercially busy cities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20</c:v>
                </c:pt>
                <c:pt idx="2">
                  <c:v>3</c:v>
                </c:pt>
                <c:pt idx="3">
                  <c:v>16</c:v>
                </c:pt>
                <c:pt idx="4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89C-4207-9187-203D6C3473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Hill stations</c:v>
                </c:pt>
                <c:pt idx="1">
                  <c:v>Beaches</c:v>
                </c:pt>
                <c:pt idx="2">
                  <c:v>Deserts</c:v>
                </c:pt>
                <c:pt idx="3">
                  <c:v>Historically singficant places</c:v>
                </c:pt>
                <c:pt idx="4">
                  <c:v>Commercially busy cities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89C-4207-9187-203D6C3473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Hill stations</c:v>
                </c:pt>
                <c:pt idx="1">
                  <c:v>Beaches</c:v>
                </c:pt>
                <c:pt idx="2">
                  <c:v>Deserts</c:v>
                </c:pt>
                <c:pt idx="3">
                  <c:v>Historically singficant places</c:v>
                </c:pt>
                <c:pt idx="4">
                  <c:v>Commercially busy cities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89C-4207-9187-203D6C347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48052232"/>
        <c:axId val="248050272"/>
      </c:barChart>
      <c:catAx>
        <c:axId val="248052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50272"/>
        <c:crosses val="autoZero"/>
        <c:auto val="1"/>
        <c:lblAlgn val="ctr"/>
        <c:lblOffset val="100"/>
        <c:noMultiLvlLbl val="0"/>
      </c:catAx>
      <c:valAx>
        <c:axId val="2480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52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92905807804087"/>
          <c:y val="0.10862365394939022"/>
          <c:w val="0.73805707751679461"/>
          <c:h val="0.7950348939018044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Approximate Budget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81C-41E0-912E-FBA285FE7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81C-41E0-912E-FBA285FE7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81C-41E0-912E-FBA285FE7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81C-41E0-912E-FBA285FE7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Below 5000</c:v>
                </c:pt>
                <c:pt idx="1">
                  <c:v>5000 - 10000</c:v>
                </c:pt>
                <c:pt idx="2">
                  <c:v>10000 - 20000</c:v>
                </c:pt>
                <c:pt idx="3">
                  <c:v>Above 20000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0.314</c:v>
                </c:pt>
                <c:pt idx="1">
                  <c:v>0.51400000000000001</c:v>
                </c:pt>
                <c:pt idx="2">
                  <c:v>0.114</c:v>
                </c:pt>
                <c:pt idx="3">
                  <c:v>5.8000000000000003E-2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81C-41E0-912E-FBA285FE7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Preferable</a:t>
            </a:r>
            <a:r>
              <a:rPr lang="en-US" baseline="0"/>
              <a:t> Travel Mode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Personal Transportation</c:v>
                </c:pt>
                <c:pt idx="1">
                  <c:v>Railway</c:v>
                </c:pt>
                <c:pt idx="2">
                  <c:v>Air travel</c:v>
                </c:pt>
                <c:pt idx="3">
                  <c:v>Bus or Coach Service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17</c:v>
                </c:pt>
                <c:pt idx="2">
                  <c:v>7</c:v>
                </c:pt>
                <c:pt idx="3">
                  <c:v>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E6-4954-ACCD-EE7054222B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Personal Transportation</c:v>
                </c:pt>
                <c:pt idx="1">
                  <c:v>Railway</c:v>
                </c:pt>
                <c:pt idx="2">
                  <c:v>Air travel</c:v>
                </c:pt>
                <c:pt idx="3">
                  <c:v>Bus or Coach Service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E6-4954-ACCD-EE7054222B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Personal Transportation</c:v>
                </c:pt>
                <c:pt idx="1">
                  <c:v>Railway</c:v>
                </c:pt>
                <c:pt idx="2">
                  <c:v>Air travel</c:v>
                </c:pt>
                <c:pt idx="3">
                  <c:v>Bus or Coach Service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BE6-4954-ACCD-EE7054222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8048312"/>
        <c:axId val="248046744"/>
      </c:barChart>
      <c:catAx>
        <c:axId val="248048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46744"/>
        <c:crosses val="autoZero"/>
        <c:auto val="1"/>
        <c:lblAlgn val="ctr"/>
        <c:lblOffset val="100"/>
        <c:noMultiLvlLbl val="0"/>
      </c:catAx>
      <c:valAx>
        <c:axId val="248046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48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Preferable accommodation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Low priced</c:v>
                </c:pt>
                <c:pt idx="1">
                  <c:v>Comfortable</c:v>
                </c:pt>
                <c:pt idx="2">
                  <c:v>Luxurious</c:v>
                </c:pt>
                <c:pt idx="3">
                  <c:v>Hygienic</c:v>
                </c:pt>
                <c:pt idx="4">
                  <c:v>Secured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27</c:v>
                </c:pt>
                <c:pt idx="2">
                  <c:v>1</c:v>
                </c:pt>
                <c:pt idx="3">
                  <c:v>5</c:v>
                </c:pt>
                <c:pt idx="4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64E-4D63-92AC-07B45C3E44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Low priced</c:v>
                </c:pt>
                <c:pt idx="1">
                  <c:v>Comfortable</c:v>
                </c:pt>
                <c:pt idx="2">
                  <c:v>Luxurious</c:v>
                </c:pt>
                <c:pt idx="3">
                  <c:v>Hygienic</c:v>
                </c:pt>
                <c:pt idx="4">
                  <c:v>Secured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64E-4D63-92AC-07B45C3E44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Low priced</c:v>
                </c:pt>
                <c:pt idx="1">
                  <c:v>Comfortable</c:v>
                </c:pt>
                <c:pt idx="2">
                  <c:v>Luxurious</c:v>
                </c:pt>
                <c:pt idx="3">
                  <c:v>Hygienic</c:v>
                </c:pt>
                <c:pt idx="4">
                  <c:v>Secured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64E-4D63-92AC-07B45C3E4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98"/>
        <c:axId val="248045960"/>
        <c:axId val="248048704"/>
      </c:barChart>
      <c:catAx>
        <c:axId val="248045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48704"/>
        <c:crosses val="autoZero"/>
        <c:auto val="1"/>
        <c:lblAlgn val="ctr"/>
        <c:lblOffset val="100"/>
        <c:noMultiLvlLbl val="0"/>
      </c:catAx>
      <c:valAx>
        <c:axId val="24804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45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Preferable Restaurant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Local</c:v>
                </c:pt>
                <c:pt idx="1">
                  <c:v>Popular</c:v>
                </c:pt>
                <c:pt idx="2">
                  <c:v>Low-priced</c:v>
                </c:pt>
                <c:pt idx="3">
                  <c:v>Medium-priced and above</c:v>
                </c:pt>
                <c:pt idx="4">
                  <c:v>Hygienic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17</c:v>
                </c:pt>
                <c:pt idx="2">
                  <c:v>3</c:v>
                </c:pt>
                <c:pt idx="3">
                  <c:v>14</c:v>
                </c:pt>
                <c:pt idx="4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313-4798-A95C-6E52AC52C6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Local</c:v>
                </c:pt>
                <c:pt idx="1">
                  <c:v>Popular</c:v>
                </c:pt>
                <c:pt idx="2">
                  <c:v>Low-priced</c:v>
                </c:pt>
                <c:pt idx="3">
                  <c:v>Medium-priced and above</c:v>
                </c:pt>
                <c:pt idx="4">
                  <c:v>Hygienic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313-4798-A95C-6E52AC52C6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Local</c:v>
                </c:pt>
                <c:pt idx="1">
                  <c:v>Popular</c:v>
                </c:pt>
                <c:pt idx="2">
                  <c:v>Low-priced</c:v>
                </c:pt>
                <c:pt idx="3">
                  <c:v>Medium-priced and above</c:v>
                </c:pt>
                <c:pt idx="4">
                  <c:v>Hygienic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313-4798-A95C-6E52AC52C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48050664"/>
        <c:axId val="248046352"/>
      </c:barChart>
      <c:catAx>
        <c:axId val="248050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46352"/>
        <c:crosses val="autoZero"/>
        <c:auto val="1"/>
        <c:lblAlgn val="ctr"/>
        <c:lblOffset val="100"/>
        <c:noMultiLvlLbl val="0"/>
      </c:catAx>
      <c:valAx>
        <c:axId val="24804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050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60897B-3E37-4103-94D1-F06516E7EB99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D8034903-369F-41D9-A6E6-511945A294A5}">
      <dgm:prSet phldrT="[Text]" custT="1"/>
      <dgm:spPr>
        <a:solidFill>
          <a:srgbClr val="838555"/>
        </a:solidFill>
      </dgm:spPr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</a:rPr>
            <a:t>Personal</a:t>
          </a:r>
        </a:p>
      </dgm:t>
    </dgm:pt>
    <dgm:pt modelId="{87D2DEC5-75F1-41B3-B153-2806A4EA776E}" type="parTrans" cxnId="{7E2FA922-43B9-4F32-A00A-8907FDE75512}">
      <dgm:prSet/>
      <dgm:spPr/>
      <dgm:t>
        <a:bodyPr/>
        <a:lstStyle/>
        <a:p>
          <a:endParaRPr lang="en-US"/>
        </a:p>
      </dgm:t>
    </dgm:pt>
    <dgm:pt modelId="{8E3453BC-1FF4-40A5-8C60-361F0195E65D}" type="sibTrans" cxnId="{7E2FA922-43B9-4F32-A00A-8907FDE75512}">
      <dgm:prSet/>
      <dgm:spPr/>
      <dgm:t>
        <a:bodyPr/>
        <a:lstStyle/>
        <a:p>
          <a:endParaRPr lang="en-US"/>
        </a:p>
      </dgm:t>
    </dgm:pt>
    <dgm:pt modelId="{D209AE40-3B96-4AD2-A63C-52CDCF5ACB20}">
      <dgm:prSet phldrT="[Text]" custT="1"/>
      <dgm:spPr>
        <a:solidFill>
          <a:srgbClr val="909261"/>
        </a:solidFill>
      </dgm:spPr>
      <dgm:t>
        <a:bodyPr/>
        <a:lstStyle/>
        <a:p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</a:rPr>
            <a:t>Demo-graphic</a:t>
          </a:r>
        </a:p>
      </dgm:t>
    </dgm:pt>
    <dgm:pt modelId="{7F502AFB-4058-486F-8BD1-45228AE417CF}" type="parTrans" cxnId="{088CF445-D139-4001-B37B-0B8A5458389F}">
      <dgm:prSet/>
      <dgm:spPr/>
      <dgm:t>
        <a:bodyPr/>
        <a:lstStyle/>
        <a:p>
          <a:endParaRPr lang="en-US"/>
        </a:p>
      </dgm:t>
    </dgm:pt>
    <dgm:pt modelId="{6EA4891E-1E76-4F1F-B46D-F30A3266E3A8}" type="sibTrans" cxnId="{088CF445-D139-4001-B37B-0B8A5458389F}">
      <dgm:prSet/>
      <dgm:spPr/>
      <dgm:t>
        <a:bodyPr/>
        <a:lstStyle/>
        <a:p>
          <a:endParaRPr lang="en-US"/>
        </a:p>
      </dgm:t>
    </dgm:pt>
    <dgm:pt modelId="{A54022E7-8212-4A5E-AA96-7D785EFF0F70}">
      <dgm:prSet phldrT="[Text]" custT="1"/>
      <dgm:spPr>
        <a:solidFill>
          <a:srgbClr val="939672"/>
        </a:solidFill>
      </dgm:spPr>
      <dgm:t>
        <a:bodyPr/>
        <a:lstStyle/>
        <a:p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</a:rPr>
            <a:t>Project related</a:t>
          </a:r>
        </a:p>
      </dgm:t>
    </dgm:pt>
    <dgm:pt modelId="{D86303C7-0CFB-480C-95F4-24DCD5B0A734}" type="parTrans" cxnId="{99B6B0D0-4533-4EF2-8C9F-8135B251803B}">
      <dgm:prSet/>
      <dgm:spPr/>
      <dgm:t>
        <a:bodyPr/>
        <a:lstStyle/>
        <a:p>
          <a:endParaRPr lang="en-US"/>
        </a:p>
      </dgm:t>
    </dgm:pt>
    <dgm:pt modelId="{B25BE5F4-071F-4CC3-812B-3DC14BD98D7E}" type="sibTrans" cxnId="{99B6B0D0-4533-4EF2-8C9F-8135B251803B}">
      <dgm:prSet/>
      <dgm:spPr/>
      <dgm:t>
        <a:bodyPr/>
        <a:lstStyle/>
        <a:p>
          <a:endParaRPr lang="en-US"/>
        </a:p>
      </dgm:t>
    </dgm:pt>
    <dgm:pt modelId="{FBE9BAD4-8ABF-4F1C-A711-DEA365BE5126}" type="pres">
      <dgm:prSet presAssocID="{3E60897B-3E37-4103-94D1-F06516E7EB9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2BFC620-DB98-4055-AE1F-44D2746A288C}" type="pres">
      <dgm:prSet presAssocID="{D8034903-369F-41D9-A6E6-511945A294A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2521E5-205B-4905-8C18-47D5B9C6E154}" type="pres">
      <dgm:prSet presAssocID="{D8034903-369F-41D9-A6E6-511945A294A5}" presName="gear1srcNode" presStyleLbl="node1" presStyleIdx="0" presStyleCnt="3"/>
      <dgm:spPr/>
      <dgm:t>
        <a:bodyPr/>
        <a:lstStyle/>
        <a:p>
          <a:endParaRPr lang="en-US"/>
        </a:p>
      </dgm:t>
    </dgm:pt>
    <dgm:pt modelId="{74BDA7F5-22FA-44FA-AD99-03CF55E00CBF}" type="pres">
      <dgm:prSet presAssocID="{D8034903-369F-41D9-A6E6-511945A294A5}" presName="gear1dstNode" presStyleLbl="node1" presStyleIdx="0" presStyleCnt="3"/>
      <dgm:spPr/>
      <dgm:t>
        <a:bodyPr/>
        <a:lstStyle/>
        <a:p>
          <a:endParaRPr lang="en-US"/>
        </a:p>
      </dgm:t>
    </dgm:pt>
    <dgm:pt modelId="{62A03714-AA7C-429B-BA0E-D5351F0E379F}" type="pres">
      <dgm:prSet presAssocID="{D209AE40-3B96-4AD2-A63C-52CDCF5ACB20}" presName="gear2" presStyleLbl="node1" presStyleIdx="1" presStyleCnt="3" custScaleX="106875" custScaleY="106875" custLinFactNeighborX="3105" custLinFactNeighborY="-34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2AA42-3EFB-4939-98D0-708966292409}" type="pres">
      <dgm:prSet presAssocID="{D209AE40-3B96-4AD2-A63C-52CDCF5ACB20}" presName="gear2srcNode" presStyleLbl="node1" presStyleIdx="1" presStyleCnt="3"/>
      <dgm:spPr/>
      <dgm:t>
        <a:bodyPr/>
        <a:lstStyle/>
        <a:p>
          <a:endParaRPr lang="en-US"/>
        </a:p>
      </dgm:t>
    </dgm:pt>
    <dgm:pt modelId="{563EE752-7612-49F2-B2A5-65D6AAB30ED8}" type="pres">
      <dgm:prSet presAssocID="{D209AE40-3B96-4AD2-A63C-52CDCF5ACB20}" presName="gear2dstNode" presStyleLbl="node1" presStyleIdx="1" presStyleCnt="3"/>
      <dgm:spPr/>
      <dgm:t>
        <a:bodyPr/>
        <a:lstStyle/>
        <a:p>
          <a:endParaRPr lang="en-US"/>
        </a:p>
      </dgm:t>
    </dgm:pt>
    <dgm:pt modelId="{51C53C5F-14E8-4137-B356-4D96155B03E1}" type="pres">
      <dgm:prSet presAssocID="{A54022E7-8212-4A5E-AA96-7D785EFF0F70}" presName="gear3" presStyleLbl="node1" presStyleIdx="2" presStyleCnt="3" custAng="21221916" custScaleX="90762" custScaleY="91692" custLinFactNeighborX="-2892" custLinFactNeighborY="-4832"/>
      <dgm:spPr/>
      <dgm:t>
        <a:bodyPr/>
        <a:lstStyle/>
        <a:p>
          <a:endParaRPr lang="en-US"/>
        </a:p>
      </dgm:t>
    </dgm:pt>
    <dgm:pt modelId="{9671983A-1182-459A-8B6A-C9CFEC7096C5}" type="pres">
      <dgm:prSet presAssocID="{A54022E7-8212-4A5E-AA96-7D785EFF0F7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6004B-D96B-4731-B75B-8D557E21F7FA}" type="pres">
      <dgm:prSet presAssocID="{A54022E7-8212-4A5E-AA96-7D785EFF0F70}" presName="gear3srcNode" presStyleLbl="node1" presStyleIdx="2" presStyleCnt="3"/>
      <dgm:spPr/>
      <dgm:t>
        <a:bodyPr/>
        <a:lstStyle/>
        <a:p>
          <a:endParaRPr lang="en-US"/>
        </a:p>
      </dgm:t>
    </dgm:pt>
    <dgm:pt modelId="{5565B148-78C9-409D-876E-8756280528CA}" type="pres">
      <dgm:prSet presAssocID="{A54022E7-8212-4A5E-AA96-7D785EFF0F70}" presName="gear3dstNode" presStyleLbl="node1" presStyleIdx="2" presStyleCnt="3"/>
      <dgm:spPr/>
      <dgm:t>
        <a:bodyPr/>
        <a:lstStyle/>
        <a:p>
          <a:endParaRPr lang="en-US"/>
        </a:p>
      </dgm:t>
    </dgm:pt>
    <dgm:pt modelId="{1B1695A8-9761-409D-8266-6FC708C7CD43}" type="pres">
      <dgm:prSet presAssocID="{8E3453BC-1FF4-40A5-8C60-361F0195E65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C72DE260-E5C6-4C5C-8116-970CBDADD5C9}" type="pres">
      <dgm:prSet presAssocID="{6EA4891E-1E76-4F1F-B46D-F30A3266E3A8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504FA316-8486-4312-92D1-957B0DBA61F6}" type="pres">
      <dgm:prSet presAssocID="{B25BE5F4-071F-4CC3-812B-3DC14BD98D7E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BC4535B-FE39-47F0-81F4-7B979C063EE4}" type="presOf" srcId="{3E60897B-3E37-4103-94D1-F06516E7EB99}" destId="{FBE9BAD4-8ABF-4F1C-A711-DEA365BE5126}" srcOrd="0" destOrd="0" presId="urn:microsoft.com/office/officeart/2005/8/layout/gear1"/>
    <dgm:cxn modelId="{5B6F15C7-A346-4A26-AC4C-09031414BFAA}" type="presOf" srcId="{A54022E7-8212-4A5E-AA96-7D785EFF0F70}" destId="{51C53C5F-14E8-4137-B356-4D96155B03E1}" srcOrd="0" destOrd="0" presId="urn:microsoft.com/office/officeart/2005/8/layout/gear1"/>
    <dgm:cxn modelId="{E04C84F0-BD85-4501-B613-78469CF8EEA5}" type="presOf" srcId="{A54022E7-8212-4A5E-AA96-7D785EFF0F70}" destId="{9671983A-1182-459A-8B6A-C9CFEC7096C5}" srcOrd="1" destOrd="0" presId="urn:microsoft.com/office/officeart/2005/8/layout/gear1"/>
    <dgm:cxn modelId="{995D7866-659B-4E34-A2A9-B5273C54E06C}" type="presOf" srcId="{D8034903-369F-41D9-A6E6-511945A294A5}" destId="{92BFC620-DB98-4055-AE1F-44D2746A288C}" srcOrd="0" destOrd="0" presId="urn:microsoft.com/office/officeart/2005/8/layout/gear1"/>
    <dgm:cxn modelId="{19439784-A663-42A1-8737-AA08F779AA99}" type="presOf" srcId="{D8034903-369F-41D9-A6E6-511945A294A5}" destId="{74BDA7F5-22FA-44FA-AD99-03CF55E00CBF}" srcOrd="2" destOrd="0" presId="urn:microsoft.com/office/officeart/2005/8/layout/gear1"/>
    <dgm:cxn modelId="{91A92246-DA6B-402E-95C6-AC8DD1539DA5}" type="presOf" srcId="{D209AE40-3B96-4AD2-A63C-52CDCF5ACB20}" destId="{CA72AA42-3EFB-4939-98D0-708966292409}" srcOrd="1" destOrd="0" presId="urn:microsoft.com/office/officeart/2005/8/layout/gear1"/>
    <dgm:cxn modelId="{1E8CF87E-DB54-40D9-867E-DAD1334C7BDA}" type="presOf" srcId="{6EA4891E-1E76-4F1F-B46D-F30A3266E3A8}" destId="{C72DE260-E5C6-4C5C-8116-970CBDADD5C9}" srcOrd="0" destOrd="0" presId="urn:microsoft.com/office/officeart/2005/8/layout/gear1"/>
    <dgm:cxn modelId="{4BE6E028-BA5F-4117-B740-5AA7551B6DE6}" type="presOf" srcId="{B25BE5F4-071F-4CC3-812B-3DC14BD98D7E}" destId="{504FA316-8486-4312-92D1-957B0DBA61F6}" srcOrd="0" destOrd="0" presId="urn:microsoft.com/office/officeart/2005/8/layout/gear1"/>
    <dgm:cxn modelId="{BDE7D905-1428-4176-916D-2855F92D549E}" type="presOf" srcId="{D209AE40-3B96-4AD2-A63C-52CDCF5ACB20}" destId="{563EE752-7612-49F2-B2A5-65D6AAB30ED8}" srcOrd="2" destOrd="0" presId="urn:microsoft.com/office/officeart/2005/8/layout/gear1"/>
    <dgm:cxn modelId="{64B35746-341B-4774-9108-ADD9AC6C0FDA}" type="presOf" srcId="{A54022E7-8212-4A5E-AA96-7D785EFF0F70}" destId="{5565B148-78C9-409D-876E-8756280528CA}" srcOrd="3" destOrd="0" presId="urn:microsoft.com/office/officeart/2005/8/layout/gear1"/>
    <dgm:cxn modelId="{7E2FA922-43B9-4F32-A00A-8907FDE75512}" srcId="{3E60897B-3E37-4103-94D1-F06516E7EB99}" destId="{D8034903-369F-41D9-A6E6-511945A294A5}" srcOrd="0" destOrd="0" parTransId="{87D2DEC5-75F1-41B3-B153-2806A4EA776E}" sibTransId="{8E3453BC-1FF4-40A5-8C60-361F0195E65D}"/>
    <dgm:cxn modelId="{99B6B0D0-4533-4EF2-8C9F-8135B251803B}" srcId="{3E60897B-3E37-4103-94D1-F06516E7EB99}" destId="{A54022E7-8212-4A5E-AA96-7D785EFF0F70}" srcOrd="2" destOrd="0" parTransId="{D86303C7-0CFB-480C-95F4-24DCD5B0A734}" sibTransId="{B25BE5F4-071F-4CC3-812B-3DC14BD98D7E}"/>
    <dgm:cxn modelId="{088CF445-D139-4001-B37B-0B8A5458389F}" srcId="{3E60897B-3E37-4103-94D1-F06516E7EB99}" destId="{D209AE40-3B96-4AD2-A63C-52CDCF5ACB20}" srcOrd="1" destOrd="0" parTransId="{7F502AFB-4058-486F-8BD1-45228AE417CF}" sibTransId="{6EA4891E-1E76-4F1F-B46D-F30A3266E3A8}"/>
    <dgm:cxn modelId="{240C7659-5218-4FAF-959C-B067312A1902}" type="presOf" srcId="{D209AE40-3B96-4AD2-A63C-52CDCF5ACB20}" destId="{62A03714-AA7C-429B-BA0E-D5351F0E379F}" srcOrd="0" destOrd="0" presId="urn:microsoft.com/office/officeart/2005/8/layout/gear1"/>
    <dgm:cxn modelId="{6AAA3359-A356-49B6-99FB-780CA3D1ECE7}" type="presOf" srcId="{D8034903-369F-41D9-A6E6-511945A294A5}" destId="{512521E5-205B-4905-8C18-47D5B9C6E154}" srcOrd="1" destOrd="0" presId="urn:microsoft.com/office/officeart/2005/8/layout/gear1"/>
    <dgm:cxn modelId="{13372AE2-E18F-4A49-8EC7-713859049F61}" type="presOf" srcId="{8E3453BC-1FF4-40A5-8C60-361F0195E65D}" destId="{1B1695A8-9761-409D-8266-6FC708C7CD43}" srcOrd="0" destOrd="0" presId="urn:microsoft.com/office/officeart/2005/8/layout/gear1"/>
    <dgm:cxn modelId="{04D8DE54-61FC-4501-B207-B42422ACBBC4}" type="presOf" srcId="{A54022E7-8212-4A5E-AA96-7D785EFF0F70}" destId="{06B6004B-D96B-4731-B75B-8D557E21F7FA}" srcOrd="2" destOrd="0" presId="urn:microsoft.com/office/officeart/2005/8/layout/gear1"/>
    <dgm:cxn modelId="{CE7E0F0B-190B-47A0-8638-F0BF80565820}" type="presParOf" srcId="{FBE9BAD4-8ABF-4F1C-A711-DEA365BE5126}" destId="{92BFC620-DB98-4055-AE1F-44D2746A288C}" srcOrd="0" destOrd="0" presId="urn:microsoft.com/office/officeart/2005/8/layout/gear1"/>
    <dgm:cxn modelId="{6BF1012B-C331-406C-AD3E-4A1C0257B34F}" type="presParOf" srcId="{FBE9BAD4-8ABF-4F1C-A711-DEA365BE5126}" destId="{512521E5-205B-4905-8C18-47D5B9C6E154}" srcOrd="1" destOrd="0" presId="urn:microsoft.com/office/officeart/2005/8/layout/gear1"/>
    <dgm:cxn modelId="{AEA3953D-CAF7-43FA-8873-39407F2720A7}" type="presParOf" srcId="{FBE9BAD4-8ABF-4F1C-A711-DEA365BE5126}" destId="{74BDA7F5-22FA-44FA-AD99-03CF55E00CBF}" srcOrd="2" destOrd="0" presId="urn:microsoft.com/office/officeart/2005/8/layout/gear1"/>
    <dgm:cxn modelId="{1A2B8B1B-5DDD-452C-8F5C-5B2ECFD33293}" type="presParOf" srcId="{FBE9BAD4-8ABF-4F1C-A711-DEA365BE5126}" destId="{62A03714-AA7C-429B-BA0E-D5351F0E379F}" srcOrd="3" destOrd="0" presId="urn:microsoft.com/office/officeart/2005/8/layout/gear1"/>
    <dgm:cxn modelId="{FE505D6F-2DAC-4933-89F5-B54F3712645D}" type="presParOf" srcId="{FBE9BAD4-8ABF-4F1C-A711-DEA365BE5126}" destId="{CA72AA42-3EFB-4939-98D0-708966292409}" srcOrd="4" destOrd="0" presId="urn:microsoft.com/office/officeart/2005/8/layout/gear1"/>
    <dgm:cxn modelId="{3705FD92-DEA8-48BB-9D35-F20B1F62EB64}" type="presParOf" srcId="{FBE9BAD4-8ABF-4F1C-A711-DEA365BE5126}" destId="{563EE752-7612-49F2-B2A5-65D6AAB30ED8}" srcOrd="5" destOrd="0" presId="urn:microsoft.com/office/officeart/2005/8/layout/gear1"/>
    <dgm:cxn modelId="{ED6CEDC4-1200-4311-8126-B4861ABEC88A}" type="presParOf" srcId="{FBE9BAD4-8ABF-4F1C-A711-DEA365BE5126}" destId="{51C53C5F-14E8-4137-B356-4D96155B03E1}" srcOrd="6" destOrd="0" presId="urn:microsoft.com/office/officeart/2005/8/layout/gear1"/>
    <dgm:cxn modelId="{5CEA3981-35A1-4253-A325-0B4276648A62}" type="presParOf" srcId="{FBE9BAD4-8ABF-4F1C-A711-DEA365BE5126}" destId="{9671983A-1182-459A-8B6A-C9CFEC7096C5}" srcOrd="7" destOrd="0" presId="urn:microsoft.com/office/officeart/2005/8/layout/gear1"/>
    <dgm:cxn modelId="{ED06FC79-584C-41EC-AE79-250FB80537C7}" type="presParOf" srcId="{FBE9BAD4-8ABF-4F1C-A711-DEA365BE5126}" destId="{06B6004B-D96B-4731-B75B-8D557E21F7FA}" srcOrd="8" destOrd="0" presId="urn:microsoft.com/office/officeart/2005/8/layout/gear1"/>
    <dgm:cxn modelId="{46A128A2-46A0-484B-AB0F-D3327773163C}" type="presParOf" srcId="{FBE9BAD4-8ABF-4F1C-A711-DEA365BE5126}" destId="{5565B148-78C9-409D-876E-8756280528CA}" srcOrd="9" destOrd="0" presId="urn:microsoft.com/office/officeart/2005/8/layout/gear1"/>
    <dgm:cxn modelId="{FF4F2D32-E8BE-4CE9-93F4-9284E8456C32}" type="presParOf" srcId="{FBE9BAD4-8ABF-4F1C-A711-DEA365BE5126}" destId="{1B1695A8-9761-409D-8266-6FC708C7CD43}" srcOrd="10" destOrd="0" presId="urn:microsoft.com/office/officeart/2005/8/layout/gear1"/>
    <dgm:cxn modelId="{1EEC1059-3839-4849-BCEF-DED663B606B1}" type="presParOf" srcId="{FBE9BAD4-8ABF-4F1C-A711-DEA365BE5126}" destId="{C72DE260-E5C6-4C5C-8116-970CBDADD5C9}" srcOrd="11" destOrd="0" presId="urn:microsoft.com/office/officeart/2005/8/layout/gear1"/>
    <dgm:cxn modelId="{ED1D0CE9-36EB-49ED-B21C-BAF6897487C4}" type="presParOf" srcId="{FBE9BAD4-8ABF-4F1C-A711-DEA365BE5126}" destId="{504FA316-8486-4312-92D1-957B0DBA61F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8F6C0F-1199-44D5-927D-59A92E22320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068D5-9BDC-4C3B-9CE3-22424606D9AB}">
      <dgm:prSet phldrT="[Text]" custT="1"/>
      <dgm:spPr/>
      <dgm:t>
        <a:bodyPr/>
        <a:lstStyle/>
        <a:p>
          <a:pPr algn="ctr"/>
          <a:r>
            <a:rPr lang="en-US" sz="3200" i="0" dirty="0"/>
            <a:t>Most visited Travel Place</a:t>
          </a:r>
        </a:p>
      </dgm:t>
    </dgm:pt>
    <dgm:pt modelId="{95F83C32-DCDD-4200-8B15-24FA04B0E28D}" type="parTrans" cxnId="{8E88B89B-EFB2-4FEC-9330-78320BFBB1DD}">
      <dgm:prSet/>
      <dgm:spPr/>
      <dgm:t>
        <a:bodyPr/>
        <a:lstStyle/>
        <a:p>
          <a:endParaRPr lang="en-US"/>
        </a:p>
      </dgm:t>
    </dgm:pt>
    <dgm:pt modelId="{95733190-4CFA-41C2-A88E-C65B77422A54}" type="sibTrans" cxnId="{8E88B89B-EFB2-4FEC-9330-78320BFBB1DD}">
      <dgm:prSet/>
      <dgm:spPr/>
      <dgm:t>
        <a:bodyPr/>
        <a:lstStyle/>
        <a:p>
          <a:endParaRPr lang="en-US"/>
        </a:p>
      </dgm:t>
    </dgm:pt>
    <dgm:pt modelId="{9324FCAB-3654-43FD-8EDB-0D7192290019}">
      <dgm:prSet phldrT="[Text]" custT="1"/>
      <dgm:spPr/>
      <dgm:t>
        <a:bodyPr/>
        <a:lstStyle/>
        <a:p>
          <a:pPr algn="l"/>
          <a:r>
            <a:rPr lang="en-US" sz="2500" dirty="0"/>
            <a:t>Beaches</a:t>
          </a:r>
        </a:p>
      </dgm:t>
    </dgm:pt>
    <dgm:pt modelId="{CBB5E3BB-D351-4E49-96BD-0E1F403CB05A}" type="parTrans" cxnId="{E290FD4C-F435-47E2-B340-555014033250}">
      <dgm:prSet/>
      <dgm:spPr/>
      <dgm:t>
        <a:bodyPr/>
        <a:lstStyle/>
        <a:p>
          <a:endParaRPr lang="en-US"/>
        </a:p>
      </dgm:t>
    </dgm:pt>
    <dgm:pt modelId="{D4FC44CF-4470-49E4-B4A1-64331CCFE996}" type="sibTrans" cxnId="{E290FD4C-F435-47E2-B340-555014033250}">
      <dgm:prSet/>
      <dgm:spPr/>
      <dgm:t>
        <a:bodyPr/>
        <a:lstStyle/>
        <a:p>
          <a:endParaRPr lang="en-US"/>
        </a:p>
      </dgm:t>
    </dgm:pt>
    <dgm:pt modelId="{8EAAE085-D840-4B1F-9FC0-C233A6E0DCEF}">
      <dgm:prSet phldrT="[Text]" custT="1"/>
      <dgm:spPr/>
      <dgm:t>
        <a:bodyPr/>
        <a:lstStyle/>
        <a:p>
          <a:pPr algn="l"/>
          <a:r>
            <a:rPr lang="en-US" sz="2500" dirty="0"/>
            <a:t>historically significant places </a:t>
          </a:r>
        </a:p>
      </dgm:t>
    </dgm:pt>
    <dgm:pt modelId="{BDA2E9F5-B690-4C69-BCA3-7394A2D41DDB}" type="parTrans" cxnId="{520C5ECF-748A-4CF4-A1CD-3B742319BC69}">
      <dgm:prSet/>
      <dgm:spPr/>
      <dgm:t>
        <a:bodyPr/>
        <a:lstStyle/>
        <a:p>
          <a:endParaRPr lang="en-US"/>
        </a:p>
      </dgm:t>
    </dgm:pt>
    <dgm:pt modelId="{FD5545D2-81F0-4597-ADFD-C00F0356E531}" type="sibTrans" cxnId="{520C5ECF-748A-4CF4-A1CD-3B742319BC69}">
      <dgm:prSet/>
      <dgm:spPr/>
      <dgm:t>
        <a:bodyPr/>
        <a:lstStyle/>
        <a:p>
          <a:endParaRPr lang="en-US"/>
        </a:p>
      </dgm:t>
    </dgm:pt>
    <dgm:pt modelId="{B113E491-C71A-4EF4-A34E-EE1D5115E291}">
      <dgm:prSet phldrT="[Text]"/>
      <dgm:spPr/>
      <dgm:t>
        <a:bodyPr/>
        <a:lstStyle/>
        <a:p>
          <a:r>
            <a:rPr lang="en-US" dirty="0"/>
            <a:t>Transportation</a:t>
          </a:r>
        </a:p>
      </dgm:t>
    </dgm:pt>
    <dgm:pt modelId="{BE3ACF96-1B87-44C1-908F-2BD66CF99460}" type="parTrans" cxnId="{36D90328-17A5-4B73-A87C-240295F7B8EA}">
      <dgm:prSet/>
      <dgm:spPr/>
      <dgm:t>
        <a:bodyPr/>
        <a:lstStyle/>
        <a:p>
          <a:endParaRPr lang="en-US"/>
        </a:p>
      </dgm:t>
    </dgm:pt>
    <dgm:pt modelId="{09375FAA-6405-4906-9766-63FA27792292}" type="sibTrans" cxnId="{36D90328-17A5-4B73-A87C-240295F7B8EA}">
      <dgm:prSet/>
      <dgm:spPr/>
      <dgm:t>
        <a:bodyPr/>
        <a:lstStyle/>
        <a:p>
          <a:endParaRPr lang="en-US"/>
        </a:p>
      </dgm:t>
    </dgm:pt>
    <dgm:pt modelId="{685B6010-688C-4C79-B699-B4672947A848}">
      <dgm:prSet phldrT="[Text]"/>
      <dgm:spPr/>
      <dgm:t>
        <a:bodyPr/>
        <a:lstStyle/>
        <a:p>
          <a:r>
            <a:rPr lang="en-US" dirty="0"/>
            <a:t>Bus route </a:t>
          </a:r>
        </a:p>
      </dgm:t>
    </dgm:pt>
    <dgm:pt modelId="{E6D9B9E6-58EA-4C8E-A603-9053CF3A308B}" type="parTrans" cxnId="{9CB1A0C2-8EDD-4839-A3DD-E97AE5250396}">
      <dgm:prSet/>
      <dgm:spPr/>
      <dgm:t>
        <a:bodyPr/>
        <a:lstStyle/>
        <a:p>
          <a:endParaRPr lang="en-US"/>
        </a:p>
      </dgm:t>
    </dgm:pt>
    <dgm:pt modelId="{04E90FB1-724B-432B-BB5D-58DF33005BE7}" type="sibTrans" cxnId="{9CB1A0C2-8EDD-4839-A3DD-E97AE5250396}">
      <dgm:prSet/>
      <dgm:spPr/>
      <dgm:t>
        <a:bodyPr/>
        <a:lstStyle/>
        <a:p>
          <a:endParaRPr lang="en-US"/>
        </a:p>
      </dgm:t>
    </dgm:pt>
    <dgm:pt modelId="{60374E0F-449A-4FA5-A0FB-8793BE2212BC}">
      <dgm:prSet phldrT="[Text]"/>
      <dgm:spPr/>
      <dgm:t>
        <a:bodyPr/>
        <a:lstStyle/>
        <a:p>
          <a:r>
            <a:rPr lang="en-US" dirty="0"/>
            <a:t>Accommodation</a:t>
          </a:r>
        </a:p>
      </dgm:t>
    </dgm:pt>
    <dgm:pt modelId="{763E88E1-2432-40E0-B45C-901FADCAC222}" type="parTrans" cxnId="{18D6AEF5-E8C2-478E-B714-8AFA10283509}">
      <dgm:prSet/>
      <dgm:spPr/>
      <dgm:t>
        <a:bodyPr/>
        <a:lstStyle/>
        <a:p>
          <a:endParaRPr lang="en-US"/>
        </a:p>
      </dgm:t>
    </dgm:pt>
    <dgm:pt modelId="{79AA9CBF-75E6-4791-B568-7E220A9D5129}" type="sibTrans" cxnId="{18D6AEF5-E8C2-478E-B714-8AFA10283509}">
      <dgm:prSet/>
      <dgm:spPr/>
      <dgm:t>
        <a:bodyPr/>
        <a:lstStyle/>
        <a:p>
          <a:endParaRPr lang="en-US"/>
        </a:p>
      </dgm:t>
    </dgm:pt>
    <dgm:pt modelId="{874F43D5-DCC7-40FD-9C74-518895E1D72E}">
      <dgm:prSet phldrT="[Text]"/>
      <dgm:spPr/>
      <dgm:t>
        <a:bodyPr/>
        <a:lstStyle/>
        <a:p>
          <a:r>
            <a:rPr lang="en-US" dirty="0"/>
            <a:t>Comfortable</a:t>
          </a:r>
        </a:p>
      </dgm:t>
    </dgm:pt>
    <dgm:pt modelId="{94281AA6-CFC2-411A-BB12-166655894973}" type="parTrans" cxnId="{2EAC9503-806B-444E-86FB-22068F2FE02C}">
      <dgm:prSet/>
      <dgm:spPr/>
      <dgm:t>
        <a:bodyPr/>
        <a:lstStyle/>
        <a:p>
          <a:endParaRPr lang="en-US"/>
        </a:p>
      </dgm:t>
    </dgm:pt>
    <dgm:pt modelId="{47CD799C-FDF8-46E4-82AC-7E7C48189DB8}" type="sibTrans" cxnId="{2EAC9503-806B-444E-86FB-22068F2FE02C}">
      <dgm:prSet/>
      <dgm:spPr/>
      <dgm:t>
        <a:bodyPr/>
        <a:lstStyle/>
        <a:p>
          <a:endParaRPr lang="en-US"/>
        </a:p>
      </dgm:t>
    </dgm:pt>
    <dgm:pt modelId="{F15A4FEA-B69D-422C-8D73-230460670AF4}">
      <dgm:prSet phldrT="[Text]"/>
      <dgm:spPr/>
      <dgm:t>
        <a:bodyPr/>
        <a:lstStyle/>
        <a:p>
          <a:r>
            <a:rPr lang="en-US" dirty="0"/>
            <a:t>hygienic living space</a:t>
          </a:r>
        </a:p>
      </dgm:t>
    </dgm:pt>
    <dgm:pt modelId="{756B7101-C458-45A5-AE81-5221DC097B3B}" type="parTrans" cxnId="{43893A27-BDAF-49B6-BFAB-203EFD50B2BC}">
      <dgm:prSet/>
      <dgm:spPr/>
      <dgm:t>
        <a:bodyPr/>
        <a:lstStyle/>
        <a:p>
          <a:endParaRPr lang="en-US"/>
        </a:p>
      </dgm:t>
    </dgm:pt>
    <dgm:pt modelId="{D5B54780-404A-4BE0-9EB3-AC92B50FC61B}" type="sibTrans" cxnId="{43893A27-BDAF-49B6-BFAB-203EFD50B2BC}">
      <dgm:prSet/>
      <dgm:spPr/>
      <dgm:t>
        <a:bodyPr/>
        <a:lstStyle/>
        <a:p>
          <a:endParaRPr lang="en-US"/>
        </a:p>
      </dgm:t>
    </dgm:pt>
    <dgm:pt modelId="{FD507DB5-3AB4-4668-AE24-F270924BABA8}">
      <dgm:prSet phldrT="[Text]" custT="1"/>
      <dgm:spPr/>
      <dgm:t>
        <a:bodyPr/>
        <a:lstStyle/>
        <a:p>
          <a:pPr algn="l"/>
          <a:r>
            <a:rPr lang="en-US" sz="2500" dirty="0"/>
            <a:t>Hill stations</a:t>
          </a:r>
        </a:p>
      </dgm:t>
    </dgm:pt>
    <dgm:pt modelId="{E32CC6D1-B73D-447B-9B28-396311B5C7B2}" type="parTrans" cxnId="{138AC20D-12CC-4E54-B8E8-7C14296DAFEA}">
      <dgm:prSet/>
      <dgm:spPr/>
      <dgm:t>
        <a:bodyPr/>
        <a:lstStyle/>
        <a:p>
          <a:endParaRPr lang="en-US"/>
        </a:p>
      </dgm:t>
    </dgm:pt>
    <dgm:pt modelId="{B1C1B004-63B3-4584-B46E-0FB31119A81C}" type="sibTrans" cxnId="{138AC20D-12CC-4E54-B8E8-7C14296DAFEA}">
      <dgm:prSet/>
      <dgm:spPr/>
      <dgm:t>
        <a:bodyPr/>
        <a:lstStyle/>
        <a:p>
          <a:endParaRPr lang="en-US"/>
        </a:p>
      </dgm:t>
    </dgm:pt>
    <dgm:pt modelId="{6B778BFC-FDFF-4ADC-A518-BD206FECE8E3}">
      <dgm:prSet phldrT="[Text]"/>
      <dgm:spPr/>
      <dgm:t>
        <a:bodyPr/>
        <a:lstStyle/>
        <a:p>
          <a:r>
            <a:rPr lang="en-US" dirty="0"/>
            <a:t>Railway route </a:t>
          </a:r>
        </a:p>
      </dgm:t>
    </dgm:pt>
    <dgm:pt modelId="{5A232FC3-0459-4D2A-83C2-183738D90650}" type="parTrans" cxnId="{CDB2C069-57B3-4BEF-AC11-64484F687DED}">
      <dgm:prSet/>
      <dgm:spPr/>
      <dgm:t>
        <a:bodyPr/>
        <a:lstStyle/>
        <a:p>
          <a:endParaRPr lang="en-US"/>
        </a:p>
      </dgm:t>
    </dgm:pt>
    <dgm:pt modelId="{B6896C3E-51F6-4A54-B094-E1479AB89E51}" type="sibTrans" cxnId="{CDB2C069-57B3-4BEF-AC11-64484F687DED}">
      <dgm:prSet/>
      <dgm:spPr/>
      <dgm:t>
        <a:bodyPr/>
        <a:lstStyle/>
        <a:p>
          <a:endParaRPr lang="en-US"/>
        </a:p>
      </dgm:t>
    </dgm:pt>
    <dgm:pt modelId="{06800EA0-24FD-4BD1-83E6-5A0039EBE85B}">
      <dgm:prSet phldrT="[Text]"/>
      <dgm:spPr/>
      <dgm:t>
        <a:bodyPr/>
        <a:lstStyle/>
        <a:p>
          <a:r>
            <a:rPr lang="en-US" dirty="0"/>
            <a:t>air travel or personal transport</a:t>
          </a:r>
        </a:p>
      </dgm:t>
    </dgm:pt>
    <dgm:pt modelId="{87D749DF-421B-4B77-BC84-FB8F597FF567}" type="parTrans" cxnId="{27F4024B-630F-42A9-B9B1-7BF6E74E62C9}">
      <dgm:prSet/>
      <dgm:spPr/>
      <dgm:t>
        <a:bodyPr/>
        <a:lstStyle/>
        <a:p>
          <a:endParaRPr lang="en-US"/>
        </a:p>
      </dgm:t>
    </dgm:pt>
    <dgm:pt modelId="{9369CE2A-8F2F-478F-A007-BC760C66750F}" type="sibTrans" cxnId="{27F4024B-630F-42A9-B9B1-7BF6E74E62C9}">
      <dgm:prSet/>
      <dgm:spPr/>
      <dgm:t>
        <a:bodyPr/>
        <a:lstStyle/>
        <a:p>
          <a:endParaRPr lang="en-US"/>
        </a:p>
      </dgm:t>
    </dgm:pt>
    <dgm:pt modelId="{2DB27EBC-576B-49A7-A5A0-EB6171FCC186}">
      <dgm:prSet phldrT="[Text]"/>
      <dgm:spPr/>
      <dgm:t>
        <a:bodyPr/>
        <a:lstStyle/>
        <a:p>
          <a:r>
            <a:rPr lang="en-US" dirty="0"/>
            <a:t>Secured</a:t>
          </a:r>
        </a:p>
      </dgm:t>
    </dgm:pt>
    <dgm:pt modelId="{DADA5AA8-3B2C-4AFD-8036-D9C8DC550049}" type="parTrans" cxnId="{6136152D-D25E-46E5-8BC4-A3C2BB3D39AD}">
      <dgm:prSet/>
      <dgm:spPr/>
      <dgm:t>
        <a:bodyPr/>
        <a:lstStyle/>
        <a:p>
          <a:endParaRPr lang="en-US"/>
        </a:p>
      </dgm:t>
    </dgm:pt>
    <dgm:pt modelId="{06029B98-0BB8-49DA-BE84-8BB620311AAE}" type="sibTrans" cxnId="{6136152D-D25E-46E5-8BC4-A3C2BB3D39AD}">
      <dgm:prSet/>
      <dgm:spPr/>
      <dgm:t>
        <a:bodyPr/>
        <a:lstStyle/>
        <a:p>
          <a:endParaRPr lang="en-US"/>
        </a:p>
      </dgm:t>
    </dgm:pt>
    <dgm:pt modelId="{32AC3D14-BE87-4F17-A29A-B77C0550EBAC}" type="pres">
      <dgm:prSet presAssocID="{878F6C0F-1199-44D5-927D-59A92E2232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CDCDC6-C5DB-4656-A2BE-EF406F51255D}" type="pres">
      <dgm:prSet presAssocID="{81F068D5-9BDC-4C3B-9CE3-22424606D9AB}" presName="node" presStyleLbl="node1" presStyleIdx="0" presStyleCnt="3" custLinFactNeighborX="-5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8A153-AA3E-4D92-A5CD-9BBCE99AC135}" type="pres">
      <dgm:prSet presAssocID="{95733190-4CFA-41C2-A88E-C65B77422A54}" presName="sibTrans" presStyleCnt="0"/>
      <dgm:spPr/>
    </dgm:pt>
    <dgm:pt modelId="{17AC752D-305B-4EB5-864A-1A599469645C}" type="pres">
      <dgm:prSet presAssocID="{B113E491-C71A-4EF4-A34E-EE1D5115E291}" presName="node" presStyleLbl="node1" presStyleIdx="1" presStyleCnt="3" custLinFactNeighborX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2B7F1-6A79-427E-B101-DFF5B05E46F6}" type="pres">
      <dgm:prSet presAssocID="{09375FAA-6405-4906-9766-63FA27792292}" presName="sibTrans" presStyleCnt="0"/>
      <dgm:spPr/>
    </dgm:pt>
    <dgm:pt modelId="{EA7231A8-F277-462D-B168-6417B55C5A8B}" type="pres">
      <dgm:prSet presAssocID="{60374E0F-449A-4FA5-A0FB-8793BE2212BC}" presName="node" presStyleLbl="node1" presStyleIdx="2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E112DD-1D6C-4558-A681-5CB88A0EE3C5}" type="presOf" srcId="{685B6010-688C-4C79-B699-B4672947A848}" destId="{17AC752D-305B-4EB5-864A-1A599469645C}" srcOrd="0" destOrd="1" presId="urn:microsoft.com/office/officeart/2005/8/layout/hList6"/>
    <dgm:cxn modelId="{6136152D-D25E-46E5-8BC4-A3C2BB3D39AD}" srcId="{60374E0F-449A-4FA5-A0FB-8793BE2212BC}" destId="{2DB27EBC-576B-49A7-A5A0-EB6171FCC186}" srcOrd="1" destOrd="0" parTransId="{DADA5AA8-3B2C-4AFD-8036-D9C8DC550049}" sibTransId="{06029B98-0BB8-49DA-BE84-8BB620311AAE}"/>
    <dgm:cxn modelId="{18D6AEF5-E8C2-478E-B714-8AFA10283509}" srcId="{878F6C0F-1199-44D5-927D-59A92E223205}" destId="{60374E0F-449A-4FA5-A0FB-8793BE2212BC}" srcOrd="2" destOrd="0" parTransId="{763E88E1-2432-40E0-B45C-901FADCAC222}" sibTransId="{79AA9CBF-75E6-4791-B568-7E220A9D5129}"/>
    <dgm:cxn modelId="{27F4024B-630F-42A9-B9B1-7BF6E74E62C9}" srcId="{B113E491-C71A-4EF4-A34E-EE1D5115E291}" destId="{06800EA0-24FD-4BD1-83E6-5A0039EBE85B}" srcOrd="2" destOrd="0" parTransId="{87D749DF-421B-4B77-BC84-FB8F597FF567}" sibTransId="{9369CE2A-8F2F-478F-A007-BC760C66750F}"/>
    <dgm:cxn modelId="{5B13D610-C89B-47F8-9E06-A1E8623AF3C0}" type="presOf" srcId="{874F43D5-DCC7-40FD-9C74-518895E1D72E}" destId="{EA7231A8-F277-462D-B168-6417B55C5A8B}" srcOrd="0" destOrd="1" presId="urn:microsoft.com/office/officeart/2005/8/layout/hList6"/>
    <dgm:cxn modelId="{8E88B89B-EFB2-4FEC-9330-78320BFBB1DD}" srcId="{878F6C0F-1199-44D5-927D-59A92E223205}" destId="{81F068D5-9BDC-4C3B-9CE3-22424606D9AB}" srcOrd="0" destOrd="0" parTransId="{95F83C32-DCDD-4200-8B15-24FA04B0E28D}" sibTransId="{95733190-4CFA-41C2-A88E-C65B77422A54}"/>
    <dgm:cxn modelId="{520C5ECF-748A-4CF4-A1CD-3B742319BC69}" srcId="{81F068D5-9BDC-4C3B-9CE3-22424606D9AB}" destId="{8EAAE085-D840-4B1F-9FC0-C233A6E0DCEF}" srcOrd="1" destOrd="0" parTransId="{BDA2E9F5-B690-4C69-BCA3-7394A2D41DDB}" sibTransId="{FD5545D2-81F0-4597-ADFD-C00F0356E531}"/>
    <dgm:cxn modelId="{E290FD4C-F435-47E2-B340-555014033250}" srcId="{81F068D5-9BDC-4C3B-9CE3-22424606D9AB}" destId="{9324FCAB-3654-43FD-8EDB-0D7192290019}" srcOrd="0" destOrd="0" parTransId="{CBB5E3BB-D351-4E49-96BD-0E1F403CB05A}" sibTransId="{D4FC44CF-4470-49E4-B4A1-64331CCFE996}"/>
    <dgm:cxn modelId="{BF40F712-5BB0-4877-8970-1CBA6186963C}" type="presOf" srcId="{B113E491-C71A-4EF4-A34E-EE1D5115E291}" destId="{17AC752D-305B-4EB5-864A-1A599469645C}" srcOrd="0" destOrd="0" presId="urn:microsoft.com/office/officeart/2005/8/layout/hList6"/>
    <dgm:cxn modelId="{26514404-3781-4E88-AA03-C516CE339CF6}" type="presOf" srcId="{6B778BFC-FDFF-4ADC-A518-BD206FECE8E3}" destId="{17AC752D-305B-4EB5-864A-1A599469645C}" srcOrd="0" destOrd="2" presId="urn:microsoft.com/office/officeart/2005/8/layout/hList6"/>
    <dgm:cxn modelId="{77E84EC6-CAA4-4B1B-8DD9-C4F8B725FE95}" type="presOf" srcId="{FD507DB5-3AB4-4668-AE24-F270924BABA8}" destId="{8ECDCDC6-C5DB-4656-A2BE-EF406F51255D}" srcOrd="0" destOrd="3" presId="urn:microsoft.com/office/officeart/2005/8/layout/hList6"/>
    <dgm:cxn modelId="{C443AEF8-74C0-42C0-A5A1-D098F2C19B4E}" type="presOf" srcId="{60374E0F-449A-4FA5-A0FB-8793BE2212BC}" destId="{EA7231A8-F277-462D-B168-6417B55C5A8B}" srcOrd="0" destOrd="0" presId="urn:microsoft.com/office/officeart/2005/8/layout/hList6"/>
    <dgm:cxn modelId="{43893A27-BDAF-49B6-BFAB-203EFD50B2BC}" srcId="{60374E0F-449A-4FA5-A0FB-8793BE2212BC}" destId="{F15A4FEA-B69D-422C-8D73-230460670AF4}" srcOrd="2" destOrd="0" parTransId="{756B7101-C458-45A5-AE81-5221DC097B3B}" sibTransId="{D5B54780-404A-4BE0-9EB3-AC92B50FC61B}"/>
    <dgm:cxn modelId="{C80B5D01-1950-4FA8-85CA-CA96142D628C}" type="presOf" srcId="{8EAAE085-D840-4B1F-9FC0-C233A6E0DCEF}" destId="{8ECDCDC6-C5DB-4656-A2BE-EF406F51255D}" srcOrd="0" destOrd="2" presId="urn:microsoft.com/office/officeart/2005/8/layout/hList6"/>
    <dgm:cxn modelId="{9CB1A0C2-8EDD-4839-A3DD-E97AE5250396}" srcId="{B113E491-C71A-4EF4-A34E-EE1D5115E291}" destId="{685B6010-688C-4C79-B699-B4672947A848}" srcOrd="0" destOrd="0" parTransId="{E6D9B9E6-58EA-4C8E-A603-9053CF3A308B}" sibTransId="{04E90FB1-724B-432B-BB5D-58DF33005BE7}"/>
    <dgm:cxn modelId="{2F2D26A5-3F00-4C15-91BF-F45E1CD102F5}" type="presOf" srcId="{F15A4FEA-B69D-422C-8D73-230460670AF4}" destId="{EA7231A8-F277-462D-B168-6417B55C5A8B}" srcOrd="0" destOrd="3" presId="urn:microsoft.com/office/officeart/2005/8/layout/hList6"/>
    <dgm:cxn modelId="{A5D55693-1B81-4DA3-AA91-D1D38715DA9B}" type="presOf" srcId="{9324FCAB-3654-43FD-8EDB-0D7192290019}" destId="{8ECDCDC6-C5DB-4656-A2BE-EF406F51255D}" srcOrd="0" destOrd="1" presId="urn:microsoft.com/office/officeart/2005/8/layout/hList6"/>
    <dgm:cxn modelId="{138AC20D-12CC-4E54-B8E8-7C14296DAFEA}" srcId="{81F068D5-9BDC-4C3B-9CE3-22424606D9AB}" destId="{FD507DB5-3AB4-4668-AE24-F270924BABA8}" srcOrd="2" destOrd="0" parTransId="{E32CC6D1-B73D-447B-9B28-396311B5C7B2}" sibTransId="{B1C1B004-63B3-4584-B46E-0FB31119A81C}"/>
    <dgm:cxn modelId="{2EAC9503-806B-444E-86FB-22068F2FE02C}" srcId="{60374E0F-449A-4FA5-A0FB-8793BE2212BC}" destId="{874F43D5-DCC7-40FD-9C74-518895E1D72E}" srcOrd="0" destOrd="0" parTransId="{94281AA6-CFC2-411A-BB12-166655894973}" sibTransId="{47CD799C-FDF8-46E4-82AC-7E7C48189DB8}"/>
    <dgm:cxn modelId="{D7AB7E4D-A8F0-4448-8353-435CB98C2E3B}" type="presOf" srcId="{878F6C0F-1199-44D5-927D-59A92E223205}" destId="{32AC3D14-BE87-4F17-A29A-B77C0550EBAC}" srcOrd="0" destOrd="0" presId="urn:microsoft.com/office/officeart/2005/8/layout/hList6"/>
    <dgm:cxn modelId="{65A0C3A6-E119-4F10-8BB2-9C1FDCAE5FA3}" type="presOf" srcId="{81F068D5-9BDC-4C3B-9CE3-22424606D9AB}" destId="{8ECDCDC6-C5DB-4656-A2BE-EF406F51255D}" srcOrd="0" destOrd="0" presId="urn:microsoft.com/office/officeart/2005/8/layout/hList6"/>
    <dgm:cxn modelId="{F250826D-4120-4B4A-A6E1-60D181CEFF0F}" type="presOf" srcId="{2DB27EBC-576B-49A7-A5A0-EB6171FCC186}" destId="{EA7231A8-F277-462D-B168-6417B55C5A8B}" srcOrd="0" destOrd="2" presId="urn:microsoft.com/office/officeart/2005/8/layout/hList6"/>
    <dgm:cxn modelId="{A79F588D-1725-4C03-BDF1-50317C98422F}" type="presOf" srcId="{06800EA0-24FD-4BD1-83E6-5A0039EBE85B}" destId="{17AC752D-305B-4EB5-864A-1A599469645C}" srcOrd="0" destOrd="3" presId="urn:microsoft.com/office/officeart/2005/8/layout/hList6"/>
    <dgm:cxn modelId="{36D90328-17A5-4B73-A87C-240295F7B8EA}" srcId="{878F6C0F-1199-44D5-927D-59A92E223205}" destId="{B113E491-C71A-4EF4-A34E-EE1D5115E291}" srcOrd="1" destOrd="0" parTransId="{BE3ACF96-1B87-44C1-908F-2BD66CF99460}" sibTransId="{09375FAA-6405-4906-9766-63FA27792292}"/>
    <dgm:cxn modelId="{CDB2C069-57B3-4BEF-AC11-64484F687DED}" srcId="{B113E491-C71A-4EF4-A34E-EE1D5115E291}" destId="{6B778BFC-FDFF-4ADC-A518-BD206FECE8E3}" srcOrd="1" destOrd="0" parTransId="{5A232FC3-0459-4D2A-83C2-183738D90650}" sibTransId="{B6896C3E-51F6-4A54-B094-E1479AB89E51}"/>
    <dgm:cxn modelId="{F4F8AC3C-C187-4610-AFB1-068D9280F813}" type="presParOf" srcId="{32AC3D14-BE87-4F17-A29A-B77C0550EBAC}" destId="{8ECDCDC6-C5DB-4656-A2BE-EF406F51255D}" srcOrd="0" destOrd="0" presId="urn:microsoft.com/office/officeart/2005/8/layout/hList6"/>
    <dgm:cxn modelId="{DC4F41D2-63DB-4751-AC09-A5C49D19BBB0}" type="presParOf" srcId="{32AC3D14-BE87-4F17-A29A-B77C0550EBAC}" destId="{F6D8A153-AA3E-4D92-A5CD-9BBCE99AC135}" srcOrd="1" destOrd="0" presId="urn:microsoft.com/office/officeart/2005/8/layout/hList6"/>
    <dgm:cxn modelId="{1B77DF5E-830E-46A1-B75B-49663AA235D2}" type="presParOf" srcId="{32AC3D14-BE87-4F17-A29A-B77C0550EBAC}" destId="{17AC752D-305B-4EB5-864A-1A599469645C}" srcOrd="2" destOrd="0" presId="urn:microsoft.com/office/officeart/2005/8/layout/hList6"/>
    <dgm:cxn modelId="{E0C390EC-11DA-4DC6-866E-F8A94D39F752}" type="presParOf" srcId="{32AC3D14-BE87-4F17-A29A-B77C0550EBAC}" destId="{2052B7F1-6A79-427E-B101-DFF5B05E46F6}" srcOrd="3" destOrd="0" presId="urn:microsoft.com/office/officeart/2005/8/layout/hList6"/>
    <dgm:cxn modelId="{3135A5B3-9A85-4016-95EA-D66F3BE2AEBB}" type="presParOf" srcId="{32AC3D14-BE87-4F17-A29A-B77C0550EBAC}" destId="{EA7231A8-F277-462D-B168-6417B55C5A8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FC620-DB98-4055-AE1F-44D2746A288C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solidFill>
          <a:srgbClr val="8385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</a:rPr>
            <a:t>Personal</a:t>
          </a:r>
        </a:p>
      </dsp:txBody>
      <dsp:txXfrm>
        <a:off x="3294175" y="2352385"/>
        <a:ext cx="1336450" cy="1148939"/>
      </dsp:txXfrm>
    </dsp:sp>
    <dsp:sp modelId="{62A03714-AA7C-429B-BA0E-D5351F0E379F}">
      <dsp:nvSpPr>
        <dsp:cNvPr id="0" name=""/>
        <dsp:cNvSpPr/>
      </dsp:nvSpPr>
      <dsp:spPr>
        <a:xfrm>
          <a:off x="1538914" y="1188679"/>
          <a:ext cx="1737360" cy="1737360"/>
        </a:xfrm>
        <a:prstGeom prst="gear6">
          <a:avLst/>
        </a:prstGeom>
        <a:solidFill>
          <a:srgbClr val="90926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</a:rPr>
            <a:t>Demo-graphic</a:t>
          </a:r>
        </a:p>
      </dsp:txBody>
      <dsp:txXfrm>
        <a:off x="1976300" y="1628708"/>
        <a:ext cx="862588" cy="857302"/>
      </dsp:txXfrm>
    </dsp:sp>
    <dsp:sp modelId="{51C53C5F-14E8-4137-B356-4D96155B03E1}">
      <dsp:nvSpPr>
        <dsp:cNvPr id="0" name=""/>
        <dsp:cNvSpPr/>
      </dsp:nvSpPr>
      <dsp:spPr>
        <a:xfrm rot="20321916">
          <a:off x="2474687" y="148175"/>
          <a:ext cx="1440195" cy="1465851"/>
        </a:xfrm>
        <a:prstGeom prst="gear6">
          <a:avLst/>
        </a:prstGeom>
        <a:solidFill>
          <a:srgbClr val="93967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</a:rPr>
            <a:t>Project related</a:t>
          </a:r>
        </a:p>
      </dsp:txBody>
      <dsp:txXfrm rot="900000">
        <a:off x="2789042" y="471201"/>
        <a:ext cx="811484" cy="819799"/>
      </dsp:txXfrm>
    </dsp:sp>
    <dsp:sp modelId="{1B1695A8-9761-409D-8266-6FC708C7CD43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DE260-E5C6-4C5C-8116-970CBDADD5C9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FA316-8486-4312-92D1-957B0DBA61F6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DCDC6-C5DB-4656-A2BE-EF406F51255D}">
      <dsp:nvSpPr>
        <dsp:cNvPr id="0" name=""/>
        <dsp:cNvSpPr/>
      </dsp:nvSpPr>
      <dsp:spPr>
        <a:xfrm rot="16200000">
          <a:off x="-227388" y="227390"/>
          <a:ext cx="3735871" cy="328109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i="0" kern="1200" dirty="0"/>
            <a:t>Most visited Travel Place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Beaches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historically significant places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Hill stations</a:t>
          </a:r>
        </a:p>
      </dsp:txBody>
      <dsp:txXfrm rot="5400000">
        <a:off x="3" y="747173"/>
        <a:ext cx="3281090" cy="2241523"/>
      </dsp:txXfrm>
    </dsp:sp>
    <dsp:sp modelId="{17AC752D-305B-4EB5-864A-1A599469645C}">
      <dsp:nvSpPr>
        <dsp:cNvPr id="0" name=""/>
        <dsp:cNvSpPr/>
      </dsp:nvSpPr>
      <dsp:spPr>
        <a:xfrm rot="16200000">
          <a:off x="3301045" y="227390"/>
          <a:ext cx="3735871" cy="328109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952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Transportation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Bus route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Railway route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air travel or personal transport</a:t>
          </a:r>
        </a:p>
      </dsp:txBody>
      <dsp:txXfrm rot="5400000">
        <a:off x="3528436" y="747173"/>
        <a:ext cx="3281090" cy="2241523"/>
      </dsp:txXfrm>
    </dsp:sp>
    <dsp:sp modelId="{EA7231A8-F277-462D-B168-6417B55C5A8B}">
      <dsp:nvSpPr>
        <dsp:cNvPr id="0" name=""/>
        <dsp:cNvSpPr/>
      </dsp:nvSpPr>
      <dsp:spPr>
        <a:xfrm rot="16200000">
          <a:off x="6828215" y="227390"/>
          <a:ext cx="3735871" cy="328109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952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Accommodation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Comfortable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Secured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hygienic living space</a:t>
          </a:r>
        </a:p>
      </dsp:txBody>
      <dsp:txXfrm rot="5400000">
        <a:off x="7055606" y="747173"/>
        <a:ext cx="3281090" cy="2241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FDE8-3B80-4AAC-92F2-E3D0667D4E7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79F74-2001-4B21-B06E-FA23C7F2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5FBA-1311-468D-8115-8778B0F7BEE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67C00-F679-4C51-9894-9E2214E5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7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5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B844-66A9-4AE6-9FCC-0C1D7913A65F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27CDD-DC88-4E3D-9A8B-B73456083868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6164-F753-4574-9487-3CAD9617E2DF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A603-A0D5-4634-A50F-0A264AB7D5E2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8432-AD99-4625-B875-EA518D6BE738}" type="datetime1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7D12-78B5-4CD4-80A9-ADD101ACF2A5}" type="datetime1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01E-F55C-461B-9D53-F300CEBE524F}" type="datetime1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8323-15DD-4A5E-883D-9E9417EAF574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2D63-8273-4D83-A9A6-7BEB78E87948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0473-759F-49CF-8D78-C8BD5E4782B1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244" y="354495"/>
            <a:ext cx="6629400" cy="1828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800" dirty="0"/>
              <a:t>Travel Agency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244" y="2183295"/>
            <a:ext cx="6629400" cy="457200"/>
          </a:xfrm>
        </p:spPr>
        <p:txBody>
          <a:bodyPr/>
          <a:lstStyle/>
          <a:p>
            <a:r>
              <a:rPr lang="en-US" i="1" dirty="0"/>
              <a:t>Make Your Tour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B443AD96-1179-418C-9795-C868A8F7E6F9}"/>
              </a:ext>
            </a:extLst>
          </p:cNvPr>
          <p:cNvSpPr txBox="1">
            <a:spLocks/>
          </p:cNvSpPr>
          <p:nvPr/>
        </p:nvSpPr>
        <p:spPr>
          <a:xfrm>
            <a:off x="1190244" y="3800062"/>
            <a:ext cx="6629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Submitted by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1F7952DF-9435-44E2-9DE2-D2BB78D21267}"/>
              </a:ext>
            </a:extLst>
          </p:cNvPr>
          <p:cNvSpPr txBox="1">
            <a:spLocks/>
          </p:cNvSpPr>
          <p:nvPr/>
        </p:nvSpPr>
        <p:spPr>
          <a:xfrm>
            <a:off x="1190244" y="4257262"/>
            <a:ext cx="6629400" cy="1358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9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/>
              <a:t>Shawon </a:t>
            </a:r>
            <a:r>
              <a:rPr lang="en-US" sz="2000" i="1" dirty="0" err="1"/>
              <a:t>Lodh</a:t>
            </a:r>
            <a:r>
              <a:rPr lang="en-US" sz="2000" i="1" dirty="0"/>
              <a:t>                           160104064</a:t>
            </a:r>
          </a:p>
          <a:p>
            <a:r>
              <a:rPr lang="en-US" sz="2000" i="1" dirty="0" err="1"/>
              <a:t>Somaia</a:t>
            </a:r>
            <a:r>
              <a:rPr lang="en-US" sz="2000" i="1" dirty="0"/>
              <a:t> Afrin                           160104066</a:t>
            </a:r>
          </a:p>
          <a:p>
            <a:r>
              <a:rPr lang="en-US" sz="2000" i="1" dirty="0"/>
              <a:t>Md. Ruhul Amin                      160104070</a:t>
            </a:r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92DAD-CD59-4112-AFF1-1011D876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7666"/>
            <a:ext cx="9601200" cy="990600"/>
          </a:xfrm>
        </p:spPr>
        <p:txBody>
          <a:bodyPr/>
          <a:lstStyle/>
          <a:p>
            <a:r>
              <a:rPr lang="en-US" dirty="0"/>
              <a:t>Approximate Budget 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27837624"/>
              </p:ext>
            </p:extLst>
          </p:nvPr>
        </p:nvGraphicFramePr>
        <p:xfrm>
          <a:off x="1101970" y="1459267"/>
          <a:ext cx="4530204" cy="4318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9">
            <a:extLst>
              <a:ext uri="{FF2B5EF4-FFF2-40B4-BE49-F238E27FC236}">
                <a16:creationId xmlns:a16="http://schemas.microsoft.com/office/drawing/2014/main" xmlns="" id="{2F442354-28DD-4CF4-B1E7-3131150E65B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824022" y="2075382"/>
            <a:ext cx="6189788" cy="35657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The above diagram clearly depicts that maximum people choose the amount of money ranging from 5000-10000 for their tour which is almost reasonable for any tour.</a:t>
            </a:r>
          </a:p>
          <a:p>
            <a:pPr lvl="0"/>
            <a:r>
              <a:rPr lang="en-US" dirty="0"/>
              <a:t>Some people want to complete tour ranging below 5000.</a:t>
            </a:r>
          </a:p>
          <a:p>
            <a:pPr lvl="0"/>
            <a:r>
              <a:rPr lang="en-US" dirty="0"/>
              <a:t>Besides a few people have a budget ranging 10000-20000 for their tour where very few people choose a big budget for their tour above 20000.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-334920" y="6498219"/>
            <a:ext cx="1335054" cy="274022"/>
          </a:xfrm>
        </p:spPr>
        <p:txBody>
          <a:bodyPr/>
          <a:lstStyle/>
          <a:p>
            <a:fld id="{D3BCE7C3-8128-492A-8F4E-95A254EDF245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21279"/>
            <a:ext cx="9601200" cy="841513"/>
          </a:xfrm>
        </p:spPr>
        <p:txBody>
          <a:bodyPr/>
          <a:lstStyle/>
          <a:p>
            <a:r>
              <a:rPr lang="en-US" dirty="0"/>
              <a:t>Preferable Transport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F442354-28DD-4CF4-B1E7-3131150E6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3279" y="2841673"/>
            <a:ext cx="4800601" cy="288387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above diagram clearly depicts that most of the people prefer Bus or Coach Services because it is the easiest way for travelling.</a:t>
            </a:r>
          </a:p>
          <a:p>
            <a:pPr lvl="0"/>
            <a:r>
              <a:rPr lang="en-US" dirty="0"/>
              <a:t>Some people prefer Railway but a few people prefer Air Travel &amp; personal Transportation for flexible moving.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543680115"/>
              </p:ext>
            </p:extLst>
          </p:nvPr>
        </p:nvGraphicFramePr>
        <p:xfrm>
          <a:off x="556591" y="1908312"/>
          <a:ext cx="6135757" cy="4121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361426" y="6484967"/>
            <a:ext cx="1335054" cy="274022"/>
          </a:xfrm>
        </p:spPr>
        <p:txBody>
          <a:bodyPr/>
          <a:lstStyle/>
          <a:p>
            <a:fld id="{D53596DB-C8DC-44BA-AB60-C692173D18C4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1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870" y="406353"/>
            <a:ext cx="9601200" cy="791029"/>
          </a:xfrm>
        </p:spPr>
        <p:txBody>
          <a:bodyPr/>
          <a:lstStyle/>
          <a:p>
            <a:r>
              <a:rPr lang="en-US" dirty="0"/>
              <a:t>Preferable Accommodation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F442354-28DD-4CF4-B1E7-3131150E6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1799" y="2638650"/>
            <a:ext cx="4800601" cy="288387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above diagram clearly depicts that highest number of people prefer the comfort zone in case of accommodation.</a:t>
            </a:r>
          </a:p>
          <a:p>
            <a:pPr lvl="0"/>
            <a:r>
              <a:rPr lang="en-US" dirty="0"/>
              <a:t>They also prefer secured and hygienic accommodation because every person should be ensured security as a must for their better lives.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319184" y="6484777"/>
            <a:ext cx="1335054" cy="274022"/>
          </a:xfrm>
        </p:spPr>
        <p:txBody>
          <a:bodyPr/>
          <a:lstStyle/>
          <a:p>
            <a:fld id="{D53596DB-C8DC-44BA-AB60-C692173D18C4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519567726"/>
              </p:ext>
            </p:extLst>
          </p:nvPr>
        </p:nvGraphicFramePr>
        <p:xfrm>
          <a:off x="728870" y="1921565"/>
          <a:ext cx="5367130" cy="4051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3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422" y="434994"/>
            <a:ext cx="9601200" cy="724727"/>
          </a:xfrm>
        </p:spPr>
        <p:txBody>
          <a:bodyPr/>
          <a:lstStyle/>
          <a:p>
            <a:r>
              <a:rPr lang="en-US" dirty="0"/>
              <a:t>Preferable Restaurant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F442354-28DD-4CF4-B1E7-3131150E6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0626" y="2382009"/>
            <a:ext cx="5411373" cy="2518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above diagram clearly depicts that most of the people prefer popular restaurant in time of travelling.</a:t>
            </a:r>
          </a:p>
          <a:p>
            <a:pPr lvl="0"/>
            <a:r>
              <a:rPr lang="en-US" dirty="0"/>
              <a:t>Besides they also want medium and high priced and hygienic restaurant as a must. It proves that they prefer such a restaurant with over all a better quality.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30343963"/>
              </p:ext>
            </p:extLst>
          </p:nvPr>
        </p:nvGraphicFramePr>
        <p:xfrm>
          <a:off x="597596" y="1842052"/>
          <a:ext cx="5719204" cy="4210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273632" y="6484777"/>
            <a:ext cx="1335054" cy="274022"/>
          </a:xfrm>
        </p:spPr>
        <p:txBody>
          <a:bodyPr/>
          <a:lstStyle/>
          <a:p>
            <a:fld id="{A0CD47FF-A72C-41A3-A088-F70D1A1CF848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7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with travel agency and how many times?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7000C3D0-172B-4C7B-8740-ED1470F93E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685014"/>
              </p:ext>
            </p:extLst>
          </p:nvPr>
        </p:nvGraphicFramePr>
        <p:xfrm>
          <a:off x="2533355" y="1453754"/>
          <a:ext cx="3336744" cy="2759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B5AB15C5-E112-4C81-9282-FB21CF114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491690"/>
              </p:ext>
            </p:extLst>
          </p:nvPr>
        </p:nvGraphicFramePr>
        <p:xfrm>
          <a:off x="7540284" y="1104645"/>
          <a:ext cx="4768947" cy="3108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6F43DD18-1A1D-458F-939A-2F1316A7A8B6}"/>
              </a:ext>
            </a:extLst>
          </p:cNvPr>
          <p:cNvSpPr txBox="1">
            <a:spLocks/>
          </p:cNvSpPr>
          <p:nvPr/>
        </p:nvSpPr>
        <p:spPr>
          <a:xfrm>
            <a:off x="1402434" y="4738134"/>
            <a:ext cx="9601200" cy="201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The above diagram depicts that the highest number of people travel through a travel agency once a year.</a:t>
            </a:r>
          </a:p>
          <a:p>
            <a:pPr lvl="0"/>
            <a:r>
              <a:rPr lang="en-US" dirty="0"/>
              <a:t>Few people travel twice a week and rest of the people travel whenever they got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334921" y="6484777"/>
            <a:ext cx="1335054" cy="274022"/>
          </a:xfrm>
        </p:spPr>
        <p:txBody>
          <a:bodyPr/>
          <a:lstStyle/>
          <a:p>
            <a:fld id="{C9EEFA72-C14B-4901-8893-BC07C4A69AAE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1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92DAD-CD59-4112-AFF1-1011D876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97565"/>
            <a:ext cx="9601200" cy="1219199"/>
          </a:xfrm>
        </p:spPr>
        <p:txBody>
          <a:bodyPr/>
          <a:lstStyle/>
          <a:p>
            <a:r>
              <a:rPr lang="en-US" dirty="0"/>
              <a:t>Factors for travel agency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81473914"/>
              </p:ext>
            </p:extLst>
          </p:nvPr>
        </p:nvGraphicFramePr>
        <p:xfrm>
          <a:off x="745538" y="1762539"/>
          <a:ext cx="5261114" cy="4187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6760290" y="2656004"/>
            <a:ext cx="47892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The above diagram depicts that the highest number of people prefer security for choosing a travel agency as security is a must for any kind of system.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The rest of the people give equal importance in price and services from travel agency.</a:t>
            </a:r>
          </a:p>
          <a:p>
            <a:pPr lvl="0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-321669" y="6484777"/>
            <a:ext cx="1335054" cy="274022"/>
          </a:xfrm>
        </p:spPr>
        <p:txBody>
          <a:bodyPr/>
          <a:lstStyle/>
          <a:p>
            <a:fld id="{0FD94677-5CB7-4D1E-9A49-3EDF26207B99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582"/>
            <a:ext cx="9601200" cy="1172817"/>
          </a:xfrm>
        </p:spPr>
        <p:txBody>
          <a:bodyPr/>
          <a:lstStyle/>
          <a:p>
            <a:r>
              <a:rPr lang="en-US" dirty="0"/>
              <a:t>Data Analysis-</a:t>
            </a:r>
            <a:br>
              <a:rPr lang="en-US" dirty="0"/>
            </a:br>
            <a:r>
              <a:rPr lang="en-US" dirty="0"/>
              <a:t>Preferable Services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xmlns="" id="{2F442354-28DD-4CF4-B1E7-3131150E6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8087" y="2616590"/>
            <a:ext cx="5523913" cy="295878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The above diagram depicts that most of the people selected the service quality as a must of a travel agency.</a:t>
            </a:r>
          </a:p>
          <a:p>
            <a:pPr lvl="0"/>
            <a:r>
              <a:rPr lang="en-US" dirty="0"/>
              <a:t>Besides they also gave priority to honest review, security, customer services as a must for best performance.</a:t>
            </a:r>
          </a:p>
          <a:p>
            <a:pPr lvl="0"/>
            <a:r>
              <a:rPr lang="en-US" dirty="0"/>
              <a:t> Along with those, they prefer multiple packages, price, transaction must need for best performance.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75642" y="6484777"/>
            <a:ext cx="1335054" cy="274022"/>
          </a:xfrm>
        </p:spPr>
        <p:txBody>
          <a:bodyPr/>
          <a:lstStyle/>
          <a:p>
            <a:fld id="{088F645B-C7DF-45F5-8AB0-62AE38115C6D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499012965"/>
              </p:ext>
            </p:extLst>
          </p:nvPr>
        </p:nvGraphicFramePr>
        <p:xfrm>
          <a:off x="696685" y="1965694"/>
          <a:ext cx="5523913" cy="426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776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92DAD-CD59-4112-AFF1-1011D876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</p:spPr>
        <p:txBody>
          <a:bodyPr/>
          <a:lstStyle/>
          <a:p>
            <a:r>
              <a:rPr lang="en-US" dirty="0"/>
              <a:t>Issues regarding Online travel agency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FC6FDE-8A99-445F-9480-B021772C211C}"/>
              </a:ext>
            </a:extLst>
          </p:cNvPr>
          <p:cNvSpPr txBox="1"/>
          <p:nvPr/>
        </p:nvSpPr>
        <p:spPr>
          <a:xfrm>
            <a:off x="6222609" y="2558128"/>
            <a:ext cx="5595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The above diagram clearly depicts that most of the people always in fear for fake intention, forgery &amp; security issues.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Besides some people are irritated for the commission quantity &amp; a few people thinks the online process as a painful thing.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43777002"/>
              </p:ext>
            </p:extLst>
          </p:nvPr>
        </p:nvGraphicFramePr>
        <p:xfrm>
          <a:off x="703182" y="1875184"/>
          <a:ext cx="5154279" cy="4154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203879" y="6484777"/>
            <a:ext cx="1335054" cy="274022"/>
          </a:xfrm>
        </p:spPr>
        <p:txBody>
          <a:bodyPr/>
          <a:lstStyle/>
          <a:p>
            <a:fld id="{E8A4B216-C3AB-4905-92A8-D467203135B6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92DAD-CD59-4112-AFF1-1011D876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travel agency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63CC9F-94B0-4D46-8D52-B582FA37BF5D}"/>
              </a:ext>
            </a:extLst>
          </p:cNvPr>
          <p:cNvSpPr txBox="1"/>
          <p:nvPr/>
        </p:nvSpPr>
        <p:spPr>
          <a:xfrm>
            <a:off x="6824870" y="1837082"/>
            <a:ext cx="47442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above diagram clearly depicts that most of the people wants the online system for saving their valuable time &amp; maximum people also prefer to avoid long queues.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000" dirty="0"/>
              <a:t>Besides some people wants to get a list of packages of tour in their hand at a time &amp; also for the discounts &amp; special offers.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13051076"/>
              </p:ext>
            </p:extLst>
          </p:nvPr>
        </p:nvGraphicFramePr>
        <p:xfrm>
          <a:off x="804101" y="1837082"/>
          <a:ext cx="5464177" cy="400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-374678" y="6484777"/>
            <a:ext cx="1335054" cy="274022"/>
          </a:xfrm>
        </p:spPr>
        <p:txBody>
          <a:bodyPr/>
          <a:lstStyle/>
          <a:p>
            <a:fld id="{1DD7672D-0A4E-456B-B03B-185D23882ECF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77078"/>
            <a:ext cx="9601200" cy="785191"/>
          </a:xfrm>
        </p:spPr>
        <p:txBody>
          <a:bodyPr/>
          <a:lstStyle/>
          <a:p>
            <a:r>
              <a:rPr lang="en-US" dirty="0"/>
              <a:t>Over All Findings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E4C134A8-1DC8-4773-9515-6BDF9603D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30585"/>
              </p:ext>
            </p:extLst>
          </p:nvPr>
        </p:nvGraphicFramePr>
        <p:xfrm>
          <a:off x="1258956" y="1852129"/>
          <a:ext cx="10337958" cy="373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344454" y="6484777"/>
            <a:ext cx="1335054" cy="274022"/>
          </a:xfrm>
        </p:spPr>
        <p:txBody>
          <a:bodyPr/>
          <a:lstStyle/>
          <a:p>
            <a:fld id="{9294EA2C-DEFC-4FFD-8418-DE35FB2520C5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2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869" y="500270"/>
            <a:ext cx="9601200" cy="1000539"/>
          </a:xfrm>
        </p:spPr>
        <p:txBody>
          <a:bodyPr/>
          <a:lstStyle/>
          <a:p>
            <a:r>
              <a:rPr lang="en-US" dirty="0"/>
              <a:t>Sampling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869" y="1593575"/>
            <a:ext cx="9601200" cy="43964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have undertaken target-oriented method for sampling.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Google 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have used </a:t>
            </a:r>
            <a:r>
              <a:rPr lang="en-US" dirty="0"/>
              <a:t>Facebook, Twitter, Direct E-mail, messages, colleges, universities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 getting our data from users.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524F38-E388-48E7-98EE-BE532D2495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2" y="2166730"/>
            <a:ext cx="3607820" cy="193813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326284" y="6484777"/>
            <a:ext cx="1335054" cy="274022"/>
          </a:xfrm>
        </p:spPr>
        <p:txBody>
          <a:bodyPr/>
          <a:lstStyle/>
          <a:p>
            <a:fld id="{42D4644F-B5AF-4206-B09E-E2FFE6729B20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87895" y="1945377"/>
            <a:ext cx="3281090" cy="3735871"/>
            <a:chOff x="1" y="-1"/>
            <a:chExt cx="3281090" cy="3735871"/>
          </a:xfrm>
        </p:grpSpPr>
        <p:sp>
          <p:nvSpPr>
            <p:cNvPr id="15" name="Flowchart: Manual Operation 14"/>
            <p:cNvSpPr/>
            <p:nvPr/>
          </p:nvSpPr>
          <p:spPr>
            <a:xfrm rot="16200000">
              <a:off x="-227390" y="227390"/>
              <a:ext cx="3735871" cy="3281090"/>
            </a:xfrm>
            <a:prstGeom prst="flowChartManualOperati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lowchart: Manual Operation 4"/>
            <p:cNvSpPr txBox="1"/>
            <p:nvPr/>
          </p:nvSpPr>
          <p:spPr>
            <a:xfrm rot="21600000">
              <a:off x="1" y="747173"/>
              <a:ext cx="3281090" cy="2241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0" tIns="0" rIns="158750" bIns="0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i="0" kern="1200" dirty="0"/>
                <a:t>Restaurant</a:t>
              </a: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kern="1200" dirty="0"/>
                <a:t>Popular</a:t>
              </a: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kern="1200" dirty="0"/>
                <a:t>Medium-priced</a:t>
              </a:r>
            </a:p>
            <a:p>
              <a:pPr marL="228600" lvl="1" indent="-22860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dirty="0"/>
                <a:t>Hygienic</a:t>
              </a:r>
              <a:endParaRPr lang="en-US" sz="25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16330" y="1945377"/>
            <a:ext cx="3281090" cy="3735871"/>
            <a:chOff x="3528436" y="-1"/>
            <a:chExt cx="3281090" cy="3735871"/>
          </a:xfrm>
        </p:grpSpPr>
        <p:sp>
          <p:nvSpPr>
            <p:cNvPr id="13" name="Flowchart: Manual Operation 12"/>
            <p:cNvSpPr/>
            <p:nvPr/>
          </p:nvSpPr>
          <p:spPr>
            <a:xfrm rot="16200000">
              <a:off x="3301045" y="227390"/>
              <a:ext cx="3735871" cy="3281090"/>
            </a:xfrm>
            <a:prstGeom prst="flowChartManualOperati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lowchart: Manual Operation 6"/>
            <p:cNvSpPr txBox="1"/>
            <p:nvPr/>
          </p:nvSpPr>
          <p:spPr>
            <a:xfrm rot="21600000">
              <a:off x="3528436" y="747173"/>
              <a:ext cx="3281090" cy="2241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0" tIns="0" rIns="203952" bIns="0" numCol="1" spcCol="1270" anchor="t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/>
                <a:t>Budget</a:t>
              </a: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dirty="0"/>
                <a:t>5000-10000</a:t>
              </a:r>
            </a:p>
            <a:p>
              <a:pPr marL="0" lvl="1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500" kern="1200" dirty="0"/>
                <a:t>           Or </a:t>
              </a: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kern="1200" dirty="0"/>
                <a:t>Below 5000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43500" y="1945377"/>
            <a:ext cx="3281090" cy="3735871"/>
            <a:chOff x="7055606" y="-1"/>
            <a:chExt cx="3281090" cy="3735871"/>
          </a:xfrm>
        </p:grpSpPr>
        <p:sp>
          <p:nvSpPr>
            <p:cNvPr id="11" name="Flowchart: Manual Operation 10"/>
            <p:cNvSpPr/>
            <p:nvPr/>
          </p:nvSpPr>
          <p:spPr>
            <a:xfrm rot="16200000">
              <a:off x="6828215" y="227390"/>
              <a:ext cx="3735871" cy="3281090"/>
            </a:xfrm>
            <a:prstGeom prst="flowChartManualOperati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lowchart: Manual Operation 8"/>
            <p:cNvSpPr txBox="1"/>
            <p:nvPr/>
          </p:nvSpPr>
          <p:spPr>
            <a:xfrm rot="21600000">
              <a:off x="7055606" y="747173"/>
              <a:ext cx="3281090" cy="2241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0" tIns="0" rIns="203952" bIns="0" numCol="1" spcCol="1270" anchor="t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/>
                <a:t>Familarity with Travel agency</a:t>
              </a: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kern="1200" dirty="0"/>
                <a:t>Maximum are not familiar.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710924" y="490316"/>
            <a:ext cx="53850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Over All Findings(Cont.)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-268661" y="6484777"/>
            <a:ext cx="1335054" cy="274022"/>
          </a:xfrm>
        </p:spPr>
        <p:txBody>
          <a:bodyPr/>
          <a:lstStyle/>
          <a:p>
            <a:fld id="{32B0B8E3-E21D-4C3F-8527-D70E79D2EBF9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74644" y="1905621"/>
            <a:ext cx="3281090" cy="3735871"/>
            <a:chOff x="1" y="-1"/>
            <a:chExt cx="3281090" cy="3735871"/>
          </a:xfrm>
        </p:grpSpPr>
        <p:sp>
          <p:nvSpPr>
            <p:cNvPr id="15" name="Flowchart: Manual Operation 14"/>
            <p:cNvSpPr/>
            <p:nvPr/>
          </p:nvSpPr>
          <p:spPr>
            <a:xfrm rot="16200000">
              <a:off x="-227390" y="227390"/>
              <a:ext cx="3735871" cy="3281090"/>
            </a:xfrm>
            <a:prstGeom prst="flowChartManualOperati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lowchart: Manual Operation 4"/>
            <p:cNvSpPr txBox="1"/>
            <p:nvPr/>
          </p:nvSpPr>
          <p:spPr>
            <a:xfrm rot="21600000">
              <a:off x="1" y="747173"/>
              <a:ext cx="3281090" cy="2241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0" tIns="0" rIns="158750" bIns="0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i="0" kern="1200" dirty="0"/>
                <a:t>Factors For Travel Agency</a:t>
              </a: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kern="1200" dirty="0"/>
                <a:t>Price</a:t>
              </a: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kern="1200" dirty="0"/>
                <a:t>Security</a:t>
              </a:r>
            </a:p>
            <a:p>
              <a:pPr marL="228600" lvl="1" indent="-22860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dirty="0"/>
                <a:t>Service</a:t>
              </a:r>
              <a:endParaRPr lang="en-US" sz="25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03079" y="1905621"/>
            <a:ext cx="3281090" cy="3735871"/>
            <a:chOff x="3528436" y="-1"/>
            <a:chExt cx="3281090" cy="3735871"/>
          </a:xfrm>
        </p:grpSpPr>
        <p:sp>
          <p:nvSpPr>
            <p:cNvPr id="13" name="Flowchart: Manual Operation 12"/>
            <p:cNvSpPr/>
            <p:nvPr/>
          </p:nvSpPr>
          <p:spPr>
            <a:xfrm rot="16200000">
              <a:off x="3301045" y="227390"/>
              <a:ext cx="3735871" cy="3281090"/>
            </a:xfrm>
            <a:prstGeom prst="flowChartManualOperati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lowchart: Manual Operation 6"/>
            <p:cNvSpPr txBox="1"/>
            <p:nvPr/>
          </p:nvSpPr>
          <p:spPr>
            <a:xfrm rot="21600000">
              <a:off x="3528436" y="747173"/>
              <a:ext cx="3281090" cy="2241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0" tIns="0" rIns="203952" bIns="0" numCol="1" spcCol="1270" anchor="t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/>
                <a:t>Regarding Issue</a:t>
              </a: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dirty="0"/>
                <a:t>Fake intention</a:t>
              </a: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kern="1200" dirty="0"/>
                <a:t>Forgery &amp; Security</a:t>
              </a:r>
            </a:p>
            <a:p>
              <a:pPr marL="228600" lvl="1" indent="-22860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kern="1200" dirty="0"/>
                <a:t>Higher </a:t>
              </a:r>
              <a:r>
                <a:rPr lang="en-US" sz="2500" dirty="0"/>
                <a:t>commission quantity </a:t>
              </a:r>
              <a:endParaRPr lang="en-US" sz="25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30249" y="1905621"/>
            <a:ext cx="3281090" cy="3735871"/>
            <a:chOff x="7055606" y="-1"/>
            <a:chExt cx="3281090" cy="3735871"/>
          </a:xfrm>
        </p:grpSpPr>
        <p:sp>
          <p:nvSpPr>
            <p:cNvPr id="11" name="Flowchart: Manual Operation 10"/>
            <p:cNvSpPr/>
            <p:nvPr/>
          </p:nvSpPr>
          <p:spPr>
            <a:xfrm rot="16200000">
              <a:off x="6828215" y="227390"/>
              <a:ext cx="3735871" cy="3281090"/>
            </a:xfrm>
            <a:prstGeom prst="flowChartManualOperati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lowchart: Manual Operation 8"/>
            <p:cNvSpPr txBox="1"/>
            <p:nvPr/>
          </p:nvSpPr>
          <p:spPr>
            <a:xfrm rot="21600000">
              <a:off x="7055606" y="747173"/>
              <a:ext cx="3281090" cy="22415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0" tIns="0" rIns="203952" bIns="0" numCol="1" spcCol="1270" anchor="t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/>
                <a:t>Why Beneficial?</a:t>
              </a:r>
            </a:p>
            <a:p>
              <a:pPr marL="228600" lvl="1" indent="-22860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kern="1200" dirty="0"/>
                <a:t>Save </a:t>
              </a:r>
              <a:r>
                <a:rPr lang="en-US" sz="2500" dirty="0"/>
                <a:t>valuable time &amp; easy access</a:t>
              </a:r>
            </a:p>
            <a:p>
              <a:pPr marL="228600" lvl="1" indent="-22860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500" kern="1200" dirty="0"/>
                <a:t>Avoid long queues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710924" y="686191"/>
            <a:ext cx="53850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Over All Findings(Cont.)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-295164" y="6484777"/>
            <a:ext cx="1335054" cy="274022"/>
          </a:xfrm>
        </p:spPr>
        <p:txBody>
          <a:bodyPr/>
          <a:lstStyle/>
          <a:p>
            <a:fld id="{BA6849C4-476D-4E18-8A47-87BD18C82ACB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0742"/>
            <a:ext cx="9601200" cy="100053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401956"/>
            <a:ext cx="9601200" cy="1480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interview and survey process gave us the opportunity to visit and interview different people and helped us a lot to know what users actually want from a travel agency which contains information of such things related travel. These information and data will help us to design a management system according to user choice and make our work easier.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361425" y="6484777"/>
            <a:ext cx="1335054" cy="274022"/>
          </a:xfrm>
        </p:spPr>
        <p:txBody>
          <a:bodyPr/>
          <a:lstStyle/>
          <a:p>
            <a:fld id="{540823B1-6EC4-441B-9C70-CAF9EFD36F5D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977" y="2095169"/>
            <a:ext cx="6708913" cy="1204623"/>
          </a:xfrm>
        </p:spPr>
        <p:txBody>
          <a:bodyPr/>
          <a:lstStyle/>
          <a:p>
            <a:r>
              <a:rPr lang="en-GB" sz="8800" i="1" dirty="0"/>
              <a:t>Thank You</a:t>
            </a:r>
            <a:endParaRPr lang="en-US" sz="88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3882887"/>
            <a:ext cx="6467060" cy="1204623"/>
          </a:xfrm>
        </p:spPr>
        <p:txBody>
          <a:bodyPr/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Any Queries?</a:t>
            </a:r>
          </a:p>
          <a:p>
            <a:endParaRPr lang="en-U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xmlns="" id="{108C9AB0-A649-40CF-A349-579D9F6AC9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77" y="2044753"/>
            <a:ext cx="1389926" cy="13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635" y="540026"/>
            <a:ext cx="9601200" cy="1000539"/>
          </a:xfrm>
        </p:spPr>
        <p:txBody>
          <a:bodyPr/>
          <a:lstStyle/>
          <a:p>
            <a:r>
              <a:rPr lang="en-US" dirty="0"/>
              <a:t>Sample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401956"/>
            <a:ext cx="9601200" cy="20540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79E6D"/>
                </a:solidFill>
              </a:rPr>
              <a:t>Sample Size</a:t>
            </a:r>
            <a:r>
              <a:rPr lang="en-US" b="1" dirty="0"/>
              <a:t>:</a:t>
            </a:r>
            <a:r>
              <a:rPr lang="en-US" dirty="0"/>
              <a:t> The sample size selected for the research is 36.</a:t>
            </a:r>
          </a:p>
          <a:p>
            <a:r>
              <a:rPr lang="en-US" b="1" dirty="0">
                <a:solidFill>
                  <a:srgbClr val="B79E6D"/>
                </a:solidFill>
              </a:rPr>
              <a:t>Parameters of Interests</a:t>
            </a:r>
            <a:r>
              <a:rPr lang="en-US" b="1" dirty="0"/>
              <a:t>:</a:t>
            </a:r>
            <a:r>
              <a:rPr lang="en-US" dirty="0"/>
              <a:t> The major parameter of interest is the subgroup of people having an interest in travelling &amp; experience in any travel management system.</a:t>
            </a:r>
          </a:p>
          <a:p>
            <a:r>
              <a:rPr lang="en-US" b="1" dirty="0">
                <a:solidFill>
                  <a:srgbClr val="B79E6D"/>
                </a:solidFill>
              </a:rPr>
              <a:t>Sampling Technique</a:t>
            </a:r>
            <a:r>
              <a:rPr lang="en-US" b="1" dirty="0"/>
              <a:t>:</a:t>
            </a:r>
            <a:r>
              <a:rPr lang="en-US" dirty="0"/>
              <a:t> The sampling size selected for the research is Random sampling technique.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348174" y="6484777"/>
            <a:ext cx="1335054" cy="274022"/>
          </a:xfrm>
        </p:spPr>
        <p:txBody>
          <a:bodyPr/>
          <a:lstStyle/>
          <a:p>
            <a:fld id="{44BE97B7-1477-41FF-A7F1-A8785F98F735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7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878" y="725557"/>
            <a:ext cx="9601200" cy="1000539"/>
          </a:xfrm>
        </p:spPr>
        <p:txBody>
          <a:bodyPr/>
          <a:lstStyle/>
          <a:p>
            <a:r>
              <a:rPr lang="en-US" dirty="0"/>
              <a:t>Data Collection Tool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878" y="2507973"/>
            <a:ext cx="9601200" cy="2054087"/>
          </a:xfrm>
        </p:spPr>
        <p:txBody>
          <a:bodyPr>
            <a:normAutofit/>
          </a:bodyPr>
          <a:lstStyle/>
          <a:p>
            <a:r>
              <a:rPr lang="en-US" dirty="0"/>
              <a:t>The data collection tool used for the research is 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Questionnaires”</a:t>
            </a:r>
            <a:r>
              <a:rPr lang="en-US" dirty="0"/>
              <a:t> to get the primary data for the empirical research on user preference on manual and online process for our project </a:t>
            </a:r>
            <a:r>
              <a:rPr lang="en-US" b="1" i="1" dirty="0"/>
              <a:t>Travel Agency Management System</a:t>
            </a:r>
            <a:r>
              <a:rPr lang="en-US" dirty="0"/>
              <a:t>.</a:t>
            </a:r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>
          <a:xfrm>
            <a:off x="-374677" y="6458463"/>
            <a:ext cx="1335054" cy="274022"/>
          </a:xfrm>
        </p:spPr>
        <p:txBody>
          <a:bodyPr/>
          <a:lstStyle/>
          <a:p>
            <a:fld id="{BA008C46-80CB-47EE-98A2-A4AC69D3648F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4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DD0C2-9D6A-48B0-BEDF-3DB64F85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 On Travel Agency Management System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D9ACC440-BC15-4766-9C53-B3AC9E7A7758}"/>
              </a:ext>
            </a:extLst>
          </p:cNvPr>
          <p:cNvGraphicFramePr/>
          <p:nvPr>
            <p:extLst/>
          </p:nvPr>
        </p:nvGraphicFramePr>
        <p:xfrm>
          <a:off x="2393776" y="18962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427686" y="6524724"/>
            <a:ext cx="1335054" cy="274022"/>
          </a:xfrm>
        </p:spPr>
        <p:txBody>
          <a:bodyPr/>
          <a:lstStyle/>
          <a:p>
            <a:fld id="{6423ED9A-9BF3-462B-A107-1A893A1CB1C5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4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2BFC620-DB98-4055-AE1F-44D2746A2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92BFC620-DB98-4055-AE1F-44D2746A2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92BFC620-DB98-4055-AE1F-44D2746A2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graphicEl>
                                              <a:dgm id="{92BFC620-DB98-4055-AE1F-44D2746A28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B1695A8-9761-409D-8266-6FC708C7C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graphicEl>
                                              <a:dgm id="{1B1695A8-9761-409D-8266-6FC708C7C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graphicEl>
                                              <a:dgm id="{1B1695A8-9761-409D-8266-6FC708C7C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graphicEl>
                                              <a:dgm id="{1B1695A8-9761-409D-8266-6FC708C7CD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A03714-AA7C-429B-BA0E-D5351F0E37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graphicEl>
                                              <a:dgm id="{62A03714-AA7C-429B-BA0E-D5351F0E37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graphicEl>
                                              <a:dgm id="{62A03714-AA7C-429B-BA0E-D5351F0E37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graphicEl>
                                              <a:dgm id="{62A03714-AA7C-429B-BA0E-D5351F0E37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5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2DE260-E5C6-4C5C-8116-970CBDADD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graphicEl>
                                              <a:dgm id="{C72DE260-E5C6-4C5C-8116-970CBDADD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graphicEl>
                                              <a:dgm id="{C72DE260-E5C6-4C5C-8116-970CBDADD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graphicEl>
                                              <a:dgm id="{C72DE260-E5C6-4C5C-8116-970CBDADD5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1C53C5F-14E8-4137-B356-4D96155B03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graphicEl>
                                              <a:dgm id="{51C53C5F-14E8-4137-B356-4D96155B03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graphicEl>
                                              <a:dgm id="{51C53C5F-14E8-4137-B356-4D96155B03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graphicEl>
                                              <a:dgm id="{51C53C5F-14E8-4137-B356-4D96155B03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04FA316-8486-4312-92D1-957B0DBA61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graphicEl>
                                              <a:dgm id="{504FA316-8486-4312-92D1-957B0DBA61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graphicEl>
                                              <a:dgm id="{504FA316-8486-4312-92D1-957B0DBA61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graphicEl>
                                              <a:dgm id="{504FA316-8486-4312-92D1-957B0DBA61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635" y="487680"/>
            <a:ext cx="9601200" cy="1036320"/>
          </a:xfrm>
        </p:spPr>
        <p:txBody>
          <a:bodyPr/>
          <a:lstStyle/>
          <a:p>
            <a:r>
              <a:rPr lang="en-US" dirty="0"/>
              <a:t>Data Analysis – Gender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F442354-28DD-4CF4-B1E7-3131150E6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7985" y="2615418"/>
            <a:ext cx="4572000" cy="1749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above diagram depicts that out of the total 36 respondent 61.10% of the respondent were male as the objective was to study the consumer behavior with respect to travelling, as male respondents travel more.</a:t>
            </a:r>
          </a:p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E33F74AB-9073-4A77-814D-420CAD4CB70D}"/>
              </a:ext>
            </a:extLst>
          </p:cNvPr>
          <p:cNvSpPr txBox="1">
            <a:spLocks/>
          </p:cNvSpPr>
          <p:nvPr/>
        </p:nvSpPr>
        <p:spPr>
          <a:xfrm>
            <a:off x="7027985" y="2158218"/>
            <a:ext cx="457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i="1" dirty="0">
              <a:solidFill>
                <a:srgbClr val="B79E6D"/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522351877"/>
              </p:ext>
            </p:extLst>
          </p:nvPr>
        </p:nvGraphicFramePr>
        <p:xfrm>
          <a:off x="1508454" y="1700420"/>
          <a:ext cx="4129021" cy="3669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348173" y="6484777"/>
            <a:ext cx="1335054" cy="274022"/>
          </a:xfrm>
        </p:spPr>
        <p:txBody>
          <a:bodyPr/>
          <a:lstStyle/>
          <a:p>
            <a:fld id="{1C9F9CA9-7A61-428C-B2D0-E500FF24BDC2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36453"/>
            <a:ext cx="9601200" cy="891541"/>
          </a:xfrm>
        </p:spPr>
        <p:txBody>
          <a:bodyPr/>
          <a:lstStyle/>
          <a:p>
            <a:r>
              <a:rPr lang="en-US" dirty="0"/>
              <a:t>Age Brackets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F442354-28DD-4CF4-B1E7-3131150E6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0454" y="2278966"/>
            <a:ext cx="4763087" cy="3168904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The 58.30 % of the respondent were among 18-24 age bracket as these respondents travel most and well known about it.</a:t>
            </a:r>
          </a:p>
          <a:p>
            <a:pPr lvl="0"/>
            <a:r>
              <a:rPr lang="en-US" dirty="0"/>
              <a:t>Also 27.70% of the respondent were among 25-30 age bracket as these respondents travel second highest most.</a:t>
            </a:r>
          </a:p>
          <a:p>
            <a:pPr lvl="0"/>
            <a:r>
              <a:rPr lang="en-US" dirty="0"/>
              <a:t>Other 8.30% and 5.50% of the respondent were ranging from 25-30 and 31-40 age bracket.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E33F74AB-9073-4A77-814D-420CAD4CB70D}"/>
              </a:ext>
            </a:extLst>
          </p:cNvPr>
          <p:cNvSpPr txBox="1">
            <a:spLocks/>
          </p:cNvSpPr>
          <p:nvPr/>
        </p:nvSpPr>
        <p:spPr>
          <a:xfrm>
            <a:off x="7160454" y="1821766"/>
            <a:ext cx="4572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i="1" dirty="0">
              <a:solidFill>
                <a:srgbClr val="B79E6D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950778116"/>
              </p:ext>
            </p:extLst>
          </p:nvPr>
        </p:nvGraphicFramePr>
        <p:xfrm>
          <a:off x="191087" y="1676400"/>
          <a:ext cx="6969367" cy="4237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19730" y="6484777"/>
            <a:ext cx="1335054" cy="274022"/>
          </a:xfrm>
        </p:spPr>
        <p:txBody>
          <a:bodyPr/>
          <a:lstStyle/>
          <a:p>
            <a:fld id="{E0351AD2-1745-4588-8DFC-7D652DFAB390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9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371837"/>
            <a:ext cx="9601200" cy="1010736"/>
          </a:xfrm>
        </p:spPr>
        <p:txBody>
          <a:bodyPr/>
          <a:lstStyle/>
          <a:p>
            <a:r>
              <a:rPr lang="en-US" dirty="0"/>
              <a:t>Occupation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F442354-28DD-4CF4-B1E7-3131150E6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8" y="2844022"/>
            <a:ext cx="5022219" cy="248699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2500" dirty="0"/>
              <a:t>For the research to be successful most of the respondent are working as students who are educated.</a:t>
            </a:r>
          </a:p>
          <a:p>
            <a:pPr lvl="0"/>
            <a:r>
              <a:rPr lang="en-US" sz="2500" dirty="0"/>
              <a:t>The Second highest number of the respondent are the businessman.</a:t>
            </a:r>
          </a:p>
          <a:p>
            <a:pPr lvl="0"/>
            <a:r>
              <a:rPr lang="en-US" sz="2500" dirty="0"/>
              <a:t>Rest of the people are such as govt employee, service holder, doctor etc.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E33F74AB-9073-4A77-814D-420CAD4CB70D}"/>
              </a:ext>
            </a:extLst>
          </p:cNvPr>
          <p:cNvSpPr txBox="1">
            <a:spLocks/>
          </p:cNvSpPr>
          <p:nvPr/>
        </p:nvSpPr>
        <p:spPr>
          <a:xfrm>
            <a:off x="5950580" y="2343978"/>
            <a:ext cx="4800601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9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i="1" dirty="0">
              <a:solidFill>
                <a:srgbClr val="B79E6D"/>
              </a:solidFill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B0D056F9-5454-4695-8A5A-AD882B888A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070183"/>
              </p:ext>
            </p:extLst>
          </p:nvPr>
        </p:nvGraphicFramePr>
        <p:xfrm>
          <a:off x="1295399" y="1956462"/>
          <a:ext cx="4363279" cy="426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429981151"/>
              </p:ext>
            </p:extLst>
          </p:nvPr>
        </p:nvGraphicFramePr>
        <p:xfrm>
          <a:off x="876886" y="1819420"/>
          <a:ext cx="5219112" cy="4399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95164" y="6524724"/>
            <a:ext cx="1335054" cy="274022"/>
          </a:xfrm>
        </p:spPr>
        <p:txBody>
          <a:bodyPr/>
          <a:lstStyle/>
          <a:p>
            <a:fld id="{20214391-03EC-4A00-84B5-1B9FCDB58DF2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017" y="442666"/>
            <a:ext cx="9601200" cy="769034"/>
          </a:xfrm>
        </p:spPr>
        <p:txBody>
          <a:bodyPr/>
          <a:lstStyle/>
          <a:p>
            <a:r>
              <a:rPr lang="en-US" dirty="0"/>
              <a:t>Most Visited Travelling Spots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F442354-28DD-4CF4-B1E7-3131150E6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3004" y="2475914"/>
            <a:ext cx="5584874" cy="347472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above diagram depicts that the highest number of tourist places are beaches in accordance with maximum number of people.</a:t>
            </a:r>
          </a:p>
          <a:p>
            <a:pPr lvl="0"/>
            <a:r>
              <a:rPr lang="en-US" dirty="0"/>
              <a:t>Historically significant places are the second number of place for travelling. </a:t>
            </a:r>
          </a:p>
          <a:p>
            <a:pPr lvl="0"/>
            <a:r>
              <a:rPr lang="en-US" dirty="0"/>
              <a:t>The third most place for travelling is chosen for Hill stations along with other places like deserts and commercially busy places.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462225"/>
              </p:ext>
            </p:extLst>
          </p:nvPr>
        </p:nvGraphicFramePr>
        <p:xfrm>
          <a:off x="649357" y="1923807"/>
          <a:ext cx="4914110" cy="3750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358037" y="6471715"/>
            <a:ext cx="1335054" cy="274022"/>
          </a:xfrm>
        </p:spPr>
        <p:txBody>
          <a:bodyPr/>
          <a:lstStyle/>
          <a:p>
            <a:fld id="{82718F0F-30DE-4BA8-BFE5-80EF40A1F258}" type="datetime1">
              <a:rPr lang="en-US" smtClean="0"/>
              <a:t>2/5/2019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33D691-FDF6-4E76-A3AA-20C0C005F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96781F-593D-4379-BD8C-42BC9BA5DA70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1F6DD4E-F165-443C-8898-093FBA8683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1064</Words>
  <Application>Microsoft Office PowerPoint</Application>
  <PresentationFormat>Widescreen</PresentationFormat>
  <Paragraphs>167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Forte</vt:lpstr>
      <vt:lpstr>Franklin Gothic Medium</vt:lpstr>
      <vt:lpstr>Segoe UI</vt:lpstr>
      <vt:lpstr>Wingdings</vt:lpstr>
      <vt:lpstr>Blue Tan Gradient 16x9</vt:lpstr>
      <vt:lpstr>Travel Agency Management System</vt:lpstr>
      <vt:lpstr>Sampling Decisions</vt:lpstr>
      <vt:lpstr>Sample Design</vt:lpstr>
      <vt:lpstr>Data Collection Tool Used</vt:lpstr>
      <vt:lpstr>Questionnaire On Travel Agency Management System</vt:lpstr>
      <vt:lpstr>Data Analysis – Gender</vt:lpstr>
      <vt:lpstr>Age Brackets</vt:lpstr>
      <vt:lpstr>Occupation</vt:lpstr>
      <vt:lpstr>Most Visited Travelling Spots</vt:lpstr>
      <vt:lpstr>Approximate Budget </vt:lpstr>
      <vt:lpstr>Preferable Transport </vt:lpstr>
      <vt:lpstr>Preferable Accommodation </vt:lpstr>
      <vt:lpstr>Preferable Restaurant </vt:lpstr>
      <vt:lpstr>Tour with travel agency and how many times?</vt:lpstr>
      <vt:lpstr>Factors for travel agency </vt:lpstr>
      <vt:lpstr>Data Analysis- Preferable Services</vt:lpstr>
      <vt:lpstr>Issues regarding Online travel agency management system</vt:lpstr>
      <vt:lpstr>Benefit of travel agency Management System</vt:lpstr>
      <vt:lpstr>Over All Findings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2013-07-31T17:36:06Z</dcterms:created>
  <dcterms:modified xsi:type="dcterms:W3CDTF">2019-02-05T04:54:58Z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