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1"/>
  </p:notesMasterIdLst>
  <p:sldIdLst>
    <p:sldId id="257" r:id="rId5"/>
    <p:sldId id="258" r:id="rId6"/>
    <p:sldId id="260" r:id="rId7"/>
    <p:sldId id="263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3163"/>
    <a:srgbClr val="AA2C71"/>
    <a:srgbClr val="A62C6F"/>
    <a:srgbClr val="852359"/>
    <a:srgbClr val="2E0C1F"/>
    <a:srgbClr val="E1E1E1"/>
    <a:srgbClr val="F9E7F1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291" autoAdjust="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95F94-0189-4A23-9895-35FA752439AB}" type="datetimeFigureOut">
              <a:rPr lang="en-US" smtClean="0"/>
              <a:t>19-Feb-19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E1C88-3939-4832-BAAB-091D6FA96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64567" y="3085765"/>
            <a:ext cx="11262866" cy="3304800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8000">
                <a:schemeClr val="accent2">
                  <a:lumMod val="7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020431"/>
            <a:ext cx="10993549" cy="1475013"/>
          </a:xfrm>
          <a:effectLst/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9B499A-D897-4B41-A0E8-FC9183A302E8}" type="datetime4">
              <a:rPr lang="en-US" smtClean="0"/>
              <a:t>February 19,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 bwMode="white">
          <a:xfrm>
            <a:off x="447817" y="5141973"/>
            <a:ext cx="11298200" cy="127470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9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t" anchorCtr="0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4DDD45-4499-4FCD-BE66-68638F4343D8}" type="datetime4">
              <a:rPr lang="en-US" smtClean="0"/>
              <a:t>February 19,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7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DDD8-3F95-474D-B87F-3E161712D0DA}" type="datetime4">
              <a:rPr lang="en-US" smtClean="0"/>
              <a:t>February 19,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C994CB-2BC6-164B-80D4-304B4CB6D8C3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4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470B-AE3F-4250-B62F-71EA47539153}" type="datetime4">
              <a:rPr lang="en-US" smtClean="0"/>
              <a:t>February 19,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BE0FDB-DB48-E242-8A1F-5B06F79B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5655714" cy="524439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5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292" y="773724"/>
            <a:ext cx="5315516" cy="4958862"/>
          </a:xfrm>
        </p:spPr>
        <p:txBody>
          <a:bodyPr anchor="ctr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773724"/>
            <a:ext cx="5388785" cy="49588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C15E-1BAB-4AAB-A19F-F87F64BA3EA1}" type="datetime4">
              <a:rPr lang="en-US" smtClean="0"/>
              <a:t>February 19,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2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white">
          <a:xfrm>
            <a:off x="447817" y="5141974"/>
            <a:ext cx="11290860" cy="1258827"/>
          </a:xfrm>
          <a:prstGeom prst="rect">
            <a:avLst/>
          </a:prstGeom>
          <a:gradFill flip="none" rotWithShape="1">
            <a:gsLst>
              <a:gs pos="100000">
                <a:srgbClr val="903163"/>
              </a:gs>
              <a:gs pos="60000">
                <a:schemeClr val="accent1">
                  <a:lumMod val="95000"/>
                  <a:lumOff val="5000"/>
                </a:schemeClr>
              </a:gs>
              <a:gs pos="1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399DAB-7D03-49E6-B785-D9AC3C7172D1}" type="datetime4">
              <a:rPr lang="en-US" smtClean="0"/>
              <a:t>February 19,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F99E-1D10-45E6-AF76-8ADCC99193F4}" type="datetime4">
              <a:rPr lang="en-US" smtClean="0"/>
              <a:t>February 19,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6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96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5D627C54-5464-4FD0-9286-192D04D444F1}" type="datetime4">
              <a:rPr lang="en-US" smtClean="0"/>
              <a:t>February 19,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D289ABA-BA71-41AF-AA30-58CB8F426F6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45430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06DFC81-3912-4844-B25C-E1D7CBCD80A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00414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1556C46-FD2A-4916-B30C-DB066CAEA47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241852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328988-0888-4C1A-8F73-17D455B6F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80115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1892BA-72AB-4029-BF58-4D6F90C4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62123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E232301-6803-418F-8637-ABBAC64416D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96836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19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2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707" y="2250892"/>
            <a:ext cx="5393102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3669CFA3-9588-4794-B616-FB87B0C36D9B}" type="datetime4">
              <a:rPr lang="en-US" smtClean="0"/>
              <a:t>February 19,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9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white">
          <a:xfrm>
            <a:off x="440683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8C1D-C0FF-41F5-937D-500972417412}" type="datetime4">
              <a:rPr lang="en-US" smtClean="0"/>
              <a:t>February 19,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CEC16FA-81A4-6F41-9FCE-6262A453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4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3765470A-AEA1-4B1D-B644-F55B889AE249}" type="datetime4">
              <a:rPr lang="en-US" smtClean="0"/>
              <a:t>February 19,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BB0525-CFF9-4A39-B5EA-57925399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6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C285645-6EDF-456B-A303-0830B0A17452}" type="datetime4">
              <a:rPr lang="en-US" smtClean="0"/>
              <a:t>February 19,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5C3056E-1632-4A65-A24F-3F10A1450A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073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73" r:id="rId7"/>
    <p:sldLayoutId id="2147483666" r:id="rId8"/>
    <p:sldLayoutId id="2147483667" r:id="rId9"/>
    <p:sldLayoutId id="2147483668" r:id="rId10"/>
    <p:sldLayoutId id="2147483669" r:id="rId1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4250-8D97-401F-A36C-5B5DB39DD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8911" y="1087814"/>
            <a:ext cx="9554177" cy="104587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Travel Agency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5F7CC-C3DE-41F7-8BE1-39A9489FC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7105" y="2305439"/>
            <a:ext cx="7897788" cy="390259"/>
          </a:xfrm>
        </p:spPr>
        <p:txBody>
          <a:bodyPr>
            <a:normAutofit lnSpcReduction="10000"/>
          </a:bodyPr>
          <a:lstStyle/>
          <a:p>
            <a:r>
              <a:rPr lang="en-GB" i="1" dirty="0">
                <a:latin typeface="Arial Black" panose="020B0A04020102020204" pitchFamily="34" charset="0"/>
              </a:rPr>
              <a:t>M</a:t>
            </a:r>
            <a:r>
              <a:rPr lang="en-US" i="1" dirty="0">
                <a:latin typeface="Arial Black" panose="020B0A04020102020204" pitchFamily="34" charset="0"/>
              </a:rPr>
              <a:t>ake Your Tour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59292-49D9-43B6-8D13-2CB1DF189CF2}"/>
              </a:ext>
            </a:extLst>
          </p:cNvPr>
          <p:cNvSpPr txBox="1"/>
          <p:nvPr/>
        </p:nvSpPr>
        <p:spPr>
          <a:xfrm>
            <a:off x="3764478" y="4432964"/>
            <a:ext cx="3847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Shawon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Lodh</a:t>
            </a:r>
            <a:r>
              <a:rPr lang="en-US" i="1" dirty="0">
                <a:solidFill>
                  <a:schemeClr val="bg1"/>
                </a:solidFill>
              </a:rPr>
              <a:t>                           160104064</a:t>
            </a:r>
          </a:p>
          <a:p>
            <a:r>
              <a:rPr lang="en-US" i="1" dirty="0" err="1">
                <a:solidFill>
                  <a:schemeClr val="bg1"/>
                </a:solidFill>
              </a:rPr>
              <a:t>Somaia</a:t>
            </a:r>
            <a:r>
              <a:rPr lang="en-US" i="1" dirty="0">
                <a:solidFill>
                  <a:schemeClr val="bg1"/>
                </a:solidFill>
              </a:rPr>
              <a:t> Afrin                           160104066</a:t>
            </a:r>
          </a:p>
          <a:p>
            <a:r>
              <a:rPr lang="en-US" i="1" dirty="0">
                <a:solidFill>
                  <a:schemeClr val="bg1"/>
                </a:solidFill>
              </a:rPr>
              <a:t>Md. </a:t>
            </a:r>
            <a:r>
              <a:rPr lang="en-US" i="1" dirty="0" err="1">
                <a:solidFill>
                  <a:schemeClr val="bg1"/>
                </a:solidFill>
              </a:rPr>
              <a:t>Ruhul</a:t>
            </a:r>
            <a:r>
              <a:rPr lang="en-US" i="1" dirty="0">
                <a:solidFill>
                  <a:schemeClr val="bg1"/>
                </a:solidFill>
              </a:rPr>
              <a:t> Amin                      160104070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FF019-51E4-419F-88A3-C8EAD25B03C1}"/>
              </a:ext>
            </a:extLst>
          </p:cNvPr>
          <p:cNvSpPr txBox="1"/>
          <p:nvPr/>
        </p:nvSpPr>
        <p:spPr>
          <a:xfrm>
            <a:off x="3716977" y="3823855"/>
            <a:ext cx="389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Submitted By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295E82-8CE3-4EB3-AD37-9001F03E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21089" y="5956136"/>
            <a:ext cx="2844800" cy="365125"/>
          </a:xfrm>
        </p:spPr>
        <p:txBody>
          <a:bodyPr/>
          <a:lstStyle/>
          <a:p>
            <a:fld id="{48069B0E-A5D6-4263-8476-E85BAC6C32E4}" type="datetime4">
              <a:rPr lang="en-US" smtClean="0"/>
              <a:t>February 19, 2019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88CA3-30F4-428E-BC0B-E4BCD9E8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7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2BBA-0D98-4285-9949-1291FB3A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670" y="705124"/>
            <a:ext cx="11029616" cy="58271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A62C6F"/>
                </a:solidFill>
              </a:rPr>
              <a:t>Use case diagram according to member users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22AC6-A12C-4494-A760-FCB7332B0B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0" y="1346593"/>
            <a:ext cx="5637752" cy="46095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9FB83B-4327-4471-959D-EB6A9975A215}"/>
              </a:ext>
            </a:extLst>
          </p:cNvPr>
          <p:cNvSpPr txBox="1"/>
          <p:nvPr/>
        </p:nvSpPr>
        <p:spPr>
          <a:xfrm>
            <a:off x="6596023" y="2504966"/>
            <a:ext cx="5455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Member users can view the agency details and communicate with them via phone call, text message and e-mail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Can send review to the admin.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51FDB-CC80-405D-A7C2-8C276308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312762" y="6321237"/>
            <a:ext cx="2844799" cy="365125"/>
          </a:xfrm>
        </p:spPr>
        <p:txBody>
          <a:bodyPr/>
          <a:lstStyle/>
          <a:p>
            <a:fld id="{3B05A116-1115-4AA9-B87C-ED01410DD784}" type="datetime4">
              <a:rPr lang="en-US" smtClean="0"/>
              <a:t>February 19, 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E1A3E-3B5B-4B93-815B-EF6D26EF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8056" y="6321237"/>
            <a:ext cx="1052510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9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E170CCD-623D-4A32-9C6E-F1419F52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68627"/>
            <a:ext cx="11029950" cy="54216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A62C6F"/>
                </a:solidFill>
              </a:rPr>
              <a:t>Use case diagram according to member users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7C6A0-7750-4F57-9BB0-12570E0861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437862"/>
            <a:ext cx="5514975" cy="41843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DE76AD-8A8D-449D-B20B-3FE35AFC7722}"/>
              </a:ext>
            </a:extLst>
          </p:cNvPr>
          <p:cNvSpPr txBox="1"/>
          <p:nvPr/>
        </p:nvSpPr>
        <p:spPr>
          <a:xfrm>
            <a:off x="7049696" y="2459504"/>
            <a:ext cx="456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After booking any package or ticket, members can pay over online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They can pay through Bkash, Rocket and Card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They will get a receipt after their payment for confirmation.</a:t>
            </a:r>
            <a:endParaRPr lang="en-US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A2BE3-54B3-42CD-8600-5DD64B42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312762" y="6089373"/>
            <a:ext cx="2844799" cy="365125"/>
          </a:xfrm>
        </p:spPr>
        <p:txBody>
          <a:bodyPr/>
          <a:lstStyle/>
          <a:p>
            <a:fld id="{087CEC9D-1D03-41E7-AC92-076420B6EB0A}" type="datetime4">
              <a:rPr lang="en-US" smtClean="0"/>
              <a:t>February 19, 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8A722-6C18-4316-9A27-376AC709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2283" y="6089372"/>
            <a:ext cx="1052510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22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30748D-C415-4111-A575-9404F66C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4850"/>
            <a:ext cx="11029950" cy="60711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A62C6F"/>
                </a:solidFill>
              </a:rPr>
              <a:t>Use case diagram according to member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41CA8-AE76-4417-87D8-84A8D7420B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560569"/>
            <a:ext cx="5260976" cy="41836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B7C7F1-63A5-48C6-AB92-7B184C1EF606}"/>
              </a:ext>
            </a:extLst>
          </p:cNvPr>
          <p:cNvSpPr txBox="1"/>
          <p:nvPr/>
        </p:nvSpPr>
        <p:spPr>
          <a:xfrm>
            <a:off x="6378410" y="2641433"/>
            <a:ext cx="523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Members can see offered packages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Can search packages based on the place and the duration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Can also withdraw package and get refund</a:t>
            </a:r>
            <a:endParaRPr lang="en-US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61A21-263A-4CED-89E7-2B2379BB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46501" y="6153150"/>
            <a:ext cx="2844799" cy="365125"/>
          </a:xfrm>
        </p:spPr>
        <p:txBody>
          <a:bodyPr/>
          <a:lstStyle/>
          <a:p>
            <a:fld id="{5E0C65E1-2C26-45A2-BA3B-7B6D5D3FAEDA}" type="datetime4">
              <a:rPr lang="en-US" smtClean="0"/>
              <a:t>February 19, 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53AD3A-0417-40F9-8EDF-BC9E6514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153149"/>
            <a:ext cx="1052510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18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9029-F04E-4631-B05C-2144A19A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0824"/>
            <a:ext cx="11029616" cy="646598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A62C6F"/>
                </a:solidFill>
              </a:rPr>
              <a:t>Use case diagram according to admin</a:t>
            </a:r>
            <a:endParaRPr lang="en-US" sz="2400" b="1" dirty="0">
              <a:solidFill>
                <a:srgbClr val="A62C6F"/>
              </a:solidFill>
            </a:endParaRPr>
          </a:p>
        </p:txBody>
      </p:sp>
      <p:pic>
        <p:nvPicPr>
          <p:cNvPr id="4" name="Picture 3" descr="https://documents.lucidchart.com/documents/9b38bffc-8e09-4f35-baae-bef22b93b5c1/pages/0_0?a=1412&amp;x=-48&amp;y=-47&amp;w=1939&amp;h=1921&amp;store=1&amp;accept=image%2F*&amp;auth=LCA%2042ad7c0dd4d22dce33145331e426747577858051-ts%3D1550433727">
            <a:extLst>
              <a:ext uri="{FF2B5EF4-FFF2-40B4-BE49-F238E27FC236}">
                <a16:creationId xmlns:a16="http://schemas.microsoft.com/office/drawing/2014/main" id="{794A4580-2784-4466-8F6E-C774F97B6BB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0" y="1394946"/>
            <a:ext cx="6238708" cy="476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F420BB-A977-4F7B-8228-D559F01B2FB8}"/>
              </a:ext>
            </a:extLst>
          </p:cNvPr>
          <p:cNvSpPr txBox="1"/>
          <p:nvPr/>
        </p:nvSpPr>
        <p:spPr>
          <a:xfrm>
            <a:off x="7302500" y="2356126"/>
            <a:ext cx="4483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Admin can manage order, packages, transactions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Can reserve seat for transport and hotel accommodation.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Can generate report and check statistics of the users.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27F78-D692-4D7C-BDC0-0C440341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86258" y="6267176"/>
            <a:ext cx="2844799" cy="365125"/>
          </a:xfrm>
        </p:spPr>
        <p:txBody>
          <a:bodyPr/>
          <a:lstStyle/>
          <a:p>
            <a:fld id="{631B36BD-8C53-49FC-894D-91FB5582FB24}" type="datetime4">
              <a:rPr lang="en-US" smtClean="0"/>
              <a:t>February 19, 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823C1-15B9-4635-9E7F-B8D89302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8" y="6267176"/>
            <a:ext cx="1052510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07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2F39ECC-FBEA-4218-A171-935CA5E778D8}"/>
              </a:ext>
            </a:extLst>
          </p:cNvPr>
          <p:cNvSpPr/>
          <p:nvPr/>
        </p:nvSpPr>
        <p:spPr>
          <a:xfrm>
            <a:off x="2361210" y="1843644"/>
            <a:ext cx="7469579" cy="31707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Class Diagram</a:t>
            </a:r>
            <a:endParaRPr 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57D2D-225C-4132-9D91-79CD7BD9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074223" y="5956136"/>
            <a:ext cx="2844799" cy="365125"/>
          </a:xfrm>
        </p:spPr>
        <p:txBody>
          <a:bodyPr/>
          <a:lstStyle/>
          <a:p>
            <a:fld id="{7D292225-5FBC-46B7-AC7C-BEC4671CA768}" type="datetime4">
              <a:rPr lang="en-US" smtClean="0"/>
              <a:t>February 19, 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C7BE7-0E86-4845-BE7B-EDB041E2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44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D05EE-1CE3-48BD-8ECA-0EF60CB9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422400" y="6321262"/>
            <a:ext cx="2844799" cy="365125"/>
          </a:xfrm>
        </p:spPr>
        <p:txBody>
          <a:bodyPr/>
          <a:lstStyle/>
          <a:p>
            <a:fld id="{FD6E9DB8-2E3C-4A1A-80A7-3D420AB9DED2}" type="datetime4">
              <a:rPr lang="en-US" smtClean="0"/>
              <a:t>February 19, 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92064-B7E3-48C1-B1CC-64224827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42346" y="6321262"/>
            <a:ext cx="1052510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CFDEE7-13A5-4341-9685-294CEFADC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43" y="777922"/>
            <a:ext cx="10997713" cy="554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70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2F39ECC-FBEA-4218-A171-935CA5E778D8}"/>
              </a:ext>
            </a:extLst>
          </p:cNvPr>
          <p:cNvSpPr/>
          <p:nvPr/>
        </p:nvSpPr>
        <p:spPr>
          <a:xfrm>
            <a:off x="2361210" y="1843644"/>
            <a:ext cx="7469579" cy="31707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94269D-92CA-42DC-8419-80AA06A9F0DF}"/>
              </a:ext>
            </a:extLst>
          </p:cNvPr>
          <p:cNvSpPr/>
          <p:nvPr/>
        </p:nvSpPr>
        <p:spPr>
          <a:xfrm>
            <a:off x="4285923" y="2967335"/>
            <a:ext cx="362015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5E7DC-DB27-4786-835F-AD7AAB55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422400" y="6138699"/>
            <a:ext cx="2844799" cy="365125"/>
          </a:xfrm>
        </p:spPr>
        <p:txBody>
          <a:bodyPr/>
          <a:lstStyle/>
          <a:p>
            <a:fld id="{5C0AA0D2-1D92-430A-8535-4D403590CC77}" type="datetime4">
              <a:rPr lang="en-US" smtClean="0"/>
              <a:t>February 19,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9F3DF-691F-4BB7-A24C-41B41305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1309" y="6138698"/>
            <a:ext cx="1052510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4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5614277E-CACC-4F9D-8C27-FB73FCBFB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25" y="633056"/>
            <a:ext cx="1152000" cy="1152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13C35-702B-4BCE-824F-AAADB309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 normal online travel agency system, users need to buy default packages for a tour. For this sometimes the packages can’t fulfill all the requirements of users. </a:t>
            </a:r>
          </a:p>
          <a:p>
            <a:pPr lvl="0"/>
            <a:r>
              <a:rPr lang="en-US" dirty="0"/>
              <a:t>Suppose you have a group of members and want to go to a tour. But you have to choose default packages provided by the travel agency. But you can’t customize it. Our motivation comes from that. </a:t>
            </a:r>
          </a:p>
          <a:p>
            <a:pPr lvl="0"/>
            <a:r>
              <a:rPr lang="en-US" dirty="0"/>
              <a:t>We have given users this opportunity that users can create his/her own packages according to their choice. It can be any kind of criteria like no of passengers, transport medium, desired hotel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3C0E1-1796-41B4-AF64-2A823C4C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D77B9-DEF8-4990-AC86-43D832F9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19998" y="5945779"/>
            <a:ext cx="2844799" cy="365125"/>
          </a:xfrm>
        </p:spPr>
        <p:txBody>
          <a:bodyPr/>
          <a:lstStyle/>
          <a:p>
            <a:fld id="{14A31EE7-6E4B-4779-9D94-142C27B90991}" type="datetime4">
              <a:rPr lang="en-US" smtClean="0"/>
              <a:t>February 19, 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A8019-F2D8-4415-A274-F3FBFF74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3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BE25F-EA7E-41D8-8362-014D6953C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Guest user</a:t>
            </a:r>
          </a:p>
          <a:p>
            <a:pPr lvl="0"/>
            <a:r>
              <a:rPr lang="en-US" sz="2000" dirty="0"/>
              <a:t>Member user</a:t>
            </a:r>
          </a:p>
          <a:p>
            <a:pPr lvl="0"/>
            <a:r>
              <a:rPr lang="en-US" sz="2000" dirty="0"/>
              <a:t>Admin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E7AA8-036D-4F28-96BA-A52B66A3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Primary Actors</a:t>
            </a:r>
          </a:p>
        </p:txBody>
      </p:sp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DEF978AA-586E-4790-8E74-51E8F5CE4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92" y="751856"/>
            <a:ext cx="914400" cy="914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7D827-7BE4-4329-9B9C-3FB2562B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52025" y="6007914"/>
            <a:ext cx="2844799" cy="365125"/>
          </a:xfrm>
        </p:spPr>
        <p:txBody>
          <a:bodyPr/>
          <a:lstStyle/>
          <a:p>
            <a:fld id="{630FA8AC-4CF4-43A9-9E69-D31070B7B390}" type="datetime4">
              <a:rPr lang="en-US" smtClean="0"/>
              <a:t>February 19, 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4F556-1B6D-44BB-93C7-FD784C91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8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9C974-1FBD-45F1-9D81-5427101D1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Telecommunication service</a:t>
            </a:r>
          </a:p>
          <a:p>
            <a:pPr lvl="0"/>
            <a:r>
              <a:rPr lang="en-US" sz="2000" dirty="0"/>
              <a:t>Mailing service</a:t>
            </a:r>
          </a:p>
          <a:p>
            <a:pPr lvl="0"/>
            <a:r>
              <a:rPr lang="en-US" sz="2000" dirty="0"/>
              <a:t>Social networking service</a:t>
            </a:r>
          </a:p>
          <a:p>
            <a:pPr lvl="0"/>
            <a:r>
              <a:rPr lang="en-US" sz="2000" dirty="0"/>
              <a:t>Payment service</a:t>
            </a:r>
          </a:p>
          <a:p>
            <a:pPr lvl="0"/>
            <a:r>
              <a:rPr lang="en-US" sz="2000" dirty="0"/>
              <a:t>Printer service</a:t>
            </a:r>
          </a:p>
          <a:p>
            <a:pPr lvl="0"/>
            <a:r>
              <a:rPr lang="en-US" sz="2000" dirty="0"/>
              <a:t>Transport company</a:t>
            </a:r>
          </a:p>
          <a:p>
            <a:pPr lvl="0"/>
            <a:r>
              <a:rPr lang="en-US" sz="2000" dirty="0"/>
              <a:t>Hotelier</a:t>
            </a:r>
          </a:p>
          <a:p>
            <a:pPr lvl="0"/>
            <a:r>
              <a:rPr lang="en-US" sz="2000" dirty="0"/>
              <a:t>Govt Agency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51106-A246-4D28-94E0-0BCD20C7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Secondary Actors</a:t>
            </a:r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1B487275-13B6-4CBC-81A0-D7B203833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92" y="751856"/>
            <a:ext cx="914400" cy="914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572B6-4502-4760-8025-E1246047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163676" y="5956137"/>
            <a:ext cx="2844799" cy="365125"/>
          </a:xfrm>
        </p:spPr>
        <p:txBody>
          <a:bodyPr/>
          <a:lstStyle/>
          <a:p>
            <a:fld id="{089ECA1E-54E7-43B2-9B9A-38A8452C9577}" type="datetime4">
              <a:rPr lang="en-US" smtClean="0"/>
              <a:t>February 19,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60A20-D89A-4436-8D11-20634921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8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2F39ECC-FBEA-4218-A171-935CA5E778D8}"/>
              </a:ext>
            </a:extLst>
          </p:cNvPr>
          <p:cNvSpPr/>
          <p:nvPr/>
        </p:nvSpPr>
        <p:spPr>
          <a:xfrm>
            <a:off x="2361208" y="1843644"/>
            <a:ext cx="7469579" cy="317071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94269D-92CA-42DC-8419-80AA06A9F0DF}"/>
              </a:ext>
            </a:extLst>
          </p:cNvPr>
          <p:cNvSpPr/>
          <p:nvPr/>
        </p:nvSpPr>
        <p:spPr>
          <a:xfrm>
            <a:off x="2740874" y="2705725"/>
            <a:ext cx="708991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Use cases according to the Primary Actors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8EC62-F63A-4107-AD98-188B7732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46502" y="5956136"/>
            <a:ext cx="2844799" cy="365125"/>
          </a:xfrm>
        </p:spPr>
        <p:txBody>
          <a:bodyPr/>
          <a:lstStyle/>
          <a:p>
            <a:fld id="{5BC30EEC-DE12-4E5B-B21A-AF31B7A873DF}" type="datetime4">
              <a:rPr lang="en-US" smtClean="0"/>
              <a:t>February 19,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0496E-FD40-4FB3-8898-545F9628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6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9773-3EB3-4F63-ACE4-2CC1A8789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7605"/>
            <a:ext cx="11029616" cy="82163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086447-AF28-4EF6-81CF-7F022910D2F8}"/>
              </a:ext>
            </a:extLst>
          </p:cNvPr>
          <p:cNvSpPr txBox="1"/>
          <p:nvPr/>
        </p:nvSpPr>
        <p:spPr>
          <a:xfrm>
            <a:off x="660704" y="677590"/>
            <a:ext cx="1115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A62C6F"/>
                </a:solidFill>
              </a:rPr>
              <a:t>Use case diagram according to guest users</a:t>
            </a:r>
          </a:p>
        </p:txBody>
      </p:sp>
      <p:pic>
        <p:nvPicPr>
          <p:cNvPr id="4" name="Picture 3" descr="https://documents.lucidchart.com/documents/d6f8150e-74d9-44c2-b7c5-774b74c3f004/pages/0_0?a=1728&amp;x=-24&amp;y=135&amp;w=1884&amp;h=1122&amp;store=1&amp;accept=image%2F*&amp;auth=LCA%2076e836a4f95e75a845058e80c3af11f4552876f9-ts%3D1550416833">
            <a:extLst>
              <a:ext uri="{FF2B5EF4-FFF2-40B4-BE49-F238E27FC236}">
                <a16:creationId xmlns:a16="http://schemas.microsoft.com/office/drawing/2014/main" id="{53D05EBB-8A7A-442D-A2FE-5550F36704E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0" y="1319239"/>
            <a:ext cx="5514808" cy="4737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62C56E-B8BA-4D04-A057-5A776DBCA545}"/>
              </a:ext>
            </a:extLst>
          </p:cNvPr>
          <p:cNvSpPr txBox="1"/>
          <p:nvPr/>
        </p:nvSpPr>
        <p:spPr>
          <a:xfrm>
            <a:off x="6879782" y="2351782"/>
            <a:ext cx="473102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Guest user can register and view packages as well as query and contact with the agency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Can see the review of the member user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6ACCD-1198-4DF1-9F36-0C427544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86257" y="6321262"/>
            <a:ext cx="2844799" cy="365125"/>
          </a:xfrm>
        </p:spPr>
        <p:txBody>
          <a:bodyPr/>
          <a:lstStyle/>
          <a:p>
            <a:fld id="{A513984C-2F05-49A9-A6C1-4BC16991206E}" type="datetime4">
              <a:rPr lang="en-US" smtClean="0"/>
              <a:t>February 19, 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2E663-F665-443B-84CD-44907916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8" y="6321262"/>
            <a:ext cx="1052510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40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DD79-A0BE-4DA3-BB0E-3BA05101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7" y="622853"/>
            <a:ext cx="10722912" cy="742122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A62C6F"/>
                </a:solidFill>
              </a:rPr>
              <a:t>Use case diagram according to member users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8EE000-82F8-4704-B2AE-2BC4F8B4A9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4" y="993914"/>
            <a:ext cx="10031896" cy="54885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C00FC-54EC-459C-A752-AD4FB1E4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422400" y="6458089"/>
            <a:ext cx="2844799" cy="365125"/>
          </a:xfrm>
        </p:spPr>
        <p:txBody>
          <a:bodyPr/>
          <a:lstStyle/>
          <a:p>
            <a:fld id="{9B274669-3224-43B6-9874-CD6105ADB792}" type="datetime4">
              <a:rPr lang="en-US" smtClean="0"/>
              <a:t>February 19,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626F6-7566-4737-8F8C-27E0E358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7474" y="6492875"/>
            <a:ext cx="1052510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DD79-A0BE-4DA3-BB0E-3BA05101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47431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A62C6F"/>
                </a:solidFill>
              </a:rPr>
              <a:t>Use case diagram according to member users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EDB26E-D331-42AE-AC5A-42D79E4BEA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7" y="1409026"/>
            <a:ext cx="5910470" cy="47045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FBA81E-645B-4DD7-BB49-A3A807EC865C}"/>
              </a:ext>
            </a:extLst>
          </p:cNvPr>
          <p:cNvSpPr txBox="1"/>
          <p:nvPr/>
        </p:nvSpPr>
        <p:spPr>
          <a:xfrm>
            <a:off x="7123595" y="2341217"/>
            <a:ext cx="47196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Member users can create package according to their choice</a:t>
            </a:r>
            <a:r>
              <a:rPr lang="en-US" sz="2000" dirty="0"/>
              <a:t>.</a:t>
            </a: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They can customize transport medium, seat number, desired hotel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They can see also hotel charge and transport cost which they will choose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31ED-A94C-44BB-8D89-AA2F8826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259754" y="6343131"/>
            <a:ext cx="2844799" cy="365125"/>
          </a:xfrm>
        </p:spPr>
        <p:txBody>
          <a:bodyPr/>
          <a:lstStyle/>
          <a:p>
            <a:fld id="{D78B55E4-1C5F-4B62-A13F-8637DDD8A0C1}" type="datetime4">
              <a:rPr lang="en-US" smtClean="0"/>
              <a:t>February 19, 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FD9F-4554-4F55-B014-ECC8DF79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8" y="6343130"/>
            <a:ext cx="1052510" cy="365125"/>
          </a:xfrm>
        </p:spPr>
        <p:txBody>
          <a:bodyPr/>
          <a:lstStyle/>
          <a:p>
            <a:fld id="{C5C3056E-1632-4A65-A24F-3F10A1450A6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5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7BDA-55B8-49B5-89A3-29CFA774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44" y="787400"/>
            <a:ext cx="11027712" cy="781878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A62C6F"/>
                </a:solidFill>
              </a:rPr>
              <a:t>Use case diagram according to member users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1B44A5-D9C2-43AF-9102-57FAE7128B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44" y="1209261"/>
            <a:ext cx="5671930" cy="44394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8542DE-9DE9-4888-AFD3-3297DC2AD766}"/>
              </a:ext>
            </a:extLst>
          </p:cNvPr>
          <p:cNvSpPr txBox="1"/>
          <p:nvPr/>
        </p:nvSpPr>
        <p:spPr>
          <a:xfrm>
            <a:off x="6832599" y="2723322"/>
            <a:ext cx="4505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Member users can withdraw ticket after booking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They can also get refund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E03BB-9CDB-4353-AC6F-48EC244B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422400" y="5956137"/>
            <a:ext cx="2844799" cy="365125"/>
          </a:xfrm>
        </p:spPr>
        <p:txBody>
          <a:bodyPr/>
          <a:lstStyle/>
          <a:p>
            <a:fld id="{B0A7AE6D-AB67-4B35-9E7E-467AFB134F3E}" type="datetime4">
              <a:rPr lang="en-US" smtClean="0"/>
              <a:t>February 19, 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972DD-C83C-4FE4-92F4-4669DEF2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446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Custom 2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Looks Like Sounds Like_SL - v4" id="{49340C27-6B59-423E-9A21-D8403F920761}" vid="{33BFA150-A101-4C57-BCA6-BEC943E5B3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53253B1-1887-43EF-BBA6-7E1941C427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58AF07-9E42-47AF-83DF-C9E8FADF71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C4EF74-2977-4065-95FE-55F8E4B639D4}">
  <ds:schemaRefs>
    <ds:schemaRef ds:uri="http://purl.org/dc/elements/1.1/"/>
    <ds:schemaRef ds:uri="http://schemas.openxmlformats.org/package/2006/metadata/core-properties"/>
    <ds:schemaRef ds:uri="http://schemas.microsoft.com/sharepoint/v3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fb0879af-3eba-417a-a55a-ffe6dcd6ca77"/>
    <ds:schemaRef ds:uri="6dc4bcd6-49db-4c07-9060-8acfc67cef9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TF00315753</Template>
  <TotalTime>0</TotalTime>
  <Words>361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Algerian</vt:lpstr>
      <vt:lpstr>Arial Black</vt:lpstr>
      <vt:lpstr>Calibri</vt:lpstr>
      <vt:lpstr>Candara</vt:lpstr>
      <vt:lpstr>Wingdings</vt:lpstr>
      <vt:lpstr>Wingdings 2</vt:lpstr>
      <vt:lpstr>Dividend</vt:lpstr>
      <vt:lpstr>Travel Agency Management System</vt:lpstr>
      <vt:lpstr>Project Motivation</vt:lpstr>
      <vt:lpstr>List of Primary Actors</vt:lpstr>
      <vt:lpstr>List of Secondary Actors</vt:lpstr>
      <vt:lpstr>PowerPoint Presentation</vt:lpstr>
      <vt:lpstr>             </vt:lpstr>
      <vt:lpstr>Use case diagram according to member users </vt:lpstr>
      <vt:lpstr>Use case diagram according to member users</vt:lpstr>
      <vt:lpstr>Use case diagram according to member users </vt:lpstr>
      <vt:lpstr>Use case diagram according to member users</vt:lpstr>
      <vt:lpstr>Use case diagram according to member users</vt:lpstr>
      <vt:lpstr>Use case diagram according to member users</vt:lpstr>
      <vt:lpstr>Use case diagram according to admin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2019-02-17T18:59:57Z</dcterms:created>
  <dcterms:modified xsi:type="dcterms:W3CDTF">2019-02-19T01:35:50Z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