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7BB7E8-906F-404C-906B-78A8EE9BDEB4}">
  <a:tblStyle styleId="{767BB7E8-906F-404C-906B-78A8EE9BD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fbe9b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fbe9b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d7dc83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cd7dc83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3209bf7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3209bf7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209bf73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209bf7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3325" y="383600"/>
            <a:ext cx="471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sz="3200"/>
              <a:t>Watts Strogatz Graph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829650" y="1224300"/>
            <a:ext cx="72756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watts_strogatz_graph(n, k, p, seed=None)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829650" y="2176263"/>
            <a:ext cx="748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共 n 個點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每新增一個節點就會生出 k 條邊</a:t>
            </a:r>
            <a:r>
              <a:rPr lang="zh-TW" sz="2000"/>
              <a:t>連接最近的鄰居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有 p 機率重新連接既有的邊，(u, v)-&gt;(u,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當p = 0                               當p =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high distance                      </a:t>
            </a:r>
            <a:r>
              <a:rPr lang="zh-TW" sz="2000">
                <a:solidFill>
                  <a:schemeClr val="dk1"/>
                </a:solidFill>
              </a:rPr>
              <a:t>low distance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high cluster                         </a:t>
            </a:r>
            <a:r>
              <a:rPr lang="zh-TW" sz="2000">
                <a:solidFill>
                  <a:schemeClr val="dk1"/>
                </a:solidFill>
              </a:rPr>
              <a:t>low cluster</a:t>
            </a:r>
            <a:endParaRPr sz="2000"/>
          </a:p>
        </p:txBody>
      </p:sp>
      <p:sp>
        <p:nvSpPr>
          <p:cNvPr id="57" name="Google Shape;57;p13"/>
          <p:cNvSpPr txBox="1"/>
          <p:nvPr/>
        </p:nvSpPr>
        <p:spPr>
          <a:xfrm>
            <a:off x="282900" y="4629050"/>
            <a:ext cx="85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22832"/>
                </a:solidFill>
                <a:highlight>
                  <a:srgbClr val="FFFFFF"/>
                </a:highlight>
              </a:rPr>
              <a:t>Duncan J. Watts and Steven H. Strogatz, Collective dynamics of small-world networks, Nature, 393, pp. 440–442, 1998.</a:t>
            </a:r>
            <a:endParaRPr sz="1200">
              <a:solidFill>
                <a:srgbClr val="222832"/>
              </a:solidFill>
              <a:highlight>
                <a:srgbClr val="FFFFFF"/>
              </a:highlight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787" y="3359800"/>
            <a:ext cx="1222474" cy="1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775" y="3325100"/>
            <a:ext cx="1222474" cy="119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53325" y="383600"/>
            <a:ext cx="471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Barabasi-Albert Model</a:t>
            </a:r>
            <a:endParaRPr sz="3200"/>
          </a:p>
        </p:txBody>
      </p:sp>
      <p:sp>
        <p:nvSpPr>
          <p:cNvPr id="65" name="Google Shape;65;p14"/>
          <p:cNvSpPr txBox="1"/>
          <p:nvPr/>
        </p:nvSpPr>
        <p:spPr>
          <a:xfrm>
            <a:off x="602550" y="1155750"/>
            <a:ext cx="793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highlight>
                  <a:srgbClr val="FCE5CD"/>
                </a:highlight>
              </a:rPr>
              <a:t>Growth</a:t>
            </a:r>
            <a:r>
              <a:rPr lang="zh-TW" sz="2000"/>
              <a:t> -&gt; the number of nodes in the network increases over time.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highlight>
                  <a:srgbClr val="FCE5CD"/>
                </a:highlight>
              </a:rPr>
              <a:t>Preferential attachment</a:t>
            </a:r>
            <a:r>
              <a:rPr lang="zh-TW" sz="2000"/>
              <a:t> -&gt; the more connected a node is, the more likely it is to receive new links.</a:t>
            </a:r>
            <a:endParaRPr sz="2000"/>
          </a:p>
        </p:txBody>
      </p:sp>
      <p:sp>
        <p:nvSpPr>
          <p:cNvPr id="66" name="Google Shape;66;p14"/>
          <p:cNvSpPr txBox="1"/>
          <p:nvPr/>
        </p:nvSpPr>
        <p:spPr>
          <a:xfrm>
            <a:off x="820475" y="2666800"/>
            <a:ext cx="72756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barabasi_albert_graph(n, m, seed=None, initial_graph=None)</a:t>
            </a:r>
            <a:endParaRPr sz="2000"/>
          </a:p>
        </p:txBody>
      </p:sp>
      <p:sp>
        <p:nvSpPr>
          <p:cNvPr id="67" name="Google Shape;67;p14"/>
          <p:cNvSpPr txBox="1"/>
          <p:nvPr/>
        </p:nvSpPr>
        <p:spPr>
          <a:xfrm>
            <a:off x="829650" y="3300938"/>
            <a:ext cx="748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共 n 個點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每新增一個節點就會生出 m 條邊，新節點為 start，用 preferentially attached 找 end</a:t>
            </a:r>
            <a:endParaRPr sz="2000"/>
          </a:p>
        </p:txBody>
      </p:sp>
      <p:sp>
        <p:nvSpPr>
          <p:cNvPr id="68" name="Google Shape;68;p14"/>
          <p:cNvSpPr txBox="1"/>
          <p:nvPr/>
        </p:nvSpPr>
        <p:spPr>
          <a:xfrm>
            <a:off x="282900" y="4550675"/>
            <a:ext cx="85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A. L. Barabási and R. Albert “Emergence of scaling in random networks”, Science 286, pp 509-512, 1999.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53325" y="383600"/>
            <a:ext cx="619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Powerlaw Cluster Graph</a:t>
            </a:r>
            <a:endParaRPr sz="3200"/>
          </a:p>
        </p:txBody>
      </p:sp>
      <p:sp>
        <p:nvSpPr>
          <p:cNvPr id="74" name="Google Shape;74;p15"/>
          <p:cNvSpPr txBox="1"/>
          <p:nvPr/>
        </p:nvSpPr>
        <p:spPr>
          <a:xfrm>
            <a:off x="820475" y="1203050"/>
            <a:ext cx="5462100" cy="492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powerlaw_cluster_graph(n, m, p, seed=None)</a:t>
            </a:r>
            <a:endParaRPr sz="2000"/>
          </a:p>
        </p:txBody>
      </p:sp>
      <p:sp>
        <p:nvSpPr>
          <p:cNvPr id="75" name="Google Shape;75;p15"/>
          <p:cNvSpPr txBox="1"/>
          <p:nvPr/>
        </p:nvSpPr>
        <p:spPr>
          <a:xfrm>
            <a:off x="820475" y="1879950"/>
            <a:ext cx="781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6" name="Google Shape;76;p15"/>
          <p:cNvSpPr txBox="1"/>
          <p:nvPr/>
        </p:nvSpPr>
        <p:spPr>
          <a:xfrm>
            <a:off x="1104250" y="4527450"/>
            <a:ext cx="78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>
                <a:solidFill>
                  <a:srgbClr val="222832"/>
                </a:solidFill>
                <a:highlight>
                  <a:srgbClr val="FFFFFF"/>
                </a:highlight>
              </a:rPr>
              <a:t>P. Holme and B. J. Kim, “Growing scale-free networks with tunable clustering”, Phys. Rev. E, 65, 026107, 2002.</a:t>
            </a:r>
            <a:endParaRPr>
              <a:solidFill>
                <a:srgbClr val="222832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29650" y="2017638"/>
            <a:ext cx="7484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共 n 個點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每次為新節點隨機新增m條邊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------------------以上類似 BA---------------------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有 p 的機率在新增邊後，創造三角形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可能是非連通圖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53325" y="383600"/>
            <a:ext cx="471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TW" sz="3200"/>
              <a:t>Watts Strogatz Graph</a:t>
            </a:r>
            <a:endParaRPr sz="3200"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239550" y="119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{767BB7E8-906F-404C-906B-78A8EE9BDEB4}</a:tableStyleId>
              </a:tblPr>
              <a:tblGrid>
                <a:gridCol w="2166225"/>
                <a:gridCol w="2166225"/>
                <a:gridCol w="2166225"/>
                <a:gridCol w="2166225"/>
              </a:tblGrid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n: 1M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m: 12M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平均的局部聚集係數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0.0862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0.0000114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三角形比例法的聚集係數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0.0825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0.0000112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吉尼係數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0.00893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0.0986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度數相關性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-0.00052857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-0.0307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-0.040375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7"/>
          <p:cNvGraphicFramePr/>
          <p:nvPr/>
        </p:nvGraphicFramePr>
        <p:xfrm>
          <a:off x="239550" y="119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{767BB7E8-906F-404C-906B-78A8EE9BDEB4}</a:tableStyleId>
              </a:tblPr>
              <a:tblGrid>
                <a:gridCol w="2166225"/>
                <a:gridCol w="2166225"/>
                <a:gridCol w="2166225"/>
                <a:gridCol w="2166225"/>
              </a:tblGrid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n: 1M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m: ~&lt;12M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p =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5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平均的局部聚集係數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0.14187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三角形比例法的聚集係數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0.0194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吉尼係數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0.3578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0.3548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度數相關性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-0.00584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-0.0172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-0.0119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453325" y="383600"/>
            <a:ext cx="619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Powerlaw Cluster Graph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