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81" r:id="rId3"/>
    <p:sldId id="330" r:id="rId4"/>
    <p:sldId id="338" r:id="rId5"/>
    <p:sldId id="332" r:id="rId6"/>
    <p:sldId id="336" r:id="rId7"/>
    <p:sldId id="337" r:id="rId8"/>
    <p:sldId id="344" r:id="rId9"/>
    <p:sldId id="356" r:id="rId10"/>
    <p:sldId id="357" r:id="rId11"/>
    <p:sldId id="339" r:id="rId12"/>
    <p:sldId id="340" r:id="rId13"/>
    <p:sldId id="341" r:id="rId14"/>
    <p:sldId id="342" r:id="rId15"/>
    <p:sldId id="343" r:id="rId16"/>
    <p:sldId id="352" r:id="rId17"/>
    <p:sldId id="355" r:id="rId18"/>
    <p:sldId id="348" r:id="rId19"/>
    <p:sldId id="349" r:id="rId20"/>
    <p:sldId id="350" r:id="rId21"/>
    <p:sldId id="351" r:id="rId22"/>
    <p:sldId id="353" r:id="rId23"/>
    <p:sldId id="354" r:id="rId24"/>
    <p:sldId id="361" r:id="rId25"/>
    <p:sldId id="358" r:id="rId26"/>
    <p:sldId id="360" r:id="rId27"/>
    <p:sldId id="365" r:id="rId28"/>
    <p:sldId id="367" r:id="rId29"/>
    <p:sldId id="368" r:id="rId30"/>
    <p:sldId id="369" r:id="rId31"/>
    <p:sldId id="363" r:id="rId32"/>
    <p:sldId id="364" r:id="rId33"/>
    <p:sldId id="366" r:id="rId34"/>
    <p:sldId id="370" r:id="rId35"/>
    <p:sldId id="372" r:id="rId36"/>
    <p:sldId id="373" r:id="rId37"/>
    <p:sldId id="371" r:id="rId38"/>
    <p:sldId id="374" r:id="rId39"/>
    <p:sldId id="375" r:id="rId40"/>
    <p:sldId id="376" r:id="rId41"/>
    <p:sldId id="378" r:id="rId42"/>
    <p:sldId id="385" r:id="rId43"/>
    <p:sldId id="386" r:id="rId44"/>
    <p:sldId id="387" r:id="rId45"/>
    <p:sldId id="379" r:id="rId46"/>
    <p:sldId id="380" r:id="rId47"/>
    <p:sldId id="381" r:id="rId48"/>
    <p:sldId id="382" r:id="rId49"/>
    <p:sldId id="383" r:id="rId50"/>
    <p:sldId id="390" r:id="rId51"/>
    <p:sldId id="391" r:id="rId52"/>
    <p:sldId id="384" r:id="rId53"/>
    <p:sldId id="335"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D8E8"/>
    <a:srgbClr val="CC33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132" autoAdjust="0"/>
    <p:restoredTop sz="91976" autoAdjust="0"/>
  </p:normalViewPr>
  <p:slideViewPr>
    <p:cSldViewPr>
      <p:cViewPr varScale="1">
        <p:scale>
          <a:sx n="127" d="100"/>
          <a:sy n="127" d="100"/>
        </p:scale>
        <p:origin x="-1164" y="-96"/>
      </p:cViewPr>
      <p:guideLst>
        <p:guide orient="horz" pos="2160"/>
        <p:guide pos="2880"/>
      </p:guideLst>
    </p:cSldViewPr>
  </p:slideViewPr>
  <p:outlineViewPr>
    <p:cViewPr>
      <p:scale>
        <a:sx n="33" d="100"/>
        <a:sy n="33" d="100"/>
      </p:scale>
      <p:origin x="0" y="1944"/>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B7C490-29B8-4472-BB3B-C3B13D694926}" type="datetimeFigureOut">
              <a:rPr lang="en-US" smtClean="0"/>
              <a:pPr/>
              <a:t>11/10/2009</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EC1879-B7F4-474A-B9E2-FC5F455E504C}" type="slidenum">
              <a:rPr lang="en-AU" smtClean="0"/>
              <a:pPr/>
              <a:t>‹#›</a:t>
            </a:fld>
            <a:endParaRPr lang="en-A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fld id="{18EC1879-B7F4-474A-B9E2-FC5F455E504C}" type="slidenum">
              <a:rPr lang="en-AU" smtClean="0"/>
              <a:pPr/>
              <a:t>1</a:t>
            </a:fld>
            <a:endParaRPr lang="en-A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fld id="{18EC1879-B7F4-474A-B9E2-FC5F455E504C}" type="slidenum">
              <a:rPr lang="en-AU" smtClean="0"/>
              <a:pPr/>
              <a:t>10</a:t>
            </a:fld>
            <a:endParaRPr lang="en-A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smtClean="0"/>
              <a:t>City field will have auto</a:t>
            </a:r>
            <a:r>
              <a:rPr lang="en-US" baseline="0" dirty="0" smtClean="0"/>
              <a:t> complete feature</a:t>
            </a:r>
          </a:p>
          <a:p>
            <a:pPr marL="228600" indent="-228600">
              <a:buFont typeface="+mj-lt"/>
              <a:buAutoNum type="arabicPeriod"/>
            </a:pPr>
            <a:endParaRPr lang="en-US" baseline="0" dirty="0" smtClean="0"/>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18EC1879-B7F4-474A-B9E2-FC5F455E504C}" type="slidenum">
              <a:rPr lang="en-AU" smtClean="0"/>
              <a:pPr/>
              <a:t>11</a:t>
            </a:fld>
            <a:endParaRPr lang="en-A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smtClean="0"/>
              <a:t>City field will have auto</a:t>
            </a:r>
            <a:r>
              <a:rPr lang="en-US" baseline="0" dirty="0" smtClean="0"/>
              <a:t> complete feature</a:t>
            </a:r>
          </a:p>
          <a:p>
            <a:pPr marL="228600" indent="-228600">
              <a:buFont typeface="+mj-lt"/>
              <a:buAutoNum type="arabicPeriod"/>
            </a:pPr>
            <a:endParaRPr lang="en-US" baseline="0" dirty="0" smtClean="0"/>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18EC1879-B7F4-474A-B9E2-FC5F455E504C}" type="slidenum">
              <a:rPr lang="en-AU" smtClean="0"/>
              <a:pPr/>
              <a:t>12</a:t>
            </a:fld>
            <a:endParaRPr lang="en-A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smtClean="0"/>
              <a:t>City field will have auto</a:t>
            </a:r>
            <a:r>
              <a:rPr lang="en-US" baseline="0" dirty="0" smtClean="0"/>
              <a:t> complete feature</a:t>
            </a:r>
          </a:p>
          <a:p>
            <a:pPr marL="228600" indent="-228600">
              <a:buFont typeface="+mj-lt"/>
              <a:buAutoNum type="arabicPeriod"/>
            </a:pPr>
            <a:endParaRPr lang="en-US" baseline="0" dirty="0" smtClean="0"/>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18EC1879-B7F4-474A-B9E2-FC5F455E504C}" type="slidenum">
              <a:rPr lang="en-AU" smtClean="0"/>
              <a:pPr/>
              <a:t>13</a:t>
            </a:fld>
            <a:endParaRPr lang="en-A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smtClean="0"/>
              <a:t>The address will be automatically</a:t>
            </a:r>
            <a:r>
              <a:rPr lang="en-US" baseline="0" dirty="0" smtClean="0"/>
              <a:t> selected from the sponsor details configured into the system</a:t>
            </a:r>
          </a:p>
          <a:p>
            <a:pPr marL="228600" indent="-228600">
              <a:buFont typeface="+mj-lt"/>
              <a:buAutoNum type="arabicPeriod"/>
            </a:pPr>
            <a:r>
              <a:rPr lang="en-US" baseline="0" dirty="0" smtClean="0"/>
              <a:t>Employer name should be automatically populated</a:t>
            </a:r>
          </a:p>
          <a:p>
            <a:pPr marL="228600" indent="-228600">
              <a:buFont typeface="+mj-lt"/>
              <a:buAutoNum type="arabicPeriod"/>
            </a:pPr>
            <a:r>
              <a:rPr lang="en-US" baseline="0" dirty="0" smtClean="0"/>
              <a:t>The system should allow configuring more than one sponsors for the patient</a:t>
            </a:r>
          </a:p>
          <a:p>
            <a:pPr marL="228600" indent="-228600">
              <a:buFont typeface="+mj-lt"/>
              <a:buAutoNum type="arabicPeriod"/>
            </a:pPr>
            <a:r>
              <a:rPr lang="en-US" baseline="0" dirty="0" smtClean="0"/>
              <a:t>Some already exhausted will give some idea about whether patient has enough coverage or not. However, this is not necessarily the correct figure as patient may visit other hospitals as well</a:t>
            </a:r>
          </a:p>
          <a:p>
            <a:pPr marL="228600" indent="-228600">
              <a:buFont typeface="+mj-lt"/>
              <a:buAutoNum type="arabicPeriod"/>
            </a:pPr>
            <a:r>
              <a:rPr lang="en-US" baseline="0" dirty="0" smtClean="0"/>
              <a:t>The secondary contact will have similar information, as we have for the primary contacts</a:t>
            </a:r>
            <a:endParaRPr lang="en-US" dirty="0"/>
          </a:p>
        </p:txBody>
      </p:sp>
      <p:sp>
        <p:nvSpPr>
          <p:cNvPr id="4" name="Slide Number Placeholder 3"/>
          <p:cNvSpPr>
            <a:spLocks noGrp="1"/>
          </p:cNvSpPr>
          <p:nvPr>
            <p:ph type="sldNum" sz="quarter" idx="10"/>
          </p:nvPr>
        </p:nvSpPr>
        <p:spPr/>
        <p:txBody>
          <a:bodyPr/>
          <a:lstStyle/>
          <a:p>
            <a:fld id="{18EC1879-B7F4-474A-B9E2-FC5F455E504C}" type="slidenum">
              <a:rPr lang="en-AU" smtClean="0"/>
              <a:pPr/>
              <a:t>14</a:t>
            </a:fld>
            <a:endParaRPr lang="en-A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smtClean="0"/>
              <a:t>An allergy refers to a misguided reaction by our immune system in response to bodily contact with certain foreign substances. It is misguided because these foreign substances are usually harmless and remain so to </a:t>
            </a:r>
            <a:r>
              <a:rPr lang="en-US" dirty="0" err="1" smtClean="0"/>
              <a:t>nonallergic</a:t>
            </a:r>
            <a:r>
              <a:rPr lang="en-US" dirty="0" smtClean="0"/>
              <a:t> people. Allergy-producing substances are called "allergens."</a:t>
            </a:r>
            <a:endParaRPr lang="en-US" sz="1200" kern="1200" baseline="0" dirty="0" smtClean="0">
              <a:solidFill>
                <a:schemeClr val="tx1"/>
              </a:solidFill>
              <a:latin typeface="+mn-lt"/>
              <a:ea typeface="+mn-ea"/>
              <a:cs typeface="+mn-cs"/>
            </a:endParaRPr>
          </a:p>
          <a:p>
            <a:pPr marL="228600" indent="-228600">
              <a:buFont typeface="+mj-lt"/>
              <a:buAutoNum type="arabicPeriod"/>
            </a:pPr>
            <a:r>
              <a:rPr lang="en-US" sz="1200" kern="1200" baseline="0" dirty="0" smtClean="0">
                <a:solidFill>
                  <a:schemeClr val="tx1"/>
                </a:solidFill>
                <a:latin typeface="+mn-lt"/>
                <a:ea typeface="+mn-ea"/>
                <a:cs typeface="+mn-cs"/>
              </a:rPr>
              <a:t>Allergy Information shall serve as the official database for in-patient allergy information and shall be referred to for allergy information requests </a:t>
            </a:r>
            <a:endParaRPr lang="en-US" dirty="0" smtClean="0"/>
          </a:p>
          <a:p>
            <a:pPr marL="228600" indent="-228600">
              <a:buFont typeface="+mj-lt"/>
              <a:buAutoNum type="arabicPeriod"/>
            </a:pPr>
            <a:r>
              <a:rPr lang="en-US" dirty="0" smtClean="0"/>
              <a:t>Known Allergy will</a:t>
            </a:r>
            <a:r>
              <a:rPr lang="en-US" baseline="0" dirty="0" smtClean="0"/>
              <a:t> allow user to add one or more allergy and corresponding category</a:t>
            </a:r>
          </a:p>
          <a:p>
            <a:pPr marL="685800" lvl="1" indent="-228600">
              <a:buFont typeface="+mj-lt"/>
              <a:buAutoNum type="arabicPeriod"/>
            </a:pPr>
            <a:r>
              <a:rPr lang="en-US" sz="1200" kern="1200" baseline="0" dirty="0" smtClean="0">
                <a:solidFill>
                  <a:schemeClr val="tx1"/>
                </a:solidFill>
                <a:latin typeface="+mn-lt"/>
                <a:ea typeface="+mn-ea"/>
                <a:cs typeface="+mn-cs"/>
              </a:rPr>
              <a:t>Patient Care Providers shall update this information any time that the patient presents with a new allergy. Click on (+) symbol against the last allergy to add more entries </a:t>
            </a:r>
          </a:p>
          <a:p>
            <a:pPr marL="685800" lvl="1" indent="-228600">
              <a:buFont typeface="+mj-lt"/>
              <a:buAutoNum type="arabicPeriod"/>
            </a:pPr>
            <a:r>
              <a:rPr lang="en-US" sz="1200" kern="1200" baseline="0" dirty="0" smtClean="0">
                <a:solidFill>
                  <a:schemeClr val="tx1"/>
                </a:solidFill>
                <a:latin typeface="+mn-lt"/>
                <a:ea typeface="+mn-ea"/>
                <a:cs typeface="+mn-cs"/>
              </a:rPr>
              <a:t>There are two categories of allergies</a:t>
            </a:r>
          </a:p>
          <a:p>
            <a:pPr marL="1143000" lvl="2" indent="-228600">
              <a:buFont typeface="+mj-lt"/>
              <a:buAutoNum type="arabicPeriod"/>
            </a:pPr>
            <a:r>
              <a:rPr lang="en-US" baseline="0" dirty="0" smtClean="0"/>
              <a:t>Category A include anaphylaxis, rash and other significant reactions to the medication</a:t>
            </a:r>
          </a:p>
          <a:p>
            <a:pPr marL="1143000" marR="0" lvl="2"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Category B are side effect of the medication and usually patient prefers to avoid </a:t>
            </a:r>
          </a:p>
          <a:p>
            <a:pPr marL="228600" indent="-228600">
              <a:buFont typeface="+mj-lt"/>
              <a:buAutoNum type="arabicPeriod"/>
            </a:pPr>
            <a:r>
              <a:rPr lang="en-US" sz="1200" kern="1200" baseline="0" dirty="0" smtClean="0">
                <a:solidFill>
                  <a:schemeClr val="tx1"/>
                </a:solidFill>
                <a:latin typeface="+mn-lt"/>
                <a:ea typeface="+mn-ea"/>
                <a:cs typeface="+mn-cs"/>
              </a:rPr>
              <a:t>If the patient or a family member cannot provide the allergy information, the health care provider (HCP) may enter the following information into MIS in the allergy pathway “ UNABLE TO OBTAIN INFO FROM PT/FAMILY”.</a:t>
            </a:r>
          </a:p>
          <a:p>
            <a:pPr marL="685800" lvl="1" indent="-228600">
              <a:buFont typeface="+mj-lt"/>
              <a:buAutoNum type="arabicPeriod"/>
            </a:pPr>
            <a:r>
              <a:rPr lang="en-US" sz="1200" kern="1200" baseline="0" dirty="0" smtClean="0">
                <a:solidFill>
                  <a:schemeClr val="tx1"/>
                </a:solidFill>
                <a:latin typeface="+mn-lt"/>
                <a:ea typeface="+mn-ea"/>
                <a:cs typeface="+mn-cs"/>
              </a:rPr>
              <a:t>This information should be updated as soon as allergy information is available. </a:t>
            </a:r>
          </a:p>
          <a:p>
            <a:pPr marL="685800" lvl="1" indent="-228600">
              <a:buFont typeface="+mj-lt"/>
              <a:buAutoNum type="arabicPeriod"/>
            </a:pPr>
            <a:r>
              <a:rPr lang="en-US" sz="1200" kern="1200" baseline="0" dirty="0" smtClean="0">
                <a:solidFill>
                  <a:schemeClr val="tx1"/>
                </a:solidFill>
                <a:latin typeface="+mn-lt"/>
                <a:ea typeface="+mn-ea"/>
                <a:cs typeface="+mn-cs"/>
              </a:rPr>
              <a:t>This serves as a reminder to the nurse, physician or pharmacist to put the data into MIS as soon as the patient or family is able to provide the information </a:t>
            </a:r>
          </a:p>
          <a:p>
            <a:pPr marL="228600" lvl="0" indent="-228600">
              <a:buFont typeface="+mj-lt"/>
              <a:buAutoNum type="arabicPeriod"/>
            </a:pPr>
            <a:r>
              <a:rPr lang="en-US" sz="1200" kern="1200" baseline="0" dirty="0" smtClean="0">
                <a:solidFill>
                  <a:schemeClr val="tx1"/>
                </a:solidFill>
                <a:latin typeface="+mn-lt"/>
                <a:ea typeface="+mn-ea"/>
                <a:cs typeface="+mn-cs"/>
              </a:rPr>
              <a:t>“Allergy Name” will be an auto complete drop down. If the new entry has been added then it must be added into the system</a:t>
            </a:r>
          </a:p>
        </p:txBody>
      </p:sp>
      <p:sp>
        <p:nvSpPr>
          <p:cNvPr id="4" name="Slide Number Placeholder 3"/>
          <p:cNvSpPr>
            <a:spLocks noGrp="1"/>
          </p:cNvSpPr>
          <p:nvPr>
            <p:ph type="sldNum" sz="quarter" idx="10"/>
          </p:nvPr>
        </p:nvSpPr>
        <p:spPr/>
        <p:txBody>
          <a:bodyPr/>
          <a:lstStyle/>
          <a:p>
            <a:fld id="{18EC1879-B7F4-474A-B9E2-FC5F455E504C}" type="slidenum">
              <a:rPr lang="en-AU" smtClean="0"/>
              <a:pPr/>
              <a:t>15</a:t>
            </a:fld>
            <a:endParaRPr lang="en-A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fld id="{18EC1879-B7F4-474A-B9E2-FC5F455E504C}" type="slidenum">
              <a:rPr lang="en-AU" smtClean="0"/>
              <a:pPr/>
              <a:t>16</a:t>
            </a:fld>
            <a:endParaRPr lang="en-A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smtClean="0"/>
              <a:t>Registration Date, Type and Number will</a:t>
            </a:r>
            <a:r>
              <a:rPr lang="en-US" baseline="0" dirty="0" smtClean="0"/>
              <a:t> not be editable</a:t>
            </a:r>
          </a:p>
          <a:p>
            <a:pPr marL="228600" indent="-228600">
              <a:buFont typeface="+mj-lt"/>
              <a:buAutoNum type="arabicPeriod"/>
            </a:pPr>
            <a:r>
              <a:rPr lang="en-US" baseline="0" dirty="0" smtClean="0"/>
              <a:t>The registration can be in following status</a:t>
            </a:r>
          </a:p>
          <a:p>
            <a:pPr marL="685800" lvl="1" indent="-228600">
              <a:buFont typeface="+mj-lt"/>
              <a:buAutoNum type="arabicPeriod"/>
            </a:pPr>
            <a:r>
              <a:rPr lang="en-US" baseline="0" dirty="0" smtClean="0"/>
              <a:t>Active</a:t>
            </a:r>
          </a:p>
          <a:p>
            <a:pPr marL="685800" lvl="1" indent="-228600">
              <a:buFont typeface="+mj-lt"/>
              <a:buAutoNum type="arabicPeriod"/>
            </a:pPr>
            <a:r>
              <a:rPr lang="en-US" baseline="0" dirty="0" smtClean="0"/>
              <a:t>Suspended</a:t>
            </a:r>
          </a:p>
          <a:p>
            <a:pPr marL="685800" lvl="1" indent="-228600">
              <a:buFont typeface="+mj-lt"/>
              <a:buAutoNum type="arabicPeriod"/>
            </a:pPr>
            <a:r>
              <a:rPr lang="en-US" baseline="0" dirty="0" smtClean="0"/>
              <a:t>Canceled</a:t>
            </a:r>
          </a:p>
          <a:p>
            <a:pPr marL="228600" lvl="0" indent="-228600">
              <a:buFont typeface="+mj-lt"/>
              <a:buAutoNum type="arabicPeriod"/>
            </a:pPr>
            <a:r>
              <a:rPr lang="en-US" baseline="0" dirty="0" smtClean="0"/>
              <a:t>Patient Rating will be initially set to “Regular”. Based on his usage of services and payments history, he/she can be moved to “Silver”, “Gold” and “Platinum” customers</a:t>
            </a:r>
          </a:p>
          <a:p>
            <a:pPr marL="228600" lvl="0" indent="-228600">
              <a:buFont typeface="+mj-lt"/>
              <a:buAutoNum type="arabicPeriod"/>
            </a:pPr>
            <a:r>
              <a:rPr lang="en-US" baseline="0" dirty="0" smtClean="0"/>
              <a:t>Referred by patient will be auto-complete text box</a:t>
            </a:r>
          </a:p>
        </p:txBody>
      </p:sp>
      <p:sp>
        <p:nvSpPr>
          <p:cNvPr id="4" name="Slide Number Placeholder 3"/>
          <p:cNvSpPr>
            <a:spLocks noGrp="1"/>
          </p:cNvSpPr>
          <p:nvPr>
            <p:ph type="sldNum" sz="quarter" idx="10"/>
          </p:nvPr>
        </p:nvSpPr>
        <p:spPr/>
        <p:txBody>
          <a:bodyPr/>
          <a:lstStyle/>
          <a:p>
            <a:fld id="{18EC1879-B7F4-474A-B9E2-FC5F455E504C}" type="slidenum">
              <a:rPr lang="en-AU" smtClean="0"/>
              <a:pPr/>
              <a:t>17</a:t>
            </a:fld>
            <a:endParaRPr lang="en-A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smtClean="0"/>
              <a:t>City field will have auto</a:t>
            </a:r>
            <a:r>
              <a:rPr lang="en-US" baseline="0" dirty="0" smtClean="0"/>
              <a:t> complete feature</a:t>
            </a:r>
          </a:p>
          <a:p>
            <a:pPr marL="228600" indent="-228600">
              <a:buFont typeface="+mj-lt"/>
              <a:buAutoNum type="arabicPeriod"/>
            </a:pPr>
            <a:endParaRPr lang="en-US" baseline="0" dirty="0" smtClean="0"/>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18EC1879-B7F4-474A-B9E2-FC5F455E504C}" type="slidenum">
              <a:rPr lang="en-AU" smtClean="0"/>
              <a:pPr/>
              <a:t>18</a:t>
            </a:fld>
            <a:endParaRPr lang="en-A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smtClean="0"/>
              <a:t>City field will have auto</a:t>
            </a:r>
            <a:r>
              <a:rPr lang="en-US" baseline="0" dirty="0" smtClean="0"/>
              <a:t> complete feature</a:t>
            </a:r>
          </a:p>
          <a:p>
            <a:pPr marL="228600" indent="-228600">
              <a:buFont typeface="+mj-lt"/>
              <a:buAutoNum type="arabicPeriod"/>
            </a:pPr>
            <a:endParaRPr lang="en-US" baseline="0" dirty="0" smtClean="0"/>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18EC1879-B7F4-474A-B9E2-FC5F455E504C}" type="slidenum">
              <a:rPr lang="en-AU" smtClean="0"/>
              <a:pPr/>
              <a:t>19</a:t>
            </a:fld>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fld id="{18EC1879-B7F4-474A-B9E2-FC5F455E504C}" type="slidenum">
              <a:rPr lang="en-AU" smtClean="0"/>
              <a:pPr/>
              <a:t>2</a:t>
            </a:fld>
            <a:endParaRPr lang="en-A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smtClean="0"/>
              <a:t>The address will be automatically</a:t>
            </a:r>
            <a:r>
              <a:rPr lang="en-US" baseline="0" dirty="0" smtClean="0"/>
              <a:t> selected from the sponsor details configured into the system</a:t>
            </a:r>
          </a:p>
          <a:p>
            <a:pPr marL="228600" indent="-228600">
              <a:buFont typeface="+mj-lt"/>
              <a:buAutoNum type="arabicPeriod"/>
            </a:pPr>
            <a:r>
              <a:rPr lang="en-US" baseline="0" dirty="0" smtClean="0"/>
              <a:t>Employer name should be automatically populated</a:t>
            </a:r>
          </a:p>
          <a:p>
            <a:pPr marL="228600" indent="-228600">
              <a:buFont typeface="+mj-lt"/>
              <a:buAutoNum type="arabicPeriod"/>
            </a:pPr>
            <a:r>
              <a:rPr lang="en-US" baseline="0" dirty="0" smtClean="0"/>
              <a:t>The system should allow configuring more than one sponsors for the patient</a:t>
            </a:r>
          </a:p>
          <a:p>
            <a:pPr marL="228600" indent="-228600">
              <a:buFont typeface="+mj-lt"/>
              <a:buAutoNum type="arabicPeriod"/>
            </a:pPr>
            <a:r>
              <a:rPr lang="en-US" baseline="0" dirty="0" smtClean="0"/>
              <a:t>Some already exhausted will give some idea about whether patient has enough coverage or not. However, this is not necessarily the correct figure as patient may visit other hospitals as well</a:t>
            </a:r>
          </a:p>
          <a:p>
            <a:pPr marL="228600" indent="-228600">
              <a:buFont typeface="+mj-lt"/>
              <a:buAutoNum type="arabicPeriod"/>
            </a:pPr>
            <a:r>
              <a:rPr lang="en-US" baseline="0" dirty="0" smtClean="0"/>
              <a:t>The secondary contact will have similar information, as we have for the primary contacts</a:t>
            </a:r>
            <a:endParaRPr lang="en-US" dirty="0"/>
          </a:p>
        </p:txBody>
      </p:sp>
      <p:sp>
        <p:nvSpPr>
          <p:cNvPr id="4" name="Slide Number Placeholder 3"/>
          <p:cNvSpPr>
            <a:spLocks noGrp="1"/>
          </p:cNvSpPr>
          <p:nvPr>
            <p:ph type="sldNum" sz="quarter" idx="10"/>
          </p:nvPr>
        </p:nvSpPr>
        <p:spPr/>
        <p:txBody>
          <a:bodyPr/>
          <a:lstStyle/>
          <a:p>
            <a:fld id="{18EC1879-B7F4-474A-B9E2-FC5F455E504C}" type="slidenum">
              <a:rPr lang="en-AU" smtClean="0"/>
              <a:pPr/>
              <a:t>20</a:t>
            </a:fld>
            <a:endParaRPr lang="en-A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smtClean="0"/>
              <a:t>An allergy refers to a misguided reaction by our immune system in response to bodily contact with certain foreign substances. It is misguided because these foreign substances are usually harmless and remain so to </a:t>
            </a:r>
            <a:r>
              <a:rPr lang="en-US" dirty="0" err="1" smtClean="0"/>
              <a:t>nonallergic</a:t>
            </a:r>
            <a:r>
              <a:rPr lang="en-US" dirty="0" smtClean="0"/>
              <a:t> people. Allergy-producing substances are called "allergens."</a:t>
            </a:r>
            <a:endParaRPr lang="en-US" sz="1200" kern="1200" baseline="0" dirty="0" smtClean="0">
              <a:solidFill>
                <a:schemeClr val="tx1"/>
              </a:solidFill>
              <a:latin typeface="+mn-lt"/>
              <a:ea typeface="+mn-ea"/>
              <a:cs typeface="+mn-cs"/>
            </a:endParaRPr>
          </a:p>
          <a:p>
            <a:pPr marL="228600" indent="-228600">
              <a:buFont typeface="+mj-lt"/>
              <a:buAutoNum type="arabicPeriod"/>
            </a:pPr>
            <a:r>
              <a:rPr lang="en-US" sz="1200" kern="1200" baseline="0" dirty="0" smtClean="0">
                <a:solidFill>
                  <a:schemeClr val="tx1"/>
                </a:solidFill>
                <a:latin typeface="+mn-lt"/>
                <a:ea typeface="+mn-ea"/>
                <a:cs typeface="+mn-cs"/>
              </a:rPr>
              <a:t>Allergy Information shall serve as the official database for in-patient allergy information and shall be referred to for allergy information requests </a:t>
            </a:r>
            <a:endParaRPr lang="en-US" dirty="0" smtClean="0"/>
          </a:p>
          <a:p>
            <a:pPr marL="228600" indent="-228600">
              <a:buFont typeface="+mj-lt"/>
              <a:buAutoNum type="arabicPeriod"/>
            </a:pPr>
            <a:r>
              <a:rPr lang="en-US" dirty="0" smtClean="0"/>
              <a:t>Known Allergy will</a:t>
            </a:r>
            <a:r>
              <a:rPr lang="en-US" baseline="0" dirty="0" smtClean="0"/>
              <a:t> allow user to add one or more allergy and corresponding category</a:t>
            </a:r>
          </a:p>
          <a:p>
            <a:pPr marL="685800" lvl="1" indent="-228600">
              <a:buFont typeface="+mj-lt"/>
              <a:buAutoNum type="arabicPeriod"/>
            </a:pPr>
            <a:r>
              <a:rPr lang="en-US" sz="1200" kern="1200" baseline="0" dirty="0" smtClean="0">
                <a:solidFill>
                  <a:schemeClr val="tx1"/>
                </a:solidFill>
                <a:latin typeface="+mn-lt"/>
                <a:ea typeface="+mn-ea"/>
                <a:cs typeface="+mn-cs"/>
              </a:rPr>
              <a:t>Patient Care Providers shall update this information any time that the patient presents with a new allergy. Click on (+) symbol against the last allergy to add more entries </a:t>
            </a:r>
          </a:p>
          <a:p>
            <a:pPr marL="685800" lvl="1" indent="-228600">
              <a:buFont typeface="+mj-lt"/>
              <a:buAutoNum type="arabicPeriod"/>
            </a:pPr>
            <a:r>
              <a:rPr lang="en-US" sz="1200" kern="1200" baseline="0" dirty="0" smtClean="0">
                <a:solidFill>
                  <a:schemeClr val="tx1"/>
                </a:solidFill>
                <a:latin typeface="+mn-lt"/>
                <a:ea typeface="+mn-ea"/>
                <a:cs typeface="+mn-cs"/>
              </a:rPr>
              <a:t>There are two categories of allergies</a:t>
            </a:r>
          </a:p>
          <a:p>
            <a:pPr marL="1143000" lvl="2" indent="-228600">
              <a:buFont typeface="+mj-lt"/>
              <a:buAutoNum type="arabicPeriod"/>
            </a:pPr>
            <a:r>
              <a:rPr lang="en-US" baseline="0" dirty="0" smtClean="0"/>
              <a:t>Category A include anaphylaxis, rash and other significant reactions to the medication</a:t>
            </a:r>
          </a:p>
          <a:p>
            <a:pPr marL="1143000" marR="0" lvl="2"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Category B are side effect of the medication and usually patient prefers to avoid </a:t>
            </a:r>
          </a:p>
          <a:p>
            <a:pPr marL="228600" indent="-228600">
              <a:buFont typeface="+mj-lt"/>
              <a:buAutoNum type="arabicPeriod"/>
            </a:pPr>
            <a:r>
              <a:rPr lang="en-US" sz="1200" kern="1200" baseline="0" dirty="0" smtClean="0">
                <a:solidFill>
                  <a:schemeClr val="tx1"/>
                </a:solidFill>
                <a:latin typeface="+mn-lt"/>
                <a:ea typeface="+mn-ea"/>
                <a:cs typeface="+mn-cs"/>
              </a:rPr>
              <a:t>If the patient or a family member cannot provide the allergy information, the health care provider (HCP) may enter the following information into MIS in the allergy pathway “ UNABLE TO OBTAIN INFO FROM PT/FAMILY”.</a:t>
            </a:r>
          </a:p>
          <a:p>
            <a:pPr marL="685800" lvl="1" indent="-228600">
              <a:buFont typeface="+mj-lt"/>
              <a:buAutoNum type="arabicPeriod"/>
            </a:pPr>
            <a:r>
              <a:rPr lang="en-US" sz="1200" kern="1200" baseline="0" dirty="0" smtClean="0">
                <a:solidFill>
                  <a:schemeClr val="tx1"/>
                </a:solidFill>
                <a:latin typeface="+mn-lt"/>
                <a:ea typeface="+mn-ea"/>
                <a:cs typeface="+mn-cs"/>
              </a:rPr>
              <a:t>This information should be updated as soon as allergy information is available. </a:t>
            </a:r>
          </a:p>
          <a:p>
            <a:pPr marL="685800" lvl="1" indent="-228600">
              <a:buFont typeface="+mj-lt"/>
              <a:buAutoNum type="arabicPeriod"/>
            </a:pPr>
            <a:r>
              <a:rPr lang="en-US" sz="1200" kern="1200" baseline="0" dirty="0" smtClean="0">
                <a:solidFill>
                  <a:schemeClr val="tx1"/>
                </a:solidFill>
                <a:latin typeface="+mn-lt"/>
                <a:ea typeface="+mn-ea"/>
                <a:cs typeface="+mn-cs"/>
              </a:rPr>
              <a:t>This serves as a reminder to the nurse, physician or pharmacist to put the data into MIS as soon as the patient or family is able to provide the information </a:t>
            </a:r>
          </a:p>
          <a:p>
            <a:pPr marL="228600" lvl="0" indent="-228600">
              <a:buFont typeface="+mj-lt"/>
              <a:buAutoNum type="arabicPeriod"/>
            </a:pPr>
            <a:r>
              <a:rPr lang="en-US" sz="1200" kern="1200" baseline="0" dirty="0" smtClean="0">
                <a:solidFill>
                  <a:schemeClr val="tx1"/>
                </a:solidFill>
                <a:latin typeface="+mn-lt"/>
                <a:ea typeface="+mn-ea"/>
                <a:cs typeface="+mn-cs"/>
              </a:rPr>
              <a:t>“Allergy Name” will be an auto complete drop down. If the new entry has been added then it must be added into the system</a:t>
            </a:r>
          </a:p>
        </p:txBody>
      </p:sp>
      <p:sp>
        <p:nvSpPr>
          <p:cNvPr id="4" name="Slide Number Placeholder 3"/>
          <p:cNvSpPr>
            <a:spLocks noGrp="1"/>
          </p:cNvSpPr>
          <p:nvPr>
            <p:ph type="sldNum" sz="quarter" idx="10"/>
          </p:nvPr>
        </p:nvSpPr>
        <p:spPr/>
        <p:txBody>
          <a:bodyPr/>
          <a:lstStyle/>
          <a:p>
            <a:fld id="{18EC1879-B7F4-474A-B9E2-FC5F455E504C}" type="slidenum">
              <a:rPr lang="en-AU" smtClean="0"/>
              <a:pPr/>
              <a:t>21</a:t>
            </a:fld>
            <a:endParaRPr lang="en-A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fld id="{18EC1879-B7F4-474A-B9E2-FC5F455E504C}" type="slidenum">
              <a:rPr lang="en-AU" smtClean="0"/>
              <a:pPr/>
              <a:t>22</a:t>
            </a:fld>
            <a:endParaRPr lang="en-A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18EC1879-B7F4-474A-B9E2-FC5F455E504C}" type="slidenum">
              <a:rPr lang="en-AU" smtClean="0"/>
              <a:pPr/>
              <a:t>23</a:t>
            </a:fld>
            <a:endParaRPr lang="en-A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fld id="{18EC1879-B7F4-474A-B9E2-FC5F455E504C}" type="slidenum">
              <a:rPr lang="en-AU" smtClean="0"/>
              <a:pPr/>
              <a:t>24</a:t>
            </a:fld>
            <a:endParaRPr lang="en-A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smtClean="0"/>
              <a:t>The address will be automatically</a:t>
            </a:r>
            <a:r>
              <a:rPr lang="en-US" baseline="0" dirty="0" smtClean="0"/>
              <a:t> selected from the sponsor details configured into the system</a:t>
            </a:r>
          </a:p>
          <a:p>
            <a:pPr marL="228600" indent="-228600">
              <a:buFont typeface="+mj-lt"/>
              <a:buAutoNum type="arabicPeriod"/>
            </a:pPr>
            <a:r>
              <a:rPr lang="en-US" baseline="0" dirty="0" smtClean="0"/>
              <a:t>Employer name should be automatically populated</a:t>
            </a:r>
          </a:p>
          <a:p>
            <a:pPr marL="228600" indent="-228600">
              <a:buFont typeface="+mj-lt"/>
              <a:buAutoNum type="arabicPeriod"/>
            </a:pPr>
            <a:r>
              <a:rPr lang="en-US" baseline="0" dirty="0" smtClean="0"/>
              <a:t>The system should allow configuring more than one sponsors for the patient</a:t>
            </a:r>
          </a:p>
          <a:p>
            <a:pPr marL="228600" indent="-228600">
              <a:buFont typeface="+mj-lt"/>
              <a:buAutoNum type="arabicPeriod"/>
            </a:pPr>
            <a:r>
              <a:rPr lang="en-US" baseline="0" dirty="0" smtClean="0"/>
              <a:t>Some already exhausted will give some idea about whether patient has enough coverage or not. However, this is not necessarily the correct figure as patient may visit other hospitals as well</a:t>
            </a:r>
          </a:p>
          <a:p>
            <a:pPr marL="228600" indent="-228600">
              <a:buFont typeface="+mj-lt"/>
              <a:buAutoNum type="arabicPeriod"/>
            </a:pPr>
            <a:r>
              <a:rPr lang="en-US" baseline="0" dirty="0" smtClean="0"/>
              <a:t>The secondary contact will have similar information, as we have for the primary contacts</a:t>
            </a:r>
            <a:endParaRPr lang="en-US" dirty="0"/>
          </a:p>
        </p:txBody>
      </p:sp>
      <p:sp>
        <p:nvSpPr>
          <p:cNvPr id="4" name="Slide Number Placeholder 3"/>
          <p:cNvSpPr>
            <a:spLocks noGrp="1"/>
          </p:cNvSpPr>
          <p:nvPr>
            <p:ph type="sldNum" sz="quarter" idx="10"/>
          </p:nvPr>
        </p:nvSpPr>
        <p:spPr/>
        <p:txBody>
          <a:bodyPr/>
          <a:lstStyle/>
          <a:p>
            <a:fld id="{18EC1879-B7F4-474A-B9E2-FC5F455E504C}" type="slidenum">
              <a:rPr lang="en-AU" smtClean="0"/>
              <a:pPr/>
              <a:t>25</a:t>
            </a:fld>
            <a:endParaRPr lang="en-A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fld id="{18EC1879-B7F4-474A-B9E2-FC5F455E504C}" type="slidenum">
              <a:rPr lang="en-AU" smtClean="0"/>
              <a:pPr/>
              <a:t>26</a:t>
            </a:fld>
            <a:endParaRPr lang="en-AU"/>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EC1879-B7F4-474A-B9E2-FC5F455E504C}" type="slidenum">
              <a:rPr lang="en-AU" smtClean="0"/>
              <a:pPr/>
              <a:t>27</a:t>
            </a:fld>
            <a:endParaRPr lang="en-AU"/>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fld id="{18EC1879-B7F4-474A-B9E2-FC5F455E504C}" type="slidenum">
              <a:rPr lang="en-AU" smtClean="0"/>
              <a:pPr/>
              <a:t>28</a:t>
            </a:fld>
            <a:endParaRPr lang="en-AU"/>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baseline="0" dirty="0" smtClean="0"/>
              <a:t>The booking type can be one of following:</a:t>
            </a:r>
          </a:p>
          <a:p>
            <a:pPr marL="685800" lvl="1" indent="-228600">
              <a:buFont typeface="+mj-lt"/>
              <a:buAutoNum type="arabicPeriod"/>
            </a:pPr>
            <a:r>
              <a:rPr lang="en-US" baseline="0" dirty="0" smtClean="0"/>
              <a:t>Phone</a:t>
            </a:r>
          </a:p>
          <a:p>
            <a:pPr marL="685800" lvl="1" indent="-228600">
              <a:buFont typeface="+mj-lt"/>
              <a:buAutoNum type="arabicPeriod"/>
            </a:pPr>
            <a:r>
              <a:rPr lang="en-US" baseline="0" dirty="0" smtClean="0"/>
              <a:t>Online</a:t>
            </a:r>
          </a:p>
          <a:p>
            <a:pPr marL="685800" lvl="1" indent="-228600">
              <a:buFont typeface="+mj-lt"/>
              <a:buAutoNum type="arabicPeriod"/>
            </a:pPr>
            <a:r>
              <a:rPr lang="en-US" baseline="0" dirty="0" err="1" smtClean="0"/>
              <a:t>InPerson</a:t>
            </a:r>
            <a:endParaRPr lang="en-US" baseline="0" dirty="0" smtClean="0"/>
          </a:p>
          <a:p>
            <a:pPr marL="228600" lvl="0" indent="-228600">
              <a:buFont typeface="+mj-lt"/>
              <a:buAutoNum type="arabicPeriod"/>
            </a:pPr>
            <a:r>
              <a:rPr lang="en-US" baseline="0" dirty="0" smtClean="0"/>
              <a:t>Print Visit Slip will be a jasper reports. In addition, it will also mark the consultation status as “Patient came to visit Consultant”</a:t>
            </a:r>
          </a:p>
        </p:txBody>
      </p:sp>
      <p:sp>
        <p:nvSpPr>
          <p:cNvPr id="4" name="Slide Number Placeholder 3"/>
          <p:cNvSpPr>
            <a:spLocks noGrp="1"/>
          </p:cNvSpPr>
          <p:nvPr>
            <p:ph type="sldNum" sz="quarter" idx="10"/>
          </p:nvPr>
        </p:nvSpPr>
        <p:spPr/>
        <p:txBody>
          <a:bodyPr/>
          <a:lstStyle/>
          <a:p>
            <a:fld id="{18EC1879-B7F4-474A-B9E2-FC5F455E504C}" type="slidenum">
              <a:rPr lang="en-AU" smtClean="0"/>
              <a:pPr/>
              <a:t>29</a:t>
            </a:fld>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fld id="{18EC1879-B7F4-474A-B9E2-FC5F455E504C}" type="slidenum">
              <a:rPr lang="en-AU" smtClean="0"/>
              <a:pPr/>
              <a:t>3</a:t>
            </a:fld>
            <a:endParaRPr lang="en-AU"/>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smtClean="0"/>
              <a:t>Initially consultation status will be in “Programmed” status. Once consultant sees the patient,</a:t>
            </a:r>
            <a:r>
              <a:rPr lang="en-US" baseline="0" dirty="0" smtClean="0"/>
              <a:t> he marks the status as captured</a:t>
            </a:r>
          </a:p>
          <a:p>
            <a:pPr marL="228600" indent="-228600">
              <a:buFont typeface="+mj-lt"/>
              <a:buAutoNum type="arabicPeriod"/>
            </a:pPr>
            <a:r>
              <a:rPr lang="en-US" baseline="0" dirty="0" smtClean="0"/>
              <a:t>Only nurses and doctors should have permission to update consultation status and print visit slip</a:t>
            </a:r>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18EC1879-B7F4-474A-B9E2-FC5F455E504C}" type="slidenum">
              <a:rPr lang="en-AU" smtClean="0"/>
              <a:pPr/>
              <a:t>30</a:t>
            </a:fld>
            <a:endParaRPr lang="en-AU"/>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smtClean="0"/>
              <a:t>If the appointment is with the new doctor then it will not be considered as reschedule. The existing appointment must be cancelled and new appointment must be taken.</a:t>
            </a:r>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18EC1879-B7F4-474A-B9E2-FC5F455E504C}" type="slidenum">
              <a:rPr lang="en-AU" smtClean="0"/>
              <a:pPr/>
              <a:t>31</a:t>
            </a:fld>
            <a:endParaRPr lang="en-AU"/>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fld id="{18EC1879-B7F4-474A-B9E2-FC5F455E504C}" type="slidenum">
              <a:rPr lang="en-AU" smtClean="0"/>
              <a:pPr/>
              <a:t>32</a:t>
            </a:fld>
            <a:endParaRPr lang="en-AU"/>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smtClean="0"/>
              <a:t>If the appointment is with the new doctor then it will not be considered as reschedule. The existing appointment must be cancelled and new appointment must be taken.</a:t>
            </a:r>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18EC1879-B7F4-474A-B9E2-FC5F455E504C}" type="slidenum">
              <a:rPr lang="en-AU" smtClean="0"/>
              <a:pPr/>
              <a:t>33</a:t>
            </a:fld>
            <a:endParaRPr lang="en-AU"/>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smtClean="0"/>
              <a:t>If the appointment is with the new doctor then it will not be considered as reschedule. The existing appointment must be cancelled and new appointment must be taken.</a:t>
            </a:r>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18EC1879-B7F4-474A-B9E2-FC5F455E504C}" type="slidenum">
              <a:rPr lang="en-AU" smtClean="0"/>
              <a:pPr/>
              <a:t>34</a:t>
            </a:fld>
            <a:endParaRPr lang="en-AU"/>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EC1879-B7F4-474A-B9E2-FC5F455E504C}" type="slidenum">
              <a:rPr lang="en-AU" smtClean="0"/>
              <a:pPr/>
              <a:t>35</a:t>
            </a:fld>
            <a:endParaRPr lang="en-AU"/>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EC1879-B7F4-474A-B9E2-FC5F455E504C}" type="slidenum">
              <a:rPr lang="en-AU" smtClean="0"/>
              <a:pPr/>
              <a:t>36</a:t>
            </a:fld>
            <a:endParaRPr lang="en-AU"/>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fld id="{18EC1879-B7F4-474A-B9E2-FC5F455E504C}" type="slidenum">
              <a:rPr lang="en-AU" smtClean="0"/>
              <a:pPr/>
              <a:t>37</a:t>
            </a:fld>
            <a:endParaRPr lang="en-AU"/>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baseline="0" dirty="0" smtClean="0"/>
              <a:t>If the user is a patient then his/her details should be automatically populated in the search criteria</a:t>
            </a:r>
          </a:p>
        </p:txBody>
      </p:sp>
      <p:sp>
        <p:nvSpPr>
          <p:cNvPr id="4" name="Slide Number Placeholder 3"/>
          <p:cNvSpPr>
            <a:spLocks noGrp="1"/>
          </p:cNvSpPr>
          <p:nvPr>
            <p:ph type="sldNum" sz="quarter" idx="10"/>
          </p:nvPr>
        </p:nvSpPr>
        <p:spPr/>
        <p:txBody>
          <a:bodyPr/>
          <a:lstStyle/>
          <a:p>
            <a:fld id="{18EC1879-B7F4-474A-B9E2-FC5F455E504C}" type="slidenum">
              <a:rPr lang="en-AU" smtClean="0"/>
              <a:pPr/>
              <a:t>38</a:t>
            </a:fld>
            <a:endParaRPr lang="en-AU"/>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fld id="{18EC1879-B7F4-474A-B9E2-FC5F455E504C}" type="slidenum">
              <a:rPr lang="en-AU" smtClean="0"/>
              <a:pPr/>
              <a:t>39</a:t>
            </a:fld>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fld id="{18EC1879-B7F4-474A-B9E2-FC5F455E504C}" type="slidenum">
              <a:rPr lang="en-AU" smtClean="0"/>
              <a:pPr/>
              <a:t>4</a:t>
            </a:fld>
            <a:endParaRPr lang="en-AU"/>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fld id="{18EC1879-B7F4-474A-B9E2-FC5F455E504C}" type="slidenum">
              <a:rPr lang="en-AU" smtClean="0"/>
              <a:pPr/>
              <a:t>40</a:t>
            </a:fld>
            <a:endParaRPr lang="en-AU"/>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Diagnosis details and reports will include the</a:t>
            </a:r>
            <a:r>
              <a:rPr lang="en-AU" baseline="0" dirty="0" smtClean="0"/>
              <a:t> reports and images saved and prepared by the diagnosis departments. It will be a link to those documents.</a:t>
            </a:r>
            <a:endParaRPr lang="en-AU" dirty="0" smtClean="0"/>
          </a:p>
          <a:p>
            <a:endParaRPr lang="en-AU" dirty="0" smtClean="0"/>
          </a:p>
          <a:p>
            <a:r>
              <a:rPr lang="en-AU" dirty="0" smtClean="0"/>
              <a:t>We can</a:t>
            </a:r>
            <a:r>
              <a:rPr lang="en-AU" baseline="0" dirty="0" smtClean="0"/>
              <a:t> have following triage parameters and it will be decided by doctors/hospitals</a:t>
            </a:r>
          </a:p>
          <a:p>
            <a:pPr marL="228600" indent="-228600">
              <a:buAutoNum type="arabicParenR"/>
            </a:pPr>
            <a:r>
              <a:rPr lang="en-AU" baseline="0" dirty="0" smtClean="0"/>
              <a:t>Able to talk?</a:t>
            </a:r>
          </a:p>
          <a:p>
            <a:pPr marL="228600" indent="-228600">
              <a:buAutoNum type="arabicParenR"/>
            </a:pPr>
            <a:r>
              <a:rPr lang="en-AU" baseline="0" dirty="0" smtClean="0"/>
              <a:t>Able to walk?</a:t>
            </a:r>
          </a:p>
          <a:p>
            <a:pPr marL="228600" indent="-228600">
              <a:buAutoNum type="arabicParenR"/>
            </a:pPr>
            <a:r>
              <a:rPr lang="en-AU" baseline="0" dirty="0" smtClean="0"/>
              <a:t>Breathing?</a:t>
            </a:r>
          </a:p>
          <a:p>
            <a:pPr marL="228600" indent="-228600">
              <a:buAutoNum type="arabicParenR"/>
            </a:pPr>
            <a:r>
              <a:rPr lang="en-AU" baseline="0" dirty="0" smtClean="0"/>
              <a:t>Palpable pulse?</a:t>
            </a:r>
            <a:endParaRPr lang="en-AU" dirty="0"/>
          </a:p>
        </p:txBody>
      </p:sp>
      <p:sp>
        <p:nvSpPr>
          <p:cNvPr id="4" name="Slide Number Placeholder 3"/>
          <p:cNvSpPr>
            <a:spLocks noGrp="1"/>
          </p:cNvSpPr>
          <p:nvPr>
            <p:ph type="sldNum" sz="quarter" idx="10"/>
          </p:nvPr>
        </p:nvSpPr>
        <p:spPr/>
        <p:txBody>
          <a:bodyPr/>
          <a:lstStyle/>
          <a:p>
            <a:fld id="{18EC1879-B7F4-474A-B9E2-FC5F455E504C}" type="slidenum">
              <a:rPr lang="en-AU" smtClean="0"/>
              <a:pPr/>
              <a:t>41</a:t>
            </a:fld>
            <a:endParaRPr lang="en-AU"/>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18EC1879-B7F4-474A-B9E2-FC5F455E504C}" type="slidenum">
              <a:rPr lang="en-AU" smtClean="0"/>
              <a:pPr/>
              <a:t>42</a:t>
            </a:fld>
            <a:endParaRPr lang="en-AU"/>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We can</a:t>
            </a:r>
            <a:r>
              <a:rPr lang="en-AU" baseline="0" dirty="0" smtClean="0"/>
              <a:t> have following triage parameters and it will be decided by doctors/hospitals</a:t>
            </a:r>
          </a:p>
          <a:p>
            <a:pPr marL="228600" indent="-228600">
              <a:buAutoNum type="arabicParenR"/>
            </a:pPr>
            <a:r>
              <a:rPr lang="en-AU" baseline="0" dirty="0" smtClean="0"/>
              <a:t>Able to talk?</a:t>
            </a:r>
          </a:p>
          <a:p>
            <a:pPr marL="228600" indent="-228600">
              <a:buAutoNum type="arabicParenR"/>
            </a:pPr>
            <a:r>
              <a:rPr lang="en-AU" baseline="0" dirty="0" smtClean="0"/>
              <a:t>Able to walk?</a:t>
            </a:r>
          </a:p>
          <a:p>
            <a:pPr marL="228600" indent="-228600">
              <a:buAutoNum type="arabicParenR"/>
            </a:pPr>
            <a:r>
              <a:rPr lang="en-AU" baseline="0" dirty="0" smtClean="0"/>
              <a:t>Breathing?</a:t>
            </a:r>
          </a:p>
          <a:p>
            <a:pPr marL="228600" indent="-228600">
              <a:buAutoNum type="arabicParenR"/>
            </a:pPr>
            <a:r>
              <a:rPr lang="en-AU" baseline="0" dirty="0" smtClean="0"/>
              <a:t>Palpable pulse?</a:t>
            </a:r>
            <a:endParaRPr lang="en-AU" dirty="0"/>
          </a:p>
        </p:txBody>
      </p:sp>
      <p:sp>
        <p:nvSpPr>
          <p:cNvPr id="4" name="Slide Number Placeholder 3"/>
          <p:cNvSpPr>
            <a:spLocks noGrp="1"/>
          </p:cNvSpPr>
          <p:nvPr>
            <p:ph type="sldNum" sz="quarter" idx="10"/>
          </p:nvPr>
        </p:nvSpPr>
        <p:spPr/>
        <p:txBody>
          <a:bodyPr/>
          <a:lstStyle/>
          <a:p>
            <a:fld id="{18EC1879-B7F4-474A-B9E2-FC5F455E504C}" type="slidenum">
              <a:rPr lang="en-AU" smtClean="0"/>
              <a:pPr/>
              <a:t>43</a:t>
            </a:fld>
            <a:endParaRPr lang="en-AU"/>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EC1879-B7F4-474A-B9E2-FC5F455E504C}" type="slidenum">
              <a:rPr lang="en-AU" smtClean="0"/>
              <a:pPr/>
              <a:t>44</a:t>
            </a:fld>
            <a:endParaRPr lang="en-AU"/>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fld id="{18EC1879-B7F4-474A-B9E2-FC5F455E504C}" type="slidenum">
              <a:rPr lang="en-AU" smtClean="0"/>
              <a:pPr/>
              <a:t>45</a:t>
            </a:fld>
            <a:endParaRPr lang="en-AU"/>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18EC1879-B7F4-474A-B9E2-FC5F455E504C}" type="slidenum">
              <a:rPr lang="en-AU" smtClean="0"/>
              <a:pPr/>
              <a:t>46</a:t>
            </a:fld>
            <a:endParaRPr lang="en-AU"/>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fld id="{18EC1879-B7F4-474A-B9E2-FC5F455E504C}" type="slidenum">
              <a:rPr lang="en-AU" smtClean="0"/>
              <a:pPr/>
              <a:t>47</a:t>
            </a:fld>
            <a:endParaRPr lang="en-AU"/>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1) The roster should also consider</a:t>
            </a:r>
            <a:r>
              <a:rPr lang="en-AU" baseline="0" dirty="0" smtClean="0"/>
              <a:t> multiple time period on the same day for the same doctor</a:t>
            </a:r>
            <a:endParaRPr lang="en-AU" dirty="0"/>
          </a:p>
        </p:txBody>
      </p:sp>
      <p:sp>
        <p:nvSpPr>
          <p:cNvPr id="4" name="Slide Number Placeholder 3"/>
          <p:cNvSpPr>
            <a:spLocks noGrp="1"/>
          </p:cNvSpPr>
          <p:nvPr>
            <p:ph type="sldNum" sz="quarter" idx="10"/>
          </p:nvPr>
        </p:nvSpPr>
        <p:spPr/>
        <p:txBody>
          <a:bodyPr/>
          <a:lstStyle/>
          <a:p>
            <a:fld id="{18EC1879-B7F4-474A-B9E2-FC5F455E504C}" type="slidenum">
              <a:rPr lang="en-AU" smtClean="0"/>
              <a:pPr/>
              <a:t>48</a:t>
            </a:fld>
            <a:endParaRPr lang="en-AU"/>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fld id="{18EC1879-B7F4-474A-B9E2-FC5F455E504C}" type="slidenum">
              <a:rPr lang="en-AU" smtClean="0"/>
              <a:pPr/>
              <a:t>49</a:t>
            </a:fld>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EC1879-B7F4-474A-B9E2-FC5F455E504C}" type="slidenum">
              <a:rPr lang="en-AU" smtClean="0"/>
              <a:pPr/>
              <a:t>5</a:t>
            </a:fld>
            <a:endParaRPr lang="en-AU"/>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EC1879-B7F4-474A-B9E2-FC5F455E504C}" type="slidenum">
              <a:rPr lang="en-AU" smtClean="0"/>
              <a:pPr/>
              <a:t>52</a:t>
            </a:fld>
            <a:endParaRPr lang="en-AU"/>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http://en.wikipedia.org/wiki/List_of_human_resource_management_topics</a:t>
            </a:r>
            <a:endParaRPr lang="en-US" dirty="0"/>
          </a:p>
        </p:txBody>
      </p:sp>
      <p:sp>
        <p:nvSpPr>
          <p:cNvPr id="4" name="Slide Number Placeholder 3"/>
          <p:cNvSpPr>
            <a:spLocks noGrp="1"/>
          </p:cNvSpPr>
          <p:nvPr>
            <p:ph type="sldNum" sz="quarter" idx="10"/>
          </p:nvPr>
        </p:nvSpPr>
        <p:spPr/>
        <p:txBody>
          <a:bodyPr/>
          <a:lstStyle/>
          <a:p>
            <a:fld id="{18EC1879-B7F4-474A-B9E2-FC5F455E504C}" type="slidenum">
              <a:rPr lang="en-AU" smtClean="0"/>
              <a:pPr/>
              <a:t>53</a:t>
            </a:fld>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EC1879-B7F4-474A-B9E2-FC5F455E504C}" type="slidenum">
              <a:rPr lang="en-AU" smtClean="0"/>
              <a:pPr/>
              <a:t>6</a:t>
            </a:fld>
            <a:endParaRPr lang="en-A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EC1879-B7F4-474A-B9E2-FC5F455E504C}" type="slidenum">
              <a:rPr lang="en-AU" smtClean="0"/>
              <a:pPr/>
              <a:t>7</a:t>
            </a:fld>
            <a:endParaRPr lang="en-A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fld id="{18EC1879-B7F4-474A-B9E2-FC5F455E504C}" type="slidenum">
              <a:rPr lang="en-AU" smtClean="0"/>
              <a:pPr/>
              <a:t>8</a:t>
            </a:fld>
            <a:endParaRPr lang="en-A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smtClean="0"/>
              <a:t>Registration Date, Type and Number will</a:t>
            </a:r>
            <a:r>
              <a:rPr lang="en-US" baseline="0" dirty="0" smtClean="0"/>
              <a:t> not be editable</a:t>
            </a:r>
          </a:p>
          <a:p>
            <a:pPr marL="228600" indent="-228600">
              <a:buFont typeface="+mj-lt"/>
              <a:buAutoNum type="arabicPeriod"/>
            </a:pPr>
            <a:r>
              <a:rPr lang="en-US" baseline="0" dirty="0" smtClean="0"/>
              <a:t>The registration can be in following status</a:t>
            </a:r>
          </a:p>
          <a:p>
            <a:pPr marL="685800" lvl="1" indent="-228600">
              <a:buFont typeface="+mj-lt"/>
              <a:buAutoNum type="arabicPeriod"/>
            </a:pPr>
            <a:r>
              <a:rPr lang="en-US" baseline="0" dirty="0" smtClean="0"/>
              <a:t>Active</a:t>
            </a:r>
          </a:p>
          <a:p>
            <a:pPr marL="685800" lvl="1" indent="-228600">
              <a:buFont typeface="+mj-lt"/>
              <a:buAutoNum type="arabicPeriod"/>
            </a:pPr>
            <a:r>
              <a:rPr lang="en-US" baseline="0" dirty="0" smtClean="0"/>
              <a:t>Suspended</a:t>
            </a:r>
          </a:p>
          <a:p>
            <a:pPr marL="685800" lvl="1" indent="-228600">
              <a:buFont typeface="+mj-lt"/>
              <a:buAutoNum type="arabicPeriod"/>
            </a:pPr>
            <a:r>
              <a:rPr lang="en-US" baseline="0" dirty="0" smtClean="0"/>
              <a:t>Canceled</a:t>
            </a:r>
          </a:p>
          <a:p>
            <a:pPr marL="228600" lvl="0" indent="-228600">
              <a:buFont typeface="+mj-lt"/>
              <a:buAutoNum type="arabicPeriod"/>
            </a:pPr>
            <a:r>
              <a:rPr lang="en-US" baseline="0" dirty="0" smtClean="0"/>
              <a:t>Patient Rating will be initially set to “Regular”. Based on his usage of services and payments history, he/she can be moved to “Silver”, “Gold” and “Platinum” customers</a:t>
            </a:r>
          </a:p>
          <a:p>
            <a:pPr marL="228600" lvl="0" indent="-228600">
              <a:buFont typeface="+mj-lt"/>
              <a:buAutoNum type="arabicPeriod"/>
            </a:pPr>
            <a:r>
              <a:rPr lang="en-US" baseline="0" dirty="0" smtClean="0"/>
              <a:t>The patient last visited (before/after) date allows searching for patients based on the visit date</a:t>
            </a:r>
          </a:p>
          <a:p>
            <a:pPr marL="228600" lvl="0" indent="-228600">
              <a:buFont typeface="+mj-lt"/>
              <a:buAutoNum type="arabicPeriod"/>
            </a:pPr>
            <a:r>
              <a:rPr lang="en-US" b="1" baseline="0" dirty="0" smtClean="0"/>
              <a:t>New Patient Registration </a:t>
            </a:r>
            <a:r>
              <a:rPr lang="en-US" baseline="0" dirty="0" smtClean="0"/>
              <a:t>button will remain enabled all the time</a:t>
            </a:r>
          </a:p>
          <a:p>
            <a:pPr marL="228600" lvl="0" indent="-228600">
              <a:buFont typeface="+mj-lt"/>
              <a:buAutoNum type="arabicPeriod"/>
            </a:pPr>
            <a:r>
              <a:rPr lang="en-US" b="1" baseline="0" dirty="0" smtClean="0"/>
              <a:t>View/Edit, View History, Print Visit Slip and View Appointments</a:t>
            </a:r>
            <a:r>
              <a:rPr lang="en-US" baseline="0" dirty="0" smtClean="0"/>
              <a:t> button will be enabled after selection of one and only one patient record.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1" baseline="0" dirty="0" smtClean="0"/>
              <a:t>Remove</a:t>
            </a:r>
            <a:r>
              <a:rPr lang="en-US" baseline="0" dirty="0" smtClean="0"/>
              <a:t> button will be enabled after selection of one or more patient record.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1" baseline="0" dirty="0" smtClean="0"/>
              <a:t>Emergency to Normal</a:t>
            </a:r>
            <a:r>
              <a:rPr lang="en-US" baseline="0" dirty="0" smtClean="0"/>
              <a:t> button will be enabled after selection of a patient with registration type “Emergency” </a:t>
            </a:r>
          </a:p>
          <a:p>
            <a:pPr marL="228600" lvl="0" indent="-228600">
              <a:buFont typeface="+mj-lt"/>
              <a:buAutoNum type="arabicPeriod"/>
            </a:pPr>
            <a:endParaRPr lang="en-US" baseline="0" dirty="0" smtClean="0"/>
          </a:p>
        </p:txBody>
      </p:sp>
      <p:sp>
        <p:nvSpPr>
          <p:cNvPr id="4" name="Slide Number Placeholder 3"/>
          <p:cNvSpPr>
            <a:spLocks noGrp="1"/>
          </p:cNvSpPr>
          <p:nvPr>
            <p:ph type="sldNum" sz="quarter" idx="10"/>
          </p:nvPr>
        </p:nvSpPr>
        <p:spPr/>
        <p:txBody>
          <a:bodyPr/>
          <a:lstStyle/>
          <a:p>
            <a:fld id="{18EC1879-B7F4-474A-B9E2-FC5F455E504C}" type="slidenum">
              <a:rPr lang="en-AU" smtClean="0"/>
              <a:pPr/>
              <a:t>9</a:t>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8159C803-2676-447D-8F1D-11FDD8A88FBB}" type="datetimeFigureOut">
              <a:rPr lang="en-US" smtClean="0"/>
              <a:pPr/>
              <a:t>11/10/2009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36A6F99-2B4E-427B-8205-9CEAD759A2C5}"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8159C803-2676-447D-8F1D-11FDD8A88FBB}" type="datetimeFigureOut">
              <a:rPr lang="en-US" smtClean="0"/>
              <a:pPr/>
              <a:t>11/10/2009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36A6F99-2B4E-427B-8205-9CEAD759A2C5}"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8159C803-2676-447D-8F1D-11FDD8A88FBB}" type="datetimeFigureOut">
              <a:rPr lang="en-US" smtClean="0"/>
              <a:pPr/>
              <a:t>11/10/2009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36A6F99-2B4E-427B-8205-9CEAD759A2C5}"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8159C803-2676-447D-8F1D-11FDD8A88FBB}" type="datetimeFigureOut">
              <a:rPr lang="en-US" smtClean="0"/>
              <a:pPr/>
              <a:t>11/10/2009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36A6F99-2B4E-427B-8205-9CEAD759A2C5}"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59C803-2676-447D-8F1D-11FDD8A88FBB}" type="datetimeFigureOut">
              <a:rPr lang="en-US" smtClean="0"/>
              <a:pPr/>
              <a:t>11/10/2009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36A6F99-2B4E-427B-8205-9CEAD759A2C5}"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8159C803-2676-447D-8F1D-11FDD8A88FBB}" type="datetimeFigureOut">
              <a:rPr lang="en-US" smtClean="0"/>
              <a:pPr/>
              <a:t>11/10/2009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36A6F99-2B4E-427B-8205-9CEAD759A2C5}"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8159C803-2676-447D-8F1D-11FDD8A88FBB}" type="datetimeFigureOut">
              <a:rPr lang="en-US" smtClean="0"/>
              <a:pPr/>
              <a:t>11/10/2009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36A6F99-2B4E-427B-8205-9CEAD759A2C5}"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8159C803-2676-447D-8F1D-11FDD8A88FBB}" type="datetimeFigureOut">
              <a:rPr lang="en-US" smtClean="0"/>
              <a:pPr/>
              <a:t>11/10/2009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36A6F99-2B4E-427B-8205-9CEAD759A2C5}"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9C803-2676-447D-8F1D-11FDD8A88FBB}" type="datetimeFigureOut">
              <a:rPr lang="en-US" smtClean="0"/>
              <a:pPr/>
              <a:t>11/10/2009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436A6F99-2B4E-427B-8205-9CEAD759A2C5}"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9C803-2676-447D-8F1D-11FDD8A88FBB}" type="datetimeFigureOut">
              <a:rPr lang="en-US" smtClean="0"/>
              <a:pPr/>
              <a:t>11/10/2009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36A6F99-2B4E-427B-8205-9CEAD759A2C5}"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9C803-2676-447D-8F1D-11FDD8A88FBB}" type="datetimeFigureOut">
              <a:rPr lang="en-US" smtClean="0"/>
              <a:pPr/>
              <a:t>11/10/2009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36A6F99-2B4E-427B-8205-9CEAD759A2C5}"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8770" y="214290"/>
            <a:ext cx="6472254" cy="1143000"/>
          </a:xfrm>
          <a:prstGeom prst="rect">
            <a:avLst/>
          </a:prstGeom>
        </p:spPr>
        <p:txBody>
          <a:bodyPr vert="horz" lIns="91440" tIns="45720" rIns="91440" bIns="45720" rtlCol="0" anchor="ctr">
            <a:normAutofit/>
          </a:bodyPr>
          <a:lstStyle/>
          <a:p>
            <a:r>
              <a:rPr lang="en-US" dirty="0" smtClean="0"/>
              <a:t>Click to edit Master title style</a:t>
            </a:r>
            <a:endParaRPr lang="en-AU"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9C803-2676-447D-8F1D-11FDD8A88FBB}" type="datetimeFigureOut">
              <a:rPr lang="en-US" smtClean="0"/>
              <a:pPr/>
              <a:t>11/10/2009</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6A6F99-2B4E-427B-8205-9CEAD759A2C5}" type="slidenum">
              <a:rPr lang="en-AU" smtClean="0"/>
              <a:pPr/>
              <a:t>‹#›</a:t>
            </a:fld>
            <a:endParaRPr lang="en-AU"/>
          </a:p>
        </p:txBody>
      </p:sp>
      <p:pic>
        <p:nvPicPr>
          <p:cNvPr id="3074" name="Picture 2"/>
          <p:cNvPicPr>
            <a:picLocks noChangeAspect="1" noChangeArrowheads="1"/>
          </p:cNvPicPr>
          <p:nvPr userDrawn="1"/>
        </p:nvPicPr>
        <p:blipFill>
          <a:blip r:embed="rId13"/>
          <a:srcRect/>
          <a:stretch>
            <a:fillRect/>
          </a:stretch>
        </p:blipFill>
        <p:spPr bwMode="auto">
          <a:xfrm>
            <a:off x="8086725" y="0"/>
            <a:ext cx="1057275" cy="1057275"/>
          </a:xfrm>
          <a:prstGeom prst="rect">
            <a:avLst/>
          </a:prstGeom>
          <a:noFill/>
          <a:ln w="9525">
            <a:noFill/>
            <a:miter lim="800000"/>
            <a:headEnd/>
            <a:tailEnd/>
          </a:ln>
          <a:effectLst/>
        </p:spPr>
      </p:pic>
      <p:sp>
        <p:nvSpPr>
          <p:cNvPr id="8" name="TextBox 7"/>
          <p:cNvSpPr txBox="1"/>
          <p:nvPr userDrawn="1"/>
        </p:nvSpPr>
        <p:spPr>
          <a:xfrm>
            <a:off x="-32" y="-23"/>
            <a:ext cx="1857388" cy="58477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AU" sz="3200"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reflection blurRad="6350" stA="55000" endA="300" endPos="45500" dir="5400000" sy="-100000" algn="bl" rotWithShape="0"/>
                </a:effectLst>
              </a:rPr>
              <a:t>wtc</a:t>
            </a:r>
            <a:r>
              <a:rPr lang="en-AU" sz="3200" b="1" spc="50" dirty="0" err="1" smtClean="0">
                <a:ln w="11430"/>
                <a:effectLst>
                  <a:outerShdw blurRad="76200" dist="50800" dir="5400000" algn="tl" rotWithShape="0">
                    <a:srgbClr val="000000">
                      <a:alpha val="65000"/>
                    </a:srgbClr>
                  </a:outerShdw>
                  <a:reflection blurRad="6350" stA="55000" endA="300" endPos="45500" dir="5400000" sy="-100000" algn="bl" rotWithShape="0"/>
                </a:effectLst>
              </a:rPr>
              <a:t>HCIS</a:t>
            </a:r>
            <a:endParaRPr lang="en-AU" sz="3200" b="1" spc="50" dirty="0">
              <a:ln w="11430"/>
              <a:effectLst>
                <a:outerShdw blurRad="76200" dist="50800" dir="5400000" algn="tl" rotWithShape="0">
                  <a:srgbClr val="000000">
                    <a:alpha val="65000"/>
                  </a:srgbClr>
                </a:outerShdw>
                <a:reflection blurRad="6350" stA="55000" endA="300" endPos="45500" dir="5400000" sy="-100000" algn="bl" rotWithShape="0"/>
              </a:effectLs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3.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21.png"/><Relationship Id="rId7" Type="http://schemas.openxmlformats.org/officeDocument/2006/relationships/image" Target="../media/image25.w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srcRect/>
          <a:stretch>
            <a:fillRect/>
          </a:stretch>
        </p:blipFill>
        <p:spPr bwMode="auto">
          <a:xfrm>
            <a:off x="-32" y="-24"/>
            <a:ext cx="7000924" cy="5137774"/>
          </a:xfrm>
          <a:prstGeom prst="rect">
            <a:avLst/>
          </a:prstGeom>
          <a:noFill/>
          <a:ln w="9525">
            <a:noFill/>
            <a:miter lim="800000"/>
            <a:headEnd/>
            <a:tailEnd/>
          </a:ln>
          <a:effectLst/>
        </p:spPr>
      </p:pic>
      <p:sp>
        <p:nvSpPr>
          <p:cNvPr id="8" name="Rectangle 7"/>
          <p:cNvSpPr/>
          <p:nvPr/>
        </p:nvSpPr>
        <p:spPr>
          <a:xfrm>
            <a:off x="-32" y="571480"/>
            <a:ext cx="7072362" cy="55721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5" name="Group 4"/>
          <p:cNvGrpSpPr/>
          <p:nvPr/>
        </p:nvGrpSpPr>
        <p:grpSpPr>
          <a:xfrm>
            <a:off x="1214414" y="1571612"/>
            <a:ext cx="2857520" cy="1928826"/>
            <a:chOff x="2786050" y="2071678"/>
            <a:chExt cx="3143272" cy="2786082"/>
          </a:xfrm>
        </p:grpSpPr>
        <p:sp>
          <p:nvSpPr>
            <p:cNvPr id="6" name="Rounded Rectangle 5"/>
            <p:cNvSpPr/>
            <p:nvPr/>
          </p:nvSpPr>
          <p:spPr>
            <a:xfrm>
              <a:off x="2786050" y="2071678"/>
              <a:ext cx="3143272" cy="278608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endParaRPr lang="en-AU"/>
            </a:p>
          </p:txBody>
        </p:sp>
        <p:sp>
          <p:nvSpPr>
            <p:cNvPr id="7" name="Rectangle 6"/>
            <p:cNvSpPr/>
            <p:nvPr/>
          </p:nvSpPr>
          <p:spPr>
            <a:xfrm>
              <a:off x="4143372" y="2786058"/>
              <a:ext cx="1571636"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AU"/>
            </a:p>
          </p:txBody>
        </p:sp>
        <p:sp>
          <p:nvSpPr>
            <p:cNvPr id="9" name="TextBox 8"/>
            <p:cNvSpPr txBox="1"/>
            <p:nvPr/>
          </p:nvSpPr>
          <p:spPr>
            <a:xfrm>
              <a:off x="2928926" y="2786058"/>
              <a:ext cx="1214446" cy="307777"/>
            </a:xfrm>
            <a:prstGeom prst="rect">
              <a:avLst/>
            </a:prstGeom>
            <a:noFill/>
          </p:spPr>
          <p:txBody>
            <a:bodyPr wrap="square" rtlCol="0">
              <a:spAutoFit/>
            </a:bodyPr>
            <a:lstStyle/>
            <a:p>
              <a:r>
                <a:rPr lang="en-AU" sz="1400" dirty="0" smtClean="0">
                  <a:solidFill>
                    <a:schemeClr val="bg1"/>
                  </a:solidFill>
                </a:rPr>
                <a:t>Username:*</a:t>
              </a:r>
              <a:endParaRPr lang="en-AU" sz="1400" dirty="0">
                <a:solidFill>
                  <a:schemeClr val="bg1"/>
                </a:solidFill>
              </a:endParaRPr>
            </a:p>
          </p:txBody>
        </p:sp>
        <p:sp>
          <p:nvSpPr>
            <p:cNvPr id="10" name="Rectangle 9"/>
            <p:cNvSpPr/>
            <p:nvPr/>
          </p:nvSpPr>
          <p:spPr>
            <a:xfrm>
              <a:off x="4143372" y="3429000"/>
              <a:ext cx="1571636"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AU"/>
            </a:p>
          </p:txBody>
        </p:sp>
        <p:sp>
          <p:nvSpPr>
            <p:cNvPr id="11" name="TextBox 10"/>
            <p:cNvSpPr txBox="1"/>
            <p:nvPr/>
          </p:nvSpPr>
          <p:spPr>
            <a:xfrm>
              <a:off x="2928926" y="3429000"/>
              <a:ext cx="1214446" cy="307777"/>
            </a:xfrm>
            <a:prstGeom prst="rect">
              <a:avLst/>
            </a:prstGeom>
            <a:noFill/>
          </p:spPr>
          <p:txBody>
            <a:bodyPr wrap="square" rtlCol="0">
              <a:spAutoFit/>
            </a:bodyPr>
            <a:lstStyle/>
            <a:p>
              <a:r>
                <a:rPr lang="en-AU" sz="1400" dirty="0" smtClean="0">
                  <a:solidFill>
                    <a:schemeClr val="bg1"/>
                  </a:solidFill>
                </a:rPr>
                <a:t>Password:*</a:t>
              </a:r>
              <a:endParaRPr lang="en-AU" sz="1400" dirty="0">
                <a:solidFill>
                  <a:schemeClr val="bg1"/>
                </a:solidFill>
              </a:endParaRPr>
            </a:p>
          </p:txBody>
        </p:sp>
        <p:sp>
          <p:nvSpPr>
            <p:cNvPr id="12" name="Rectangle 11"/>
            <p:cNvSpPr/>
            <p:nvPr/>
          </p:nvSpPr>
          <p:spPr>
            <a:xfrm>
              <a:off x="3071802" y="4095755"/>
              <a:ext cx="142876" cy="1428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AU"/>
            </a:p>
          </p:txBody>
        </p:sp>
        <p:sp>
          <p:nvSpPr>
            <p:cNvPr id="13" name="TextBox 12"/>
            <p:cNvSpPr txBox="1"/>
            <p:nvPr/>
          </p:nvSpPr>
          <p:spPr>
            <a:xfrm>
              <a:off x="3214678" y="3929066"/>
              <a:ext cx="1500198" cy="307777"/>
            </a:xfrm>
            <a:prstGeom prst="rect">
              <a:avLst/>
            </a:prstGeom>
            <a:noFill/>
          </p:spPr>
          <p:txBody>
            <a:bodyPr wrap="square" rtlCol="0">
              <a:spAutoFit/>
            </a:bodyPr>
            <a:lstStyle/>
            <a:p>
              <a:r>
                <a:rPr lang="en-AU" sz="1400" dirty="0" smtClean="0">
                  <a:solidFill>
                    <a:schemeClr val="bg1"/>
                  </a:solidFill>
                </a:rPr>
                <a:t>Remember me</a:t>
              </a:r>
              <a:endParaRPr lang="en-AU" sz="1400" dirty="0">
                <a:solidFill>
                  <a:schemeClr val="bg1"/>
                </a:solidFill>
              </a:endParaRPr>
            </a:p>
          </p:txBody>
        </p:sp>
        <p:sp>
          <p:nvSpPr>
            <p:cNvPr id="14" name="TextBox 13"/>
            <p:cNvSpPr txBox="1"/>
            <p:nvPr/>
          </p:nvSpPr>
          <p:spPr>
            <a:xfrm>
              <a:off x="3071802" y="4357694"/>
              <a:ext cx="1500198" cy="307777"/>
            </a:xfrm>
            <a:prstGeom prst="rect">
              <a:avLst/>
            </a:prstGeom>
            <a:noFill/>
          </p:spPr>
          <p:txBody>
            <a:bodyPr wrap="square" rtlCol="0">
              <a:spAutoFit/>
            </a:bodyPr>
            <a:lstStyle/>
            <a:p>
              <a:r>
                <a:rPr lang="en-AU" sz="1400" u="sng" dirty="0" smtClean="0">
                  <a:solidFill>
                    <a:schemeClr val="bg1"/>
                  </a:solidFill>
                </a:rPr>
                <a:t>Lost password</a:t>
              </a:r>
              <a:r>
                <a:rPr lang="en-AU" sz="1400" dirty="0" smtClean="0">
                  <a:solidFill>
                    <a:schemeClr val="bg1"/>
                  </a:solidFill>
                </a:rPr>
                <a:t>?</a:t>
              </a:r>
              <a:endParaRPr lang="en-AU" sz="1400" dirty="0">
                <a:solidFill>
                  <a:schemeClr val="bg1"/>
                </a:solidFill>
              </a:endParaRPr>
            </a:p>
          </p:txBody>
        </p:sp>
        <p:sp>
          <p:nvSpPr>
            <p:cNvPr id="15" name="TextBox 14"/>
            <p:cNvSpPr txBox="1"/>
            <p:nvPr/>
          </p:nvSpPr>
          <p:spPr>
            <a:xfrm>
              <a:off x="3714744" y="2143116"/>
              <a:ext cx="1428760" cy="489022"/>
            </a:xfrm>
            <a:prstGeom prst="rect">
              <a:avLst/>
            </a:prstGeom>
            <a:noFill/>
          </p:spPr>
          <p:txBody>
            <a:bodyPr wrap="square" rtlCol="0">
              <a:spAutoFit/>
            </a:bodyPr>
            <a:lstStyle/>
            <a:p>
              <a:r>
                <a:rPr lang="en-AU" sz="1600" dirty="0" smtClean="0">
                  <a:solidFill>
                    <a:schemeClr val="bg1"/>
                  </a:solidFill>
                </a:rPr>
                <a:t>User login</a:t>
              </a:r>
              <a:endParaRPr lang="en-AU" sz="1600" dirty="0">
                <a:solidFill>
                  <a:schemeClr val="bg1"/>
                </a:solidFill>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57158" y="1571612"/>
            <a:ext cx="8501122" cy="48577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sz="1200" dirty="0"/>
          </a:p>
        </p:txBody>
      </p:sp>
      <p:sp>
        <p:nvSpPr>
          <p:cNvPr id="3081" name="AutoShape 9" descr="Filename: j0437119.wmf&#10;Keywords: business, business man, business men ...&#10;File Size: 29 KB"/>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AU" sz="1200"/>
          </a:p>
        </p:txBody>
      </p:sp>
      <p:sp>
        <p:nvSpPr>
          <p:cNvPr id="41" name="TextBox 40"/>
          <p:cNvSpPr txBox="1"/>
          <p:nvPr/>
        </p:nvSpPr>
        <p:spPr>
          <a:xfrm>
            <a:off x="6414534" y="1071546"/>
            <a:ext cx="2443746" cy="276999"/>
          </a:xfrm>
          <a:prstGeom prst="rect">
            <a:avLst/>
          </a:prstGeom>
          <a:noFill/>
        </p:spPr>
        <p:txBody>
          <a:bodyPr wrap="none" rtlCol="0">
            <a:spAutoFit/>
          </a:bodyPr>
          <a:lstStyle/>
          <a:p>
            <a:r>
              <a:rPr lang="en-AU" sz="1200" b="1" dirty="0" smtClean="0"/>
              <a:t>Welcome</a:t>
            </a:r>
            <a:r>
              <a:rPr lang="en-AU" sz="1200" dirty="0" smtClean="0"/>
              <a:t>: &lt;first name&gt; &lt;last name&gt;</a:t>
            </a:r>
            <a:endParaRPr lang="en-AU" sz="1200" dirty="0"/>
          </a:p>
        </p:txBody>
      </p:sp>
      <p:sp>
        <p:nvSpPr>
          <p:cNvPr id="42" name="TextBox 41"/>
          <p:cNvSpPr txBox="1"/>
          <p:nvPr/>
        </p:nvSpPr>
        <p:spPr>
          <a:xfrm>
            <a:off x="6643702" y="1285860"/>
            <a:ext cx="1277016" cy="276999"/>
          </a:xfrm>
          <a:prstGeom prst="rect">
            <a:avLst/>
          </a:prstGeom>
          <a:noFill/>
        </p:spPr>
        <p:txBody>
          <a:bodyPr wrap="none" rtlCol="0">
            <a:spAutoFit/>
          </a:bodyPr>
          <a:lstStyle/>
          <a:p>
            <a:r>
              <a:rPr lang="en-AU" sz="1200" u="sng" dirty="0" smtClean="0"/>
              <a:t>Change Password</a:t>
            </a:r>
            <a:endParaRPr lang="en-AU" sz="1200" u="sng" dirty="0"/>
          </a:p>
        </p:txBody>
      </p:sp>
      <p:sp>
        <p:nvSpPr>
          <p:cNvPr id="44" name="TextBox 43"/>
          <p:cNvSpPr txBox="1"/>
          <p:nvPr/>
        </p:nvSpPr>
        <p:spPr>
          <a:xfrm>
            <a:off x="7920718" y="1294613"/>
            <a:ext cx="614848" cy="276999"/>
          </a:xfrm>
          <a:prstGeom prst="rect">
            <a:avLst/>
          </a:prstGeom>
          <a:noFill/>
        </p:spPr>
        <p:txBody>
          <a:bodyPr wrap="none" rtlCol="0">
            <a:spAutoFit/>
          </a:bodyPr>
          <a:lstStyle/>
          <a:p>
            <a:r>
              <a:rPr lang="en-AU" sz="1200" u="sng" dirty="0" smtClean="0"/>
              <a:t>Logout</a:t>
            </a:r>
            <a:endParaRPr lang="en-AU" sz="1200" u="sng" dirty="0"/>
          </a:p>
        </p:txBody>
      </p:sp>
      <p:sp>
        <p:nvSpPr>
          <p:cNvPr id="62" name="Rectangle 61"/>
          <p:cNvSpPr/>
          <p:nvPr/>
        </p:nvSpPr>
        <p:spPr>
          <a:xfrm>
            <a:off x="357158"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Home</a:t>
            </a:r>
            <a:endParaRPr lang="en-AU" sz="1400" dirty="0"/>
          </a:p>
        </p:txBody>
      </p:sp>
      <p:sp>
        <p:nvSpPr>
          <p:cNvPr id="63" name="Rectangle 62"/>
          <p:cNvSpPr/>
          <p:nvPr/>
        </p:nvSpPr>
        <p:spPr>
          <a:xfrm>
            <a:off x="1500166" y="1285860"/>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Miscellaneous</a:t>
            </a:r>
          </a:p>
        </p:txBody>
      </p:sp>
      <p:sp>
        <p:nvSpPr>
          <p:cNvPr id="64" name="Rectangle 63"/>
          <p:cNvSpPr/>
          <p:nvPr/>
        </p:nvSpPr>
        <p:spPr>
          <a:xfrm>
            <a:off x="4000496"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Settings</a:t>
            </a:r>
            <a:endParaRPr lang="en-AU" sz="1400" dirty="0"/>
          </a:p>
        </p:txBody>
      </p:sp>
      <p:sp>
        <p:nvSpPr>
          <p:cNvPr id="65" name="Rectangle 64"/>
          <p:cNvSpPr/>
          <p:nvPr/>
        </p:nvSpPr>
        <p:spPr>
          <a:xfrm>
            <a:off x="5143504"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Help</a:t>
            </a:r>
            <a:endParaRPr lang="en-AU" sz="1400" dirty="0"/>
          </a:p>
        </p:txBody>
      </p:sp>
      <p:sp>
        <p:nvSpPr>
          <p:cNvPr id="66" name="Rectangle 65"/>
          <p:cNvSpPr/>
          <p:nvPr/>
        </p:nvSpPr>
        <p:spPr>
          <a:xfrm>
            <a:off x="2857488"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Reports</a:t>
            </a:r>
            <a:endParaRPr lang="en-AU" sz="1400" dirty="0"/>
          </a:p>
        </p:txBody>
      </p:sp>
      <p:sp>
        <p:nvSpPr>
          <p:cNvPr id="30" name="Rectangle 29"/>
          <p:cNvSpPr/>
          <p:nvPr/>
        </p:nvSpPr>
        <p:spPr>
          <a:xfrm>
            <a:off x="387894" y="1610032"/>
            <a:ext cx="1071570" cy="285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AU" sz="1100" dirty="0" smtClean="0"/>
              <a:t>Registration</a:t>
            </a:r>
            <a:endParaRPr lang="en-AU" sz="1100" dirty="0"/>
          </a:p>
        </p:txBody>
      </p:sp>
      <p:sp>
        <p:nvSpPr>
          <p:cNvPr id="31" name="Rectangle 30"/>
          <p:cNvSpPr/>
          <p:nvPr/>
        </p:nvSpPr>
        <p:spPr>
          <a:xfrm>
            <a:off x="1487080" y="1610032"/>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AU" sz="1100" dirty="0" smtClean="0"/>
              <a:t>Appointments</a:t>
            </a:r>
            <a:endParaRPr lang="en-AU" sz="1100" dirty="0"/>
          </a:p>
        </p:txBody>
      </p:sp>
      <p:sp>
        <p:nvSpPr>
          <p:cNvPr id="34" name="Rectangle 33"/>
          <p:cNvSpPr/>
          <p:nvPr/>
        </p:nvSpPr>
        <p:spPr>
          <a:xfrm>
            <a:off x="390176" y="1921118"/>
            <a:ext cx="1824370" cy="285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AU" sz="1000" dirty="0" smtClean="0"/>
              <a:t>New Registration</a:t>
            </a:r>
          </a:p>
        </p:txBody>
      </p:sp>
      <p:sp>
        <p:nvSpPr>
          <p:cNvPr id="35" name="Rectangle 34"/>
          <p:cNvSpPr/>
          <p:nvPr/>
        </p:nvSpPr>
        <p:spPr>
          <a:xfrm>
            <a:off x="395578" y="2239888"/>
            <a:ext cx="1818968"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AU" sz="1000" dirty="0" smtClean="0"/>
              <a:t>View/Edit Registration</a:t>
            </a:r>
          </a:p>
        </p:txBody>
      </p:sp>
      <p:sp>
        <p:nvSpPr>
          <p:cNvPr id="18" name="Rectangle 17"/>
          <p:cNvSpPr/>
          <p:nvPr/>
        </p:nvSpPr>
        <p:spPr>
          <a:xfrm>
            <a:off x="395578" y="2556376"/>
            <a:ext cx="1818968"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AU" sz="1000" dirty="0" smtClean="0"/>
              <a:t>Transfer Emergency to Normal</a:t>
            </a:r>
          </a:p>
        </p:txBody>
      </p:sp>
      <p:sp>
        <p:nvSpPr>
          <p:cNvPr id="20" name="Rectangle 19"/>
          <p:cNvSpPr/>
          <p:nvPr/>
        </p:nvSpPr>
        <p:spPr>
          <a:xfrm>
            <a:off x="390176" y="2872864"/>
            <a:ext cx="18243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AU" sz="1000" dirty="0" smtClean="0"/>
              <a:t>Patient Management</a:t>
            </a:r>
            <a:endParaRPr lang="en-AU" sz="1000" dirty="0"/>
          </a:p>
        </p:txBody>
      </p:sp>
      <p:sp>
        <p:nvSpPr>
          <p:cNvPr id="21" name="Rectangle 20"/>
          <p:cNvSpPr/>
          <p:nvPr/>
        </p:nvSpPr>
        <p:spPr>
          <a:xfrm>
            <a:off x="3906006"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Inpatient</a:t>
            </a:r>
            <a:endParaRPr lang="en-AU" sz="1100" dirty="0"/>
          </a:p>
        </p:txBody>
      </p:sp>
      <p:sp>
        <p:nvSpPr>
          <p:cNvPr id="22" name="Rectangle 21"/>
          <p:cNvSpPr/>
          <p:nvPr/>
        </p:nvSpPr>
        <p:spPr>
          <a:xfrm>
            <a:off x="2803700"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Outpatient </a:t>
            </a:r>
            <a:endParaRPr lang="en-AU" sz="1100" dirty="0"/>
          </a:p>
        </p:txBody>
      </p:sp>
      <p:sp>
        <p:nvSpPr>
          <p:cNvPr id="23" name="Rectangle 22"/>
          <p:cNvSpPr/>
          <p:nvPr/>
        </p:nvSpPr>
        <p:spPr>
          <a:xfrm>
            <a:off x="6120584"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VAS</a:t>
            </a:r>
            <a:endParaRPr lang="en-AU" sz="1100" dirty="0"/>
          </a:p>
        </p:txBody>
      </p:sp>
      <p:sp>
        <p:nvSpPr>
          <p:cNvPr id="24" name="Rectangle 23"/>
          <p:cNvSpPr/>
          <p:nvPr/>
        </p:nvSpPr>
        <p:spPr>
          <a:xfrm>
            <a:off x="5018278"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History</a:t>
            </a:r>
            <a:endParaRPr lang="en-AU" sz="11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8770" y="71414"/>
            <a:ext cx="6472254" cy="428628"/>
          </a:xfrm>
        </p:spPr>
        <p:txBody>
          <a:bodyPr>
            <a:normAutofit fontScale="90000"/>
          </a:bodyPr>
          <a:lstStyle/>
          <a:p>
            <a:r>
              <a:rPr lang="en-US" dirty="0" smtClean="0"/>
              <a:t>Patient Registration Window</a:t>
            </a:r>
            <a:endParaRPr lang="en-US" dirty="0"/>
          </a:p>
        </p:txBody>
      </p:sp>
      <p:sp>
        <p:nvSpPr>
          <p:cNvPr id="4" name="Rectangle 3"/>
          <p:cNvSpPr/>
          <p:nvPr/>
        </p:nvSpPr>
        <p:spPr>
          <a:xfrm>
            <a:off x="214282" y="1357298"/>
            <a:ext cx="8715436" cy="5286412"/>
          </a:xfrm>
          <a:prstGeom prst="rect">
            <a:avLst/>
          </a:prstGeom>
          <a:solidFill>
            <a:schemeClr val="bg1">
              <a:lumMod val="95000"/>
              <a:alpha val="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6271658" y="857232"/>
            <a:ext cx="2443746" cy="276999"/>
          </a:xfrm>
          <a:prstGeom prst="rect">
            <a:avLst/>
          </a:prstGeom>
          <a:noFill/>
        </p:spPr>
        <p:txBody>
          <a:bodyPr wrap="none" rtlCol="0">
            <a:spAutoFit/>
          </a:bodyPr>
          <a:lstStyle/>
          <a:p>
            <a:r>
              <a:rPr lang="en-AU" sz="1200" b="1" dirty="0" smtClean="0"/>
              <a:t>Welcome</a:t>
            </a:r>
            <a:r>
              <a:rPr lang="en-AU" sz="1200" dirty="0" smtClean="0"/>
              <a:t>: &lt;first name&gt; &lt;last name&gt;</a:t>
            </a:r>
            <a:endParaRPr lang="en-AU" sz="1200" dirty="0"/>
          </a:p>
        </p:txBody>
      </p:sp>
      <p:sp>
        <p:nvSpPr>
          <p:cNvPr id="6" name="TextBox 5"/>
          <p:cNvSpPr txBox="1"/>
          <p:nvPr/>
        </p:nvSpPr>
        <p:spPr>
          <a:xfrm>
            <a:off x="6500826" y="1071546"/>
            <a:ext cx="1277016" cy="276999"/>
          </a:xfrm>
          <a:prstGeom prst="rect">
            <a:avLst/>
          </a:prstGeom>
          <a:noFill/>
        </p:spPr>
        <p:txBody>
          <a:bodyPr wrap="none" rtlCol="0">
            <a:spAutoFit/>
          </a:bodyPr>
          <a:lstStyle/>
          <a:p>
            <a:r>
              <a:rPr lang="en-AU" sz="1200" u="sng" dirty="0" smtClean="0"/>
              <a:t>Change Password</a:t>
            </a:r>
            <a:endParaRPr lang="en-AU" sz="1200" u="sng" dirty="0"/>
          </a:p>
        </p:txBody>
      </p:sp>
      <p:sp>
        <p:nvSpPr>
          <p:cNvPr id="7" name="TextBox 6"/>
          <p:cNvSpPr txBox="1"/>
          <p:nvPr/>
        </p:nvSpPr>
        <p:spPr>
          <a:xfrm>
            <a:off x="7777842" y="1080299"/>
            <a:ext cx="614848" cy="276999"/>
          </a:xfrm>
          <a:prstGeom prst="rect">
            <a:avLst/>
          </a:prstGeom>
          <a:noFill/>
        </p:spPr>
        <p:txBody>
          <a:bodyPr wrap="none" rtlCol="0">
            <a:spAutoFit/>
          </a:bodyPr>
          <a:lstStyle/>
          <a:p>
            <a:r>
              <a:rPr lang="en-AU" sz="1200" u="sng" dirty="0" smtClean="0"/>
              <a:t>Logout</a:t>
            </a:r>
            <a:endParaRPr lang="en-AU" sz="1200" u="sng" dirty="0"/>
          </a:p>
        </p:txBody>
      </p:sp>
      <p:sp>
        <p:nvSpPr>
          <p:cNvPr id="8" name="Rectangle 7"/>
          <p:cNvSpPr/>
          <p:nvPr/>
        </p:nvSpPr>
        <p:spPr>
          <a:xfrm>
            <a:off x="214282" y="1071546"/>
            <a:ext cx="1071570" cy="285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1400" dirty="0" smtClean="0"/>
              <a:t>Home</a:t>
            </a:r>
          </a:p>
        </p:txBody>
      </p:sp>
      <p:sp>
        <p:nvSpPr>
          <p:cNvPr id="9" name="Rectangle 8"/>
          <p:cNvSpPr/>
          <p:nvPr/>
        </p:nvSpPr>
        <p:spPr>
          <a:xfrm>
            <a:off x="1357290" y="1071546"/>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Miscellaneous</a:t>
            </a:r>
            <a:endParaRPr lang="en-AU" sz="1400" dirty="0"/>
          </a:p>
        </p:txBody>
      </p:sp>
      <p:sp>
        <p:nvSpPr>
          <p:cNvPr id="10" name="Rectangle 9"/>
          <p:cNvSpPr/>
          <p:nvPr/>
        </p:nvSpPr>
        <p:spPr>
          <a:xfrm>
            <a:off x="3857620"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Settings</a:t>
            </a:r>
            <a:endParaRPr lang="en-AU" sz="1400" dirty="0"/>
          </a:p>
        </p:txBody>
      </p:sp>
      <p:sp>
        <p:nvSpPr>
          <p:cNvPr id="11" name="Rectangle 10"/>
          <p:cNvSpPr/>
          <p:nvPr/>
        </p:nvSpPr>
        <p:spPr>
          <a:xfrm>
            <a:off x="5000628"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Help</a:t>
            </a:r>
            <a:endParaRPr lang="en-AU" sz="1400" dirty="0"/>
          </a:p>
        </p:txBody>
      </p:sp>
      <p:sp>
        <p:nvSpPr>
          <p:cNvPr id="12" name="Rectangle 11"/>
          <p:cNvSpPr/>
          <p:nvPr/>
        </p:nvSpPr>
        <p:spPr>
          <a:xfrm>
            <a:off x="2714612"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Reports</a:t>
            </a:r>
            <a:endParaRPr lang="en-AU" sz="1400" dirty="0"/>
          </a:p>
        </p:txBody>
      </p:sp>
      <p:sp>
        <p:nvSpPr>
          <p:cNvPr id="14" name="Rounded Rectangle 13"/>
          <p:cNvSpPr/>
          <p:nvPr/>
        </p:nvSpPr>
        <p:spPr>
          <a:xfrm flipH="1">
            <a:off x="1285852" y="1364982"/>
            <a:ext cx="1143008"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Contact Details</a:t>
            </a:r>
          </a:p>
        </p:txBody>
      </p:sp>
      <p:sp>
        <p:nvSpPr>
          <p:cNvPr id="15" name="Rounded Rectangle 14"/>
          <p:cNvSpPr/>
          <p:nvPr/>
        </p:nvSpPr>
        <p:spPr>
          <a:xfrm>
            <a:off x="2428860" y="1357298"/>
            <a:ext cx="1071570"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Emergency Contact</a:t>
            </a:r>
            <a:endParaRPr lang="en-US" dirty="0"/>
          </a:p>
        </p:txBody>
      </p:sp>
      <p:sp>
        <p:nvSpPr>
          <p:cNvPr id="16" name="Rounded Rectangle 15"/>
          <p:cNvSpPr/>
          <p:nvPr/>
        </p:nvSpPr>
        <p:spPr>
          <a:xfrm flipH="1">
            <a:off x="3500430" y="1357298"/>
            <a:ext cx="1143008"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Sponsors</a:t>
            </a:r>
            <a:endParaRPr lang="en-US" sz="1000" dirty="0"/>
          </a:p>
        </p:txBody>
      </p:sp>
      <p:sp>
        <p:nvSpPr>
          <p:cNvPr id="17" name="TextBox 16"/>
          <p:cNvSpPr txBox="1"/>
          <p:nvPr/>
        </p:nvSpPr>
        <p:spPr>
          <a:xfrm>
            <a:off x="142844" y="857232"/>
            <a:ext cx="3786214" cy="230832"/>
          </a:xfrm>
          <a:prstGeom prst="rect">
            <a:avLst/>
          </a:prstGeom>
          <a:noFill/>
        </p:spPr>
        <p:txBody>
          <a:bodyPr wrap="square" rtlCol="0">
            <a:spAutoFit/>
          </a:bodyPr>
          <a:lstStyle/>
          <a:p>
            <a:r>
              <a:rPr lang="en-US" sz="900" dirty="0" smtClean="0"/>
              <a:t>Home </a:t>
            </a:r>
            <a:r>
              <a:rPr lang="en-US" sz="900" dirty="0" smtClean="0">
                <a:sym typeface="Wingdings" pitchFamily="2" charset="2"/>
              </a:rPr>
              <a:t> Patient Management  New Registration  Personal Details</a:t>
            </a:r>
            <a:endParaRPr lang="en-US" sz="900" dirty="0"/>
          </a:p>
        </p:txBody>
      </p:sp>
      <p:cxnSp>
        <p:nvCxnSpPr>
          <p:cNvPr id="19" name="Straight Connector 18"/>
          <p:cNvCxnSpPr/>
          <p:nvPr/>
        </p:nvCxnSpPr>
        <p:spPr>
          <a:xfrm flipV="1">
            <a:off x="221966" y="1650734"/>
            <a:ext cx="5572164" cy="1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14282" y="1357298"/>
            <a:ext cx="1071570" cy="285752"/>
          </a:xfrm>
          <a:prstGeom prst="roundRect">
            <a:avLst/>
          </a:prstGeom>
          <a:solidFill>
            <a:schemeClr val="accent3">
              <a:lumMod val="75000"/>
            </a:schemeClr>
          </a:solidFill>
          <a:scene3d>
            <a:camera prst="orthographicFront"/>
            <a:lightRig rig="threePt" dir="t"/>
          </a:scene3d>
          <a:sp3d>
            <a:bevelT w="63500" h="57150" prst="coolSlant"/>
            <a:bevelB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Personal Details</a:t>
            </a:r>
          </a:p>
        </p:txBody>
      </p:sp>
      <p:sp>
        <p:nvSpPr>
          <p:cNvPr id="21" name="TextBox 20"/>
          <p:cNvSpPr txBox="1"/>
          <p:nvPr/>
        </p:nvSpPr>
        <p:spPr>
          <a:xfrm>
            <a:off x="357158" y="2071678"/>
            <a:ext cx="1285884" cy="246221"/>
          </a:xfrm>
          <a:prstGeom prst="rect">
            <a:avLst/>
          </a:prstGeom>
          <a:noFill/>
        </p:spPr>
        <p:txBody>
          <a:bodyPr wrap="square" rtlCol="0">
            <a:spAutoFit/>
          </a:bodyPr>
          <a:lstStyle/>
          <a:p>
            <a:pPr algn="r"/>
            <a:r>
              <a:rPr lang="en-US" sz="1000" dirty="0" smtClean="0"/>
              <a:t>Title :</a:t>
            </a:r>
            <a:endParaRPr lang="en-US" sz="1000" dirty="0"/>
          </a:p>
        </p:txBody>
      </p:sp>
      <p:sp>
        <p:nvSpPr>
          <p:cNvPr id="22" name="TextBox 21"/>
          <p:cNvSpPr txBox="1"/>
          <p:nvPr/>
        </p:nvSpPr>
        <p:spPr>
          <a:xfrm>
            <a:off x="357158" y="2271735"/>
            <a:ext cx="1285884" cy="246221"/>
          </a:xfrm>
          <a:prstGeom prst="rect">
            <a:avLst/>
          </a:prstGeom>
          <a:noFill/>
        </p:spPr>
        <p:txBody>
          <a:bodyPr wrap="square" rtlCol="0">
            <a:spAutoFit/>
          </a:bodyPr>
          <a:lstStyle/>
          <a:p>
            <a:pPr algn="r"/>
            <a:r>
              <a:rPr lang="en-US" sz="1000" dirty="0" smtClean="0"/>
              <a:t>First Name * :</a:t>
            </a:r>
            <a:endParaRPr lang="en-US" sz="1000" dirty="0"/>
          </a:p>
        </p:txBody>
      </p:sp>
      <p:sp>
        <p:nvSpPr>
          <p:cNvPr id="24" name="TextBox 23"/>
          <p:cNvSpPr txBox="1"/>
          <p:nvPr/>
        </p:nvSpPr>
        <p:spPr>
          <a:xfrm>
            <a:off x="357158" y="2682713"/>
            <a:ext cx="1285884" cy="246221"/>
          </a:xfrm>
          <a:prstGeom prst="rect">
            <a:avLst/>
          </a:prstGeom>
          <a:noFill/>
        </p:spPr>
        <p:txBody>
          <a:bodyPr wrap="square" rtlCol="0">
            <a:spAutoFit/>
          </a:bodyPr>
          <a:lstStyle/>
          <a:p>
            <a:pPr algn="r"/>
            <a:r>
              <a:rPr lang="en-US" sz="1000" dirty="0" smtClean="0"/>
              <a:t>Middle Name  :</a:t>
            </a:r>
            <a:endParaRPr lang="en-US" sz="1000" dirty="0"/>
          </a:p>
        </p:txBody>
      </p:sp>
      <p:sp>
        <p:nvSpPr>
          <p:cNvPr id="25" name="TextBox 24"/>
          <p:cNvSpPr txBox="1"/>
          <p:nvPr/>
        </p:nvSpPr>
        <p:spPr>
          <a:xfrm>
            <a:off x="357158" y="2468399"/>
            <a:ext cx="1285884" cy="246221"/>
          </a:xfrm>
          <a:prstGeom prst="rect">
            <a:avLst/>
          </a:prstGeom>
          <a:noFill/>
        </p:spPr>
        <p:txBody>
          <a:bodyPr wrap="square" rtlCol="0">
            <a:spAutoFit/>
          </a:bodyPr>
          <a:lstStyle/>
          <a:p>
            <a:pPr algn="r"/>
            <a:r>
              <a:rPr lang="en-US" sz="1000" dirty="0" smtClean="0"/>
              <a:t>Last Name :</a:t>
            </a:r>
            <a:endParaRPr lang="en-US" sz="1000" dirty="0"/>
          </a:p>
        </p:txBody>
      </p:sp>
      <p:sp>
        <p:nvSpPr>
          <p:cNvPr id="30" name="Rectangle 29"/>
          <p:cNvSpPr/>
          <p:nvPr/>
        </p:nvSpPr>
        <p:spPr>
          <a:xfrm>
            <a:off x="1571604" y="2285992"/>
            <a:ext cx="1071570"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Alok</a:t>
            </a:r>
            <a:endParaRPr lang="en-US" sz="1050" dirty="0">
              <a:solidFill>
                <a:schemeClr val="tx1"/>
              </a:solidFill>
            </a:endParaRPr>
          </a:p>
        </p:txBody>
      </p:sp>
      <p:sp>
        <p:nvSpPr>
          <p:cNvPr id="31" name="Rectangle 30"/>
          <p:cNvSpPr/>
          <p:nvPr/>
        </p:nvSpPr>
        <p:spPr>
          <a:xfrm>
            <a:off x="1571604" y="2484938"/>
            <a:ext cx="1071570"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Ranjan</a:t>
            </a:r>
            <a:endParaRPr lang="en-US" sz="1050" dirty="0">
              <a:solidFill>
                <a:schemeClr val="tx1"/>
              </a:solidFill>
            </a:endParaRPr>
          </a:p>
        </p:txBody>
      </p:sp>
      <p:sp>
        <p:nvSpPr>
          <p:cNvPr id="101" name="Rounded Rectangle 100"/>
          <p:cNvSpPr/>
          <p:nvPr/>
        </p:nvSpPr>
        <p:spPr>
          <a:xfrm flipH="1">
            <a:off x="4643438" y="1357298"/>
            <a:ext cx="1143008"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Other Details</a:t>
            </a:r>
            <a:endParaRPr lang="en-US" sz="1000" dirty="0"/>
          </a:p>
        </p:txBody>
      </p:sp>
      <p:sp>
        <p:nvSpPr>
          <p:cNvPr id="104" name="TextBox 103"/>
          <p:cNvSpPr txBox="1"/>
          <p:nvPr/>
        </p:nvSpPr>
        <p:spPr>
          <a:xfrm>
            <a:off x="245018" y="1714488"/>
            <a:ext cx="1143008" cy="246221"/>
          </a:xfrm>
          <a:prstGeom prst="rect">
            <a:avLst/>
          </a:prstGeom>
          <a:noFill/>
        </p:spPr>
        <p:txBody>
          <a:bodyPr wrap="square" rtlCol="0">
            <a:spAutoFit/>
          </a:bodyPr>
          <a:lstStyle/>
          <a:p>
            <a:pPr algn="r"/>
            <a:r>
              <a:rPr lang="en-US" sz="1000" dirty="0" smtClean="0"/>
              <a:t>Reg. Date : </a:t>
            </a:r>
            <a:endParaRPr lang="en-US" sz="1000" dirty="0"/>
          </a:p>
        </p:txBody>
      </p:sp>
      <p:sp>
        <p:nvSpPr>
          <p:cNvPr id="105" name="Rectangle 104"/>
          <p:cNvSpPr/>
          <p:nvPr/>
        </p:nvSpPr>
        <p:spPr>
          <a:xfrm>
            <a:off x="1369196" y="1737540"/>
            <a:ext cx="1071570" cy="21431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mm/</a:t>
            </a:r>
            <a:r>
              <a:rPr lang="en-AU" sz="1200" dirty="0" err="1" smtClean="0"/>
              <a:t>dd</a:t>
            </a:r>
            <a:r>
              <a:rPr lang="en-AU" sz="1200" dirty="0" smtClean="0"/>
              <a:t>/</a:t>
            </a:r>
            <a:r>
              <a:rPr lang="en-AU" sz="1200" dirty="0" err="1" smtClean="0"/>
              <a:t>yyyy</a:t>
            </a:r>
            <a:endParaRPr lang="en-AU" sz="1200" dirty="0"/>
          </a:p>
        </p:txBody>
      </p:sp>
      <p:pic>
        <p:nvPicPr>
          <p:cNvPr id="106" name="Picture 105"/>
          <p:cNvPicPr>
            <a:picLocks noChangeAspect="1" noChangeArrowheads="1"/>
          </p:cNvPicPr>
          <p:nvPr/>
        </p:nvPicPr>
        <p:blipFill>
          <a:blip r:embed="rId3"/>
          <a:srcRect/>
          <a:stretch>
            <a:fillRect/>
          </a:stretch>
        </p:blipFill>
        <p:spPr bwMode="auto">
          <a:xfrm>
            <a:off x="2512204" y="1737540"/>
            <a:ext cx="202408" cy="214314"/>
          </a:xfrm>
          <a:prstGeom prst="rect">
            <a:avLst/>
          </a:prstGeom>
          <a:noFill/>
          <a:ln w="9525">
            <a:noFill/>
            <a:miter lim="800000"/>
            <a:headEnd/>
            <a:tailEnd/>
          </a:ln>
          <a:effectLst/>
        </p:spPr>
      </p:pic>
      <p:sp>
        <p:nvSpPr>
          <p:cNvPr id="107" name="TextBox 106"/>
          <p:cNvSpPr txBox="1"/>
          <p:nvPr/>
        </p:nvSpPr>
        <p:spPr>
          <a:xfrm>
            <a:off x="4559996" y="1714488"/>
            <a:ext cx="979118" cy="246221"/>
          </a:xfrm>
          <a:prstGeom prst="rect">
            <a:avLst/>
          </a:prstGeom>
          <a:noFill/>
        </p:spPr>
        <p:txBody>
          <a:bodyPr wrap="square" rtlCol="0">
            <a:spAutoFit/>
          </a:bodyPr>
          <a:lstStyle/>
          <a:p>
            <a:pPr algn="r"/>
            <a:r>
              <a:rPr lang="en-US" sz="1000" dirty="0" smtClean="0"/>
              <a:t>Reg. Number : </a:t>
            </a:r>
            <a:endParaRPr lang="en-US" sz="1000" dirty="0"/>
          </a:p>
        </p:txBody>
      </p:sp>
      <p:sp>
        <p:nvSpPr>
          <p:cNvPr id="108" name="Rectangle 107"/>
          <p:cNvSpPr/>
          <p:nvPr/>
        </p:nvSpPr>
        <p:spPr>
          <a:xfrm>
            <a:off x="5480762" y="1737540"/>
            <a:ext cx="734312" cy="21431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1232132</a:t>
            </a:r>
            <a:endParaRPr lang="en-AU" sz="1200" dirty="0"/>
          </a:p>
        </p:txBody>
      </p:sp>
      <p:sp>
        <p:nvSpPr>
          <p:cNvPr id="109" name="Rectangle 108"/>
          <p:cNvSpPr/>
          <p:nvPr/>
        </p:nvSpPr>
        <p:spPr>
          <a:xfrm>
            <a:off x="1571604" y="2062925"/>
            <a:ext cx="785818"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Mr</a:t>
            </a:r>
            <a:endParaRPr lang="en-AU" sz="1200" dirty="0"/>
          </a:p>
        </p:txBody>
      </p:sp>
      <p:sp>
        <p:nvSpPr>
          <p:cNvPr id="32" name="Rectangle 31"/>
          <p:cNvSpPr/>
          <p:nvPr/>
        </p:nvSpPr>
        <p:spPr>
          <a:xfrm>
            <a:off x="1571604" y="2699252"/>
            <a:ext cx="1071570"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endParaRPr lang="en-US" sz="1050" dirty="0">
              <a:solidFill>
                <a:schemeClr val="tx1"/>
              </a:solidFill>
            </a:endParaRPr>
          </a:p>
        </p:txBody>
      </p:sp>
      <p:grpSp>
        <p:nvGrpSpPr>
          <p:cNvPr id="79" name="Group 78"/>
          <p:cNvGrpSpPr/>
          <p:nvPr/>
        </p:nvGrpSpPr>
        <p:grpSpPr>
          <a:xfrm>
            <a:off x="2143108" y="2056310"/>
            <a:ext cx="214314" cy="229682"/>
            <a:chOff x="1285852" y="4143380"/>
            <a:chExt cx="214314" cy="229682"/>
          </a:xfrm>
        </p:grpSpPr>
        <p:sp>
          <p:nvSpPr>
            <p:cNvPr id="80" name="Rectangle 79"/>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Merge 80"/>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1" name="Picture 3"/>
          <p:cNvPicPr>
            <a:picLocks noChangeAspect="1" noChangeArrowheads="1"/>
          </p:cNvPicPr>
          <p:nvPr/>
        </p:nvPicPr>
        <p:blipFill>
          <a:blip r:embed="rId4"/>
          <a:srcRect/>
          <a:stretch>
            <a:fillRect/>
          </a:stretch>
        </p:blipFill>
        <p:spPr bwMode="auto">
          <a:xfrm>
            <a:off x="7896251" y="1571612"/>
            <a:ext cx="390525" cy="495300"/>
          </a:xfrm>
          <a:prstGeom prst="rect">
            <a:avLst/>
          </a:prstGeom>
          <a:noFill/>
          <a:ln w="9525">
            <a:noFill/>
            <a:miter lim="800000"/>
            <a:headEnd/>
            <a:tailEnd/>
          </a:ln>
          <a:effectLst/>
          <a:scene3d>
            <a:camera prst="orthographicFront"/>
            <a:lightRig rig="threePt" dir="t"/>
          </a:scene3d>
          <a:sp3d>
            <a:bevelT w="165100" prst="coolSlant"/>
          </a:sp3d>
        </p:spPr>
      </p:pic>
      <p:sp>
        <p:nvSpPr>
          <p:cNvPr id="153" name="TextBox 152"/>
          <p:cNvSpPr txBox="1"/>
          <p:nvPr/>
        </p:nvSpPr>
        <p:spPr>
          <a:xfrm>
            <a:off x="6858016" y="1677815"/>
            <a:ext cx="1143008" cy="246221"/>
          </a:xfrm>
          <a:prstGeom prst="rect">
            <a:avLst/>
          </a:prstGeom>
          <a:noFill/>
        </p:spPr>
        <p:txBody>
          <a:bodyPr wrap="square" rtlCol="0">
            <a:spAutoFit/>
          </a:bodyPr>
          <a:lstStyle/>
          <a:p>
            <a:r>
              <a:rPr lang="en-US" sz="1000" dirty="0" smtClean="0"/>
              <a:t>Patient Photo :</a:t>
            </a:r>
            <a:endParaRPr lang="en-US" sz="1000" dirty="0"/>
          </a:p>
        </p:txBody>
      </p:sp>
      <p:pic>
        <p:nvPicPr>
          <p:cNvPr id="2052" name="Picture 4"/>
          <p:cNvPicPr>
            <a:picLocks noChangeAspect="1" noChangeArrowheads="1"/>
          </p:cNvPicPr>
          <p:nvPr/>
        </p:nvPicPr>
        <p:blipFill>
          <a:blip r:embed="rId5"/>
          <a:srcRect/>
          <a:stretch>
            <a:fillRect/>
          </a:stretch>
        </p:blipFill>
        <p:spPr bwMode="auto">
          <a:xfrm>
            <a:off x="6838036" y="2105041"/>
            <a:ext cx="1982829" cy="2752719"/>
          </a:xfrm>
          <a:prstGeom prst="rect">
            <a:avLst/>
          </a:prstGeom>
          <a:noFill/>
          <a:ln w="9525">
            <a:noFill/>
            <a:miter lim="800000"/>
            <a:headEnd/>
            <a:tailEnd/>
          </a:ln>
          <a:effectLst/>
        </p:spPr>
      </p:pic>
      <p:sp>
        <p:nvSpPr>
          <p:cNvPr id="160" name="TextBox 159"/>
          <p:cNvSpPr txBox="1"/>
          <p:nvPr/>
        </p:nvSpPr>
        <p:spPr>
          <a:xfrm>
            <a:off x="2786050" y="1729856"/>
            <a:ext cx="928694" cy="246221"/>
          </a:xfrm>
          <a:prstGeom prst="rect">
            <a:avLst/>
          </a:prstGeom>
          <a:noFill/>
        </p:spPr>
        <p:txBody>
          <a:bodyPr wrap="square" rtlCol="0">
            <a:spAutoFit/>
          </a:bodyPr>
          <a:lstStyle/>
          <a:p>
            <a:pPr algn="r"/>
            <a:r>
              <a:rPr lang="en-US" sz="1000" dirty="0" smtClean="0"/>
              <a:t>Reg. Type :</a:t>
            </a:r>
            <a:endParaRPr lang="en-US" sz="1000" dirty="0"/>
          </a:p>
        </p:txBody>
      </p:sp>
      <p:sp>
        <p:nvSpPr>
          <p:cNvPr id="161" name="Rectangle 160"/>
          <p:cNvSpPr/>
          <p:nvPr/>
        </p:nvSpPr>
        <p:spPr>
          <a:xfrm>
            <a:off x="3643306" y="1721103"/>
            <a:ext cx="1000132"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050" dirty="0" smtClean="0"/>
              <a:t>Emergency</a:t>
            </a:r>
            <a:endParaRPr lang="en-AU" sz="1050" dirty="0"/>
          </a:p>
        </p:txBody>
      </p:sp>
      <p:grpSp>
        <p:nvGrpSpPr>
          <p:cNvPr id="162" name="Group 161"/>
          <p:cNvGrpSpPr/>
          <p:nvPr/>
        </p:nvGrpSpPr>
        <p:grpSpPr>
          <a:xfrm>
            <a:off x="4429124" y="1714488"/>
            <a:ext cx="214314" cy="229682"/>
            <a:chOff x="1285852" y="4143380"/>
            <a:chExt cx="214314" cy="229682"/>
          </a:xfrm>
        </p:grpSpPr>
        <p:sp>
          <p:nvSpPr>
            <p:cNvPr id="163" name="Rectangle 162"/>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Flowchart: Merge 163"/>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2" name="Rounded Rectangle 101"/>
          <p:cNvSpPr/>
          <p:nvPr/>
        </p:nvSpPr>
        <p:spPr>
          <a:xfrm>
            <a:off x="285720" y="6286520"/>
            <a:ext cx="1071570"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Cancel</a:t>
            </a:r>
            <a:endParaRPr lang="en-US" dirty="0"/>
          </a:p>
        </p:txBody>
      </p:sp>
      <p:sp>
        <p:nvSpPr>
          <p:cNvPr id="103" name="Rounded Rectangle 102"/>
          <p:cNvSpPr/>
          <p:nvPr/>
        </p:nvSpPr>
        <p:spPr>
          <a:xfrm flipH="1">
            <a:off x="1395710" y="6286520"/>
            <a:ext cx="1143008"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Reset</a:t>
            </a:r>
            <a:endParaRPr lang="en-US" sz="1000" dirty="0"/>
          </a:p>
        </p:txBody>
      </p:sp>
      <p:sp>
        <p:nvSpPr>
          <p:cNvPr id="110" name="Rounded Rectangle 109"/>
          <p:cNvSpPr/>
          <p:nvPr/>
        </p:nvSpPr>
        <p:spPr>
          <a:xfrm flipH="1">
            <a:off x="2577138" y="6286520"/>
            <a:ext cx="1143008"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Save</a:t>
            </a:r>
            <a:endParaRPr lang="en-US" sz="1000" dirty="0"/>
          </a:p>
        </p:txBody>
      </p:sp>
      <p:sp>
        <p:nvSpPr>
          <p:cNvPr id="173" name="TextBox 172"/>
          <p:cNvSpPr txBox="1"/>
          <p:nvPr/>
        </p:nvSpPr>
        <p:spPr>
          <a:xfrm>
            <a:off x="3786182" y="4357694"/>
            <a:ext cx="1285884" cy="246221"/>
          </a:xfrm>
          <a:prstGeom prst="rect">
            <a:avLst/>
          </a:prstGeom>
          <a:noFill/>
        </p:spPr>
        <p:txBody>
          <a:bodyPr wrap="square" rtlCol="0">
            <a:spAutoFit/>
          </a:bodyPr>
          <a:lstStyle/>
          <a:p>
            <a:pPr algn="r"/>
            <a:r>
              <a:rPr lang="en-US" sz="1000" dirty="0" smtClean="0"/>
              <a:t>Weight</a:t>
            </a:r>
            <a:endParaRPr lang="en-US" sz="1000" dirty="0"/>
          </a:p>
        </p:txBody>
      </p:sp>
      <p:sp>
        <p:nvSpPr>
          <p:cNvPr id="174" name="TextBox 173"/>
          <p:cNvSpPr txBox="1"/>
          <p:nvPr/>
        </p:nvSpPr>
        <p:spPr>
          <a:xfrm>
            <a:off x="3786182" y="4143380"/>
            <a:ext cx="1285884" cy="246221"/>
          </a:xfrm>
          <a:prstGeom prst="rect">
            <a:avLst/>
          </a:prstGeom>
          <a:noFill/>
        </p:spPr>
        <p:txBody>
          <a:bodyPr wrap="square" rtlCol="0">
            <a:spAutoFit/>
          </a:bodyPr>
          <a:lstStyle/>
          <a:p>
            <a:pPr algn="r"/>
            <a:r>
              <a:rPr lang="en-US" sz="1000" dirty="0" smtClean="0"/>
              <a:t>Height:</a:t>
            </a:r>
            <a:endParaRPr lang="en-US" sz="1000" dirty="0"/>
          </a:p>
        </p:txBody>
      </p:sp>
      <p:sp>
        <p:nvSpPr>
          <p:cNvPr id="175" name="Rectangle 174"/>
          <p:cNvSpPr/>
          <p:nvPr/>
        </p:nvSpPr>
        <p:spPr>
          <a:xfrm>
            <a:off x="5072066" y="4159919"/>
            <a:ext cx="1071570"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171 CM</a:t>
            </a:r>
            <a:endParaRPr lang="en-US" sz="1050" dirty="0">
              <a:solidFill>
                <a:schemeClr val="tx1"/>
              </a:solidFill>
            </a:endParaRPr>
          </a:p>
        </p:txBody>
      </p:sp>
      <p:sp>
        <p:nvSpPr>
          <p:cNvPr id="176" name="Rectangle 175"/>
          <p:cNvSpPr/>
          <p:nvPr/>
        </p:nvSpPr>
        <p:spPr>
          <a:xfrm>
            <a:off x="5072066" y="4374233"/>
            <a:ext cx="1071570"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83 Kg</a:t>
            </a:r>
            <a:endParaRPr lang="en-US" sz="1050" dirty="0">
              <a:solidFill>
                <a:schemeClr val="tx1"/>
              </a:solidFill>
            </a:endParaRPr>
          </a:p>
        </p:txBody>
      </p:sp>
      <p:sp>
        <p:nvSpPr>
          <p:cNvPr id="236" name="TextBox 235"/>
          <p:cNvSpPr txBox="1"/>
          <p:nvPr/>
        </p:nvSpPr>
        <p:spPr>
          <a:xfrm>
            <a:off x="285720" y="4484052"/>
            <a:ext cx="1357322" cy="230832"/>
          </a:xfrm>
          <a:prstGeom prst="rect">
            <a:avLst/>
          </a:prstGeom>
          <a:noFill/>
        </p:spPr>
        <p:txBody>
          <a:bodyPr wrap="square" rtlCol="0">
            <a:spAutoFit/>
          </a:bodyPr>
          <a:lstStyle/>
          <a:p>
            <a:pPr algn="r"/>
            <a:r>
              <a:rPr lang="en-US" sz="900" dirty="0" smtClean="0"/>
              <a:t>Father/Husband Name :</a:t>
            </a:r>
            <a:endParaRPr lang="en-US" sz="900" dirty="0"/>
          </a:p>
        </p:txBody>
      </p:sp>
      <p:sp>
        <p:nvSpPr>
          <p:cNvPr id="237" name="Rectangle 236"/>
          <p:cNvSpPr/>
          <p:nvPr/>
        </p:nvSpPr>
        <p:spPr>
          <a:xfrm>
            <a:off x="1643042" y="4484052"/>
            <a:ext cx="1357322"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err="1" smtClean="0">
                <a:solidFill>
                  <a:schemeClr val="tx1"/>
                </a:solidFill>
              </a:rPr>
              <a:t>Arun</a:t>
            </a:r>
            <a:r>
              <a:rPr lang="en-US" sz="1050" dirty="0" smtClean="0">
                <a:solidFill>
                  <a:schemeClr val="tx1"/>
                </a:solidFill>
              </a:rPr>
              <a:t> Kumar Thakur</a:t>
            </a:r>
            <a:endParaRPr lang="en-US" sz="1050" dirty="0">
              <a:solidFill>
                <a:schemeClr val="tx1"/>
              </a:solidFill>
            </a:endParaRPr>
          </a:p>
        </p:txBody>
      </p:sp>
      <p:sp>
        <p:nvSpPr>
          <p:cNvPr id="238" name="TextBox 237"/>
          <p:cNvSpPr txBox="1"/>
          <p:nvPr/>
        </p:nvSpPr>
        <p:spPr>
          <a:xfrm>
            <a:off x="658278" y="3286124"/>
            <a:ext cx="1040834" cy="246221"/>
          </a:xfrm>
          <a:prstGeom prst="rect">
            <a:avLst/>
          </a:prstGeom>
          <a:noFill/>
        </p:spPr>
        <p:txBody>
          <a:bodyPr wrap="square" rtlCol="0">
            <a:spAutoFit/>
          </a:bodyPr>
          <a:lstStyle/>
          <a:p>
            <a:pPr algn="r"/>
            <a:r>
              <a:rPr lang="en-US" sz="1000" dirty="0" smtClean="0"/>
              <a:t>Date of Birth * :</a:t>
            </a:r>
            <a:endParaRPr lang="en-US" sz="1000" dirty="0"/>
          </a:p>
        </p:txBody>
      </p:sp>
      <p:sp>
        <p:nvSpPr>
          <p:cNvPr id="239" name="Rectangle 238"/>
          <p:cNvSpPr/>
          <p:nvPr/>
        </p:nvSpPr>
        <p:spPr>
          <a:xfrm>
            <a:off x="1643042" y="3309176"/>
            <a:ext cx="1083476" cy="21431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04/04/1978</a:t>
            </a:r>
            <a:endParaRPr lang="en-AU" sz="1200" dirty="0"/>
          </a:p>
        </p:txBody>
      </p:sp>
      <p:pic>
        <p:nvPicPr>
          <p:cNvPr id="240" name="Picture 239"/>
          <p:cNvPicPr>
            <a:picLocks noChangeAspect="1" noChangeArrowheads="1"/>
          </p:cNvPicPr>
          <p:nvPr/>
        </p:nvPicPr>
        <p:blipFill>
          <a:blip r:embed="rId3"/>
          <a:srcRect/>
          <a:stretch>
            <a:fillRect/>
          </a:stretch>
        </p:blipFill>
        <p:spPr bwMode="auto">
          <a:xfrm>
            <a:off x="2797956" y="3309176"/>
            <a:ext cx="202408" cy="214314"/>
          </a:xfrm>
          <a:prstGeom prst="rect">
            <a:avLst/>
          </a:prstGeom>
          <a:noFill/>
          <a:ln w="9525">
            <a:noFill/>
            <a:miter lim="800000"/>
            <a:headEnd/>
            <a:tailEnd/>
          </a:ln>
          <a:effectLst/>
        </p:spPr>
      </p:pic>
      <p:sp>
        <p:nvSpPr>
          <p:cNvPr id="241" name="TextBox 240"/>
          <p:cNvSpPr txBox="1"/>
          <p:nvPr/>
        </p:nvSpPr>
        <p:spPr>
          <a:xfrm>
            <a:off x="3428992" y="3286124"/>
            <a:ext cx="476254" cy="246221"/>
          </a:xfrm>
          <a:prstGeom prst="rect">
            <a:avLst/>
          </a:prstGeom>
          <a:noFill/>
        </p:spPr>
        <p:txBody>
          <a:bodyPr wrap="square" rtlCol="0">
            <a:spAutoFit/>
          </a:bodyPr>
          <a:lstStyle/>
          <a:p>
            <a:pPr algn="r"/>
            <a:r>
              <a:rPr lang="en-US" sz="1000" dirty="0" smtClean="0"/>
              <a:t>Age :</a:t>
            </a:r>
            <a:endParaRPr lang="en-US" sz="1000" dirty="0"/>
          </a:p>
        </p:txBody>
      </p:sp>
      <p:sp>
        <p:nvSpPr>
          <p:cNvPr id="242" name="Rectangle 241"/>
          <p:cNvSpPr/>
          <p:nvPr/>
        </p:nvSpPr>
        <p:spPr>
          <a:xfrm>
            <a:off x="3857620" y="3318031"/>
            <a:ext cx="369096" cy="21431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000" dirty="0" smtClean="0"/>
              <a:t>31</a:t>
            </a:r>
            <a:endParaRPr lang="en-AU" sz="1000" dirty="0"/>
          </a:p>
        </p:txBody>
      </p:sp>
      <p:sp>
        <p:nvSpPr>
          <p:cNvPr id="243" name="TextBox 242"/>
          <p:cNvSpPr txBox="1"/>
          <p:nvPr/>
        </p:nvSpPr>
        <p:spPr>
          <a:xfrm>
            <a:off x="4146834" y="3286124"/>
            <a:ext cx="571504" cy="230832"/>
          </a:xfrm>
          <a:prstGeom prst="rect">
            <a:avLst/>
          </a:prstGeom>
          <a:noFill/>
        </p:spPr>
        <p:txBody>
          <a:bodyPr wrap="square" rtlCol="0">
            <a:spAutoFit/>
          </a:bodyPr>
          <a:lstStyle/>
          <a:p>
            <a:r>
              <a:rPr lang="en-US" sz="900" dirty="0" smtClean="0"/>
              <a:t>Years</a:t>
            </a:r>
            <a:endParaRPr lang="en-US" sz="900" dirty="0"/>
          </a:p>
        </p:txBody>
      </p:sp>
      <p:sp>
        <p:nvSpPr>
          <p:cNvPr id="244" name="Rectangle 243"/>
          <p:cNvSpPr/>
          <p:nvPr/>
        </p:nvSpPr>
        <p:spPr>
          <a:xfrm>
            <a:off x="4504024" y="3294979"/>
            <a:ext cx="282290" cy="21431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000" dirty="0" smtClean="0"/>
              <a:t>0</a:t>
            </a:r>
            <a:endParaRPr lang="en-AU" sz="1000" dirty="0"/>
          </a:p>
        </p:txBody>
      </p:sp>
      <p:sp>
        <p:nvSpPr>
          <p:cNvPr id="245" name="TextBox 244"/>
          <p:cNvSpPr txBox="1"/>
          <p:nvPr/>
        </p:nvSpPr>
        <p:spPr>
          <a:xfrm>
            <a:off x="4801682" y="3286124"/>
            <a:ext cx="571504" cy="230832"/>
          </a:xfrm>
          <a:prstGeom prst="rect">
            <a:avLst/>
          </a:prstGeom>
          <a:noFill/>
        </p:spPr>
        <p:txBody>
          <a:bodyPr wrap="square" rtlCol="0">
            <a:spAutoFit/>
          </a:bodyPr>
          <a:lstStyle/>
          <a:p>
            <a:r>
              <a:rPr lang="en-US" sz="900" dirty="0" smtClean="0"/>
              <a:t>Months</a:t>
            </a:r>
            <a:endParaRPr lang="en-US" sz="900" dirty="0"/>
          </a:p>
        </p:txBody>
      </p:sp>
      <p:sp>
        <p:nvSpPr>
          <p:cNvPr id="246" name="Rectangle 245"/>
          <p:cNvSpPr/>
          <p:nvPr/>
        </p:nvSpPr>
        <p:spPr>
          <a:xfrm>
            <a:off x="5289842" y="3309176"/>
            <a:ext cx="353728" cy="21431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000" dirty="0" smtClean="0"/>
              <a:t>24</a:t>
            </a:r>
            <a:endParaRPr lang="en-AU" sz="1000" dirty="0"/>
          </a:p>
        </p:txBody>
      </p:sp>
      <p:sp>
        <p:nvSpPr>
          <p:cNvPr id="247" name="TextBox 246"/>
          <p:cNvSpPr txBox="1"/>
          <p:nvPr/>
        </p:nvSpPr>
        <p:spPr>
          <a:xfrm>
            <a:off x="5587500" y="3286124"/>
            <a:ext cx="571504" cy="230832"/>
          </a:xfrm>
          <a:prstGeom prst="rect">
            <a:avLst/>
          </a:prstGeom>
          <a:noFill/>
        </p:spPr>
        <p:txBody>
          <a:bodyPr wrap="square" rtlCol="0">
            <a:spAutoFit/>
          </a:bodyPr>
          <a:lstStyle/>
          <a:p>
            <a:r>
              <a:rPr lang="en-US" sz="900" dirty="0" smtClean="0"/>
              <a:t>Days</a:t>
            </a:r>
            <a:endParaRPr lang="en-US" sz="1000" dirty="0"/>
          </a:p>
        </p:txBody>
      </p:sp>
      <p:sp>
        <p:nvSpPr>
          <p:cNvPr id="248" name="TextBox 247"/>
          <p:cNvSpPr txBox="1"/>
          <p:nvPr/>
        </p:nvSpPr>
        <p:spPr>
          <a:xfrm>
            <a:off x="428596" y="2958541"/>
            <a:ext cx="1285884" cy="246221"/>
          </a:xfrm>
          <a:prstGeom prst="rect">
            <a:avLst/>
          </a:prstGeom>
          <a:noFill/>
        </p:spPr>
        <p:txBody>
          <a:bodyPr wrap="square" rtlCol="0">
            <a:spAutoFit/>
          </a:bodyPr>
          <a:lstStyle/>
          <a:p>
            <a:pPr algn="r"/>
            <a:r>
              <a:rPr lang="en-US" sz="1000" dirty="0" smtClean="0"/>
              <a:t>Sex :</a:t>
            </a:r>
            <a:endParaRPr lang="en-US" sz="1000" dirty="0"/>
          </a:p>
        </p:txBody>
      </p:sp>
      <p:sp>
        <p:nvSpPr>
          <p:cNvPr id="252" name="TextBox 251"/>
          <p:cNvSpPr txBox="1"/>
          <p:nvPr/>
        </p:nvSpPr>
        <p:spPr>
          <a:xfrm>
            <a:off x="3786182" y="5175419"/>
            <a:ext cx="1285884" cy="246221"/>
          </a:xfrm>
          <a:prstGeom prst="rect">
            <a:avLst/>
          </a:prstGeom>
          <a:noFill/>
        </p:spPr>
        <p:txBody>
          <a:bodyPr wrap="square" rtlCol="0">
            <a:spAutoFit/>
          </a:bodyPr>
          <a:lstStyle/>
          <a:p>
            <a:pPr algn="r"/>
            <a:r>
              <a:rPr lang="en-US" sz="1000" dirty="0" smtClean="0"/>
              <a:t>Religion :</a:t>
            </a:r>
            <a:endParaRPr lang="en-US" sz="1000" dirty="0"/>
          </a:p>
        </p:txBody>
      </p:sp>
      <p:sp>
        <p:nvSpPr>
          <p:cNvPr id="253" name="Rectangle 252"/>
          <p:cNvSpPr/>
          <p:nvPr/>
        </p:nvSpPr>
        <p:spPr>
          <a:xfrm>
            <a:off x="5143504" y="5191958"/>
            <a:ext cx="1143008"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Hindu</a:t>
            </a:r>
            <a:endParaRPr lang="en-US" sz="1050" dirty="0">
              <a:solidFill>
                <a:schemeClr val="tx1"/>
              </a:solidFill>
            </a:endParaRPr>
          </a:p>
        </p:txBody>
      </p:sp>
      <p:sp>
        <p:nvSpPr>
          <p:cNvPr id="254" name="TextBox 253"/>
          <p:cNvSpPr txBox="1"/>
          <p:nvPr/>
        </p:nvSpPr>
        <p:spPr>
          <a:xfrm>
            <a:off x="357158" y="4815887"/>
            <a:ext cx="1285884" cy="246221"/>
          </a:xfrm>
          <a:prstGeom prst="rect">
            <a:avLst/>
          </a:prstGeom>
          <a:noFill/>
        </p:spPr>
        <p:txBody>
          <a:bodyPr wrap="square" rtlCol="0">
            <a:spAutoFit/>
          </a:bodyPr>
          <a:lstStyle/>
          <a:p>
            <a:pPr algn="r"/>
            <a:r>
              <a:rPr lang="en-US" sz="1000" dirty="0" smtClean="0"/>
              <a:t>ID Proof:</a:t>
            </a:r>
            <a:endParaRPr lang="en-US" sz="1000" dirty="0"/>
          </a:p>
        </p:txBody>
      </p:sp>
      <p:sp>
        <p:nvSpPr>
          <p:cNvPr id="255" name="Rectangle 254"/>
          <p:cNvSpPr/>
          <p:nvPr/>
        </p:nvSpPr>
        <p:spPr>
          <a:xfrm>
            <a:off x="1643042" y="4807134"/>
            <a:ext cx="1928826"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Passport Number</a:t>
            </a:r>
            <a:endParaRPr lang="en-AU" sz="1200" dirty="0"/>
          </a:p>
        </p:txBody>
      </p:sp>
      <p:grpSp>
        <p:nvGrpSpPr>
          <p:cNvPr id="256" name="Group 129"/>
          <p:cNvGrpSpPr/>
          <p:nvPr/>
        </p:nvGrpSpPr>
        <p:grpSpPr>
          <a:xfrm>
            <a:off x="3357554" y="4825853"/>
            <a:ext cx="214314" cy="229682"/>
            <a:chOff x="1285852" y="4143380"/>
            <a:chExt cx="214314" cy="229682"/>
          </a:xfrm>
        </p:grpSpPr>
        <p:sp>
          <p:nvSpPr>
            <p:cNvPr id="257" name="Rectangle 256"/>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Flowchart: Merge 257"/>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9" name="TextBox 258"/>
          <p:cNvSpPr txBox="1"/>
          <p:nvPr/>
        </p:nvSpPr>
        <p:spPr>
          <a:xfrm>
            <a:off x="357158" y="5055535"/>
            <a:ext cx="1285884" cy="246221"/>
          </a:xfrm>
          <a:prstGeom prst="rect">
            <a:avLst/>
          </a:prstGeom>
          <a:noFill/>
        </p:spPr>
        <p:txBody>
          <a:bodyPr wrap="square" rtlCol="0">
            <a:spAutoFit/>
          </a:bodyPr>
          <a:lstStyle/>
          <a:p>
            <a:pPr algn="r"/>
            <a:r>
              <a:rPr lang="en-US" sz="1000" dirty="0" smtClean="0"/>
              <a:t>ID No.  :</a:t>
            </a:r>
            <a:endParaRPr lang="en-US" sz="1000" dirty="0"/>
          </a:p>
        </p:txBody>
      </p:sp>
      <p:sp>
        <p:nvSpPr>
          <p:cNvPr id="260" name="Rectangle 259"/>
          <p:cNvSpPr/>
          <p:nvPr/>
        </p:nvSpPr>
        <p:spPr>
          <a:xfrm>
            <a:off x="1643042" y="5072074"/>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Z232886</a:t>
            </a:r>
            <a:endParaRPr lang="en-US" sz="1050" dirty="0">
              <a:solidFill>
                <a:schemeClr val="tx1"/>
              </a:solidFill>
            </a:endParaRPr>
          </a:p>
        </p:txBody>
      </p:sp>
      <p:sp>
        <p:nvSpPr>
          <p:cNvPr id="261" name="TextBox 260"/>
          <p:cNvSpPr txBox="1"/>
          <p:nvPr/>
        </p:nvSpPr>
        <p:spPr>
          <a:xfrm>
            <a:off x="357158" y="4254349"/>
            <a:ext cx="1285884" cy="246221"/>
          </a:xfrm>
          <a:prstGeom prst="rect">
            <a:avLst/>
          </a:prstGeom>
          <a:noFill/>
        </p:spPr>
        <p:txBody>
          <a:bodyPr wrap="square" rtlCol="0">
            <a:spAutoFit/>
          </a:bodyPr>
          <a:lstStyle/>
          <a:p>
            <a:pPr algn="r"/>
            <a:r>
              <a:rPr lang="en-US" sz="1000" dirty="0" smtClean="0"/>
              <a:t>Marital Status:</a:t>
            </a:r>
            <a:endParaRPr lang="en-US" sz="1000" dirty="0"/>
          </a:p>
        </p:txBody>
      </p:sp>
      <p:sp>
        <p:nvSpPr>
          <p:cNvPr id="262" name="Rectangle 261"/>
          <p:cNvSpPr/>
          <p:nvPr/>
        </p:nvSpPr>
        <p:spPr>
          <a:xfrm>
            <a:off x="1643042" y="4245596"/>
            <a:ext cx="1143008"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Married</a:t>
            </a:r>
            <a:endParaRPr lang="en-AU" sz="1200" dirty="0"/>
          </a:p>
        </p:txBody>
      </p:sp>
      <p:grpSp>
        <p:nvGrpSpPr>
          <p:cNvPr id="263" name="Group 136"/>
          <p:cNvGrpSpPr/>
          <p:nvPr/>
        </p:nvGrpSpPr>
        <p:grpSpPr>
          <a:xfrm>
            <a:off x="2571736" y="4238981"/>
            <a:ext cx="214314" cy="229682"/>
            <a:chOff x="1285852" y="4143380"/>
            <a:chExt cx="214314" cy="229682"/>
          </a:xfrm>
        </p:grpSpPr>
        <p:sp>
          <p:nvSpPr>
            <p:cNvPr id="264" name="Rectangle 263"/>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Flowchart: Merge 264"/>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6" name="TextBox 265"/>
          <p:cNvSpPr txBox="1"/>
          <p:nvPr/>
        </p:nvSpPr>
        <p:spPr>
          <a:xfrm>
            <a:off x="4214810" y="4929198"/>
            <a:ext cx="928694" cy="246221"/>
          </a:xfrm>
          <a:prstGeom prst="rect">
            <a:avLst/>
          </a:prstGeom>
          <a:noFill/>
        </p:spPr>
        <p:txBody>
          <a:bodyPr wrap="square" rtlCol="0">
            <a:spAutoFit/>
          </a:bodyPr>
          <a:lstStyle/>
          <a:p>
            <a:pPr algn="r"/>
            <a:r>
              <a:rPr lang="en-US" sz="1000" dirty="0" smtClean="0"/>
              <a:t>Blood Group </a:t>
            </a:r>
            <a:endParaRPr lang="en-US" sz="1000" dirty="0"/>
          </a:p>
        </p:txBody>
      </p:sp>
      <p:sp>
        <p:nvSpPr>
          <p:cNvPr id="267" name="Rectangle 266"/>
          <p:cNvSpPr/>
          <p:nvPr/>
        </p:nvSpPr>
        <p:spPr>
          <a:xfrm>
            <a:off x="5143504" y="4920445"/>
            <a:ext cx="642942"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O+</a:t>
            </a:r>
            <a:endParaRPr lang="en-AU" sz="1200" dirty="0"/>
          </a:p>
        </p:txBody>
      </p:sp>
      <p:grpSp>
        <p:nvGrpSpPr>
          <p:cNvPr id="268" name="Group 141"/>
          <p:cNvGrpSpPr/>
          <p:nvPr/>
        </p:nvGrpSpPr>
        <p:grpSpPr>
          <a:xfrm>
            <a:off x="5572132" y="4913830"/>
            <a:ext cx="214314" cy="229682"/>
            <a:chOff x="1285852" y="4143380"/>
            <a:chExt cx="214314" cy="229682"/>
          </a:xfrm>
        </p:grpSpPr>
        <p:sp>
          <p:nvSpPr>
            <p:cNvPr id="269" name="Rectangle 268"/>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Flowchart: Merge 269"/>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1" name="TextBox 270"/>
          <p:cNvSpPr txBox="1"/>
          <p:nvPr/>
        </p:nvSpPr>
        <p:spPr>
          <a:xfrm>
            <a:off x="3857620" y="4643446"/>
            <a:ext cx="1285884" cy="246221"/>
          </a:xfrm>
          <a:prstGeom prst="rect">
            <a:avLst/>
          </a:prstGeom>
          <a:noFill/>
        </p:spPr>
        <p:txBody>
          <a:bodyPr wrap="square" rtlCol="0">
            <a:spAutoFit/>
          </a:bodyPr>
          <a:lstStyle/>
          <a:p>
            <a:pPr algn="r"/>
            <a:r>
              <a:rPr lang="en-US" sz="1000" dirty="0" smtClean="0"/>
              <a:t>Blood Donor ID :</a:t>
            </a:r>
            <a:endParaRPr lang="en-US" sz="1000" dirty="0"/>
          </a:p>
        </p:txBody>
      </p:sp>
      <p:sp>
        <p:nvSpPr>
          <p:cNvPr id="272" name="Rectangle 271"/>
          <p:cNvSpPr/>
          <p:nvPr/>
        </p:nvSpPr>
        <p:spPr>
          <a:xfrm>
            <a:off x="5143504" y="4675353"/>
            <a:ext cx="1000132"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56232886</a:t>
            </a:r>
            <a:endParaRPr lang="en-US" sz="1050" dirty="0">
              <a:solidFill>
                <a:schemeClr val="tx1"/>
              </a:solidFill>
            </a:endParaRPr>
          </a:p>
        </p:txBody>
      </p:sp>
      <p:sp>
        <p:nvSpPr>
          <p:cNvPr id="273" name="TextBox 272"/>
          <p:cNvSpPr txBox="1"/>
          <p:nvPr/>
        </p:nvSpPr>
        <p:spPr>
          <a:xfrm>
            <a:off x="3857620" y="5715016"/>
            <a:ext cx="1285884" cy="246221"/>
          </a:xfrm>
          <a:prstGeom prst="rect">
            <a:avLst/>
          </a:prstGeom>
          <a:noFill/>
        </p:spPr>
        <p:txBody>
          <a:bodyPr wrap="square" rtlCol="0">
            <a:spAutoFit/>
          </a:bodyPr>
          <a:lstStyle/>
          <a:p>
            <a:pPr algn="r"/>
            <a:r>
              <a:rPr lang="en-US" sz="1000" dirty="0" smtClean="0"/>
              <a:t>Referred By</a:t>
            </a:r>
            <a:endParaRPr lang="en-US" sz="1000" dirty="0"/>
          </a:p>
        </p:txBody>
      </p:sp>
      <p:sp>
        <p:nvSpPr>
          <p:cNvPr id="274" name="Rectangle 273"/>
          <p:cNvSpPr/>
          <p:nvPr/>
        </p:nvSpPr>
        <p:spPr>
          <a:xfrm>
            <a:off x="5143504" y="5706263"/>
            <a:ext cx="1928826"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Sandeep Kumar</a:t>
            </a:r>
            <a:endParaRPr lang="en-AU" sz="1200" dirty="0"/>
          </a:p>
        </p:txBody>
      </p:sp>
      <p:sp>
        <p:nvSpPr>
          <p:cNvPr id="278" name="TextBox 277"/>
          <p:cNvSpPr txBox="1"/>
          <p:nvPr/>
        </p:nvSpPr>
        <p:spPr>
          <a:xfrm>
            <a:off x="571472" y="5325919"/>
            <a:ext cx="1040834" cy="246221"/>
          </a:xfrm>
          <a:prstGeom prst="rect">
            <a:avLst/>
          </a:prstGeom>
          <a:noFill/>
        </p:spPr>
        <p:txBody>
          <a:bodyPr wrap="square" rtlCol="0">
            <a:spAutoFit/>
          </a:bodyPr>
          <a:lstStyle/>
          <a:p>
            <a:pPr algn="r"/>
            <a:r>
              <a:rPr lang="en-US" sz="1000" dirty="0" smtClean="0"/>
              <a:t>Valid </a:t>
            </a:r>
            <a:r>
              <a:rPr lang="en-US" sz="1000" dirty="0" err="1" smtClean="0"/>
              <a:t>Upto</a:t>
            </a:r>
            <a:r>
              <a:rPr lang="en-US" sz="1000" dirty="0" smtClean="0"/>
              <a:t> :</a:t>
            </a:r>
            <a:endParaRPr lang="en-US" sz="1000" dirty="0"/>
          </a:p>
        </p:txBody>
      </p:sp>
      <p:sp>
        <p:nvSpPr>
          <p:cNvPr id="279" name="Rectangle 278"/>
          <p:cNvSpPr/>
          <p:nvPr/>
        </p:nvSpPr>
        <p:spPr>
          <a:xfrm>
            <a:off x="1627674" y="5348971"/>
            <a:ext cx="1083476" cy="21431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02/01/2012</a:t>
            </a:r>
            <a:endParaRPr lang="en-AU" sz="1200" dirty="0"/>
          </a:p>
        </p:txBody>
      </p:sp>
      <p:pic>
        <p:nvPicPr>
          <p:cNvPr id="280" name="Picture 279"/>
          <p:cNvPicPr>
            <a:picLocks noChangeAspect="1" noChangeArrowheads="1"/>
          </p:cNvPicPr>
          <p:nvPr/>
        </p:nvPicPr>
        <p:blipFill>
          <a:blip r:embed="rId3"/>
          <a:srcRect/>
          <a:stretch>
            <a:fillRect/>
          </a:stretch>
        </p:blipFill>
        <p:spPr bwMode="auto">
          <a:xfrm>
            <a:off x="2782588" y="5348971"/>
            <a:ext cx="202408" cy="214314"/>
          </a:xfrm>
          <a:prstGeom prst="rect">
            <a:avLst/>
          </a:prstGeom>
          <a:noFill/>
          <a:ln w="9525">
            <a:noFill/>
            <a:miter lim="800000"/>
            <a:headEnd/>
            <a:tailEnd/>
          </a:ln>
          <a:effectLst/>
        </p:spPr>
      </p:pic>
      <p:sp>
        <p:nvSpPr>
          <p:cNvPr id="281" name="TextBox 280"/>
          <p:cNvSpPr txBox="1"/>
          <p:nvPr/>
        </p:nvSpPr>
        <p:spPr>
          <a:xfrm>
            <a:off x="357158" y="5652331"/>
            <a:ext cx="1285884" cy="246221"/>
          </a:xfrm>
          <a:prstGeom prst="rect">
            <a:avLst/>
          </a:prstGeom>
          <a:noFill/>
        </p:spPr>
        <p:txBody>
          <a:bodyPr wrap="square" rtlCol="0">
            <a:spAutoFit/>
          </a:bodyPr>
          <a:lstStyle/>
          <a:p>
            <a:pPr algn="r"/>
            <a:r>
              <a:rPr lang="en-US" sz="1000" dirty="0" smtClean="0"/>
              <a:t>Patient Occupation</a:t>
            </a:r>
            <a:endParaRPr lang="en-US" sz="1000" dirty="0"/>
          </a:p>
        </p:txBody>
      </p:sp>
      <p:sp>
        <p:nvSpPr>
          <p:cNvPr id="282" name="Rectangle 281"/>
          <p:cNvSpPr/>
          <p:nvPr/>
        </p:nvSpPr>
        <p:spPr>
          <a:xfrm>
            <a:off x="1643042" y="5643578"/>
            <a:ext cx="1928826"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Director</a:t>
            </a:r>
            <a:endParaRPr lang="en-AU" sz="1200" dirty="0"/>
          </a:p>
        </p:txBody>
      </p:sp>
      <p:sp>
        <p:nvSpPr>
          <p:cNvPr id="283" name="TextBox 282"/>
          <p:cNvSpPr txBox="1"/>
          <p:nvPr/>
        </p:nvSpPr>
        <p:spPr>
          <a:xfrm>
            <a:off x="4071934" y="5429264"/>
            <a:ext cx="1071570" cy="246221"/>
          </a:xfrm>
          <a:prstGeom prst="rect">
            <a:avLst/>
          </a:prstGeom>
          <a:noFill/>
        </p:spPr>
        <p:txBody>
          <a:bodyPr wrap="square" rtlCol="0">
            <a:spAutoFit/>
          </a:bodyPr>
          <a:lstStyle/>
          <a:p>
            <a:pPr algn="r"/>
            <a:r>
              <a:rPr lang="en-US" sz="1000" dirty="0" smtClean="0"/>
              <a:t>Mother Tongue:</a:t>
            </a:r>
            <a:endParaRPr lang="en-US" sz="1000" dirty="0"/>
          </a:p>
        </p:txBody>
      </p:sp>
      <p:sp>
        <p:nvSpPr>
          <p:cNvPr id="284" name="Rectangle 283"/>
          <p:cNvSpPr/>
          <p:nvPr/>
        </p:nvSpPr>
        <p:spPr>
          <a:xfrm>
            <a:off x="5143504" y="5420511"/>
            <a:ext cx="1143008"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Hindi</a:t>
            </a:r>
            <a:endParaRPr lang="en-AU" sz="1200" dirty="0"/>
          </a:p>
        </p:txBody>
      </p:sp>
      <p:grpSp>
        <p:nvGrpSpPr>
          <p:cNvPr id="285" name="Group 97"/>
          <p:cNvGrpSpPr/>
          <p:nvPr/>
        </p:nvGrpSpPr>
        <p:grpSpPr>
          <a:xfrm>
            <a:off x="6072198" y="5413896"/>
            <a:ext cx="214314" cy="229682"/>
            <a:chOff x="1285852" y="4143380"/>
            <a:chExt cx="214314" cy="229682"/>
          </a:xfrm>
        </p:grpSpPr>
        <p:sp>
          <p:nvSpPr>
            <p:cNvPr id="286" name="Rectangle 285"/>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Flowchart: Merge 286"/>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0" name="TextBox 289"/>
          <p:cNvSpPr txBox="1"/>
          <p:nvPr/>
        </p:nvSpPr>
        <p:spPr>
          <a:xfrm>
            <a:off x="357158" y="5929330"/>
            <a:ext cx="1285884" cy="246221"/>
          </a:xfrm>
          <a:prstGeom prst="rect">
            <a:avLst/>
          </a:prstGeom>
          <a:noFill/>
        </p:spPr>
        <p:txBody>
          <a:bodyPr wrap="square" rtlCol="0">
            <a:spAutoFit/>
          </a:bodyPr>
          <a:lstStyle/>
          <a:p>
            <a:pPr algn="r"/>
            <a:r>
              <a:rPr lang="en-US" sz="1000" dirty="0" smtClean="0"/>
              <a:t>Monthly Income</a:t>
            </a:r>
            <a:endParaRPr lang="en-US" sz="1000" dirty="0"/>
          </a:p>
        </p:txBody>
      </p:sp>
      <p:sp>
        <p:nvSpPr>
          <p:cNvPr id="291" name="Rectangle 290"/>
          <p:cNvSpPr/>
          <p:nvPr/>
        </p:nvSpPr>
        <p:spPr>
          <a:xfrm>
            <a:off x="1643042" y="5929330"/>
            <a:ext cx="1928826"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25400</a:t>
            </a:r>
            <a:endParaRPr lang="en-AU" sz="1200" dirty="0"/>
          </a:p>
        </p:txBody>
      </p:sp>
      <p:sp>
        <p:nvSpPr>
          <p:cNvPr id="292" name="TextBox 291"/>
          <p:cNvSpPr txBox="1"/>
          <p:nvPr/>
        </p:nvSpPr>
        <p:spPr>
          <a:xfrm>
            <a:off x="357158" y="3643314"/>
            <a:ext cx="2071702" cy="553998"/>
          </a:xfrm>
          <a:prstGeom prst="rect">
            <a:avLst/>
          </a:prstGeom>
          <a:noFill/>
        </p:spPr>
        <p:txBody>
          <a:bodyPr wrap="square" rtlCol="0">
            <a:spAutoFit/>
          </a:bodyPr>
          <a:lstStyle/>
          <a:p>
            <a:r>
              <a:rPr lang="en-US" sz="1200" dirty="0" smtClean="0"/>
              <a:t>(</a:t>
            </a:r>
            <a:r>
              <a:rPr lang="en-US" dirty="0" smtClean="0"/>
              <a:t>+</a:t>
            </a:r>
            <a:r>
              <a:rPr lang="en-US" sz="1200" dirty="0" smtClean="0"/>
              <a:t>) Additional details</a:t>
            </a:r>
          </a:p>
          <a:p>
            <a:r>
              <a:rPr lang="en-US" sz="1200" dirty="0" smtClean="0"/>
              <a:t>-----------------------------------</a:t>
            </a:r>
          </a:p>
        </p:txBody>
      </p:sp>
      <p:sp>
        <p:nvSpPr>
          <p:cNvPr id="303" name="TextBox 302"/>
          <p:cNvSpPr txBox="1"/>
          <p:nvPr/>
        </p:nvSpPr>
        <p:spPr>
          <a:xfrm>
            <a:off x="3357554" y="2897027"/>
            <a:ext cx="1285884" cy="246221"/>
          </a:xfrm>
          <a:prstGeom prst="rect">
            <a:avLst/>
          </a:prstGeom>
          <a:noFill/>
        </p:spPr>
        <p:txBody>
          <a:bodyPr wrap="square" rtlCol="0">
            <a:spAutoFit/>
          </a:bodyPr>
          <a:lstStyle/>
          <a:p>
            <a:pPr algn="r"/>
            <a:r>
              <a:rPr lang="en-US" sz="1000" dirty="0" smtClean="0"/>
              <a:t>Patient Category </a:t>
            </a:r>
            <a:endParaRPr lang="en-US" sz="1000" dirty="0"/>
          </a:p>
        </p:txBody>
      </p:sp>
      <p:sp>
        <p:nvSpPr>
          <p:cNvPr id="304" name="Rectangle 303"/>
          <p:cNvSpPr/>
          <p:nvPr/>
        </p:nvSpPr>
        <p:spPr>
          <a:xfrm>
            <a:off x="4643438" y="2888274"/>
            <a:ext cx="1928826"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Management Discount</a:t>
            </a:r>
            <a:endParaRPr lang="en-AU" sz="1200" dirty="0"/>
          </a:p>
        </p:txBody>
      </p:sp>
      <p:grpSp>
        <p:nvGrpSpPr>
          <p:cNvPr id="305" name="Group 156"/>
          <p:cNvGrpSpPr/>
          <p:nvPr/>
        </p:nvGrpSpPr>
        <p:grpSpPr>
          <a:xfrm>
            <a:off x="6357950" y="2888274"/>
            <a:ext cx="214314" cy="229682"/>
            <a:chOff x="1285852" y="4143380"/>
            <a:chExt cx="214314" cy="229682"/>
          </a:xfrm>
        </p:grpSpPr>
        <p:sp>
          <p:nvSpPr>
            <p:cNvPr id="306" name="Rectangle 305"/>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Flowchart: Merge 306"/>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8" name="TextBox 307"/>
          <p:cNvSpPr txBox="1"/>
          <p:nvPr/>
        </p:nvSpPr>
        <p:spPr>
          <a:xfrm>
            <a:off x="3357554" y="2611275"/>
            <a:ext cx="1285884" cy="246221"/>
          </a:xfrm>
          <a:prstGeom prst="rect">
            <a:avLst/>
          </a:prstGeom>
          <a:noFill/>
        </p:spPr>
        <p:txBody>
          <a:bodyPr wrap="square" rtlCol="0">
            <a:spAutoFit/>
          </a:bodyPr>
          <a:lstStyle/>
          <a:p>
            <a:pPr algn="r"/>
            <a:r>
              <a:rPr lang="en-US" sz="1000" dirty="0" smtClean="0"/>
              <a:t>Patient Rating</a:t>
            </a:r>
            <a:endParaRPr lang="en-US" sz="1000" dirty="0"/>
          </a:p>
        </p:txBody>
      </p:sp>
      <p:sp>
        <p:nvSpPr>
          <p:cNvPr id="309" name="Rectangle 308"/>
          <p:cNvSpPr/>
          <p:nvPr/>
        </p:nvSpPr>
        <p:spPr>
          <a:xfrm>
            <a:off x="4643438" y="2602522"/>
            <a:ext cx="1000132"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Gold</a:t>
            </a:r>
            <a:endParaRPr lang="en-AU" sz="1200" dirty="0"/>
          </a:p>
        </p:txBody>
      </p:sp>
      <p:grpSp>
        <p:nvGrpSpPr>
          <p:cNvPr id="310" name="Group 156"/>
          <p:cNvGrpSpPr/>
          <p:nvPr/>
        </p:nvGrpSpPr>
        <p:grpSpPr>
          <a:xfrm>
            <a:off x="5429256" y="2602522"/>
            <a:ext cx="214314" cy="229682"/>
            <a:chOff x="1285852" y="4143380"/>
            <a:chExt cx="214314" cy="229682"/>
          </a:xfrm>
        </p:grpSpPr>
        <p:sp>
          <p:nvSpPr>
            <p:cNvPr id="311" name="Rectangle 310"/>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Flowchart: Merge 311"/>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3" name="Rectangle 312"/>
          <p:cNvSpPr/>
          <p:nvPr/>
        </p:nvSpPr>
        <p:spPr>
          <a:xfrm>
            <a:off x="4643438" y="2149731"/>
            <a:ext cx="1000132"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Active</a:t>
            </a:r>
            <a:endParaRPr lang="en-AU" sz="1200" dirty="0"/>
          </a:p>
        </p:txBody>
      </p:sp>
      <p:grpSp>
        <p:nvGrpSpPr>
          <p:cNvPr id="314" name="Group 78"/>
          <p:cNvGrpSpPr/>
          <p:nvPr/>
        </p:nvGrpSpPr>
        <p:grpSpPr>
          <a:xfrm>
            <a:off x="5370807" y="2143116"/>
            <a:ext cx="272763" cy="229682"/>
            <a:chOff x="1285852" y="4143380"/>
            <a:chExt cx="214314" cy="229682"/>
          </a:xfrm>
        </p:grpSpPr>
        <p:sp>
          <p:nvSpPr>
            <p:cNvPr id="315" name="Rectangle 314"/>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Flowchart: Merge 315"/>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7" name="TextBox 316"/>
          <p:cNvSpPr txBox="1"/>
          <p:nvPr/>
        </p:nvSpPr>
        <p:spPr>
          <a:xfrm>
            <a:off x="3357554" y="2158484"/>
            <a:ext cx="1285884" cy="246221"/>
          </a:xfrm>
          <a:prstGeom prst="rect">
            <a:avLst/>
          </a:prstGeom>
          <a:noFill/>
        </p:spPr>
        <p:txBody>
          <a:bodyPr wrap="square" rtlCol="0">
            <a:spAutoFit/>
          </a:bodyPr>
          <a:lstStyle/>
          <a:p>
            <a:pPr algn="r"/>
            <a:r>
              <a:rPr lang="en-US" sz="1000" dirty="0" smtClean="0"/>
              <a:t>Registration Status:</a:t>
            </a:r>
            <a:endParaRPr lang="en-US" sz="1000" dirty="0"/>
          </a:p>
        </p:txBody>
      </p:sp>
      <p:sp>
        <p:nvSpPr>
          <p:cNvPr id="122" name="Rectangle 121"/>
          <p:cNvSpPr/>
          <p:nvPr/>
        </p:nvSpPr>
        <p:spPr>
          <a:xfrm>
            <a:off x="1643042" y="3000372"/>
            <a:ext cx="785818"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Male</a:t>
            </a:r>
            <a:endParaRPr lang="en-AU" sz="1200" dirty="0"/>
          </a:p>
        </p:txBody>
      </p:sp>
      <p:grpSp>
        <p:nvGrpSpPr>
          <p:cNvPr id="249" name="Group 122"/>
          <p:cNvGrpSpPr/>
          <p:nvPr/>
        </p:nvGrpSpPr>
        <p:grpSpPr>
          <a:xfrm>
            <a:off x="2285984" y="3000372"/>
            <a:ext cx="214314" cy="229682"/>
            <a:chOff x="1285852" y="4143380"/>
            <a:chExt cx="214314" cy="229682"/>
          </a:xfrm>
        </p:grpSpPr>
        <p:sp>
          <p:nvSpPr>
            <p:cNvPr id="250" name="Rectangle 249"/>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Flowchart: Merge 250"/>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8" name="Group 141"/>
          <p:cNvGrpSpPr/>
          <p:nvPr/>
        </p:nvGrpSpPr>
        <p:grpSpPr>
          <a:xfrm>
            <a:off x="6072198" y="5199582"/>
            <a:ext cx="214314" cy="229682"/>
            <a:chOff x="1285852" y="4143380"/>
            <a:chExt cx="214314" cy="229682"/>
          </a:xfrm>
        </p:grpSpPr>
        <p:sp>
          <p:nvSpPr>
            <p:cNvPr id="119" name="Rectangle 118"/>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lowchart: Merge 119"/>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8770" y="71414"/>
            <a:ext cx="6472254" cy="428628"/>
          </a:xfrm>
        </p:spPr>
        <p:txBody>
          <a:bodyPr>
            <a:normAutofit fontScale="90000"/>
          </a:bodyPr>
          <a:lstStyle/>
          <a:p>
            <a:r>
              <a:rPr lang="en-US" dirty="0" smtClean="0"/>
              <a:t>Patient Registration Window</a:t>
            </a:r>
            <a:endParaRPr lang="en-US" dirty="0"/>
          </a:p>
        </p:txBody>
      </p:sp>
      <p:sp>
        <p:nvSpPr>
          <p:cNvPr id="4" name="Rectangle 3"/>
          <p:cNvSpPr/>
          <p:nvPr/>
        </p:nvSpPr>
        <p:spPr>
          <a:xfrm>
            <a:off x="214282" y="1357298"/>
            <a:ext cx="8715436" cy="5286412"/>
          </a:xfrm>
          <a:prstGeom prst="rect">
            <a:avLst/>
          </a:prstGeom>
          <a:solidFill>
            <a:schemeClr val="bg1">
              <a:lumMod val="95000"/>
              <a:alpha val="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271658" y="857232"/>
            <a:ext cx="2443746" cy="276999"/>
          </a:xfrm>
          <a:prstGeom prst="rect">
            <a:avLst/>
          </a:prstGeom>
          <a:noFill/>
        </p:spPr>
        <p:txBody>
          <a:bodyPr wrap="none" rtlCol="0">
            <a:spAutoFit/>
          </a:bodyPr>
          <a:lstStyle/>
          <a:p>
            <a:r>
              <a:rPr lang="en-AU" sz="1200" b="1" dirty="0" smtClean="0"/>
              <a:t>Welcome</a:t>
            </a:r>
            <a:r>
              <a:rPr lang="en-AU" sz="1200" dirty="0" smtClean="0"/>
              <a:t>: &lt;first name&gt; &lt;last name&gt;</a:t>
            </a:r>
            <a:endParaRPr lang="en-AU" sz="1200" dirty="0"/>
          </a:p>
        </p:txBody>
      </p:sp>
      <p:sp>
        <p:nvSpPr>
          <p:cNvPr id="6" name="TextBox 5"/>
          <p:cNvSpPr txBox="1"/>
          <p:nvPr/>
        </p:nvSpPr>
        <p:spPr>
          <a:xfrm>
            <a:off x="6500826" y="1071546"/>
            <a:ext cx="1277016" cy="276999"/>
          </a:xfrm>
          <a:prstGeom prst="rect">
            <a:avLst/>
          </a:prstGeom>
          <a:noFill/>
        </p:spPr>
        <p:txBody>
          <a:bodyPr wrap="none" rtlCol="0">
            <a:spAutoFit/>
          </a:bodyPr>
          <a:lstStyle/>
          <a:p>
            <a:r>
              <a:rPr lang="en-AU" sz="1200" u="sng" dirty="0" smtClean="0"/>
              <a:t>Change Password</a:t>
            </a:r>
            <a:endParaRPr lang="en-AU" sz="1200" u="sng" dirty="0"/>
          </a:p>
        </p:txBody>
      </p:sp>
      <p:sp>
        <p:nvSpPr>
          <p:cNvPr id="7" name="TextBox 6"/>
          <p:cNvSpPr txBox="1"/>
          <p:nvPr/>
        </p:nvSpPr>
        <p:spPr>
          <a:xfrm>
            <a:off x="7777842" y="1080299"/>
            <a:ext cx="614848" cy="276999"/>
          </a:xfrm>
          <a:prstGeom prst="rect">
            <a:avLst/>
          </a:prstGeom>
          <a:noFill/>
        </p:spPr>
        <p:txBody>
          <a:bodyPr wrap="none" rtlCol="0">
            <a:spAutoFit/>
          </a:bodyPr>
          <a:lstStyle/>
          <a:p>
            <a:r>
              <a:rPr lang="en-AU" sz="1200" u="sng" dirty="0" smtClean="0"/>
              <a:t>Logout</a:t>
            </a:r>
            <a:endParaRPr lang="en-AU" sz="1200" u="sng" dirty="0"/>
          </a:p>
        </p:txBody>
      </p:sp>
      <p:sp>
        <p:nvSpPr>
          <p:cNvPr id="8" name="Rectangle 7"/>
          <p:cNvSpPr/>
          <p:nvPr/>
        </p:nvSpPr>
        <p:spPr>
          <a:xfrm>
            <a:off x="214282" y="1071546"/>
            <a:ext cx="1071570" cy="285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1400" dirty="0" smtClean="0"/>
              <a:t>Home</a:t>
            </a:r>
          </a:p>
        </p:txBody>
      </p:sp>
      <p:sp>
        <p:nvSpPr>
          <p:cNvPr id="9" name="Rectangle 8"/>
          <p:cNvSpPr/>
          <p:nvPr/>
        </p:nvSpPr>
        <p:spPr>
          <a:xfrm>
            <a:off x="1357290" y="1071546"/>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Miscellaneous</a:t>
            </a:r>
            <a:endParaRPr lang="en-AU" sz="1400" dirty="0"/>
          </a:p>
        </p:txBody>
      </p:sp>
      <p:sp>
        <p:nvSpPr>
          <p:cNvPr id="10" name="Rectangle 9"/>
          <p:cNvSpPr/>
          <p:nvPr/>
        </p:nvSpPr>
        <p:spPr>
          <a:xfrm>
            <a:off x="3857620"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Settings</a:t>
            </a:r>
            <a:endParaRPr lang="en-AU" sz="1400" dirty="0"/>
          </a:p>
        </p:txBody>
      </p:sp>
      <p:sp>
        <p:nvSpPr>
          <p:cNvPr id="11" name="Rectangle 10"/>
          <p:cNvSpPr/>
          <p:nvPr/>
        </p:nvSpPr>
        <p:spPr>
          <a:xfrm>
            <a:off x="5000628"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Help</a:t>
            </a:r>
            <a:endParaRPr lang="en-AU" sz="1400" dirty="0"/>
          </a:p>
        </p:txBody>
      </p:sp>
      <p:sp>
        <p:nvSpPr>
          <p:cNvPr id="12" name="Rectangle 11"/>
          <p:cNvSpPr/>
          <p:nvPr/>
        </p:nvSpPr>
        <p:spPr>
          <a:xfrm>
            <a:off x="2714612"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Reports</a:t>
            </a:r>
            <a:endParaRPr lang="en-AU" sz="1400" dirty="0"/>
          </a:p>
        </p:txBody>
      </p:sp>
      <p:sp>
        <p:nvSpPr>
          <p:cNvPr id="14" name="Rounded Rectangle 13"/>
          <p:cNvSpPr/>
          <p:nvPr/>
        </p:nvSpPr>
        <p:spPr>
          <a:xfrm flipH="1">
            <a:off x="1285852" y="1364982"/>
            <a:ext cx="1143008" cy="285752"/>
          </a:xfrm>
          <a:prstGeom prst="roundRect">
            <a:avLst/>
          </a:prstGeom>
          <a:solidFill>
            <a:schemeClr val="accent3">
              <a:lumMod val="75000"/>
            </a:schemeClr>
          </a:solidFill>
          <a:scene3d>
            <a:camera prst="orthographicFront"/>
            <a:lightRig rig="threePt" dir="t"/>
          </a:scene3d>
          <a:sp3d>
            <a:bevelT w="63500" h="57150" prst="coolSlant"/>
            <a:bevelB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Contact Details</a:t>
            </a:r>
          </a:p>
        </p:txBody>
      </p:sp>
      <p:sp>
        <p:nvSpPr>
          <p:cNvPr id="15" name="Rounded Rectangle 14"/>
          <p:cNvSpPr/>
          <p:nvPr/>
        </p:nvSpPr>
        <p:spPr>
          <a:xfrm>
            <a:off x="2428860" y="1357298"/>
            <a:ext cx="1071570"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Emergency Contact</a:t>
            </a:r>
            <a:endParaRPr lang="en-US" dirty="0"/>
          </a:p>
        </p:txBody>
      </p:sp>
      <p:sp>
        <p:nvSpPr>
          <p:cNvPr id="16" name="Rounded Rectangle 15"/>
          <p:cNvSpPr/>
          <p:nvPr/>
        </p:nvSpPr>
        <p:spPr>
          <a:xfrm flipH="1">
            <a:off x="3500430" y="1357298"/>
            <a:ext cx="1143008"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Sponsors</a:t>
            </a:r>
            <a:endParaRPr lang="en-US" sz="1000" dirty="0"/>
          </a:p>
        </p:txBody>
      </p:sp>
      <p:sp>
        <p:nvSpPr>
          <p:cNvPr id="17" name="TextBox 16"/>
          <p:cNvSpPr txBox="1"/>
          <p:nvPr/>
        </p:nvSpPr>
        <p:spPr>
          <a:xfrm>
            <a:off x="142844" y="857232"/>
            <a:ext cx="4786346" cy="230832"/>
          </a:xfrm>
          <a:prstGeom prst="rect">
            <a:avLst/>
          </a:prstGeom>
          <a:noFill/>
        </p:spPr>
        <p:txBody>
          <a:bodyPr wrap="square" rtlCol="0">
            <a:spAutoFit/>
          </a:bodyPr>
          <a:lstStyle/>
          <a:p>
            <a:r>
              <a:rPr lang="en-US" sz="900" dirty="0" smtClean="0"/>
              <a:t>Home </a:t>
            </a:r>
            <a:r>
              <a:rPr lang="en-US" sz="900" dirty="0" smtClean="0">
                <a:sym typeface="Wingdings" pitchFamily="2" charset="2"/>
              </a:rPr>
              <a:t> Patient Management   New Registration  Contact Details</a:t>
            </a:r>
            <a:endParaRPr lang="en-US" sz="900" dirty="0"/>
          </a:p>
        </p:txBody>
      </p:sp>
      <p:cxnSp>
        <p:nvCxnSpPr>
          <p:cNvPr id="19" name="Straight Connector 18"/>
          <p:cNvCxnSpPr/>
          <p:nvPr/>
        </p:nvCxnSpPr>
        <p:spPr>
          <a:xfrm flipV="1">
            <a:off x="221966" y="1650734"/>
            <a:ext cx="5572164" cy="1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14282" y="1357298"/>
            <a:ext cx="1071570"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Personal Details</a:t>
            </a:r>
          </a:p>
        </p:txBody>
      </p:sp>
      <p:sp>
        <p:nvSpPr>
          <p:cNvPr id="20" name="TextBox 19"/>
          <p:cNvSpPr txBox="1"/>
          <p:nvPr/>
        </p:nvSpPr>
        <p:spPr>
          <a:xfrm>
            <a:off x="285720" y="1723241"/>
            <a:ext cx="1643074" cy="276999"/>
          </a:xfrm>
          <a:prstGeom prst="rect">
            <a:avLst/>
          </a:prstGeom>
          <a:noFill/>
        </p:spPr>
        <p:txBody>
          <a:bodyPr wrap="square" rtlCol="0">
            <a:spAutoFit/>
          </a:bodyPr>
          <a:lstStyle/>
          <a:p>
            <a:r>
              <a:rPr lang="en-US" sz="1200" u="sng" dirty="0" smtClean="0"/>
              <a:t>Current Address</a:t>
            </a:r>
            <a:endParaRPr lang="en-US" sz="1200" u="sng" dirty="0"/>
          </a:p>
        </p:txBody>
      </p:sp>
      <p:sp>
        <p:nvSpPr>
          <p:cNvPr id="21" name="TextBox 20"/>
          <p:cNvSpPr txBox="1"/>
          <p:nvPr/>
        </p:nvSpPr>
        <p:spPr>
          <a:xfrm>
            <a:off x="357158" y="2071678"/>
            <a:ext cx="1285884" cy="246221"/>
          </a:xfrm>
          <a:prstGeom prst="rect">
            <a:avLst/>
          </a:prstGeom>
          <a:noFill/>
        </p:spPr>
        <p:txBody>
          <a:bodyPr wrap="square" rtlCol="0">
            <a:spAutoFit/>
          </a:bodyPr>
          <a:lstStyle/>
          <a:p>
            <a:pPr algn="r"/>
            <a:r>
              <a:rPr lang="en-US" sz="1000" dirty="0" smtClean="0"/>
              <a:t>House Name/No * :</a:t>
            </a:r>
            <a:endParaRPr lang="en-US" sz="1000" dirty="0"/>
          </a:p>
        </p:txBody>
      </p:sp>
      <p:sp>
        <p:nvSpPr>
          <p:cNvPr id="22" name="TextBox 21"/>
          <p:cNvSpPr txBox="1"/>
          <p:nvPr/>
        </p:nvSpPr>
        <p:spPr>
          <a:xfrm>
            <a:off x="357158" y="2271735"/>
            <a:ext cx="1285884" cy="246221"/>
          </a:xfrm>
          <a:prstGeom prst="rect">
            <a:avLst/>
          </a:prstGeom>
          <a:noFill/>
        </p:spPr>
        <p:txBody>
          <a:bodyPr wrap="square" rtlCol="0">
            <a:spAutoFit/>
          </a:bodyPr>
          <a:lstStyle/>
          <a:p>
            <a:pPr algn="r"/>
            <a:r>
              <a:rPr lang="en-US" sz="1000" dirty="0" smtClean="0"/>
              <a:t>Place/Street * :</a:t>
            </a:r>
            <a:endParaRPr lang="en-US" sz="1000" dirty="0"/>
          </a:p>
        </p:txBody>
      </p:sp>
      <p:sp>
        <p:nvSpPr>
          <p:cNvPr id="23" name="TextBox 22"/>
          <p:cNvSpPr txBox="1"/>
          <p:nvPr/>
        </p:nvSpPr>
        <p:spPr>
          <a:xfrm>
            <a:off x="357158" y="2897027"/>
            <a:ext cx="1285884" cy="246221"/>
          </a:xfrm>
          <a:prstGeom prst="rect">
            <a:avLst/>
          </a:prstGeom>
          <a:noFill/>
        </p:spPr>
        <p:txBody>
          <a:bodyPr wrap="square" rtlCol="0">
            <a:spAutoFit/>
          </a:bodyPr>
          <a:lstStyle/>
          <a:p>
            <a:pPr algn="r"/>
            <a:r>
              <a:rPr lang="en-US" sz="1000" dirty="0" smtClean="0"/>
              <a:t>City/District * :</a:t>
            </a:r>
            <a:endParaRPr lang="en-US" sz="1000" dirty="0"/>
          </a:p>
        </p:txBody>
      </p:sp>
      <p:sp>
        <p:nvSpPr>
          <p:cNvPr id="24" name="TextBox 23"/>
          <p:cNvSpPr txBox="1"/>
          <p:nvPr/>
        </p:nvSpPr>
        <p:spPr>
          <a:xfrm>
            <a:off x="357158" y="2682713"/>
            <a:ext cx="1285884" cy="246221"/>
          </a:xfrm>
          <a:prstGeom prst="rect">
            <a:avLst/>
          </a:prstGeom>
          <a:noFill/>
        </p:spPr>
        <p:txBody>
          <a:bodyPr wrap="square" rtlCol="0">
            <a:spAutoFit/>
          </a:bodyPr>
          <a:lstStyle/>
          <a:p>
            <a:pPr algn="r"/>
            <a:r>
              <a:rPr lang="en-US" sz="1000" dirty="0" smtClean="0"/>
              <a:t>State * :</a:t>
            </a:r>
            <a:endParaRPr lang="en-US" sz="1000" dirty="0"/>
          </a:p>
        </p:txBody>
      </p:sp>
      <p:sp>
        <p:nvSpPr>
          <p:cNvPr id="25" name="TextBox 24"/>
          <p:cNvSpPr txBox="1"/>
          <p:nvPr/>
        </p:nvSpPr>
        <p:spPr>
          <a:xfrm>
            <a:off x="357158" y="2468399"/>
            <a:ext cx="1285884" cy="246221"/>
          </a:xfrm>
          <a:prstGeom prst="rect">
            <a:avLst/>
          </a:prstGeom>
          <a:noFill/>
        </p:spPr>
        <p:txBody>
          <a:bodyPr wrap="square" rtlCol="0">
            <a:spAutoFit/>
          </a:bodyPr>
          <a:lstStyle/>
          <a:p>
            <a:pPr algn="r"/>
            <a:r>
              <a:rPr lang="en-US" sz="1000" dirty="0" smtClean="0"/>
              <a:t>Country * :</a:t>
            </a:r>
            <a:endParaRPr lang="en-US" sz="1000" dirty="0"/>
          </a:p>
        </p:txBody>
      </p:sp>
      <p:sp>
        <p:nvSpPr>
          <p:cNvPr id="26" name="TextBox 25"/>
          <p:cNvSpPr txBox="1"/>
          <p:nvPr/>
        </p:nvSpPr>
        <p:spPr>
          <a:xfrm>
            <a:off x="357158" y="3111341"/>
            <a:ext cx="1285884" cy="246221"/>
          </a:xfrm>
          <a:prstGeom prst="rect">
            <a:avLst/>
          </a:prstGeom>
          <a:noFill/>
        </p:spPr>
        <p:txBody>
          <a:bodyPr wrap="square" rtlCol="0">
            <a:spAutoFit/>
          </a:bodyPr>
          <a:lstStyle/>
          <a:p>
            <a:pPr algn="r"/>
            <a:r>
              <a:rPr lang="en-US" sz="1000" dirty="0" smtClean="0"/>
              <a:t>Pin Code * :</a:t>
            </a:r>
            <a:endParaRPr lang="en-US" sz="1000" dirty="0"/>
          </a:p>
        </p:txBody>
      </p:sp>
      <p:sp>
        <p:nvSpPr>
          <p:cNvPr id="27" name="TextBox 26"/>
          <p:cNvSpPr txBox="1"/>
          <p:nvPr/>
        </p:nvSpPr>
        <p:spPr>
          <a:xfrm>
            <a:off x="357158" y="3309176"/>
            <a:ext cx="1285884" cy="246221"/>
          </a:xfrm>
          <a:prstGeom prst="rect">
            <a:avLst/>
          </a:prstGeom>
          <a:noFill/>
        </p:spPr>
        <p:txBody>
          <a:bodyPr wrap="square" rtlCol="0">
            <a:spAutoFit/>
          </a:bodyPr>
          <a:lstStyle/>
          <a:p>
            <a:pPr algn="r"/>
            <a:r>
              <a:rPr lang="en-US" sz="1000" dirty="0" smtClean="0"/>
              <a:t>Duration of Stay :</a:t>
            </a:r>
            <a:endParaRPr lang="en-US" sz="1000" dirty="0"/>
          </a:p>
        </p:txBody>
      </p:sp>
      <p:sp>
        <p:nvSpPr>
          <p:cNvPr id="28" name="Rectangle 27"/>
          <p:cNvSpPr/>
          <p:nvPr/>
        </p:nvSpPr>
        <p:spPr>
          <a:xfrm>
            <a:off x="1571604" y="2071678"/>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F-503, Block-12, Rain Tree Park</a:t>
            </a:r>
            <a:endParaRPr lang="en-US" sz="1050" dirty="0">
              <a:solidFill>
                <a:schemeClr val="tx1"/>
              </a:solidFill>
            </a:endParaRPr>
          </a:p>
        </p:txBody>
      </p:sp>
      <p:sp>
        <p:nvSpPr>
          <p:cNvPr id="30" name="Rectangle 29"/>
          <p:cNvSpPr/>
          <p:nvPr/>
        </p:nvSpPr>
        <p:spPr>
          <a:xfrm>
            <a:off x="1571604" y="2285992"/>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Malaysian Township, Kukatpally</a:t>
            </a:r>
            <a:endParaRPr lang="en-US" sz="1050" dirty="0">
              <a:solidFill>
                <a:schemeClr val="tx1"/>
              </a:solidFill>
            </a:endParaRPr>
          </a:p>
        </p:txBody>
      </p:sp>
      <p:sp>
        <p:nvSpPr>
          <p:cNvPr id="31" name="Rectangle 30"/>
          <p:cNvSpPr/>
          <p:nvPr/>
        </p:nvSpPr>
        <p:spPr>
          <a:xfrm>
            <a:off x="1571604" y="2484938"/>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India</a:t>
            </a:r>
            <a:endParaRPr lang="en-US" sz="1050" dirty="0">
              <a:solidFill>
                <a:schemeClr val="tx1"/>
              </a:solidFill>
            </a:endParaRPr>
          </a:p>
        </p:txBody>
      </p:sp>
      <p:sp>
        <p:nvSpPr>
          <p:cNvPr id="32" name="Rectangle 31"/>
          <p:cNvSpPr/>
          <p:nvPr/>
        </p:nvSpPr>
        <p:spPr>
          <a:xfrm>
            <a:off x="1571604" y="2699252"/>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Andhra Pradesh</a:t>
            </a:r>
            <a:endParaRPr lang="en-US" sz="1050" dirty="0">
              <a:solidFill>
                <a:schemeClr val="tx1"/>
              </a:solidFill>
            </a:endParaRPr>
          </a:p>
        </p:txBody>
      </p:sp>
      <p:sp>
        <p:nvSpPr>
          <p:cNvPr id="45" name="Rectangle 44"/>
          <p:cNvSpPr/>
          <p:nvPr/>
        </p:nvSpPr>
        <p:spPr>
          <a:xfrm>
            <a:off x="1571604" y="2928934"/>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Hyderabad</a:t>
            </a:r>
            <a:endParaRPr lang="en-US" sz="1050" dirty="0">
              <a:solidFill>
                <a:schemeClr val="tx1"/>
              </a:solidFill>
            </a:endParaRPr>
          </a:p>
        </p:txBody>
      </p:sp>
      <p:sp>
        <p:nvSpPr>
          <p:cNvPr id="46" name="Rectangle 45"/>
          <p:cNvSpPr/>
          <p:nvPr/>
        </p:nvSpPr>
        <p:spPr>
          <a:xfrm>
            <a:off x="1571604" y="3143248"/>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50073</a:t>
            </a:r>
            <a:endParaRPr lang="en-US" sz="1050" dirty="0">
              <a:solidFill>
                <a:schemeClr val="tx1"/>
              </a:solidFill>
            </a:endParaRPr>
          </a:p>
        </p:txBody>
      </p:sp>
      <p:sp>
        <p:nvSpPr>
          <p:cNvPr id="47" name="Rectangle 46"/>
          <p:cNvSpPr/>
          <p:nvPr/>
        </p:nvSpPr>
        <p:spPr>
          <a:xfrm>
            <a:off x="1571604" y="3357562"/>
            <a:ext cx="428628"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2</a:t>
            </a:r>
            <a:endParaRPr lang="en-US" sz="1050" dirty="0">
              <a:solidFill>
                <a:schemeClr val="tx1"/>
              </a:solidFill>
            </a:endParaRPr>
          </a:p>
        </p:txBody>
      </p:sp>
      <p:sp>
        <p:nvSpPr>
          <p:cNvPr id="51" name="TextBox 50"/>
          <p:cNvSpPr txBox="1"/>
          <p:nvPr/>
        </p:nvSpPr>
        <p:spPr>
          <a:xfrm>
            <a:off x="2000232" y="3343305"/>
            <a:ext cx="1071570" cy="246221"/>
          </a:xfrm>
          <a:prstGeom prst="rect">
            <a:avLst/>
          </a:prstGeom>
          <a:noFill/>
        </p:spPr>
        <p:txBody>
          <a:bodyPr wrap="square" rtlCol="0">
            <a:spAutoFit/>
          </a:bodyPr>
          <a:lstStyle/>
          <a:p>
            <a:r>
              <a:rPr lang="en-US" sz="1000" dirty="0" smtClean="0"/>
              <a:t>Years</a:t>
            </a:r>
            <a:endParaRPr lang="en-US" sz="1000" dirty="0"/>
          </a:p>
        </p:txBody>
      </p:sp>
      <p:sp>
        <p:nvSpPr>
          <p:cNvPr id="52" name="TextBox 51"/>
          <p:cNvSpPr txBox="1"/>
          <p:nvPr/>
        </p:nvSpPr>
        <p:spPr>
          <a:xfrm>
            <a:off x="5011432" y="1829537"/>
            <a:ext cx="1643074" cy="276999"/>
          </a:xfrm>
          <a:prstGeom prst="rect">
            <a:avLst/>
          </a:prstGeom>
          <a:noFill/>
        </p:spPr>
        <p:txBody>
          <a:bodyPr wrap="square" rtlCol="0">
            <a:spAutoFit/>
          </a:bodyPr>
          <a:lstStyle/>
          <a:p>
            <a:r>
              <a:rPr lang="en-US" sz="1200" u="sng" dirty="0" smtClean="0"/>
              <a:t>Permanent Address</a:t>
            </a:r>
            <a:endParaRPr lang="en-US" sz="1200" u="sng" dirty="0"/>
          </a:p>
        </p:txBody>
      </p:sp>
      <p:sp>
        <p:nvSpPr>
          <p:cNvPr id="53" name="TextBox 52"/>
          <p:cNvSpPr txBox="1"/>
          <p:nvPr/>
        </p:nvSpPr>
        <p:spPr>
          <a:xfrm>
            <a:off x="5082870" y="2177974"/>
            <a:ext cx="1285884" cy="246221"/>
          </a:xfrm>
          <a:prstGeom prst="rect">
            <a:avLst/>
          </a:prstGeom>
          <a:noFill/>
        </p:spPr>
        <p:txBody>
          <a:bodyPr wrap="square" rtlCol="0">
            <a:spAutoFit/>
          </a:bodyPr>
          <a:lstStyle/>
          <a:p>
            <a:pPr algn="r"/>
            <a:r>
              <a:rPr lang="en-US" sz="1000" dirty="0" smtClean="0"/>
              <a:t>House Name/No * :</a:t>
            </a:r>
            <a:endParaRPr lang="en-US" sz="1000" dirty="0"/>
          </a:p>
        </p:txBody>
      </p:sp>
      <p:sp>
        <p:nvSpPr>
          <p:cNvPr id="54" name="TextBox 53"/>
          <p:cNvSpPr txBox="1"/>
          <p:nvPr/>
        </p:nvSpPr>
        <p:spPr>
          <a:xfrm>
            <a:off x="5082870" y="2378031"/>
            <a:ext cx="1285884" cy="246221"/>
          </a:xfrm>
          <a:prstGeom prst="rect">
            <a:avLst/>
          </a:prstGeom>
          <a:noFill/>
        </p:spPr>
        <p:txBody>
          <a:bodyPr wrap="square" rtlCol="0">
            <a:spAutoFit/>
          </a:bodyPr>
          <a:lstStyle/>
          <a:p>
            <a:pPr algn="r"/>
            <a:r>
              <a:rPr lang="en-US" sz="1000" dirty="0" smtClean="0"/>
              <a:t>Place/Street * :</a:t>
            </a:r>
            <a:endParaRPr lang="en-US" sz="1000" dirty="0"/>
          </a:p>
        </p:txBody>
      </p:sp>
      <p:sp>
        <p:nvSpPr>
          <p:cNvPr id="55" name="TextBox 54"/>
          <p:cNvSpPr txBox="1"/>
          <p:nvPr/>
        </p:nvSpPr>
        <p:spPr>
          <a:xfrm>
            <a:off x="5082870" y="3003323"/>
            <a:ext cx="1285884" cy="246221"/>
          </a:xfrm>
          <a:prstGeom prst="rect">
            <a:avLst/>
          </a:prstGeom>
          <a:noFill/>
        </p:spPr>
        <p:txBody>
          <a:bodyPr wrap="square" rtlCol="0">
            <a:spAutoFit/>
          </a:bodyPr>
          <a:lstStyle/>
          <a:p>
            <a:pPr algn="r"/>
            <a:r>
              <a:rPr lang="en-US" sz="1000" dirty="0" smtClean="0"/>
              <a:t>City/District * :</a:t>
            </a:r>
            <a:endParaRPr lang="en-US" sz="1000" dirty="0"/>
          </a:p>
        </p:txBody>
      </p:sp>
      <p:sp>
        <p:nvSpPr>
          <p:cNvPr id="56" name="TextBox 55"/>
          <p:cNvSpPr txBox="1"/>
          <p:nvPr/>
        </p:nvSpPr>
        <p:spPr>
          <a:xfrm>
            <a:off x="5082870" y="2789009"/>
            <a:ext cx="1285884" cy="246221"/>
          </a:xfrm>
          <a:prstGeom prst="rect">
            <a:avLst/>
          </a:prstGeom>
          <a:noFill/>
        </p:spPr>
        <p:txBody>
          <a:bodyPr wrap="square" rtlCol="0">
            <a:spAutoFit/>
          </a:bodyPr>
          <a:lstStyle/>
          <a:p>
            <a:pPr algn="r"/>
            <a:r>
              <a:rPr lang="en-US" sz="1000" dirty="0" smtClean="0"/>
              <a:t>State * :</a:t>
            </a:r>
            <a:endParaRPr lang="en-US" sz="1000" dirty="0"/>
          </a:p>
        </p:txBody>
      </p:sp>
      <p:sp>
        <p:nvSpPr>
          <p:cNvPr id="57" name="TextBox 56"/>
          <p:cNvSpPr txBox="1"/>
          <p:nvPr/>
        </p:nvSpPr>
        <p:spPr>
          <a:xfrm>
            <a:off x="5082870" y="2574695"/>
            <a:ext cx="1285884" cy="246221"/>
          </a:xfrm>
          <a:prstGeom prst="rect">
            <a:avLst/>
          </a:prstGeom>
          <a:noFill/>
        </p:spPr>
        <p:txBody>
          <a:bodyPr wrap="square" rtlCol="0">
            <a:spAutoFit/>
          </a:bodyPr>
          <a:lstStyle/>
          <a:p>
            <a:pPr algn="r"/>
            <a:r>
              <a:rPr lang="en-US" sz="1000" dirty="0" smtClean="0"/>
              <a:t>Country * :</a:t>
            </a:r>
            <a:endParaRPr lang="en-US" sz="1000" dirty="0"/>
          </a:p>
        </p:txBody>
      </p:sp>
      <p:sp>
        <p:nvSpPr>
          <p:cNvPr id="58" name="TextBox 57"/>
          <p:cNvSpPr txBox="1"/>
          <p:nvPr/>
        </p:nvSpPr>
        <p:spPr>
          <a:xfrm>
            <a:off x="5082870" y="3217637"/>
            <a:ext cx="1285884" cy="246221"/>
          </a:xfrm>
          <a:prstGeom prst="rect">
            <a:avLst/>
          </a:prstGeom>
          <a:noFill/>
        </p:spPr>
        <p:txBody>
          <a:bodyPr wrap="square" rtlCol="0">
            <a:spAutoFit/>
          </a:bodyPr>
          <a:lstStyle/>
          <a:p>
            <a:pPr algn="r"/>
            <a:r>
              <a:rPr lang="en-US" sz="1000" dirty="0" smtClean="0"/>
              <a:t>Pin Code * :</a:t>
            </a:r>
            <a:endParaRPr lang="en-US" sz="1000" dirty="0"/>
          </a:p>
        </p:txBody>
      </p:sp>
      <p:sp>
        <p:nvSpPr>
          <p:cNvPr id="59" name="TextBox 58"/>
          <p:cNvSpPr txBox="1"/>
          <p:nvPr/>
        </p:nvSpPr>
        <p:spPr>
          <a:xfrm>
            <a:off x="5082870" y="3415472"/>
            <a:ext cx="1285884" cy="246221"/>
          </a:xfrm>
          <a:prstGeom prst="rect">
            <a:avLst/>
          </a:prstGeom>
          <a:noFill/>
        </p:spPr>
        <p:txBody>
          <a:bodyPr wrap="square" rtlCol="0">
            <a:spAutoFit/>
          </a:bodyPr>
          <a:lstStyle/>
          <a:p>
            <a:pPr algn="r"/>
            <a:r>
              <a:rPr lang="en-US" sz="1000" dirty="0" smtClean="0"/>
              <a:t>Duration of Stay :</a:t>
            </a:r>
            <a:endParaRPr lang="en-US" sz="1000" dirty="0"/>
          </a:p>
        </p:txBody>
      </p:sp>
      <p:sp>
        <p:nvSpPr>
          <p:cNvPr id="60" name="Rectangle 59"/>
          <p:cNvSpPr/>
          <p:nvPr/>
        </p:nvSpPr>
        <p:spPr>
          <a:xfrm>
            <a:off x="6297316" y="2177974"/>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F-503, Block-12, Rain Tree Park</a:t>
            </a:r>
            <a:endParaRPr lang="en-US" sz="1050" dirty="0">
              <a:solidFill>
                <a:schemeClr val="tx1"/>
              </a:solidFill>
            </a:endParaRPr>
          </a:p>
        </p:txBody>
      </p:sp>
      <p:sp>
        <p:nvSpPr>
          <p:cNvPr id="61" name="Rectangle 60"/>
          <p:cNvSpPr/>
          <p:nvPr/>
        </p:nvSpPr>
        <p:spPr>
          <a:xfrm>
            <a:off x="6297316" y="2392288"/>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Malaysian Township, Kukatpally</a:t>
            </a:r>
            <a:endParaRPr lang="en-US" sz="1050" dirty="0">
              <a:solidFill>
                <a:schemeClr val="tx1"/>
              </a:solidFill>
            </a:endParaRPr>
          </a:p>
        </p:txBody>
      </p:sp>
      <p:sp>
        <p:nvSpPr>
          <p:cNvPr id="62" name="Rectangle 61"/>
          <p:cNvSpPr/>
          <p:nvPr/>
        </p:nvSpPr>
        <p:spPr>
          <a:xfrm>
            <a:off x="6297316" y="2591234"/>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India</a:t>
            </a:r>
            <a:endParaRPr lang="en-US" sz="1050" dirty="0">
              <a:solidFill>
                <a:schemeClr val="tx1"/>
              </a:solidFill>
            </a:endParaRPr>
          </a:p>
        </p:txBody>
      </p:sp>
      <p:sp>
        <p:nvSpPr>
          <p:cNvPr id="63" name="Rectangle 62"/>
          <p:cNvSpPr/>
          <p:nvPr/>
        </p:nvSpPr>
        <p:spPr>
          <a:xfrm>
            <a:off x="6297316" y="2805548"/>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Andhra Pradesh</a:t>
            </a:r>
            <a:endParaRPr lang="en-US" sz="1050" dirty="0">
              <a:solidFill>
                <a:schemeClr val="tx1"/>
              </a:solidFill>
            </a:endParaRPr>
          </a:p>
        </p:txBody>
      </p:sp>
      <p:sp>
        <p:nvSpPr>
          <p:cNvPr id="64" name="Rectangle 63"/>
          <p:cNvSpPr/>
          <p:nvPr/>
        </p:nvSpPr>
        <p:spPr>
          <a:xfrm>
            <a:off x="6297316" y="3035230"/>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Hyderabad</a:t>
            </a:r>
            <a:endParaRPr lang="en-US" sz="1050" dirty="0">
              <a:solidFill>
                <a:schemeClr val="tx1"/>
              </a:solidFill>
            </a:endParaRPr>
          </a:p>
        </p:txBody>
      </p:sp>
      <p:sp>
        <p:nvSpPr>
          <p:cNvPr id="65" name="Rectangle 64"/>
          <p:cNvSpPr/>
          <p:nvPr/>
        </p:nvSpPr>
        <p:spPr>
          <a:xfrm>
            <a:off x="6297316" y="3249544"/>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50073</a:t>
            </a:r>
            <a:endParaRPr lang="en-US" sz="1050" dirty="0">
              <a:solidFill>
                <a:schemeClr val="tx1"/>
              </a:solidFill>
            </a:endParaRPr>
          </a:p>
        </p:txBody>
      </p:sp>
      <p:sp>
        <p:nvSpPr>
          <p:cNvPr id="66" name="Rectangle 65"/>
          <p:cNvSpPr/>
          <p:nvPr/>
        </p:nvSpPr>
        <p:spPr>
          <a:xfrm>
            <a:off x="6297316" y="3463858"/>
            <a:ext cx="428628"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2</a:t>
            </a:r>
            <a:endParaRPr lang="en-US" sz="1050" dirty="0">
              <a:solidFill>
                <a:schemeClr val="tx1"/>
              </a:solidFill>
            </a:endParaRPr>
          </a:p>
        </p:txBody>
      </p:sp>
      <p:sp>
        <p:nvSpPr>
          <p:cNvPr id="69" name="TextBox 68"/>
          <p:cNvSpPr txBox="1"/>
          <p:nvPr/>
        </p:nvSpPr>
        <p:spPr>
          <a:xfrm>
            <a:off x="6725944" y="3449601"/>
            <a:ext cx="1071570" cy="246221"/>
          </a:xfrm>
          <a:prstGeom prst="rect">
            <a:avLst/>
          </a:prstGeom>
          <a:noFill/>
        </p:spPr>
        <p:txBody>
          <a:bodyPr wrap="square" rtlCol="0">
            <a:spAutoFit/>
          </a:bodyPr>
          <a:lstStyle/>
          <a:p>
            <a:r>
              <a:rPr lang="en-US" sz="1000" dirty="0" smtClean="0"/>
              <a:t>Years</a:t>
            </a:r>
            <a:endParaRPr lang="en-US" sz="1000" dirty="0"/>
          </a:p>
        </p:txBody>
      </p:sp>
      <p:sp>
        <p:nvSpPr>
          <p:cNvPr id="70" name="Rectangle 69"/>
          <p:cNvSpPr/>
          <p:nvPr/>
        </p:nvSpPr>
        <p:spPr>
          <a:xfrm>
            <a:off x="6500826" y="1857364"/>
            <a:ext cx="214314"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endParaRPr lang="en-US" sz="1050" dirty="0">
              <a:solidFill>
                <a:schemeClr val="tx1"/>
              </a:solidFill>
            </a:endParaRPr>
          </a:p>
        </p:txBody>
      </p:sp>
      <p:sp>
        <p:nvSpPr>
          <p:cNvPr id="74" name="TextBox 73"/>
          <p:cNvSpPr txBox="1"/>
          <p:nvPr/>
        </p:nvSpPr>
        <p:spPr>
          <a:xfrm>
            <a:off x="6669036" y="1847398"/>
            <a:ext cx="1643074" cy="261610"/>
          </a:xfrm>
          <a:prstGeom prst="rect">
            <a:avLst/>
          </a:prstGeom>
          <a:noFill/>
        </p:spPr>
        <p:txBody>
          <a:bodyPr wrap="square" rtlCol="0">
            <a:spAutoFit/>
          </a:bodyPr>
          <a:lstStyle/>
          <a:p>
            <a:r>
              <a:rPr lang="en-US" sz="1050" dirty="0" smtClean="0"/>
              <a:t>Same as Current Address</a:t>
            </a:r>
            <a:endParaRPr lang="en-US" sz="1050" dirty="0"/>
          </a:p>
        </p:txBody>
      </p:sp>
      <p:pic>
        <p:nvPicPr>
          <p:cNvPr id="2050" name="Picture 2"/>
          <p:cNvPicPr>
            <a:picLocks noChangeAspect="1" noChangeArrowheads="1"/>
          </p:cNvPicPr>
          <p:nvPr/>
        </p:nvPicPr>
        <p:blipFill>
          <a:blip r:embed="rId3"/>
          <a:srcRect/>
          <a:stretch>
            <a:fillRect/>
          </a:stretch>
        </p:blipFill>
        <p:spPr bwMode="auto">
          <a:xfrm>
            <a:off x="6556136" y="1880858"/>
            <a:ext cx="95250" cy="152400"/>
          </a:xfrm>
          <a:prstGeom prst="rect">
            <a:avLst/>
          </a:prstGeom>
          <a:noFill/>
          <a:ln w="9525">
            <a:noFill/>
            <a:miter lim="800000"/>
            <a:headEnd/>
            <a:tailEnd/>
          </a:ln>
          <a:effectLst/>
        </p:spPr>
      </p:pic>
      <p:sp>
        <p:nvSpPr>
          <p:cNvPr id="75" name="Left Bracket 74"/>
          <p:cNvSpPr/>
          <p:nvPr/>
        </p:nvSpPr>
        <p:spPr>
          <a:xfrm>
            <a:off x="6429388" y="1785926"/>
            <a:ext cx="45719" cy="35719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Right Bracket 75"/>
          <p:cNvSpPr/>
          <p:nvPr/>
        </p:nvSpPr>
        <p:spPr>
          <a:xfrm>
            <a:off x="8143900" y="1808978"/>
            <a:ext cx="45719" cy="334138"/>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 name="Group 77"/>
          <p:cNvGrpSpPr/>
          <p:nvPr/>
        </p:nvGrpSpPr>
        <p:grpSpPr>
          <a:xfrm>
            <a:off x="3278432" y="2467288"/>
            <a:ext cx="214314" cy="229682"/>
            <a:chOff x="1285852" y="4143380"/>
            <a:chExt cx="214314" cy="229682"/>
          </a:xfrm>
        </p:grpSpPr>
        <p:sp>
          <p:nvSpPr>
            <p:cNvPr id="77" name="Rectangle 76"/>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Merge 47"/>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78"/>
          <p:cNvGrpSpPr/>
          <p:nvPr/>
        </p:nvGrpSpPr>
        <p:grpSpPr>
          <a:xfrm>
            <a:off x="3278432" y="2699252"/>
            <a:ext cx="214314" cy="229682"/>
            <a:chOff x="1285852" y="4143380"/>
            <a:chExt cx="214314" cy="229682"/>
          </a:xfrm>
        </p:grpSpPr>
        <p:sp>
          <p:nvSpPr>
            <p:cNvPr id="80" name="Rectangle 79"/>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Merge 80"/>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81"/>
          <p:cNvGrpSpPr/>
          <p:nvPr/>
        </p:nvGrpSpPr>
        <p:grpSpPr>
          <a:xfrm>
            <a:off x="7993340" y="2571744"/>
            <a:ext cx="214314" cy="229682"/>
            <a:chOff x="1285852" y="4143380"/>
            <a:chExt cx="214314" cy="229682"/>
          </a:xfrm>
        </p:grpSpPr>
        <p:sp>
          <p:nvSpPr>
            <p:cNvPr id="83" name="Rectangle 82"/>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lowchart: Merge 83"/>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84"/>
          <p:cNvGrpSpPr/>
          <p:nvPr/>
        </p:nvGrpSpPr>
        <p:grpSpPr>
          <a:xfrm>
            <a:off x="7993340" y="2803708"/>
            <a:ext cx="214314" cy="229682"/>
            <a:chOff x="1285852" y="4143380"/>
            <a:chExt cx="214314" cy="229682"/>
          </a:xfrm>
        </p:grpSpPr>
        <p:sp>
          <p:nvSpPr>
            <p:cNvPr id="86" name="Rectangle 85"/>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lowchart: Merge 86"/>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8" name="TextBox 87"/>
          <p:cNvSpPr txBox="1"/>
          <p:nvPr/>
        </p:nvSpPr>
        <p:spPr>
          <a:xfrm>
            <a:off x="357158" y="3839978"/>
            <a:ext cx="1285884" cy="246221"/>
          </a:xfrm>
          <a:prstGeom prst="rect">
            <a:avLst/>
          </a:prstGeom>
          <a:noFill/>
        </p:spPr>
        <p:txBody>
          <a:bodyPr wrap="square" rtlCol="0">
            <a:spAutoFit/>
          </a:bodyPr>
          <a:lstStyle/>
          <a:p>
            <a:pPr algn="r"/>
            <a:r>
              <a:rPr lang="en-US" sz="1000" dirty="0" smtClean="0"/>
              <a:t>Phone Number  :</a:t>
            </a:r>
            <a:endParaRPr lang="en-US" sz="1000" dirty="0"/>
          </a:p>
        </p:txBody>
      </p:sp>
      <p:sp>
        <p:nvSpPr>
          <p:cNvPr id="89" name="TextBox 88"/>
          <p:cNvSpPr txBox="1"/>
          <p:nvPr/>
        </p:nvSpPr>
        <p:spPr>
          <a:xfrm>
            <a:off x="357158" y="4040035"/>
            <a:ext cx="1285884" cy="246221"/>
          </a:xfrm>
          <a:prstGeom prst="rect">
            <a:avLst/>
          </a:prstGeom>
          <a:noFill/>
        </p:spPr>
        <p:txBody>
          <a:bodyPr wrap="square" rtlCol="0">
            <a:spAutoFit/>
          </a:bodyPr>
          <a:lstStyle/>
          <a:p>
            <a:pPr algn="r"/>
            <a:r>
              <a:rPr lang="en-US" sz="1000" dirty="0" smtClean="0"/>
              <a:t>Mobile Number:</a:t>
            </a:r>
            <a:endParaRPr lang="en-US" sz="1000" dirty="0"/>
          </a:p>
        </p:txBody>
      </p:sp>
      <p:sp>
        <p:nvSpPr>
          <p:cNvPr id="90" name="Rectangle 89"/>
          <p:cNvSpPr/>
          <p:nvPr/>
        </p:nvSpPr>
        <p:spPr>
          <a:xfrm>
            <a:off x="1571604" y="3839978"/>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04066881253</a:t>
            </a:r>
            <a:endParaRPr lang="en-US" sz="1050" dirty="0">
              <a:solidFill>
                <a:schemeClr val="tx1"/>
              </a:solidFill>
            </a:endParaRPr>
          </a:p>
        </p:txBody>
      </p:sp>
      <p:sp>
        <p:nvSpPr>
          <p:cNvPr id="91" name="Rectangle 90"/>
          <p:cNvSpPr/>
          <p:nvPr/>
        </p:nvSpPr>
        <p:spPr>
          <a:xfrm>
            <a:off x="1571604" y="4054292"/>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919848473539</a:t>
            </a:r>
            <a:endParaRPr lang="en-US" sz="1050" dirty="0">
              <a:solidFill>
                <a:schemeClr val="tx1"/>
              </a:solidFill>
            </a:endParaRPr>
          </a:p>
        </p:txBody>
      </p:sp>
      <p:sp>
        <p:nvSpPr>
          <p:cNvPr id="97" name="TextBox 96"/>
          <p:cNvSpPr txBox="1"/>
          <p:nvPr/>
        </p:nvSpPr>
        <p:spPr>
          <a:xfrm>
            <a:off x="357158" y="4254349"/>
            <a:ext cx="1285884" cy="246221"/>
          </a:xfrm>
          <a:prstGeom prst="rect">
            <a:avLst/>
          </a:prstGeom>
          <a:noFill/>
        </p:spPr>
        <p:txBody>
          <a:bodyPr wrap="square" rtlCol="0">
            <a:spAutoFit/>
          </a:bodyPr>
          <a:lstStyle/>
          <a:p>
            <a:pPr algn="r"/>
            <a:r>
              <a:rPr lang="en-US" sz="1000" dirty="0" smtClean="0"/>
              <a:t>Fax Number  :</a:t>
            </a:r>
            <a:endParaRPr lang="en-US" sz="1000" dirty="0"/>
          </a:p>
        </p:txBody>
      </p:sp>
      <p:sp>
        <p:nvSpPr>
          <p:cNvPr id="98" name="Rectangle 97"/>
          <p:cNvSpPr/>
          <p:nvPr/>
        </p:nvSpPr>
        <p:spPr>
          <a:xfrm>
            <a:off x="1571604" y="4254349"/>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04065881253</a:t>
            </a:r>
            <a:endParaRPr lang="en-US" sz="1050" dirty="0">
              <a:solidFill>
                <a:schemeClr val="tx1"/>
              </a:solidFill>
            </a:endParaRPr>
          </a:p>
        </p:txBody>
      </p:sp>
      <p:sp>
        <p:nvSpPr>
          <p:cNvPr id="99" name="TextBox 98"/>
          <p:cNvSpPr txBox="1"/>
          <p:nvPr/>
        </p:nvSpPr>
        <p:spPr>
          <a:xfrm>
            <a:off x="357158" y="4468663"/>
            <a:ext cx="1285884" cy="246221"/>
          </a:xfrm>
          <a:prstGeom prst="rect">
            <a:avLst/>
          </a:prstGeom>
          <a:noFill/>
        </p:spPr>
        <p:txBody>
          <a:bodyPr wrap="square" rtlCol="0">
            <a:spAutoFit/>
          </a:bodyPr>
          <a:lstStyle/>
          <a:p>
            <a:pPr algn="r"/>
            <a:r>
              <a:rPr lang="en-US" sz="1000" dirty="0" smtClean="0"/>
              <a:t>Email Address :</a:t>
            </a:r>
            <a:endParaRPr lang="en-US" sz="1000" dirty="0"/>
          </a:p>
        </p:txBody>
      </p:sp>
      <p:sp>
        <p:nvSpPr>
          <p:cNvPr id="100" name="Rectangle 99"/>
          <p:cNvSpPr/>
          <p:nvPr/>
        </p:nvSpPr>
        <p:spPr>
          <a:xfrm>
            <a:off x="1571604" y="4468663"/>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alok.ranjan@walkingtree.in</a:t>
            </a:r>
            <a:endParaRPr lang="en-US" sz="1050" dirty="0">
              <a:solidFill>
                <a:schemeClr val="tx1"/>
              </a:solidFill>
            </a:endParaRPr>
          </a:p>
        </p:txBody>
      </p:sp>
      <p:sp>
        <p:nvSpPr>
          <p:cNvPr id="101" name="Rounded Rectangle 100"/>
          <p:cNvSpPr/>
          <p:nvPr/>
        </p:nvSpPr>
        <p:spPr>
          <a:xfrm flipH="1">
            <a:off x="4643438" y="1357298"/>
            <a:ext cx="1143008"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Other Details</a:t>
            </a:r>
            <a:endParaRPr lang="en-US" sz="1000" dirty="0"/>
          </a:p>
        </p:txBody>
      </p:sp>
      <p:sp>
        <p:nvSpPr>
          <p:cNvPr id="78" name="Rounded Rectangle 77"/>
          <p:cNvSpPr/>
          <p:nvPr/>
        </p:nvSpPr>
        <p:spPr>
          <a:xfrm>
            <a:off x="285720" y="6286520"/>
            <a:ext cx="1071570"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Cancel</a:t>
            </a:r>
            <a:endParaRPr lang="en-US" dirty="0"/>
          </a:p>
        </p:txBody>
      </p:sp>
      <p:sp>
        <p:nvSpPr>
          <p:cNvPr id="79" name="Rounded Rectangle 78"/>
          <p:cNvSpPr/>
          <p:nvPr/>
        </p:nvSpPr>
        <p:spPr>
          <a:xfrm flipH="1">
            <a:off x="1395710" y="6286520"/>
            <a:ext cx="1143008"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Reset</a:t>
            </a:r>
            <a:endParaRPr lang="en-US" sz="1000" dirty="0"/>
          </a:p>
        </p:txBody>
      </p:sp>
      <p:sp>
        <p:nvSpPr>
          <p:cNvPr id="82" name="Rounded Rectangle 81"/>
          <p:cNvSpPr/>
          <p:nvPr/>
        </p:nvSpPr>
        <p:spPr>
          <a:xfrm flipH="1">
            <a:off x="2577138" y="6286520"/>
            <a:ext cx="1143008"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Save</a:t>
            </a:r>
            <a:endParaRPr lang="en-US" sz="1000" dirty="0"/>
          </a:p>
        </p:txBody>
      </p:sp>
      <p:sp>
        <p:nvSpPr>
          <p:cNvPr id="85" name="TextBox 84"/>
          <p:cNvSpPr txBox="1"/>
          <p:nvPr/>
        </p:nvSpPr>
        <p:spPr>
          <a:xfrm>
            <a:off x="5000628" y="3839978"/>
            <a:ext cx="1285884" cy="246221"/>
          </a:xfrm>
          <a:prstGeom prst="rect">
            <a:avLst/>
          </a:prstGeom>
          <a:noFill/>
        </p:spPr>
        <p:txBody>
          <a:bodyPr wrap="square" rtlCol="0">
            <a:spAutoFit/>
          </a:bodyPr>
          <a:lstStyle/>
          <a:p>
            <a:pPr algn="r"/>
            <a:r>
              <a:rPr lang="en-US" sz="1000" dirty="0" smtClean="0"/>
              <a:t>Phone Number  :</a:t>
            </a:r>
            <a:endParaRPr lang="en-US" sz="1000" dirty="0"/>
          </a:p>
        </p:txBody>
      </p:sp>
      <p:sp>
        <p:nvSpPr>
          <p:cNvPr id="92" name="TextBox 91"/>
          <p:cNvSpPr txBox="1"/>
          <p:nvPr/>
        </p:nvSpPr>
        <p:spPr>
          <a:xfrm>
            <a:off x="5000628" y="4040035"/>
            <a:ext cx="1285884" cy="246221"/>
          </a:xfrm>
          <a:prstGeom prst="rect">
            <a:avLst/>
          </a:prstGeom>
          <a:noFill/>
        </p:spPr>
        <p:txBody>
          <a:bodyPr wrap="square" rtlCol="0">
            <a:spAutoFit/>
          </a:bodyPr>
          <a:lstStyle/>
          <a:p>
            <a:pPr algn="r"/>
            <a:r>
              <a:rPr lang="en-US" sz="1000" dirty="0" smtClean="0"/>
              <a:t>Mobile Number:</a:t>
            </a:r>
            <a:endParaRPr lang="en-US" sz="1000" dirty="0"/>
          </a:p>
        </p:txBody>
      </p:sp>
      <p:sp>
        <p:nvSpPr>
          <p:cNvPr id="93" name="Rectangle 92"/>
          <p:cNvSpPr/>
          <p:nvPr/>
        </p:nvSpPr>
        <p:spPr>
          <a:xfrm>
            <a:off x="6215074" y="3839978"/>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04066881253</a:t>
            </a:r>
            <a:endParaRPr lang="en-US" sz="1050" dirty="0">
              <a:solidFill>
                <a:schemeClr val="tx1"/>
              </a:solidFill>
            </a:endParaRPr>
          </a:p>
        </p:txBody>
      </p:sp>
      <p:sp>
        <p:nvSpPr>
          <p:cNvPr id="94" name="Rectangle 93"/>
          <p:cNvSpPr/>
          <p:nvPr/>
        </p:nvSpPr>
        <p:spPr>
          <a:xfrm>
            <a:off x="6215074" y="4054292"/>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919848473539</a:t>
            </a:r>
            <a:endParaRPr lang="en-US" sz="1050" dirty="0">
              <a:solidFill>
                <a:schemeClr val="tx1"/>
              </a:solidFill>
            </a:endParaRPr>
          </a:p>
        </p:txBody>
      </p:sp>
      <p:sp>
        <p:nvSpPr>
          <p:cNvPr id="95" name="TextBox 94"/>
          <p:cNvSpPr txBox="1"/>
          <p:nvPr/>
        </p:nvSpPr>
        <p:spPr>
          <a:xfrm>
            <a:off x="5000628" y="4254349"/>
            <a:ext cx="1285884" cy="246221"/>
          </a:xfrm>
          <a:prstGeom prst="rect">
            <a:avLst/>
          </a:prstGeom>
          <a:noFill/>
        </p:spPr>
        <p:txBody>
          <a:bodyPr wrap="square" rtlCol="0">
            <a:spAutoFit/>
          </a:bodyPr>
          <a:lstStyle/>
          <a:p>
            <a:pPr algn="r"/>
            <a:r>
              <a:rPr lang="en-US" sz="1000" dirty="0" smtClean="0"/>
              <a:t>Fax Number  :</a:t>
            </a:r>
            <a:endParaRPr lang="en-US" sz="1000" dirty="0"/>
          </a:p>
        </p:txBody>
      </p:sp>
      <p:sp>
        <p:nvSpPr>
          <p:cNvPr id="96" name="Rectangle 95"/>
          <p:cNvSpPr/>
          <p:nvPr/>
        </p:nvSpPr>
        <p:spPr>
          <a:xfrm>
            <a:off x="6215074" y="4254349"/>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04065881253</a:t>
            </a:r>
            <a:endParaRPr lang="en-US" sz="1050" dirty="0">
              <a:solidFill>
                <a:schemeClr val="tx1"/>
              </a:solidFill>
            </a:endParaRPr>
          </a:p>
        </p:txBody>
      </p:sp>
      <p:sp>
        <p:nvSpPr>
          <p:cNvPr id="102" name="TextBox 101"/>
          <p:cNvSpPr txBox="1"/>
          <p:nvPr/>
        </p:nvSpPr>
        <p:spPr>
          <a:xfrm>
            <a:off x="5000628" y="4468663"/>
            <a:ext cx="1285884" cy="246221"/>
          </a:xfrm>
          <a:prstGeom prst="rect">
            <a:avLst/>
          </a:prstGeom>
          <a:noFill/>
        </p:spPr>
        <p:txBody>
          <a:bodyPr wrap="square" rtlCol="0">
            <a:spAutoFit/>
          </a:bodyPr>
          <a:lstStyle/>
          <a:p>
            <a:pPr algn="r"/>
            <a:r>
              <a:rPr lang="en-US" sz="1000" dirty="0" smtClean="0"/>
              <a:t>Email Address :</a:t>
            </a:r>
            <a:endParaRPr lang="en-US" sz="1000" dirty="0"/>
          </a:p>
        </p:txBody>
      </p:sp>
      <p:sp>
        <p:nvSpPr>
          <p:cNvPr id="103" name="Rectangle 102"/>
          <p:cNvSpPr/>
          <p:nvPr/>
        </p:nvSpPr>
        <p:spPr>
          <a:xfrm>
            <a:off x="6215074" y="4468663"/>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alok.ranjan@walkingtree.in</a:t>
            </a:r>
            <a:endParaRPr lang="en-US" sz="1050" dirty="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8770" y="71414"/>
            <a:ext cx="6472254" cy="428628"/>
          </a:xfrm>
        </p:spPr>
        <p:txBody>
          <a:bodyPr>
            <a:normAutofit fontScale="90000"/>
          </a:bodyPr>
          <a:lstStyle/>
          <a:p>
            <a:r>
              <a:rPr lang="en-US" dirty="0" smtClean="0"/>
              <a:t>Patient Registration Window</a:t>
            </a:r>
            <a:endParaRPr lang="en-US" dirty="0"/>
          </a:p>
        </p:txBody>
      </p:sp>
      <p:sp>
        <p:nvSpPr>
          <p:cNvPr id="4" name="Rectangle 3"/>
          <p:cNvSpPr/>
          <p:nvPr/>
        </p:nvSpPr>
        <p:spPr>
          <a:xfrm>
            <a:off x="214282" y="1357298"/>
            <a:ext cx="8715436" cy="5286412"/>
          </a:xfrm>
          <a:prstGeom prst="rect">
            <a:avLst/>
          </a:prstGeom>
          <a:solidFill>
            <a:schemeClr val="bg1">
              <a:lumMod val="95000"/>
              <a:alpha val="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271658" y="857232"/>
            <a:ext cx="2443746" cy="276999"/>
          </a:xfrm>
          <a:prstGeom prst="rect">
            <a:avLst/>
          </a:prstGeom>
          <a:noFill/>
        </p:spPr>
        <p:txBody>
          <a:bodyPr wrap="none" rtlCol="0">
            <a:spAutoFit/>
          </a:bodyPr>
          <a:lstStyle/>
          <a:p>
            <a:r>
              <a:rPr lang="en-AU" sz="1200" b="1" dirty="0" smtClean="0"/>
              <a:t>Welcome</a:t>
            </a:r>
            <a:r>
              <a:rPr lang="en-AU" sz="1200" dirty="0" smtClean="0"/>
              <a:t>: &lt;first name&gt; &lt;last name&gt;</a:t>
            </a:r>
            <a:endParaRPr lang="en-AU" sz="1200" dirty="0"/>
          </a:p>
        </p:txBody>
      </p:sp>
      <p:sp>
        <p:nvSpPr>
          <p:cNvPr id="6" name="TextBox 5"/>
          <p:cNvSpPr txBox="1"/>
          <p:nvPr/>
        </p:nvSpPr>
        <p:spPr>
          <a:xfrm>
            <a:off x="6500826" y="1071546"/>
            <a:ext cx="1277016" cy="276999"/>
          </a:xfrm>
          <a:prstGeom prst="rect">
            <a:avLst/>
          </a:prstGeom>
          <a:noFill/>
        </p:spPr>
        <p:txBody>
          <a:bodyPr wrap="none" rtlCol="0">
            <a:spAutoFit/>
          </a:bodyPr>
          <a:lstStyle/>
          <a:p>
            <a:r>
              <a:rPr lang="en-AU" sz="1200" u="sng" dirty="0" smtClean="0"/>
              <a:t>Change Password</a:t>
            </a:r>
            <a:endParaRPr lang="en-AU" sz="1200" u="sng" dirty="0"/>
          </a:p>
        </p:txBody>
      </p:sp>
      <p:sp>
        <p:nvSpPr>
          <p:cNvPr id="7" name="TextBox 6"/>
          <p:cNvSpPr txBox="1"/>
          <p:nvPr/>
        </p:nvSpPr>
        <p:spPr>
          <a:xfrm>
            <a:off x="7777842" y="1080299"/>
            <a:ext cx="614848" cy="276999"/>
          </a:xfrm>
          <a:prstGeom prst="rect">
            <a:avLst/>
          </a:prstGeom>
          <a:noFill/>
        </p:spPr>
        <p:txBody>
          <a:bodyPr wrap="none" rtlCol="0">
            <a:spAutoFit/>
          </a:bodyPr>
          <a:lstStyle/>
          <a:p>
            <a:r>
              <a:rPr lang="en-AU" sz="1200" u="sng" dirty="0" smtClean="0"/>
              <a:t>Logout</a:t>
            </a:r>
            <a:endParaRPr lang="en-AU" sz="1200" u="sng" dirty="0"/>
          </a:p>
        </p:txBody>
      </p:sp>
      <p:sp>
        <p:nvSpPr>
          <p:cNvPr id="8" name="Rectangle 7"/>
          <p:cNvSpPr/>
          <p:nvPr/>
        </p:nvSpPr>
        <p:spPr>
          <a:xfrm>
            <a:off x="214282" y="1071546"/>
            <a:ext cx="1071570" cy="285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1400" dirty="0" smtClean="0"/>
              <a:t>Home</a:t>
            </a:r>
          </a:p>
        </p:txBody>
      </p:sp>
      <p:sp>
        <p:nvSpPr>
          <p:cNvPr id="9" name="Rectangle 8"/>
          <p:cNvSpPr/>
          <p:nvPr/>
        </p:nvSpPr>
        <p:spPr>
          <a:xfrm>
            <a:off x="1357290" y="1071546"/>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Miscellaneous</a:t>
            </a:r>
            <a:endParaRPr lang="en-AU" sz="1400" dirty="0"/>
          </a:p>
        </p:txBody>
      </p:sp>
      <p:sp>
        <p:nvSpPr>
          <p:cNvPr id="10" name="Rectangle 9"/>
          <p:cNvSpPr/>
          <p:nvPr/>
        </p:nvSpPr>
        <p:spPr>
          <a:xfrm>
            <a:off x="3857620"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Settings</a:t>
            </a:r>
            <a:endParaRPr lang="en-AU" sz="1400" dirty="0"/>
          </a:p>
        </p:txBody>
      </p:sp>
      <p:sp>
        <p:nvSpPr>
          <p:cNvPr id="11" name="Rectangle 10"/>
          <p:cNvSpPr/>
          <p:nvPr/>
        </p:nvSpPr>
        <p:spPr>
          <a:xfrm>
            <a:off x="5000628"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Help</a:t>
            </a:r>
            <a:endParaRPr lang="en-AU" sz="1400" dirty="0"/>
          </a:p>
        </p:txBody>
      </p:sp>
      <p:sp>
        <p:nvSpPr>
          <p:cNvPr id="12" name="Rectangle 11"/>
          <p:cNvSpPr/>
          <p:nvPr/>
        </p:nvSpPr>
        <p:spPr>
          <a:xfrm>
            <a:off x="2714612"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Reports</a:t>
            </a:r>
            <a:endParaRPr lang="en-AU" sz="1400" dirty="0"/>
          </a:p>
        </p:txBody>
      </p:sp>
      <p:sp>
        <p:nvSpPr>
          <p:cNvPr id="14" name="Rounded Rectangle 13"/>
          <p:cNvSpPr/>
          <p:nvPr/>
        </p:nvSpPr>
        <p:spPr>
          <a:xfrm flipH="1">
            <a:off x="1285852" y="1364982"/>
            <a:ext cx="1143008"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Contact Details</a:t>
            </a:r>
          </a:p>
        </p:txBody>
      </p:sp>
      <p:sp>
        <p:nvSpPr>
          <p:cNvPr id="15" name="Rounded Rectangle 14"/>
          <p:cNvSpPr/>
          <p:nvPr/>
        </p:nvSpPr>
        <p:spPr>
          <a:xfrm>
            <a:off x="2428860" y="1357298"/>
            <a:ext cx="1071570" cy="285752"/>
          </a:xfrm>
          <a:prstGeom prst="roundRect">
            <a:avLst/>
          </a:prstGeom>
          <a:solidFill>
            <a:schemeClr val="accent3">
              <a:lumMod val="75000"/>
            </a:schemeClr>
          </a:solidFill>
          <a:scene3d>
            <a:camera prst="orthographicFront"/>
            <a:lightRig rig="threePt" dir="t"/>
          </a:scene3d>
          <a:sp3d>
            <a:bevelT w="63500" h="57150" prst="coolSlant"/>
            <a:bevelB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Emergency Contact</a:t>
            </a:r>
          </a:p>
        </p:txBody>
      </p:sp>
      <p:sp>
        <p:nvSpPr>
          <p:cNvPr id="16" name="Rounded Rectangle 15"/>
          <p:cNvSpPr/>
          <p:nvPr/>
        </p:nvSpPr>
        <p:spPr>
          <a:xfrm flipH="1">
            <a:off x="3500430" y="1357298"/>
            <a:ext cx="1143008"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Sponsors</a:t>
            </a:r>
            <a:endParaRPr lang="en-US" sz="1000" dirty="0"/>
          </a:p>
        </p:txBody>
      </p:sp>
      <p:sp>
        <p:nvSpPr>
          <p:cNvPr id="17" name="TextBox 16"/>
          <p:cNvSpPr txBox="1"/>
          <p:nvPr/>
        </p:nvSpPr>
        <p:spPr>
          <a:xfrm>
            <a:off x="142844" y="857232"/>
            <a:ext cx="3786214" cy="230832"/>
          </a:xfrm>
          <a:prstGeom prst="rect">
            <a:avLst/>
          </a:prstGeom>
          <a:noFill/>
        </p:spPr>
        <p:txBody>
          <a:bodyPr wrap="square" rtlCol="0">
            <a:spAutoFit/>
          </a:bodyPr>
          <a:lstStyle/>
          <a:p>
            <a:r>
              <a:rPr lang="en-US" sz="900" dirty="0" smtClean="0"/>
              <a:t>Home </a:t>
            </a:r>
            <a:r>
              <a:rPr lang="en-US" sz="900" dirty="0" smtClean="0">
                <a:sym typeface="Wingdings" pitchFamily="2" charset="2"/>
              </a:rPr>
              <a:t> Patient Management   New Registration  Emergency Contacts</a:t>
            </a:r>
            <a:endParaRPr lang="en-US" sz="900" dirty="0"/>
          </a:p>
        </p:txBody>
      </p:sp>
      <p:cxnSp>
        <p:nvCxnSpPr>
          <p:cNvPr id="19" name="Straight Connector 18"/>
          <p:cNvCxnSpPr/>
          <p:nvPr/>
        </p:nvCxnSpPr>
        <p:spPr>
          <a:xfrm flipV="1">
            <a:off x="221966" y="1650734"/>
            <a:ext cx="5572164" cy="1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14282" y="1357298"/>
            <a:ext cx="1071570"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Personal Details</a:t>
            </a:r>
          </a:p>
        </p:txBody>
      </p:sp>
      <p:sp>
        <p:nvSpPr>
          <p:cNvPr id="52" name="TextBox 51"/>
          <p:cNvSpPr txBox="1"/>
          <p:nvPr/>
        </p:nvSpPr>
        <p:spPr>
          <a:xfrm>
            <a:off x="4214810" y="1829537"/>
            <a:ext cx="2439696" cy="276999"/>
          </a:xfrm>
          <a:prstGeom prst="rect">
            <a:avLst/>
          </a:prstGeom>
          <a:noFill/>
        </p:spPr>
        <p:txBody>
          <a:bodyPr wrap="square" rtlCol="0">
            <a:spAutoFit/>
          </a:bodyPr>
          <a:lstStyle/>
          <a:p>
            <a:r>
              <a:rPr lang="en-US" sz="1200" u="sng" dirty="0" smtClean="0"/>
              <a:t>Address of Emergency Contact</a:t>
            </a:r>
            <a:endParaRPr lang="en-US" sz="1200" u="sng" dirty="0"/>
          </a:p>
        </p:txBody>
      </p:sp>
      <p:sp>
        <p:nvSpPr>
          <p:cNvPr id="53" name="TextBox 52"/>
          <p:cNvSpPr txBox="1"/>
          <p:nvPr/>
        </p:nvSpPr>
        <p:spPr>
          <a:xfrm>
            <a:off x="5082870" y="2177974"/>
            <a:ext cx="1285884" cy="246221"/>
          </a:xfrm>
          <a:prstGeom prst="rect">
            <a:avLst/>
          </a:prstGeom>
          <a:noFill/>
        </p:spPr>
        <p:txBody>
          <a:bodyPr wrap="square" rtlCol="0">
            <a:spAutoFit/>
          </a:bodyPr>
          <a:lstStyle/>
          <a:p>
            <a:pPr algn="r"/>
            <a:r>
              <a:rPr lang="en-US" sz="1000" dirty="0" smtClean="0"/>
              <a:t>House Name/No * :</a:t>
            </a:r>
            <a:endParaRPr lang="en-US" sz="1000" dirty="0"/>
          </a:p>
        </p:txBody>
      </p:sp>
      <p:sp>
        <p:nvSpPr>
          <p:cNvPr id="54" name="TextBox 53"/>
          <p:cNvSpPr txBox="1"/>
          <p:nvPr/>
        </p:nvSpPr>
        <p:spPr>
          <a:xfrm>
            <a:off x="5082870" y="2378031"/>
            <a:ext cx="1285884" cy="246221"/>
          </a:xfrm>
          <a:prstGeom prst="rect">
            <a:avLst/>
          </a:prstGeom>
          <a:noFill/>
        </p:spPr>
        <p:txBody>
          <a:bodyPr wrap="square" rtlCol="0">
            <a:spAutoFit/>
          </a:bodyPr>
          <a:lstStyle/>
          <a:p>
            <a:pPr algn="r"/>
            <a:r>
              <a:rPr lang="en-US" sz="1000" dirty="0" smtClean="0"/>
              <a:t>Place/Street * :</a:t>
            </a:r>
            <a:endParaRPr lang="en-US" sz="1000" dirty="0"/>
          </a:p>
        </p:txBody>
      </p:sp>
      <p:sp>
        <p:nvSpPr>
          <p:cNvPr id="55" name="TextBox 54"/>
          <p:cNvSpPr txBox="1"/>
          <p:nvPr/>
        </p:nvSpPr>
        <p:spPr>
          <a:xfrm>
            <a:off x="5082870" y="3003323"/>
            <a:ext cx="1285884" cy="246221"/>
          </a:xfrm>
          <a:prstGeom prst="rect">
            <a:avLst/>
          </a:prstGeom>
          <a:noFill/>
        </p:spPr>
        <p:txBody>
          <a:bodyPr wrap="square" rtlCol="0">
            <a:spAutoFit/>
          </a:bodyPr>
          <a:lstStyle/>
          <a:p>
            <a:pPr algn="r"/>
            <a:r>
              <a:rPr lang="en-US" sz="1000" dirty="0" smtClean="0"/>
              <a:t>City/District * :</a:t>
            </a:r>
            <a:endParaRPr lang="en-US" sz="1000" dirty="0"/>
          </a:p>
        </p:txBody>
      </p:sp>
      <p:sp>
        <p:nvSpPr>
          <p:cNvPr id="56" name="TextBox 55"/>
          <p:cNvSpPr txBox="1"/>
          <p:nvPr/>
        </p:nvSpPr>
        <p:spPr>
          <a:xfrm>
            <a:off x="5082870" y="2789009"/>
            <a:ext cx="1285884" cy="246221"/>
          </a:xfrm>
          <a:prstGeom prst="rect">
            <a:avLst/>
          </a:prstGeom>
          <a:noFill/>
        </p:spPr>
        <p:txBody>
          <a:bodyPr wrap="square" rtlCol="0">
            <a:spAutoFit/>
          </a:bodyPr>
          <a:lstStyle/>
          <a:p>
            <a:pPr algn="r"/>
            <a:r>
              <a:rPr lang="en-US" sz="1000" dirty="0" smtClean="0"/>
              <a:t>State * :</a:t>
            </a:r>
            <a:endParaRPr lang="en-US" sz="1000" dirty="0"/>
          </a:p>
        </p:txBody>
      </p:sp>
      <p:sp>
        <p:nvSpPr>
          <p:cNvPr id="57" name="TextBox 56"/>
          <p:cNvSpPr txBox="1"/>
          <p:nvPr/>
        </p:nvSpPr>
        <p:spPr>
          <a:xfrm>
            <a:off x="5082870" y="2574695"/>
            <a:ext cx="1285884" cy="246221"/>
          </a:xfrm>
          <a:prstGeom prst="rect">
            <a:avLst/>
          </a:prstGeom>
          <a:noFill/>
        </p:spPr>
        <p:txBody>
          <a:bodyPr wrap="square" rtlCol="0">
            <a:spAutoFit/>
          </a:bodyPr>
          <a:lstStyle/>
          <a:p>
            <a:pPr algn="r"/>
            <a:r>
              <a:rPr lang="en-US" sz="1000" dirty="0" smtClean="0"/>
              <a:t>Country * :</a:t>
            </a:r>
            <a:endParaRPr lang="en-US" sz="1000" dirty="0"/>
          </a:p>
        </p:txBody>
      </p:sp>
      <p:sp>
        <p:nvSpPr>
          <p:cNvPr id="58" name="TextBox 57"/>
          <p:cNvSpPr txBox="1"/>
          <p:nvPr/>
        </p:nvSpPr>
        <p:spPr>
          <a:xfrm>
            <a:off x="5082870" y="3217637"/>
            <a:ext cx="1285884" cy="246221"/>
          </a:xfrm>
          <a:prstGeom prst="rect">
            <a:avLst/>
          </a:prstGeom>
          <a:noFill/>
        </p:spPr>
        <p:txBody>
          <a:bodyPr wrap="square" rtlCol="0">
            <a:spAutoFit/>
          </a:bodyPr>
          <a:lstStyle/>
          <a:p>
            <a:pPr algn="r"/>
            <a:r>
              <a:rPr lang="en-US" sz="1000" dirty="0" smtClean="0"/>
              <a:t>Pin Code * :</a:t>
            </a:r>
            <a:endParaRPr lang="en-US" sz="1000" dirty="0"/>
          </a:p>
        </p:txBody>
      </p:sp>
      <p:sp>
        <p:nvSpPr>
          <p:cNvPr id="59" name="TextBox 58"/>
          <p:cNvSpPr txBox="1"/>
          <p:nvPr/>
        </p:nvSpPr>
        <p:spPr>
          <a:xfrm>
            <a:off x="5082870" y="3415472"/>
            <a:ext cx="1285884" cy="246221"/>
          </a:xfrm>
          <a:prstGeom prst="rect">
            <a:avLst/>
          </a:prstGeom>
          <a:noFill/>
        </p:spPr>
        <p:txBody>
          <a:bodyPr wrap="square" rtlCol="0">
            <a:spAutoFit/>
          </a:bodyPr>
          <a:lstStyle/>
          <a:p>
            <a:pPr algn="r"/>
            <a:r>
              <a:rPr lang="en-US" sz="1000" dirty="0" smtClean="0"/>
              <a:t>Duration of Stay :</a:t>
            </a:r>
            <a:endParaRPr lang="en-US" sz="1000" dirty="0"/>
          </a:p>
        </p:txBody>
      </p:sp>
      <p:sp>
        <p:nvSpPr>
          <p:cNvPr id="60" name="Rectangle 59"/>
          <p:cNvSpPr/>
          <p:nvPr/>
        </p:nvSpPr>
        <p:spPr>
          <a:xfrm>
            <a:off x="6297316" y="2177974"/>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1</a:t>
            </a:r>
            <a:r>
              <a:rPr lang="en-US" sz="1050" baseline="30000" dirty="0" smtClean="0">
                <a:solidFill>
                  <a:schemeClr val="tx1"/>
                </a:solidFill>
              </a:rPr>
              <a:t>st</a:t>
            </a:r>
            <a:r>
              <a:rPr lang="en-US" sz="1050" dirty="0" smtClean="0">
                <a:solidFill>
                  <a:schemeClr val="tx1"/>
                </a:solidFill>
              </a:rPr>
              <a:t> Floor, 201, RK Nagar</a:t>
            </a:r>
            <a:endParaRPr lang="en-US" sz="1050" dirty="0">
              <a:solidFill>
                <a:schemeClr val="tx1"/>
              </a:solidFill>
            </a:endParaRPr>
          </a:p>
        </p:txBody>
      </p:sp>
      <p:sp>
        <p:nvSpPr>
          <p:cNvPr id="61" name="Rectangle 60"/>
          <p:cNvSpPr/>
          <p:nvPr/>
        </p:nvSpPr>
        <p:spPr>
          <a:xfrm>
            <a:off x="6297316" y="2392288"/>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West Marredpally</a:t>
            </a:r>
            <a:endParaRPr lang="en-US" sz="1050" dirty="0">
              <a:solidFill>
                <a:schemeClr val="tx1"/>
              </a:solidFill>
            </a:endParaRPr>
          </a:p>
        </p:txBody>
      </p:sp>
      <p:sp>
        <p:nvSpPr>
          <p:cNvPr id="62" name="Rectangle 61"/>
          <p:cNvSpPr/>
          <p:nvPr/>
        </p:nvSpPr>
        <p:spPr>
          <a:xfrm>
            <a:off x="6297316" y="2591234"/>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India</a:t>
            </a:r>
            <a:endParaRPr lang="en-US" sz="1050" dirty="0">
              <a:solidFill>
                <a:schemeClr val="tx1"/>
              </a:solidFill>
            </a:endParaRPr>
          </a:p>
        </p:txBody>
      </p:sp>
      <p:sp>
        <p:nvSpPr>
          <p:cNvPr id="63" name="Rectangle 62"/>
          <p:cNvSpPr/>
          <p:nvPr/>
        </p:nvSpPr>
        <p:spPr>
          <a:xfrm>
            <a:off x="6297316" y="2805548"/>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Andhra Pradesh</a:t>
            </a:r>
            <a:endParaRPr lang="en-US" sz="1050" dirty="0">
              <a:solidFill>
                <a:schemeClr val="tx1"/>
              </a:solidFill>
            </a:endParaRPr>
          </a:p>
        </p:txBody>
      </p:sp>
      <p:sp>
        <p:nvSpPr>
          <p:cNvPr id="64" name="Rectangle 63"/>
          <p:cNvSpPr/>
          <p:nvPr/>
        </p:nvSpPr>
        <p:spPr>
          <a:xfrm>
            <a:off x="6297316" y="3035230"/>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Secunderabad</a:t>
            </a:r>
            <a:endParaRPr lang="en-US" sz="1050" dirty="0">
              <a:solidFill>
                <a:schemeClr val="tx1"/>
              </a:solidFill>
            </a:endParaRPr>
          </a:p>
        </p:txBody>
      </p:sp>
      <p:sp>
        <p:nvSpPr>
          <p:cNvPr id="65" name="Rectangle 64"/>
          <p:cNvSpPr/>
          <p:nvPr/>
        </p:nvSpPr>
        <p:spPr>
          <a:xfrm>
            <a:off x="6297316" y="3249544"/>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50083</a:t>
            </a:r>
            <a:endParaRPr lang="en-US" sz="1050" dirty="0">
              <a:solidFill>
                <a:schemeClr val="tx1"/>
              </a:solidFill>
            </a:endParaRPr>
          </a:p>
        </p:txBody>
      </p:sp>
      <p:sp>
        <p:nvSpPr>
          <p:cNvPr id="66" name="Rectangle 65"/>
          <p:cNvSpPr/>
          <p:nvPr/>
        </p:nvSpPr>
        <p:spPr>
          <a:xfrm>
            <a:off x="6297316" y="3463858"/>
            <a:ext cx="428628"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4</a:t>
            </a:r>
            <a:endParaRPr lang="en-US" sz="1050" dirty="0">
              <a:solidFill>
                <a:schemeClr val="tx1"/>
              </a:solidFill>
            </a:endParaRPr>
          </a:p>
        </p:txBody>
      </p:sp>
      <p:sp>
        <p:nvSpPr>
          <p:cNvPr id="69" name="TextBox 68"/>
          <p:cNvSpPr txBox="1"/>
          <p:nvPr/>
        </p:nvSpPr>
        <p:spPr>
          <a:xfrm>
            <a:off x="6725944" y="3449601"/>
            <a:ext cx="1071570" cy="246221"/>
          </a:xfrm>
          <a:prstGeom prst="rect">
            <a:avLst/>
          </a:prstGeom>
          <a:noFill/>
        </p:spPr>
        <p:txBody>
          <a:bodyPr wrap="square" rtlCol="0">
            <a:spAutoFit/>
          </a:bodyPr>
          <a:lstStyle/>
          <a:p>
            <a:r>
              <a:rPr lang="en-US" sz="1000" dirty="0" smtClean="0"/>
              <a:t>Years</a:t>
            </a:r>
            <a:endParaRPr lang="en-US" sz="1000" dirty="0"/>
          </a:p>
        </p:txBody>
      </p:sp>
      <p:sp>
        <p:nvSpPr>
          <p:cNvPr id="70" name="Rectangle 69"/>
          <p:cNvSpPr/>
          <p:nvPr/>
        </p:nvSpPr>
        <p:spPr>
          <a:xfrm>
            <a:off x="6500826" y="1857364"/>
            <a:ext cx="214314"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endParaRPr lang="en-US" sz="1050" dirty="0">
              <a:solidFill>
                <a:schemeClr val="tx1"/>
              </a:solidFill>
            </a:endParaRPr>
          </a:p>
        </p:txBody>
      </p:sp>
      <p:sp>
        <p:nvSpPr>
          <p:cNvPr id="74" name="TextBox 73"/>
          <p:cNvSpPr txBox="1"/>
          <p:nvPr/>
        </p:nvSpPr>
        <p:spPr>
          <a:xfrm>
            <a:off x="6669036" y="1847398"/>
            <a:ext cx="2046368" cy="253916"/>
          </a:xfrm>
          <a:prstGeom prst="rect">
            <a:avLst/>
          </a:prstGeom>
          <a:noFill/>
        </p:spPr>
        <p:txBody>
          <a:bodyPr wrap="square" rtlCol="0">
            <a:spAutoFit/>
          </a:bodyPr>
          <a:lstStyle/>
          <a:p>
            <a:r>
              <a:rPr lang="en-US" sz="1000" dirty="0" smtClean="0"/>
              <a:t>Same as Patient’s Current Address</a:t>
            </a:r>
            <a:endParaRPr lang="en-US" sz="1000" dirty="0"/>
          </a:p>
        </p:txBody>
      </p:sp>
      <p:sp>
        <p:nvSpPr>
          <p:cNvPr id="75" name="Left Bracket 74"/>
          <p:cNvSpPr/>
          <p:nvPr/>
        </p:nvSpPr>
        <p:spPr>
          <a:xfrm>
            <a:off x="6429388" y="1785926"/>
            <a:ext cx="45719" cy="35719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Right Bracket 75"/>
          <p:cNvSpPr/>
          <p:nvPr/>
        </p:nvSpPr>
        <p:spPr>
          <a:xfrm>
            <a:off x="8741123" y="1808978"/>
            <a:ext cx="45719" cy="334138"/>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9" name="Group 81"/>
          <p:cNvGrpSpPr/>
          <p:nvPr/>
        </p:nvGrpSpPr>
        <p:grpSpPr>
          <a:xfrm>
            <a:off x="7993340" y="2571744"/>
            <a:ext cx="214314" cy="229682"/>
            <a:chOff x="1285852" y="4143380"/>
            <a:chExt cx="214314" cy="229682"/>
          </a:xfrm>
        </p:grpSpPr>
        <p:sp>
          <p:nvSpPr>
            <p:cNvPr id="83" name="Rectangle 82"/>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lowchart: Merge 83"/>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84"/>
          <p:cNvGrpSpPr/>
          <p:nvPr/>
        </p:nvGrpSpPr>
        <p:grpSpPr>
          <a:xfrm>
            <a:off x="7993340" y="2803708"/>
            <a:ext cx="214314" cy="229682"/>
            <a:chOff x="1285852" y="4143380"/>
            <a:chExt cx="214314" cy="229682"/>
          </a:xfrm>
        </p:grpSpPr>
        <p:sp>
          <p:nvSpPr>
            <p:cNvPr id="86" name="Rectangle 85"/>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lowchart: Merge 86"/>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8" name="TextBox 87"/>
          <p:cNvSpPr txBox="1"/>
          <p:nvPr/>
        </p:nvSpPr>
        <p:spPr>
          <a:xfrm>
            <a:off x="357158" y="3482788"/>
            <a:ext cx="1285884" cy="246221"/>
          </a:xfrm>
          <a:prstGeom prst="rect">
            <a:avLst/>
          </a:prstGeom>
          <a:noFill/>
        </p:spPr>
        <p:txBody>
          <a:bodyPr wrap="square" rtlCol="0">
            <a:spAutoFit/>
          </a:bodyPr>
          <a:lstStyle/>
          <a:p>
            <a:pPr algn="r"/>
            <a:r>
              <a:rPr lang="en-US" sz="1000" dirty="0" smtClean="0"/>
              <a:t>Phone Number  :</a:t>
            </a:r>
            <a:endParaRPr lang="en-US" sz="1000" dirty="0"/>
          </a:p>
        </p:txBody>
      </p:sp>
      <p:sp>
        <p:nvSpPr>
          <p:cNvPr id="89" name="TextBox 88"/>
          <p:cNvSpPr txBox="1"/>
          <p:nvPr/>
        </p:nvSpPr>
        <p:spPr>
          <a:xfrm>
            <a:off x="357158" y="3682845"/>
            <a:ext cx="1285884" cy="246221"/>
          </a:xfrm>
          <a:prstGeom prst="rect">
            <a:avLst/>
          </a:prstGeom>
          <a:noFill/>
        </p:spPr>
        <p:txBody>
          <a:bodyPr wrap="square" rtlCol="0">
            <a:spAutoFit/>
          </a:bodyPr>
          <a:lstStyle/>
          <a:p>
            <a:pPr algn="r"/>
            <a:r>
              <a:rPr lang="en-US" sz="1000" dirty="0" smtClean="0"/>
              <a:t>Mobile Number:</a:t>
            </a:r>
            <a:endParaRPr lang="en-US" sz="1000" dirty="0"/>
          </a:p>
        </p:txBody>
      </p:sp>
      <p:sp>
        <p:nvSpPr>
          <p:cNvPr id="90" name="Rectangle 89"/>
          <p:cNvSpPr/>
          <p:nvPr/>
        </p:nvSpPr>
        <p:spPr>
          <a:xfrm>
            <a:off x="1571604" y="3482788"/>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04027716612</a:t>
            </a:r>
            <a:endParaRPr lang="en-US" sz="1050" dirty="0">
              <a:solidFill>
                <a:schemeClr val="tx1"/>
              </a:solidFill>
            </a:endParaRPr>
          </a:p>
        </p:txBody>
      </p:sp>
      <p:sp>
        <p:nvSpPr>
          <p:cNvPr id="91" name="Rectangle 90"/>
          <p:cNvSpPr/>
          <p:nvPr/>
        </p:nvSpPr>
        <p:spPr>
          <a:xfrm>
            <a:off x="1571604" y="3697102"/>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919441955210</a:t>
            </a:r>
            <a:endParaRPr lang="en-US" sz="1050" dirty="0">
              <a:solidFill>
                <a:schemeClr val="tx1"/>
              </a:solidFill>
            </a:endParaRPr>
          </a:p>
        </p:txBody>
      </p:sp>
      <p:sp>
        <p:nvSpPr>
          <p:cNvPr id="97" name="TextBox 96"/>
          <p:cNvSpPr txBox="1"/>
          <p:nvPr/>
        </p:nvSpPr>
        <p:spPr>
          <a:xfrm>
            <a:off x="357158" y="3897159"/>
            <a:ext cx="1285884" cy="246221"/>
          </a:xfrm>
          <a:prstGeom prst="rect">
            <a:avLst/>
          </a:prstGeom>
          <a:noFill/>
        </p:spPr>
        <p:txBody>
          <a:bodyPr wrap="square" rtlCol="0">
            <a:spAutoFit/>
          </a:bodyPr>
          <a:lstStyle/>
          <a:p>
            <a:pPr algn="r"/>
            <a:r>
              <a:rPr lang="en-US" sz="1000" dirty="0" smtClean="0"/>
              <a:t>Fax Number  :</a:t>
            </a:r>
            <a:endParaRPr lang="en-US" sz="1000" dirty="0"/>
          </a:p>
        </p:txBody>
      </p:sp>
      <p:sp>
        <p:nvSpPr>
          <p:cNvPr id="98" name="Rectangle 97"/>
          <p:cNvSpPr/>
          <p:nvPr/>
        </p:nvSpPr>
        <p:spPr>
          <a:xfrm>
            <a:off x="1571604" y="3897159"/>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04065881253</a:t>
            </a:r>
            <a:endParaRPr lang="en-US" sz="1050" dirty="0">
              <a:solidFill>
                <a:schemeClr val="tx1"/>
              </a:solidFill>
            </a:endParaRPr>
          </a:p>
        </p:txBody>
      </p:sp>
      <p:sp>
        <p:nvSpPr>
          <p:cNvPr id="99" name="TextBox 98"/>
          <p:cNvSpPr txBox="1"/>
          <p:nvPr/>
        </p:nvSpPr>
        <p:spPr>
          <a:xfrm>
            <a:off x="357158" y="4111473"/>
            <a:ext cx="1285884" cy="246221"/>
          </a:xfrm>
          <a:prstGeom prst="rect">
            <a:avLst/>
          </a:prstGeom>
          <a:noFill/>
        </p:spPr>
        <p:txBody>
          <a:bodyPr wrap="square" rtlCol="0">
            <a:spAutoFit/>
          </a:bodyPr>
          <a:lstStyle/>
          <a:p>
            <a:pPr algn="r"/>
            <a:r>
              <a:rPr lang="en-US" sz="1000" dirty="0" smtClean="0"/>
              <a:t>Email Address :</a:t>
            </a:r>
            <a:endParaRPr lang="en-US" sz="1000" dirty="0"/>
          </a:p>
        </p:txBody>
      </p:sp>
      <p:sp>
        <p:nvSpPr>
          <p:cNvPr id="100" name="Rectangle 99"/>
          <p:cNvSpPr/>
          <p:nvPr/>
        </p:nvSpPr>
        <p:spPr>
          <a:xfrm>
            <a:off x="1571604" y="4111473"/>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ajit.kumar@walkingtree.in</a:t>
            </a:r>
            <a:endParaRPr lang="en-US" sz="1050" dirty="0">
              <a:solidFill>
                <a:schemeClr val="tx1"/>
              </a:solidFill>
            </a:endParaRPr>
          </a:p>
        </p:txBody>
      </p:sp>
      <p:sp>
        <p:nvSpPr>
          <p:cNvPr id="101" name="Rounded Rectangle 100"/>
          <p:cNvSpPr/>
          <p:nvPr/>
        </p:nvSpPr>
        <p:spPr>
          <a:xfrm flipH="1">
            <a:off x="4643438" y="1357298"/>
            <a:ext cx="1143008"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Other Details</a:t>
            </a:r>
            <a:endParaRPr lang="en-US" sz="1000" dirty="0"/>
          </a:p>
        </p:txBody>
      </p:sp>
      <p:sp>
        <p:nvSpPr>
          <p:cNvPr id="78" name="TextBox 77"/>
          <p:cNvSpPr txBox="1"/>
          <p:nvPr/>
        </p:nvSpPr>
        <p:spPr>
          <a:xfrm>
            <a:off x="357158" y="1944170"/>
            <a:ext cx="1285884" cy="246221"/>
          </a:xfrm>
          <a:prstGeom prst="rect">
            <a:avLst/>
          </a:prstGeom>
          <a:noFill/>
        </p:spPr>
        <p:txBody>
          <a:bodyPr wrap="square" rtlCol="0">
            <a:spAutoFit/>
          </a:bodyPr>
          <a:lstStyle/>
          <a:p>
            <a:pPr algn="r"/>
            <a:r>
              <a:rPr lang="en-US" sz="1000" dirty="0" smtClean="0"/>
              <a:t>Title :</a:t>
            </a:r>
            <a:endParaRPr lang="en-US" sz="1000" dirty="0"/>
          </a:p>
        </p:txBody>
      </p:sp>
      <p:sp>
        <p:nvSpPr>
          <p:cNvPr id="79" name="TextBox 78"/>
          <p:cNvSpPr txBox="1"/>
          <p:nvPr/>
        </p:nvSpPr>
        <p:spPr>
          <a:xfrm>
            <a:off x="357158" y="2144227"/>
            <a:ext cx="1285884" cy="246221"/>
          </a:xfrm>
          <a:prstGeom prst="rect">
            <a:avLst/>
          </a:prstGeom>
          <a:noFill/>
        </p:spPr>
        <p:txBody>
          <a:bodyPr wrap="square" rtlCol="0">
            <a:spAutoFit/>
          </a:bodyPr>
          <a:lstStyle/>
          <a:p>
            <a:pPr algn="r"/>
            <a:r>
              <a:rPr lang="en-US" sz="1000" dirty="0" smtClean="0"/>
              <a:t>First Name * :</a:t>
            </a:r>
            <a:endParaRPr lang="en-US" sz="1000" dirty="0"/>
          </a:p>
        </p:txBody>
      </p:sp>
      <p:sp>
        <p:nvSpPr>
          <p:cNvPr id="82" name="TextBox 81"/>
          <p:cNvSpPr txBox="1"/>
          <p:nvPr/>
        </p:nvSpPr>
        <p:spPr>
          <a:xfrm>
            <a:off x="357158" y="2555205"/>
            <a:ext cx="1285884" cy="246221"/>
          </a:xfrm>
          <a:prstGeom prst="rect">
            <a:avLst/>
          </a:prstGeom>
          <a:noFill/>
        </p:spPr>
        <p:txBody>
          <a:bodyPr wrap="square" rtlCol="0">
            <a:spAutoFit/>
          </a:bodyPr>
          <a:lstStyle/>
          <a:p>
            <a:pPr algn="r"/>
            <a:r>
              <a:rPr lang="en-US" sz="1000" dirty="0" smtClean="0"/>
              <a:t>Middle Name  :</a:t>
            </a:r>
            <a:endParaRPr lang="en-US" sz="1000" dirty="0"/>
          </a:p>
        </p:txBody>
      </p:sp>
      <p:sp>
        <p:nvSpPr>
          <p:cNvPr id="85" name="TextBox 84"/>
          <p:cNvSpPr txBox="1"/>
          <p:nvPr/>
        </p:nvSpPr>
        <p:spPr>
          <a:xfrm>
            <a:off x="357158" y="2340891"/>
            <a:ext cx="1285884" cy="246221"/>
          </a:xfrm>
          <a:prstGeom prst="rect">
            <a:avLst/>
          </a:prstGeom>
          <a:noFill/>
        </p:spPr>
        <p:txBody>
          <a:bodyPr wrap="square" rtlCol="0">
            <a:spAutoFit/>
          </a:bodyPr>
          <a:lstStyle/>
          <a:p>
            <a:pPr algn="r"/>
            <a:r>
              <a:rPr lang="en-US" sz="1000" dirty="0" smtClean="0"/>
              <a:t>Last Name :</a:t>
            </a:r>
            <a:endParaRPr lang="en-US" sz="1000" dirty="0"/>
          </a:p>
        </p:txBody>
      </p:sp>
      <p:sp>
        <p:nvSpPr>
          <p:cNvPr id="92" name="Rectangle 91"/>
          <p:cNvSpPr/>
          <p:nvPr/>
        </p:nvSpPr>
        <p:spPr>
          <a:xfrm>
            <a:off x="1571604" y="2158484"/>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Ajit</a:t>
            </a:r>
            <a:endParaRPr lang="en-US" sz="1050" dirty="0">
              <a:solidFill>
                <a:schemeClr val="tx1"/>
              </a:solidFill>
            </a:endParaRPr>
          </a:p>
        </p:txBody>
      </p:sp>
      <p:sp>
        <p:nvSpPr>
          <p:cNvPr id="93" name="Rectangle 92"/>
          <p:cNvSpPr/>
          <p:nvPr/>
        </p:nvSpPr>
        <p:spPr>
          <a:xfrm>
            <a:off x="1571604" y="2357430"/>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Kumar</a:t>
            </a:r>
            <a:endParaRPr lang="en-US" sz="1050" dirty="0">
              <a:solidFill>
                <a:schemeClr val="tx1"/>
              </a:solidFill>
            </a:endParaRPr>
          </a:p>
        </p:txBody>
      </p:sp>
      <p:sp>
        <p:nvSpPr>
          <p:cNvPr id="94" name="Rectangle 93"/>
          <p:cNvSpPr/>
          <p:nvPr/>
        </p:nvSpPr>
        <p:spPr>
          <a:xfrm>
            <a:off x="1571604" y="1935417"/>
            <a:ext cx="785818"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Mr</a:t>
            </a:r>
            <a:endParaRPr lang="en-AU" sz="1200" dirty="0"/>
          </a:p>
        </p:txBody>
      </p:sp>
      <p:sp>
        <p:nvSpPr>
          <p:cNvPr id="95" name="Rectangle 94"/>
          <p:cNvSpPr/>
          <p:nvPr/>
        </p:nvSpPr>
        <p:spPr>
          <a:xfrm>
            <a:off x="1571604" y="2571744"/>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endParaRPr lang="en-US" sz="1050" dirty="0">
              <a:solidFill>
                <a:schemeClr val="tx1"/>
              </a:solidFill>
            </a:endParaRPr>
          </a:p>
        </p:txBody>
      </p:sp>
      <p:grpSp>
        <p:nvGrpSpPr>
          <p:cNvPr id="96" name="Group 95"/>
          <p:cNvGrpSpPr/>
          <p:nvPr/>
        </p:nvGrpSpPr>
        <p:grpSpPr>
          <a:xfrm>
            <a:off x="2143108" y="1928802"/>
            <a:ext cx="214314" cy="229682"/>
            <a:chOff x="1285852" y="4143380"/>
            <a:chExt cx="214314" cy="229682"/>
          </a:xfrm>
        </p:grpSpPr>
        <p:sp>
          <p:nvSpPr>
            <p:cNvPr id="102" name="Rectangle 101"/>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lowchart: Merge 102"/>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7" name="TextBox 106"/>
          <p:cNvSpPr txBox="1"/>
          <p:nvPr/>
        </p:nvSpPr>
        <p:spPr>
          <a:xfrm>
            <a:off x="357158" y="3086007"/>
            <a:ext cx="1285884" cy="246221"/>
          </a:xfrm>
          <a:prstGeom prst="rect">
            <a:avLst/>
          </a:prstGeom>
          <a:noFill/>
        </p:spPr>
        <p:txBody>
          <a:bodyPr wrap="square" rtlCol="0">
            <a:spAutoFit/>
          </a:bodyPr>
          <a:lstStyle/>
          <a:p>
            <a:pPr algn="r"/>
            <a:r>
              <a:rPr lang="en-US" sz="1000" dirty="0" smtClean="0"/>
              <a:t>Sex :</a:t>
            </a:r>
            <a:endParaRPr lang="en-US" sz="1000" dirty="0"/>
          </a:p>
        </p:txBody>
      </p:sp>
      <p:sp>
        <p:nvSpPr>
          <p:cNvPr id="108" name="Rectangle 107"/>
          <p:cNvSpPr/>
          <p:nvPr/>
        </p:nvSpPr>
        <p:spPr>
          <a:xfrm>
            <a:off x="1571604" y="3077254"/>
            <a:ext cx="785818"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Male</a:t>
            </a:r>
            <a:endParaRPr lang="en-AU" sz="1200" dirty="0"/>
          </a:p>
        </p:txBody>
      </p:sp>
      <p:grpSp>
        <p:nvGrpSpPr>
          <p:cNvPr id="109" name="Group 108"/>
          <p:cNvGrpSpPr/>
          <p:nvPr/>
        </p:nvGrpSpPr>
        <p:grpSpPr>
          <a:xfrm>
            <a:off x="2143108" y="3070639"/>
            <a:ext cx="214314" cy="229682"/>
            <a:chOff x="1285852" y="4143380"/>
            <a:chExt cx="214314" cy="229682"/>
          </a:xfrm>
        </p:grpSpPr>
        <p:sp>
          <p:nvSpPr>
            <p:cNvPr id="110" name="Rectangle 109"/>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lowchart: Merge 110"/>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TextBox 71"/>
          <p:cNvSpPr txBox="1"/>
          <p:nvPr/>
        </p:nvSpPr>
        <p:spPr>
          <a:xfrm>
            <a:off x="214282" y="4357694"/>
            <a:ext cx="1428760" cy="230832"/>
          </a:xfrm>
          <a:prstGeom prst="rect">
            <a:avLst/>
          </a:prstGeom>
          <a:noFill/>
        </p:spPr>
        <p:txBody>
          <a:bodyPr wrap="square" rtlCol="0">
            <a:spAutoFit/>
          </a:bodyPr>
          <a:lstStyle/>
          <a:p>
            <a:pPr algn="r"/>
            <a:r>
              <a:rPr lang="en-US" sz="900" dirty="0" smtClean="0"/>
              <a:t>Relationship with patient:</a:t>
            </a:r>
            <a:endParaRPr lang="en-US" sz="900" dirty="0"/>
          </a:p>
        </p:txBody>
      </p:sp>
      <p:sp>
        <p:nvSpPr>
          <p:cNvPr id="73" name="Rectangle 72"/>
          <p:cNvSpPr/>
          <p:nvPr/>
        </p:nvSpPr>
        <p:spPr>
          <a:xfrm>
            <a:off x="1571604" y="4348941"/>
            <a:ext cx="1214446"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Friend</a:t>
            </a:r>
            <a:endParaRPr lang="en-AU" sz="1200" dirty="0"/>
          </a:p>
        </p:txBody>
      </p:sp>
      <p:grpSp>
        <p:nvGrpSpPr>
          <p:cNvPr id="77" name="Group 76"/>
          <p:cNvGrpSpPr/>
          <p:nvPr/>
        </p:nvGrpSpPr>
        <p:grpSpPr>
          <a:xfrm>
            <a:off x="2571736" y="4342326"/>
            <a:ext cx="214314" cy="229682"/>
            <a:chOff x="1285852" y="4143380"/>
            <a:chExt cx="214314" cy="229682"/>
          </a:xfrm>
        </p:grpSpPr>
        <p:sp>
          <p:nvSpPr>
            <p:cNvPr id="80" name="Rectangle 79"/>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Merge 80"/>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 name="TextBox 111"/>
          <p:cNvSpPr txBox="1"/>
          <p:nvPr/>
        </p:nvSpPr>
        <p:spPr>
          <a:xfrm>
            <a:off x="285720" y="4643446"/>
            <a:ext cx="2071702" cy="369332"/>
          </a:xfrm>
          <a:prstGeom prst="rect">
            <a:avLst/>
          </a:prstGeom>
          <a:noFill/>
        </p:spPr>
        <p:txBody>
          <a:bodyPr wrap="square" rtlCol="0">
            <a:spAutoFit/>
          </a:bodyPr>
          <a:lstStyle/>
          <a:p>
            <a:pPr algn="r"/>
            <a:r>
              <a:rPr lang="en-US" sz="1000" dirty="0" smtClean="0"/>
              <a:t>Add Secondary Contact Details </a:t>
            </a:r>
            <a:r>
              <a:rPr lang="en-US" sz="1200" dirty="0" smtClean="0"/>
              <a:t>(</a:t>
            </a:r>
            <a:r>
              <a:rPr lang="en-US" dirty="0" smtClean="0"/>
              <a:t>+</a:t>
            </a:r>
            <a:r>
              <a:rPr lang="en-US" sz="1200" dirty="0" smtClean="0"/>
              <a:t>)</a:t>
            </a:r>
            <a:endParaRPr lang="en-US" sz="1200" dirty="0"/>
          </a:p>
        </p:txBody>
      </p:sp>
      <p:sp>
        <p:nvSpPr>
          <p:cNvPr id="113" name="Rounded Rectangle 112"/>
          <p:cNvSpPr/>
          <p:nvPr/>
        </p:nvSpPr>
        <p:spPr>
          <a:xfrm>
            <a:off x="285720" y="6286520"/>
            <a:ext cx="1071570"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Cancel</a:t>
            </a:r>
            <a:endParaRPr lang="en-US" dirty="0"/>
          </a:p>
        </p:txBody>
      </p:sp>
      <p:sp>
        <p:nvSpPr>
          <p:cNvPr id="114" name="Rounded Rectangle 113"/>
          <p:cNvSpPr/>
          <p:nvPr/>
        </p:nvSpPr>
        <p:spPr>
          <a:xfrm flipH="1">
            <a:off x="1395710" y="6286520"/>
            <a:ext cx="1143008"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Reset</a:t>
            </a:r>
            <a:endParaRPr lang="en-US" sz="1000" dirty="0"/>
          </a:p>
        </p:txBody>
      </p:sp>
      <p:sp>
        <p:nvSpPr>
          <p:cNvPr id="115" name="Rounded Rectangle 114"/>
          <p:cNvSpPr/>
          <p:nvPr/>
        </p:nvSpPr>
        <p:spPr>
          <a:xfrm flipH="1">
            <a:off x="2577138" y="6286520"/>
            <a:ext cx="1143008"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Save</a:t>
            </a:r>
            <a:endParaRPr lang="en-US" sz="1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8770" y="71414"/>
            <a:ext cx="6472254" cy="428628"/>
          </a:xfrm>
        </p:spPr>
        <p:txBody>
          <a:bodyPr>
            <a:normAutofit fontScale="90000"/>
          </a:bodyPr>
          <a:lstStyle/>
          <a:p>
            <a:r>
              <a:rPr lang="en-US" dirty="0" smtClean="0"/>
              <a:t>Patient Registration Window</a:t>
            </a:r>
            <a:endParaRPr lang="en-US" dirty="0"/>
          </a:p>
        </p:txBody>
      </p:sp>
      <p:sp>
        <p:nvSpPr>
          <p:cNvPr id="4" name="Rectangle 3"/>
          <p:cNvSpPr/>
          <p:nvPr/>
        </p:nvSpPr>
        <p:spPr>
          <a:xfrm>
            <a:off x="214282" y="1357298"/>
            <a:ext cx="8715436" cy="5286412"/>
          </a:xfrm>
          <a:prstGeom prst="rect">
            <a:avLst/>
          </a:prstGeom>
          <a:solidFill>
            <a:schemeClr val="bg1">
              <a:lumMod val="95000"/>
              <a:alpha val="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6271658" y="857232"/>
            <a:ext cx="2443746" cy="276999"/>
          </a:xfrm>
          <a:prstGeom prst="rect">
            <a:avLst/>
          </a:prstGeom>
          <a:noFill/>
        </p:spPr>
        <p:txBody>
          <a:bodyPr wrap="none" rtlCol="0">
            <a:spAutoFit/>
          </a:bodyPr>
          <a:lstStyle/>
          <a:p>
            <a:r>
              <a:rPr lang="en-AU" sz="1200" b="1" dirty="0" smtClean="0"/>
              <a:t>Welcome</a:t>
            </a:r>
            <a:r>
              <a:rPr lang="en-AU" sz="1200" dirty="0" smtClean="0"/>
              <a:t>: &lt;first name&gt; &lt;last name&gt;</a:t>
            </a:r>
            <a:endParaRPr lang="en-AU" sz="1200" dirty="0"/>
          </a:p>
        </p:txBody>
      </p:sp>
      <p:sp>
        <p:nvSpPr>
          <p:cNvPr id="6" name="TextBox 5"/>
          <p:cNvSpPr txBox="1"/>
          <p:nvPr/>
        </p:nvSpPr>
        <p:spPr>
          <a:xfrm>
            <a:off x="6500826" y="1071546"/>
            <a:ext cx="1277016" cy="276999"/>
          </a:xfrm>
          <a:prstGeom prst="rect">
            <a:avLst/>
          </a:prstGeom>
          <a:noFill/>
        </p:spPr>
        <p:txBody>
          <a:bodyPr wrap="none" rtlCol="0">
            <a:spAutoFit/>
          </a:bodyPr>
          <a:lstStyle/>
          <a:p>
            <a:r>
              <a:rPr lang="en-AU" sz="1200" u="sng" dirty="0" smtClean="0"/>
              <a:t>Change Password</a:t>
            </a:r>
            <a:endParaRPr lang="en-AU" sz="1200" u="sng" dirty="0"/>
          </a:p>
        </p:txBody>
      </p:sp>
      <p:sp>
        <p:nvSpPr>
          <p:cNvPr id="7" name="TextBox 6"/>
          <p:cNvSpPr txBox="1"/>
          <p:nvPr/>
        </p:nvSpPr>
        <p:spPr>
          <a:xfrm>
            <a:off x="7777842" y="1080299"/>
            <a:ext cx="614848" cy="276999"/>
          </a:xfrm>
          <a:prstGeom prst="rect">
            <a:avLst/>
          </a:prstGeom>
          <a:noFill/>
        </p:spPr>
        <p:txBody>
          <a:bodyPr wrap="none" rtlCol="0">
            <a:spAutoFit/>
          </a:bodyPr>
          <a:lstStyle/>
          <a:p>
            <a:r>
              <a:rPr lang="en-AU" sz="1200" u="sng" dirty="0" smtClean="0"/>
              <a:t>Logout</a:t>
            </a:r>
            <a:endParaRPr lang="en-AU" sz="1200" u="sng" dirty="0"/>
          </a:p>
        </p:txBody>
      </p:sp>
      <p:sp>
        <p:nvSpPr>
          <p:cNvPr id="8" name="Rectangle 7"/>
          <p:cNvSpPr/>
          <p:nvPr/>
        </p:nvSpPr>
        <p:spPr>
          <a:xfrm>
            <a:off x="214282" y="1071546"/>
            <a:ext cx="1071570" cy="285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1400" dirty="0" smtClean="0"/>
              <a:t>Home</a:t>
            </a:r>
          </a:p>
        </p:txBody>
      </p:sp>
      <p:sp>
        <p:nvSpPr>
          <p:cNvPr id="9" name="Rectangle 8"/>
          <p:cNvSpPr/>
          <p:nvPr/>
        </p:nvSpPr>
        <p:spPr>
          <a:xfrm>
            <a:off x="1357290" y="1071546"/>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Miscellaneous</a:t>
            </a:r>
            <a:endParaRPr lang="en-AU" sz="1400" dirty="0"/>
          </a:p>
        </p:txBody>
      </p:sp>
      <p:sp>
        <p:nvSpPr>
          <p:cNvPr id="10" name="Rectangle 9"/>
          <p:cNvSpPr/>
          <p:nvPr/>
        </p:nvSpPr>
        <p:spPr>
          <a:xfrm>
            <a:off x="3857620"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Settings</a:t>
            </a:r>
            <a:endParaRPr lang="en-AU" sz="1400" dirty="0"/>
          </a:p>
        </p:txBody>
      </p:sp>
      <p:sp>
        <p:nvSpPr>
          <p:cNvPr id="11" name="Rectangle 10"/>
          <p:cNvSpPr/>
          <p:nvPr/>
        </p:nvSpPr>
        <p:spPr>
          <a:xfrm>
            <a:off x="5000628"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Help</a:t>
            </a:r>
            <a:endParaRPr lang="en-AU" sz="1400" dirty="0"/>
          </a:p>
        </p:txBody>
      </p:sp>
      <p:sp>
        <p:nvSpPr>
          <p:cNvPr id="12" name="Rectangle 11"/>
          <p:cNvSpPr/>
          <p:nvPr/>
        </p:nvSpPr>
        <p:spPr>
          <a:xfrm>
            <a:off x="2714612"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Reports</a:t>
            </a:r>
            <a:endParaRPr lang="en-AU" sz="1400" dirty="0"/>
          </a:p>
        </p:txBody>
      </p:sp>
      <p:sp>
        <p:nvSpPr>
          <p:cNvPr id="14" name="Rounded Rectangle 13"/>
          <p:cNvSpPr/>
          <p:nvPr/>
        </p:nvSpPr>
        <p:spPr>
          <a:xfrm flipH="1">
            <a:off x="1285852" y="1364982"/>
            <a:ext cx="1143008"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Contact Details</a:t>
            </a:r>
          </a:p>
        </p:txBody>
      </p:sp>
      <p:sp>
        <p:nvSpPr>
          <p:cNvPr id="15" name="Rounded Rectangle 14"/>
          <p:cNvSpPr/>
          <p:nvPr/>
        </p:nvSpPr>
        <p:spPr>
          <a:xfrm>
            <a:off x="2428860" y="1357298"/>
            <a:ext cx="1071570"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Emergency Contact</a:t>
            </a:r>
            <a:endParaRPr lang="en-US" dirty="0"/>
          </a:p>
        </p:txBody>
      </p:sp>
      <p:sp>
        <p:nvSpPr>
          <p:cNvPr id="16" name="Rounded Rectangle 15"/>
          <p:cNvSpPr/>
          <p:nvPr/>
        </p:nvSpPr>
        <p:spPr>
          <a:xfrm flipH="1">
            <a:off x="3500430" y="1357298"/>
            <a:ext cx="1143008" cy="285752"/>
          </a:xfrm>
          <a:prstGeom prst="roundRect">
            <a:avLst/>
          </a:prstGeom>
          <a:solidFill>
            <a:schemeClr val="accent3">
              <a:lumMod val="75000"/>
            </a:schemeClr>
          </a:solidFill>
          <a:scene3d>
            <a:camera prst="orthographicFront"/>
            <a:lightRig rig="threePt" dir="t"/>
          </a:scene3d>
          <a:sp3d>
            <a:bevelT w="63500" h="57150" prst="coolSlant"/>
            <a:bevelB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Sponsors</a:t>
            </a:r>
          </a:p>
        </p:txBody>
      </p:sp>
      <p:sp>
        <p:nvSpPr>
          <p:cNvPr id="17" name="TextBox 16"/>
          <p:cNvSpPr txBox="1"/>
          <p:nvPr/>
        </p:nvSpPr>
        <p:spPr>
          <a:xfrm>
            <a:off x="142844" y="857232"/>
            <a:ext cx="3714776" cy="230832"/>
          </a:xfrm>
          <a:prstGeom prst="rect">
            <a:avLst/>
          </a:prstGeom>
          <a:noFill/>
        </p:spPr>
        <p:txBody>
          <a:bodyPr wrap="square" rtlCol="0">
            <a:spAutoFit/>
          </a:bodyPr>
          <a:lstStyle/>
          <a:p>
            <a:r>
              <a:rPr lang="en-US" sz="900" dirty="0" smtClean="0"/>
              <a:t>Home </a:t>
            </a:r>
            <a:r>
              <a:rPr lang="en-US" sz="900" dirty="0" smtClean="0">
                <a:sym typeface="Wingdings" pitchFamily="2" charset="2"/>
              </a:rPr>
              <a:t> Patient Management  New Registration  Sponsor</a:t>
            </a:r>
            <a:endParaRPr lang="en-US" sz="900" dirty="0"/>
          </a:p>
        </p:txBody>
      </p:sp>
      <p:cxnSp>
        <p:nvCxnSpPr>
          <p:cNvPr id="19" name="Straight Connector 18"/>
          <p:cNvCxnSpPr/>
          <p:nvPr/>
        </p:nvCxnSpPr>
        <p:spPr>
          <a:xfrm flipV="1">
            <a:off x="221966" y="1650734"/>
            <a:ext cx="5572164" cy="1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14282" y="1357298"/>
            <a:ext cx="1071570"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Personal Details</a:t>
            </a:r>
          </a:p>
        </p:txBody>
      </p:sp>
      <p:sp>
        <p:nvSpPr>
          <p:cNvPr id="53" name="TextBox 52"/>
          <p:cNvSpPr txBox="1"/>
          <p:nvPr/>
        </p:nvSpPr>
        <p:spPr>
          <a:xfrm>
            <a:off x="5082870" y="1785926"/>
            <a:ext cx="1285884" cy="246221"/>
          </a:xfrm>
          <a:prstGeom prst="rect">
            <a:avLst/>
          </a:prstGeom>
          <a:noFill/>
        </p:spPr>
        <p:txBody>
          <a:bodyPr wrap="square" rtlCol="0">
            <a:spAutoFit/>
          </a:bodyPr>
          <a:lstStyle/>
          <a:p>
            <a:pPr algn="r"/>
            <a:r>
              <a:rPr lang="en-US" sz="1000" dirty="0" smtClean="0"/>
              <a:t>House Name/No * :</a:t>
            </a:r>
            <a:endParaRPr lang="en-US" sz="1000" dirty="0"/>
          </a:p>
        </p:txBody>
      </p:sp>
      <p:sp>
        <p:nvSpPr>
          <p:cNvPr id="54" name="TextBox 53"/>
          <p:cNvSpPr txBox="1"/>
          <p:nvPr/>
        </p:nvSpPr>
        <p:spPr>
          <a:xfrm>
            <a:off x="5082870" y="1985983"/>
            <a:ext cx="1285884" cy="246221"/>
          </a:xfrm>
          <a:prstGeom prst="rect">
            <a:avLst/>
          </a:prstGeom>
          <a:noFill/>
        </p:spPr>
        <p:txBody>
          <a:bodyPr wrap="square" rtlCol="0">
            <a:spAutoFit/>
          </a:bodyPr>
          <a:lstStyle/>
          <a:p>
            <a:pPr algn="r"/>
            <a:r>
              <a:rPr lang="en-US" sz="1000" dirty="0" smtClean="0"/>
              <a:t>Place/Street * :</a:t>
            </a:r>
            <a:endParaRPr lang="en-US" sz="1000" dirty="0"/>
          </a:p>
        </p:txBody>
      </p:sp>
      <p:sp>
        <p:nvSpPr>
          <p:cNvPr id="55" name="TextBox 54"/>
          <p:cNvSpPr txBox="1"/>
          <p:nvPr/>
        </p:nvSpPr>
        <p:spPr>
          <a:xfrm>
            <a:off x="5082870" y="2611275"/>
            <a:ext cx="1285884" cy="246221"/>
          </a:xfrm>
          <a:prstGeom prst="rect">
            <a:avLst/>
          </a:prstGeom>
          <a:noFill/>
        </p:spPr>
        <p:txBody>
          <a:bodyPr wrap="square" rtlCol="0">
            <a:spAutoFit/>
          </a:bodyPr>
          <a:lstStyle/>
          <a:p>
            <a:pPr algn="r"/>
            <a:r>
              <a:rPr lang="en-US" sz="1000" dirty="0" smtClean="0"/>
              <a:t>City/District * :</a:t>
            </a:r>
            <a:endParaRPr lang="en-US" sz="1000" dirty="0"/>
          </a:p>
        </p:txBody>
      </p:sp>
      <p:sp>
        <p:nvSpPr>
          <p:cNvPr id="56" name="TextBox 55"/>
          <p:cNvSpPr txBox="1"/>
          <p:nvPr/>
        </p:nvSpPr>
        <p:spPr>
          <a:xfrm>
            <a:off x="5082870" y="2396961"/>
            <a:ext cx="1285884" cy="246221"/>
          </a:xfrm>
          <a:prstGeom prst="rect">
            <a:avLst/>
          </a:prstGeom>
          <a:noFill/>
        </p:spPr>
        <p:txBody>
          <a:bodyPr wrap="square" rtlCol="0">
            <a:spAutoFit/>
          </a:bodyPr>
          <a:lstStyle/>
          <a:p>
            <a:pPr algn="r"/>
            <a:r>
              <a:rPr lang="en-US" sz="1000" dirty="0" smtClean="0"/>
              <a:t>State * :</a:t>
            </a:r>
            <a:endParaRPr lang="en-US" sz="1000" dirty="0"/>
          </a:p>
        </p:txBody>
      </p:sp>
      <p:sp>
        <p:nvSpPr>
          <p:cNvPr id="57" name="TextBox 56"/>
          <p:cNvSpPr txBox="1"/>
          <p:nvPr/>
        </p:nvSpPr>
        <p:spPr>
          <a:xfrm>
            <a:off x="5082870" y="2182647"/>
            <a:ext cx="1285884" cy="246221"/>
          </a:xfrm>
          <a:prstGeom prst="rect">
            <a:avLst/>
          </a:prstGeom>
          <a:noFill/>
        </p:spPr>
        <p:txBody>
          <a:bodyPr wrap="square" rtlCol="0">
            <a:spAutoFit/>
          </a:bodyPr>
          <a:lstStyle/>
          <a:p>
            <a:pPr algn="r"/>
            <a:r>
              <a:rPr lang="en-US" sz="1000" dirty="0" smtClean="0"/>
              <a:t>Country * :</a:t>
            </a:r>
            <a:endParaRPr lang="en-US" sz="1000" dirty="0"/>
          </a:p>
        </p:txBody>
      </p:sp>
      <p:sp>
        <p:nvSpPr>
          <p:cNvPr id="58" name="TextBox 57"/>
          <p:cNvSpPr txBox="1"/>
          <p:nvPr/>
        </p:nvSpPr>
        <p:spPr>
          <a:xfrm>
            <a:off x="5082870" y="2825589"/>
            <a:ext cx="1285884" cy="246221"/>
          </a:xfrm>
          <a:prstGeom prst="rect">
            <a:avLst/>
          </a:prstGeom>
          <a:noFill/>
        </p:spPr>
        <p:txBody>
          <a:bodyPr wrap="square" rtlCol="0">
            <a:spAutoFit/>
          </a:bodyPr>
          <a:lstStyle/>
          <a:p>
            <a:pPr algn="r"/>
            <a:r>
              <a:rPr lang="en-US" sz="1000" dirty="0" smtClean="0"/>
              <a:t>Pin Code * :</a:t>
            </a:r>
            <a:endParaRPr lang="en-US" sz="1000" dirty="0"/>
          </a:p>
        </p:txBody>
      </p:sp>
      <p:sp>
        <p:nvSpPr>
          <p:cNvPr id="60" name="Rectangle 59"/>
          <p:cNvSpPr/>
          <p:nvPr/>
        </p:nvSpPr>
        <p:spPr>
          <a:xfrm>
            <a:off x="6297316" y="1785926"/>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H No:6-2-984,</a:t>
            </a:r>
            <a:endParaRPr lang="en-US" sz="1050" dirty="0">
              <a:solidFill>
                <a:schemeClr val="tx1"/>
              </a:solidFill>
            </a:endParaRPr>
          </a:p>
        </p:txBody>
      </p:sp>
      <p:sp>
        <p:nvSpPr>
          <p:cNvPr id="61" name="Rectangle 60"/>
          <p:cNvSpPr/>
          <p:nvPr/>
        </p:nvSpPr>
        <p:spPr>
          <a:xfrm>
            <a:off x="6297316" y="2000240"/>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err="1" smtClean="0">
                <a:solidFill>
                  <a:schemeClr val="tx1"/>
                </a:solidFill>
              </a:rPr>
              <a:t>Khairatabad</a:t>
            </a:r>
            <a:endParaRPr lang="en-US" sz="1050" dirty="0">
              <a:solidFill>
                <a:schemeClr val="tx1"/>
              </a:solidFill>
            </a:endParaRPr>
          </a:p>
        </p:txBody>
      </p:sp>
      <p:sp>
        <p:nvSpPr>
          <p:cNvPr id="62" name="Rectangle 61"/>
          <p:cNvSpPr/>
          <p:nvPr/>
        </p:nvSpPr>
        <p:spPr>
          <a:xfrm>
            <a:off x="6297316" y="2199186"/>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India</a:t>
            </a:r>
            <a:endParaRPr lang="en-US" sz="1050" dirty="0">
              <a:solidFill>
                <a:schemeClr val="tx1"/>
              </a:solidFill>
            </a:endParaRPr>
          </a:p>
        </p:txBody>
      </p:sp>
      <p:sp>
        <p:nvSpPr>
          <p:cNvPr id="63" name="Rectangle 62"/>
          <p:cNvSpPr/>
          <p:nvPr/>
        </p:nvSpPr>
        <p:spPr>
          <a:xfrm>
            <a:off x="6297316" y="2413500"/>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Andhra Pradesh</a:t>
            </a:r>
            <a:endParaRPr lang="en-US" sz="1050" dirty="0">
              <a:solidFill>
                <a:schemeClr val="tx1"/>
              </a:solidFill>
            </a:endParaRPr>
          </a:p>
        </p:txBody>
      </p:sp>
      <p:sp>
        <p:nvSpPr>
          <p:cNvPr id="64" name="Rectangle 63"/>
          <p:cNvSpPr/>
          <p:nvPr/>
        </p:nvSpPr>
        <p:spPr>
          <a:xfrm>
            <a:off x="6297316" y="2643182"/>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Hyderabad</a:t>
            </a:r>
            <a:endParaRPr lang="en-US" sz="1050" dirty="0">
              <a:solidFill>
                <a:schemeClr val="tx1"/>
              </a:solidFill>
            </a:endParaRPr>
          </a:p>
        </p:txBody>
      </p:sp>
      <p:sp>
        <p:nvSpPr>
          <p:cNvPr id="65" name="Rectangle 64"/>
          <p:cNvSpPr/>
          <p:nvPr/>
        </p:nvSpPr>
        <p:spPr>
          <a:xfrm>
            <a:off x="6297316" y="2857496"/>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50004</a:t>
            </a:r>
            <a:endParaRPr lang="en-US" sz="1050" dirty="0">
              <a:solidFill>
                <a:schemeClr val="tx1"/>
              </a:solidFill>
            </a:endParaRPr>
          </a:p>
        </p:txBody>
      </p:sp>
      <p:grpSp>
        <p:nvGrpSpPr>
          <p:cNvPr id="29" name="Group 81"/>
          <p:cNvGrpSpPr/>
          <p:nvPr/>
        </p:nvGrpSpPr>
        <p:grpSpPr>
          <a:xfrm>
            <a:off x="7993340" y="2179696"/>
            <a:ext cx="214314" cy="229682"/>
            <a:chOff x="1285852" y="4143380"/>
            <a:chExt cx="214314" cy="229682"/>
          </a:xfrm>
        </p:grpSpPr>
        <p:sp>
          <p:nvSpPr>
            <p:cNvPr id="83" name="Rectangle 82"/>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lowchart: Merge 83"/>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84"/>
          <p:cNvGrpSpPr/>
          <p:nvPr/>
        </p:nvGrpSpPr>
        <p:grpSpPr>
          <a:xfrm>
            <a:off x="7993340" y="2411660"/>
            <a:ext cx="214314" cy="229682"/>
            <a:chOff x="1285852" y="4143380"/>
            <a:chExt cx="214314" cy="229682"/>
          </a:xfrm>
        </p:grpSpPr>
        <p:sp>
          <p:nvSpPr>
            <p:cNvPr id="86" name="Rectangle 85"/>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lowchart: Merge 86"/>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8" name="TextBox 87"/>
          <p:cNvSpPr txBox="1"/>
          <p:nvPr/>
        </p:nvSpPr>
        <p:spPr>
          <a:xfrm>
            <a:off x="5072066" y="3108390"/>
            <a:ext cx="1285884" cy="246221"/>
          </a:xfrm>
          <a:prstGeom prst="rect">
            <a:avLst/>
          </a:prstGeom>
          <a:noFill/>
        </p:spPr>
        <p:txBody>
          <a:bodyPr wrap="square" rtlCol="0">
            <a:spAutoFit/>
          </a:bodyPr>
          <a:lstStyle/>
          <a:p>
            <a:pPr algn="r"/>
            <a:r>
              <a:rPr lang="en-US" sz="1000" dirty="0" smtClean="0"/>
              <a:t>Phone Number  :</a:t>
            </a:r>
            <a:endParaRPr lang="en-US" sz="1000" dirty="0"/>
          </a:p>
        </p:txBody>
      </p:sp>
      <p:sp>
        <p:nvSpPr>
          <p:cNvPr id="89" name="TextBox 88"/>
          <p:cNvSpPr txBox="1"/>
          <p:nvPr/>
        </p:nvSpPr>
        <p:spPr>
          <a:xfrm>
            <a:off x="5072066" y="3308447"/>
            <a:ext cx="1285884" cy="246221"/>
          </a:xfrm>
          <a:prstGeom prst="rect">
            <a:avLst/>
          </a:prstGeom>
          <a:noFill/>
        </p:spPr>
        <p:txBody>
          <a:bodyPr wrap="square" rtlCol="0">
            <a:spAutoFit/>
          </a:bodyPr>
          <a:lstStyle/>
          <a:p>
            <a:pPr algn="r"/>
            <a:r>
              <a:rPr lang="en-US" sz="1000" dirty="0" smtClean="0"/>
              <a:t>Mobile Number:</a:t>
            </a:r>
            <a:endParaRPr lang="en-US" sz="1000" dirty="0"/>
          </a:p>
        </p:txBody>
      </p:sp>
      <p:sp>
        <p:nvSpPr>
          <p:cNvPr id="90" name="Rectangle 89"/>
          <p:cNvSpPr/>
          <p:nvPr/>
        </p:nvSpPr>
        <p:spPr>
          <a:xfrm>
            <a:off x="6286512" y="3108390"/>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04066366721</a:t>
            </a:r>
            <a:endParaRPr lang="en-US" sz="1050" dirty="0">
              <a:solidFill>
                <a:schemeClr val="tx1"/>
              </a:solidFill>
            </a:endParaRPr>
          </a:p>
        </p:txBody>
      </p:sp>
      <p:sp>
        <p:nvSpPr>
          <p:cNvPr id="91" name="Rectangle 90"/>
          <p:cNvSpPr/>
          <p:nvPr/>
        </p:nvSpPr>
        <p:spPr>
          <a:xfrm>
            <a:off x="6286512" y="3322704"/>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919848473539</a:t>
            </a:r>
            <a:endParaRPr lang="en-US" sz="1050" dirty="0">
              <a:solidFill>
                <a:schemeClr val="tx1"/>
              </a:solidFill>
            </a:endParaRPr>
          </a:p>
        </p:txBody>
      </p:sp>
      <p:sp>
        <p:nvSpPr>
          <p:cNvPr id="97" name="TextBox 96"/>
          <p:cNvSpPr txBox="1"/>
          <p:nvPr/>
        </p:nvSpPr>
        <p:spPr>
          <a:xfrm>
            <a:off x="5072066" y="3522761"/>
            <a:ext cx="1285884" cy="246221"/>
          </a:xfrm>
          <a:prstGeom prst="rect">
            <a:avLst/>
          </a:prstGeom>
          <a:noFill/>
        </p:spPr>
        <p:txBody>
          <a:bodyPr wrap="square" rtlCol="0">
            <a:spAutoFit/>
          </a:bodyPr>
          <a:lstStyle/>
          <a:p>
            <a:pPr algn="r"/>
            <a:r>
              <a:rPr lang="en-US" sz="1000" dirty="0" smtClean="0"/>
              <a:t>Fax Number  :</a:t>
            </a:r>
            <a:endParaRPr lang="en-US" sz="1000" dirty="0"/>
          </a:p>
        </p:txBody>
      </p:sp>
      <p:sp>
        <p:nvSpPr>
          <p:cNvPr id="98" name="Rectangle 97"/>
          <p:cNvSpPr/>
          <p:nvPr/>
        </p:nvSpPr>
        <p:spPr>
          <a:xfrm>
            <a:off x="6286512" y="3522761"/>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04065881253</a:t>
            </a:r>
            <a:endParaRPr lang="en-US" sz="1050" dirty="0">
              <a:solidFill>
                <a:schemeClr val="tx1"/>
              </a:solidFill>
            </a:endParaRPr>
          </a:p>
        </p:txBody>
      </p:sp>
      <p:sp>
        <p:nvSpPr>
          <p:cNvPr id="99" name="TextBox 98"/>
          <p:cNvSpPr txBox="1"/>
          <p:nvPr/>
        </p:nvSpPr>
        <p:spPr>
          <a:xfrm>
            <a:off x="5072066" y="3737075"/>
            <a:ext cx="1285884" cy="246221"/>
          </a:xfrm>
          <a:prstGeom prst="rect">
            <a:avLst/>
          </a:prstGeom>
          <a:noFill/>
        </p:spPr>
        <p:txBody>
          <a:bodyPr wrap="square" rtlCol="0">
            <a:spAutoFit/>
          </a:bodyPr>
          <a:lstStyle/>
          <a:p>
            <a:pPr algn="r"/>
            <a:r>
              <a:rPr lang="en-US" sz="1000" dirty="0" smtClean="0"/>
              <a:t>Email Address :</a:t>
            </a:r>
            <a:endParaRPr lang="en-US" sz="1000" dirty="0"/>
          </a:p>
        </p:txBody>
      </p:sp>
      <p:sp>
        <p:nvSpPr>
          <p:cNvPr id="100" name="Rectangle 99"/>
          <p:cNvSpPr/>
          <p:nvPr/>
        </p:nvSpPr>
        <p:spPr>
          <a:xfrm>
            <a:off x="6286512" y="3737075"/>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pjohn@phmhealth.com</a:t>
            </a:r>
            <a:endParaRPr lang="en-US" sz="1050" dirty="0">
              <a:solidFill>
                <a:schemeClr val="tx1"/>
              </a:solidFill>
            </a:endParaRPr>
          </a:p>
        </p:txBody>
      </p:sp>
      <p:sp>
        <p:nvSpPr>
          <p:cNvPr id="101" name="Rounded Rectangle 100"/>
          <p:cNvSpPr/>
          <p:nvPr/>
        </p:nvSpPr>
        <p:spPr>
          <a:xfrm flipH="1">
            <a:off x="4643438" y="1357298"/>
            <a:ext cx="1143008"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Other Details</a:t>
            </a:r>
            <a:endParaRPr lang="en-US" sz="1000" dirty="0"/>
          </a:p>
        </p:txBody>
      </p:sp>
      <p:sp>
        <p:nvSpPr>
          <p:cNvPr id="78" name="TextBox 77"/>
          <p:cNvSpPr txBox="1"/>
          <p:nvPr/>
        </p:nvSpPr>
        <p:spPr>
          <a:xfrm>
            <a:off x="500034" y="3183950"/>
            <a:ext cx="1040834" cy="246221"/>
          </a:xfrm>
          <a:prstGeom prst="rect">
            <a:avLst/>
          </a:prstGeom>
          <a:noFill/>
        </p:spPr>
        <p:txBody>
          <a:bodyPr wrap="square" rtlCol="0">
            <a:spAutoFit/>
          </a:bodyPr>
          <a:lstStyle/>
          <a:p>
            <a:pPr algn="r"/>
            <a:r>
              <a:rPr lang="en-US" sz="1000" dirty="0" smtClean="0"/>
              <a:t>Effective From :</a:t>
            </a:r>
            <a:endParaRPr lang="en-US" sz="1000" dirty="0"/>
          </a:p>
        </p:txBody>
      </p:sp>
      <p:sp>
        <p:nvSpPr>
          <p:cNvPr id="79" name="Rectangle 78"/>
          <p:cNvSpPr/>
          <p:nvPr/>
        </p:nvSpPr>
        <p:spPr>
          <a:xfrm>
            <a:off x="1484798" y="3207002"/>
            <a:ext cx="1083476" cy="21431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04/01/2009</a:t>
            </a:r>
            <a:endParaRPr lang="en-AU" sz="1200" dirty="0"/>
          </a:p>
        </p:txBody>
      </p:sp>
      <p:pic>
        <p:nvPicPr>
          <p:cNvPr id="82" name="Picture 81"/>
          <p:cNvPicPr>
            <a:picLocks noChangeAspect="1" noChangeArrowheads="1"/>
          </p:cNvPicPr>
          <p:nvPr/>
        </p:nvPicPr>
        <p:blipFill>
          <a:blip r:embed="rId3"/>
          <a:srcRect/>
          <a:stretch>
            <a:fillRect/>
          </a:stretch>
        </p:blipFill>
        <p:spPr bwMode="auto">
          <a:xfrm>
            <a:off x="2639712" y="3207002"/>
            <a:ext cx="202408" cy="214314"/>
          </a:xfrm>
          <a:prstGeom prst="rect">
            <a:avLst/>
          </a:prstGeom>
          <a:noFill/>
          <a:ln w="9525">
            <a:noFill/>
            <a:miter lim="800000"/>
            <a:headEnd/>
            <a:tailEnd/>
          </a:ln>
          <a:effectLst/>
        </p:spPr>
      </p:pic>
      <p:sp>
        <p:nvSpPr>
          <p:cNvPr id="92" name="TextBox 91"/>
          <p:cNvSpPr txBox="1"/>
          <p:nvPr/>
        </p:nvSpPr>
        <p:spPr>
          <a:xfrm>
            <a:off x="285720" y="1860315"/>
            <a:ext cx="1285884" cy="246221"/>
          </a:xfrm>
          <a:prstGeom prst="rect">
            <a:avLst/>
          </a:prstGeom>
          <a:noFill/>
        </p:spPr>
        <p:txBody>
          <a:bodyPr wrap="square" rtlCol="0">
            <a:spAutoFit/>
          </a:bodyPr>
          <a:lstStyle/>
          <a:p>
            <a:pPr algn="r"/>
            <a:r>
              <a:rPr lang="en-US" sz="1000" dirty="0" smtClean="0"/>
              <a:t>Sponsor Type :</a:t>
            </a:r>
            <a:endParaRPr lang="en-US" sz="1000" dirty="0"/>
          </a:p>
        </p:txBody>
      </p:sp>
      <p:sp>
        <p:nvSpPr>
          <p:cNvPr id="93" name="Rectangle 92"/>
          <p:cNvSpPr/>
          <p:nvPr/>
        </p:nvSpPr>
        <p:spPr>
          <a:xfrm>
            <a:off x="1500166" y="1876854"/>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Third Party Administrators</a:t>
            </a:r>
            <a:endParaRPr lang="en-US" sz="1050" dirty="0">
              <a:solidFill>
                <a:schemeClr val="tx1"/>
              </a:solidFill>
            </a:endParaRPr>
          </a:p>
        </p:txBody>
      </p:sp>
      <p:grpSp>
        <p:nvGrpSpPr>
          <p:cNvPr id="94" name="Group 81"/>
          <p:cNvGrpSpPr/>
          <p:nvPr/>
        </p:nvGrpSpPr>
        <p:grpSpPr>
          <a:xfrm>
            <a:off x="3196190" y="1857364"/>
            <a:ext cx="214314" cy="229682"/>
            <a:chOff x="1285852" y="4143380"/>
            <a:chExt cx="214314" cy="229682"/>
          </a:xfrm>
        </p:grpSpPr>
        <p:sp>
          <p:nvSpPr>
            <p:cNvPr id="95" name="Rectangle 94"/>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lowchart: Merge 95"/>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2" name="TextBox 101"/>
          <p:cNvSpPr txBox="1"/>
          <p:nvPr/>
        </p:nvSpPr>
        <p:spPr>
          <a:xfrm>
            <a:off x="278036" y="2115331"/>
            <a:ext cx="1285884" cy="246221"/>
          </a:xfrm>
          <a:prstGeom prst="rect">
            <a:avLst/>
          </a:prstGeom>
          <a:noFill/>
        </p:spPr>
        <p:txBody>
          <a:bodyPr wrap="square" rtlCol="0">
            <a:spAutoFit/>
          </a:bodyPr>
          <a:lstStyle/>
          <a:p>
            <a:pPr algn="r"/>
            <a:r>
              <a:rPr lang="en-US" sz="1000" dirty="0" smtClean="0"/>
              <a:t>Sponsor Name:</a:t>
            </a:r>
            <a:endParaRPr lang="en-US" sz="1000" dirty="0"/>
          </a:p>
        </p:txBody>
      </p:sp>
      <p:sp>
        <p:nvSpPr>
          <p:cNvPr id="103" name="Rectangle 102"/>
          <p:cNvSpPr/>
          <p:nvPr/>
        </p:nvSpPr>
        <p:spPr>
          <a:xfrm>
            <a:off x="1492482" y="2131870"/>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Paramount Health Group</a:t>
            </a:r>
            <a:endParaRPr lang="en-US" sz="1050" dirty="0">
              <a:solidFill>
                <a:schemeClr val="tx1"/>
              </a:solidFill>
            </a:endParaRPr>
          </a:p>
        </p:txBody>
      </p:sp>
      <p:grpSp>
        <p:nvGrpSpPr>
          <p:cNvPr id="104" name="Group 81"/>
          <p:cNvGrpSpPr/>
          <p:nvPr/>
        </p:nvGrpSpPr>
        <p:grpSpPr>
          <a:xfrm>
            <a:off x="3188506" y="2112380"/>
            <a:ext cx="214314" cy="229682"/>
            <a:chOff x="1285852" y="4143380"/>
            <a:chExt cx="214314" cy="229682"/>
          </a:xfrm>
        </p:grpSpPr>
        <p:sp>
          <p:nvSpPr>
            <p:cNvPr id="105" name="Rectangle 104"/>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lowchart: Merge 105"/>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7" name="TextBox 106"/>
          <p:cNvSpPr txBox="1"/>
          <p:nvPr/>
        </p:nvSpPr>
        <p:spPr>
          <a:xfrm>
            <a:off x="285720" y="2928934"/>
            <a:ext cx="1285884" cy="246221"/>
          </a:xfrm>
          <a:prstGeom prst="rect">
            <a:avLst/>
          </a:prstGeom>
          <a:noFill/>
        </p:spPr>
        <p:txBody>
          <a:bodyPr wrap="square" rtlCol="0">
            <a:spAutoFit/>
          </a:bodyPr>
          <a:lstStyle/>
          <a:p>
            <a:pPr algn="r"/>
            <a:r>
              <a:rPr lang="en-US" sz="1000" dirty="0" smtClean="0"/>
              <a:t>Policy No. :</a:t>
            </a:r>
            <a:endParaRPr lang="en-US" sz="1000" dirty="0"/>
          </a:p>
        </p:txBody>
      </p:sp>
      <p:sp>
        <p:nvSpPr>
          <p:cNvPr id="108" name="Rectangle 107"/>
          <p:cNvSpPr/>
          <p:nvPr/>
        </p:nvSpPr>
        <p:spPr>
          <a:xfrm>
            <a:off x="1500166" y="2960841"/>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40332322323</a:t>
            </a:r>
            <a:endParaRPr lang="en-US" sz="1050" dirty="0">
              <a:solidFill>
                <a:schemeClr val="tx1"/>
              </a:solidFill>
            </a:endParaRPr>
          </a:p>
        </p:txBody>
      </p:sp>
      <p:sp>
        <p:nvSpPr>
          <p:cNvPr id="109" name="TextBox 108"/>
          <p:cNvSpPr txBox="1"/>
          <p:nvPr/>
        </p:nvSpPr>
        <p:spPr>
          <a:xfrm>
            <a:off x="484666" y="3468531"/>
            <a:ext cx="1040834" cy="246221"/>
          </a:xfrm>
          <a:prstGeom prst="rect">
            <a:avLst/>
          </a:prstGeom>
          <a:noFill/>
        </p:spPr>
        <p:txBody>
          <a:bodyPr wrap="square" rtlCol="0">
            <a:spAutoFit/>
          </a:bodyPr>
          <a:lstStyle/>
          <a:p>
            <a:pPr algn="r"/>
            <a:r>
              <a:rPr lang="en-US" sz="1000" dirty="0" smtClean="0"/>
              <a:t>Effective To:</a:t>
            </a:r>
            <a:endParaRPr lang="en-US" sz="1000" dirty="0"/>
          </a:p>
        </p:txBody>
      </p:sp>
      <p:sp>
        <p:nvSpPr>
          <p:cNvPr id="110" name="Rectangle 109"/>
          <p:cNvSpPr/>
          <p:nvPr/>
        </p:nvSpPr>
        <p:spPr>
          <a:xfrm>
            <a:off x="1469430" y="3491583"/>
            <a:ext cx="1083476" cy="21431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03/31/2010</a:t>
            </a:r>
            <a:endParaRPr lang="en-AU" sz="1200" dirty="0"/>
          </a:p>
        </p:txBody>
      </p:sp>
      <p:pic>
        <p:nvPicPr>
          <p:cNvPr id="111" name="Picture 110"/>
          <p:cNvPicPr>
            <a:picLocks noChangeAspect="1" noChangeArrowheads="1"/>
          </p:cNvPicPr>
          <p:nvPr/>
        </p:nvPicPr>
        <p:blipFill>
          <a:blip r:embed="rId3"/>
          <a:srcRect/>
          <a:stretch>
            <a:fillRect/>
          </a:stretch>
        </p:blipFill>
        <p:spPr bwMode="auto">
          <a:xfrm>
            <a:off x="2624344" y="3491583"/>
            <a:ext cx="202408" cy="214314"/>
          </a:xfrm>
          <a:prstGeom prst="rect">
            <a:avLst/>
          </a:prstGeom>
          <a:noFill/>
          <a:ln w="9525">
            <a:noFill/>
            <a:miter lim="800000"/>
            <a:headEnd/>
            <a:tailEnd/>
          </a:ln>
          <a:effectLst/>
        </p:spPr>
      </p:pic>
      <p:sp>
        <p:nvSpPr>
          <p:cNvPr id="112" name="TextBox 111"/>
          <p:cNvSpPr txBox="1"/>
          <p:nvPr/>
        </p:nvSpPr>
        <p:spPr>
          <a:xfrm>
            <a:off x="285720" y="2357430"/>
            <a:ext cx="1285884" cy="246221"/>
          </a:xfrm>
          <a:prstGeom prst="rect">
            <a:avLst/>
          </a:prstGeom>
          <a:noFill/>
        </p:spPr>
        <p:txBody>
          <a:bodyPr wrap="square" rtlCol="0">
            <a:spAutoFit/>
          </a:bodyPr>
          <a:lstStyle/>
          <a:p>
            <a:pPr algn="r"/>
            <a:r>
              <a:rPr lang="en-US" sz="1000" dirty="0" smtClean="0"/>
              <a:t>Insurance Company:</a:t>
            </a:r>
            <a:endParaRPr lang="en-US" sz="1000" dirty="0"/>
          </a:p>
        </p:txBody>
      </p:sp>
      <p:sp>
        <p:nvSpPr>
          <p:cNvPr id="113" name="Rectangle 112"/>
          <p:cNvSpPr/>
          <p:nvPr/>
        </p:nvSpPr>
        <p:spPr>
          <a:xfrm>
            <a:off x="1500166" y="2373969"/>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Future Generali India Insurance</a:t>
            </a:r>
            <a:endParaRPr lang="en-US" sz="1050" dirty="0">
              <a:solidFill>
                <a:schemeClr val="tx1"/>
              </a:solidFill>
            </a:endParaRPr>
          </a:p>
        </p:txBody>
      </p:sp>
      <p:grpSp>
        <p:nvGrpSpPr>
          <p:cNvPr id="114" name="Group 81"/>
          <p:cNvGrpSpPr/>
          <p:nvPr/>
        </p:nvGrpSpPr>
        <p:grpSpPr>
          <a:xfrm>
            <a:off x="3196190" y="2370958"/>
            <a:ext cx="214314" cy="229682"/>
            <a:chOff x="1285852" y="4143380"/>
            <a:chExt cx="214314" cy="229682"/>
          </a:xfrm>
        </p:grpSpPr>
        <p:sp>
          <p:nvSpPr>
            <p:cNvPr id="115" name="Rectangle 114"/>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lowchart: Merge 115"/>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7" name="TextBox 116"/>
          <p:cNvSpPr txBox="1"/>
          <p:nvPr/>
        </p:nvSpPr>
        <p:spPr>
          <a:xfrm>
            <a:off x="214282" y="2676200"/>
            <a:ext cx="1285884" cy="246221"/>
          </a:xfrm>
          <a:prstGeom prst="rect">
            <a:avLst/>
          </a:prstGeom>
          <a:noFill/>
        </p:spPr>
        <p:txBody>
          <a:bodyPr wrap="square" rtlCol="0">
            <a:spAutoFit/>
          </a:bodyPr>
          <a:lstStyle/>
          <a:p>
            <a:pPr algn="r"/>
            <a:r>
              <a:rPr lang="en-US" sz="1000" dirty="0" smtClean="0"/>
              <a:t>Policy Type :</a:t>
            </a:r>
            <a:endParaRPr lang="en-US" sz="1000" dirty="0"/>
          </a:p>
        </p:txBody>
      </p:sp>
      <p:pic>
        <p:nvPicPr>
          <p:cNvPr id="3074" name="Picture 2"/>
          <p:cNvPicPr>
            <a:picLocks noChangeAspect="1" noChangeArrowheads="1"/>
          </p:cNvPicPr>
          <p:nvPr/>
        </p:nvPicPr>
        <p:blipFill>
          <a:blip r:embed="rId4"/>
          <a:srcRect/>
          <a:stretch>
            <a:fillRect/>
          </a:stretch>
        </p:blipFill>
        <p:spPr bwMode="auto">
          <a:xfrm>
            <a:off x="1423967" y="2714620"/>
            <a:ext cx="219075" cy="171450"/>
          </a:xfrm>
          <a:prstGeom prst="rect">
            <a:avLst/>
          </a:prstGeom>
          <a:noFill/>
          <a:ln w="9525">
            <a:noFill/>
            <a:miter lim="800000"/>
            <a:headEnd/>
            <a:tailEnd/>
          </a:ln>
          <a:effectLst/>
        </p:spPr>
      </p:pic>
      <p:sp>
        <p:nvSpPr>
          <p:cNvPr id="118" name="TextBox 117"/>
          <p:cNvSpPr txBox="1"/>
          <p:nvPr/>
        </p:nvSpPr>
        <p:spPr>
          <a:xfrm>
            <a:off x="1571604" y="2699252"/>
            <a:ext cx="928694" cy="246221"/>
          </a:xfrm>
          <a:prstGeom prst="rect">
            <a:avLst/>
          </a:prstGeom>
          <a:noFill/>
        </p:spPr>
        <p:txBody>
          <a:bodyPr wrap="square" rtlCol="0">
            <a:spAutoFit/>
          </a:bodyPr>
          <a:lstStyle/>
          <a:p>
            <a:r>
              <a:rPr lang="en-US" sz="1000" dirty="0" smtClean="0"/>
              <a:t>Individual</a:t>
            </a:r>
            <a:endParaRPr lang="en-US" sz="1000" dirty="0"/>
          </a:p>
        </p:txBody>
      </p:sp>
      <p:pic>
        <p:nvPicPr>
          <p:cNvPr id="3075" name="Picture 3"/>
          <p:cNvPicPr>
            <a:picLocks noChangeAspect="1" noChangeArrowheads="1"/>
          </p:cNvPicPr>
          <p:nvPr/>
        </p:nvPicPr>
        <p:blipFill>
          <a:blip r:embed="rId5"/>
          <a:srcRect/>
          <a:stretch>
            <a:fillRect/>
          </a:stretch>
        </p:blipFill>
        <p:spPr bwMode="auto">
          <a:xfrm>
            <a:off x="2369670" y="2745356"/>
            <a:ext cx="180975" cy="142875"/>
          </a:xfrm>
          <a:prstGeom prst="rect">
            <a:avLst/>
          </a:prstGeom>
          <a:noFill/>
          <a:ln w="9525">
            <a:noFill/>
            <a:miter lim="800000"/>
            <a:headEnd/>
            <a:tailEnd/>
          </a:ln>
          <a:effectLst/>
        </p:spPr>
      </p:pic>
      <p:sp>
        <p:nvSpPr>
          <p:cNvPr id="119" name="TextBox 118"/>
          <p:cNvSpPr txBox="1"/>
          <p:nvPr/>
        </p:nvSpPr>
        <p:spPr>
          <a:xfrm>
            <a:off x="2500298" y="2696970"/>
            <a:ext cx="928694" cy="246221"/>
          </a:xfrm>
          <a:prstGeom prst="rect">
            <a:avLst/>
          </a:prstGeom>
          <a:noFill/>
        </p:spPr>
        <p:txBody>
          <a:bodyPr wrap="square" rtlCol="0">
            <a:spAutoFit/>
          </a:bodyPr>
          <a:lstStyle/>
          <a:p>
            <a:r>
              <a:rPr lang="en-US" sz="1000" dirty="0" smtClean="0"/>
              <a:t>Group</a:t>
            </a:r>
            <a:endParaRPr lang="en-US" sz="1000" dirty="0"/>
          </a:p>
        </p:txBody>
      </p:sp>
      <p:sp>
        <p:nvSpPr>
          <p:cNvPr id="120" name="TextBox 119"/>
          <p:cNvSpPr txBox="1"/>
          <p:nvPr/>
        </p:nvSpPr>
        <p:spPr>
          <a:xfrm>
            <a:off x="247300" y="3786190"/>
            <a:ext cx="1285884" cy="246221"/>
          </a:xfrm>
          <a:prstGeom prst="rect">
            <a:avLst/>
          </a:prstGeom>
          <a:noFill/>
        </p:spPr>
        <p:txBody>
          <a:bodyPr wrap="square" rtlCol="0">
            <a:spAutoFit/>
          </a:bodyPr>
          <a:lstStyle/>
          <a:p>
            <a:pPr algn="r"/>
            <a:r>
              <a:rPr lang="en-US" sz="1000" dirty="0" smtClean="0"/>
              <a:t>Company:</a:t>
            </a:r>
            <a:endParaRPr lang="en-US" sz="1000" dirty="0"/>
          </a:p>
        </p:txBody>
      </p:sp>
      <p:sp>
        <p:nvSpPr>
          <p:cNvPr id="121" name="Rectangle 120"/>
          <p:cNvSpPr/>
          <p:nvPr/>
        </p:nvSpPr>
        <p:spPr>
          <a:xfrm>
            <a:off x="1461746" y="3802729"/>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Walking Tree Consultancy</a:t>
            </a:r>
            <a:endParaRPr lang="en-US" sz="1050" dirty="0">
              <a:solidFill>
                <a:schemeClr val="tx1"/>
              </a:solidFill>
            </a:endParaRPr>
          </a:p>
        </p:txBody>
      </p:sp>
      <p:sp>
        <p:nvSpPr>
          <p:cNvPr id="122" name="TextBox 121"/>
          <p:cNvSpPr txBox="1"/>
          <p:nvPr/>
        </p:nvSpPr>
        <p:spPr>
          <a:xfrm>
            <a:off x="231932" y="4034633"/>
            <a:ext cx="1285884" cy="246221"/>
          </a:xfrm>
          <a:prstGeom prst="rect">
            <a:avLst/>
          </a:prstGeom>
          <a:noFill/>
        </p:spPr>
        <p:txBody>
          <a:bodyPr wrap="square" rtlCol="0">
            <a:spAutoFit/>
          </a:bodyPr>
          <a:lstStyle/>
          <a:p>
            <a:pPr algn="r"/>
            <a:r>
              <a:rPr lang="en-US" sz="1000" dirty="0" smtClean="0"/>
              <a:t>Sponsor Status:</a:t>
            </a:r>
            <a:endParaRPr lang="en-US" sz="1000" dirty="0"/>
          </a:p>
        </p:txBody>
      </p:sp>
      <p:sp>
        <p:nvSpPr>
          <p:cNvPr id="123" name="Rectangle 122"/>
          <p:cNvSpPr/>
          <p:nvPr/>
        </p:nvSpPr>
        <p:spPr>
          <a:xfrm>
            <a:off x="1446378" y="4051172"/>
            <a:ext cx="1339672"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Active</a:t>
            </a:r>
            <a:endParaRPr lang="en-US" sz="1050" dirty="0">
              <a:solidFill>
                <a:schemeClr val="tx1"/>
              </a:solidFill>
            </a:endParaRPr>
          </a:p>
        </p:txBody>
      </p:sp>
      <p:grpSp>
        <p:nvGrpSpPr>
          <p:cNvPr id="124" name="Group 81"/>
          <p:cNvGrpSpPr/>
          <p:nvPr/>
        </p:nvGrpSpPr>
        <p:grpSpPr>
          <a:xfrm>
            <a:off x="2571736" y="4033522"/>
            <a:ext cx="214314" cy="229682"/>
            <a:chOff x="1285852" y="4143380"/>
            <a:chExt cx="214314" cy="229682"/>
          </a:xfrm>
        </p:grpSpPr>
        <p:sp>
          <p:nvSpPr>
            <p:cNvPr id="125" name="Rectangle 124"/>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lowchart: Merge 125"/>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7" name="TextBox 126"/>
          <p:cNvSpPr txBox="1"/>
          <p:nvPr/>
        </p:nvSpPr>
        <p:spPr>
          <a:xfrm>
            <a:off x="285720" y="5345684"/>
            <a:ext cx="2786082" cy="369332"/>
          </a:xfrm>
          <a:prstGeom prst="rect">
            <a:avLst/>
          </a:prstGeom>
          <a:noFill/>
        </p:spPr>
        <p:txBody>
          <a:bodyPr wrap="square" rtlCol="0">
            <a:spAutoFit/>
          </a:bodyPr>
          <a:lstStyle/>
          <a:p>
            <a:pPr algn="r"/>
            <a:r>
              <a:rPr lang="en-US" sz="1000" dirty="0" smtClean="0"/>
              <a:t>Add zero or more sponsors for the patient </a:t>
            </a:r>
            <a:r>
              <a:rPr lang="en-US" sz="1200" dirty="0" smtClean="0"/>
              <a:t>(</a:t>
            </a:r>
            <a:r>
              <a:rPr lang="en-US" dirty="0" smtClean="0"/>
              <a:t>+</a:t>
            </a:r>
            <a:r>
              <a:rPr lang="en-US" sz="1200" dirty="0" smtClean="0"/>
              <a:t>)</a:t>
            </a:r>
            <a:endParaRPr lang="en-US" sz="1200" dirty="0"/>
          </a:p>
        </p:txBody>
      </p:sp>
      <p:sp>
        <p:nvSpPr>
          <p:cNvPr id="128" name="TextBox 127"/>
          <p:cNvSpPr txBox="1"/>
          <p:nvPr/>
        </p:nvSpPr>
        <p:spPr>
          <a:xfrm>
            <a:off x="214282" y="4325787"/>
            <a:ext cx="1285884" cy="246221"/>
          </a:xfrm>
          <a:prstGeom prst="rect">
            <a:avLst/>
          </a:prstGeom>
          <a:noFill/>
        </p:spPr>
        <p:txBody>
          <a:bodyPr wrap="square" rtlCol="0">
            <a:spAutoFit/>
          </a:bodyPr>
          <a:lstStyle/>
          <a:p>
            <a:pPr algn="r"/>
            <a:r>
              <a:rPr lang="en-US" sz="1000" dirty="0" smtClean="0"/>
              <a:t>Sum Insured:</a:t>
            </a:r>
            <a:endParaRPr lang="en-US" sz="1000" dirty="0"/>
          </a:p>
        </p:txBody>
      </p:sp>
      <p:sp>
        <p:nvSpPr>
          <p:cNvPr id="129" name="Rectangle 128"/>
          <p:cNvSpPr/>
          <p:nvPr/>
        </p:nvSpPr>
        <p:spPr>
          <a:xfrm>
            <a:off x="1428728" y="4342326"/>
            <a:ext cx="1339672"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200000</a:t>
            </a:r>
            <a:endParaRPr lang="en-US" sz="1050" dirty="0">
              <a:solidFill>
                <a:schemeClr val="tx1"/>
              </a:solidFill>
            </a:endParaRPr>
          </a:p>
        </p:txBody>
      </p:sp>
      <p:sp>
        <p:nvSpPr>
          <p:cNvPr id="130" name="TextBox 129"/>
          <p:cNvSpPr txBox="1"/>
          <p:nvPr/>
        </p:nvSpPr>
        <p:spPr>
          <a:xfrm>
            <a:off x="214282" y="5055535"/>
            <a:ext cx="1285884" cy="230832"/>
          </a:xfrm>
          <a:prstGeom prst="rect">
            <a:avLst/>
          </a:prstGeom>
          <a:noFill/>
        </p:spPr>
        <p:txBody>
          <a:bodyPr wrap="square" rtlCol="0">
            <a:spAutoFit/>
          </a:bodyPr>
          <a:lstStyle/>
          <a:p>
            <a:pPr algn="r"/>
            <a:r>
              <a:rPr lang="en-US" sz="900" dirty="0" smtClean="0"/>
              <a:t>Mediclaim Percentage:</a:t>
            </a:r>
            <a:endParaRPr lang="en-US" sz="900" dirty="0"/>
          </a:p>
        </p:txBody>
      </p:sp>
      <p:sp>
        <p:nvSpPr>
          <p:cNvPr id="131" name="Rectangle 130"/>
          <p:cNvSpPr/>
          <p:nvPr/>
        </p:nvSpPr>
        <p:spPr>
          <a:xfrm>
            <a:off x="1428728" y="5072074"/>
            <a:ext cx="505468"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80 </a:t>
            </a:r>
            <a:r>
              <a:rPr lang="en-US" sz="1200" b="1" dirty="0" smtClean="0">
                <a:solidFill>
                  <a:schemeClr val="tx1"/>
                </a:solidFill>
              </a:rPr>
              <a:t>%</a:t>
            </a:r>
            <a:endParaRPr lang="en-US" sz="1050" b="1" dirty="0">
              <a:solidFill>
                <a:schemeClr val="tx1"/>
              </a:solidFill>
            </a:endParaRPr>
          </a:p>
        </p:txBody>
      </p:sp>
      <p:sp>
        <p:nvSpPr>
          <p:cNvPr id="132" name="TextBox 131"/>
          <p:cNvSpPr txBox="1"/>
          <p:nvPr/>
        </p:nvSpPr>
        <p:spPr>
          <a:xfrm>
            <a:off x="216564" y="4540101"/>
            <a:ext cx="1285884" cy="246221"/>
          </a:xfrm>
          <a:prstGeom prst="rect">
            <a:avLst/>
          </a:prstGeom>
          <a:noFill/>
        </p:spPr>
        <p:txBody>
          <a:bodyPr wrap="square" rtlCol="0">
            <a:spAutoFit/>
          </a:bodyPr>
          <a:lstStyle/>
          <a:p>
            <a:pPr algn="r"/>
            <a:r>
              <a:rPr lang="en-US" sz="1000" dirty="0" smtClean="0"/>
              <a:t>Premium Amount:</a:t>
            </a:r>
            <a:endParaRPr lang="en-US" sz="1000" dirty="0"/>
          </a:p>
        </p:txBody>
      </p:sp>
      <p:sp>
        <p:nvSpPr>
          <p:cNvPr id="133" name="Rectangle 132"/>
          <p:cNvSpPr/>
          <p:nvPr/>
        </p:nvSpPr>
        <p:spPr>
          <a:xfrm>
            <a:off x="1431010" y="4556640"/>
            <a:ext cx="1339672"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3000</a:t>
            </a:r>
            <a:endParaRPr lang="en-US" sz="1050" dirty="0">
              <a:solidFill>
                <a:schemeClr val="tx1"/>
              </a:solidFill>
            </a:endParaRPr>
          </a:p>
        </p:txBody>
      </p:sp>
      <p:sp>
        <p:nvSpPr>
          <p:cNvPr id="134" name="TextBox 133"/>
          <p:cNvSpPr txBox="1"/>
          <p:nvPr/>
        </p:nvSpPr>
        <p:spPr>
          <a:xfrm>
            <a:off x="214282" y="4754415"/>
            <a:ext cx="1285884" cy="215444"/>
          </a:xfrm>
          <a:prstGeom prst="rect">
            <a:avLst/>
          </a:prstGeom>
          <a:noFill/>
        </p:spPr>
        <p:txBody>
          <a:bodyPr wrap="square" rtlCol="0">
            <a:spAutoFit/>
          </a:bodyPr>
          <a:lstStyle/>
          <a:p>
            <a:pPr algn="r"/>
            <a:r>
              <a:rPr lang="en-US" sz="800" dirty="0" smtClean="0"/>
              <a:t>Sum Already Exhausted:</a:t>
            </a:r>
            <a:endParaRPr lang="en-US" sz="800" dirty="0"/>
          </a:p>
        </p:txBody>
      </p:sp>
      <p:sp>
        <p:nvSpPr>
          <p:cNvPr id="135" name="Rectangle 134"/>
          <p:cNvSpPr/>
          <p:nvPr/>
        </p:nvSpPr>
        <p:spPr>
          <a:xfrm>
            <a:off x="1428728" y="4770954"/>
            <a:ext cx="1339672"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67000</a:t>
            </a:r>
            <a:endParaRPr lang="en-US" sz="1050" dirty="0">
              <a:solidFill>
                <a:schemeClr val="tx1"/>
              </a:solidFill>
            </a:endParaRPr>
          </a:p>
        </p:txBody>
      </p:sp>
      <p:sp>
        <p:nvSpPr>
          <p:cNvPr id="136" name="Rounded Rectangle 135"/>
          <p:cNvSpPr/>
          <p:nvPr/>
        </p:nvSpPr>
        <p:spPr>
          <a:xfrm>
            <a:off x="285720" y="6286520"/>
            <a:ext cx="1071570"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Cancel</a:t>
            </a:r>
            <a:endParaRPr lang="en-US" dirty="0"/>
          </a:p>
        </p:txBody>
      </p:sp>
      <p:sp>
        <p:nvSpPr>
          <p:cNvPr id="137" name="Rounded Rectangle 136"/>
          <p:cNvSpPr/>
          <p:nvPr/>
        </p:nvSpPr>
        <p:spPr>
          <a:xfrm flipH="1">
            <a:off x="1395710" y="6286520"/>
            <a:ext cx="1143008"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Reset</a:t>
            </a:r>
            <a:endParaRPr lang="en-US" sz="1000" dirty="0"/>
          </a:p>
        </p:txBody>
      </p:sp>
      <p:sp>
        <p:nvSpPr>
          <p:cNvPr id="138" name="Rounded Rectangle 137"/>
          <p:cNvSpPr/>
          <p:nvPr/>
        </p:nvSpPr>
        <p:spPr>
          <a:xfrm flipH="1">
            <a:off x="2577138" y="6286520"/>
            <a:ext cx="1143008"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Save</a:t>
            </a:r>
            <a:endParaRPr lang="en-US" sz="1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8770" y="71414"/>
            <a:ext cx="6472254" cy="428628"/>
          </a:xfrm>
        </p:spPr>
        <p:txBody>
          <a:bodyPr>
            <a:normAutofit fontScale="90000"/>
          </a:bodyPr>
          <a:lstStyle/>
          <a:p>
            <a:r>
              <a:rPr lang="en-US" dirty="0" smtClean="0"/>
              <a:t>Patient Registration Window</a:t>
            </a:r>
            <a:endParaRPr lang="en-US" dirty="0"/>
          </a:p>
        </p:txBody>
      </p:sp>
      <p:sp>
        <p:nvSpPr>
          <p:cNvPr id="4" name="Rectangle 3"/>
          <p:cNvSpPr/>
          <p:nvPr/>
        </p:nvSpPr>
        <p:spPr>
          <a:xfrm>
            <a:off x="214282" y="1357298"/>
            <a:ext cx="8715436" cy="5286412"/>
          </a:xfrm>
          <a:prstGeom prst="rect">
            <a:avLst/>
          </a:prstGeom>
          <a:solidFill>
            <a:schemeClr val="bg1">
              <a:lumMod val="95000"/>
              <a:alpha val="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271658" y="857232"/>
            <a:ext cx="2443746" cy="276999"/>
          </a:xfrm>
          <a:prstGeom prst="rect">
            <a:avLst/>
          </a:prstGeom>
          <a:noFill/>
        </p:spPr>
        <p:txBody>
          <a:bodyPr wrap="none" rtlCol="0">
            <a:spAutoFit/>
          </a:bodyPr>
          <a:lstStyle/>
          <a:p>
            <a:r>
              <a:rPr lang="en-AU" sz="1200" b="1" dirty="0" smtClean="0"/>
              <a:t>Welcome</a:t>
            </a:r>
            <a:r>
              <a:rPr lang="en-AU" sz="1200" dirty="0" smtClean="0"/>
              <a:t>: &lt;first name&gt; &lt;last name&gt;</a:t>
            </a:r>
            <a:endParaRPr lang="en-AU" sz="1200" dirty="0"/>
          </a:p>
        </p:txBody>
      </p:sp>
      <p:sp>
        <p:nvSpPr>
          <p:cNvPr id="6" name="TextBox 5"/>
          <p:cNvSpPr txBox="1"/>
          <p:nvPr/>
        </p:nvSpPr>
        <p:spPr>
          <a:xfrm>
            <a:off x="6500826" y="1071546"/>
            <a:ext cx="1277016" cy="276999"/>
          </a:xfrm>
          <a:prstGeom prst="rect">
            <a:avLst/>
          </a:prstGeom>
          <a:noFill/>
        </p:spPr>
        <p:txBody>
          <a:bodyPr wrap="none" rtlCol="0">
            <a:spAutoFit/>
          </a:bodyPr>
          <a:lstStyle/>
          <a:p>
            <a:r>
              <a:rPr lang="en-AU" sz="1200" u="sng" dirty="0" smtClean="0"/>
              <a:t>Change Password</a:t>
            </a:r>
            <a:endParaRPr lang="en-AU" sz="1200" u="sng" dirty="0"/>
          </a:p>
        </p:txBody>
      </p:sp>
      <p:sp>
        <p:nvSpPr>
          <p:cNvPr id="7" name="TextBox 6"/>
          <p:cNvSpPr txBox="1"/>
          <p:nvPr/>
        </p:nvSpPr>
        <p:spPr>
          <a:xfrm>
            <a:off x="7777842" y="1080299"/>
            <a:ext cx="614848" cy="276999"/>
          </a:xfrm>
          <a:prstGeom prst="rect">
            <a:avLst/>
          </a:prstGeom>
          <a:noFill/>
        </p:spPr>
        <p:txBody>
          <a:bodyPr wrap="none" rtlCol="0">
            <a:spAutoFit/>
          </a:bodyPr>
          <a:lstStyle/>
          <a:p>
            <a:r>
              <a:rPr lang="en-AU" sz="1200" u="sng" dirty="0" smtClean="0"/>
              <a:t>Logout</a:t>
            </a:r>
            <a:endParaRPr lang="en-AU" sz="1200" u="sng" dirty="0"/>
          </a:p>
        </p:txBody>
      </p:sp>
      <p:sp>
        <p:nvSpPr>
          <p:cNvPr id="8" name="Rectangle 7"/>
          <p:cNvSpPr/>
          <p:nvPr/>
        </p:nvSpPr>
        <p:spPr>
          <a:xfrm>
            <a:off x="214282" y="1071546"/>
            <a:ext cx="1071570" cy="285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1400" dirty="0" smtClean="0"/>
              <a:t>Home</a:t>
            </a:r>
          </a:p>
        </p:txBody>
      </p:sp>
      <p:sp>
        <p:nvSpPr>
          <p:cNvPr id="9" name="Rectangle 8"/>
          <p:cNvSpPr/>
          <p:nvPr/>
        </p:nvSpPr>
        <p:spPr>
          <a:xfrm>
            <a:off x="1357290" y="1071546"/>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Miscellaneous</a:t>
            </a:r>
            <a:endParaRPr lang="en-AU" sz="1400" dirty="0"/>
          </a:p>
        </p:txBody>
      </p:sp>
      <p:sp>
        <p:nvSpPr>
          <p:cNvPr id="10" name="Rectangle 9"/>
          <p:cNvSpPr/>
          <p:nvPr/>
        </p:nvSpPr>
        <p:spPr>
          <a:xfrm>
            <a:off x="3857620"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Settings</a:t>
            </a:r>
            <a:endParaRPr lang="en-AU" sz="1400" dirty="0"/>
          </a:p>
        </p:txBody>
      </p:sp>
      <p:sp>
        <p:nvSpPr>
          <p:cNvPr id="11" name="Rectangle 10"/>
          <p:cNvSpPr/>
          <p:nvPr/>
        </p:nvSpPr>
        <p:spPr>
          <a:xfrm>
            <a:off x="5000628"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Help</a:t>
            </a:r>
            <a:endParaRPr lang="en-AU" sz="1400" dirty="0"/>
          </a:p>
        </p:txBody>
      </p:sp>
      <p:sp>
        <p:nvSpPr>
          <p:cNvPr id="12" name="Rectangle 11"/>
          <p:cNvSpPr/>
          <p:nvPr/>
        </p:nvSpPr>
        <p:spPr>
          <a:xfrm>
            <a:off x="2714612"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Reports</a:t>
            </a:r>
            <a:endParaRPr lang="en-AU" sz="1400" dirty="0"/>
          </a:p>
        </p:txBody>
      </p:sp>
      <p:sp>
        <p:nvSpPr>
          <p:cNvPr id="14" name="Rounded Rectangle 13"/>
          <p:cNvSpPr/>
          <p:nvPr/>
        </p:nvSpPr>
        <p:spPr>
          <a:xfrm flipH="1">
            <a:off x="1285852" y="1364982"/>
            <a:ext cx="1143008"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Contact Details</a:t>
            </a:r>
          </a:p>
        </p:txBody>
      </p:sp>
      <p:sp>
        <p:nvSpPr>
          <p:cNvPr id="15" name="Rounded Rectangle 14"/>
          <p:cNvSpPr/>
          <p:nvPr/>
        </p:nvSpPr>
        <p:spPr>
          <a:xfrm>
            <a:off x="2428860" y="1357298"/>
            <a:ext cx="1071570"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Emergency Contact</a:t>
            </a:r>
            <a:endParaRPr lang="en-US" dirty="0"/>
          </a:p>
        </p:txBody>
      </p:sp>
      <p:sp>
        <p:nvSpPr>
          <p:cNvPr id="16" name="Rounded Rectangle 15"/>
          <p:cNvSpPr/>
          <p:nvPr/>
        </p:nvSpPr>
        <p:spPr>
          <a:xfrm flipH="1">
            <a:off x="3500430" y="1357298"/>
            <a:ext cx="1143008"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Sponsors</a:t>
            </a:r>
            <a:endParaRPr lang="en-US" sz="1000" dirty="0"/>
          </a:p>
        </p:txBody>
      </p:sp>
      <p:sp>
        <p:nvSpPr>
          <p:cNvPr id="17" name="TextBox 16"/>
          <p:cNvSpPr txBox="1"/>
          <p:nvPr/>
        </p:nvSpPr>
        <p:spPr>
          <a:xfrm>
            <a:off x="142844" y="857232"/>
            <a:ext cx="3857652" cy="230832"/>
          </a:xfrm>
          <a:prstGeom prst="rect">
            <a:avLst/>
          </a:prstGeom>
          <a:noFill/>
        </p:spPr>
        <p:txBody>
          <a:bodyPr wrap="square" rtlCol="0">
            <a:spAutoFit/>
          </a:bodyPr>
          <a:lstStyle/>
          <a:p>
            <a:r>
              <a:rPr lang="en-US" sz="900" dirty="0" smtClean="0"/>
              <a:t>Home </a:t>
            </a:r>
            <a:r>
              <a:rPr lang="en-US" sz="900" dirty="0" smtClean="0">
                <a:sym typeface="Wingdings" pitchFamily="2" charset="2"/>
              </a:rPr>
              <a:t> Patient Management  New Registration  Other Details</a:t>
            </a:r>
            <a:endParaRPr lang="en-US" sz="900" dirty="0"/>
          </a:p>
        </p:txBody>
      </p:sp>
      <p:cxnSp>
        <p:nvCxnSpPr>
          <p:cNvPr id="19" name="Straight Connector 18"/>
          <p:cNvCxnSpPr/>
          <p:nvPr/>
        </p:nvCxnSpPr>
        <p:spPr>
          <a:xfrm flipV="1">
            <a:off x="221966" y="1650734"/>
            <a:ext cx="5572164" cy="1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14282" y="1357298"/>
            <a:ext cx="1071570"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Personal Details</a:t>
            </a:r>
          </a:p>
        </p:txBody>
      </p:sp>
      <p:sp>
        <p:nvSpPr>
          <p:cNvPr id="101" name="Rounded Rectangle 100"/>
          <p:cNvSpPr/>
          <p:nvPr/>
        </p:nvSpPr>
        <p:spPr>
          <a:xfrm flipH="1">
            <a:off x="4643438" y="1357298"/>
            <a:ext cx="1143008" cy="285752"/>
          </a:xfrm>
          <a:prstGeom prst="roundRect">
            <a:avLst/>
          </a:prstGeom>
          <a:solidFill>
            <a:schemeClr val="accent3">
              <a:lumMod val="75000"/>
            </a:schemeClr>
          </a:solidFill>
          <a:scene3d>
            <a:camera prst="orthographicFront"/>
            <a:lightRig rig="threePt" dir="t"/>
          </a:scene3d>
          <a:sp3d>
            <a:bevelT w="63500" h="57150" prst="coolSlant"/>
            <a:bevelB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Other Details</a:t>
            </a:r>
          </a:p>
        </p:txBody>
      </p:sp>
      <p:pic>
        <p:nvPicPr>
          <p:cNvPr id="21" name="Picture 2"/>
          <p:cNvPicPr>
            <a:picLocks noChangeAspect="1" noChangeArrowheads="1"/>
          </p:cNvPicPr>
          <p:nvPr/>
        </p:nvPicPr>
        <p:blipFill>
          <a:blip r:embed="rId3"/>
          <a:srcRect/>
          <a:stretch>
            <a:fillRect/>
          </a:stretch>
        </p:blipFill>
        <p:spPr bwMode="auto">
          <a:xfrm>
            <a:off x="428596" y="1857364"/>
            <a:ext cx="219075" cy="171450"/>
          </a:xfrm>
          <a:prstGeom prst="rect">
            <a:avLst/>
          </a:prstGeom>
          <a:noFill/>
          <a:ln w="9525">
            <a:noFill/>
            <a:miter lim="800000"/>
            <a:headEnd/>
            <a:tailEnd/>
          </a:ln>
          <a:effectLst/>
        </p:spPr>
      </p:pic>
      <p:pic>
        <p:nvPicPr>
          <p:cNvPr id="22" name="Picture 3"/>
          <p:cNvPicPr>
            <a:picLocks noChangeAspect="1" noChangeArrowheads="1"/>
          </p:cNvPicPr>
          <p:nvPr/>
        </p:nvPicPr>
        <p:blipFill>
          <a:blip r:embed="rId4"/>
          <a:srcRect/>
          <a:stretch>
            <a:fillRect/>
          </a:stretch>
        </p:blipFill>
        <p:spPr bwMode="auto">
          <a:xfrm>
            <a:off x="461935" y="2285993"/>
            <a:ext cx="180975" cy="142875"/>
          </a:xfrm>
          <a:prstGeom prst="rect">
            <a:avLst/>
          </a:prstGeom>
          <a:noFill/>
          <a:ln w="9525">
            <a:noFill/>
            <a:miter lim="800000"/>
            <a:headEnd/>
            <a:tailEnd/>
          </a:ln>
          <a:effectLst/>
        </p:spPr>
      </p:pic>
      <p:sp>
        <p:nvSpPr>
          <p:cNvPr id="23" name="TextBox 22"/>
          <p:cNvSpPr txBox="1"/>
          <p:nvPr/>
        </p:nvSpPr>
        <p:spPr>
          <a:xfrm>
            <a:off x="642910" y="2468399"/>
            <a:ext cx="1428760" cy="246221"/>
          </a:xfrm>
          <a:prstGeom prst="rect">
            <a:avLst/>
          </a:prstGeom>
          <a:noFill/>
        </p:spPr>
        <p:txBody>
          <a:bodyPr wrap="square" rtlCol="0">
            <a:spAutoFit/>
          </a:bodyPr>
          <a:lstStyle/>
          <a:p>
            <a:r>
              <a:rPr lang="en-US" sz="1000" dirty="0" smtClean="0"/>
              <a:t>(-)  Known Allergy</a:t>
            </a:r>
            <a:endParaRPr lang="en-US" sz="1200" dirty="0"/>
          </a:p>
        </p:txBody>
      </p:sp>
      <p:sp>
        <p:nvSpPr>
          <p:cNvPr id="24" name="TextBox 23"/>
          <p:cNvSpPr txBox="1"/>
          <p:nvPr/>
        </p:nvSpPr>
        <p:spPr>
          <a:xfrm>
            <a:off x="566070" y="1833141"/>
            <a:ext cx="2714644" cy="246221"/>
          </a:xfrm>
          <a:prstGeom prst="rect">
            <a:avLst/>
          </a:prstGeom>
          <a:noFill/>
        </p:spPr>
        <p:txBody>
          <a:bodyPr wrap="square" rtlCol="0">
            <a:spAutoFit/>
          </a:bodyPr>
          <a:lstStyle/>
          <a:p>
            <a:r>
              <a:rPr lang="en-US" sz="1000" dirty="0" smtClean="0"/>
              <a:t>Patient doesn’t have any known allergy</a:t>
            </a:r>
            <a:endParaRPr lang="en-US" sz="1200" dirty="0"/>
          </a:p>
        </p:txBody>
      </p:sp>
      <p:sp>
        <p:nvSpPr>
          <p:cNvPr id="25" name="TextBox 24"/>
          <p:cNvSpPr txBox="1"/>
          <p:nvPr/>
        </p:nvSpPr>
        <p:spPr>
          <a:xfrm>
            <a:off x="571472" y="2254085"/>
            <a:ext cx="2714644" cy="246221"/>
          </a:xfrm>
          <a:prstGeom prst="rect">
            <a:avLst/>
          </a:prstGeom>
          <a:noFill/>
        </p:spPr>
        <p:txBody>
          <a:bodyPr wrap="square" rtlCol="0">
            <a:spAutoFit/>
          </a:bodyPr>
          <a:lstStyle/>
          <a:p>
            <a:r>
              <a:rPr lang="en-US" sz="1000" dirty="0" smtClean="0"/>
              <a:t>Patient has known allergies</a:t>
            </a:r>
            <a:endParaRPr lang="en-US" sz="1200" dirty="0"/>
          </a:p>
        </p:txBody>
      </p:sp>
      <p:sp>
        <p:nvSpPr>
          <p:cNvPr id="26" name="Rectangle 25"/>
          <p:cNvSpPr/>
          <p:nvPr/>
        </p:nvSpPr>
        <p:spPr>
          <a:xfrm>
            <a:off x="714348" y="2071678"/>
            <a:ext cx="142876" cy="164817"/>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endParaRPr lang="en-US" sz="1000" dirty="0">
              <a:solidFill>
                <a:schemeClr val="tx1"/>
              </a:solidFill>
            </a:endParaRPr>
          </a:p>
        </p:txBody>
      </p:sp>
      <p:sp>
        <p:nvSpPr>
          <p:cNvPr id="27" name="TextBox 26"/>
          <p:cNvSpPr txBox="1"/>
          <p:nvPr/>
        </p:nvSpPr>
        <p:spPr>
          <a:xfrm>
            <a:off x="857224" y="2039771"/>
            <a:ext cx="3286148" cy="246221"/>
          </a:xfrm>
          <a:prstGeom prst="rect">
            <a:avLst/>
          </a:prstGeom>
          <a:noFill/>
        </p:spPr>
        <p:txBody>
          <a:bodyPr wrap="square" rtlCol="0">
            <a:spAutoFit/>
          </a:bodyPr>
          <a:lstStyle/>
          <a:p>
            <a:r>
              <a:rPr lang="en-US" sz="1000" dirty="0" smtClean="0"/>
              <a:t>Unable to obtain information from patient or family</a:t>
            </a:r>
            <a:endParaRPr lang="en-US" sz="1000" dirty="0"/>
          </a:p>
        </p:txBody>
      </p:sp>
      <p:sp>
        <p:nvSpPr>
          <p:cNvPr id="28" name="Rectangle 27"/>
          <p:cNvSpPr/>
          <p:nvPr/>
        </p:nvSpPr>
        <p:spPr>
          <a:xfrm>
            <a:off x="1009624" y="2721235"/>
            <a:ext cx="2000264"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050" dirty="0" smtClean="0"/>
              <a:t>Itchy ears and throat</a:t>
            </a:r>
            <a:endParaRPr lang="en-AU" sz="1050" dirty="0"/>
          </a:p>
        </p:txBody>
      </p:sp>
      <p:sp>
        <p:nvSpPr>
          <p:cNvPr id="33" name="Left Bracket 32"/>
          <p:cNvSpPr/>
          <p:nvPr/>
        </p:nvSpPr>
        <p:spPr>
          <a:xfrm>
            <a:off x="3143240" y="2985004"/>
            <a:ext cx="71438" cy="21431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ight Bracket 33"/>
          <p:cNvSpPr/>
          <p:nvPr/>
        </p:nvSpPr>
        <p:spPr>
          <a:xfrm>
            <a:off x="3286116" y="2985004"/>
            <a:ext cx="71438" cy="21431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Plus 34"/>
          <p:cNvSpPr/>
          <p:nvPr/>
        </p:nvSpPr>
        <p:spPr>
          <a:xfrm rot="2219398">
            <a:off x="3152764" y="2714620"/>
            <a:ext cx="214314" cy="214314"/>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000100" y="2982824"/>
            <a:ext cx="2000264"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050" dirty="0" smtClean="0"/>
              <a:t>allergic conjunctivitis</a:t>
            </a:r>
            <a:endParaRPr lang="en-AU" sz="1050" dirty="0"/>
          </a:p>
        </p:txBody>
      </p:sp>
      <p:sp>
        <p:nvSpPr>
          <p:cNvPr id="38" name="Plus 37"/>
          <p:cNvSpPr/>
          <p:nvPr/>
        </p:nvSpPr>
        <p:spPr>
          <a:xfrm>
            <a:off x="3143240" y="2976209"/>
            <a:ext cx="214314" cy="214314"/>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Bracket 38"/>
          <p:cNvSpPr/>
          <p:nvPr/>
        </p:nvSpPr>
        <p:spPr>
          <a:xfrm>
            <a:off x="3296082" y="2714620"/>
            <a:ext cx="71438" cy="21431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Left Bracket 39"/>
          <p:cNvSpPr/>
          <p:nvPr/>
        </p:nvSpPr>
        <p:spPr>
          <a:xfrm>
            <a:off x="3158608" y="2714620"/>
            <a:ext cx="71438" cy="21431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Rounded Rectangle 40"/>
          <p:cNvSpPr/>
          <p:nvPr/>
        </p:nvSpPr>
        <p:spPr>
          <a:xfrm>
            <a:off x="285720" y="6286520"/>
            <a:ext cx="1071570"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Cancel</a:t>
            </a:r>
            <a:endParaRPr lang="en-US" dirty="0"/>
          </a:p>
        </p:txBody>
      </p:sp>
      <p:sp>
        <p:nvSpPr>
          <p:cNvPr id="42" name="Rounded Rectangle 41"/>
          <p:cNvSpPr/>
          <p:nvPr/>
        </p:nvSpPr>
        <p:spPr>
          <a:xfrm flipH="1">
            <a:off x="1395710" y="6286520"/>
            <a:ext cx="1143008"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Reset</a:t>
            </a:r>
            <a:endParaRPr lang="en-US" sz="1000" dirty="0"/>
          </a:p>
        </p:txBody>
      </p:sp>
      <p:sp>
        <p:nvSpPr>
          <p:cNvPr id="43" name="Rounded Rectangle 42"/>
          <p:cNvSpPr/>
          <p:nvPr/>
        </p:nvSpPr>
        <p:spPr>
          <a:xfrm flipH="1">
            <a:off x="2577138" y="6286520"/>
            <a:ext cx="1143008"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Save</a:t>
            </a:r>
            <a:endParaRPr lang="en-US" sz="1000" dirty="0"/>
          </a:p>
        </p:txBody>
      </p:sp>
      <p:sp>
        <p:nvSpPr>
          <p:cNvPr id="45" name="TextBox 44"/>
          <p:cNvSpPr txBox="1"/>
          <p:nvPr/>
        </p:nvSpPr>
        <p:spPr>
          <a:xfrm>
            <a:off x="285720" y="3356752"/>
            <a:ext cx="1571636" cy="246221"/>
          </a:xfrm>
          <a:prstGeom prst="rect">
            <a:avLst/>
          </a:prstGeom>
          <a:noFill/>
        </p:spPr>
        <p:txBody>
          <a:bodyPr wrap="square" rtlCol="0">
            <a:spAutoFit/>
          </a:bodyPr>
          <a:lstStyle/>
          <a:p>
            <a:r>
              <a:rPr lang="en-US" sz="1000" dirty="0" smtClean="0"/>
              <a:t>Smoking habit</a:t>
            </a:r>
            <a:endParaRPr lang="en-US" sz="1000" dirty="0"/>
          </a:p>
        </p:txBody>
      </p:sp>
      <p:sp>
        <p:nvSpPr>
          <p:cNvPr id="49" name="TextBox 48"/>
          <p:cNvSpPr txBox="1"/>
          <p:nvPr/>
        </p:nvSpPr>
        <p:spPr>
          <a:xfrm>
            <a:off x="285720" y="3642504"/>
            <a:ext cx="1357322" cy="246221"/>
          </a:xfrm>
          <a:prstGeom prst="rect">
            <a:avLst/>
          </a:prstGeom>
          <a:noFill/>
        </p:spPr>
        <p:txBody>
          <a:bodyPr wrap="square" rtlCol="0">
            <a:spAutoFit/>
          </a:bodyPr>
          <a:lstStyle/>
          <a:p>
            <a:r>
              <a:rPr lang="en-US" sz="1000" dirty="0" smtClean="0"/>
              <a:t>Drinks alcohol</a:t>
            </a:r>
            <a:endParaRPr lang="en-US" sz="1000" dirty="0"/>
          </a:p>
        </p:txBody>
      </p:sp>
      <p:sp>
        <p:nvSpPr>
          <p:cNvPr id="50" name="Rectangle 49"/>
          <p:cNvSpPr/>
          <p:nvPr/>
        </p:nvSpPr>
        <p:spPr>
          <a:xfrm>
            <a:off x="1714480" y="3379906"/>
            <a:ext cx="1571636"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Don’t Smoke</a:t>
            </a:r>
            <a:endParaRPr lang="en-AU" sz="1200" dirty="0"/>
          </a:p>
        </p:txBody>
      </p:sp>
      <p:grpSp>
        <p:nvGrpSpPr>
          <p:cNvPr id="51" name="Group 108"/>
          <p:cNvGrpSpPr/>
          <p:nvPr/>
        </p:nvGrpSpPr>
        <p:grpSpPr>
          <a:xfrm>
            <a:off x="3071802" y="3373291"/>
            <a:ext cx="214314" cy="229682"/>
            <a:chOff x="1285852" y="4143380"/>
            <a:chExt cx="214314" cy="229682"/>
          </a:xfrm>
        </p:grpSpPr>
        <p:sp>
          <p:nvSpPr>
            <p:cNvPr id="52" name="Rectangle 51"/>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Merge 52"/>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Rectangle 53"/>
          <p:cNvSpPr/>
          <p:nvPr/>
        </p:nvSpPr>
        <p:spPr>
          <a:xfrm>
            <a:off x="1727927" y="3638764"/>
            <a:ext cx="1571636"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Don’t Drink</a:t>
            </a:r>
            <a:endParaRPr lang="en-AU" sz="1200" dirty="0"/>
          </a:p>
        </p:txBody>
      </p:sp>
      <p:grpSp>
        <p:nvGrpSpPr>
          <p:cNvPr id="55" name="Group 108"/>
          <p:cNvGrpSpPr/>
          <p:nvPr/>
        </p:nvGrpSpPr>
        <p:grpSpPr>
          <a:xfrm>
            <a:off x="3058355" y="3632149"/>
            <a:ext cx="214314" cy="229682"/>
            <a:chOff x="1285852" y="4143380"/>
            <a:chExt cx="214314" cy="229682"/>
          </a:xfrm>
        </p:grpSpPr>
        <p:sp>
          <p:nvSpPr>
            <p:cNvPr id="56" name="Rectangle 55"/>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erge 56"/>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p:cNvSpPr txBox="1"/>
          <p:nvPr/>
        </p:nvSpPr>
        <p:spPr>
          <a:xfrm>
            <a:off x="285720" y="3897159"/>
            <a:ext cx="1357322" cy="246221"/>
          </a:xfrm>
          <a:prstGeom prst="rect">
            <a:avLst/>
          </a:prstGeom>
          <a:noFill/>
        </p:spPr>
        <p:txBody>
          <a:bodyPr wrap="square" rtlCol="0">
            <a:spAutoFit/>
          </a:bodyPr>
          <a:lstStyle/>
          <a:p>
            <a:r>
              <a:rPr lang="en-US" sz="1000" dirty="0" smtClean="0"/>
              <a:t>Fitness Activity</a:t>
            </a:r>
            <a:endParaRPr lang="en-US" sz="1000" dirty="0"/>
          </a:p>
        </p:txBody>
      </p:sp>
      <p:sp>
        <p:nvSpPr>
          <p:cNvPr id="59" name="Rectangle 58"/>
          <p:cNvSpPr/>
          <p:nvPr/>
        </p:nvSpPr>
        <p:spPr>
          <a:xfrm>
            <a:off x="1727927" y="3893419"/>
            <a:ext cx="1571636"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Yoga</a:t>
            </a:r>
            <a:endParaRPr lang="en-AU" sz="1200" dirty="0"/>
          </a:p>
        </p:txBody>
      </p:sp>
      <p:grpSp>
        <p:nvGrpSpPr>
          <p:cNvPr id="60" name="Group 108"/>
          <p:cNvGrpSpPr/>
          <p:nvPr/>
        </p:nvGrpSpPr>
        <p:grpSpPr>
          <a:xfrm>
            <a:off x="3058355" y="3886804"/>
            <a:ext cx="214314" cy="229682"/>
            <a:chOff x="1285852" y="4143380"/>
            <a:chExt cx="214314" cy="229682"/>
          </a:xfrm>
        </p:grpSpPr>
        <p:sp>
          <p:nvSpPr>
            <p:cNvPr id="61" name="Rectangle 60"/>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Merge 61"/>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TextBox 64"/>
          <p:cNvSpPr txBox="1"/>
          <p:nvPr/>
        </p:nvSpPr>
        <p:spPr>
          <a:xfrm>
            <a:off x="285720" y="4325787"/>
            <a:ext cx="1357322" cy="246221"/>
          </a:xfrm>
          <a:prstGeom prst="rect">
            <a:avLst/>
          </a:prstGeom>
          <a:noFill/>
        </p:spPr>
        <p:txBody>
          <a:bodyPr wrap="square" rtlCol="0">
            <a:spAutoFit/>
          </a:bodyPr>
          <a:lstStyle/>
          <a:p>
            <a:r>
              <a:rPr lang="en-US" sz="1000" dirty="0" smtClean="0"/>
              <a:t>Food Preference</a:t>
            </a:r>
            <a:endParaRPr lang="en-US" sz="1000" dirty="0"/>
          </a:p>
        </p:txBody>
      </p:sp>
      <p:sp>
        <p:nvSpPr>
          <p:cNvPr id="66" name="Rectangle 65"/>
          <p:cNvSpPr/>
          <p:nvPr/>
        </p:nvSpPr>
        <p:spPr>
          <a:xfrm>
            <a:off x="1714480" y="4214818"/>
            <a:ext cx="6643734" cy="200026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Morning Tea	:</a:t>
            </a:r>
          </a:p>
          <a:p>
            <a:endParaRPr lang="en-AU" sz="1200" dirty="0" smtClean="0"/>
          </a:p>
          <a:p>
            <a:r>
              <a:rPr lang="en-AU" sz="1200" dirty="0" smtClean="0"/>
              <a:t>Breakfast	:</a:t>
            </a:r>
          </a:p>
          <a:p>
            <a:endParaRPr lang="en-AU" sz="1200" dirty="0" smtClean="0"/>
          </a:p>
          <a:p>
            <a:r>
              <a:rPr lang="en-AU" sz="1200" dirty="0" smtClean="0"/>
              <a:t>Lunch	:</a:t>
            </a:r>
          </a:p>
          <a:p>
            <a:endParaRPr lang="en-AU" sz="1200" dirty="0" smtClean="0"/>
          </a:p>
          <a:p>
            <a:r>
              <a:rPr lang="en-AU" sz="1200" dirty="0" smtClean="0"/>
              <a:t>Snacks	:</a:t>
            </a:r>
          </a:p>
          <a:p>
            <a:endParaRPr lang="en-AU" sz="1200" dirty="0" smtClean="0"/>
          </a:p>
          <a:p>
            <a:r>
              <a:rPr lang="en-AU" sz="1200" dirty="0" smtClean="0"/>
              <a:t>Tea	:</a:t>
            </a:r>
          </a:p>
          <a:p>
            <a:endParaRPr lang="en-AU" sz="1200" dirty="0" smtClean="0"/>
          </a:p>
          <a:p>
            <a:r>
              <a:rPr lang="en-AU" sz="1200" dirty="0" smtClean="0"/>
              <a:t>Dinner	:</a:t>
            </a:r>
            <a:endParaRPr lang="en-AU" sz="1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57158" y="1571612"/>
            <a:ext cx="8501122" cy="48577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sz="1200" dirty="0"/>
          </a:p>
        </p:txBody>
      </p:sp>
      <p:sp>
        <p:nvSpPr>
          <p:cNvPr id="3081" name="AutoShape 9" descr="Filename: j0437119.wmf&#10;Keywords: business, business man, business men ...&#10;File Size: 29 KB"/>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AU" sz="1200"/>
          </a:p>
        </p:txBody>
      </p:sp>
      <p:sp>
        <p:nvSpPr>
          <p:cNvPr id="41" name="TextBox 40"/>
          <p:cNvSpPr txBox="1"/>
          <p:nvPr/>
        </p:nvSpPr>
        <p:spPr>
          <a:xfrm>
            <a:off x="6414534" y="1071546"/>
            <a:ext cx="2443746" cy="276999"/>
          </a:xfrm>
          <a:prstGeom prst="rect">
            <a:avLst/>
          </a:prstGeom>
          <a:noFill/>
        </p:spPr>
        <p:txBody>
          <a:bodyPr wrap="none" rtlCol="0">
            <a:spAutoFit/>
          </a:bodyPr>
          <a:lstStyle/>
          <a:p>
            <a:r>
              <a:rPr lang="en-AU" sz="1200" b="1" dirty="0" smtClean="0"/>
              <a:t>Welcome</a:t>
            </a:r>
            <a:r>
              <a:rPr lang="en-AU" sz="1200" dirty="0" smtClean="0"/>
              <a:t>: &lt;first name&gt; &lt;last name&gt;</a:t>
            </a:r>
            <a:endParaRPr lang="en-AU" sz="1200" dirty="0"/>
          </a:p>
        </p:txBody>
      </p:sp>
      <p:sp>
        <p:nvSpPr>
          <p:cNvPr id="42" name="TextBox 41"/>
          <p:cNvSpPr txBox="1"/>
          <p:nvPr/>
        </p:nvSpPr>
        <p:spPr>
          <a:xfrm>
            <a:off x="6643702" y="1285860"/>
            <a:ext cx="1277016" cy="276999"/>
          </a:xfrm>
          <a:prstGeom prst="rect">
            <a:avLst/>
          </a:prstGeom>
          <a:noFill/>
        </p:spPr>
        <p:txBody>
          <a:bodyPr wrap="none" rtlCol="0">
            <a:spAutoFit/>
          </a:bodyPr>
          <a:lstStyle/>
          <a:p>
            <a:r>
              <a:rPr lang="en-AU" sz="1200" u="sng" dirty="0" smtClean="0"/>
              <a:t>Change Password</a:t>
            </a:r>
            <a:endParaRPr lang="en-AU" sz="1200" u="sng" dirty="0"/>
          </a:p>
        </p:txBody>
      </p:sp>
      <p:sp>
        <p:nvSpPr>
          <p:cNvPr id="44" name="TextBox 43"/>
          <p:cNvSpPr txBox="1"/>
          <p:nvPr/>
        </p:nvSpPr>
        <p:spPr>
          <a:xfrm>
            <a:off x="7920718" y="1294613"/>
            <a:ext cx="614848" cy="276999"/>
          </a:xfrm>
          <a:prstGeom prst="rect">
            <a:avLst/>
          </a:prstGeom>
          <a:noFill/>
        </p:spPr>
        <p:txBody>
          <a:bodyPr wrap="none" rtlCol="0">
            <a:spAutoFit/>
          </a:bodyPr>
          <a:lstStyle/>
          <a:p>
            <a:r>
              <a:rPr lang="en-AU" sz="1200" u="sng" dirty="0" smtClean="0"/>
              <a:t>Logout</a:t>
            </a:r>
            <a:endParaRPr lang="en-AU" sz="1200" u="sng" dirty="0"/>
          </a:p>
        </p:txBody>
      </p:sp>
      <p:sp>
        <p:nvSpPr>
          <p:cNvPr id="62" name="Rectangle 61"/>
          <p:cNvSpPr/>
          <p:nvPr/>
        </p:nvSpPr>
        <p:spPr>
          <a:xfrm>
            <a:off x="357158"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Home</a:t>
            </a:r>
            <a:endParaRPr lang="en-AU" sz="1400" dirty="0"/>
          </a:p>
        </p:txBody>
      </p:sp>
      <p:sp>
        <p:nvSpPr>
          <p:cNvPr id="63" name="Rectangle 62"/>
          <p:cNvSpPr/>
          <p:nvPr/>
        </p:nvSpPr>
        <p:spPr>
          <a:xfrm>
            <a:off x="1500166" y="1285860"/>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Miscellaneous</a:t>
            </a:r>
          </a:p>
        </p:txBody>
      </p:sp>
      <p:sp>
        <p:nvSpPr>
          <p:cNvPr id="64" name="Rectangle 63"/>
          <p:cNvSpPr/>
          <p:nvPr/>
        </p:nvSpPr>
        <p:spPr>
          <a:xfrm>
            <a:off x="4000496"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Settings</a:t>
            </a:r>
            <a:endParaRPr lang="en-AU" sz="1400" dirty="0"/>
          </a:p>
        </p:txBody>
      </p:sp>
      <p:sp>
        <p:nvSpPr>
          <p:cNvPr id="65" name="Rectangle 64"/>
          <p:cNvSpPr/>
          <p:nvPr/>
        </p:nvSpPr>
        <p:spPr>
          <a:xfrm>
            <a:off x="5143504"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Help</a:t>
            </a:r>
            <a:endParaRPr lang="en-AU" sz="1400" dirty="0"/>
          </a:p>
        </p:txBody>
      </p:sp>
      <p:sp>
        <p:nvSpPr>
          <p:cNvPr id="66" name="Rectangle 65"/>
          <p:cNvSpPr/>
          <p:nvPr/>
        </p:nvSpPr>
        <p:spPr>
          <a:xfrm>
            <a:off x="2857488"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Reports</a:t>
            </a:r>
            <a:endParaRPr lang="en-AU" sz="1400" dirty="0"/>
          </a:p>
        </p:txBody>
      </p:sp>
      <p:sp>
        <p:nvSpPr>
          <p:cNvPr id="30" name="Rectangle 29"/>
          <p:cNvSpPr/>
          <p:nvPr/>
        </p:nvSpPr>
        <p:spPr>
          <a:xfrm>
            <a:off x="387894" y="1610032"/>
            <a:ext cx="1071570" cy="285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AU" sz="1100" dirty="0" smtClean="0"/>
              <a:t>Registration</a:t>
            </a:r>
            <a:endParaRPr lang="en-AU" sz="1100" dirty="0"/>
          </a:p>
        </p:txBody>
      </p:sp>
      <p:sp>
        <p:nvSpPr>
          <p:cNvPr id="31" name="Rectangle 30"/>
          <p:cNvSpPr/>
          <p:nvPr/>
        </p:nvSpPr>
        <p:spPr>
          <a:xfrm>
            <a:off x="1487080" y="1610032"/>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AU" sz="1100" dirty="0" smtClean="0"/>
              <a:t>Appointments</a:t>
            </a:r>
            <a:endParaRPr lang="en-AU" sz="1100" dirty="0"/>
          </a:p>
        </p:txBody>
      </p:sp>
      <p:sp>
        <p:nvSpPr>
          <p:cNvPr id="34" name="Rectangle 33"/>
          <p:cNvSpPr/>
          <p:nvPr/>
        </p:nvSpPr>
        <p:spPr>
          <a:xfrm>
            <a:off x="390176" y="1921118"/>
            <a:ext cx="18243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AU" sz="1000" dirty="0" smtClean="0"/>
              <a:t>New Registration</a:t>
            </a:r>
            <a:endParaRPr lang="en-AU" sz="1000" dirty="0"/>
          </a:p>
        </p:txBody>
      </p:sp>
      <p:sp>
        <p:nvSpPr>
          <p:cNvPr id="35" name="Rectangle 34"/>
          <p:cNvSpPr/>
          <p:nvPr/>
        </p:nvSpPr>
        <p:spPr>
          <a:xfrm>
            <a:off x="395578" y="2239888"/>
            <a:ext cx="1818968" cy="285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AU" sz="1000" dirty="0" smtClean="0"/>
              <a:t>View/Edit Registration</a:t>
            </a:r>
          </a:p>
        </p:txBody>
      </p:sp>
      <p:sp>
        <p:nvSpPr>
          <p:cNvPr id="18" name="Rectangle 17"/>
          <p:cNvSpPr/>
          <p:nvPr/>
        </p:nvSpPr>
        <p:spPr>
          <a:xfrm>
            <a:off x="395578" y="2556376"/>
            <a:ext cx="1818968"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AU" sz="1000" dirty="0" smtClean="0"/>
              <a:t>Transfer Emergency to Normal</a:t>
            </a:r>
          </a:p>
        </p:txBody>
      </p:sp>
      <p:sp>
        <p:nvSpPr>
          <p:cNvPr id="19" name="Rectangle 18"/>
          <p:cNvSpPr/>
          <p:nvPr/>
        </p:nvSpPr>
        <p:spPr>
          <a:xfrm>
            <a:off x="390176" y="2872864"/>
            <a:ext cx="18243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AU" sz="1000" dirty="0" smtClean="0"/>
              <a:t>Patient Management</a:t>
            </a:r>
            <a:endParaRPr lang="en-AU" sz="1000" dirty="0"/>
          </a:p>
        </p:txBody>
      </p:sp>
      <p:sp>
        <p:nvSpPr>
          <p:cNvPr id="20" name="Rectangle 19"/>
          <p:cNvSpPr/>
          <p:nvPr/>
        </p:nvSpPr>
        <p:spPr>
          <a:xfrm>
            <a:off x="3906006"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Inpatient</a:t>
            </a:r>
            <a:endParaRPr lang="en-AU" sz="1100" dirty="0"/>
          </a:p>
        </p:txBody>
      </p:sp>
      <p:sp>
        <p:nvSpPr>
          <p:cNvPr id="21" name="Rectangle 20"/>
          <p:cNvSpPr/>
          <p:nvPr/>
        </p:nvSpPr>
        <p:spPr>
          <a:xfrm>
            <a:off x="2803700"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Outpatient </a:t>
            </a:r>
            <a:endParaRPr lang="en-AU" sz="1100" dirty="0"/>
          </a:p>
        </p:txBody>
      </p:sp>
      <p:sp>
        <p:nvSpPr>
          <p:cNvPr id="22" name="Rectangle 21"/>
          <p:cNvSpPr/>
          <p:nvPr/>
        </p:nvSpPr>
        <p:spPr>
          <a:xfrm>
            <a:off x="6120584"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VAS</a:t>
            </a:r>
            <a:endParaRPr lang="en-AU" sz="1100" dirty="0"/>
          </a:p>
        </p:txBody>
      </p:sp>
      <p:sp>
        <p:nvSpPr>
          <p:cNvPr id="23" name="Rectangle 22"/>
          <p:cNvSpPr/>
          <p:nvPr/>
        </p:nvSpPr>
        <p:spPr>
          <a:xfrm>
            <a:off x="5018278"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History</a:t>
            </a:r>
            <a:endParaRPr lang="en-AU" sz="11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8770" y="71414"/>
            <a:ext cx="6472254" cy="428628"/>
          </a:xfrm>
        </p:spPr>
        <p:txBody>
          <a:bodyPr>
            <a:normAutofit fontScale="90000"/>
          </a:bodyPr>
          <a:lstStyle/>
          <a:p>
            <a:r>
              <a:rPr lang="en-US" dirty="0" smtClean="0"/>
              <a:t>Patient Registration Window</a:t>
            </a:r>
            <a:endParaRPr lang="en-US" dirty="0"/>
          </a:p>
        </p:txBody>
      </p:sp>
      <p:sp>
        <p:nvSpPr>
          <p:cNvPr id="4" name="Rectangle 3"/>
          <p:cNvSpPr/>
          <p:nvPr/>
        </p:nvSpPr>
        <p:spPr>
          <a:xfrm>
            <a:off x="214282" y="1357298"/>
            <a:ext cx="8715436" cy="5286412"/>
          </a:xfrm>
          <a:prstGeom prst="rect">
            <a:avLst/>
          </a:prstGeom>
          <a:solidFill>
            <a:schemeClr val="bg1">
              <a:lumMod val="95000"/>
              <a:alpha val="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271658" y="857232"/>
            <a:ext cx="2443746" cy="276999"/>
          </a:xfrm>
          <a:prstGeom prst="rect">
            <a:avLst/>
          </a:prstGeom>
          <a:noFill/>
        </p:spPr>
        <p:txBody>
          <a:bodyPr wrap="none" rtlCol="0">
            <a:spAutoFit/>
          </a:bodyPr>
          <a:lstStyle/>
          <a:p>
            <a:r>
              <a:rPr lang="en-AU" sz="1200" b="1" dirty="0" smtClean="0"/>
              <a:t>Welcome</a:t>
            </a:r>
            <a:r>
              <a:rPr lang="en-AU" sz="1200" dirty="0" smtClean="0"/>
              <a:t>: &lt;first name&gt; &lt;last name&gt;</a:t>
            </a:r>
            <a:endParaRPr lang="en-AU" sz="1200" dirty="0"/>
          </a:p>
        </p:txBody>
      </p:sp>
      <p:sp>
        <p:nvSpPr>
          <p:cNvPr id="6" name="TextBox 5"/>
          <p:cNvSpPr txBox="1"/>
          <p:nvPr/>
        </p:nvSpPr>
        <p:spPr>
          <a:xfrm>
            <a:off x="6500826" y="1071546"/>
            <a:ext cx="1277016" cy="276999"/>
          </a:xfrm>
          <a:prstGeom prst="rect">
            <a:avLst/>
          </a:prstGeom>
          <a:noFill/>
        </p:spPr>
        <p:txBody>
          <a:bodyPr wrap="none" rtlCol="0">
            <a:spAutoFit/>
          </a:bodyPr>
          <a:lstStyle/>
          <a:p>
            <a:r>
              <a:rPr lang="en-AU" sz="1200" u="sng" dirty="0" smtClean="0"/>
              <a:t>Change Password</a:t>
            </a:r>
            <a:endParaRPr lang="en-AU" sz="1200" u="sng" dirty="0"/>
          </a:p>
        </p:txBody>
      </p:sp>
      <p:sp>
        <p:nvSpPr>
          <p:cNvPr id="7" name="TextBox 6"/>
          <p:cNvSpPr txBox="1"/>
          <p:nvPr/>
        </p:nvSpPr>
        <p:spPr>
          <a:xfrm>
            <a:off x="7777842" y="1080299"/>
            <a:ext cx="614848" cy="276999"/>
          </a:xfrm>
          <a:prstGeom prst="rect">
            <a:avLst/>
          </a:prstGeom>
          <a:noFill/>
        </p:spPr>
        <p:txBody>
          <a:bodyPr wrap="none" rtlCol="0">
            <a:spAutoFit/>
          </a:bodyPr>
          <a:lstStyle/>
          <a:p>
            <a:r>
              <a:rPr lang="en-AU" sz="1200" u="sng" dirty="0" smtClean="0"/>
              <a:t>Logout</a:t>
            </a:r>
            <a:endParaRPr lang="en-AU" sz="1200" u="sng" dirty="0"/>
          </a:p>
        </p:txBody>
      </p:sp>
      <p:sp>
        <p:nvSpPr>
          <p:cNvPr id="8" name="Rectangle 7"/>
          <p:cNvSpPr/>
          <p:nvPr/>
        </p:nvSpPr>
        <p:spPr>
          <a:xfrm>
            <a:off x="214282" y="1071546"/>
            <a:ext cx="1071570" cy="285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1400" dirty="0" smtClean="0"/>
              <a:t>Home</a:t>
            </a:r>
          </a:p>
        </p:txBody>
      </p:sp>
      <p:sp>
        <p:nvSpPr>
          <p:cNvPr id="9" name="Rectangle 8"/>
          <p:cNvSpPr/>
          <p:nvPr/>
        </p:nvSpPr>
        <p:spPr>
          <a:xfrm>
            <a:off x="1357290" y="1071546"/>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Miscellaneous</a:t>
            </a:r>
            <a:endParaRPr lang="en-AU" sz="1400" dirty="0"/>
          </a:p>
        </p:txBody>
      </p:sp>
      <p:sp>
        <p:nvSpPr>
          <p:cNvPr id="10" name="Rectangle 9"/>
          <p:cNvSpPr/>
          <p:nvPr/>
        </p:nvSpPr>
        <p:spPr>
          <a:xfrm>
            <a:off x="3857620"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Settings</a:t>
            </a:r>
            <a:endParaRPr lang="en-AU" sz="1400" dirty="0"/>
          </a:p>
        </p:txBody>
      </p:sp>
      <p:sp>
        <p:nvSpPr>
          <p:cNvPr id="11" name="Rectangle 10"/>
          <p:cNvSpPr/>
          <p:nvPr/>
        </p:nvSpPr>
        <p:spPr>
          <a:xfrm>
            <a:off x="5000628"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Help</a:t>
            </a:r>
            <a:endParaRPr lang="en-AU" sz="1400" dirty="0"/>
          </a:p>
        </p:txBody>
      </p:sp>
      <p:sp>
        <p:nvSpPr>
          <p:cNvPr id="12" name="Rectangle 11"/>
          <p:cNvSpPr/>
          <p:nvPr/>
        </p:nvSpPr>
        <p:spPr>
          <a:xfrm>
            <a:off x="2714612"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Reports</a:t>
            </a:r>
            <a:endParaRPr lang="en-AU" sz="1400" dirty="0"/>
          </a:p>
        </p:txBody>
      </p:sp>
      <p:sp>
        <p:nvSpPr>
          <p:cNvPr id="14" name="Rounded Rectangle 13"/>
          <p:cNvSpPr/>
          <p:nvPr/>
        </p:nvSpPr>
        <p:spPr>
          <a:xfrm flipH="1">
            <a:off x="1285852" y="1364982"/>
            <a:ext cx="1143008"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Contact Details</a:t>
            </a:r>
          </a:p>
        </p:txBody>
      </p:sp>
      <p:sp>
        <p:nvSpPr>
          <p:cNvPr id="15" name="Rounded Rectangle 14"/>
          <p:cNvSpPr/>
          <p:nvPr/>
        </p:nvSpPr>
        <p:spPr>
          <a:xfrm>
            <a:off x="2428860" y="1357298"/>
            <a:ext cx="1071570"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Emergency Contact</a:t>
            </a:r>
            <a:endParaRPr lang="en-US" dirty="0"/>
          </a:p>
        </p:txBody>
      </p:sp>
      <p:sp>
        <p:nvSpPr>
          <p:cNvPr id="16" name="Rounded Rectangle 15"/>
          <p:cNvSpPr/>
          <p:nvPr/>
        </p:nvSpPr>
        <p:spPr>
          <a:xfrm flipH="1">
            <a:off x="3500430" y="1357298"/>
            <a:ext cx="1143008"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Sponsors</a:t>
            </a:r>
            <a:endParaRPr lang="en-US" sz="1000" dirty="0"/>
          </a:p>
        </p:txBody>
      </p:sp>
      <p:sp>
        <p:nvSpPr>
          <p:cNvPr id="17" name="TextBox 16"/>
          <p:cNvSpPr txBox="1"/>
          <p:nvPr/>
        </p:nvSpPr>
        <p:spPr>
          <a:xfrm>
            <a:off x="142844" y="857232"/>
            <a:ext cx="3786214" cy="230832"/>
          </a:xfrm>
          <a:prstGeom prst="rect">
            <a:avLst/>
          </a:prstGeom>
          <a:noFill/>
        </p:spPr>
        <p:txBody>
          <a:bodyPr wrap="square" rtlCol="0">
            <a:spAutoFit/>
          </a:bodyPr>
          <a:lstStyle/>
          <a:p>
            <a:r>
              <a:rPr lang="en-US" sz="900" dirty="0" smtClean="0"/>
              <a:t>Home </a:t>
            </a:r>
            <a:r>
              <a:rPr lang="en-US" sz="900" dirty="0" smtClean="0">
                <a:sym typeface="Wingdings" pitchFamily="2" charset="2"/>
              </a:rPr>
              <a:t> Patient Management  View/Edit Registration  Personal Details</a:t>
            </a:r>
            <a:endParaRPr lang="en-US" sz="900" dirty="0"/>
          </a:p>
        </p:txBody>
      </p:sp>
      <p:cxnSp>
        <p:nvCxnSpPr>
          <p:cNvPr id="19" name="Straight Connector 18"/>
          <p:cNvCxnSpPr/>
          <p:nvPr/>
        </p:nvCxnSpPr>
        <p:spPr>
          <a:xfrm flipV="1">
            <a:off x="221966" y="1650734"/>
            <a:ext cx="5572164" cy="1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14282" y="1357298"/>
            <a:ext cx="1071570" cy="285752"/>
          </a:xfrm>
          <a:prstGeom prst="roundRect">
            <a:avLst/>
          </a:prstGeom>
          <a:solidFill>
            <a:schemeClr val="accent3">
              <a:lumMod val="75000"/>
            </a:schemeClr>
          </a:solidFill>
          <a:scene3d>
            <a:camera prst="orthographicFront"/>
            <a:lightRig rig="threePt" dir="t"/>
          </a:scene3d>
          <a:sp3d>
            <a:bevelT w="63500" h="57150" prst="coolSlant"/>
            <a:bevelB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Personal Details</a:t>
            </a:r>
          </a:p>
        </p:txBody>
      </p:sp>
      <p:sp>
        <p:nvSpPr>
          <p:cNvPr id="21" name="TextBox 20"/>
          <p:cNvSpPr txBox="1"/>
          <p:nvPr/>
        </p:nvSpPr>
        <p:spPr>
          <a:xfrm>
            <a:off x="357158" y="2071678"/>
            <a:ext cx="1285884" cy="246221"/>
          </a:xfrm>
          <a:prstGeom prst="rect">
            <a:avLst/>
          </a:prstGeom>
          <a:noFill/>
        </p:spPr>
        <p:txBody>
          <a:bodyPr wrap="square" rtlCol="0">
            <a:spAutoFit/>
          </a:bodyPr>
          <a:lstStyle/>
          <a:p>
            <a:pPr algn="r"/>
            <a:r>
              <a:rPr lang="en-US" sz="1000" dirty="0" smtClean="0"/>
              <a:t>Title :</a:t>
            </a:r>
            <a:endParaRPr lang="en-US" sz="1000" dirty="0"/>
          </a:p>
        </p:txBody>
      </p:sp>
      <p:sp>
        <p:nvSpPr>
          <p:cNvPr id="22" name="TextBox 21"/>
          <p:cNvSpPr txBox="1"/>
          <p:nvPr/>
        </p:nvSpPr>
        <p:spPr>
          <a:xfrm>
            <a:off x="357158" y="2271735"/>
            <a:ext cx="1285884" cy="246221"/>
          </a:xfrm>
          <a:prstGeom prst="rect">
            <a:avLst/>
          </a:prstGeom>
          <a:noFill/>
        </p:spPr>
        <p:txBody>
          <a:bodyPr wrap="square" rtlCol="0">
            <a:spAutoFit/>
          </a:bodyPr>
          <a:lstStyle/>
          <a:p>
            <a:pPr algn="r"/>
            <a:r>
              <a:rPr lang="en-US" sz="1000" dirty="0" smtClean="0"/>
              <a:t>First Name * :</a:t>
            </a:r>
            <a:endParaRPr lang="en-US" sz="1000" dirty="0"/>
          </a:p>
        </p:txBody>
      </p:sp>
      <p:sp>
        <p:nvSpPr>
          <p:cNvPr id="24" name="TextBox 23"/>
          <p:cNvSpPr txBox="1"/>
          <p:nvPr/>
        </p:nvSpPr>
        <p:spPr>
          <a:xfrm>
            <a:off x="357158" y="2682713"/>
            <a:ext cx="1285884" cy="246221"/>
          </a:xfrm>
          <a:prstGeom prst="rect">
            <a:avLst/>
          </a:prstGeom>
          <a:noFill/>
        </p:spPr>
        <p:txBody>
          <a:bodyPr wrap="square" rtlCol="0">
            <a:spAutoFit/>
          </a:bodyPr>
          <a:lstStyle/>
          <a:p>
            <a:pPr algn="r"/>
            <a:r>
              <a:rPr lang="en-US" sz="1000" dirty="0" smtClean="0"/>
              <a:t>Middle Name  :</a:t>
            </a:r>
            <a:endParaRPr lang="en-US" sz="1000" dirty="0"/>
          </a:p>
        </p:txBody>
      </p:sp>
      <p:sp>
        <p:nvSpPr>
          <p:cNvPr id="25" name="TextBox 24"/>
          <p:cNvSpPr txBox="1"/>
          <p:nvPr/>
        </p:nvSpPr>
        <p:spPr>
          <a:xfrm>
            <a:off x="357158" y="2468399"/>
            <a:ext cx="1285884" cy="246221"/>
          </a:xfrm>
          <a:prstGeom prst="rect">
            <a:avLst/>
          </a:prstGeom>
          <a:noFill/>
        </p:spPr>
        <p:txBody>
          <a:bodyPr wrap="square" rtlCol="0">
            <a:spAutoFit/>
          </a:bodyPr>
          <a:lstStyle/>
          <a:p>
            <a:pPr algn="r"/>
            <a:r>
              <a:rPr lang="en-US" sz="1000" dirty="0" smtClean="0"/>
              <a:t>Last Name :</a:t>
            </a:r>
            <a:endParaRPr lang="en-US" sz="1000" dirty="0"/>
          </a:p>
        </p:txBody>
      </p:sp>
      <p:sp>
        <p:nvSpPr>
          <p:cNvPr id="30" name="Rectangle 29"/>
          <p:cNvSpPr/>
          <p:nvPr/>
        </p:nvSpPr>
        <p:spPr>
          <a:xfrm>
            <a:off x="1571604" y="2285992"/>
            <a:ext cx="1071570"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Alok</a:t>
            </a:r>
            <a:endParaRPr lang="en-US" sz="1050" dirty="0">
              <a:solidFill>
                <a:schemeClr val="tx1"/>
              </a:solidFill>
            </a:endParaRPr>
          </a:p>
        </p:txBody>
      </p:sp>
      <p:sp>
        <p:nvSpPr>
          <p:cNvPr id="31" name="Rectangle 30"/>
          <p:cNvSpPr/>
          <p:nvPr/>
        </p:nvSpPr>
        <p:spPr>
          <a:xfrm>
            <a:off x="1571604" y="2484938"/>
            <a:ext cx="1071570"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Ranjan</a:t>
            </a:r>
            <a:endParaRPr lang="en-US" sz="1050" dirty="0">
              <a:solidFill>
                <a:schemeClr val="tx1"/>
              </a:solidFill>
            </a:endParaRPr>
          </a:p>
        </p:txBody>
      </p:sp>
      <p:sp>
        <p:nvSpPr>
          <p:cNvPr id="88" name="TextBox 87"/>
          <p:cNvSpPr txBox="1"/>
          <p:nvPr/>
        </p:nvSpPr>
        <p:spPr>
          <a:xfrm>
            <a:off x="214282" y="4484052"/>
            <a:ext cx="1357322" cy="230832"/>
          </a:xfrm>
          <a:prstGeom prst="rect">
            <a:avLst/>
          </a:prstGeom>
          <a:noFill/>
        </p:spPr>
        <p:txBody>
          <a:bodyPr wrap="square" rtlCol="0">
            <a:spAutoFit/>
          </a:bodyPr>
          <a:lstStyle/>
          <a:p>
            <a:pPr algn="r"/>
            <a:r>
              <a:rPr lang="en-US" sz="900" dirty="0" smtClean="0"/>
              <a:t>Father/Husband Name :</a:t>
            </a:r>
            <a:endParaRPr lang="en-US" sz="900" dirty="0"/>
          </a:p>
        </p:txBody>
      </p:sp>
      <p:sp>
        <p:nvSpPr>
          <p:cNvPr id="90" name="Rectangle 89"/>
          <p:cNvSpPr/>
          <p:nvPr/>
        </p:nvSpPr>
        <p:spPr>
          <a:xfrm>
            <a:off x="1571604" y="4484052"/>
            <a:ext cx="1357322"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err="1" smtClean="0">
                <a:solidFill>
                  <a:schemeClr val="tx1"/>
                </a:solidFill>
              </a:rPr>
              <a:t>Arun</a:t>
            </a:r>
            <a:r>
              <a:rPr lang="en-US" sz="1050" dirty="0" smtClean="0">
                <a:solidFill>
                  <a:schemeClr val="tx1"/>
                </a:solidFill>
              </a:rPr>
              <a:t> Kumar Thakur</a:t>
            </a:r>
            <a:endParaRPr lang="en-US" sz="1050" dirty="0">
              <a:solidFill>
                <a:schemeClr val="tx1"/>
              </a:solidFill>
            </a:endParaRPr>
          </a:p>
        </p:txBody>
      </p:sp>
      <p:sp>
        <p:nvSpPr>
          <p:cNvPr id="101" name="Rounded Rectangle 100"/>
          <p:cNvSpPr/>
          <p:nvPr/>
        </p:nvSpPr>
        <p:spPr>
          <a:xfrm flipH="1">
            <a:off x="4643438" y="1357298"/>
            <a:ext cx="1143008"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Other Details</a:t>
            </a:r>
            <a:endParaRPr lang="en-US" sz="1000" dirty="0"/>
          </a:p>
        </p:txBody>
      </p:sp>
      <p:sp>
        <p:nvSpPr>
          <p:cNvPr id="104" name="TextBox 103"/>
          <p:cNvSpPr txBox="1"/>
          <p:nvPr/>
        </p:nvSpPr>
        <p:spPr>
          <a:xfrm>
            <a:off x="245018" y="1714488"/>
            <a:ext cx="1143008" cy="246221"/>
          </a:xfrm>
          <a:prstGeom prst="rect">
            <a:avLst/>
          </a:prstGeom>
          <a:noFill/>
        </p:spPr>
        <p:txBody>
          <a:bodyPr wrap="square" rtlCol="0">
            <a:spAutoFit/>
          </a:bodyPr>
          <a:lstStyle/>
          <a:p>
            <a:pPr algn="r"/>
            <a:r>
              <a:rPr lang="en-US" sz="1000" dirty="0" smtClean="0"/>
              <a:t>Reg. Date : </a:t>
            </a:r>
            <a:endParaRPr lang="en-US" sz="1000" dirty="0"/>
          </a:p>
        </p:txBody>
      </p:sp>
      <p:sp>
        <p:nvSpPr>
          <p:cNvPr id="105" name="Rectangle 104"/>
          <p:cNvSpPr/>
          <p:nvPr/>
        </p:nvSpPr>
        <p:spPr>
          <a:xfrm>
            <a:off x="1369196" y="1737540"/>
            <a:ext cx="1071570" cy="214314"/>
          </a:xfrm>
          <a:prstGeom prst="rect">
            <a:avLst/>
          </a:prstGeom>
          <a:solidFill>
            <a:schemeClr val="accent4">
              <a:lumMod val="60000"/>
              <a:lumOff val="40000"/>
            </a:schemeClr>
          </a:solidFill>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03/23/2009</a:t>
            </a:r>
            <a:endParaRPr lang="en-AU" sz="1200" dirty="0"/>
          </a:p>
        </p:txBody>
      </p:sp>
      <p:sp>
        <p:nvSpPr>
          <p:cNvPr id="107" name="TextBox 106"/>
          <p:cNvSpPr txBox="1"/>
          <p:nvPr/>
        </p:nvSpPr>
        <p:spPr>
          <a:xfrm>
            <a:off x="4559996" y="1714488"/>
            <a:ext cx="979118" cy="246221"/>
          </a:xfrm>
          <a:prstGeom prst="rect">
            <a:avLst/>
          </a:prstGeom>
          <a:noFill/>
        </p:spPr>
        <p:txBody>
          <a:bodyPr wrap="square" rtlCol="0">
            <a:spAutoFit/>
          </a:bodyPr>
          <a:lstStyle/>
          <a:p>
            <a:pPr algn="r"/>
            <a:r>
              <a:rPr lang="en-US" sz="1000" dirty="0" smtClean="0"/>
              <a:t>Reg. Number : </a:t>
            </a:r>
            <a:endParaRPr lang="en-US" sz="1000" dirty="0"/>
          </a:p>
        </p:txBody>
      </p:sp>
      <p:sp>
        <p:nvSpPr>
          <p:cNvPr id="108" name="Rectangle 107"/>
          <p:cNvSpPr/>
          <p:nvPr/>
        </p:nvSpPr>
        <p:spPr>
          <a:xfrm>
            <a:off x="5480762" y="1737540"/>
            <a:ext cx="734312" cy="214314"/>
          </a:xfrm>
          <a:prstGeom prst="rect">
            <a:avLst/>
          </a:prstGeom>
          <a:solidFill>
            <a:schemeClr val="accent4">
              <a:lumMod val="60000"/>
              <a:lumOff val="40000"/>
            </a:schemeClr>
          </a:solidFill>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1232132</a:t>
            </a:r>
            <a:endParaRPr lang="en-AU" sz="1200" dirty="0"/>
          </a:p>
        </p:txBody>
      </p:sp>
      <p:sp>
        <p:nvSpPr>
          <p:cNvPr id="109" name="Rectangle 108"/>
          <p:cNvSpPr/>
          <p:nvPr/>
        </p:nvSpPr>
        <p:spPr>
          <a:xfrm>
            <a:off x="1571604" y="2062925"/>
            <a:ext cx="785818"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Mr</a:t>
            </a:r>
            <a:endParaRPr lang="en-AU" sz="1200" dirty="0"/>
          </a:p>
        </p:txBody>
      </p:sp>
      <p:sp>
        <p:nvSpPr>
          <p:cNvPr id="32" name="Rectangle 31"/>
          <p:cNvSpPr/>
          <p:nvPr/>
        </p:nvSpPr>
        <p:spPr>
          <a:xfrm>
            <a:off x="1571604" y="2699252"/>
            <a:ext cx="1071570"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endParaRPr lang="en-US" sz="1050" dirty="0">
              <a:solidFill>
                <a:schemeClr val="tx1"/>
              </a:solidFill>
            </a:endParaRPr>
          </a:p>
        </p:txBody>
      </p:sp>
      <p:grpSp>
        <p:nvGrpSpPr>
          <p:cNvPr id="3" name="Group 78"/>
          <p:cNvGrpSpPr/>
          <p:nvPr/>
        </p:nvGrpSpPr>
        <p:grpSpPr>
          <a:xfrm>
            <a:off x="2143108" y="2056310"/>
            <a:ext cx="214314" cy="229682"/>
            <a:chOff x="1285852" y="4143380"/>
            <a:chExt cx="214314" cy="229682"/>
          </a:xfrm>
        </p:grpSpPr>
        <p:sp>
          <p:nvSpPr>
            <p:cNvPr id="80" name="Rectangle 79"/>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Merge 80"/>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1" name="TextBox 110"/>
          <p:cNvSpPr txBox="1"/>
          <p:nvPr/>
        </p:nvSpPr>
        <p:spPr>
          <a:xfrm>
            <a:off x="586840" y="3286124"/>
            <a:ext cx="1040834" cy="246221"/>
          </a:xfrm>
          <a:prstGeom prst="rect">
            <a:avLst/>
          </a:prstGeom>
          <a:noFill/>
        </p:spPr>
        <p:txBody>
          <a:bodyPr wrap="square" rtlCol="0">
            <a:spAutoFit/>
          </a:bodyPr>
          <a:lstStyle/>
          <a:p>
            <a:pPr algn="r"/>
            <a:r>
              <a:rPr lang="en-US" sz="1000" dirty="0" smtClean="0"/>
              <a:t>Date of Birth * :</a:t>
            </a:r>
            <a:endParaRPr lang="en-US" sz="1000" dirty="0"/>
          </a:p>
        </p:txBody>
      </p:sp>
      <p:sp>
        <p:nvSpPr>
          <p:cNvPr id="112" name="Rectangle 111"/>
          <p:cNvSpPr/>
          <p:nvPr/>
        </p:nvSpPr>
        <p:spPr>
          <a:xfrm>
            <a:off x="1571604" y="3309176"/>
            <a:ext cx="1083476" cy="21431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04/04/1978</a:t>
            </a:r>
            <a:endParaRPr lang="en-AU" sz="1200" dirty="0"/>
          </a:p>
        </p:txBody>
      </p:sp>
      <p:pic>
        <p:nvPicPr>
          <p:cNvPr id="113" name="Picture 112"/>
          <p:cNvPicPr>
            <a:picLocks noChangeAspect="1" noChangeArrowheads="1"/>
          </p:cNvPicPr>
          <p:nvPr/>
        </p:nvPicPr>
        <p:blipFill>
          <a:blip r:embed="rId3"/>
          <a:srcRect/>
          <a:stretch>
            <a:fillRect/>
          </a:stretch>
        </p:blipFill>
        <p:spPr bwMode="auto">
          <a:xfrm>
            <a:off x="2726518" y="3309176"/>
            <a:ext cx="202408" cy="214314"/>
          </a:xfrm>
          <a:prstGeom prst="rect">
            <a:avLst/>
          </a:prstGeom>
          <a:noFill/>
          <a:ln w="9525">
            <a:noFill/>
            <a:miter lim="800000"/>
            <a:headEnd/>
            <a:tailEnd/>
          </a:ln>
          <a:effectLst/>
        </p:spPr>
      </p:pic>
      <p:sp>
        <p:nvSpPr>
          <p:cNvPr id="114" name="TextBox 113"/>
          <p:cNvSpPr txBox="1"/>
          <p:nvPr/>
        </p:nvSpPr>
        <p:spPr>
          <a:xfrm>
            <a:off x="3357554" y="3286124"/>
            <a:ext cx="476254" cy="246221"/>
          </a:xfrm>
          <a:prstGeom prst="rect">
            <a:avLst/>
          </a:prstGeom>
          <a:noFill/>
        </p:spPr>
        <p:txBody>
          <a:bodyPr wrap="square" rtlCol="0">
            <a:spAutoFit/>
          </a:bodyPr>
          <a:lstStyle/>
          <a:p>
            <a:pPr algn="r"/>
            <a:r>
              <a:rPr lang="en-US" sz="1000" dirty="0" smtClean="0"/>
              <a:t>Age :</a:t>
            </a:r>
            <a:endParaRPr lang="en-US" sz="1000" dirty="0"/>
          </a:p>
        </p:txBody>
      </p:sp>
      <p:sp>
        <p:nvSpPr>
          <p:cNvPr id="115" name="Rectangle 114"/>
          <p:cNvSpPr/>
          <p:nvPr/>
        </p:nvSpPr>
        <p:spPr>
          <a:xfrm>
            <a:off x="3786182" y="3318031"/>
            <a:ext cx="369096" cy="21431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000" dirty="0" smtClean="0"/>
              <a:t>31</a:t>
            </a:r>
            <a:endParaRPr lang="en-AU" sz="1000" dirty="0"/>
          </a:p>
        </p:txBody>
      </p:sp>
      <p:sp>
        <p:nvSpPr>
          <p:cNvPr id="116" name="TextBox 115"/>
          <p:cNvSpPr txBox="1"/>
          <p:nvPr/>
        </p:nvSpPr>
        <p:spPr>
          <a:xfrm>
            <a:off x="4075396" y="3286124"/>
            <a:ext cx="571504" cy="230832"/>
          </a:xfrm>
          <a:prstGeom prst="rect">
            <a:avLst/>
          </a:prstGeom>
          <a:noFill/>
        </p:spPr>
        <p:txBody>
          <a:bodyPr wrap="square" rtlCol="0">
            <a:spAutoFit/>
          </a:bodyPr>
          <a:lstStyle/>
          <a:p>
            <a:r>
              <a:rPr lang="en-US" sz="900" dirty="0" smtClean="0"/>
              <a:t>Years</a:t>
            </a:r>
            <a:endParaRPr lang="en-US" sz="900" dirty="0"/>
          </a:p>
        </p:txBody>
      </p:sp>
      <p:sp>
        <p:nvSpPr>
          <p:cNvPr id="117" name="Rectangle 116"/>
          <p:cNvSpPr/>
          <p:nvPr/>
        </p:nvSpPr>
        <p:spPr>
          <a:xfrm>
            <a:off x="4432586" y="3294979"/>
            <a:ext cx="282290" cy="21431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000" dirty="0" smtClean="0"/>
              <a:t>0</a:t>
            </a:r>
            <a:endParaRPr lang="en-AU" sz="1000" dirty="0"/>
          </a:p>
        </p:txBody>
      </p:sp>
      <p:sp>
        <p:nvSpPr>
          <p:cNvPr id="118" name="TextBox 117"/>
          <p:cNvSpPr txBox="1"/>
          <p:nvPr/>
        </p:nvSpPr>
        <p:spPr>
          <a:xfrm>
            <a:off x="4730244" y="3286124"/>
            <a:ext cx="571504" cy="230832"/>
          </a:xfrm>
          <a:prstGeom prst="rect">
            <a:avLst/>
          </a:prstGeom>
          <a:noFill/>
        </p:spPr>
        <p:txBody>
          <a:bodyPr wrap="square" rtlCol="0">
            <a:spAutoFit/>
          </a:bodyPr>
          <a:lstStyle/>
          <a:p>
            <a:r>
              <a:rPr lang="en-US" sz="900" dirty="0" smtClean="0"/>
              <a:t>Months</a:t>
            </a:r>
            <a:endParaRPr lang="en-US" sz="900" dirty="0"/>
          </a:p>
        </p:txBody>
      </p:sp>
      <p:sp>
        <p:nvSpPr>
          <p:cNvPr id="119" name="Rectangle 118"/>
          <p:cNvSpPr/>
          <p:nvPr/>
        </p:nvSpPr>
        <p:spPr>
          <a:xfrm>
            <a:off x="5218404" y="3309176"/>
            <a:ext cx="353728" cy="21431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000" dirty="0" smtClean="0"/>
              <a:t>24</a:t>
            </a:r>
            <a:endParaRPr lang="en-AU" sz="1000" dirty="0"/>
          </a:p>
        </p:txBody>
      </p:sp>
      <p:sp>
        <p:nvSpPr>
          <p:cNvPr id="120" name="TextBox 119"/>
          <p:cNvSpPr txBox="1"/>
          <p:nvPr/>
        </p:nvSpPr>
        <p:spPr>
          <a:xfrm>
            <a:off x="5516062" y="3286124"/>
            <a:ext cx="571504" cy="230832"/>
          </a:xfrm>
          <a:prstGeom prst="rect">
            <a:avLst/>
          </a:prstGeom>
          <a:noFill/>
        </p:spPr>
        <p:txBody>
          <a:bodyPr wrap="square" rtlCol="0">
            <a:spAutoFit/>
          </a:bodyPr>
          <a:lstStyle/>
          <a:p>
            <a:r>
              <a:rPr lang="en-US" sz="900" dirty="0" smtClean="0"/>
              <a:t>Days</a:t>
            </a:r>
            <a:endParaRPr lang="en-US" sz="1000" dirty="0"/>
          </a:p>
        </p:txBody>
      </p:sp>
      <p:sp>
        <p:nvSpPr>
          <p:cNvPr id="121" name="TextBox 120"/>
          <p:cNvSpPr txBox="1"/>
          <p:nvPr/>
        </p:nvSpPr>
        <p:spPr>
          <a:xfrm>
            <a:off x="357158" y="2958541"/>
            <a:ext cx="1285884" cy="246221"/>
          </a:xfrm>
          <a:prstGeom prst="rect">
            <a:avLst/>
          </a:prstGeom>
          <a:noFill/>
        </p:spPr>
        <p:txBody>
          <a:bodyPr wrap="square" rtlCol="0">
            <a:spAutoFit/>
          </a:bodyPr>
          <a:lstStyle/>
          <a:p>
            <a:pPr algn="r"/>
            <a:r>
              <a:rPr lang="en-US" sz="1000" dirty="0" smtClean="0"/>
              <a:t>Sex :</a:t>
            </a:r>
            <a:endParaRPr lang="en-US" sz="1000" dirty="0"/>
          </a:p>
        </p:txBody>
      </p:sp>
      <p:sp>
        <p:nvSpPr>
          <p:cNvPr id="122" name="Rectangle 121"/>
          <p:cNvSpPr/>
          <p:nvPr/>
        </p:nvSpPr>
        <p:spPr>
          <a:xfrm>
            <a:off x="1571604" y="2949788"/>
            <a:ext cx="785818"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Male</a:t>
            </a:r>
            <a:endParaRPr lang="en-AU" sz="1200" dirty="0"/>
          </a:p>
        </p:txBody>
      </p:sp>
      <p:grpSp>
        <p:nvGrpSpPr>
          <p:cNvPr id="18" name="Group 122"/>
          <p:cNvGrpSpPr/>
          <p:nvPr/>
        </p:nvGrpSpPr>
        <p:grpSpPr>
          <a:xfrm>
            <a:off x="2143108" y="2943173"/>
            <a:ext cx="214314" cy="229682"/>
            <a:chOff x="1285852" y="4143380"/>
            <a:chExt cx="214314" cy="229682"/>
          </a:xfrm>
        </p:grpSpPr>
        <p:sp>
          <p:nvSpPr>
            <p:cNvPr id="124" name="Rectangle 123"/>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lowchart: Merge 124"/>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6" name="TextBox 125"/>
          <p:cNvSpPr txBox="1"/>
          <p:nvPr/>
        </p:nvSpPr>
        <p:spPr>
          <a:xfrm>
            <a:off x="3714744" y="5214950"/>
            <a:ext cx="1285884" cy="246221"/>
          </a:xfrm>
          <a:prstGeom prst="rect">
            <a:avLst/>
          </a:prstGeom>
          <a:noFill/>
        </p:spPr>
        <p:txBody>
          <a:bodyPr wrap="square" rtlCol="0">
            <a:spAutoFit/>
          </a:bodyPr>
          <a:lstStyle/>
          <a:p>
            <a:pPr algn="r"/>
            <a:r>
              <a:rPr lang="en-US" sz="1000" dirty="0" smtClean="0"/>
              <a:t>Religion :</a:t>
            </a:r>
            <a:endParaRPr lang="en-US" sz="1000" dirty="0"/>
          </a:p>
        </p:txBody>
      </p:sp>
      <p:sp>
        <p:nvSpPr>
          <p:cNvPr id="127" name="Rectangle 126"/>
          <p:cNvSpPr/>
          <p:nvPr/>
        </p:nvSpPr>
        <p:spPr>
          <a:xfrm>
            <a:off x="5072066" y="5231489"/>
            <a:ext cx="1143008"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Hindu</a:t>
            </a:r>
            <a:endParaRPr lang="en-US" sz="1050" dirty="0">
              <a:solidFill>
                <a:schemeClr val="tx1"/>
              </a:solidFill>
            </a:endParaRPr>
          </a:p>
        </p:txBody>
      </p:sp>
      <p:sp>
        <p:nvSpPr>
          <p:cNvPr id="128" name="TextBox 127"/>
          <p:cNvSpPr txBox="1"/>
          <p:nvPr/>
        </p:nvSpPr>
        <p:spPr>
          <a:xfrm>
            <a:off x="285720" y="4815887"/>
            <a:ext cx="1285884" cy="246221"/>
          </a:xfrm>
          <a:prstGeom prst="rect">
            <a:avLst/>
          </a:prstGeom>
          <a:noFill/>
        </p:spPr>
        <p:txBody>
          <a:bodyPr wrap="square" rtlCol="0">
            <a:spAutoFit/>
          </a:bodyPr>
          <a:lstStyle/>
          <a:p>
            <a:pPr algn="r"/>
            <a:r>
              <a:rPr lang="en-US" sz="1000" dirty="0" smtClean="0"/>
              <a:t>ID Proof:</a:t>
            </a:r>
            <a:endParaRPr lang="en-US" sz="1000" dirty="0"/>
          </a:p>
        </p:txBody>
      </p:sp>
      <p:sp>
        <p:nvSpPr>
          <p:cNvPr id="129" name="Rectangle 128"/>
          <p:cNvSpPr/>
          <p:nvPr/>
        </p:nvSpPr>
        <p:spPr>
          <a:xfrm>
            <a:off x="1571604" y="4807134"/>
            <a:ext cx="1928826"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Passport Number</a:t>
            </a:r>
            <a:endParaRPr lang="en-AU" sz="1200" dirty="0"/>
          </a:p>
        </p:txBody>
      </p:sp>
      <p:grpSp>
        <p:nvGrpSpPr>
          <p:cNvPr id="20" name="Group 129"/>
          <p:cNvGrpSpPr/>
          <p:nvPr/>
        </p:nvGrpSpPr>
        <p:grpSpPr>
          <a:xfrm>
            <a:off x="3286116" y="4825853"/>
            <a:ext cx="214314" cy="229682"/>
            <a:chOff x="1285852" y="4143380"/>
            <a:chExt cx="214314" cy="229682"/>
          </a:xfrm>
        </p:grpSpPr>
        <p:sp>
          <p:nvSpPr>
            <p:cNvPr id="131" name="Rectangle 130"/>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Flowchart: Merge 131"/>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3" name="TextBox 132"/>
          <p:cNvSpPr txBox="1"/>
          <p:nvPr/>
        </p:nvSpPr>
        <p:spPr>
          <a:xfrm>
            <a:off x="285720" y="5055535"/>
            <a:ext cx="1285884" cy="246221"/>
          </a:xfrm>
          <a:prstGeom prst="rect">
            <a:avLst/>
          </a:prstGeom>
          <a:noFill/>
        </p:spPr>
        <p:txBody>
          <a:bodyPr wrap="square" rtlCol="0">
            <a:spAutoFit/>
          </a:bodyPr>
          <a:lstStyle/>
          <a:p>
            <a:pPr algn="r"/>
            <a:r>
              <a:rPr lang="en-US" sz="1000" dirty="0" smtClean="0"/>
              <a:t>ID No.  :</a:t>
            </a:r>
            <a:endParaRPr lang="en-US" sz="1000" dirty="0"/>
          </a:p>
        </p:txBody>
      </p:sp>
      <p:sp>
        <p:nvSpPr>
          <p:cNvPr id="134" name="Rectangle 133"/>
          <p:cNvSpPr/>
          <p:nvPr/>
        </p:nvSpPr>
        <p:spPr>
          <a:xfrm>
            <a:off x="1571604" y="5072074"/>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Z232886</a:t>
            </a:r>
            <a:endParaRPr lang="en-US" sz="1050" dirty="0">
              <a:solidFill>
                <a:schemeClr val="tx1"/>
              </a:solidFill>
            </a:endParaRPr>
          </a:p>
        </p:txBody>
      </p:sp>
      <p:sp>
        <p:nvSpPr>
          <p:cNvPr id="135" name="TextBox 134"/>
          <p:cNvSpPr txBox="1"/>
          <p:nvPr/>
        </p:nvSpPr>
        <p:spPr>
          <a:xfrm>
            <a:off x="285720" y="4254349"/>
            <a:ext cx="1285884" cy="246221"/>
          </a:xfrm>
          <a:prstGeom prst="rect">
            <a:avLst/>
          </a:prstGeom>
          <a:noFill/>
        </p:spPr>
        <p:txBody>
          <a:bodyPr wrap="square" rtlCol="0">
            <a:spAutoFit/>
          </a:bodyPr>
          <a:lstStyle/>
          <a:p>
            <a:pPr algn="r"/>
            <a:r>
              <a:rPr lang="en-US" sz="1000" dirty="0" smtClean="0"/>
              <a:t>Marital Status:</a:t>
            </a:r>
            <a:endParaRPr lang="en-US" sz="1000" dirty="0"/>
          </a:p>
        </p:txBody>
      </p:sp>
      <p:sp>
        <p:nvSpPr>
          <p:cNvPr id="136" name="Rectangle 135"/>
          <p:cNvSpPr/>
          <p:nvPr/>
        </p:nvSpPr>
        <p:spPr>
          <a:xfrm>
            <a:off x="1571604" y="4245596"/>
            <a:ext cx="1143008"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Married</a:t>
            </a:r>
            <a:endParaRPr lang="en-AU" sz="1200" dirty="0"/>
          </a:p>
        </p:txBody>
      </p:sp>
      <p:grpSp>
        <p:nvGrpSpPr>
          <p:cNvPr id="23" name="Group 136"/>
          <p:cNvGrpSpPr/>
          <p:nvPr/>
        </p:nvGrpSpPr>
        <p:grpSpPr>
          <a:xfrm>
            <a:off x="2500298" y="4238981"/>
            <a:ext cx="214314" cy="229682"/>
            <a:chOff x="1285852" y="4143380"/>
            <a:chExt cx="214314" cy="229682"/>
          </a:xfrm>
        </p:grpSpPr>
        <p:sp>
          <p:nvSpPr>
            <p:cNvPr id="138" name="Rectangle 137"/>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lowchart: Merge 138"/>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0" name="TextBox 139"/>
          <p:cNvSpPr txBox="1"/>
          <p:nvPr/>
        </p:nvSpPr>
        <p:spPr>
          <a:xfrm>
            <a:off x="4143372" y="4968729"/>
            <a:ext cx="928694" cy="246221"/>
          </a:xfrm>
          <a:prstGeom prst="rect">
            <a:avLst/>
          </a:prstGeom>
          <a:noFill/>
        </p:spPr>
        <p:txBody>
          <a:bodyPr wrap="square" rtlCol="0">
            <a:spAutoFit/>
          </a:bodyPr>
          <a:lstStyle/>
          <a:p>
            <a:pPr algn="r"/>
            <a:r>
              <a:rPr lang="en-US" sz="1000" dirty="0" smtClean="0"/>
              <a:t>Blood Group </a:t>
            </a:r>
            <a:endParaRPr lang="en-US" sz="1000" dirty="0"/>
          </a:p>
        </p:txBody>
      </p:sp>
      <p:sp>
        <p:nvSpPr>
          <p:cNvPr id="141" name="Rectangle 140"/>
          <p:cNvSpPr/>
          <p:nvPr/>
        </p:nvSpPr>
        <p:spPr>
          <a:xfrm>
            <a:off x="5072066" y="4959976"/>
            <a:ext cx="642942"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O+</a:t>
            </a:r>
            <a:endParaRPr lang="en-AU" sz="1200" dirty="0"/>
          </a:p>
        </p:txBody>
      </p:sp>
      <p:grpSp>
        <p:nvGrpSpPr>
          <p:cNvPr id="26" name="Group 141"/>
          <p:cNvGrpSpPr/>
          <p:nvPr/>
        </p:nvGrpSpPr>
        <p:grpSpPr>
          <a:xfrm>
            <a:off x="5500694" y="4953361"/>
            <a:ext cx="214314" cy="229682"/>
            <a:chOff x="1285852" y="4143380"/>
            <a:chExt cx="214314" cy="229682"/>
          </a:xfrm>
        </p:grpSpPr>
        <p:sp>
          <p:nvSpPr>
            <p:cNvPr id="143" name="Rectangle 142"/>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Flowchart: Merge 143"/>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5" name="TextBox 144"/>
          <p:cNvSpPr txBox="1"/>
          <p:nvPr/>
        </p:nvSpPr>
        <p:spPr>
          <a:xfrm>
            <a:off x="3786182" y="4682977"/>
            <a:ext cx="1285884" cy="246221"/>
          </a:xfrm>
          <a:prstGeom prst="rect">
            <a:avLst/>
          </a:prstGeom>
          <a:noFill/>
        </p:spPr>
        <p:txBody>
          <a:bodyPr wrap="square" rtlCol="0">
            <a:spAutoFit/>
          </a:bodyPr>
          <a:lstStyle/>
          <a:p>
            <a:pPr algn="r"/>
            <a:r>
              <a:rPr lang="en-US" sz="1000" dirty="0" smtClean="0"/>
              <a:t>Blood Donor ID :</a:t>
            </a:r>
            <a:endParaRPr lang="en-US" sz="1000" dirty="0"/>
          </a:p>
        </p:txBody>
      </p:sp>
      <p:sp>
        <p:nvSpPr>
          <p:cNvPr id="146" name="Rectangle 145"/>
          <p:cNvSpPr/>
          <p:nvPr/>
        </p:nvSpPr>
        <p:spPr>
          <a:xfrm>
            <a:off x="5072066" y="4714884"/>
            <a:ext cx="1000132"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56232886</a:t>
            </a:r>
            <a:endParaRPr lang="en-US" sz="1050" dirty="0">
              <a:solidFill>
                <a:schemeClr val="tx1"/>
              </a:solidFill>
            </a:endParaRPr>
          </a:p>
        </p:txBody>
      </p:sp>
      <p:sp>
        <p:nvSpPr>
          <p:cNvPr id="147" name="TextBox 146"/>
          <p:cNvSpPr txBox="1"/>
          <p:nvPr/>
        </p:nvSpPr>
        <p:spPr>
          <a:xfrm>
            <a:off x="3786182" y="5754547"/>
            <a:ext cx="1285884" cy="246221"/>
          </a:xfrm>
          <a:prstGeom prst="rect">
            <a:avLst/>
          </a:prstGeom>
          <a:noFill/>
        </p:spPr>
        <p:txBody>
          <a:bodyPr wrap="square" rtlCol="0">
            <a:spAutoFit/>
          </a:bodyPr>
          <a:lstStyle/>
          <a:p>
            <a:pPr algn="r"/>
            <a:r>
              <a:rPr lang="en-US" sz="1000" dirty="0" smtClean="0"/>
              <a:t>Referred By</a:t>
            </a:r>
            <a:endParaRPr lang="en-US" sz="1000" dirty="0"/>
          </a:p>
        </p:txBody>
      </p:sp>
      <p:sp>
        <p:nvSpPr>
          <p:cNvPr id="148" name="Rectangle 147"/>
          <p:cNvSpPr/>
          <p:nvPr/>
        </p:nvSpPr>
        <p:spPr>
          <a:xfrm>
            <a:off x="5072066" y="5745794"/>
            <a:ext cx="1928826"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Sandeep Kumar</a:t>
            </a:r>
            <a:endParaRPr lang="en-AU" sz="1200" dirty="0"/>
          </a:p>
        </p:txBody>
      </p:sp>
      <p:pic>
        <p:nvPicPr>
          <p:cNvPr id="2051" name="Picture 3"/>
          <p:cNvPicPr>
            <a:picLocks noChangeAspect="1" noChangeArrowheads="1"/>
          </p:cNvPicPr>
          <p:nvPr/>
        </p:nvPicPr>
        <p:blipFill>
          <a:blip r:embed="rId4"/>
          <a:srcRect/>
          <a:stretch>
            <a:fillRect/>
          </a:stretch>
        </p:blipFill>
        <p:spPr bwMode="auto">
          <a:xfrm>
            <a:off x="7896251" y="1571612"/>
            <a:ext cx="390525" cy="495300"/>
          </a:xfrm>
          <a:prstGeom prst="rect">
            <a:avLst/>
          </a:prstGeom>
          <a:noFill/>
          <a:ln w="9525">
            <a:noFill/>
            <a:miter lim="800000"/>
            <a:headEnd/>
            <a:tailEnd/>
          </a:ln>
          <a:effectLst/>
          <a:scene3d>
            <a:camera prst="orthographicFront"/>
            <a:lightRig rig="threePt" dir="t"/>
          </a:scene3d>
          <a:sp3d>
            <a:bevelT w="165100" prst="coolSlant"/>
          </a:sp3d>
        </p:spPr>
      </p:pic>
      <p:sp>
        <p:nvSpPr>
          <p:cNvPr id="153" name="TextBox 152"/>
          <p:cNvSpPr txBox="1"/>
          <p:nvPr/>
        </p:nvSpPr>
        <p:spPr>
          <a:xfrm>
            <a:off x="6858016" y="1677815"/>
            <a:ext cx="1143008" cy="246221"/>
          </a:xfrm>
          <a:prstGeom prst="rect">
            <a:avLst/>
          </a:prstGeom>
          <a:noFill/>
        </p:spPr>
        <p:txBody>
          <a:bodyPr wrap="square" rtlCol="0">
            <a:spAutoFit/>
          </a:bodyPr>
          <a:lstStyle/>
          <a:p>
            <a:r>
              <a:rPr lang="en-US" sz="1000" dirty="0" smtClean="0"/>
              <a:t>Patient Photo :</a:t>
            </a:r>
            <a:endParaRPr lang="en-US" sz="1000" dirty="0"/>
          </a:p>
        </p:txBody>
      </p:sp>
      <p:pic>
        <p:nvPicPr>
          <p:cNvPr id="2052" name="Picture 4"/>
          <p:cNvPicPr>
            <a:picLocks noChangeAspect="1" noChangeArrowheads="1"/>
          </p:cNvPicPr>
          <p:nvPr/>
        </p:nvPicPr>
        <p:blipFill>
          <a:blip r:embed="rId5"/>
          <a:srcRect/>
          <a:stretch>
            <a:fillRect/>
          </a:stretch>
        </p:blipFill>
        <p:spPr bwMode="auto">
          <a:xfrm>
            <a:off x="6875451" y="2105041"/>
            <a:ext cx="1982829" cy="2752719"/>
          </a:xfrm>
          <a:prstGeom prst="rect">
            <a:avLst/>
          </a:prstGeom>
          <a:noFill/>
          <a:ln w="9525">
            <a:noFill/>
            <a:miter lim="800000"/>
            <a:headEnd/>
            <a:tailEnd/>
          </a:ln>
          <a:effectLst/>
        </p:spPr>
      </p:pic>
      <p:sp>
        <p:nvSpPr>
          <p:cNvPr id="155" name="TextBox 154"/>
          <p:cNvSpPr txBox="1"/>
          <p:nvPr/>
        </p:nvSpPr>
        <p:spPr>
          <a:xfrm>
            <a:off x="3571868" y="2968465"/>
            <a:ext cx="1285884" cy="246221"/>
          </a:xfrm>
          <a:prstGeom prst="rect">
            <a:avLst/>
          </a:prstGeom>
          <a:noFill/>
        </p:spPr>
        <p:txBody>
          <a:bodyPr wrap="square" rtlCol="0">
            <a:spAutoFit/>
          </a:bodyPr>
          <a:lstStyle/>
          <a:p>
            <a:pPr algn="r"/>
            <a:r>
              <a:rPr lang="en-US" sz="1000" dirty="0" smtClean="0"/>
              <a:t>Patient Category </a:t>
            </a:r>
            <a:endParaRPr lang="en-US" sz="1000" dirty="0"/>
          </a:p>
        </p:txBody>
      </p:sp>
      <p:sp>
        <p:nvSpPr>
          <p:cNvPr id="156" name="Rectangle 155"/>
          <p:cNvSpPr/>
          <p:nvPr/>
        </p:nvSpPr>
        <p:spPr>
          <a:xfrm>
            <a:off x="4857752" y="2959712"/>
            <a:ext cx="1928826"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Management Discount</a:t>
            </a:r>
            <a:endParaRPr lang="en-AU" sz="1200" dirty="0"/>
          </a:p>
        </p:txBody>
      </p:sp>
      <p:grpSp>
        <p:nvGrpSpPr>
          <p:cNvPr id="28" name="Group 156"/>
          <p:cNvGrpSpPr/>
          <p:nvPr/>
        </p:nvGrpSpPr>
        <p:grpSpPr>
          <a:xfrm>
            <a:off x="6572264" y="2959712"/>
            <a:ext cx="214314" cy="229682"/>
            <a:chOff x="1285852" y="4143380"/>
            <a:chExt cx="214314" cy="229682"/>
          </a:xfrm>
        </p:grpSpPr>
        <p:sp>
          <p:nvSpPr>
            <p:cNvPr id="158" name="Rectangle 157"/>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Flowchart: Merge 158"/>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0" name="TextBox 159"/>
          <p:cNvSpPr txBox="1"/>
          <p:nvPr/>
        </p:nvSpPr>
        <p:spPr>
          <a:xfrm>
            <a:off x="2786050" y="1729856"/>
            <a:ext cx="928694" cy="246221"/>
          </a:xfrm>
          <a:prstGeom prst="rect">
            <a:avLst/>
          </a:prstGeom>
          <a:noFill/>
        </p:spPr>
        <p:txBody>
          <a:bodyPr wrap="square" rtlCol="0">
            <a:spAutoFit/>
          </a:bodyPr>
          <a:lstStyle/>
          <a:p>
            <a:pPr algn="r"/>
            <a:r>
              <a:rPr lang="en-US" sz="1000" dirty="0" smtClean="0"/>
              <a:t>Reg. Type :</a:t>
            </a:r>
            <a:endParaRPr lang="en-US" sz="1000" dirty="0"/>
          </a:p>
        </p:txBody>
      </p:sp>
      <p:sp>
        <p:nvSpPr>
          <p:cNvPr id="161" name="Rectangle 160"/>
          <p:cNvSpPr/>
          <p:nvPr/>
        </p:nvSpPr>
        <p:spPr>
          <a:xfrm>
            <a:off x="3643306" y="1721103"/>
            <a:ext cx="1000132" cy="223067"/>
          </a:xfrm>
          <a:prstGeom prst="rect">
            <a:avLst/>
          </a:prstGeom>
          <a:solidFill>
            <a:schemeClr val="accent4">
              <a:lumMod val="60000"/>
              <a:lumOff val="40000"/>
            </a:schemeClr>
          </a:solidFill>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Emergency</a:t>
            </a:r>
            <a:endParaRPr lang="en-AU" sz="1200" dirty="0"/>
          </a:p>
        </p:txBody>
      </p:sp>
      <p:sp>
        <p:nvSpPr>
          <p:cNvPr id="165" name="TextBox 164"/>
          <p:cNvSpPr txBox="1"/>
          <p:nvPr/>
        </p:nvSpPr>
        <p:spPr>
          <a:xfrm>
            <a:off x="500034" y="5325919"/>
            <a:ext cx="1040834" cy="246221"/>
          </a:xfrm>
          <a:prstGeom prst="rect">
            <a:avLst/>
          </a:prstGeom>
          <a:noFill/>
        </p:spPr>
        <p:txBody>
          <a:bodyPr wrap="square" rtlCol="0">
            <a:spAutoFit/>
          </a:bodyPr>
          <a:lstStyle/>
          <a:p>
            <a:pPr algn="r"/>
            <a:r>
              <a:rPr lang="en-US" sz="1000" dirty="0" smtClean="0"/>
              <a:t>Valid </a:t>
            </a:r>
            <a:r>
              <a:rPr lang="en-US" sz="1000" dirty="0" err="1" smtClean="0"/>
              <a:t>Upto</a:t>
            </a:r>
            <a:r>
              <a:rPr lang="en-US" sz="1000" dirty="0" smtClean="0"/>
              <a:t> :</a:t>
            </a:r>
            <a:endParaRPr lang="en-US" sz="1000" dirty="0"/>
          </a:p>
        </p:txBody>
      </p:sp>
      <p:sp>
        <p:nvSpPr>
          <p:cNvPr id="166" name="Rectangle 165"/>
          <p:cNvSpPr/>
          <p:nvPr/>
        </p:nvSpPr>
        <p:spPr>
          <a:xfrm>
            <a:off x="1556236" y="5348971"/>
            <a:ext cx="1083476" cy="21431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02/01/2012</a:t>
            </a:r>
            <a:endParaRPr lang="en-AU" sz="1200" dirty="0"/>
          </a:p>
        </p:txBody>
      </p:sp>
      <p:pic>
        <p:nvPicPr>
          <p:cNvPr id="167" name="Picture 166"/>
          <p:cNvPicPr>
            <a:picLocks noChangeAspect="1" noChangeArrowheads="1"/>
          </p:cNvPicPr>
          <p:nvPr/>
        </p:nvPicPr>
        <p:blipFill>
          <a:blip r:embed="rId3"/>
          <a:srcRect/>
          <a:stretch>
            <a:fillRect/>
          </a:stretch>
        </p:blipFill>
        <p:spPr bwMode="auto">
          <a:xfrm>
            <a:off x="2711150" y="5348971"/>
            <a:ext cx="202408" cy="214314"/>
          </a:xfrm>
          <a:prstGeom prst="rect">
            <a:avLst/>
          </a:prstGeom>
          <a:noFill/>
          <a:ln w="9525">
            <a:noFill/>
            <a:miter lim="800000"/>
            <a:headEnd/>
            <a:tailEnd/>
          </a:ln>
          <a:effectLst/>
        </p:spPr>
      </p:pic>
      <p:sp>
        <p:nvSpPr>
          <p:cNvPr id="168" name="TextBox 167"/>
          <p:cNvSpPr txBox="1"/>
          <p:nvPr/>
        </p:nvSpPr>
        <p:spPr>
          <a:xfrm>
            <a:off x="285720" y="5652331"/>
            <a:ext cx="1285884" cy="246221"/>
          </a:xfrm>
          <a:prstGeom prst="rect">
            <a:avLst/>
          </a:prstGeom>
          <a:noFill/>
        </p:spPr>
        <p:txBody>
          <a:bodyPr wrap="square" rtlCol="0">
            <a:spAutoFit/>
          </a:bodyPr>
          <a:lstStyle/>
          <a:p>
            <a:pPr algn="r"/>
            <a:r>
              <a:rPr lang="en-US" sz="1000" dirty="0" smtClean="0"/>
              <a:t>Patient Occupation</a:t>
            </a:r>
            <a:endParaRPr lang="en-US" sz="1000" dirty="0"/>
          </a:p>
        </p:txBody>
      </p:sp>
      <p:sp>
        <p:nvSpPr>
          <p:cNvPr id="169" name="Rectangle 168"/>
          <p:cNvSpPr/>
          <p:nvPr/>
        </p:nvSpPr>
        <p:spPr>
          <a:xfrm>
            <a:off x="1571604" y="5643578"/>
            <a:ext cx="1928826"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Director</a:t>
            </a:r>
            <a:endParaRPr lang="en-AU" sz="1200" dirty="0"/>
          </a:p>
        </p:txBody>
      </p:sp>
      <p:sp>
        <p:nvSpPr>
          <p:cNvPr id="96" name="TextBox 95"/>
          <p:cNvSpPr txBox="1"/>
          <p:nvPr/>
        </p:nvSpPr>
        <p:spPr>
          <a:xfrm>
            <a:off x="4000496" y="5468795"/>
            <a:ext cx="1071570" cy="246221"/>
          </a:xfrm>
          <a:prstGeom prst="rect">
            <a:avLst/>
          </a:prstGeom>
          <a:noFill/>
        </p:spPr>
        <p:txBody>
          <a:bodyPr wrap="square" rtlCol="0">
            <a:spAutoFit/>
          </a:bodyPr>
          <a:lstStyle/>
          <a:p>
            <a:pPr algn="r"/>
            <a:r>
              <a:rPr lang="en-US" sz="1000" dirty="0" smtClean="0"/>
              <a:t>Mother Tongue:</a:t>
            </a:r>
            <a:endParaRPr lang="en-US" sz="1000" dirty="0"/>
          </a:p>
        </p:txBody>
      </p:sp>
      <p:sp>
        <p:nvSpPr>
          <p:cNvPr id="97" name="Rectangle 96"/>
          <p:cNvSpPr/>
          <p:nvPr/>
        </p:nvSpPr>
        <p:spPr>
          <a:xfrm>
            <a:off x="5072066" y="5460042"/>
            <a:ext cx="1143008"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Hindi</a:t>
            </a:r>
            <a:endParaRPr lang="en-AU" sz="1200" dirty="0"/>
          </a:p>
        </p:txBody>
      </p:sp>
      <p:grpSp>
        <p:nvGrpSpPr>
          <p:cNvPr id="29" name="Group 97"/>
          <p:cNvGrpSpPr/>
          <p:nvPr/>
        </p:nvGrpSpPr>
        <p:grpSpPr>
          <a:xfrm>
            <a:off x="6000760" y="5453427"/>
            <a:ext cx="214314" cy="229682"/>
            <a:chOff x="1285852" y="4143380"/>
            <a:chExt cx="214314" cy="229682"/>
          </a:xfrm>
        </p:grpSpPr>
        <p:sp>
          <p:nvSpPr>
            <p:cNvPr id="99" name="Rectangle 98"/>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lowchart: Merge 99"/>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2" name="Rounded Rectangle 101"/>
          <p:cNvSpPr/>
          <p:nvPr/>
        </p:nvSpPr>
        <p:spPr>
          <a:xfrm>
            <a:off x="285720" y="6286520"/>
            <a:ext cx="1071570"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Cancel</a:t>
            </a:r>
            <a:endParaRPr lang="en-US" dirty="0"/>
          </a:p>
        </p:txBody>
      </p:sp>
      <p:sp>
        <p:nvSpPr>
          <p:cNvPr id="103" name="Rounded Rectangle 102"/>
          <p:cNvSpPr/>
          <p:nvPr/>
        </p:nvSpPr>
        <p:spPr>
          <a:xfrm flipH="1">
            <a:off x="1395710" y="6286520"/>
            <a:ext cx="1143008"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Reset</a:t>
            </a:r>
            <a:endParaRPr lang="en-US" sz="1000" dirty="0"/>
          </a:p>
        </p:txBody>
      </p:sp>
      <p:sp>
        <p:nvSpPr>
          <p:cNvPr id="110" name="Rounded Rectangle 109"/>
          <p:cNvSpPr/>
          <p:nvPr/>
        </p:nvSpPr>
        <p:spPr>
          <a:xfrm flipH="1">
            <a:off x="2577138" y="6286520"/>
            <a:ext cx="1143008"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Save</a:t>
            </a:r>
            <a:endParaRPr lang="en-US" sz="1000" dirty="0"/>
          </a:p>
        </p:txBody>
      </p:sp>
      <p:sp>
        <p:nvSpPr>
          <p:cNvPr id="123" name="Rectangle 122"/>
          <p:cNvSpPr/>
          <p:nvPr/>
        </p:nvSpPr>
        <p:spPr>
          <a:xfrm>
            <a:off x="4857752" y="2245332"/>
            <a:ext cx="1000132"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Active</a:t>
            </a:r>
            <a:endParaRPr lang="en-AU" sz="1200" dirty="0"/>
          </a:p>
        </p:txBody>
      </p:sp>
      <p:grpSp>
        <p:nvGrpSpPr>
          <p:cNvPr id="33" name="Group 78"/>
          <p:cNvGrpSpPr/>
          <p:nvPr/>
        </p:nvGrpSpPr>
        <p:grpSpPr>
          <a:xfrm>
            <a:off x="5585121" y="2238717"/>
            <a:ext cx="272763" cy="229682"/>
            <a:chOff x="1285852" y="4143380"/>
            <a:chExt cx="214314" cy="229682"/>
          </a:xfrm>
        </p:grpSpPr>
        <p:sp>
          <p:nvSpPr>
            <p:cNvPr id="137" name="Rectangle 136"/>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lowchart: Merge 141"/>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9" name="TextBox 148"/>
          <p:cNvSpPr txBox="1"/>
          <p:nvPr/>
        </p:nvSpPr>
        <p:spPr>
          <a:xfrm>
            <a:off x="3571868" y="2254085"/>
            <a:ext cx="1285884" cy="246221"/>
          </a:xfrm>
          <a:prstGeom prst="rect">
            <a:avLst/>
          </a:prstGeom>
          <a:noFill/>
        </p:spPr>
        <p:txBody>
          <a:bodyPr wrap="square" rtlCol="0">
            <a:spAutoFit/>
          </a:bodyPr>
          <a:lstStyle/>
          <a:p>
            <a:pPr algn="r"/>
            <a:r>
              <a:rPr lang="en-US" sz="1000" dirty="0" smtClean="0"/>
              <a:t>Registration Status:</a:t>
            </a:r>
            <a:endParaRPr lang="en-US" sz="1000" dirty="0"/>
          </a:p>
        </p:txBody>
      </p:sp>
      <p:sp>
        <p:nvSpPr>
          <p:cNvPr id="152" name="TextBox 151"/>
          <p:cNvSpPr txBox="1"/>
          <p:nvPr/>
        </p:nvSpPr>
        <p:spPr>
          <a:xfrm>
            <a:off x="3571868" y="2682713"/>
            <a:ext cx="1285884" cy="246221"/>
          </a:xfrm>
          <a:prstGeom prst="rect">
            <a:avLst/>
          </a:prstGeom>
          <a:noFill/>
        </p:spPr>
        <p:txBody>
          <a:bodyPr wrap="square" rtlCol="0">
            <a:spAutoFit/>
          </a:bodyPr>
          <a:lstStyle/>
          <a:p>
            <a:pPr algn="r"/>
            <a:r>
              <a:rPr lang="en-US" sz="1000" dirty="0" smtClean="0"/>
              <a:t>Patient Rating</a:t>
            </a:r>
            <a:endParaRPr lang="en-US" sz="1000" dirty="0"/>
          </a:p>
        </p:txBody>
      </p:sp>
      <p:sp>
        <p:nvSpPr>
          <p:cNvPr id="154" name="Rectangle 153"/>
          <p:cNvSpPr/>
          <p:nvPr/>
        </p:nvSpPr>
        <p:spPr>
          <a:xfrm>
            <a:off x="4857752" y="2673960"/>
            <a:ext cx="1000132"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Gold</a:t>
            </a:r>
            <a:endParaRPr lang="en-AU" sz="1200" dirty="0"/>
          </a:p>
        </p:txBody>
      </p:sp>
      <p:grpSp>
        <p:nvGrpSpPr>
          <p:cNvPr id="34" name="Group 156"/>
          <p:cNvGrpSpPr/>
          <p:nvPr/>
        </p:nvGrpSpPr>
        <p:grpSpPr>
          <a:xfrm>
            <a:off x="5643570" y="2673960"/>
            <a:ext cx="214314" cy="229682"/>
            <a:chOff x="1285852" y="4143380"/>
            <a:chExt cx="214314" cy="229682"/>
          </a:xfrm>
        </p:grpSpPr>
        <p:sp>
          <p:nvSpPr>
            <p:cNvPr id="162" name="Rectangle 161"/>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Merge 169"/>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Box 162"/>
          <p:cNvSpPr txBox="1"/>
          <p:nvPr/>
        </p:nvSpPr>
        <p:spPr>
          <a:xfrm>
            <a:off x="285720" y="5929330"/>
            <a:ext cx="1285884" cy="246221"/>
          </a:xfrm>
          <a:prstGeom prst="rect">
            <a:avLst/>
          </a:prstGeom>
          <a:noFill/>
        </p:spPr>
        <p:txBody>
          <a:bodyPr wrap="square" rtlCol="0">
            <a:spAutoFit/>
          </a:bodyPr>
          <a:lstStyle/>
          <a:p>
            <a:pPr algn="r"/>
            <a:r>
              <a:rPr lang="en-US" sz="1000" dirty="0" smtClean="0"/>
              <a:t>Monthly Income</a:t>
            </a:r>
            <a:endParaRPr lang="en-US" sz="1000" dirty="0"/>
          </a:p>
        </p:txBody>
      </p:sp>
      <p:sp>
        <p:nvSpPr>
          <p:cNvPr id="164" name="Rectangle 163"/>
          <p:cNvSpPr/>
          <p:nvPr/>
        </p:nvSpPr>
        <p:spPr>
          <a:xfrm>
            <a:off x="1571604" y="5929330"/>
            <a:ext cx="1928826"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25400</a:t>
            </a:r>
            <a:endParaRPr lang="en-AU" sz="1200" dirty="0"/>
          </a:p>
        </p:txBody>
      </p:sp>
      <p:sp>
        <p:nvSpPr>
          <p:cNvPr id="171" name="TextBox 170"/>
          <p:cNvSpPr txBox="1"/>
          <p:nvPr/>
        </p:nvSpPr>
        <p:spPr>
          <a:xfrm>
            <a:off x="285720" y="3643314"/>
            <a:ext cx="2071702" cy="553998"/>
          </a:xfrm>
          <a:prstGeom prst="rect">
            <a:avLst/>
          </a:prstGeom>
          <a:noFill/>
        </p:spPr>
        <p:txBody>
          <a:bodyPr wrap="square" rtlCol="0">
            <a:spAutoFit/>
          </a:bodyPr>
          <a:lstStyle/>
          <a:p>
            <a:r>
              <a:rPr lang="en-US" sz="1200" dirty="0" smtClean="0"/>
              <a:t>(</a:t>
            </a:r>
            <a:r>
              <a:rPr lang="en-US" dirty="0" smtClean="0"/>
              <a:t>+</a:t>
            </a:r>
            <a:r>
              <a:rPr lang="en-US" sz="1200" dirty="0" smtClean="0"/>
              <a:t>) Additional details</a:t>
            </a:r>
          </a:p>
          <a:p>
            <a:r>
              <a:rPr lang="en-US" sz="1200" dirty="0" smtClean="0"/>
              <a:t>-----------------------------------</a:t>
            </a:r>
          </a:p>
        </p:txBody>
      </p:sp>
      <p:sp>
        <p:nvSpPr>
          <p:cNvPr id="172" name="TextBox 171"/>
          <p:cNvSpPr txBox="1"/>
          <p:nvPr/>
        </p:nvSpPr>
        <p:spPr>
          <a:xfrm>
            <a:off x="3786182" y="4429132"/>
            <a:ext cx="1285884" cy="246221"/>
          </a:xfrm>
          <a:prstGeom prst="rect">
            <a:avLst/>
          </a:prstGeom>
          <a:noFill/>
        </p:spPr>
        <p:txBody>
          <a:bodyPr wrap="square" rtlCol="0">
            <a:spAutoFit/>
          </a:bodyPr>
          <a:lstStyle/>
          <a:p>
            <a:pPr algn="r"/>
            <a:r>
              <a:rPr lang="en-US" sz="1000" dirty="0" smtClean="0"/>
              <a:t>Weight</a:t>
            </a:r>
            <a:endParaRPr lang="en-US" sz="1000" dirty="0"/>
          </a:p>
        </p:txBody>
      </p:sp>
      <p:sp>
        <p:nvSpPr>
          <p:cNvPr id="173" name="TextBox 172"/>
          <p:cNvSpPr txBox="1"/>
          <p:nvPr/>
        </p:nvSpPr>
        <p:spPr>
          <a:xfrm>
            <a:off x="3786182" y="4214818"/>
            <a:ext cx="1285884" cy="246221"/>
          </a:xfrm>
          <a:prstGeom prst="rect">
            <a:avLst/>
          </a:prstGeom>
          <a:noFill/>
        </p:spPr>
        <p:txBody>
          <a:bodyPr wrap="square" rtlCol="0">
            <a:spAutoFit/>
          </a:bodyPr>
          <a:lstStyle/>
          <a:p>
            <a:pPr algn="r"/>
            <a:r>
              <a:rPr lang="en-US" sz="1000" dirty="0" smtClean="0"/>
              <a:t>Height:</a:t>
            </a:r>
            <a:endParaRPr lang="en-US" sz="1000" dirty="0"/>
          </a:p>
        </p:txBody>
      </p:sp>
      <p:sp>
        <p:nvSpPr>
          <p:cNvPr id="174" name="Rectangle 173"/>
          <p:cNvSpPr/>
          <p:nvPr/>
        </p:nvSpPr>
        <p:spPr>
          <a:xfrm>
            <a:off x="5072066" y="4231357"/>
            <a:ext cx="1071570"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171 CM</a:t>
            </a:r>
            <a:endParaRPr lang="en-US" sz="1050" dirty="0">
              <a:solidFill>
                <a:schemeClr val="tx1"/>
              </a:solidFill>
            </a:endParaRPr>
          </a:p>
        </p:txBody>
      </p:sp>
      <p:sp>
        <p:nvSpPr>
          <p:cNvPr id="175" name="Rectangle 174"/>
          <p:cNvSpPr/>
          <p:nvPr/>
        </p:nvSpPr>
        <p:spPr>
          <a:xfrm>
            <a:off x="5072066" y="4445671"/>
            <a:ext cx="1071570"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83 Kg</a:t>
            </a:r>
            <a:endParaRPr lang="en-US" sz="1050" dirty="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8770" y="71414"/>
            <a:ext cx="6472254" cy="428628"/>
          </a:xfrm>
        </p:spPr>
        <p:txBody>
          <a:bodyPr>
            <a:normAutofit fontScale="90000"/>
          </a:bodyPr>
          <a:lstStyle/>
          <a:p>
            <a:r>
              <a:rPr lang="en-US" dirty="0" smtClean="0"/>
              <a:t>Patient Registration Window</a:t>
            </a:r>
            <a:endParaRPr lang="en-US" dirty="0"/>
          </a:p>
        </p:txBody>
      </p:sp>
      <p:sp>
        <p:nvSpPr>
          <p:cNvPr id="4" name="Rectangle 3"/>
          <p:cNvSpPr/>
          <p:nvPr/>
        </p:nvSpPr>
        <p:spPr>
          <a:xfrm>
            <a:off x="214282" y="1357298"/>
            <a:ext cx="8715436" cy="5286412"/>
          </a:xfrm>
          <a:prstGeom prst="rect">
            <a:avLst/>
          </a:prstGeom>
          <a:solidFill>
            <a:schemeClr val="bg1">
              <a:lumMod val="95000"/>
              <a:alpha val="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271658" y="857232"/>
            <a:ext cx="2443746" cy="276999"/>
          </a:xfrm>
          <a:prstGeom prst="rect">
            <a:avLst/>
          </a:prstGeom>
          <a:noFill/>
        </p:spPr>
        <p:txBody>
          <a:bodyPr wrap="none" rtlCol="0">
            <a:spAutoFit/>
          </a:bodyPr>
          <a:lstStyle/>
          <a:p>
            <a:r>
              <a:rPr lang="en-AU" sz="1200" b="1" dirty="0" smtClean="0"/>
              <a:t>Welcome</a:t>
            </a:r>
            <a:r>
              <a:rPr lang="en-AU" sz="1200" dirty="0" smtClean="0"/>
              <a:t>: &lt;first name&gt; &lt;last name&gt;</a:t>
            </a:r>
            <a:endParaRPr lang="en-AU" sz="1200" dirty="0"/>
          </a:p>
        </p:txBody>
      </p:sp>
      <p:sp>
        <p:nvSpPr>
          <p:cNvPr id="6" name="TextBox 5"/>
          <p:cNvSpPr txBox="1"/>
          <p:nvPr/>
        </p:nvSpPr>
        <p:spPr>
          <a:xfrm>
            <a:off x="6500826" y="1071546"/>
            <a:ext cx="1277016" cy="276999"/>
          </a:xfrm>
          <a:prstGeom prst="rect">
            <a:avLst/>
          </a:prstGeom>
          <a:noFill/>
        </p:spPr>
        <p:txBody>
          <a:bodyPr wrap="none" rtlCol="0">
            <a:spAutoFit/>
          </a:bodyPr>
          <a:lstStyle/>
          <a:p>
            <a:r>
              <a:rPr lang="en-AU" sz="1200" u="sng" dirty="0" smtClean="0"/>
              <a:t>Change Password</a:t>
            </a:r>
            <a:endParaRPr lang="en-AU" sz="1200" u="sng" dirty="0"/>
          </a:p>
        </p:txBody>
      </p:sp>
      <p:sp>
        <p:nvSpPr>
          <p:cNvPr id="7" name="TextBox 6"/>
          <p:cNvSpPr txBox="1"/>
          <p:nvPr/>
        </p:nvSpPr>
        <p:spPr>
          <a:xfrm>
            <a:off x="7777842" y="1080299"/>
            <a:ext cx="614848" cy="276999"/>
          </a:xfrm>
          <a:prstGeom prst="rect">
            <a:avLst/>
          </a:prstGeom>
          <a:noFill/>
        </p:spPr>
        <p:txBody>
          <a:bodyPr wrap="none" rtlCol="0">
            <a:spAutoFit/>
          </a:bodyPr>
          <a:lstStyle/>
          <a:p>
            <a:r>
              <a:rPr lang="en-AU" sz="1200" u="sng" dirty="0" smtClean="0"/>
              <a:t>Logout</a:t>
            </a:r>
            <a:endParaRPr lang="en-AU" sz="1200" u="sng" dirty="0"/>
          </a:p>
        </p:txBody>
      </p:sp>
      <p:sp>
        <p:nvSpPr>
          <p:cNvPr id="8" name="Rectangle 7"/>
          <p:cNvSpPr/>
          <p:nvPr/>
        </p:nvSpPr>
        <p:spPr>
          <a:xfrm>
            <a:off x="214282" y="1071546"/>
            <a:ext cx="1071570" cy="285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1400" dirty="0" smtClean="0"/>
              <a:t>Home</a:t>
            </a:r>
          </a:p>
        </p:txBody>
      </p:sp>
      <p:sp>
        <p:nvSpPr>
          <p:cNvPr id="9" name="Rectangle 8"/>
          <p:cNvSpPr/>
          <p:nvPr/>
        </p:nvSpPr>
        <p:spPr>
          <a:xfrm>
            <a:off x="1357290" y="1071546"/>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Miscellaneous</a:t>
            </a:r>
            <a:endParaRPr lang="en-AU" sz="1400" dirty="0"/>
          </a:p>
        </p:txBody>
      </p:sp>
      <p:sp>
        <p:nvSpPr>
          <p:cNvPr id="10" name="Rectangle 9"/>
          <p:cNvSpPr/>
          <p:nvPr/>
        </p:nvSpPr>
        <p:spPr>
          <a:xfrm>
            <a:off x="3857620"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Settings</a:t>
            </a:r>
            <a:endParaRPr lang="en-AU" sz="1400" dirty="0"/>
          </a:p>
        </p:txBody>
      </p:sp>
      <p:sp>
        <p:nvSpPr>
          <p:cNvPr id="11" name="Rectangle 10"/>
          <p:cNvSpPr/>
          <p:nvPr/>
        </p:nvSpPr>
        <p:spPr>
          <a:xfrm>
            <a:off x="5000628"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Help</a:t>
            </a:r>
            <a:endParaRPr lang="en-AU" sz="1400" dirty="0"/>
          </a:p>
        </p:txBody>
      </p:sp>
      <p:sp>
        <p:nvSpPr>
          <p:cNvPr id="12" name="Rectangle 11"/>
          <p:cNvSpPr/>
          <p:nvPr/>
        </p:nvSpPr>
        <p:spPr>
          <a:xfrm>
            <a:off x="2714612"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Reports</a:t>
            </a:r>
            <a:endParaRPr lang="en-AU" sz="1400" dirty="0"/>
          </a:p>
        </p:txBody>
      </p:sp>
      <p:sp>
        <p:nvSpPr>
          <p:cNvPr id="14" name="Rounded Rectangle 13"/>
          <p:cNvSpPr/>
          <p:nvPr/>
        </p:nvSpPr>
        <p:spPr>
          <a:xfrm flipH="1">
            <a:off x="1285852" y="1364982"/>
            <a:ext cx="1143008" cy="285752"/>
          </a:xfrm>
          <a:prstGeom prst="roundRect">
            <a:avLst/>
          </a:prstGeom>
          <a:solidFill>
            <a:schemeClr val="accent3">
              <a:lumMod val="75000"/>
            </a:schemeClr>
          </a:solidFill>
          <a:scene3d>
            <a:camera prst="orthographicFront"/>
            <a:lightRig rig="threePt" dir="t"/>
          </a:scene3d>
          <a:sp3d>
            <a:bevelT w="63500" h="57150" prst="coolSlant"/>
            <a:bevelB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Contact Details</a:t>
            </a:r>
          </a:p>
        </p:txBody>
      </p:sp>
      <p:sp>
        <p:nvSpPr>
          <p:cNvPr id="15" name="Rounded Rectangle 14"/>
          <p:cNvSpPr/>
          <p:nvPr/>
        </p:nvSpPr>
        <p:spPr>
          <a:xfrm>
            <a:off x="2428860" y="1357298"/>
            <a:ext cx="1071570"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Emergency Contact</a:t>
            </a:r>
            <a:endParaRPr lang="en-US" dirty="0"/>
          </a:p>
        </p:txBody>
      </p:sp>
      <p:sp>
        <p:nvSpPr>
          <p:cNvPr id="16" name="Rounded Rectangle 15"/>
          <p:cNvSpPr/>
          <p:nvPr/>
        </p:nvSpPr>
        <p:spPr>
          <a:xfrm flipH="1">
            <a:off x="3500430" y="1357298"/>
            <a:ext cx="1143008"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Sponsors</a:t>
            </a:r>
            <a:endParaRPr lang="en-US" sz="1000" dirty="0"/>
          </a:p>
        </p:txBody>
      </p:sp>
      <p:sp>
        <p:nvSpPr>
          <p:cNvPr id="17" name="TextBox 16"/>
          <p:cNvSpPr txBox="1"/>
          <p:nvPr/>
        </p:nvSpPr>
        <p:spPr>
          <a:xfrm>
            <a:off x="142844" y="857232"/>
            <a:ext cx="4786346" cy="230832"/>
          </a:xfrm>
          <a:prstGeom prst="rect">
            <a:avLst/>
          </a:prstGeom>
          <a:noFill/>
        </p:spPr>
        <p:txBody>
          <a:bodyPr wrap="square" rtlCol="0">
            <a:spAutoFit/>
          </a:bodyPr>
          <a:lstStyle/>
          <a:p>
            <a:r>
              <a:rPr lang="en-US" sz="900" dirty="0" smtClean="0"/>
              <a:t>Home </a:t>
            </a:r>
            <a:r>
              <a:rPr lang="en-US" sz="900" dirty="0" smtClean="0">
                <a:sym typeface="Wingdings" pitchFamily="2" charset="2"/>
              </a:rPr>
              <a:t> Patient Management   View/Edit Registration  Contact Details</a:t>
            </a:r>
            <a:endParaRPr lang="en-US" sz="900" dirty="0"/>
          </a:p>
        </p:txBody>
      </p:sp>
      <p:cxnSp>
        <p:nvCxnSpPr>
          <p:cNvPr id="19" name="Straight Connector 18"/>
          <p:cNvCxnSpPr/>
          <p:nvPr/>
        </p:nvCxnSpPr>
        <p:spPr>
          <a:xfrm flipV="1">
            <a:off x="221966" y="1650734"/>
            <a:ext cx="5572164" cy="1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14282" y="1357298"/>
            <a:ext cx="1071570"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Personal Details</a:t>
            </a:r>
          </a:p>
        </p:txBody>
      </p:sp>
      <p:sp>
        <p:nvSpPr>
          <p:cNvPr id="20" name="TextBox 19"/>
          <p:cNvSpPr txBox="1"/>
          <p:nvPr/>
        </p:nvSpPr>
        <p:spPr>
          <a:xfrm>
            <a:off x="285720" y="1723241"/>
            <a:ext cx="1643074" cy="276999"/>
          </a:xfrm>
          <a:prstGeom prst="rect">
            <a:avLst/>
          </a:prstGeom>
          <a:noFill/>
        </p:spPr>
        <p:txBody>
          <a:bodyPr wrap="square" rtlCol="0">
            <a:spAutoFit/>
          </a:bodyPr>
          <a:lstStyle/>
          <a:p>
            <a:r>
              <a:rPr lang="en-US" sz="1200" u="sng" dirty="0" smtClean="0"/>
              <a:t>Current Address</a:t>
            </a:r>
            <a:endParaRPr lang="en-US" sz="1200" u="sng" dirty="0"/>
          </a:p>
        </p:txBody>
      </p:sp>
      <p:sp>
        <p:nvSpPr>
          <p:cNvPr id="21" name="TextBox 20"/>
          <p:cNvSpPr txBox="1"/>
          <p:nvPr/>
        </p:nvSpPr>
        <p:spPr>
          <a:xfrm>
            <a:off x="357158" y="2071678"/>
            <a:ext cx="1285884" cy="246221"/>
          </a:xfrm>
          <a:prstGeom prst="rect">
            <a:avLst/>
          </a:prstGeom>
          <a:noFill/>
        </p:spPr>
        <p:txBody>
          <a:bodyPr wrap="square" rtlCol="0">
            <a:spAutoFit/>
          </a:bodyPr>
          <a:lstStyle/>
          <a:p>
            <a:pPr algn="r"/>
            <a:r>
              <a:rPr lang="en-US" sz="1000" dirty="0" smtClean="0"/>
              <a:t>House Name/No * :</a:t>
            </a:r>
            <a:endParaRPr lang="en-US" sz="1000" dirty="0"/>
          </a:p>
        </p:txBody>
      </p:sp>
      <p:sp>
        <p:nvSpPr>
          <p:cNvPr id="22" name="TextBox 21"/>
          <p:cNvSpPr txBox="1"/>
          <p:nvPr/>
        </p:nvSpPr>
        <p:spPr>
          <a:xfrm>
            <a:off x="357158" y="2271735"/>
            <a:ext cx="1285884" cy="246221"/>
          </a:xfrm>
          <a:prstGeom prst="rect">
            <a:avLst/>
          </a:prstGeom>
          <a:noFill/>
        </p:spPr>
        <p:txBody>
          <a:bodyPr wrap="square" rtlCol="0">
            <a:spAutoFit/>
          </a:bodyPr>
          <a:lstStyle/>
          <a:p>
            <a:pPr algn="r"/>
            <a:r>
              <a:rPr lang="en-US" sz="1000" dirty="0" smtClean="0"/>
              <a:t>Place/Street * :</a:t>
            </a:r>
            <a:endParaRPr lang="en-US" sz="1000" dirty="0"/>
          </a:p>
        </p:txBody>
      </p:sp>
      <p:sp>
        <p:nvSpPr>
          <p:cNvPr id="23" name="TextBox 22"/>
          <p:cNvSpPr txBox="1"/>
          <p:nvPr/>
        </p:nvSpPr>
        <p:spPr>
          <a:xfrm>
            <a:off x="357158" y="2897027"/>
            <a:ext cx="1285884" cy="246221"/>
          </a:xfrm>
          <a:prstGeom prst="rect">
            <a:avLst/>
          </a:prstGeom>
          <a:noFill/>
        </p:spPr>
        <p:txBody>
          <a:bodyPr wrap="square" rtlCol="0">
            <a:spAutoFit/>
          </a:bodyPr>
          <a:lstStyle/>
          <a:p>
            <a:pPr algn="r"/>
            <a:r>
              <a:rPr lang="en-US" sz="1000" dirty="0" smtClean="0"/>
              <a:t>City/District * :</a:t>
            </a:r>
            <a:endParaRPr lang="en-US" sz="1000" dirty="0"/>
          </a:p>
        </p:txBody>
      </p:sp>
      <p:sp>
        <p:nvSpPr>
          <p:cNvPr id="24" name="TextBox 23"/>
          <p:cNvSpPr txBox="1"/>
          <p:nvPr/>
        </p:nvSpPr>
        <p:spPr>
          <a:xfrm>
            <a:off x="357158" y="2682713"/>
            <a:ext cx="1285884" cy="246221"/>
          </a:xfrm>
          <a:prstGeom prst="rect">
            <a:avLst/>
          </a:prstGeom>
          <a:noFill/>
        </p:spPr>
        <p:txBody>
          <a:bodyPr wrap="square" rtlCol="0">
            <a:spAutoFit/>
          </a:bodyPr>
          <a:lstStyle/>
          <a:p>
            <a:pPr algn="r"/>
            <a:r>
              <a:rPr lang="en-US" sz="1000" dirty="0" smtClean="0"/>
              <a:t>State * :</a:t>
            </a:r>
            <a:endParaRPr lang="en-US" sz="1000" dirty="0"/>
          </a:p>
        </p:txBody>
      </p:sp>
      <p:sp>
        <p:nvSpPr>
          <p:cNvPr id="25" name="TextBox 24"/>
          <p:cNvSpPr txBox="1"/>
          <p:nvPr/>
        </p:nvSpPr>
        <p:spPr>
          <a:xfrm>
            <a:off x="357158" y="2468399"/>
            <a:ext cx="1285884" cy="246221"/>
          </a:xfrm>
          <a:prstGeom prst="rect">
            <a:avLst/>
          </a:prstGeom>
          <a:noFill/>
        </p:spPr>
        <p:txBody>
          <a:bodyPr wrap="square" rtlCol="0">
            <a:spAutoFit/>
          </a:bodyPr>
          <a:lstStyle/>
          <a:p>
            <a:pPr algn="r"/>
            <a:r>
              <a:rPr lang="en-US" sz="1000" dirty="0" smtClean="0"/>
              <a:t>Country * :</a:t>
            </a:r>
            <a:endParaRPr lang="en-US" sz="1000" dirty="0"/>
          </a:p>
        </p:txBody>
      </p:sp>
      <p:sp>
        <p:nvSpPr>
          <p:cNvPr id="26" name="TextBox 25"/>
          <p:cNvSpPr txBox="1"/>
          <p:nvPr/>
        </p:nvSpPr>
        <p:spPr>
          <a:xfrm>
            <a:off x="357158" y="3111341"/>
            <a:ext cx="1285884" cy="246221"/>
          </a:xfrm>
          <a:prstGeom prst="rect">
            <a:avLst/>
          </a:prstGeom>
          <a:noFill/>
        </p:spPr>
        <p:txBody>
          <a:bodyPr wrap="square" rtlCol="0">
            <a:spAutoFit/>
          </a:bodyPr>
          <a:lstStyle/>
          <a:p>
            <a:pPr algn="r"/>
            <a:r>
              <a:rPr lang="en-US" sz="1000" dirty="0" smtClean="0"/>
              <a:t>Pin Code * :</a:t>
            </a:r>
            <a:endParaRPr lang="en-US" sz="1000" dirty="0"/>
          </a:p>
        </p:txBody>
      </p:sp>
      <p:sp>
        <p:nvSpPr>
          <p:cNvPr id="27" name="TextBox 26"/>
          <p:cNvSpPr txBox="1"/>
          <p:nvPr/>
        </p:nvSpPr>
        <p:spPr>
          <a:xfrm>
            <a:off x="357158" y="3309176"/>
            <a:ext cx="1285884" cy="246221"/>
          </a:xfrm>
          <a:prstGeom prst="rect">
            <a:avLst/>
          </a:prstGeom>
          <a:noFill/>
        </p:spPr>
        <p:txBody>
          <a:bodyPr wrap="square" rtlCol="0">
            <a:spAutoFit/>
          </a:bodyPr>
          <a:lstStyle/>
          <a:p>
            <a:pPr algn="r"/>
            <a:r>
              <a:rPr lang="en-US" sz="1000" dirty="0" smtClean="0"/>
              <a:t>Duration of Stay :</a:t>
            </a:r>
            <a:endParaRPr lang="en-US" sz="1000" dirty="0"/>
          </a:p>
        </p:txBody>
      </p:sp>
      <p:sp>
        <p:nvSpPr>
          <p:cNvPr id="28" name="Rectangle 27"/>
          <p:cNvSpPr/>
          <p:nvPr/>
        </p:nvSpPr>
        <p:spPr>
          <a:xfrm>
            <a:off x="1571604" y="2071678"/>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F-503, Block-12, Rain Tree Park</a:t>
            </a:r>
            <a:endParaRPr lang="en-US" sz="1050" dirty="0">
              <a:solidFill>
                <a:schemeClr val="tx1"/>
              </a:solidFill>
            </a:endParaRPr>
          </a:p>
        </p:txBody>
      </p:sp>
      <p:sp>
        <p:nvSpPr>
          <p:cNvPr id="30" name="Rectangle 29"/>
          <p:cNvSpPr/>
          <p:nvPr/>
        </p:nvSpPr>
        <p:spPr>
          <a:xfrm>
            <a:off x="1571604" y="2285992"/>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Malaysian Township, Kukatpally</a:t>
            </a:r>
            <a:endParaRPr lang="en-US" sz="1050" dirty="0">
              <a:solidFill>
                <a:schemeClr val="tx1"/>
              </a:solidFill>
            </a:endParaRPr>
          </a:p>
        </p:txBody>
      </p:sp>
      <p:sp>
        <p:nvSpPr>
          <p:cNvPr id="31" name="Rectangle 30"/>
          <p:cNvSpPr/>
          <p:nvPr/>
        </p:nvSpPr>
        <p:spPr>
          <a:xfrm>
            <a:off x="1571604" y="2484938"/>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India</a:t>
            </a:r>
            <a:endParaRPr lang="en-US" sz="1050" dirty="0">
              <a:solidFill>
                <a:schemeClr val="tx1"/>
              </a:solidFill>
            </a:endParaRPr>
          </a:p>
        </p:txBody>
      </p:sp>
      <p:sp>
        <p:nvSpPr>
          <p:cNvPr id="32" name="Rectangle 31"/>
          <p:cNvSpPr/>
          <p:nvPr/>
        </p:nvSpPr>
        <p:spPr>
          <a:xfrm>
            <a:off x="1571604" y="2699252"/>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Andhra Pradesh</a:t>
            </a:r>
            <a:endParaRPr lang="en-US" sz="1050" dirty="0">
              <a:solidFill>
                <a:schemeClr val="tx1"/>
              </a:solidFill>
            </a:endParaRPr>
          </a:p>
        </p:txBody>
      </p:sp>
      <p:sp>
        <p:nvSpPr>
          <p:cNvPr id="45" name="Rectangle 44"/>
          <p:cNvSpPr/>
          <p:nvPr/>
        </p:nvSpPr>
        <p:spPr>
          <a:xfrm>
            <a:off x="1571604" y="2928934"/>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Hyderabad</a:t>
            </a:r>
            <a:endParaRPr lang="en-US" sz="1050" dirty="0">
              <a:solidFill>
                <a:schemeClr val="tx1"/>
              </a:solidFill>
            </a:endParaRPr>
          </a:p>
        </p:txBody>
      </p:sp>
      <p:sp>
        <p:nvSpPr>
          <p:cNvPr id="46" name="Rectangle 45"/>
          <p:cNvSpPr/>
          <p:nvPr/>
        </p:nvSpPr>
        <p:spPr>
          <a:xfrm>
            <a:off x="1571604" y="3143248"/>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50073</a:t>
            </a:r>
            <a:endParaRPr lang="en-US" sz="1050" dirty="0">
              <a:solidFill>
                <a:schemeClr val="tx1"/>
              </a:solidFill>
            </a:endParaRPr>
          </a:p>
        </p:txBody>
      </p:sp>
      <p:sp>
        <p:nvSpPr>
          <p:cNvPr id="47" name="Rectangle 46"/>
          <p:cNvSpPr/>
          <p:nvPr/>
        </p:nvSpPr>
        <p:spPr>
          <a:xfrm>
            <a:off x="1571604" y="3357562"/>
            <a:ext cx="428628"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2</a:t>
            </a:r>
            <a:endParaRPr lang="en-US" sz="1050" dirty="0">
              <a:solidFill>
                <a:schemeClr val="tx1"/>
              </a:solidFill>
            </a:endParaRPr>
          </a:p>
        </p:txBody>
      </p:sp>
      <p:sp>
        <p:nvSpPr>
          <p:cNvPr id="51" name="TextBox 50"/>
          <p:cNvSpPr txBox="1"/>
          <p:nvPr/>
        </p:nvSpPr>
        <p:spPr>
          <a:xfrm>
            <a:off x="2000232" y="3343305"/>
            <a:ext cx="1071570" cy="246221"/>
          </a:xfrm>
          <a:prstGeom prst="rect">
            <a:avLst/>
          </a:prstGeom>
          <a:noFill/>
        </p:spPr>
        <p:txBody>
          <a:bodyPr wrap="square" rtlCol="0">
            <a:spAutoFit/>
          </a:bodyPr>
          <a:lstStyle/>
          <a:p>
            <a:r>
              <a:rPr lang="en-US" sz="1000" dirty="0" smtClean="0"/>
              <a:t>Years</a:t>
            </a:r>
            <a:endParaRPr lang="en-US" sz="1000" dirty="0"/>
          </a:p>
        </p:txBody>
      </p:sp>
      <p:sp>
        <p:nvSpPr>
          <p:cNvPr id="52" name="TextBox 51"/>
          <p:cNvSpPr txBox="1"/>
          <p:nvPr/>
        </p:nvSpPr>
        <p:spPr>
          <a:xfrm>
            <a:off x="5011432" y="1829537"/>
            <a:ext cx="1643074" cy="276999"/>
          </a:xfrm>
          <a:prstGeom prst="rect">
            <a:avLst/>
          </a:prstGeom>
          <a:noFill/>
        </p:spPr>
        <p:txBody>
          <a:bodyPr wrap="square" rtlCol="0">
            <a:spAutoFit/>
          </a:bodyPr>
          <a:lstStyle/>
          <a:p>
            <a:r>
              <a:rPr lang="en-US" sz="1200" u="sng" dirty="0" smtClean="0"/>
              <a:t>Permanent Address</a:t>
            </a:r>
            <a:endParaRPr lang="en-US" sz="1200" u="sng" dirty="0"/>
          </a:p>
        </p:txBody>
      </p:sp>
      <p:sp>
        <p:nvSpPr>
          <p:cNvPr id="53" name="TextBox 52"/>
          <p:cNvSpPr txBox="1"/>
          <p:nvPr/>
        </p:nvSpPr>
        <p:spPr>
          <a:xfrm>
            <a:off x="5082870" y="2177974"/>
            <a:ext cx="1285884" cy="246221"/>
          </a:xfrm>
          <a:prstGeom prst="rect">
            <a:avLst/>
          </a:prstGeom>
          <a:noFill/>
        </p:spPr>
        <p:txBody>
          <a:bodyPr wrap="square" rtlCol="0">
            <a:spAutoFit/>
          </a:bodyPr>
          <a:lstStyle/>
          <a:p>
            <a:pPr algn="r"/>
            <a:r>
              <a:rPr lang="en-US" sz="1000" dirty="0" smtClean="0"/>
              <a:t>House Name/No * :</a:t>
            </a:r>
            <a:endParaRPr lang="en-US" sz="1000" dirty="0"/>
          </a:p>
        </p:txBody>
      </p:sp>
      <p:sp>
        <p:nvSpPr>
          <p:cNvPr id="54" name="TextBox 53"/>
          <p:cNvSpPr txBox="1"/>
          <p:nvPr/>
        </p:nvSpPr>
        <p:spPr>
          <a:xfrm>
            <a:off x="5082870" y="2378031"/>
            <a:ext cx="1285884" cy="246221"/>
          </a:xfrm>
          <a:prstGeom prst="rect">
            <a:avLst/>
          </a:prstGeom>
          <a:noFill/>
        </p:spPr>
        <p:txBody>
          <a:bodyPr wrap="square" rtlCol="0">
            <a:spAutoFit/>
          </a:bodyPr>
          <a:lstStyle/>
          <a:p>
            <a:pPr algn="r"/>
            <a:r>
              <a:rPr lang="en-US" sz="1000" dirty="0" smtClean="0"/>
              <a:t>Place/Street * :</a:t>
            </a:r>
            <a:endParaRPr lang="en-US" sz="1000" dirty="0"/>
          </a:p>
        </p:txBody>
      </p:sp>
      <p:sp>
        <p:nvSpPr>
          <p:cNvPr id="55" name="TextBox 54"/>
          <p:cNvSpPr txBox="1"/>
          <p:nvPr/>
        </p:nvSpPr>
        <p:spPr>
          <a:xfrm>
            <a:off x="5082870" y="3003323"/>
            <a:ext cx="1285884" cy="246221"/>
          </a:xfrm>
          <a:prstGeom prst="rect">
            <a:avLst/>
          </a:prstGeom>
          <a:noFill/>
        </p:spPr>
        <p:txBody>
          <a:bodyPr wrap="square" rtlCol="0">
            <a:spAutoFit/>
          </a:bodyPr>
          <a:lstStyle/>
          <a:p>
            <a:pPr algn="r"/>
            <a:r>
              <a:rPr lang="en-US" sz="1000" dirty="0" smtClean="0"/>
              <a:t>City/District * :</a:t>
            </a:r>
            <a:endParaRPr lang="en-US" sz="1000" dirty="0"/>
          </a:p>
        </p:txBody>
      </p:sp>
      <p:sp>
        <p:nvSpPr>
          <p:cNvPr id="56" name="TextBox 55"/>
          <p:cNvSpPr txBox="1"/>
          <p:nvPr/>
        </p:nvSpPr>
        <p:spPr>
          <a:xfrm>
            <a:off x="5082870" y="2789009"/>
            <a:ext cx="1285884" cy="246221"/>
          </a:xfrm>
          <a:prstGeom prst="rect">
            <a:avLst/>
          </a:prstGeom>
          <a:noFill/>
        </p:spPr>
        <p:txBody>
          <a:bodyPr wrap="square" rtlCol="0">
            <a:spAutoFit/>
          </a:bodyPr>
          <a:lstStyle/>
          <a:p>
            <a:pPr algn="r"/>
            <a:r>
              <a:rPr lang="en-US" sz="1000" dirty="0" smtClean="0"/>
              <a:t>State * :</a:t>
            </a:r>
            <a:endParaRPr lang="en-US" sz="1000" dirty="0"/>
          </a:p>
        </p:txBody>
      </p:sp>
      <p:sp>
        <p:nvSpPr>
          <p:cNvPr id="57" name="TextBox 56"/>
          <p:cNvSpPr txBox="1"/>
          <p:nvPr/>
        </p:nvSpPr>
        <p:spPr>
          <a:xfrm>
            <a:off x="5082870" y="2574695"/>
            <a:ext cx="1285884" cy="246221"/>
          </a:xfrm>
          <a:prstGeom prst="rect">
            <a:avLst/>
          </a:prstGeom>
          <a:noFill/>
        </p:spPr>
        <p:txBody>
          <a:bodyPr wrap="square" rtlCol="0">
            <a:spAutoFit/>
          </a:bodyPr>
          <a:lstStyle/>
          <a:p>
            <a:pPr algn="r"/>
            <a:r>
              <a:rPr lang="en-US" sz="1000" dirty="0" smtClean="0"/>
              <a:t>Country * :</a:t>
            </a:r>
            <a:endParaRPr lang="en-US" sz="1000" dirty="0"/>
          </a:p>
        </p:txBody>
      </p:sp>
      <p:sp>
        <p:nvSpPr>
          <p:cNvPr id="58" name="TextBox 57"/>
          <p:cNvSpPr txBox="1"/>
          <p:nvPr/>
        </p:nvSpPr>
        <p:spPr>
          <a:xfrm>
            <a:off x="5082870" y="3217637"/>
            <a:ext cx="1285884" cy="246221"/>
          </a:xfrm>
          <a:prstGeom prst="rect">
            <a:avLst/>
          </a:prstGeom>
          <a:noFill/>
        </p:spPr>
        <p:txBody>
          <a:bodyPr wrap="square" rtlCol="0">
            <a:spAutoFit/>
          </a:bodyPr>
          <a:lstStyle/>
          <a:p>
            <a:pPr algn="r"/>
            <a:r>
              <a:rPr lang="en-US" sz="1000" dirty="0" smtClean="0"/>
              <a:t>Pin Code * :</a:t>
            </a:r>
            <a:endParaRPr lang="en-US" sz="1000" dirty="0"/>
          </a:p>
        </p:txBody>
      </p:sp>
      <p:sp>
        <p:nvSpPr>
          <p:cNvPr id="59" name="TextBox 58"/>
          <p:cNvSpPr txBox="1"/>
          <p:nvPr/>
        </p:nvSpPr>
        <p:spPr>
          <a:xfrm>
            <a:off x="5082870" y="3415472"/>
            <a:ext cx="1285884" cy="246221"/>
          </a:xfrm>
          <a:prstGeom prst="rect">
            <a:avLst/>
          </a:prstGeom>
          <a:noFill/>
        </p:spPr>
        <p:txBody>
          <a:bodyPr wrap="square" rtlCol="0">
            <a:spAutoFit/>
          </a:bodyPr>
          <a:lstStyle/>
          <a:p>
            <a:pPr algn="r"/>
            <a:r>
              <a:rPr lang="en-US" sz="1000" dirty="0" smtClean="0"/>
              <a:t>Duration of Stay :</a:t>
            </a:r>
            <a:endParaRPr lang="en-US" sz="1000" dirty="0"/>
          </a:p>
        </p:txBody>
      </p:sp>
      <p:sp>
        <p:nvSpPr>
          <p:cNvPr id="60" name="Rectangle 59"/>
          <p:cNvSpPr/>
          <p:nvPr/>
        </p:nvSpPr>
        <p:spPr>
          <a:xfrm>
            <a:off x="6297316" y="2177974"/>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F-503, Block-12, Rain Tree Park</a:t>
            </a:r>
            <a:endParaRPr lang="en-US" sz="1050" dirty="0">
              <a:solidFill>
                <a:schemeClr val="tx1"/>
              </a:solidFill>
            </a:endParaRPr>
          </a:p>
        </p:txBody>
      </p:sp>
      <p:sp>
        <p:nvSpPr>
          <p:cNvPr id="61" name="Rectangle 60"/>
          <p:cNvSpPr/>
          <p:nvPr/>
        </p:nvSpPr>
        <p:spPr>
          <a:xfrm>
            <a:off x="6297316" y="2392288"/>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Malaysian Township, Kukatpally</a:t>
            </a:r>
            <a:endParaRPr lang="en-US" sz="1050" dirty="0">
              <a:solidFill>
                <a:schemeClr val="tx1"/>
              </a:solidFill>
            </a:endParaRPr>
          </a:p>
        </p:txBody>
      </p:sp>
      <p:sp>
        <p:nvSpPr>
          <p:cNvPr id="62" name="Rectangle 61"/>
          <p:cNvSpPr/>
          <p:nvPr/>
        </p:nvSpPr>
        <p:spPr>
          <a:xfrm>
            <a:off x="6297316" y="2591234"/>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India</a:t>
            </a:r>
            <a:endParaRPr lang="en-US" sz="1050" dirty="0">
              <a:solidFill>
                <a:schemeClr val="tx1"/>
              </a:solidFill>
            </a:endParaRPr>
          </a:p>
        </p:txBody>
      </p:sp>
      <p:sp>
        <p:nvSpPr>
          <p:cNvPr id="63" name="Rectangle 62"/>
          <p:cNvSpPr/>
          <p:nvPr/>
        </p:nvSpPr>
        <p:spPr>
          <a:xfrm>
            <a:off x="6297316" y="2805548"/>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Andhra Pradesh</a:t>
            </a:r>
            <a:endParaRPr lang="en-US" sz="1050" dirty="0">
              <a:solidFill>
                <a:schemeClr val="tx1"/>
              </a:solidFill>
            </a:endParaRPr>
          </a:p>
        </p:txBody>
      </p:sp>
      <p:sp>
        <p:nvSpPr>
          <p:cNvPr id="64" name="Rectangle 63"/>
          <p:cNvSpPr/>
          <p:nvPr/>
        </p:nvSpPr>
        <p:spPr>
          <a:xfrm>
            <a:off x="6297316" y="3035230"/>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Hyderabad</a:t>
            </a:r>
            <a:endParaRPr lang="en-US" sz="1050" dirty="0">
              <a:solidFill>
                <a:schemeClr val="tx1"/>
              </a:solidFill>
            </a:endParaRPr>
          </a:p>
        </p:txBody>
      </p:sp>
      <p:sp>
        <p:nvSpPr>
          <p:cNvPr id="65" name="Rectangle 64"/>
          <p:cNvSpPr/>
          <p:nvPr/>
        </p:nvSpPr>
        <p:spPr>
          <a:xfrm>
            <a:off x="6297316" y="3249544"/>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50073</a:t>
            </a:r>
            <a:endParaRPr lang="en-US" sz="1050" dirty="0">
              <a:solidFill>
                <a:schemeClr val="tx1"/>
              </a:solidFill>
            </a:endParaRPr>
          </a:p>
        </p:txBody>
      </p:sp>
      <p:sp>
        <p:nvSpPr>
          <p:cNvPr id="66" name="Rectangle 65"/>
          <p:cNvSpPr/>
          <p:nvPr/>
        </p:nvSpPr>
        <p:spPr>
          <a:xfrm>
            <a:off x="6297316" y="3463858"/>
            <a:ext cx="428628"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2</a:t>
            </a:r>
            <a:endParaRPr lang="en-US" sz="1050" dirty="0">
              <a:solidFill>
                <a:schemeClr val="tx1"/>
              </a:solidFill>
            </a:endParaRPr>
          </a:p>
        </p:txBody>
      </p:sp>
      <p:sp>
        <p:nvSpPr>
          <p:cNvPr id="69" name="TextBox 68"/>
          <p:cNvSpPr txBox="1"/>
          <p:nvPr/>
        </p:nvSpPr>
        <p:spPr>
          <a:xfrm>
            <a:off x="6725944" y="3449601"/>
            <a:ext cx="1071570" cy="246221"/>
          </a:xfrm>
          <a:prstGeom prst="rect">
            <a:avLst/>
          </a:prstGeom>
          <a:noFill/>
        </p:spPr>
        <p:txBody>
          <a:bodyPr wrap="square" rtlCol="0">
            <a:spAutoFit/>
          </a:bodyPr>
          <a:lstStyle/>
          <a:p>
            <a:r>
              <a:rPr lang="en-US" sz="1000" dirty="0" smtClean="0"/>
              <a:t>Years</a:t>
            </a:r>
            <a:endParaRPr lang="en-US" sz="1000" dirty="0"/>
          </a:p>
        </p:txBody>
      </p:sp>
      <p:sp>
        <p:nvSpPr>
          <p:cNvPr id="70" name="Rectangle 69"/>
          <p:cNvSpPr/>
          <p:nvPr/>
        </p:nvSpPr>
        <p:spPr>
          <a:xfrm>
            <a:off x="6500826" y="1857364"/>
            <a:ext cx="214314"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endParaRPr lang="en-US" sz="1050" dirty="0">
              <a:solidFill>
                <a:schemeClr val="tx1"/>
              </a:solidFill>
            </a:endParaRPr>
          </a:p>
        </p:txBody>
      </p:sp>
      <p:sp>
        <p:nvSpPr>
          <p:cNvPr id="74" name="TextBox 73"/>
          <p:cNvSpPr txBox="1"/>
          <p:nvPr/>
        </p:nvSpPr>
        <p:spPr>
          <a:xfrm>
            <a:off x="6669036" y="1847398"/>
            <a:ext cx="1643074" cy="261610"/>
          </a:xfrm>
          <a:prstGeom prst="rect">
            <a:avLst/>
          </a:prstGeom>
          <a:noFill/>
        </p:spPr>
        <p:txBody>
          <a:bodyPr wrap="square" rtlCol="0">
            <a:spAutoFit/>
          </a:bodyPr>
          <a:lstStyle/>
          <a:p>
            <a:r>
              <a:rPr lang="en-US" sz="1050" dirty="0" smtClean="0"/>
              <a:t>Same as Current Address</a:t>
            </a:r>
            <a:endParaRPr lang="en-US" sz="1050" dirty="0"/>
          </a:p>
        </p:txBody>
      </p:sp>
      <p:pic>
        <p:nvPicPr>
          <p:cNvPr id="2050" name="Picture 2"/>
          <p:cNvPicPr>
            <a:picLocks noChangeAspect="1" noChangeArrowheads="1"/>
          </p:cNvPicPr>
          <p:nvPr/>
        </p:nvPicPr>
        <p:blipFill>
          <a:blip r:embed="rId3"/>
          <a:srcRect/>
          <a:stretch>
            <a:fillRect/>
          </a:stretch>
        </p:blipFill>
        <p:spPr bwMode="auto">
          <a:xfrm>
            <a:off x="6556136" y="1880858"/>
            <a:ext cx="95250" cy="152400"/>
          </a:xfrm>
          <a:prstGeom prst="rect">
            <a:avLst/>
          </a:prstGeom>
          <a:noFill/>
          <a:ln w="9525">
            <a:noFill/>
            <a:miter lim="800000"/>
            <a:headEnd/>
            <a:tailEnd/>
          </a:ln>
          <a:effectLst/>
        </p:spPr>
      </p:pic>
      <p:sp>
        <p:nvSpPr>
          <p:cNvPr id="75" name="Left Bracket 74"/>
          <p:cNvSpPr/>
          <p:nvPr/>
        </p:nvSpPr>
        <p:spPr>
          <a:xfrm>
            <a:off x="6429388" y="1785926"/>
            <a:ext cx="45719" cy="35719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Right Bracket 75"/>
          <p:cNvSpPr/>
          <p:nvPr/>
        </p:nvSpPr>
        <p:spPr>
          <a:xfrm>
            <a:off x="8143900" y="1808978"/>
            <a:ext cx="45719" cy="334138"/>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 name="Group 77"/>
          <p:cNvGrpSpPr/>
          <p:nvPr/>
        </p:nvGrpSpPr>
        <p:grpSpPr>
          <a:xfrm>
            <a:off x="3278432" y="2467288"/>
            <a:ext cx="214314" cy="229682"/>
            <a:chOff x="1285852" y="4143380"/>
            <a:chExt cx="214314" cy="229682"/>
          </a:xfrm>
        </p:grpSpPr>
        <p:sp>
          <p:nvSpPr>
            <p:cNvPr id="77" name="Rectangle 76"/>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Merge 47"/>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78"/>
          <p:cNvGrpSpPr/>
          <p:nvPr/>
        </p:nvGrpSpPr>
        <p:grpSpPr>
          <a:xfrm>
            <a:off x="3278432" y="2699252"/>
            <a:ext cx="214314" cy="229682"/>
            <a:chOff x="1285852" y="4143380"/>
            <a:chExt cx="214314" cy="229682"/>
          </a:xfrm>
        </p:grpSpPr>
        <p:sp>
          <p:nvSpPr>
            <p:cNvPr id="80" name="Rectangle 79"/>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Merge 80"/>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81"/>
          <p:cNvGrpSpPr/>
          <p:nvPr/>
        </p:nvGrpSpPr>
        <p:grpSpPr>
          <a:xfrm>
            <a:off x="7993340" y="2571744"/>
            <a:ext cx="214314" cy="229682"/>
            <a:chOff x="1285852" y="4143380"/>
            <a:chExt cx="214314" cy="229682"/>
          </a:xfrm>
        </p:grpSpPr>
        <p:sp>
          <p:nvSpPr>
            <p:cNvPr id="83" name="Rectangle 82"/>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lowchart: Merge 83"/>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84"/>
          <p:cNvGrpSpPr/>
          <p:nvPr/>
        </p:nvGrpSpPr>
        <p:grpSpPr>
          <a:xfrm>
            <a:off x="7993340" y="2803708"/>
            <a:ext cx="214314" cy="229682"/>
            <a:chOff x="1285852" y="4143380"/>
            <a:chExt cx="214314" cy="229682"/>
          </a:xfrm>
        </p:grpSpPr>
        <p:sp>
          <p:nvSpPr>
            <p:cNvPr id="86" name="Rectangle 85"/>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lowchart: Merge 86"/>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8" name="TextBox 87"/>
          <p:cNvSpPr txBox="1"/>
          <p:nvPr/>
        </p:nvSpPr>
        <p:spPr>
          <a:xfrm>
            <a:off x="357158" y="3839978"/>
            <a:ext cx="1285884" cy="246221"/>
          </a:xfrm>
          <a:prstGeom prst="rect">
            <a:avLst/>
          </a:prstGeom>
          <a:noFill/>
        </p:spPr>
        <p:txBody>
          <a:bodyPr wrap="square" rtlCol="0">
            <a:spAutoFit/>
          </a:bodyPr>
          <a:lstStyle/>
          <a:p>
            <a:pPr algn="r"/>
            <a:r>
              <a:rPr lang="en-US" sz="1000" dirty="0" smtClean="0"/>
              <a:t>Phone Number  :</a:t>
            </a:r>
            <a:endParaRPr lang="en-US" sz="1000" dirty="0"/>
          </a:p>
        </p:txBody>
      </p:sp>
      <p:sp>
        <p:nvSpPr>
          <p:cNvPr id="89" name="TextBox 88"/>
          <p:cNvSpPr txBox="1"/>
          <p:nvPr/>
        </p:nvSpPr>
        <p:spPr>
          <a:xfrm>
            <a:off x="357158" y="4040035"/>
            <a:ext cx="1285884" cy="246221"/>
          </a:xfrm>
          <a:prstGeom prst="rect">
            <a:avLst/>
          </a:prstGeom>
          <a:noFill/>
        </p:spPr>
        <p:txBody>
          <a:bodyPr wrap="square" rtlCol="0">
            <a:spAutoFit/>
          </a:bodyPr>
          <a:lstStyle/>
          <a:p>
            <a:pPr algn="r"/>
            <a:r>
              <a:rPr lang="en-US" sz="1000" dirty="0" smtClean="0"/>
              <a:t>Mobile Number:</a:t>
            </a:r>
            <a:endParaRPr lang="en-US" sz="1000" dirty="0"/>
          </a:p>
        </p:txBody>
      </p:sp>
      <p:sp>
        <p:nvSpPr>
          <p:cNvPr id="90" name="Rectangle 89"/>
          <p:cNvSpPr/>
          <p:nvPr/>
        </p:nvSpPr>
        <p:spPr>
          <a:xfrm>
            <a:off x="1571604" y="3839978"/>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04066881253</a:t>
            </a:r>
            <a:endParaRPr lang="en-US" sz="1050" dirty="0">
              <a:solidFill>
                <a:schemeClr val="tx1"/>
              </a:solidFill>
            </a:endParaRPr>
          </a:p>
        </p:txBody>
      </p:sp>
      <p:sp>
        <p:nvSpPr>
          <p:cNvPr id="91" name="Rectangle 90"/>
          <p:cNvSpPr/>
          <p:nvPr/>
        </p:nvSpPr>
        <p:spPr>
          <a:xfrm>
            <a:off x="1571604" y="4054292"/>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919848473539</a:t>
            </a:r>
            <a:endParaRPr lang="en-US" sz="1050" dirty="0">
              <a:solidFill>
                <a:schemeClr val="tx1"/>
              </a:solidFill>
            </a:endParaRPr>
          </a:p>
        </p:txBody>
      </p:sp>
      <p:sp>
        <p:nvSpPr>
          <p:cNvPr id="97" name="TextBox 96"/>
          <p:cNvSpPr txBox="1"/>
          <p:nvPr/>
        </p:nvSpPr>
        <p:spPr>
          <a:xfrm>
            <a:off x="357158" y="4254349"/>
            <a:ext cx="1285884" cy="246221"/>
          </a:xfrm>
          <a:prstGeom prst="rect">
            <a:avLst/>
          </a:prstGeom>
          <a:noFill/>
        </p:spPr>
        <p:txBody>
          <a:bodyPr wrap="square" rtlCol="0">
            <a:spAutoFit/>
          </a:bodyPr>
          <a:lstStyle/>
          <a:p>
            <a:pPr algn="r"/>
            <a:r>
              <a:rPr lang="en-US" sz="1000" dirty="0" smtClean="0"/>
              <a:t>Fax Number  :</a:t>
            </a:r>
            <a:endParaRPr lang="en-US" sz="1000" dirty="0"/>
          </a:p>
        </p:txBody>
      </p:sp>
      <p:sp>
        <p:nvSpPr>
          <p:cNvPr id="98" name="Rectangle 97"/>
          <p:cNvSpPr/>
          <p:nvPr/>
        </p:nvSpPr>
        <p:spPr>
          <a:xfrm>
            <a:off x="1571604" y="4254349"/>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04065881253</a:t>
            </a:r>
            <a:endParaRPr lang="en-US" sz="1050" dirty="0">
              <a:solidFill>
                <a:schemeClr val="tx1"/>
              </a:solidFill>
            </a:endParaRPr>
          </a:p>
        </p:txBody>
      </p:sp>
      <p:sp>
        <p:nvSpPr>
          <p:cNvPr id="99" name="TextBox 98"/>
          <p:cNvSpPr txBox="1"/>
          <p:nvPr/>
        </p:nvSpPr>
        <p:spPr>
          <a:xfrm>
            <a:off x="357158" y="4468663"/>
            <a:ext cx="1285884" cy="246221"/>
          </a:xfrm>
          <a:prstGeom prst="rect">
            <a:avLst/>
          </a:prstGeom>
          <a:noFill/>
        </p:spPr>
        <p:txBody>
          <a:bodyPr wrap="square" rtlCol="0">
            <a:spAutoFit/>
          </a:bodyPr>
          <a:lstStyle/>
          <a:p>
            <a:pPr algn="r"/>
            <a:r>
              <a:rPr lang="en-US" sz="1000" dirty="0" smtClean="0"/>
              <a:t>Email Address :</a:t>
            </a:r>
            <a:endParaRPr lang="en-US" sz="1000" dirty="0"/>
          </a:p>
        </p:txBody>
      </p:sp>
      <p:sp>
        <p:nvSpPr>
          <p:cNvPr id="100" name="Rectangle 99"/>
          <p:cNvSpPr/>
          <p:nvPr/>
        </p:nvSpPr>
        <p:spPr>
          <a:xfrm>
            <a:off x="1571604" y="4468663"/>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alok.ranjan@walkingtree.in</a:t>
            </a:r>
            <a:endParaRPr lang="en-US" sz="1050" dirty="0">
              <a:solidFill>
                <a:schemeClr val="tx1"/>
              </a:solidFill>
            </a:endParaRPr>
          </a:p>
        </p:txBody>
      </p:sp>
      <p:sp>
        <p:nvSpPr>
          <p:cNvPr id="101" name="Rounded Rectangle 100"/>
          <p:cNvSpPr/>
          <p:nvPr/>
        </p:nvSpPr>
        <p:spPr>
          <a:xfrm flipH="1">
            <a:off x="4643438" y="1357298"/>
            <a:ext cx="1143008"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Other Details</a:t>
            </a:r>
            <a:endParaRPr lang="en-US" sz="1000" dirty="0"/>
          </a:p>
        </p:txBody>
      </p:sp>
      <p:sp>
        <p:nvSpPr>
          <p:cNvPr id="78" name="Rounded Rectangle 77"/>
          <p:cNvSpPr/>
          <p:nvPr/>
        </p:nvSpPr>
        <p:spPr>
          <a:xfrm>
            <a:off x="285720" y="6286520"/>
            <a:ext cx="1071570"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Cancel</a:t>
            </a:r>
            <a:endParaRPr lang="en-US" dirty="0"/>
          </a:p>
        </p:txBody>
      </p:sp>
      <p:sp>
        <p:nvSpPr>
          <p:cNvPr id="79" name="Rounded Rectangle 78"/>
          <p:cNvSpPr/>
          <p:nvPr/>
        </p:nvSpPr>
        <p:spPr>
          <a:xfrm flipH="1">
            <a:off x="1395710" y="6286520"/>
            <a:ext cx="1143008"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Reset</a:t>
            </a:r>
            <a:endParaRPr lang="en-US" sz="1000" dirty="0"/>
          </a:p>
        </p:txBody>
      </p:sp>
      <p:sp>
        <p:nvSpPr>
          <p:cNvPr id="82" name="Rounded Rectangle 81"/>
          <p:cNvSpPr/>
          <p:nvPr/>
        </p:nvSpPr>
        <p:spPr>
          <a:xfrm flipH="1">
            <a:off x="2577138" y="6286520"/>
            <a:ext cx="1143008"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Save</a:t>
            </a:r>
            <a:endParaRPr lang="en-US" sz="1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8770" y="71414"/>
            <a:ext cx="6472254" cy="428628"/>
          </a:xfrm>
        </p:spPr>
        <p:txBody>
          <a:bodyPr>
            <a:normAutofit fontScale="90000"/>
          </a:bodyPr>
          <a:lstStyle/>
          <a:p>
            <a:r>
              <a:rPr lang="en-US" dirty="0" smtClean="0"/>
              <a:t>Patient Registration Window</a:t>
            </a:r>
            <a:endParaRPr lang="en-US" dirty="0"/>
          </a:p>
        </p:txBody>
      </p:sp>
      <p:sp>
        <p:nvSpPr>
          <p:cNvPr id="4" name="Rectangle 3"/>
          <p:cNvSpPr/>
          <p:nvPr/>
        </p:nvSpPr>
        <p:spPr>
          <a:xfrm>
            <a:off x="214282" y="1357298"/>
            <a:ext cx="8715436" cy="5286412"/>
          </a:xfrm>
          <a:prstGeom prst="rect">
            <a:avLst/>
          </a:prstGeom>
          <a:solidFill>
            <a:schemeClr val="bg1">
              <a:lumMod val="95000"/>
              <a:alpha val="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271658" y="857232"/>
            <a:ext cx="2443746" cy="276999"/>
          </a:xfrm>
          <a:prstGeom prst="rect">
            <a:avLst/>
          </a:prstGeom>
          <a:noFill/>
        </p:spPr>
        <p:txBody>
          <a:bodyPr wrap="none" rtlCol="0">
            <a:spAutoFit/>
          </a:bodyPr>
          <a:lstStyle/>
          <a:p>
            <a:r>
              <a:rPr lang="en-AU" sz="1200" b="1" dirty="0" smtClean="0"/>
              <a:t>Welcome</a:t>
            </a:r>
            <a:r>
              <a:rPr lang="en-AU" sz="1200" dirty="0" smtClean="0"/>
              <a:t>: &lt;first name&gt; &lt;last name&gt;</a:t>
            </a:r>
            <a:endParaRPr lang="en-AU" sz="1200" dirty="0"/>
          </a:p>
        </p:txBody>
      </p:sp>
      <p:sp>
        <p:nvSpPr>
          <p:cNvPr id="6" name="TextBox 5"/>
          <p:cNvSpPr txBox="1"/>
          <p:nvPr/>
        </p:nvSpPr>
        <p:spPr>
          <a:xfrm>
            <a:off x="6500826" y="1071546"/>
            <a:ext cx="1277016" cy="276999"/>
          </a:xfrm>
          <a:prstGeom prst="rect">
            <a:avLst/>
          </a:prstGeom>
          <a:noFill/>
        </p:spPr>
        <p:txBody>
          <a:bodyPr wrap="none" rtlCol="0">
            <a:spAutoFit/>
          </a:bodyPr>
          <a:lstStyle/>
          <a:p>
            <a:r>
              <a:rPr lang="en-AU" sz="1200" u="sng" dirty="0" smtClean="0"/>
              <a:t>Change Password</a:t>
            </a:r>
            <a:endParaRPr lang="en-AU" sz="1200" u="sng" dirty="0"/>
          </a:p>
        </p:txBody>
      </p:sp>
      <p:sp>
        <p:nvSpPr>
          <p:cNvPr id="7" name="TextBox 6"/>
          <p:cNvSpPr txBox="1"/>
          <p:nvPr/>
        </p:nvSpPr>
        <p:spPr>
          <a:xfrm>
            <a:off x="7777842" y="1080299"/>
            <a:ext cx="614848" cy="276999"/>
          </a:xfrm>
          <a:prstGeom prst="rect">
            <a:avLst/>
          </a:prstGeom>
          <a:noFill/>
        </p:spPr>
        <p:txBody>
          <a:bodyPr wrap="none" rtlCol="0">
            <a:spAutoFit/>
          </a:bodyPr>
          <a:lstStyle/>
          <a:p>
            <a:r>
              <a:rPr lang="en-AU" sz="1200" u="sng" dirty="0" smtClean="0"/>
              <a:t>Logout</a:t>
            </a:r>
            <a:endParaRPr lang="en-AU" sz="1200" u="sng" dirty="0"/>
          </a:p>
        </p:txBody>
      </p:sp>
      <p:sp>
        <p:nvSpPr>
          <p:cNvPr id="8" name="Rectangle 7"/>
          <p:cNvSpPr/>
          <p:nvPr/>
        </p:nvSpPr>
        <p:spPr>
          <a:xfrm>
            <a:off x="214282" y="1071546"/>
            <a:ext cx="1071570" cy="285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1400" dirty="0" smtClean="0"/>
              <a:t>Home</a:t>
            </a:r>
          </a:p>
        </p:txBody>
      </p:sp>
      <p:sp>
        <p:nvSpPr>
          <p:cNvPr id="9" name="Rectangle 8"/>
          <p:cNvSpPr/>
          <p:nvPr/>
        </p:nvSpPr>
        <p:spPr>
          <a:xfrm>
            <a:off x="1357290" y="1071546"/>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Miscellaneous</a:t>
            </a:r>
            <a:endParaRPr lang="en-AU" sz="1400" dirty="0"/>
          </a:p>
        </p:txBody>
      </p:sp>
      <p:sp>
        <p:nvSpPr>
          <p:cNvPr id="10" name="Rectangle 9"/>
          <p:cNvSpPr/>
          <p:nvPr/>
        </p:nvSpPr>
        <p:spPr>
          <a:xfrm>
            <a:off x="3857620"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Settings</a:t>
            </a:r>
            <a:endParaRPr lang="en-AU" sz="1400" dirty="0"/>
          </a:p>
        </p:txBody>
      </p:sp>
      <p:sp>
        <p:nvSpPr>
          <p:cNvPr id="11" name="Rectangle 10"/>
          <p:cNvSpPr/>
          <p:nvPr/>
        </p:nvSpPr>
        <p:spPr>
          <a:xfrm>
            <a:off x="5000628"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Help</a:t>
            </a:r>
            <a:endParaRPr lang="en-AU" sz="1400" dirty="0"/>
          </a:p>
        </p:txBody>
      </p:sp>
      <p:sp>
        <p:nvSpPr>
          <p:cNvPr id="12" name="Rectangle 11"/>
          <p:cNvSpPr/>
          <p:nvPr/>
        </p:nvSpPr>
        <p:spPr>
          <a:xfrm>
            <a:off x="2714612"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Reports</a:t>
            </a:r>
            <a:endParaRPr lang="en-AU" sz="1400" dirty="0"/>
          </a:p>
        </p:txBody>
      </p:sp>
      <p:sp>
        <p:nvSpPr>
          <p:cNvPr id="14" name="Rounded Rectangle 13"/>
          <p:cNvSpPr/>
          <p:nvPr/>
        </p:nvSpPr>
        <p:spPr>
          <a:xfrm flipH="1">
            <a:off x="1285852" y="1364982"/>
            <a:ext cx="1143008"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Contact Details</a:t>
            </a:r>
          </a:p>
        </p:txBody>
      </p:sp>
      <p:sp>
        <p:nvSpPr>
          <p:cNvPr id="15" name="Rounded Rectangle 14"/>
          <p:cNvSpPr/>
          <p:nvPr/>
        </p:nvSpPr>
        <p:spPr>
          <a:xfrm>
            <a:off x="2428860" y="1357298"/>
            <a:ext cx="1071570" cy="285752"/>
          </a:xfrm>
          <a:prstGeom prst="roundRect">
            <a:avLst/>
          </a:prstGeom>
          <a:solidFill>
            <a:schemeClr val="accent3">
              <a:lumMod val="75000"/>
            </a:schemeClr>
          </a:solidFill>
          <a:scene3d>
            <a:camera prst="orthographicFront"/>
            <a:lightRig rig="threePt" dir="t"/>
          </a:scene3d>
          <a:sp3d>
            <a:bevelT w="63500" h="57150" prst="coolSlant"/>
            <a:bevelB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Emergency Contact</a:t>
            </a:r>
          </a:p>
        </p:txBody>
      </p:sp>
      <p:sp>
        <p:nvSpPr>
          <p:cNvPr id="16" name="Rounded Rectangle 15"/>
          <p:cNvSpPr/>
          <p:nvPr/>
        </p:nvSpPr>
        <p:spPr>
          <a:xfrm flipH="1">
            <a:off x="3500430" y="1357298"/>
            <a:ext cx="1143008"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Sponsors</a:t>
            </a:r>
            <a:endParaRPr lang="en-US" sz="1000" dirty="0"/>
          </a:p>
        </p:txBody>
      </p:sp>
      <p:sp>
        <p:nvSpPr>
          <p:cNvPr id="17" name="TextBox 16"/>
          <p:cNvSpPr txBox="1"/>
          <p:nvPr/>
        </p:nvSpPr>
        <p:spPr>
          <a:xfrm>
            <a:off x="142844" y="857232"/>
            <a:ext cx="4286280" cy="230832"/>
          </a:xfrm>
          <a:prstGeom prst="rect">
            <a:avLst/>
          </a:prstGeom>
          <a:noFill/>
        </p:spPr>
        <p:txBody>
          <a:bodyPr wrap="square" rtlCol="0">
            <a:spAutoFit/>
          </a:bodyPr>
          <a:lstStyle/>
          <a:p>
            <a:r>
              <a:rPr lang="en-US" sz="900" dirty="0" smtClean="0"/>
              <a:t>Home </a:t>
            </a:r>
            <a:r>
              <a:rPr lang="en-US" sz="900" dirty="0" smtClean="0">
                <a:sym typeface="Wingdings" pitchFamily="2" charset="2"/>
              </a:rPr>
              <a:t> Patient Management   View/Edit Registration  Emergency Contacts</a:t>
            </a:r>
            <a:endParaRPr lang="en-US" sz="900" dirty="0"/>
          </a:p>
        </p:txBody>
      </p:sp>
      <p:cxnSp>
        <p:nvCxnSpPr>
          <p:cNvPr id="19" name="Straight Connector 18"/>
          <p:cNvCxnSpPr/>
          <p:nvPr/>
        </p:nvCxnSpPr>
        <p:spPr>
          <a:xfrm flipV="1">
            <a:off x="221966" y="1650734"/>
            <a:ext cx="5572164" cy="1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14282" y="1357298"/>
            <a:ext cx="1071570"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Personal Details</a:t>
            </a:r>
          </a:p>
        </p:txBody>
      </p:sp>
      <p:sp>
        <p:nvSpPr>
          <p:cNvPr id="52" name="TextBox 51"/>
          <p:cNvSpPr txBox="1"/>
          <p:nvPr/>
        </p:nvSpPr>
        <p:spPr>
          <a:xfrm>
            <a:off x="4214810" y="1829537"/>
            <a:ext cx="2439696" cy="276999"/>
          </a:xfrm>
          <a:prstGeom prst="rect">
            <a:avLst/>
          </a:prstGeom>
          <a:noFill/>
        </p:spPr>
        <p:txBody>
          <a:bodyPr wrap="square" rtlCol="0">
            <a:spAutoFit/>
          </a:bodyPr>
          <a:lstStyle/>
          <a:p>
            <a:r>
              <a:rPr lang="en-US" sz="1200" u="sng" dirty="0" smtClean="0"/>
              <a:t>Address of Emergency Contact</a:t>
            </a:r>
            <a:endParaRPr lang="en-US" sz="1200" u="sng" dirty="0"/>
          </a:p>
        </p:txBody>
      </p:sp>
      <p:sp>
        <p:nvSpPr>
          <p:cNvPr id="53" name="TextBox 52"/>
          <p:cNvSpPr txBox="1"/>
          <p:nvPr/>
        </p:nvSpPr>
        <p:spPr>
          <a:xfrm>
            <a:off x="5082870" y="2177974"/>
            <a:ext cx="1285884" cy="246221"/>
          </a:xfrm>
          <a:prstGeom prst="rect">
            <a:avLst/>
          </a:prstGeom>
          <a:noFill/>
        </p:spPr>
        <p:txBody>
          <a:bodyPr wrap="square" rtlCol="0">
            <a:spAutoFit/>
          </a:bodyPr>
          <a:lstStyle/>
          <a:p>
            <a:pPr algn="r"/>
            <a:r>
              <a:rPr lang="en-US" sz="1000" dirty="0" smtClean="0"/>
              <a:t>House Name/No * :</a:t>
            </a:r>
            <a:endParaRPr lang="en-US" sz="1000" dirty="0"/>
          </a:p>
        </p:txBody>
      </p:sp>
      <p:sp>
        <p:nvSpPr>
          <p:cNvPr id="54" name="TextBox 53"/>
          <p:cNvSpPr txBox="1"/>
          <p:nvPr/>
        </p:nvSpPr>
        <p:spPr>
          <a:xfrm>
            <a:off x="5082870" y="2378031"/>
            <a:ext cx="1285884" cy="246221"/>
          </a:xfrm>
          <a:prstGeom prst="rect">
            <a:avLst/>
          </a:prstGeom>
          <a:noFill/>
        </p:spPr>
        <p:txBody>
          <a:bodyPr wrap="square" rtlCol="0">
            <a:spAutoFit/>
          </a:bodyPr>
          <a:lstStyle/>
          <a:p>
            <a:pPr algn="r"/>
            <a:r>
              <a:rPr lang="en-US" sz="1000" dirty="0" smtClean="0"/>
              <a:t>Place/Street * :</a:t>
            </a:r>
            <a:endParaRPr lang="en-US" sz="1000" dirty="0"/>
          </a:p>
        </p:txBody>
      </p:sp>
      <p:sp>
        <p:nvSpPr>
          <p:cNvPr id="55" name="TextBox 54"/>
          <p:cNvSpPr txBox="1"/>
          <p:nvPr/>
        </p:nvSpPr>
        <p:spPr>
          <a:xfrm>
            <a:off x="5082870" y="3003323"/>
            <a:ext cx="1285884" cy="246221"/>
          </a:xfrm>
          <a:prstGeom prst="rect">
            <a:avLst/>
          </a:prstGeom>
          <a:noFill/>
        </p:spPr>
        <p:txBody>
          <a:bodyPr wrap="square" rtlCol="0">
            <a:spAutoFit/>
          </a:bodyPr>
          <a:lstStyle/>
          <a:p>
            <a:pPr algn="r"/>
            <a:r>
              <a:rPr lang="en-US" sz="1000" dirty="0" smtClean="0"/>
              <a:t>City/District * :</a:t>
            </a:r>
            <a:endParaRPr lang="en-US" sz="1000" dirty="0"/>
          </a:p>
        </p:txBody>
      </p:sp>
      <p:sp>
        <p:nvSpPr>
          <p:cNvPr id="56" name="TextBox 55"/>
          <p:cNvSpPr txBox="1"/>
          <p:nvPr/>
        </p:nvSpPr>
        <p:spPr>
          <a:xfrm>
            <a:off x="5082870" y="2789009"/>
            <a:ext cx="1285884" cy="246221"/>
          </a:xfrm>
          <a:prstGeom prst="rect">
            <a:avLst/>
          </a:prstGeom>
          <a:noFill/>
        </p:spPr>
        <p:txBody>
          <a:bodyPr wrap="square" rtlCol="0">
            <a:spAutoFit/>
          </a:bodyPr>
          <a:lstStyle/>
          <a:p>
            <a:pPr algn="r"/>
            <a:r>
              <a:rPr lang="en-US" sz="1000" dirty="0" smtClean="0"/>
              <a:t>State * :</a:t>
            </a:r>
            <a:endParaRPr lang="en-US" sz="1000" dirty="0"/>
          </a:p>
        </p:txBody>
      </p:sp>
      <p:sp>
        <p:nvSpPr>
          <p:cNvPr id="57" name="TextBox 56"/>
          <p:cNvSpPr txBox="1"/>
          <p:nvPr/>
        </p:nvSpPr>
        <p:spPr>
          <a:xfrm>
            <a:off x="5082870" y="2574695"/>
            <a:ext cx="1285884" cy="246221"/>
          </a:xfrm>
          <a:prstGeom prst="rect">
            <a:avLst/>
          </a:prstGeom>
          <a:noFill/>
        </p:spPr>
        <p:txBody>
          <a:bodyPr wrap="square" rtlCol="0">
            <a:spAutoFit/>
          </a:bodyPr>
          <a:lstStyle/>
          <a:p>
            <a:pPr algn="r"/>
            <a:r>
              <a:rPr lang="en-US" sz="1000" dirty="0" smtClean="0"/>
              <a:t>Country * :</a:t>
            </a:r>
            <a:endParaRPr lang="en-US" sz="1000" dirty="0"/>
          </a:p>
        </p:txBody>
      </p:sp>
      <p:sp>
        <p:nvSpPr>
          <p:cNvPr id="58" name="TextBox 57"/>
          <p:cNvSpPr txBox="1"/>
          <p:nvPr/>
        </p:nvSpPr>
        <p:spPr>
          <a:xfrm>
            <a:off x="5082870" y="3217637"/>
            <a:ext cx="1285884" cy="246221"/>
          </a:xfrm>
          <a:prstGeom prst="rect">
            <a:avLst/>
          </a:prstGeom>
          <a:noFill/>
        </p:spPr>
        <p:txBody>
          <a:bodyPr wrap="square" rtlCol="0">
            <a:spAutoFit/>
          </a:bodyPr>
          <a:lstStyle/>
          <a:p>
            <a:pPr algn="r"/>
            <a:r>
              <a:rPr lang="en-US" sz="1000" dirty="0" smtClean="0"/>
              <a:t>Pin Code * :</a:t>
            </a:r>
            <a:endParaRPr lang="en-US" sz="1000" dirty="0"/>
          </a:p>
        </p:txBody>
      </p:sp>
      <p:sp>
        <p:nvSpPr>
          <p:cNvPr id="59" name="TextBox 58"/>
          <p:cNvSpPr txBox="1"/>
          <p:nvPr/>
        </p:nvSpPr>
        <p:spPr>
          <a:xfrm>
            <a:off x="5082870" y="3415472"/>
            <a:ext cx="1285884" cy="246221"/>
          </a:xfrm>
          <a:prstGeom prst="rect">
            <a:avLst/>
          </a:prstGeom>
          <a:noFill/>
        </p:spPr>
        <p:txBody>
          <a:bodyPr wrap="square" rtlCol="0">
            <a:spAutoFit/>
          </a:bodyPr>
          <a:lstStyle/>
          <a:p>
            <a:pPr algn="r"/>
            <a:r>
              <a:rPr lang="en-US" sz="1000" dirty="0" smtClean="0"/>
              <a:t>Duration of Stay :</a:t>
            </a:r>
            <a:endParaRPr lang="en-US" sz="1000" dirty="0"/>
          </a:p>
        </p:txBody>
      </p:sp>
      <p:sp>
        <p:nvSpPr>
          <p:cNvPr id="60" name="Rectangle 59"/>
          <p:cNvSpPr/>
          <p:nvPr/>
        </p:nvSpPr>
        <p:spPr>
          <a:xfrm>
            <a:off x="6297316" y="2177974"/>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1</a:t>
            </a:r>
            <a:r>
              <a:rPr lang="en-US" sz="1050" baseline="30000" dirty="0" smtClean="0">
                <a:solidFill>
                  <a:schemeClr val="tx1"/>
                </a:solidFill>
              </a:rPr>
              <a:t>st</a:t>
            </a:r>
            <a:r>
              <a:rPr lang="en-US" sz="1050" dirty="0" smtClean="0">
                <a:solidFill>
                  <a:schemeClr val="tx1"/>
                </a:solidFill>
              </a:rPr>
              <a:t> Floor, 201, RK Nagar</a:t>
            </a:r>
            <a:endParaRPr lang="en-US" sz="1050" dirty="0">
              <a:solidFill>
                <a:schemeClr val="tx1"/>
              </a:solidFill>
            </a:endParaRPr>
          </a:p>
        </p:txBody>
      </p:sp>
      <p:sp>
        <p:nvSpPr>
          <p:cNvPr id="61" name="Rectangle 60"/>
          <p:cNvSpPr/>
          <p:nvPr/>
        </p:nvSpPr>
        <p:spPr>
          <a:xfrm>
            <a:off x="6297316" y="2392288"/>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West Marredpally</a:t>
            </a:r>
            <a:endParaRPr lang="en-US" sz="1050" dirty="0">
              <a:solidFill>
                <a:schemeClr val="tx1"/>
              </a:solidFill>
            </a:endParaRPr>
          </a:p>
        </p:txBody>
      </p:sp>
      <p:sp>
        <p:nvSpPr>
          <p:cNvPr id="62" name="Rectangle 61"/>
          <p:cNvSpPr/>
          <p:nvPr/>
        </p:nvSpPr>
        <p:spPr>
          <a:xfrm>
            <a:off x="6297316" y="2591234"/>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India</a:t>
            </a:r>
            <a:endParaRPr lang="en-US" sz="1050" dirty="0">
              <a:solidFill>
                <a:schemeClr val="tx1"/>
              </a:solidFill>
            </a:endParaRPr>
          </a:p>
        </p:txBody>
      </p:sp>
      <p:sp>
        <p:nvSpPr>
          <p:cNvPr id="63" name="Rectangle 62"/>
          <p:cNvSpPr/>
          <p:nvPr/>
        </p:nvSpPr>
        <p:spPr>
          <a:xfrm>
            <a:off x="6297316" y="2805548"/>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Andhra Pradesh</a:t>
            </a:r>
            <a:endParaRPr lang="en-US" sz="1050" dirty="0">
              <a:solidFill>
                <a:schemeClr val="tx1"/>
              </a:solidFill>
            </a:endParaRPr>
          </a:p>
        </p:txBody>
      </p:sp>
      <p:sp>
        <p:nvSpPr>
          <p:cNvPr id="64" name="Rectangle 63"/>
          <p:cNvSpPr/>
          <p:nvPr/>
        </p:nvSpPr>
        <p:spPr>
          <a:xfrm>
            <a:off x="6297316" y="3035230"/>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Secunderabad</a:t>
            </a:r>
            <a:endParaRPr lang="en-US" sz="1050" dirty="0">
              <a:solidFill>
                <a:schemeClr val="tx1"/>
              </a:solidFill>
            </a:endParaRPr>
          </a:p>
        </p:txBody>
      </p:sp>
      <p:sp>
        <p:nvSpPr>
          <p:cNvPr id="65" name="Rectangle 64"/>
          <p:cNvSpPr/>
          <p:nvPr/>
        </p:nvSpPr>
        <p:spPr>
          <a:xfrm>
            <a:off x="6297316" y="3249544"/>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50083</a:t>
            </a:r>
            <a:endParaRPr lang="en-US" sz="1050" dirty="0">
              <a:solidFill>
                <a:schemeClr val="tx1"/>
              </a:solidFill>
            </a:endParaRPr>
          </a:p>
        </p:txBody>
      </p:sp>
      <p:sp>
        <p:nvSpPr>
          <p:cNvPr id="66" name="Rectangle 65"/>
          <p:cNvSpPr/>
          <p:nvPr/>
        </p:nvSpPr>
        <p:spPr>
          <a:xfrm>
            <a:off x="6297316" y="3463858"/>
            <a:ext cx="428628"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4</a:t>
            </a:r>
            <a:endParaRPr lang="en-US" sz="1050" dirty="0">
              <a:solidFill>
                <a:schemeClr val="tx1"/>
              </a:solidFill>
            </a:endParaRPr>
          </a:p>
        </p:txBody>
      </p:sp>
      <p:sp>
        <p:nvSpPr>
          <p:cNvPr id="69" name="TextBox 68"/>
          <p:cNvSpPr txBox="1"/>
          <p:nvPr/>
        </p:nvSpPr>
        <p:spPr>
          <a:xfrm>
            <a:off x="6725944" y="3449601"/>
            <a:ext cx="1071570" cy="246221"/>
          </a:xfrm>
          <a:prstGeom prst="rect">
            <a:avLst/>
          </a:prstGeom>
          <a:noFill/>
        </p:spPr>
        <p:txBody>
          <a:bodyPr wrap="square" rtlCol="0">
            <a:spAutoFit/>
          </a:bodyPr>
          <a:lstStyle/>
          <a:p>
            <a:r>
              <a:rPr lang="en-US" sz="1000" dirty="0" smtClean="0"/>
              <a:t>Years</a:t>
            </a:r>
            <a:endParaRPr lang="en-US" sz="1000" dirty="0"/>
          </a:p>
        </p:txBody>
      </p:sp>
      <p:sp>
        <p:nvSpPr>
          <p:cNvPr id="70" name="Rectangle 69"/>
          <p:cNvSpPr/>
          <p:nvPr/>
        </p:nvSpPr>
        <p:spPr>
          <a:xfrm>
            <a:off x="6500826" y="1857364"/>
            <a:ext cx="214314"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endParaRPr lang="en-US" sz="1050" dirty="0">
              <a:solidFill>
                <a:schemeClr val="tx1"/>
              </a:solidFill>
            </a:endParaRPr>
          </a:p>
        </p:txBody>
      </p:sp>
      <p:sp>
        <p:nvSpPr>
          <p:cNvPr id="74" name="TextBox 73"/>
          <p:cNvSpPr txBox="1"/>
          <p:nvPr/>
        </p:nvSpPr>
        <p:spPr>
          <a:xfrm>
            <a:off x="6669036" y="1847398"/>
            <a:ext cx="2046368" cy="253916"/>
          </a:xfrm>
          <a:prstGeom prst="rect">
            <a:avLst/>
          </a:prstGeom>
          <a:noFill/>
        </p:spPr>
        <p:txBody>
          <a:bodyPr wrap="square" rtlCol="0">
            <a:spAutoFit/>
          </a:bodyPr>
          <a:lstStyle/>
          <a:p>
            <a:r>
              <a:rPr lang="en-US" sz="1000" dirty="0" smtClean="0"/>
              <a:t>Same as Patient’s Current Address</a:t>
            </a:r>
            <a:endParaRPr lang="en-US" sz="1000" dirty="0"/>
          </a:p>
        </p:txBody>
      </p:sp>
      <p:sp>
        <p:nvSpPr>
          <p:cNvPr id="75" name="Left Bracket 74"/>
          <p:cNvSpPr/>
          <p:nvPr/>
        </p:nvSpPr>
        <p:spPr>
          <a:xfrm>
            <a:off x="6429388" y="1785926"/>
            <a:ext cx="45719" cy="35719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Right Bracket 75"/>
          <p:cNvSpPr/>
          <p:nvPr/>
        </p:nvSpPr>
        <p:spPr>
          <a:xfrm>
            <a:off x="8741123" y="1808978"/>
            <a:ext cx="45719" cy="334138"/>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 name="Group 81"/>
          <p:cNvGrpSpPr/>
          <p:nvPr/>
        </p:nvGrpSpPr>
        <p:grpSpPr>
          <a:xfrm>
            <a:off x="7993340" y="2571744"/>
            <a:ext cx="214314" cy="229682"/>
            <a:chOff x="1285852" y="4143380"/>
            <a:chExt cx="214314" cy="229682"/>
          </a:xfrm>
        </p:grpSpPr>
        <p:sp>
          <p:nvSpPr>
            <p:cNvPr id="83" name="Rectangle 82"/>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lowchart: Merge 83"/>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84"/>
          <p:cNvGrpSpPr/>
          <p:nvPr/>
        </p:nvGrpSpPr>
        <p:grpSpPr>
          <a:xfrm>
            <a:off x="7993340" y="2803708"/>
            <a:ext cx="214314" cy="229682"/>
            <a:chOff x="1285852" y="4143380"/>
            <a:chExt cx="214314" cy="229682"/>
          </a:xfrm>
        </p:grpSpPr>
        <p:sp>
          <p:nvSpPr>
            <p:cNvPr id="86" name="Rectangle 85"/>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lowchart: Merge 86"/>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8" name="TextBox 87"/>
          <p:cNvSpPr txBox="1"/>
          <p:nvPr/>
        </p:nvSpPr>
        <p:spPr>
          <a:xfrm>
            <a:off x="357158" y="3482788"/>
            <a:ext cx="1285884" cy="246221"/>
          </a:xfrm>
          <a:prstGeom prst="rect">
            <a:avLst/>
          </a:prstGeom>
          <a:noFill/>
        </p:spPr>
        <p:txBody>
          <a:bodyPr wrap="square" rtlCol="0">
            <a:spAutoFit/>
          </a:bodyPr>
          <a:lstStyle/>
          <a:p>
            <a:pPr algn="r"/>
            <a:r>
              <a:rPr lang="en-US" sz="1000" dirty="0" smtClean="0"/>
              <a:t>Phone Number  :</a:t>
            </a:r>
            <a:endParaRPr lang="en-US" sz="1000" dirty="0"/>
          </a:p>
        </p:txBody>
      </p:sp>
      <p:sp>
        <p:nvSpPr>
          <p:cNvPr id="89" name="TextBox 88"/>
          <p:cNvSpPr txBox="1"/>
          <p:nvPr/>
        </p:nvSpPr>
        <p:spPr>
          <a:xfrm>
            <a:off x="357158" y="3682845"/>
            <a:ext cx="1285884" cy="246221"/>
          </a:xfrm>
          <a:prstGeom prst="rect">
            <a:avLst/>
          </a:prstGeom>
          <a:noFill/>
        </p:spPr>
        <p:txBody>
          <a:bodyPr wrap="square" rtlCol="0">
            <a:spAutoFit/>
          </a:bodyPr>
          <a:lstStyle/>
          <a:p>
            <a:pPr algn="r"/>
            <a:r>
              <a:rPr lang="en-US" sz="1000" dirty="0" smtClean="0"/>
              <a:t>Mobile Number:</a:t>
            </a:r>
            <a:endParaRPr lang="en-US" sz="1000" dirty="0"/>
          </a:p>
        </p:txBody>
      </p:sp>
      <p:sp>
        <p:nvSpPr>
          <p:cNvPr id="90" name="Rectangle 89"/>
          <p:cNvSpPr/>
          <p:nvPr/>
        </p:nvSpPr>
        <p:spPr>
          <a:xfrm>
            <a:off x="1571604" y="3482788"/>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04027716612</a:t>
            </a:r>
            <a:endParaRPr lang="en-US" sz="1050" dirty="0">
              <a:solidFill>
                <a:schemeClr val="tx1"/>
              </a:solidFill>
            </a:endParaRPr>
          </a:p>
        </p:txBody>
      </p:sp>
      <p:sp>
        <p:nvSpPr>
          <p:cNvPr id="91" name="Rectangle 90"/>
          <p:cNvSpPr/>
          <p:nvPr/>
        </p:nvSpPr>
        <p:spPr>
          <a:xfrm>
            <a:off x="1571604" y="3697102"/>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919441955210</a:t>
            </a:r>
            <a:endParaRPr lang="en-US" sz="1050" dirty="0">
              <a:solidFill>
                <a:schemeClr val="tx1"/>
              </a:solidFill>
            </a:endParaRPr>
          </a:p>
        </p:txBody>
      </p:sp>
      <p:sp>
        <p:nvSpPr>
          <p:cNvPr id="97" name="TextBox 96"/>
          <p:cNvSpPr txBox="1"/>
          <p:nvPr/>
        </p:nvSpPr>
        <p:spPr>
          <a:xfrm>
            <a:off x="357158" y="3897159"/>
            <a:ext cx="1285884" cy="246221"/>
          </a:xfrm>
          <a:prstGeom prst="rect">
            <a:avLst/>
          </a:prstGeom>
          <a:noFill/>
        </p:spPr>
        <p:txBody>
          <a:bodyPr wrap="square" rtlCol="0">
            <a:spAutoFit/>
          </a:bodyPr>
          <a:lstStyle/>
          <a:p>
            <a:pPr algn="r"/>
            <a:r>
              <a:rPr lang="en-US" sz="1000" dirty="0" smtClean="0"/>
              <a:t>Fax Number  :</a:t>
            </a:r>
            <a:endParaRPr lang="en-US" sz="1000" dirty="0"/>
          </a:p>
        </p:txBody>
      </p:sp>
      <p:sp>
        <p:nvSpPr>
          <p:cNvPr id="98" name="Rectangle 97"/>
          <p:cNvSpPr/>
          <p:nvPr/>
        </p:nvSpPr>
        <p:spPr>
          <a:xfrm>
            <a:off x="1571604" y="3897159"/>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04065881253</a:t>
            </a:r>
            <a:endParaRPr lang="en-US" sz="1050" dirty="0">
              <a:solidFill>
                <a:schemeClr val="tx1"/>
              </a:solidFill>
            </a:endParaRPr>
          </a:p>
        </p:txBody>
      </p:sp>
      <p:sp>
        <p:nvSpPr>
          <p:cNvPr id="99" name="TextBox 98"/>
          <p:cNvSpPr txBox="1"/>
          <p:nvPr/>
        </p:nvSpPr>
        <p:spPr>
          <a:xfrm>
            <a:off x="357158" y="4111473"/>
            <a:ext cx="1285884" cy="246221"/>
          </a:xfrm>
          <a:prstGeom prst="rect">
            <a:avLst/>
          </a:prstGeom>
          <a:noFill/>
        </p:spPr>
        <p:txBody>
          <a:bodyPr wrap="square" rtlCol="0">
            <a:spAutoFit/>
          </a:bodyPr>
          <a:lstStyle/>
          <a:p>
            <a:pPr algn="r"/>
            <a:r>
              <a:rPr lang="en-US" sz="1000" dirty="0" smtClean="0"/>
              <a:t>Email Address :</a:t>
            </a:r>
            <a:endParaRPr lang="en-US" sz="1000" dirty="0"/>
          </a:p>
        </p:txBody>
      </p:sp>
      <p:sp>
        <p:nvSpPr>
          <p:cNvPr id="100" name="Rectangle 99"/>
          <p:cNvSpPr/>
          <p:nvPr/>
        </p:nvSpPr>
        <p:spPr>
          <a:xfrm>
            <a:off x="1571604" y="4111473"/>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ajit.kumar@walkingtree.in</a:t>
            </a:r>
            <a:endParaRPr lang="en-US" sz="1050" dirty="0">
              <a:solidFill>
                <a:schemeClr val="tx1"/>
              </a:solidFill>
            </a:endParaRPr>
          </a:p>
        </p:txBody>
      </p:sp>
      <p:sp>
        <p:nvSpPr>
          <p:cNvPr id="101" name="Rounded Rectangle 100"/>
          <p:cNvSpPr/>
          <p:nvPr/>
        </p:nvSpPr>
        <p:spPr>
          <a:xfrm flipH="1">
            <a:off x="4643438" y="1357298"/>
            <a:ext cx="1143008"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Other Details</a:t>
            </a:r>
            <a:endParaRPr lang="en-US" sz="1000" dirty="0"/>
          </a:p>
        </p:txBody>
      </p:sp>
      <p:sp>
        <p:nvSpPr>
          <p:cNvPr id="78" name="TextBox 77"/>
          <p:cNvSpPr txBox="1"/>
          <p:nvPr/>
        </p:nvSpPr>
        <p:spPr>
          <a:xfrm>
            <a:off x="357158" y="1944170"/>
            <a:ext cx="1285884" cy="246221"/>
          </a:xfrm>
          <a:prstGeom prst="rect">
            <a:avLst/>
          </a:prstGeom>
          <a:noFill/>
        </p:spPr>
        <p:txBody>
          <a:bodyPr wrap="square" rtlCol="0">
            <a:spAutoFit/>
          </a:bodyPr>
          <a:lstStyle/>
          <a:p>
            <a:pPr algn="r"/>
            <a:r>
              <a:rPr lang="en-US" sz="1000" dirty="0" smtClean="0"/>
              <a:t>Title :</a:t>
            </a:r>
            <a:endParaRPr lang="en-US" sz="1000" dirty="0"/>
          </a:p>
        </p:txBody>
      </p:sp>
      <p:sp>
        <p:nvSpPr>
          <p:cNvPr id="79" name="TextBox 78"/>
          <p:cNvSpPr txBox="1"/>
          <p:nvPr/>
        </p:nvSpPr>
        <p:spPr>
          <a:xfrm>
            <a:off x="357158" y="2144227"/>
            <a:ext cx="1285884" cy="246221"/>
          </a:xfrm>
          <a:prstGeom prst="rect">
            <a:avLst/>
          </a:prstGeom>
          <a:noFill/>
        </p:spPr>
        <p:txBody>
          <a:bodyPr wrap="square" rtlCol="0">
            <a:spAutoFit/>
          </a:bodyPr>
          <a:lstStyle/>
          <a:p>
            <a:pPr algn="r"/>
            <a:r>
              <a:rPr lang="en-US" sz="1000" dirty="0" smtClean="0"/>
              <a:t>First Name * :</a:t>
            </a:r>
            <a:endParaRPr lang="en-US" sz="1000" dirty="0"/>
          </a:p>
        </p:txBody>
      </p:sp>
      <p:sp>
        <p:nvSpPr>
          <p:cNvPr id="82" name="TextBox 81"/>
          <p:cNvSpPr txBox="1"/>
          <p:nvPr/>
        </p:nvSpPr>
        <p:spPr>
          <a:xfrm>
            <a:off x="357158" y="2555205"/>
            <a:ext cx="1285884" cy="246221"/>
          </a:xfrm>
          <a:prstGeom prst="rect">
            <a:avLst/>
          </a:prstGeom>
          <a:noFill/>
        </p:spPr>
        <p:txBody>
          <a:bodyPr wrap="square" rtlCol="0">
            <a:spAutoFit/>
          </a:bodyPr>
          <a:lstStyle/>
          <a:p>
            <a:pPr algn="r"/>
            <a:r>
              <a:rPr lang="en-US" sz="1000" dirty="0" smtClean="0"/>
              <a:t>Middle Name  :</a:t>
            </a:r>
            <a:endParaRPr lang="en-US" sz="1000" dirty="0"/>
          </a:p>
        </p:txBody>
      </p:sp>
      <p:sp>
        <p:nvSpPr>
          <p:cNvPr id="85" name="TextBox 84"/>
          <p:cNvSpPr txBox="1"/>
          <p:nvPr/>
        </p:nvSpPr>
        <p:spPr>
          <a:xfrm>
            <a:off x="357158" y="2340891"/>
            <a:ext cx="1285884" cy="246221"/>
          </a:xfrm>
          <a:prstGeom prst="rect">
            <a:avLst/>
          </a:prstGeom>
          <a:noFill/>
        </p:spPr>
        <p:txBody>
          <a:bodyPr wrap="square" rtlCol="0">
            <a:spAutoFit/>
          </a:bodyPr>
          <a:lstStyle/>
          <a:p>
            <a:pPr algn="r"/>
            <a:r>
              <a:rPr lang="en-US" sz="1000" dirty="0" smtClean="0"/>
              <a:t>Last Name :</a:t>
            </a:r>
            <a:endParaRPr lang="en-US" sz="1000" dirty="0"/>
          </a:p>
        </p:txBody>
      </p:sp>
      <p:sp>
        <p:nvSpPr>
          <p:cNvPr id="92" name="Rectangle 91"/>
          <p:cNvSpPr/>
          <p:nvPr/>
        </p:nvSpPr>
        <p:spPr>
          <a:xfrm>
            <a:off x="1571604" y="2158484"/>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Ajit</a:t>
            </a:r>
            <a:endParaRPr lang="en-US" sz="1050" dirty="0">
              <a:solidFill>
                <a:schemeClr val="tx1"/>
              </a:solidFill>
            </a:endParaRPr>
          </a:p>
        </p:txBody>
      </p:sp>
      <p:sp>
        <p:nvSpPr>
          <p:cNvPr id="93" name="Rectangle 92"/>
          <p:cNvSpPr/>
          <p:nvPr/>
        </p:nvSpPr>
        <p:spPr>
          <a:xfrm>
            <a:off x="1571604" y="2357430"/>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Kumar</a:t>
            </a:r>
            <a:endParaRPr lang="en-US" sz="1050" dirty="0">
              <a:solidFill>
                <a:schemeClr val="tx1"/>
              </a:solidFill>
            </a:endParaRPr>
          </a:p>
        </p:txBody>
      </p:sp>
      <p:sp>
        <p:nvSpPr>
          <p:cNvPr id="94" name="Rectangle 93"/>
          <p:cNvSpPr/>
          <p:nvPr/>
        </p:nvSpPr>
        <p:spPr>
          <a:xfrm>
            <a:off x="1571604" y="1935417"/>
            <a:ext cx="785818"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Mr</a:t>
            </a:r>
            <a:endParaRPr lang="en-AU" sz="1200" dirty="0"/>
          </a:p>
        </p:txBody>
      </p:sp>
      <p:sp>
        <p:nvSpPr>
          <p:cNvPr id="95" name="Rectangle 94"/>
          <p:cNvSpPr/>
          <p:nvPr/>
        </p:nvSpPr>
        <p:spPr>
          <a:xfrm>
            <a:off x="1571604" y="2571744"/>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endParaRPr lang="en-US" sz="1050" dirty="0">
              <a:solidFill>
                <a:schemeClr val="tx1"/>
              </a:solidFill>
            </a:endParaRPr>
          </a:p>
        </p:txBody>
      </p:sp>
      <p:grpSp>
        <p:nvGrpSpPr>
          <p:cNvPr id="20" name="Group 95"/>
          <p:cNvGrpSpPr/>
          <p:nvPr/>
        </p:nvGrpSpPr>
        <p:grpSpPr>
          <a:xfrm>
            <a:off x="2143108" y="1928802"/>
            <a:ext cx="214314" cy="229682"/>
            <a:chOff x="1285852" y="4143380"/>
            <a:chExt cx="214314" cy="229682"/>
          </a:xfrm>
        </p:grpSpPr>
        <p:sp>
          <p:nvSpPr>
            <p:cNvPr id="102" name="Rectangle 101"/>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lowchart: Merge 102"/>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7" name="TextBox 106"/>
          <p:cNvSpPr txBox="1"/>
          <p:nvPr/>
        </p:nvSpPr>
        <p:spPr>
          <a:xfrm>
            <a:off x="357158" y="3086007"/>
            <a:ext cx="1285884" cy="246221"/>
          </a:xfrm>
          <a:prstGeom prst="rect">
            <a:avLst/>
          </a:prstGeom>
          <a:noFill/>
        </p:spPr>
        <p:txBody>
          <a:bodyPr wrap="square" rtlCol="0">
            <a:spAutoFit/>
          </a:bodyPr>
          <a:lstStyle/>
          <a:p>
            <a:pPr algn="r"/>
            <a:r>
              <a:rPr lang="en-US" sz="1000" dirty="0" smtClean="0"/>
              <a:t>Sex :</a:t>
            </a:r>
            <a:endParaRPr lang="en-US" sz="1000" dirty="0"/>
          </a:p>
        </p:txBody>
      </p:sp>
      <p:sp>
        <p:nvSpPr>
          <p:cNvPr id="108" name="Rectangle 107"/>
          <p:cNvSpPr/>
          <p:nvPr/>
        </p:nvSpPr>
        <p:spPr>
          <a:xfrm>
            <a:off x="1571604" y="3077254"/>
            <a:ext cx="785818"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Male</a:t>
            </a:r>
            <a:endParaRPr lang="en-AU" sz="1200" dirty="0"/>
          </a:p>
        </p:txBody>
      </p:sp>
      <p:grpSp>
        <p:nvGrpSpPr>
          <p:cNvPr id="21" name="Group 108"/>
          <p:cNvGrpSpPr/>
          <p:nvPr/>
        </p:nvGrpSpPr>
        <p:grpSpPr>
          <a:xfrm>
            <a:off x="2143108" y="3070639"/>
            <a:ext cx="214314" cy="229682"/>
            <a:chOff x="1285852" y="4143380"/>
            <a:chExt cx="214314" cy="229682"/>
          </a:xfrm>
        </p:grpSpPr>
        <p:sp>
          <p:nvSpPr>
            <p:cNvPr id="110" name="Rectangle 109"/>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lowchart: Merge 110"/>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TextBox 71"/>
          <p:cNvSpPr txBox="1"/>
          <p:nvPr/>
        </p:nvSpPr>
        <p:spPr>
          <a:xfrm>
            <a:off x="214282" y="4357694"/>
            <a:ext cx="1428760" cy="230832"/>
          </a:xfrm>
          <a:prstGeom prst="rect">
            <a:avLst/>
          </a:prstGeom>
          <a:noFill/>
        </p:spPr>
        <p:txBody>
          <a:bodyPr wrap="square" rtlCol="0">
            <a:spAutoFit/>
          </a:bodyPr>
          <a:lstStyle/>
          <a:p>
            <a:pPr algn="r"/>
            <a:r>
              <a:rPr lang="en-US" sz="900" dirty="0" smtClean="0"/>
              <a:t>Relationship with patient:</a:t>
            </a:r>
            <a:endParaRPr lang="en-US" sz="900" dirty="0"/>
          </a:p>
        </p:txBody>
      </p:sp>
      <p:sp>
        <p:nvSpPr>
          <p:cNvPr id="73" name="Rectangle 72"/>
          <p:cNvSpPr/>
          <p:nvPr/>
        </p:nvSpPr>
        <p:spPr>
          <a:xfrm>
            <a:off x="1571604" y="4348941"/>
            <a:ext cx="1214446"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Friend</a:t>
            </a:r>
            <a:endParaRPr lang="en-AU" sz="1200" dirty="0"/>
          </a:p>
        </p:txBody>
      </p:sp>
      <p:grpSp>
        <p:nvGrpSpPr>
          <p:cNvPr id="22" name="Group 76"/>
          <p:cNvGrpSpPr/>
          <p:nvPr/>
        </p:nvGrpSpPr>
        <p:grpSpPr>
          <a:xfrm>
            <a:off x="2571736" y="4342326"/>
            <a:ext cx="214314" cy="229682"/>
            <a:chOff x="1285852" y="4143380"/>
            <a:chExt cx="214314" cy="229682"/>
          </a:xfrm>
        </p:grpSpPr>
        <p:sp>
          <p:nvSpPr>
            <p:cNvPr id="80" name="Rectangle 79"/>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Merge 80"/>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 name="TextBox 111"/>
          <p:cNvSpPr txBox="1"/>
          <p:nvPr/>
        </p:nvSpPr>
        <p:spPr>
          <a:xfrm>
            <a:off x="285720" y="4643446"/>
            <a:ext cx="2071702" cy="369332"/>
          </a:xfrm>
          <a:prstGeom prst="rect">
            <a:avLst/>
          </a:prstGeom>
          <a:noFill/>
        </p:spPr>
        <p:txBody>
          <a:bodyPr wrap="square" rtlCol="0">
            <a:spAutoFit/>
          </a:bodyPr>
          <a:lstStyle/>
          <a:p>
            <a:pPr algn="r"/>
            <a:r>
              <a:rPr lang="en-US" sz="1000" dirty="0" smtClean="0"/>
              <a:t>Add Secondary Contact Details </a:t>
            </a:r>
            <a:r>
              <a:rPr lang="en-US" sz="1200" dirty="0" smtClean="0"/>
              <a:t>(</a:t>
            </a:r>
            <a:r>
              <a:rPr lang="en-US" dirty="0" smtClean="0"/>
              <a:t>+</a:t>
            </a:r>
            <a:r>
              <a:rPr lang="en-US" sz="1200" dirty="0" smtClean="0"/>
              <a:t>)</a:t>
            </a:r>
            <a:endParaRPr lang="en-US" sz="1200" dirty="0"/>
          </a:p>
        </p:txBody>
      </p:sp>
      <p:sp>
        <p:nvSpPr>
          <p:cNvPr id="113" name="Rounded Rectangle 112"/>
          <p:cNvSpPr/>
          <p:nvPr/>
        </p:nvSpPr>
        <p:spPr>
          <a:xfrm>
            <a:off x="285720" y="6286520"/>
            <a:ext cx="1071570"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Cancel</a:t>
            </a:r>
            <a:endParaRPr lang="en-US" dirty="0"/>
          </a:p>
        </p:txBody>
      </p:sp>
      <p:sp>
        <p:nvSpPr>
          <p:cNvPr id="114" name="Rounded Rectangle 113"/>
          <p:cNvSpPr/>
          <p:nvPr/>
        </p:nvSpPr>
        <p:spPr>
          <a:xfrm flipH="1">
            <a:off x="1395710" y="6286520"/>
            <a:ext cx="1143008"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Reset</a:t>
            </a:r>
            <a:endParaRPr lang="en-US" sz="1000" dirty="0"/>
          </a:p>
        </p:txBody>
      </p:sp>
      <p:sp>
        <p:nvSpPr>
          <p:cNvPr id="115" name="Rounded Rectangle 114"/>
          <p:cNvSpPr/>
          <p:nvPr/>
        </p:nvSpPr>
        <p:spPr>
          <a:xfrm flipH="1">
            <a:off x="2577138" y="6286520"/>
            <a:ext cx="1143008"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Save</a:t>
            </a:r>
            <a:endParaRPr lang="en-US" sz="1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0100" y="2786058"/>
            <a:ext cx="6757171" cy="769441"/>
          </a:xfrm>
          <a:prstGeom prst="rect">
            <a:avLst/>
          </a:prstGeom>
          <a:noFill/>
        </p:spPr>
        <p:txBody>
          <a:bodyPr wrap="none" rtlCol="0">
            <a:spAutoFit/>
          </a:bodyPr>
          <a:lstStyle/>
          <a:p>
            <a:pPr algn="ctr"/>
            <a:r>
              <a:rPr lang="en-AU" sz="4400" dirty="0" smtClean="0"/>
              <a:t>User logs in as </a:t>
            </a:r>
            <a:r>
              <a:rPr lang="en-AU" sz="4400" dirty="0" smtClean="0">
                <a:solidFill>
                  <a:schemeClr val="accent2"/>
                </a:solidFill>
              </a:rPr>
              <a:t>Administrator</a:t>
            </a:r>
            <a:endParaRPr lang="en-AU" sz="4400" dirty="0">
              <a:solidFill>
                <a:schemeClr val="accent2"/>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8770" y="71414"/>
            <a:ext cx="6472254" cy="428628"/>
          </a:xfrm>
        </p:spPr>
        <p:txBody>
          <a:bodyPr>
            <a:normAutofit fontScale="90000"/>
          </a:bodyPr>
          <a:lstStyle/>
          <a:p>
            <a:r>
              <a:rPr lang="en-US" dirty="0" smtClean="0"/>
              <a:t>Patient Registration Window</a:t>
            </a:r>
            <a:endParaRPr lang="en-US" dirty="0"/>
          </a:p>
        </p:txBody>
      </p:sp>
      <p:sp>
        <p:nvSpPr>
          <p:cNvPr id="4" name="Rectangle 3"/>
          <p:cNvSpPr/>
          <p:nvPr/>
        </p:nvSpPr>
        <p:spPr>
          <a:xfrm>
            <a:off x="214282" y="1357298"/>
            <a:ext cx="8715436" cy="5286412"/>
          </a:xfrm>
          <a:prstGeom prst="rect">
            <a:avLst/>
          </a:prstGeom>
          <a:solidFill>
            <a:schemeClr val="bg1">
              <a:lumMod val="95000"/>
              <a:alpha val="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6271658" y="857232"/>
            <a:ext cx="2443746" cy="276999"/>
          </a:xfrm>
          <a:prstGeom prst="rect">
            <a:avLst/>
          </a:prstGeom>
          <a:noFill/>
        </p:spPr>
        <p:txBody>
          <a:bodyPr wrap="none" rtlCol="0">
            <a:spAutoFit/>
          </a:bodyPr>
          <a:lstStyle/>
          <a:p>
            <a:r>
              <a:rPr lang="en-AU" sz="1200" b="1" dirty="0" smtClean="0"/>
              <a:t>Welcome</a:t>
            </a:r>
            <a:r>
              <a:rPr lang="en-AU" sz="1200" dirty="0" smtClean="0"/>
              <a:t>: &lt;first name&gt; &lt;last name&gt;</a:t>
            </a:r>
            <a:endParaRPr lang="en-AU" sz="1200" dirty="0"/>
          </a:p>
        </p:txBody>
      </p:sp>
      <p:sp>
        <p:nvSpPr>
          <p:cNvPr id="6" name="TextBox 5"/>
          <p:cNvSpPr txBox="1"/>
          <p:nvPr/>
        </p:nvSpPr>
        <p:spPr>
          <a:xfrm>
            <a:off x="6500826" y="1071546"/>
            <a:ext cx="1277016" cy="276999"/>
          </a:xfrm>
          <a:prstGeom prst="rect">
            <a:avLst/>
          </a:prstGeom>
          <a:noFill/>
        </p:spPr>
        <p:txBody>
          <a:bodyPr wrap="none" rtlCol="0">
            <a:spAutoFit/>
          </a:bodyPr>
          <a:lstStyle/>
          <a:p>
            <a:r>
              <a:rPr lang="en-AU" sz="1200" u="sng" dirty="0" smtClean="0"/>
              <a:t>Change Password</a:t>
            </a:r>
            <a:endParaRPr lang="en-AU" sz="1200" u="sng" dirty="0"/>
          </a:p>
        </p:txBody>
      </p:sp>
      <p:sp>
        <p:nvSpPr>
          <p:cNvPr id="7" name="TextBox 6"/>
          <p:cNvSpPr txBox="1"/>
          <p:nvPr/>
        </p:nvSpPr>
        <p:spPr>
          <a:xfrm>
            <a:off x="7777842" y="1080299"/>
            <a:ext cx="614848" cy="276999"/>
          </a:xfrm>
          <a:prstGeom prst="rect">
            <a:avLst/>
          </a:prstGeom>
          <a:noFill/>
        </p:spPr>
        <p:txBody>
          <a:bodyPr wrap="none" rtlCol="0">
            <a:spAutoFit/>
          </a:bodyPr>
          <a:lstStyle/>
          <a:p>
            <a:r>
              <a:rPr lang="en-AU" sz="1200" u="sng" dirty="0" smtClean="0"/>
              <a:t>Logout</a:t>
            </a:r>
            <a:endParaRPr lang="en-AU" sz="1200" u="sng" dirty="0"/>
          </a:p>
        </p:txBody>
      </p:sp>
      <p:sp>
        <p:nvSpPr>
          <p:cNvPr id="8" name="Rectangle 7"/>
          <p:cNvSpPr/>
          <p:nvPr/>
        </p:nvSpPr>
        <p:spPr>
          <a:xfrm>
            <a:off x="214282" y="1071546"/>
            <a:ext cx="1071570" cy="285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1400" dirty="0" smtClean="0"/>
              <a:t>Home</a:t>
            </a:r>
          </a:p>
        </p:txBody>
      </p:sp>
      <p:sp>
        <p:nvSpPr>
          <p:cNvPr id="9" name="Rectangle 8"/>
          <p:cNvSpPr/>
          <p:nvPr/>
        </p:nvSpPr>
        <p:spPr>
          <a:xfrm>
            <a:off x="1357290" y="1071546"/>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Miscellaneous</a:t>
            </a:r>
            <a:endParaRPr lang="en-AU" sz="1400" dirty="0"/>
          </a:p>
        </p:txBody>
      </p:sp>
      <p:sp>
        <p:nvSpPr>
          <p:cNvPr id="10" name="Rectangle 9"/>
          <p:cNvSpPr/>
          <p:nvPr/>
        </p:nvSpPr>
        <p:spPr>
          <a:xfrm>
            <a:off x="3857620"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Settings</a:t>
            </a:r>
            <a:endParaRPr lang="en-AU" sz="1400" dirty="0"/>
          </a:p>
        </p:txBody>
      </p:sp>
      <p:sp>
        <p:nvSpPr>
          <p:cNvPr id="11" name="Rectangle 10"/>
          <p:cNvSpPr/>
          <p:nvPr/>
        </p:nvSpPr>
        <p:spPr>
          <a:xfrm>
            <a:off x="5000628"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Help</a:t>
            </a:r>
            <a:endParaRPr lang="en-AU" sz="1400" dirty="0"/>
          </a:p>
        </p:txBody>
      </p:sp>
      <p:sp>
        <p:nvSpPr>
          <p:cNvPr id="12" name="Rectangle 11"/>
          <p:cNvSpPr/>
          <p:nvPr/>
        </p:nvSpPr>
        <p:spPr>
          <a:xfrm>
            <a:off x="2714612"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Reports</a:t>
            </a:r>
            <a:endParaRPr lang="en-AU" sz="1400" dirty="0"/>
          </a:p>
        </p:txBody>
      </p:sp>
      <p:sp>
        <p:nvSpPr>
          <p:cNvPr id="14" name="Rounded Rectangle 13"/>
          <p:cNvSpPr/>
          <p:nvPr/>
        </p:nvSpPr>
        <p:spPr>
          <a:xfrm flipH="1">
            <a:off x="1285852" y="1364982"/>
            <a:ext cx="1143008"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Contact Details</a:t>
            </a:r>
          </a:p>
        </p:txBody>
      </p:sp>
      <p:sp>
        <p:nvSpPr>
          <p:cNvPr id="15" name="Rounded Rectangle 14"/>
          <p:cNvSpPr/>
          <p:nvPr/>
        </p:nvSpPr>
        <p:spPr>
          <a:xfrm>
            <a:off x="2428860" y="1357298"/>
            <a:ext cx="1071570"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Emergency Contact</a:t>
            </a:r>
            <a:endParaRPr lang="en-US" dirty="0"/>
          </a:p>
        </p:txBody>
      </p:sp>
      <p:sp>
        <p:nvSpPr>
          <p:cNvPr id="16" name="Rounded Rectangle 15"/>
          <p:cNvSpPr/>
          <p:nvPr/>
        </p:nvSpPr>
        <p:spPr>
          <a:xfrm flipH="1">
            <a:off x="3500430" y="1357298"/>
            <a:ext cx="1143008" cy="285752"/>
          </a:xfrm>
          <a:prstGeom prst="roundRect">
            <a:avLst/>
          </a:prstGeom>
          <a:solidFill>
            <a:schemeClr val="accent3">
              <a:lumMod val="75000"/>
            </a:schemeClr>
          </a:solidFill>
          <a:scene3d>
            <a:camera prst="orthographicFront"/>
            <a:lightRig rig="threePt" dir="t"/>
          </a:scene3d>
          <a:sp3d>
            <a:bevelT w="63500" h="57150" prst="coolSlant"/>
            <a:bevelB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Sponsors</a:t>
            </a:r>
          </a:p>
        </p:txBody>
      </p:sp>
      <p:sp>
        <p:nvSpPr>
          <p:cNvPr id="17" name="TextBox 16"/>
          <p:cNvSpPr txBox="1"/>
          <p:nvPr/>
        </p:nvSpPr>
        <p:spPr>
          <a:xfrm>
            <a:off x="142844" y="857232"/>
            <a:ext cx="3714776" cy="230832"/>
          </a:xfrm>
          <a:prstGeom prst="rect">
            <a:avLst/>
          </a:prstGeom>
          <a:noFill/>
        </p:spPr>
        <p:txBody>
          <a:bodyPr wrap="square" rtlCol="0">
            <a:spAutoFit/>
          </a:bodyPr>
          <a:lstStyle/>
          <a:p>
            <a:r>
              <a:rPr lang="en-US" sz="900" dirty="0" smtClean="0"/>
              <a:t>Home </a:t>
            </a:r>
            <a:r>
              <a:rPr lang="en-US" sz="900" dirty="0" smtClean="0">
                <a:sym typeface="Wingdings" pitchFamily="2" charset="2"/>
              </a:rPr>
              <a:t> Patient Management  View/Edit Registration  Sponsor</a:t>
            </a:r>
            <a:endParaRPr lang="en-US" sz="900" dirty="0"/>
          </a:p>
        </p:txBody>
      </p:sp>
      <p:cxnSp>
        <p:nvCxnSpPr>
          <p:cNvPr id="19" name="Straight Connector 18"/>
          <p:cNvCxnSpPr/>
          <p:nvPr/>
        </p:nvCxnSpPr>
        <p:spPr>
          <a:xfrm flipV="1">
            <a:off x="221966" y="1650734"/>
            <a:ext cx="5572164" cy="1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14282" y="1357298"/>
            <a:ext cx="1071570"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Personal Details</a:t>
            </a:r>
          </a:p>
        </p:txBody>
      </p:sp>
      <p:sp>
        <p:nvSpPr>
          <p:cNvPr id="53" name="TextBox 52"/>
          <p:cNvSpPr txBox="1"/>
          <p:nvPr/>
        </p:nvSpPr>
        <p:spPr>
          <a:xfrm>
            <a:off x="5082870" y="1785926"/>
            <a:ext cx="1285884" cy="246221"/>
          </a:xfrm>
          <a:prstGeom prst="rect">
            <a:avLst/>
          </a:prstGeom>
          <a:noFill/>
        </p:spPr>
        <p:txBody>
          <a:bodyPr wrap="square" rtlCol="0">
            <a:spAutoFit/>
          </a:bodyPr>
          <a:lstStyle/>
          <a:p>
            <a:pPr algn="r"/>
            <a:r>
              <a:rPr lang="en-US" sz="1000" dirty="0" smtClean="0"/>
              <a:t>House Name/No * :</a:t>
            </a:r>
            <a:endParaRPr lang="en-US" sz="1000" dirty="0"/>
          </a:p>
        </p:txBody>
      </p:sp>
      <p:sp>
        <p:nvSpPr>
          <p:cNvPr id="54" name="TextBox 53"/>
          <p:cNvSpPr txBox="1"/>
          <p:nvPr/>
        </p:nvSpPr>
        <p:spPr>
          <a:xfrm>
            <a:off x="5082870" y="1985983"/>
            <a:ext cx="1285884" cy="246221"/>
          </a:xfrm>
          <a:prstGeom prst="rect">
            <a:avLst/>
          </a:prstGeom>
          <a:noFill/>
        </p:spPr>
        <p:txBody>
          <a:bodyPr wrap="square" rtlCol="0">
            <a:spAutoFit/>
          </a:bodyPr>
          <a:lstStyle/>
          <a:p>
            <a:pPr algn="r"/>
            <a:r>
              <a:rPr lang="en-US" sz="1000" dirty="0" smtClean="0"/>
              <a:t>Place/Street * :</a:t>
            </a:r>
            <a:endParaRPr lang="en-US" sz="1000" dirty="0"/>
          </a:p>
        </p:txBody>
      </p:sp>
      <p:sp>
        <p:nvSpPr>
          <p:cNvPr id="55" name="TextBox 54"/>
          <p:cNvSpPr txBox="1"/>
          <p:nvPr/>
        </p:nvSpPr>
        <p:spPr>
          <a:xfrm>
            <a:off x="5082870" y="2611275"/>
            <a:ext cx="1285884" cy="246221"/>
          </a:xfrm>
          <a:prstGeom prst="rect">
            <a:avLst/>
          </a:prstGeom>
          <a:noFill/>
        </p:spPr>
        <p:txBody>
          <a:bodyPr wrap="square" rtlCol="0">
            <a:spAutoFit/>
          </a:bodyPr>
          <a:lstStyle/>
          <a:p>
            <a:pPr algn="r"/>
            <a:r>
              <a:rPr lang="en-US" sz="1000" dirty="0" smtClean="0"/>
              <a:t>City/District * :</a:t>
            </a:r>
            <a:endParaRPr lang="en-US" sz="1000" dirty="0"/>
          </a:p>
        </p:txBody>
      </p:sp>
      <p:sp>
        <p:nvSpPr>
          <p:cNvPr id="56" name="TextBox 55"/>
          <p:cNvSpPr txBox="1"/>
          <p:nvPr/>
        </p:nvSpPr>
        <p:spPr>
          <a:xfrm>
            <a:off x="5082870" y="2396961"/>
            <a:ext cx="1285884" cy="246221"/>
          </a:xfrm>
          <a:prstGeom prst="rect">
            <a:avLst/>
          </a:prstGeom>
          <a:noFill/>
        </p:spPr>
        <p:txBody>
          <a:bodyPr wrap="square" rtlCol="0">
            <a:spAutoFit/>
          </a:bodyPr>
          <a:lstStyle/>
          <a:p>
            <a:pPr algn="r"/>
            <a:r>
              <a:rPr lang="en-US" sz="1000" dirty="0" smtClean="0"/>
              <a:t>State * :</a:t>
            </a:r>
            <a:endParaRPr lang="en-US" sz="1000" dirty="0"/>
          </a:p>
        </p:txBody>
      </p:sp>
      <p:sp>
        <p:nvSpPr>
          <p:cNvPr id="57" name="TextBox 56"/>
          <p:cNvSpPr txBox="1"/>
          <p:nvPr/>
        </p:nvSpPr>
        <p:spPr>
          <a:xfrm>
            <a:off x="5082870" y="2182647"/>
            <a:ext cx="1285884" cy="246221"/>
          </a:xfrm>
          <a:prstGeom prst="rect">
            <a:avLst/>
          </a:prstGeom>
          <a:noFill/>
        </p:spPr>
        <p:txBody>
          <a:bodyPr wrap="square" rtlCol="0">
            <a:spAutoFit/>
          </a:bodyPr>
          <a:lstStyle/>
          <a:p>
            <a:pPr algn="r"/>
            <a:r>
              <a:rPr lang="en-US" sz="1000" dirty="0" smtClean="0"/>
              <a:t>Country * :</a:t>
            </a:r>
            <a:endParaRPr lang="en-US" sz="1000" dirty="0"/>
          </a:p>
        </p:txBody>
      </p:sp>
      <p:sp>
        <p:nvSpPr>
          <p:cNvPr id="58" name="TextBox 57"/>
          <p:cNvSpPr txBox="1"/>
          <p:nvPr/>
        </p:nvSpPr>
        <p:spPr>
          <a:xfrm>
            <a:off x="5082870" y="2825589"/>
            <a:ext cx="1285884" cy="246221"/>
          </a:xfrm>
          <a:prstGeom prst="rect">
            <a:avLst/>
          </a:prstGeom>
          <a:noFill/>
        </p:spPr>
        <p:txBody>
          <a:bodyPr wrap="square" rtlCol="0">
            <a:spAutoFit/>
          </a:bodyPr>
          <a:lstStyle/>
          <a:p>
            <a:pPr algn="r"/>
            <a:r>
              <a:rPr lang="en-US" sz="1000" dirty="0" smtClean="0"/>
              <a:t>Pin Code * :</a:t>
            </a:r>
            <a:endParaRPr lang="en-US" sz="1000" dirty="0"/>
          </a:p>
        </p:txBody>
      </p:sp>
      <p:sp>
        <p:nvSpPr>
          <p:cNvPr id="60" name="Rectangle 59"/>
          <p:cNvSpPr/>
          <p:nvPr/>
        </p:nvSpPr>
        <p:spPr>
          <a:xfrm>
            <a:off x="6297316" y="1785926"/>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H No:6-2-984,</a:t>
            </a:r>
            <a:endParaRPr lang="en-US" sz="1050" dirty="0">
              <a:solidFill>
                <a:schemeClr val="tx1"/>
              </a:solidFill>
            </a:endParaRPr>
          </a:p>
        </p:txBody>
      </p:sp>
      <p:sp>
        <p:nvSpPr>
          <p:cNvPr id="61" name="Rectangle 60"/>
          <p:cNvSpPr/>
          <p:nvPr/>
        </p:nvSpPr>
        <p:spPr>
          <a:xfrm>
            <a:off x="6297316" y="2000240"/>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err="1" smtClean="0">
                <a:solidFill>
                  <a:schemeClr val="tx1"/>
                </a:solidFill>
              </a:rPr>
              <a:t>Khairatabad</a:t>
            </a:r>
            <a:endParaRPr lang="en-US" sz="1050" dirty="0">
              <a:solidFill>
                <a:schemeClr val="tx1"/>
              </a:solidFill>
            </a:endParaRPr>
          </a:p>
        </p:txBody>
      </p:sp>
      <p:sp>
        <p:nvSpPr>
          <p:cNvPr id="62" name="Rectangle 61"/>
          <p:cNvSpPr/>
          <p:nvPr/>
        </p:nvSpPr>
        <p:spPr>
          <a:xfrm>
            <a:off x="6297316" y="2199186"/>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India</a:t>
            </a:r>
            <a:endParaRPr lang="en-US" sz="1050" dirty="0">
              <a:solidFill>
                <a:schemeClr val="tx1"/>
              </a:solidFill>
            </a:endParaRPr>
          </a:p>
        </p:txBody>
      </p:sp>
      <p:sp>
        <p:nvSpPr>
          <p:cNvPr id="63" name="Rectangle 62"/>
          <p:cNvSpPr/>
          <p:nvPr/>
        </p:nvSpPr>
        <p:spPr>
          <a:xfrm>
            <a:off x="6297316" y="2413500"/>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Andhra Pradesh</a:t>
            </a:r>
            <a:endParaRPr lang="en-US" sz="1050" dirty="0">
              <a:solidFill>
                <a:schemeClr val="tx1"/>
              </a:solidFill>
            </a:endParaRPr>
          </a:p>
        </p:txBody>
      </p:sp>
      <p:sp>
        <p:nvSpPr>
          <p:cNvPr id="64" name="Rectangle 63"/>
          <p:cNvSpPr/>
          <p:nvPr/>
        </p:nvSpPr>
        <p:spPr>
          <a:xfrm>
            <a:off x="6297316" y="2643182"/>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Hyderabad</a:t>
            </a:r>
            <a:endParaRPr lang="en-US" sz="1050" dirty="0">
              <a:solidFill>
                <a:schemeClr val="tx1"/>
              </a:solidFill>
            </a:endParaRPr>
          </a:p>
        </p:txBody>
      </p:sp>
      <p:sp>
        <p:nvSpPr>
          <p:cNvPr id="65" name="Rectangle 64"/>
          <p:cNvSpPr/>
          <p:nvPr/>
        </p:nvSpPr>
        <p:spPr>
          <a:xfrm>
            <a:off x="6297316" y="2857496"/>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50004</a:t>
            </a:r>
            <a:endParaRPr lang="en-US" sz="1050" dirty="0">
              <a:solidFill>
                <a:schemeClr val="tx1"/>
              </a:solidFill>
            </a:endParaRPr>
          </a:p>
        </p:txBody>
      </p:sp>
      <p:grpSp>
        <p:nvGrpSpPr>
          <p:cNvPr id="3" name="Group 81"/>
          <p:cNvGrpSpPr/>
          <p:nvPr/>
        </p:nvGrpSpPr>
        <p:grpSpPr>
          <a:xfrm>
            <a:off x="7993340" y="2179696"/>
            <a:ext cx="214314" cy="229682"/>
            <a:chOff x="1285852" y="4143380"/>
            <a:chExt cx="214314" cy="229682"/>
          </a:xfrm>
        </p:grpSpPr>
        <p:sp>
          <p:nvSpPr>
            <p:cNvPr id="83" name="Rectangle 82"/>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lowchart: Merge 83"/>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84"/>
          <p:cNvGrpSpPr/>
          <p:nvPr/>
        </p:nvGrpSpPr>
        <p:grpSpPr>
          <a:xfrm>
            <a:off x="7993340" y="2411660"/>
            <a:ext cx="214314" cy="229682"/>
            <a:chOff x="1285852" y="4143380"/>
            <a:chExt cx="214314" cy="229682"/>
          </a:xfrm>
        </p:grpSpPr>
        <p:sp>
          <p:nvSpPr>
            <p:cNvPr id="86" name="Rectangle 85"/>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lowchart: Merge 86"/>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8" name="TextBox 87"/>
          <p:cNvSpPr txBox="1"/>
          <p:nvPr/>
        </p:nvSpPr>
        <p:spPr>
          <a:xfrm>
            <a:off x="5072066" y="3108390"/>
            <a:ext cx="1285884" cy="246221"/>
          </a:xfrm>
          <a:prstGeom prst="rect">
            <a:avLst/>
          </a:prstGeom>
          <a:noFill/>
        </p:spPr>
        <p:txBody>
          <a:bodyPr wrap="square" rtlCol="0">
            <a:spAutoFit/>
          </a:bodyPr>
          <a:lstStyle/>
          <a:p>
            <a:pPr algn="r"/>
            <a:r>
              <a:rPr lang="en-US" sz="1000" dirty="0" smtClean="0"/>
              <a:t>Phone Number  :</a:t>
            </a:r>
            <a:endParaRPr lang="en-US" sz="1000" dirty="0"/>
          </a:p>
        </p:txBody>
      </p:sp>
      <p:sp>
        <p:nvSpPr>
          <p:cNvPr id="89" name="TextBox 88"/>
          <p:cNvSpPr txBox="1"/>
          <p:nvPr/>
        </p:nvSpPr>
        <p:spPr>
          <a:xfrm>
            <a:off x="5072066" y="3308447"/>
            <a:ext cx="1285884" cy="246221"/>
          </a:xfrm>
          <a:prstGeom prst="rect">
            <a:avLst/>
          </a:prstGeom>
          <a:noFill/>
        </p:spPr>
        <p:txBody>
          <a:bodyPr wrap="square" rtlCol="0">
            <a:spAutoFit/>
          </a:bodyPr>
          <a:lstStyle/>
          <a:p>
            <a:pPr algn="r"/>
            <a:r>
              <a:rPr lang="en-US" sz="1000" dirty="0" smtClean="0"/>
              <a:t>Mobile Number:</a:t>
            </a:r>
            <a:endParaRPr lang="en-US" sz="1000" dirty="0"/>
          </a:p>
        </p:txBody>
      </p:sp>
      <p:sp>
        <p:nvSpPr>
          <p:cNvPr id="90" name="Rectangle 89"/>
          <p:cNvSpPr/>
          <p:nvPr/>
        </p:nvSpPr>
        <p:spPr>
          <a:xfrm>
            <a:off x="6286512" y="3108390"/>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04066366721</a:t>
            </a:r>
            <a:endParaRPr lang="en-US" sz="1050" dirty="0">
              <a:solidFill>
                <a:schemeClr val="tx1"/>
              </a:solidFill>
            </a:endParaRPr>
          </a:p>
        </p:txBody>
      </p:sp>
      <p:sp>
        <p:nvSpPr>
          <p:cNvPr id="91" name="Rectangle 90"/>
          <p:cNvSpPr/>
          <p:nvPr/>
        </p:nvSpPr>
        <p:spPr>
          <a:xfrm>
            <a:off x="6286512" y="3322704"/>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919848473539</a:t>
            </a:r>
            <a:endParaRPr lang="en-US" sz="1050" dirty="0">
              <a:solidFill>
                <a:schemeClr val="tx1"/>
              </a:solidFill>
            </a:endParaRPr>
          </a:p>
        </p:txBody>
      </p:sp>
      <p:sp>
        <p:nvSpPr>
          <p:cNvPr id="97" name="TextBox 96"/>
          <p:cNvSpPr txBox="1"/>
          <p:nvPr/>
        </p:nvSpPr>
        <p:spPr>
          <a:xfrm>
            <a:off x="5072066" y="3522761"/>
            <a:ext cx="1285884" cy="246221"/>
          </a:xfrm>
          <a:prstGeom prst="rect">
            <a:avLst/>
          </a:prstGeom>
          <a:noFill/>
        </p:spPr>
        <p:txBody>
          <a:bodyPr wrap="square" rtlCol="0">
            <a:spAutoFit/>
          </a:bodyPr>
          <a:lstStyle/>
          <a:p>
            <a:pPr algn="r"/>
            <a:r>
              <a:rPr lang="en-US" sz="1000" dirty="0" smtClean="0"/>
              <a:t>Fax Number  :</a:t>
            </a:r>
            <a:endParaRPr lang="en-US" sz="1000" dirty="0"/>
          </a:p>
        </p:txBody>
      </p:sp>
      <p:sp>
        <p:nvSpPr>
          <p:cNvPr id="98" name="Rectangle 97"/>
          <p:cNvSpPr/>
          <p:nvPr/>
        </p:nvSpPr>
        <p:spPr>
          <a:xfrm>
            <a:off x="6286512" y="3522761"/>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04065881253</a:t>
            </a:r>
            <a:endParaRPr lang="en-US" sz="1050" dirty="0">
              <a:solidFill>
                <a:schemeClr val="tx1"/>
              </a:solidFill>
            </a:endParaRPr>
          </a:p>
        </p:txBody>
      </p:sp>
      <p:sp>
        <p:nvSpPr>
          <p:cNvPr id="99" name="TextBox 98"/>
          <p:cNvSpPr txBox="1"/>
          <p:nvPr/>
        </p:nvSpPr>
        <p:spPr>
          <a:xfrm>
            <a:off x="5072066" y="3737075"/>
            <a:ext cx="1285884" cy="246221"/>
          </a:xfrm>
          <a:prstGeom prst="rect">
            <a:avLst/>
          </a:prstGeom>
          <a:noFill/>
        </p:spPr>
        <p:txBody>
          <a:bodyPr wrap="square" rtlCol="0">
            <a:spAutoFit/>
          </a:bodyPr>
          <a:lstStyle/>
          <a:p>
            <a:pPr algn="r"/>
            <a:r>
              <a:rPr lang="en-US" sz="1000" dirty="0" smtClean="0"/>
              <a:t>Email Address :</a:t>
            </a:r>
            <a:endParaRPr lang="en-US" sz="1000" dirty="0"/>
          </a:p>
        </p:txBody>
      </p:sp>
      <p:sp>
        <p:nvSpPr>
          <p:cNvPr id="100" name="Rectangle 99"/>
          <p:cNvSpPr/>
          <p:nvPr/>
        </p:nvSpPr>
        <p:spPr>
          <a:xfrm>
            <a:off x="6286512" y="3737075"/>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pjohn@phmhealth.com</a:t>
            </a:r>
            <a:endParaRPr lang="en-US" sz="1050" dirty="0">
              <a:solidFill>
                <a:schemeClr val="tx1"/>
              </a:solidFill>
            </a:endParaRPr>
          </a:p>
        </p:txBody>
      </p:sp>
      <p:sp>
        <p:nvSpPr>
          <p:cNvPr id="101" name="Rounded Rectangle 100"/>
          <p:cNvSpPr/>
          <p:nvPr/>
        </p:nvSpPr>
        <p:spPr>
          <a:xfrm flipH="1">
            <a:off x="4643438" y="1357298"/>
            <a:ext cx="1143008"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Other Details</a:t>
            </a:r>
            <a:endParaRPr lang="en-US" sz="1000" dirty="0"/>
          </a:p>
        </p:txBody>
      </p:sp>
      <p:sp>
        <p:nvSpPr>
          <p:cNvPr id="78" name="TextBox 77"/>
          <p:cNvSpPr txBox="1"/>
          <p:nvPr/>
        </p:nvSpPr>
        <p:spPr>
          <a:xfrm>
            <a:off x="500034" y="3183950"/>
            <a:ext cx="1040834" cy="246221"/>
          </a:xfrm>
          <a:prstGeom prst="rect">
            <a:avLst/>
          </a:prstGeom>
          <a:noFill/>
        </p:spPr>
        <p:txBody>
          <a:bodyPr wrap="square" rtlCol="0">
            <a:spAutoFit/>
          </a:bodyPr>
          <a:lstStyle/>
          <a:p>
            <a:pPr algn="r"/>
            <a:r>
              <a:rPr lang="en-US" sz="1000" dirty="0" smtClean="0"/>
              <a:t>Effective From :</a:t>
            </a:r>
            <a:endParaRPr lang="en-US" sz="1000" dirty="0"/>
          </a:p>
        </p:txBody>
      </p:sp>
      <p:sp>
        <p:nvSpPr>
          <p:cNvPr id="79" name="Rectangle 78"/>
          <p:cNvSpPr/>
          <p:nvPr/>
        </p:nvSpPr>
        <p:spPr>
          <a:xfrm>
            <a:off x="1484798" y="3207002"/>
            <a:ext cx="1083476" cy="21431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04/01/2009</a:t>
            </a:r>
            <a:endParaRPr lang="en-AU" sz="1200" dirty="0"/>
          </a:p>
        </p:txBody>
      </p:sp>
      <p:pic>
        <p:nvPicPr>
          <p:cNvPr id="82" name="Picture 81"/>
          <p:cNvPicPr>
            <a:picLocks noChangeAspect="1" noChangeArrowheads="1"/>
          </p:cNvPicPr>
          <p:nvPr/>
        </p:nvPicPr>
        <p:blipFill>
          <a:blip r:embed="rId3"/>
          <a:srcRect/>
          <a:stretch>
            <a:fillRect/>
          </a:stretch>
        </p:blipFill>
        <p:spPr bwMode="auto">
          <a:xfrm>
            <a:off x="2639712" y="3207002"/>
            <a:ext cx="202408" cy="214314"/>
          </a:xfrm>
          <a:prstGeom prst="rect">
            <a:avLst/>
          </a:prstGeom>
          <a:noFill/>
          <a:ln w="9525">
            <a:noFill/>
            <a:miter lim="800000"/>
            <a:headEnd/>
            <a:tailEnd/>
          </a:ln>
          <a:effectLst/>
        </p:spPr>
      </p:pic>
      <p:sp>
        <p:nvSpPr>
          <p:cNvPr id="92" name="TextBox 91"/>
          <p:cNvSpPr txBox="1"/>
          <p:nvPr/>
        </p:nvSpPr>
        <p:spPr>
          <a:xfrm>
            <a:off x="285720" y="1860315"/>
            <a:ext cx="1285884" cy="246221"/>
          </a:xfrm>
          <a:prstGeom prst="rect">
            <a:avLst/>
          </a:prstGeom>
          <a:noFill/>
        </p:spPr>
        <p:txBody>
          <a:bodyPr wrap="square" rtlCol="0">
            <a:spAutoFit/>
          </a:bodyPr>
          <a:lstStyle/>
          <a:p>
            <a:pPr algn="r"/>
            <a:r>
              <a:rPr lang="en-US" sz="1000" dirty="0" smtClean="0"/>
              <a:t>Sponsor Type :</a:t>
            </a:r>
            <a:endParaRPr lang="en-US" sz="1000" dirty="0"/>
          </a:p>
        </p:txBody>
      </p:sp>
      <p:sp>
        <p:nvSpPr>
          <p:cNvPr id="93" name="Rectangle 92"/>
          <p:cNvSpPr/>
          <p:nvPr/>
        </p:nvSpPr>
        <p:spPr>
          <a:xfrm>
            <a:off x="1500166" y="1876854"/>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Third Party Administrators</a:t>
            </a:r>
            <a:endParaRPr lang="en-US" sz="1050" dirty="0">
              <a:solidFill>
                <a:schemeClr val="tx1"/>
              </a:solidFill>
            </a:endParaRPr>
          </a:p>
        </p:txBody>
      </p:sp>
      <p:grpSp>
        <p:nvGrpSpPr>
          <p:cNvPr id="20" name="Group 81"/>
          <p:cNvGrpSpPr/>
          <p:nvPr/>
        </p:nvGrpSpPr>
        <p:grpSpPr>
          <a:xfrm>
            <a:off x="3196190" y="1857364"/>
            <a:ext cx="214314" cy="229682"/>
            <a:chOff x="1285852" y="4143380"/>
            <a:chExt cx="214314" cy="229682"/>
          </a:xfrm>
        </p:grpSpPr>
        <p:sp>
          <p:nvSpPr>
            <p:cNvPr id="95" name="Rectangle 94"/>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lowchart: Merge 95"/>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2" name="TextBox 101"/>
          <p:cNvSpPr txBox="1"/>
          <p:nvPr/>
        </p:nvSpPr>
        <p:spPr>
          <a:xfrm>
            <a:off x="278036" y="2115331"/>
            <a:ext cx="1285884" cy="246221"/>
          </a:xfrm>
          <a:prstGeom prst="rect">
            <a:avLst/>
          </a:prstGeom>
          <a:noFill/>
        </p:spPr>
        <p:txBody>
          <a:bodyPr wrap="square" rtlCol="0">
            <a:spAutoFit/>
          </a:bodyPr>
          <a:lstStyle/>
          <a:p>
            <a:pPr algn="r"/>
            <a:r>
              <a:rPr lang="en-US" sz="1000" dirty="0" smtClean="0"/>
              <a:t>Sponsor Name:</a:t>
            </a:r>
            <a:endParaRPr lang="en-US" sz="1000" dirty="0"/>
          </a:p>
        </p:txBody>
      </p:sp>
      <p:sp>
        <p:nvSpPr>
          <p:cNvPr id="103" name="Rectangle 102"/>
          <p:cNvSpPr/>
          <p:nvPr/>
        </p:nvSpPr>
        <p:spPr>
          <a:xfrm>
            <a:off x="1492482" y="2131870"/>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Paramount Health Group</a:t>
            </a:r>
            <a:endParaRPr lang="en-US" sz="1050" dirty="0">
              <a:solidFill>
                <a:schemeClr val="tx1"/>
              </a:solidFill>
            </a:endParaRPr>
          </a:p>
        </p:txBody>
      </p:sp>
      <p:grpSp>
        <p:nvGrpSpPr>
          <p:cNvPr id="21" name="Group 81"/>
          <p:cNvGrpSpPr/>
          <p:nvPr/>
        </p:nvGrpSpPr>
        <p:grpSpPr>
          <a:xfrm>
            <a:off x="3188506" y="2112380"/>
            <a:ext cx="214314" cy="229682"/>
            <a:chOff x="1285852" y="4143380"/>
            <a:chExt cx="214314" cy="229682"/>
          </a:xfrm>
        </p:grpSpPr>
        <p:sp>
          <p:nvSpPr>
            <p:cNvPr id="105" name="Rectangle 104"/>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lowchart: Merge 105"/>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7" name="TextBox 106"/>
          <p:cNvSpPr txBox="1"/>
          <p:nvPr/>
        </p:nvSpPr>
        <p:spPr>
          <a:xfrm>
            <a:off x="285720" y="2928934"/>
            <a:ext cx="1285884" cy="246221"/>
          </a:xfrm>
          <a:prstGeom prst="rect">
            <a:avLst/>
          </a:prstGeom>
          <a:noFill/>
        </p:spPr>
        <p:txBody>
          <a:bodyPr wrap="square" rtlCol="0">
            <a:spAutoFit/>
          </a:bodyPr>
          <a:lstStyle/>
          <a:p>
            <a:pPr algn="r"/>
            <a:r>
              <a:rPr lang="en-US" sz="1000" dirty="0" smtClean="0"/>
              <a:t>Policy No. :</a:t>
            </a:r>
            <a:endParaRPr lang="en-US" sz="1000" dirty="0"/>
          </a:p>
        </p:txBody>
      </p:sp>
      <p:sp>
        <p:nvSpPr>
          <p:cNvPr id="108" name="Rectangle 107"/>
          <p:cNvSpPr/>
          <p:nvPr/>
        </p:nvSpPr>
        <p:spPr>
          <a:xfrm>
            <a:off x="1500166" y="2960841"/>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40332322323</a:t>
            </a:r>
            <a:endParaRPr lang="en-US" sz="1050" dirty="0">
              <a:solidFill>
                <a:schemeClr val="tx1"/>
              </a:solidFill>
            </a:endParaRPr>
          </a:p>
        </p:txBody>
      </p:sp>
      <p:sp>
        <p:nvSpPr>
          <p:cNvPr id="109" name="TextBox 108"/>
          <p:cNvSpPr txBox="1"/>
          <p:nvPr/>
        </p:nvSpPr>
        <p:spPr>
          <a:xfrm>
            <a:off x="484666" y="3468531"/>
            <a:ext cx="1040834" cy="246221"/>
          </a:xfrm>
          <a:prstGeom prst="rect">
            <a:avLst/>
          </a:prstGeom>
          <a:noFill/>
        </p:spPr>
        <p:txBody>
          <a:bodyPr wrap="square" rtlCol="0">
            <a:spAutoFit/>
          </a:bodyPr>
          <a:lstStyle/>
          <a:p>
            <a:pPr algn="r"/>
            <a:r>
              <a:rPr lang="en-US" sz="1000" dirty="0" smtClean="0"/>
              <a:t>Effective To:</a:t>
            </a:r>
            <a:endParaRPr lang="en-US" sz="1000" dirty="0"/>
          </a:p>
        </p:txBody>
      </p:sp>
      <p:sp>
        <p:nvSpPr>
          <p:cNvPr id="110" name="Rectangle 109"/>
          <p:cNvSpPr/>
          <p:nvPr/>
        </p:nvSpPr>
        <p:spPr>
          <a:xfrm>
            <a:off x="1469430" y="3491583"/>
            <a:ext cx="1083476" cy="21431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03/31/2010</a:t>
            </a:r>
            <a:endParaRPr lang="en-AU" sz="1200" dirty="0"/>
          </a:p>
        </p:txBody>
      </p:sp>
      <p:pic>
        <p:nvPicPr>
          <p:cNvPr id="111" name="Picture 110"/>
          <p:cNvPicPr>
            <a:picLocks noChangeAspect="1" noChangeArrowheads="1"/>
          </p:cNvPicPr>
          <p:nvPr/>
        </p:nvPicPr>
        <p:blipFill>
          <a:blip r:embed="rId3"/>
          <a:srcRect/>
          <a:stretch>
            <a:fillRect/>
          </a:stretch>
        </p:blipFill>
        <p:spPr bwMode="auto">
          <a:xfrm>
            <a:off x="2624344" y="3491583"/>
            <a:ext cx="202408" cy="214314"/>
          </a:xfrm>
          <a:prstGeom prst="rect">
            <a:avLst/>
          </a:prstGeom>
          <a:noFill/>
          <a:ln w="9525">
            <a:noFill/>
            <a:miter lim="800000"/>
            <a:headEnd/>
            <a:tailEnd/>
          </a:ln>
          <a:effectLst/>
        </p:spPr>
      </p:pic>
      <p:sp>
        <p:nvSpPr>
          <p:cNvPr id="112" name="TextBox 111"/>
          <p:cNvSpPr txBox="1"/>
          <p:nvPr/>
        </p:nvSpPr>
        <p:spPr>
          <a:xfrm>
            <a:off x="285720" y="2357430"/>
            <a:ext cx="1285884" cy="246221"/>
          </a:xfrm>
          <a:prstGeom prst="rect">
            <a:avLst/>
          </a:prstGeom>
          <a:noFill/>
        </p:spPr>
        <p:txBody>
          <a:bodyPr wrap="square" rtlCol="0">
            <a:spAutoFit/>
          </a:bodyPr>
          <a:lstStyle/>
          <a:p>
            <a:pPr algn="r"/>
            <a:r>
              <a:rPr lang="en-US" sz="1000" dirty="0" smtClean="0"/>
              <a:t>Insurance Company:</a:t>
            </a:r>
            <a:endParaRPr lang="en-US" sz="1000" dirty="0"/>
          </a:p>
        </p:txBody>
      </p:sp>
      <p:sp>
        <p:nvSpPr>
          <p:cNvPr id="113" name="Rectangle 112"/>
          <p:cNvSpPr/>
          <p:nvPr/>
        </p:nvSpPr>
        <p:spPr>
          <a:xfrm>
            <a:off x="1500166" y="2373969"/>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Future Generali India Insurance</a:t>
            </a:r>
            <a:endParaRPr lang="en-US" sz="1050" dirty="0">
              <a:solidFill>
                <a:schemeClr val="tx1"/>
              </a:solidFill>
            </a:endParaRPr>
          </a:p>
        </p:txBody>
      </p:sp>
      <p:grpSp>
        <p:nvGrpSpPr>
          <p:cNvPr id="22" name="Group 81"/>
          <p:cNvGrpSpPr/>
          <p:nvPr/>
        </p:nvGrpSpPr>
        <p:grpSpPr>
          <a:xfrm>
            <a:off x="3196190" y="2370958"/>
            <a:ext cx="214314" cy="229682"/>
            <a:chOff x="1285852" y="4143380"/>
            <a:chExt cx="214314" cy="229682"/>
          </a:xfrm>
        </p:grpSpPr>
        <p:sp>
          <p:nvSpPr>
            <p:cNvPr id="115" name="Rectangle 114"/>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lowchart: Merge 115"/>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7" name="TextBox 116"/>
          <p:cNvSpPr txBox="1"/>
          <p:nvPr/>
        </p:nvSpPr>
        <p:spPr>
          <a:xfrm>
            <a:off x="214282" y="2676200"/>
            <a:ext cx="1285884" cy="246221"/>
          </a:xfrm>
          <a:prstGeom prst="rect">
            <a:avLst/>
          </a:prstGeom>
          <a:noFill/>
        </p:spPr>
        <p:txBody>
          <a:bodyPr wrap="square" rtlCol="0">
            <a:spAutoFit/>
          </a:bodyPr>
          <a:lstStyle/>
          <a:p>
            <a:pPr algn="r"/>
            <a:r>
              <a:rPr lang="en-US" sz="1000" dirty="0" smtClean="0"/>
              <a:t>Policy Type :</a:t>
            </a:r>
            <a:endParaRPr lang="en-US" sz="1000" dirty="0"/>
          </a:p>
        </p:txBody>
      </p:sp>
      <p:pic>
        <p:nvPicPr>
          <p:cNvPr id="3074" name="Picture 2"/>
          <p:cNvPicPr>
            <a:picLocks noChangeAspect="1" noChangeArrowheads="1"/>
          </p:cNvPicPr>
          <p:nvPr/>
        </p:nvPicPr>
        <p:blipFill>
          <a:blip r:embed="rId4"/>
          <a:srcRect/>
          <a:stretch>
            <a:fillRect/>
          </a:stretch>
        </p:blipFill>
        <p:spPr bwMode="auto">
          <a:xfrm>
            <a:off x="1423967" y="2714620"/>
            <a:ext cx="219075" cy="171450"/>
          </a:xfrm>
          <a:prstGeom prst="rect">
            <a:avLst/>
          </a:prstGeom>
          <a:noFill/>
          <a:ln w="9525">
            <a:noFill/>
            <a:miter lim="800000"/>
            <a:headEnd/>
            <a:tailEnd/>
          </a:ln>
          <a:effectLst/>
        </p:spPr>
      </p:pic>
      <p:sp>
        <p:nvSpPr>
          <p:cNvPr id="118" name="TextBox 117"/>
          <p:cNvSpPr txBox="1"/>
          <p:nvPr/>
        </p:nvSpPr>
        <p:spPr>
          <a:xfrm>
            <a:off x="1571604" y="2699252"/>
            <a:ext cx="928694" cy="246221"/>
          </a:xfrm>
          <a:prstGeom prst="rect">
            <a:avLst/>
          </a:prstGeom>
          <a:noFill/>
        </p:spPr>
        <p:txBody>
          <a:bodyPr wrap="square" rtlCol="0">
            <a:spAutoFit/>
          </a:bodyPr>
          <a:lstStyle/>
          <a:p>
            <a:r>
              <a:rPr lang="en-US" sz="1000" dirty="0" smtClean="0"/>
              <a:t>Individual</a:t>
            </a:r>
            <a:endParaRPr lang="en-US" sz="1000" dirty="0"/>
          </a:p>
        </p:txBody>
      </p:sp>
      <p:pic>
        <p:nvPicPr>
          <p:cNvPr id="3075" name="Picture 3"/>
          <p:cNvPicPr>
            <a:picLocks noChangeAspect="1" noChangeArrowheads="1"/>
          </p:cNvPicPr>
          <p:nvPr/>
        </p:nvPicPr>
        <p:blipFill>
          <a:blip r:embed="rId5"/>
          <a:srcRect/>
          <a:stretch>
            <a:fillRect/>
          </a:stretch>
        </p:blipFill>
        <p:spPr bwMode="auto">
          <a:xfrm>
            <a:off x="2369670" y="2745356"/>
            <a:ext cx="180975" cy="142875"/>
          </a:xfrm>
          <a:prstGeom prst="rect">
            <a:avLst/>
          </a:prstGeom>
          <a:noFill/>
          <a:ln w="9525">
            <a:noFill/>
            <a:miter lim="800000"/>
            <a:headEnd/>
            <a:tailEnd/>
          </a:ln>
          <a:effectLst/>
        </p:spPr>
      </p:pic>
      <p:sp>
        <p:nvSpPr>
          <p:cNvPr id="119" name="TextBox 118"/>
          <p:cNvSpPr txBox="1"/>
          <p:nvPr/>
        </p:nvSpPr>
        <p:spPr>
          <a:xfrm>
            <a:off x="2500298" y="2696970"/>
            <a:ext cx="928694" cy="246221"/>
          </a:xfrm>
          <a:prstGeom prst="rect">
            <a:avLst/>
          </a:prstGeom>
          <a:noFill/>
        </p:spPr>
        <p:txBody>
          <a:bodyPr wrap="square" rtlCol="0">
            <a:spAutoFit/>
          </a:bodyPr>
          <a:lstStyle/>
          <a:p>
            <a:r>
              <a:rPr lang="en-US" sz="1000" dirty="0" smtClean="0"/>
              <a:t>Group</a:t>
            </a:r>
            <a:endParaRPr lang="en-US" sz="1000" dirty="0"/>
          </a:p>
        </p:txBody>
      </p:sp>
      <p:sp>
        <p:nvSpPr>
          <p:cNvPr id="120" name="TextBox 119"/>
          <p:cNvSpPr txBox="1"/>
          <p:nvPr/>
        </p:nvSpPr>
        <p:spPr>
          <a:xfrm>
            <a:off x="247300" y="3786190"/>
            <a:ext cx="1285884" cy="246221"/>
          </a:xfrm>
          <a:prstGeom prst="rect">
            <a:avLst/>
          </a:prstGeom>
          <a:noFill/>
        </p:spPr>
        <p:txBody>
          <a:bodyPr wrap="square" rtlCol="0">
            <a:spAutoFit/>
          </a:bodyPr>
          <a:lstStyle/>
          <a:p>
            <a:pPr algn="r"/>
            <a:r>
              <a:rPr lang="en-US" sz="1000" dirty="0" smtClean="0"/>
              <a:t>Company:</a:t>
            </a:r>
            <a:endParaRPr lang="en-US" sz="1000" dirty="0"/>
          </a:p>
        </p:txBody>
      </p:sp>
      <p:sp>
        <p:nvSpPr>
          <p:cNvPr id="121" name="Rectangle 120"/>
          <p:cNvSpPr/>
          <p:nvPr/>
        </p:nvSpPr>
        <p:spPr>
          <a:xfrm>
            <a:off x="1461746" y="3802729"/>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Walking Tree Consultancy</a:t>
            </a:r>
            <a:endParaRPr lang="en-US" sz="1050" dirty="0">
              <a:solidFill>
                <a:schemeClr val="tx1"/>
              </a:solidFill>
            </a:endParaRPr>
          </a:p>
        </p:txBody>
      </p:sp>
      <p:sp>
        <p:nvSpPr>
          <p:cNvPr id="122" name="TextBox 121"/>
          <p:cNvSpPr txBox="1"/>
          <p:nvPr/>
        </p:nvSpPr>
        <p:spPr>
          <a:xfrm>
            <a:off x="231932" y="4034633"/>
            <a:ext cx="1285884" cy="246221"/>
          </a:xfrm>
          <a:prstGeom prst="rect">
            <a:avLst/>
          </a:prstGeom>
          <a:noFill/>
        </p:spPr>
        <p:txBody>
          <a:bodyPr wrap="square" rtlCol="0">
            <a:spAutoFit/>
          </a:bodyPr>
          <a:lstStyle/>
          <a:p>
            <a:pPr algn="r"/>
            <a:r>
              <a:rPr lang="en-US" sz="1000" dirty="0" smtClean="0"/>
              <a:t>Sponsor Status:</a:t>
            </a:r>
            <a:endParaRPr lang="en-US" sz="1000" dirty="0"/>
          </a:p>
        </p:txBody>
      </p:sp>
      <p:sp>
        <p:nvSpPr>
          <p:cNvPr id="123" name="Rectangle 122"/>
          <p:cNvSpPr/>
          <p:nvPr/>
        </p:nvSpPr>
        <p:spPr>
          <a:xfrm>
            <a:off x="1446378" y="4051172"/>
            <a:ext cx="1339672"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Active</a:t>
            </a:r>
            <a:endParaRPr lang="en-US" sz="1050" dirty="0">
              <a:solidFill>
                <a:schemeClr val="tx1"/>
              </a:solidFill>
            </a:endParaRPr>
          </a:p>
        </p:txBody>
      </p:sp>
      <p:grpSp>
        <p:nvGrpSpPr>
          <p:cNvPr id="23" name="Group 81"/>
          <p:cNvGrpSpPr/>
          <p:nvPr/>
        </p:nvGrpSpPr>
        <p:grpSpPr>
          <a:xfrm>
            <a:off x="2571736" y="4033522"/>
            <a:ext cx="214314" cy="229682"/>
            <a:chOff x="1285852" y="4143380"/>
            <a:chExt cx="214314" cy="229682"/>
          </a:xfrm>
        </p:grpSpPr>
        <p:sp>
          <p:nvSpPr>
            <p:cNvPr id="125" name="Rectangle 124"/>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lowchart: Merge 125"/>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7" name="TextBox 126"/>
          <p:cNvSpPr txBox="1"/>
          <p:nvPr/>
        </p:nvSpPr>
        <p:spPr>
          <a:xfrm>
            <a:off x="285720" y="5345684"/>
            <a:ext cx="2786082" cy="369332"/>
          </a:xfrm>
          <a:prstGeom prst="rect">
            <a:avLst/>
          </a:prstGeom>
          <a:noFill/>
        </p:spPr>
        <p:txBody>
          <a:bodyPr wrap="square" rtlCol="0">
            <a:spAutoFit/>
          </a:bodyPr>
          <a:lstStyle/>
          <a:p>
            <a:pPr algn="r"/>
            <a:r>
              <a:rPr lang="en-US" sz="1000" dirty="0" smtClean="0"/>
              <a:t>Add zero or more sponsors for the patient </a:t>
            </a:r>
            <a:r>
              <a:rPr lang="en-US" sz="1200" dirty="0" smtClean="0"/>
              <a:t>(</a:t>
            </a:r>
            <a:r>
              <a:rPr lang="en-US" dirty="0" smtClean="0"/>
              <a:t>+</a:t>
            </a:r>
            <a:r>
              <a:rPr lang="en-US" sz="1200" dirty="0" smtClean="0"/>
              <a:t>)</a:t>
            </a:r>
            <a:endParaRPr lang="en-US" sz="1200" dirty="0"/>
          </a:p>
        </p:txBody>
      </p:sp>
      <p:sp>
        <p:nvSpPr>
          <p:cNvPr id="128" name="TextBox 127"/>
          <p:cNvSpPr txBox="1"/>
          <p:nvPr/>
        </p:nvSpPr>
        <p:spPr>
          <a:xfrm>
            <a:off x="214282" y="4325787"/>
            <a:ext cx="1285884" cy="246221"/>
          </a:xfrm>
          <a:prstGeom prst="rect">
            <a:avLst/>
          </a:prstGeom>
          <a:noFill/>
        </p:spPr>
        <p:txBody>
          <a:bodyPr wrap="square" rtlCol="0">
            <a:spAutoFit/>
          </a:bodyPr>
          <a:lstStyle/>
          <a:p>
            <a:pPr algn="r"/>
            <a:r>
              <a:rPr lang="en-US" sz="1000" dirty="0" smtClean="0"/>
              <a:t>Sum Insured:</a:t>
            </a:r>
            <a:endParaRPr lang="en-US" sz="1000" dirty="0"/>
          </a:p>
        </p:txBody>
      </p:sp>
      <p:sp>
        <p:nvSpPr>
          <p:cNvPr id="129" name="Rectangle 128"/>
          <p:cNvSpPr/>
          <p:nvPr/>
        </p:nvSpPr>
        <p:spPr>
          <a:xfrm>
            <a:off x="1428728" y="4342326"/>
            <a:ext cx="1339672"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200000</a:t>
            </a:r>
            <a:endParaRPr lang="en-US" sz="1050" dirty="0">
              <a:solidFill>
                <a:schemeClr val="tx1"/>
              </a:solidFill>
            </a:endParaRPr>
          </a:p>
        </p:txBody>
      </p:sp>
      <p:sp>
        <p:nvSpPr>
          <p:cNvPr id="130" name="TextBox 129"/>
          <p:cNvSpPr txBox="1"/>
          <p:nvPr/>
        </p:nvSpPr>
        <p:spPr>
          <a:xfrm>
            <a:off x="214282" y="5055535"/>
            <a:ext cx="1285884" cy="230832"/>
          </a:xfrm>
          <a:prstGeom prst="rect">
            <a:avLst/>
          </a:prstGeom>
          <a:noFill/>
        </p:spPr>
        <p:txBody>
          <a:bodyPr wrap="square" rtlCol="0">
            <a:spAutoFit/>
          </a:bodyPr>
          <a:lstStyle/>
          <a:p>
            <a:pPr algn="r"/>
            <a:r>
              <a:rPr lang="en-US" sz="900" dirty="0" smtClean="0"/>
              <a:t>Mediclaim Percentage:</a:t>
            </a:r>
            <a:endParaRPr lang="en-US" sz="900" dirty="0"/>
          </a:p>
        </p:txBody>
      </p:sp>
      <p:sp>
        <p:nvSpPr>
          <p:cNvPr id="131" name="Rectangle 130"/>
          <p:cNvSpPr/>
          <p:nvPr/>
        </p:nvSpPr>
        <p:spPr>
          <a:xfrm>
            <a:off x="1428728" y="5072074"/>
            <a:ext cx="505468"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80 </a:t>
            </a:r>
            <a:r>
              <a:rPr lang="en-US" sz="1200" b="1" dirty="0" smtClean="0">
                <a:solidFill>
                  <a:schemeClr val="tx1"/>
                </a:solidFill>
              </a:rPr>
              <a:t>%</a:t>
            </a:r>
            <a:endParaRPr lang="en-US" sz="1050" b="1" dirty="0">
              <a:solidFill>
                <a:schemeClr val="tx1"/>
              </a:solidFill>
            </a:endParaRPr>
          </a:p>
        </p:txBody>
      </p:sp>
      <p:sp>
        <p:nvSpPr>
          <p:cNvPr id="132" name="TextBox 131"/>
          <p:cNvSpPr txBox="1"/>
          <p:nvPr/>
        </p:nvSpPr>
        <p:spPr>
          <a:xfrm>
            <a:off x="216564" y="4540101"/>
            <a:ext cx="1285884" cy="246221"/>
          </a:xfrm>
          <a:prstGeom prst="rect">
            <a:avLst/>
          </a:prstGeom>
          <a:noFill/>
        </p:spPr>
        <p:txBody>
          <a:bodyPr wrap="square" rtlCol="0">
            <a:spAutoFit/>
          </a:bodyPr>
          <a:lstStyle/>
          <a:p>
            <a:pPr algn="r"/>
            <a:r>
              <a:rPr lang="en-US" sz="1000" dirty="0" smtClean="0"/>
              <a:t>Premium Amount:</a:t>
            </a:r>
            <a:endParaRPr lang="en-US" sz="1000" dirty="0"/>
          </a:p>
        </p:txBody>
      </p:sp>
      <p:sp>
        <p:nvSpPr>
          <p:cNvPr id="133" name="Rectangle 132"/>
          <p:cNvSpPr/>
          <p:nvPr/>
        </p:nvSpPr>
        <p:spPr>
          <a:xfrm>
            <a:off x="1431010" y="4556640"/>
            <a:ext cx="1339672"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3000</a:t>
            </a:r>
            <a:endParaRPr lang="en-US" sz="1050" dirty="0">
              <a:solidFill>
                <a:schemeClr val="tx1"/>
              </a:solidFill>
            </a:endParaRPr>
          </a:p>
        </p:txBody>
      </p:sp>
      <p:sp>
        <p:nvSpPr>
          <p:cNvPr id="134" name="TextBox 133"/>
          <p:cNvSpPr txBox="1"/>
          <p:nvPr/>
        </p:nvSpPr>
        <p:spPr>
          <a:xfrm>
            <a:off x="214282" y="4754415"/>
            <a:ext cx="1285884" cy="215444"/>
          </a:xfrm>
          <a:prstGeom prst="rect">
            <a:avLst/>
          </a:prstGeom>
          <a:noFill/>
        </p:spPr>
        <p:txBody>
          <a:bodyPr wrap="square" rtlCol="0">
            <a:spAutoFit/>
          </a:bodyPr>
          <a:lstStyle/>
          <a:p>
            <a:pPr algn="r"/>
            <a:r>
              <a:rPr lang="en-US" sz="800" dirty="0" smtClean="0"/>
              <a:t>Sum Already Exhausted:</a:t>
            </a:r>
            <a:endParaRPr lang="en-US" sz="800" dirty="0"/>
          </a:p>
        </p:txBody>
      </p:sp>
      <p:sp>
        <p:nvSpPr>
          <p:cNvPr id="135" name="Rectangle 134"/>
          <p:cNvSpPr/>
          <p:nvPr/>
        </p:nvSpPr>
        <p:spPr>
          <a:xfrm>
            <a:off x="1428728" y="4770954"/>
            <a:ext cx="1339672"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67000</a:t>
            </a:r>
            <a:endParaRPr lang="en-US" sz="1050" dirty="0">
              <a:solidFill>
                <a:schemeClr val="tx1"/>
              </a:solidFill>
            </a:endParaRPr>
          </a:p>
        </p:txBody>
      </p:sp>
      <p:sp>
        <p:nvSpPr>
          <p:cNvPr id="136" name="Rounded Rectangle 135"/>
          <p:cNvSpPr/>
          <p:nvPr/>
        </p:nvSpPr>
        <p:spPr>
          <a:xfrm>
            <a:off x="285720" y="6286520"/>
            <a:ext cx="1071570"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Cancel</a:t>
            </a:r>
            <a:endParaRPr lang="en-US" dirty="0"/>
          </a:p>
        </p:txBody>
      </p:sp>
      <p:sp>
        <p:nvSpPr>
          <p:cNvPr id="137" name="Rounded Rectangle 136"/>
          <p:cNvSpPr/>
          <p:nvPr/>
        </p:nvSpPr>
        <p:spPr>
          <a:xfrm flipH="1">
            <a:off x="1395710" y="6286520"/>
            <a:ext cx="1143008"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Reset</a:t>
            </a:r>
            <a:endParaRPr lang="en-US" sz="1000" dirty="0"/>
          </a:p>
        </p:txBody>
      </p:sp>
      <p:sp>
        <p:nvSpPr>
          <p:cNvPr id="138" name="Rounded Rectangle 137"/>
          <p:cNvSpPr/>
          <p:nvPr/>
        </p:nvSpPr>
        <p:spPr>
          <a:xfrm flipH="1">
            <a:off x="2577138" y="6286520"/>
            <a:ext cx="1143008"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Save</a:t>
            </a:r>
            <a:endParaRPr lang="en-US" sz="1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8770" y="71414"/>
            <a:ext cx="6472254" cy="428628"/>
          </a:xfrm>
        </p:spPr>
        <p:txBody>
          <a:bodyPr>
            <a:normAutofit fontScale="90000"/>
          </a:bodyPr>
          <a:lstStyle/>
          <a:p>
            <a:r>
              <a:rPr lang="en-US" dirty="0" smtClean="0"/>
              <a:t>Patient Registration Window</a:t>
            </a:r>
            <a:endParaRPr lang="en-US" dirty="0"/>
          </a:p>
        </p:txBody>
      </p:sp>
      <p:sp>
        <p:nvSpPr>
          <p:cNvPr id="4" name="Rectangle 3"/>
          <p:cNvSpPr/>
          <p:nvPr/>
        </p:nvSpPr>
        <p:spPr>
          <a:xfrm>
            <a:off x="214282" y="1357298"/>
            <a:ext cx="8715436" cy="5286412"/>
          </a:xfrm>
          <a:prstGeom prst="rect">
            <a:avLst/>
          </a:prstGeom>
          <a:solidFill>
            <a:schemeClr val="bg1">
              <a:lumMod val="95000"/>
              <a:alpha val="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271658" y="857232"/>
            <a:ext cx="2443746" cy="276999"/>
          </a:xfrm>
          <a:prstGeom prst="rect">
            <a:avLst/>
          </a:prstGeom>
          <a:noFill/>
        </p:spPr>
        <p:txBody>
          <a:bodyPr wrap="none" rtlCol="0">
            <a:spAutoFit/>
          </a:bodyPr>
          <a:lstStyle/>
          <a:p>
            <a:r>
              <a:rPr lang="en-AU" sz="1200" b="1" dirty="0" smtClean="0"/>
              <a:t>Welcome</a:t>
            </a:r>
            <a:r>
              <a:rPr lang="en-AU" sz="1200" dirty="0" smtClean="0"/>
              <a:t>: &lt;first name&gt; &lt;last name&gt;</a:t>
            </a:r>
            <a:endParaRPr lang="en-AU" sz="1200" dirty="0"/>
          </a:p>
        </p:txBody>
      </p:sp>
      <p:sp>
        <p:nvSpPr>
          <p:cNvPr id="6" name="TextBox 5"/>
          <p:cNvSpPr txBox="1"/>
          <p:nvPr/>
        </p:nvSpPr>
        <p:spPr>
          <a:xfrm>
            <a:off x="6500826" y="1071546"/>
            <a:ext cx="1277016" cy="276999"/>
          </a:xfrm>
          <a:prstGeom prst="rect">
            <a:avLst/>
          </a:prstGeom>
          <a:noFill/>
        </p:spPr>
        <p:txBody>
          <a:bodyPr wrap="none" rtlCol="0">
            <a:spAutoFit/>
          </a:bodyPr>
          <a:lstStyle/>
          <a:p>
            <a:r>
              <a:rPr lang="en-AU" sz="1200" u="sng" dirty="0" smtClean="0"/>
              <a:t>Change Password</a:t>
            </a:r>
            <a:endParaRPr lang="en-AU" sz="1200" u="sng" dirty="0"/>
          </a:p>
        </p:txBody>
      </p:sp>
      <p:sp>
        <p:nvSpPr>
          <p:cNvPr id="7" name="TextBox 6"/>
          <p:cNvSpPr txBox="1"/>
          <p:nvPr/>
        </p:nvSpPr>
        <p:spPr>
          <a:xfrm>
            <a:off x="7777842" y="1080299"/>
            <a:ext cx="614848" cy="276999"/>
          </a:xfrm>
          <a:prstGeom prst="rect">
            <a:avLst/>
          </a:prstGeom>
          <a:noFill/>
        </p:spPr>
        <p:txBody>
          <a:bodyPr wrap="none" rtlCol="0">
            <a:spAutoFit/>
          </a:bodyPr>
          <a:lstStyle/>
          <a:p>
            <a:r>
              <a:rPr lang="en-AU" sz="1200" u="sng" dirty="0" smtClean="0"/>
              <a:t>Logout</a:t>
            </a:r>
            <a:endParaRPr lang="en-AU" sz="1200" u="sng" dirty="0"/>
          </a:p>
        </p:txBody>
      </p:sp>
      <p:sp>
        <p:nvSpPr>
          <p:cNvPr id="8" name="Rectangle 7"/>
          <p:cNvSpPr/>
          <p:nvPr/>
        </p:nvSpPr>
        <p:spPr>
          <a:xfrm>
            <a:off x="214282" y="1071546"/>
            <a:ext cx="1071570" cy="285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1400" dirty="0" smtClean="0"/>
              <a:t>Home</a:t>
            </a:r>
          </a:p>
        </p:txBody>
      </p:sp>
      <p:sp>
        <p:nvSpPr>
          <p:cNvPr id="9" name="Rectangle 8"/>
          <p:cNvSpPr/>
          <p:nvPr/>
        </p:nvSpPr>
        <p:spPr>
          <a:xfrm>
            <a:off x="1357290" y="1071546"/>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Miscellaneous</a:t>
            </a:r>
            <a:endParaRPr lang="en-AU" sz="1400" dirty="0"/>
          </a:p>
        </p:txBody>
      </p:sp>
      <p:sp>
        <p:nvSpPr>
          <p:cNvPr id="10" name="Rectangle 9"/>
          <p:cNvSpPr/>
          <p:nvPr/>
        </p:nvSpPr>
        <p:spPr>
          <a:xfrm>
            <a:off x="3857620"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Settings</a:t>
            </a:r>
            <a:endParaRPr lang="en-AU" sz="1400" dirty="0"/>
          </a:p>
        </p:txBody>
      </p:sp>
      <p:sp>
        <p:nvSpPr>
          <p:cNvPr id="11" name="Rectangle 10"/>
          <p:cNvSpPr/>
          <p:nvPr/>
        </p:nvSpPr>
        <p:spPr>
          <a:xfrm>
            <a:off x="5000628"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Help</a:t>
            </a:r>
            <a:endParaRPr lang="en-AU" sz="1400" dirty="0"/>
          </a:p>
        </p:txBody>
      </p:sp>
      <p:sp>
        <p:nvSpPr>
          <p:cNvPr id="12" name="Rectangle 11"/>
          <p:cNvSpPr/>
          <p:nvPr/>
        </p:nvSpPr>
        <p:spPr>
          <a:xfrm>
            <a:off x="2714612"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Reports</a:t>
            </a:r>
            <a:endParaRPr lang="en-AU" sz="1400" dirty="0"/>
          </a:p>
        </p:txBody>
      </p:sp>
      <p:sp>
        <p:nvSpPr>
          <p:cNvPr id="14" name="Rounded Rectangle 13"/>
          <p:cNvSpPr/>
          <p:nvPr/>
        </p:nvSpPr>
        <p:spPr>
          <a:xfrm flipH="1">
            <a:off x="1285852" y="1364982"/>
            <a:ext cx="1143008"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Contact Details</a:t>
            </a:r>
          </a:p>
        </p:txBody>
      </p:sp>
      <p:sp>
        <p:nvSpPr>
          <p:cNvPr id="15" name="Rounded Rectangle 14"/>
          <p:cNvSpPr/>
          <p:nvPr/>
        </p:nvSpPr>
        <p:spPr>
          <a:xfrm>
            <a:off x="2428860" y="1357298"/>
            <a:ext cx="1071570"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Emergency Contact</a:t>
            </a:r>
            <a:endParaRPr lang="en-US" dirty="0"/>
          </a:p>
        </p:txBody>
      </p:sp>
      <p:sp>
        <p:nvSpPr>
          <p:cNvPr id="16" name="Rounded Rectangle 15"/>
          <p:cNvSpPr/>
          <p:nvPr/>
        </p:nvSpPr>
        <p:spPr>
          <a:xfrm flipH="1">
            <a:off x="3500430" y="1357298"/>
            <a:ext cx="1143008"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Sponsors</a:t>
            </a:r>
            <a:endParaRPr lang="en-US" sz="1000" dirty="0"/>
          </a:p>
        </p:txBody>
      </p:sp>
      <p:sp>
        <p:nvSpPr>
          <p:cNvPr id="17" name="TextBox 16"/>
          <p:cNvSpPr txBox="1"/>
          <p:nvPr/>
        </p:nvSpPr>
        <p:spPr>
          <a:xfrm>
            <a:off x="142844" y="857232"/>
            <a:ext cx="3857652" cy="230832"/>
          </a:xfrm>
          <a:prstGeom prst="rect">
            <a:avLst/>
          </a:prstGeom>
          <a:noFill/>
        </p:spPr>
        <p:txBody>
          <a:bodyPr wrap="square" rtlCol="0">
            <a:spAutoFit/>
          </a:bodyPr>
          <a:lstStyle/>
          <a:p>
            <a:r>
              <a:rPr lang="en-US" sz="900" dirty="0" smtClean="0"/>
              <a:t>Home </a:t>
            </a:r>
            <a:r>
              <a:rPr lang="en-US" sz="900" dirty="0" smtClean="0">
                <a:sym typeface="Wingdings" pitchFamily="2" charset="2"/>
              </a:rPr>
              <a:t> Patient Management  View/Edit Registration  Other Details</a:t>
            </a:r>
            <a:endParaRPr lang="en-US" sz="900" dirty="0"/>
          </a:p>
        </p:txBody>
      </p:sp>
      <p:cxnSp>
        <p:nvCxnSpPr>
          <p:cNvPr id="19" name="Straight Connector 18"/>
          <p:cNvCxnSpPr/>
          <p:nvPr/>
        </p:nvCxnSpPr>
        <p:spPr>
          <a:xfrm flipV="1">
            <a:off x="221966" y="1650734"/>
            <a:ext cx="5572164" cy="1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14282" y="1357298"/>
            <a:ext cx="1071570"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Personal Details</a:t>
            </a:r>
          </a:p>
        </p:txBody>
      </p:sp>
      <p:sp>
        <p:nvSpPr>
          <p:cNvPr id="101" name="Rounded Rectangle 100"/>
          <p:cNvSpPr/>
          <p:nvPr/>
        </p:nvSpPr>
        <p:spPr>
          <a:xfrm flipH="1">
            <a:off x="4643438" y="1357298"/>
            <a:ext cx="1143008" cy="285752"/>
          </a:xfrm>
          <a:prstGeom prst="roundRect">
            <a:avLst/>
          </a:prstGeom>
          <a:solidFill>
            <a:schemeClr val="accent3">
              <a:lumMod val="75000"/>
            </a:schemeClr>
          </a:solidFill>
          <a:scene3d>
            <a:camera prst="orthographicFront"/>
            <a:lightRig rig="threePt" dir="t"/>
          </a:scene3d>
          <a:sp3d>
            <a:bevelT w="63500" h="57150" prst="coolSlant"/>
            <a:bevelB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Other Details</a:t>
            </a:r>
          </a:p>
        </p:txBody>
      </p:sp>
      <p:pic>
        <p:nvPicPr>
          <p:cNvPr id="21" name="Picture 2"/>
          <p:cNvPicPr>
            <a:picLocks noChangeAspect="1" noChangeArrowheads="1"/>
          </p:cNvPicPr>
          <p:nvPr/>
        </p:nvPicPr>
        <p:blipFill>
          <a:blip r:embed="rId3"/>
          <a:srcRect/>
          <a:stretch>
            <a:fillRect/>
          </a:stretch>
        </p:blipFill>
        <p:spPr bwMode="auto">
          <a:xfrm>
            <a:off x="428596" y="1857364"/>
            <a:ext cx="219075" cy="171450"/>
          </a:xfrm>
          <a:prstGeom prst="rect">
            <a:avLst/>
          </a:prstGeom>
          <a:noFill/>
          <a:ln w="9525">
            <a:noFill/>
            <a:miter lim="800000"/>
            <a:headEnd/>
            <a:tailEnd/>
          </a:ln>
          <a:effectLst/>
        </p:spPr>
      </p:pic>
      <p:pic>
        <p:nvPicPr>
          <p:cNvPr id="22" name="Picture 3"/>
          <p:cNvPicPr>
            <a:picLocks noChangeAspect="1" noChangeArrowheads="1"/>
          </p:cNvPicPr>
          <p:nvPr/>
        </p:nvPicPr>
        <p:blipFill>
          <a:blip r:embed="rId4"/>
          <a:srcRect/>
          <a:stretch>
            <a:fillRect/>
          </a:stretch>
        </p:blipFill>
        <p:spPr bwMode="auto">
          <a:xfrm>
            <a:off x="461935" y="2285993"/>
            <a:ext cx="180975" cy="142875"/>
          </a:xfrm>
          <a:prstGeom prst="rect">
            <a:avLst/>
          </a:prstGeom>
          <a:noFill/>
          <a:ln w="9525">
            <a:noFill/>
            <a:miter lim="800000"/>
            <a:headEnd/>
            <a:tailEnd/>
          </a:ln>
          <a:effectLst/>
        </p:spPr>
      </p:pic>
      <p:sp>
        <p:nvSpPr>
          <p:cNvPr id="23" name="TextBox 22"/>
          <p:cNvSpPr txBox="1"/>
          <p:nvPr/>
        </p:nvSpPr>
        <p:spPr>
          <a:xfrm>
            <a:off x="642910" y="2468399"/>
            <a:ext cx="1428760" cy="246221"/>
          </a:xfrm>
          <a:prstGeom prst="rect">
            <a:avLst/>
          </a:prstGeom>
          <a:noFill/>
        </p:spPr>
        <p:txBody>
          <a:bodyPr wrap="square" rtlCol="0">
            <a:spAutoFit/>
          </a:bodyPr>
          <a:lstStyle/>
          <a:p>
            <a:r>
              <a:rPr lang="en-US" sz="1000" dirty="0" smtClean="0"/>
              <a:t>(-)  Known Allergy</a:t>
            </a:r>
            <a:endParaRPr lang="en-US" sz="1200" dirty="0"/>
          </a:p>
        </p:txBody>
      </p:sp>
      <p:sp>
        <p:nvSpPr>
          <p:cNvPr id="24" name="TextBox 23"/>
          <p:cNvSpPr txBox="1"/>
          <p:nvPr/>
        </p:nvSpPr>
        <p:spPr>
          <a:xfrm>
            <a:off x="566070" y="1833141"/>
            <a:ext cx="2714644" cy="246221"/>
          </a:xfrm>
          <a:prstGeom prst="rect">
            <a:avLst/>
          </a:prstGeom>
          <a:noFill/>
        </p:spPr>
        <p:txBody>
          <a:bodyPr wrap="square" rtlCol="0">
            <a:spAutoFit/>
          </a:bodyPr>
          <a:lstStyle/>
          <a:p>
            <a:r>
              <a:rPr lang="en-US" sz="1000" dirty="0" smtClean="0"/>
              <a:t>Patient doesn’t have any known allergy</a:t>
            </a:r>
            <a:endParaRPr lang="en-US" sz="1200" dirty="0"/>
          </a:p>
        </p:txBody>
      </p:sp>
      <p:sp>
        <p:nvSpPr>
          <p:cNvPr id="25" name="TextBox 24"/>
          <p:cNvSpPr txBox="1"/>
          <p:nvPr/>
        </p:nvSpPr>
        <p:spPr>
          <a:xfrm>
            <a:off x="571472" y="2254085"/>
            <a:ext cx="2714644" cy="246221"/>
          </a:xfrm>
          <a:prstGeom prst="rect">
            <a:avLst/>
          </a:prstGeom>
          <a:noFill/>
        </p:spPr>
        <p:txBody>
          <a:bodyPr wrap="square" rtlCol="0">
            <a:spAutoFit/>
          </a:bodyPr>
          <a:lstStyle/>
          <a:p>
            <a:r>
              <a:rPr lang="en-US" sz="1000" dirty="0" smtClean="0"/>
              <a:t>Patient has known allergies</a:t>
            </a:r>
            <a:endParaRPr lang="en-US" sz="1200" dirty="0"/>
          </a:p>
        </p:txBody>
      </p:sp>
      <p:sp>
        <p:nvSpPr>
          <p:cNvPr id="26" name="Rectangle 25"/>
          <p:cNvSpPr/>
          <p:nvPr/>
        </p:nvSpPr>
        <p:spPr>
          <a:xfrm>
            <a:off x="714348" y="2071678"/>
            <a:ext cx="142876" cy="164817"/>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endParaRPr lang="en-US" sz="1000" dirty="0">
              <a:solidFill>
                <a:schemeClr val="tx1"/>
              </a:solidFill>
            </a:endParaRPr>
          </a:p>
        </p:txBody>
      </p:sp>
      <p:sp>
        <p:nvSpPr>
          <p:cNvPr id="27" name="TextBox 26"/>
          <p:cNvSpPr txBox="1"/>
          <p:nvPr/>
        </p:nvSpPr>
        <p:spPr>
          <a:xfrm>
            <a:off x="785786" y="2039771"/>
            <a:ext cx="3286148" cy="246221"/>
          </a:xfrm>
          <a:prstGeom prst="rect">
            <a:avLst/>
          </a:prstGeom>
          <a:noFill/>
        </p:spPr>
        <p:txBody>
          <a:bodyPr wrap="square" rtlCol="0">
            <a:spAutoFit/>
          </a:bodyPr>
          <a:lstStyle/>
          <a:p>
            <a:r>
              <a:rPr lang="en-US" sz="1000" dirty="0" smtClean="0"/>
              <a:t>Unable to obtain information from patient or family</a:t>
            </a:r>
            <a:endParaRPr lang="en-US" sz="1000" dirty="0"/>
          </a:p>
        </p:txBody>
      </p:sp>
      <p:sp>
        <p:nvSpPr>
          <p:cNvPr id="28" name="Rectangle 27"/>
          <p:cNvSpPr/>
          <p:nvPr/>
        </p:nvSpPr>
        <p:spPr>
          <a:xfrm>
            <a:off x="1009624" y="2721235"/>
            <a:ext cx="2000264"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050" dirty="0" smtClean="0"/>
              <a:t>Itchy ears and throat</a:t>
            </a:r>
            <a:endParaRPr lang="en-AU" sz="1050" dirty="0"/>
          </a:p>
        </p:txBody>
      </p:sp>
      <p:sp>
        <p:nvSpPr>
          <p:cNvPr id="33" name="Left Bracket 32"/>
          <p:cNvSpPr/>
          <p:nvPr/>
        </p:nvSpPr>
        <p:spPr>
          <a:xfrm>
            <a:off x="3143240" y="2985004"/>
            <a:ext cx="71438" cy="21431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ight Bracket 33"/>
          <p:cNvSpPr/>
          <p:nvPr/>
        </p:nvSpPr>
        <p:spPr>
          <a:xfrm>
            <a:off x="3286116" y="2985004"/>
            <a:ext cx="71438" cy="21431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Plus 34"/>
          <p:cNvSpPr/>
          <p:nvPr/>
        </p:nvSpPr>
        <p:spPr>
          <a:xfrm rot="2219398">
            <a:off x="3152764" y="2714620"/>
            <a:ext cx="214314" cy="214314"/>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000100" y="2982824"/>
            <a:ext cx="2000264"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050" dirty="0" smtClean="0"/>
              <a:t>allergic conjunctivitis</a:t>
            </a:r>
            <a:endParaRPr lang="en-AU" sz="1050" dirty="0"/>
          </a:p>
        </p:txBody>
      </p:sp>
      <p:sp>
        <p:nvSpPr>
          <p:cNvPr id="38" name="Plus 37"/>
          <p:cNvSpPr/>
          <p:nvPr/>
        </p:nvSpPr>
        <p:spPr>
          <a:xfrm>
            <a:off x="3143240" y="2976209"/>
            <a:ext cx="214314" cy="214314"/>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Bracket 38"/>
          <p:cNvSpPr/>
          <p:nvPr/>
        </p:nvSpPr>
        <p:spPr>
          <a:xfrm>
            <a:off x="3296082" y="2714620"/>
            <a:ext cx="71438" cy="21431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Left Bracket 39"/>
          <p:cNvSpPr/>
          <p:nvPr/>
        </p:nvSpPr>
        <p:spPr>
          <a:xfrm>
            <a:off x="3158608" y="2714620"/>
            <a:ext cx="71438" cy="21431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Rounded Rectangle 40"/>
          <p:cNvSpPr/>
          <p:nvPr/>
        </p:nvSpPr>
        <p:spPr>
          <a:xfrm>
            <a:off x="285720" y="6286520"/>
            <a:ext cx="1071570"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Cancel</a:t>
            </a:r>
            <a:endParaRPr lang="en-US" dirty="0"/>
          </a:p>
        </p:txBody>
      </p:sp>
      <p:sp>
        <p:nvSpPr>
          <p:cNvPr id="42" name="Rounded Rectangle 41"/>
          <p:cNvSpPr/>
          <p:nvPr/>
        </p:nvSpPr>
        <p:spPr>
          <a:xfrm flipH="1">
            <a:off x="1395710" y="6286520"/>
            <a:ext cx="1143008"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Reset</a:t>
            </a:r>
            <a:endParaRPr lang="en-US" sz="1000" dirty="0"/>
          </a:p>
        </p:txBody>
      </p:sp>
      <p:sp>
        <p:nvSpPr>
          <p:cNvPr id="43" name="Rounded Rectangle 42"/>
          <p:cNvSpPr/>
          <p:nvPr/>
        </p:nvSpPr>
        <p:spPr>
          <a:xfrm flipH="1">
            <a:off x="2577138" y="6286520"/>
            <a:ext cx="1143008"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Save</a:t>
            </a:r>
            <a:endParaRPr lang="en-US" sz="1000" dirty="0"/>
          </a:p>
        </p:txBody>
      </p:sp>
      <p:sp>
        <p:nvSpPr>
          <p:cNvPr id="37" name="TextBox 36"/>
          <p:cNvSpPr txBox="1"/>
          <p:nvPr/>
        </p:nvSpPr>
        <p:spPr>
          <a:xfrm>
            <a:off x="285720" y="3356752"/>
            <a:ext cx="1571636" cy="246221"/>
          </a:xfrm>
          <a:prstGeom prst="rect">
            <a:avLst/>
          </a:prstGeom>
          <a:noFill/>
        </p:spPr>
        <p:txBody>
          <a:bodyPr wrap="square" rtlCol="0">
            <a:spAutoFit/>
          </a:bodyPr>
          <a:lstStyle/>
          <a:p>
            <a:r>
              <a:rPr lang="en-US" sz="1000" dirty="0" smtClean="0"/>
              <a:t>Smoking habit</a:t>
            </a:r>
            <a:endParaRPr lang="en-US" sz="1000" dirty="0"/>
          </a:p>
        </p:txBody>
      </p:sp>
      <p:sp>
        <p:nvSpPr>
          <p:cNvPr id="44" name="TextBox 43"/>
          <p:cNvSpPr txBox="1"/>
          <p:nvPr/>
        </p:nvSpPr>
        <p:spPr>
          <a:xfrm>
            <a:off x="285720" y="3642504"/>
            <a:ext cx="1357322" cy="246221"/>
          </a:xfrm>
          <a:prstGeom prst="rect">
            <a:avLst/>
          </a:prstGeom>
          <a:noFill/>
        </p:spPr>
        <p:txBody>
          <a:bodyPr wrap="square" rtlCol="0">
            <a:spAutoFit/>
          </a:bodyPr>
          <a:lstStyle/>
          <a:p>
            <a:r>
              <a:rPr lang="en-US" sz="1000" dirty="0" smtClean="0"/>
              <a:t>Drinks alcohol</a:t>
            </a:r>
            <a:endParaRPr lang="en-US" sz="1000" dirty="0"/>
          </a:p>
        </p:txBody>
      </p:sp>
      <p:sp>
        <p:nvSpPr>
          <p:cNvPr id="45" name="Rectangle 44"/>
          <p:cNvSpPr/>
          <p:nvPr/>
        </p:nvSpPr>
        <p:spPr>
          <a:xfrm>
            <a:off x="1714480" y="3379906"/>
            <a:ext cx="1571636"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Don’t Smoke</a:t>
            </a:r>
            <a:endParaRPr lang="en-AU" sz="1200" dirty="0"/>
          </a:p>
        </p:txBody>
      </p:sp>
      <p:grpSp>
        <p:nvGrpSpPr>
          <p:cNvPr id="46" name="Group 108"/>
          <p:cNvGrpSpPr/>
          <p:nvPr/>
        </p:nvGrpSpPr>
        <p:grpSpPr>
          <a:xfrm>
            <a:off x="3071802" y="3373291"/>
            <a:ext cx="214314" cy="229682"/>
            <a:chOff x="1285852" y="4143380"/>
            <a:chExt cx="214314" cy="229682"/>
          </a:xfrm>
        </p:grpSpPr>
        <p:sp>
          <p:nvSpPr>
            <p:cNvPr id="47" name="Rectangle 46"/>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Merge 47"/>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p:cNvSpPr/>
          <p:nvPr/>
        </p:nvSpPr>
        <p:spPr>
          <a:xfrm>
            <a:off x="1727927" y="3638764"/>
            <a:ext cx="1571636"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Don’t Drink</a:t>
            </a:r>
            <a:endParaRPr lang="en-AU" sz="1200" dirty="0"/>
          </a:p>
        </p:txBody>
      </p:sp>
      <p:grpSp>
        <p:nvGrpSpPr>
          <p:cNvPr id="50" name="Group 108"/>
          <p:cNvGrpSpPr/>
          <p:nvPr/>
        </p:nvGrpSpPr>
        <p:grpSpPr>
          <a:xfrm>
            <a:off x="3058355" y="3632149"/>
            <a:ext cx="214314" cy="229682"/>
            <a:chOff x="1285852" y="4143380"/>
            <a:chExt cx="214314" cy="229682"/>
          </a:xfrm>
        </p:grpSpPr>
        <p:sp>
          <p:nvSpPr>
            <p:cNvPr id="51" name="Rectangle 50"/>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Merge 51"/>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TextBox 52"/>
          <p:cNvSpPr txBox="1"/>
          <p:nvPr/>
        </p:nvSpPr>
        <p:spPr>
          <a:xfrm>
            <a:off x="285720" y="3897159"/>
            <a:ext cx="1357322" cy="246221"/>
          </a:xfrm>
          <a:prstGeom prst="rect">
            <a:avLst/>
          </a:prstGeom>
          <a:noFill/>
        </p:spPr>
        <p:txBody>
          <a:bodyPr wrap="square" rtlCol="0">
            <a:spAutoFit/>
          </a:bodyPr>
          <a:lstStyle/>
          <a:p>
            <a:r>
              <a:rPr lang="en-US" sz="1000" dirty="0" smtClean="0"/>
              <a:t>Fitness Activity</a:t>
            </a:r>
            <a:endParaRPr lang="en-US" sz="1000" dirty="0"/>
          </a:p>
        </p:txBody>
      </p:sp>
      <p:sp>
        <p:nvSpPr>
          <p:cNvPr id="54" name="Rectangle 53"/>
          <p:cNvSpPr/>
          <p:nvPr/>
        </p:nvSpPr>
        <p:spPr>
          <a:xfrm>
            <a:off x="1727927" y="3893419"/>
            <a:ext cx="1571636"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Yoga</a:t>
            </a:r>
            <a:endParaRPr lang="en-AU" sz="1200" dirty="0"/>
          </a:p>
        </p:txBody>
      </p:sp>
      <p:grpSp>
        <p:nvGrpSpPr>
          <p:cNvPr id="55" name="Group 108"/>
          <p:cNvGrpSpPr/>
          <p:nvPr/>
        </p:nvGrpSpPr>
        <p:grpSpPr>
          <a:xfrm>
            <a:off x="3058355" y="3886804"/>
            <a:ext cx="214314" cy="229682"/>
            <a:chOff x="1285852" y="4143380"/>
            <a:chExt cx="214314" cy="229682"/>
          </a:xfrm>
        </p:grpSpPr>
        <p:sp>
          <p:nvSpPr>
            <p:cNvPr id="56" name="Rectangle 55"/>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erge 56"/>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p:cNvSpPr txBox="1"/>
          <p:nvPr/>
        </p:nvSpPr>
        <p:spPr>
          <a:xfrm>
            <a:off x="285720" y="4325787"/>
            <a:ext cx="1357322" cy="246221"/>
          </a:xfrm>
          <a:prstGeom prst="rect">
            <a:avLst/>
          </a:prstGeom>
          <a:noFill/>
        </p:spPr>
        <p:txBody>
          <a:bodyPr wrap="square" rtlCol="0">
            <a:spAutoFit/>
          </a:bodyPr>
          <a:lstStyle/>
          <a:p>
            <a:r>
              <a:rPr lang="en-US" sz="1000" dirty="0" smtClean="0"/>
              <a:t>Food Preference</a:t>
            </a:r>
            <a:endParaRPr lang="en-US" sz="1000" dirty="0"/>
          </a:p>
        </p:txBody>
      </p:sp>
      <p:sp>
        <p:nvSpPr>
          <p:cNvPr id="59" name="Rectangle 58"/>
          <p:cNvSpPr/>
          <p:nvPr/>
        </p:nvSpPr>
        <p:spPr>
          <a:xfrm>
            <a:off x="1714480" y="4214818"/>
            <a:ext cx="6643734" cy="200026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Morning Tea	:</a:t>
            </a:r>
          </a:p>
          <a:p>
            <a:endParaRPr lang="en-AU" sz="1200" dirty="0" smtClean="0"/>
          </a:p>
          <a:p>
            <a:r>
              <a:rPr lang="en-AU" sz="1200" dirty="0" smtClean="0"/>
              <a:t>Breakfast	:</a:t>
            </a:r>
          </a:p>
          <a:p>
            <a:endParaRPr lang="en-AU" sz="1200" dirty="0" smtClean="0"/>
          </a:p>
          <a:p>
            <a:r>
              <a:rPr lang="en-AU" sz="1200" dirty="0" smtClean="0"/>
              <a:t>Lunch	:</a:t>
            </a:r>
          </a:p>
          <a:p>
            <a:endParaRPr lang="en-AU" sz="1200" dirty="0" smtClean="0"/>
          </a:p>
          <a:p>
            <a:r>
              <a:rPr lang="en-AU" sz="1200" dirty="0" smtClean="0"/>
              <a:t>Snacks	:</a:t>
            </a:r>
          </a:p>
          <a:p>
            <a:endParaRPr lang="en-AU" sz="1200" dirty="0" smtClean="0"/>
          </a:p>
          <a:p>
            <a:r>
              <a:rPr lang="en-AU" sz="1200" dirty="0" smtClean="0"/>
              <a:t>Tea	:</a:t>
            </a:r>
          </a:p>
          <a:p>
            <a:endParaRPr lang="en-AU" sz="1200" dirty="0" smtClean="0"/>
          </a:p>
          <a:p>
            <a:r>
              <a:rPr lang="en-AU" sz="1200" dirty="0" smtClean="0"/>
              <a:t>Dinner	:</a:t>
            </a:r>
            <a:endParaRPr lang="en-AU" sz="1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57158" y="1571612"/>
            <a:ext cx="8501122" cy="48577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sz="1200" dirty="0"/>
          </a:p>
        </p:txBody>
      </p:sp>
      <p:sp>
        <p:nvSpPr>
          <p:cNvPr id="3081" name="AutoShape 9" descr="Filename: j0437119.wmf&#10;Keywords: business, business man, business men ...&#10;File Size: 29 KB"/>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AU" sz="1200"/>
          </a:p>
        </p:txBody>
      </p:sp>
      <p:sp>
        <p:nvSpPr>
          <p:cNvPr id="41" name="TextBox 40"/>
          <p:cNvSpPr txBox="1"/>
          <p:nvPr/>
        </p:nvSpPr>
        <p:spPr>
          <a:xfrm>
            <a:off x="6414534" y="1071546"/>
            <a:ext cx="2443746" cy="276999"/>
          </a:xfrm>
          <a:prstGeom prst="rect">
            <a:avLst/>
          </a:prstGeom>
          <a:noFill/>
        </p:spPr>
        <p:txBody>
          <a:bodyPr wrap="none" rtlCol="0">
            <a:spAutoFit/>
          </a:bodyPr>
          <a:lstStyle/>
          <a:p>
            <a:r>
              <a:rPr lang="en-AU" sz="1200" b="1" dirty="0" smtClean="0"/>
              <a:t>Welcome</a:t>
            </a:r>
            <a:r>
              <a:rPr lang="en-AU" sz="1200" dirty="0" smtClean="0"/>
              <a:t>: &lt;first name&gt; &lt;last name&gt;</a:t>
            </a:r>
            <a:endParaRPr lang="en-AU" sz="1200" dirty="0"/>
          </a:p>
        </p:txBody>
      </p:sp>
      <p:sp>
        <p:nvSpPr>
          <p:cNvPr id="42" name="TextBox 41"/>
          <p:cNvSpPr txBox="1"/>
          <p:nvPr/>
        </p:nvSpPr>
        <p:spPr>
          <a:xfrm>
            <a:off x="6643702" y="1285860"/>
            <a:ext cx="1277016" cy="276999"/>
          </a:xfrm>
          <a:prstGeom prst="rect">
            <a:avLst/>
          </a:prstGeom>
          <a:noFill/>
        </p:spPr>
        <p:txBody>
          <a:bodyPr wrap="none" rtlCol="0">
            <a:spAutoFit/>
          </a:bodyPr>
          <a:lstStyle/>
          <a:p>
            <a:r>
              <a:rPr lang="en-AU" sz="1200" u="sng" dirty="0" smtClean="0"/>
              <a:t>Change Password</a:t>
            </a:r>
            <a:endParaRPr lang="en-AU" sz="1200" u="sng" dirty="0"/>
          </a:p>
        </p:txBody>
      </p:sp>
      <p:sp>
        <p:nvSpPr>
          <p:cNvPr id="44" name="TextBox 43"/>
          <p:cNvSpPr txBox="1"/>
          <p:nvPr/>
        </p:nvSpPr>
        <p:spPr>
          <a:xfrm>
            <a:off x="7920718" y="1294613"/>
            <a:ext cx="614848" cy="276999"/>
          </a:xfrm>
          <a:prstGeom prst="rect">
            <a:avLst/>
          </a:prstGeom>
          <a:noFill/>
        </p:spPr>
        <p:txBody>
          <a:bodyPr wrap="none" rtlCol="0">
            <a:spAutoFit/>
          </a:bodyPr>
          <a:lstStyle/>
          <a:p>
            <a:r>
              <a:rPr lang="en-AU" sz="1200" u="sng" dirty="0" smtClean="0"/>
              <a:t>Logout</a:t>
            </a:r>
            <a:endParaRPr lang="en-AU" sz="1200" u="sng" dirty="0"/>
          </a:p>
        </p:txBody>
      </p:sp>
      <p:sp>
        <p:nvSpPr>
          <p:cNvPr id="62" name="Rectangle 61"/>
          <p:cNvSpPr/>
          <p:nvPr/>
        </p:nvSpPr>
        <p:spPr>
          <a:xfrm>
            <a:off x="357158"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Home</a:t>
            </a:r>
            <a:endParaRPr lang="en-AU" sz="1400" dirty="0"/>
          </a:p>
        </p:txBody>
      </p:sp>
      <p:sp>
        <p:nvSpPr>
          <p:cNvPr id="63" name="Rectangle 62"/>
          <p:cNvSpPr/>
          <p:nvPr/>
        </p:nvSpPr>
        <p:spPr>
          <a:xfrm>
            <a:off x="1500166" y="1285860"/>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Miscellaneous</a:t>
            </a:r>
          </a:p>
        </p:txBody>
      </p:sp>
      <p:sp>
        <p:nvSpPr>
          <p:cNvPr id="64" name="Rectangle 63"/>
          <p:cNvSpPr/>
          <p:nvPr/>
        </p:nvSpPr>
        <p:spPr>
          <a:xfrm>
            <a:off x="4000496"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Settings</a:t>
            </a:r>
            <a:endParaRPr lang="en-AU" sz="1400" dirty="0"/>
          </a:p>
        </p:txBody>
      </p:sp>
      <p:sp>
        <p:nvSpPr>
          <p:cNvPr id="65" name="Rectangle 64"/>
          <p:cNvSpPr/>
          <p:nvPr/>
        </p:nvSpPr>
        <p:spPr>
          <a:xfrm>
            <a:off x="5143504"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Help</a:t>
            </a:r>
            <a:endParaRPr lang="en-AU" sz="1400" dirty="0"/>
          </a:p>
        </p:txBody>
      </p:sp>
      <p:sp>
        <p:nvSpPr>
          <p:cNvPr id="66" name="Rectangle 65"/>
          <p:cNvSpPr/>
          <p:nvPr/>
        </p:nvSpPr>
        <p:spPr>
          <a:xfrm>
            <a:off x="2857488"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Reports</a:t>
            </a:r>
            <a:endParaRPr lang="en-AU" sz="1400" dirty="0"/>
          </a:p>
        </p:txBody>
      </p:sp>
      <p:sp>
        <p:nvSpPr>
          <p:cNvPr id="30" name="Rectangle 29"/>
          <p:cNvSpPr/>
          <p:nvPr/>
        </p:nvSpPr>
        <p:spPr>
          <a:xfrm>
            <a:off x="387894" y="1610032"/>
            <a:ext cx="1071570" cy="285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AU" sz="1100" dirty="0" smtClean="0"/>
              <a:t>Registration</a:t>
            </a:r>
            <a:endParaRPr lang="en-AU" sz="1100" dirty="0"/>
          </a:p>
        </p:txBody>
      </p:sp>
      <p:sp>
        <p:nvSpPr>
          <p:cNvPr id="31" name="Rectangle 30"/>
          <p:cNvSpPr/>
          <p:nvPr/>
        </p:nvSpPr>
        <p:spPr>
          <a:xfrm>
            <a:off x="1487080" y="1610032"/>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AU" sz="1100" dirty="0" smtClean="0"/>
              <a:t>Appointments</a:t>
            </a:r>
            <a:endParaRPr lang="en-AU" sz="1100" dirty="0"/>
          </a:p>
        </p:txBody>
      </p:sp>
      <p:sp>
        <p:nvSpPr>
          <p:cNvPr id="34" name="Rectangle 33"/>
          <p:cNvSpPr/>
          <p:nvPr/>
        </p:nvSpPr>
        <p:spPr>
          <a:xfrm>
            <a:off x="390176" y="1921118"/>
            <a:ext cx="18243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AU" sz="1000" dirty="0" smtClean="0"/>
              <a:t>New Registration</a:t>
            </a:r>
            <a:endParaRPr lang="en-AU" sz="1000" dirty="0"/>
          </a:p>
        </p:txBody>
      </p:sp>
      <p:sp>
        <p:nvSpPr>
          <p:cNvPr id="35" name="Rectangle 34"/>
          <p:cNvSpPr/>
          <p:nvPr/>
        </p:nvSpPr>
        <p:spPr>
          <a:xfrm>
            <a:off x="395578" y="2239888"/>
            <a:ext cx="1818968"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AU" sz="1000" dirty="0" smtClean="0"/>
              <a:t>View/Edit Registration</a:t>
            </a:r>
          </a:p>
        </p:txBody>
      </p:sp>
      <p:sp>
        <p:nvSpPr>
          <p:cNvPr id="18" name="Rectangle 17"/>
          <p:cNvSpPr/>
          <p:nvPr/>
        </p:nvSpPr>
        <p:spPr>
          <a:xfrm>
            <a:off x="395578" y="2556376"/>
            <a:ext cx="1818968" cy="285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AU" sz="1000" dirty="0" smtClean="0"/>
              <a:t>Transfer Emergency to Normal</a:t>
            </a:r>
          </a:p>
        </p:txBody>
      </p:sp>
      <p:sp>
        <p:nvSpPr>
          <p:cNvPr id="19" name="Rectangle 18"/>
          <p:cNvSpPr/>
          <p:nvPr/>
        </p:nvSpPr>
        <p:spPr>
          <a:xfrm>
            <a:off x="390176" y="2872864"/>
            <a:ext cx="18243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AU" sz="1000" dirty="0" smtClean="0"/>
              <a:t>Patient Management</a:t>
            </a:r>
            <a:endParaRPr lang="en-AU" sz="1000" dirty="0"/>
          </a:p>
        </p:txBody>
      </p:sp>
      <p:sp>
        <p:nvSpPr>
          <p:cNvPr id="20" name="Rectangle 19"/>
          <p:cNvSpPr/>
          <p:nvPr/>
        </p:nvSpPr>
        <p:spPr>
          <a:xfrm>
            <a:off x="3906006"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Inpatient</a:t>
            </a:r>
            <a:endParaRPr lang="en-AU" sz="1100" dirty="0"/>
          </a:p>
        </p:txBody>
      </p:sp>
      <p:sp>
        <p:nvSpPr>
          <p:cNvPr id="21" name="Rectangle 20"/>
          <p:cNvSpPr/>
          <p:nvPr/>
        </p:nvSpPr>
        <p:spPr>
          <a:xfrm>
            <a:off x="2803700"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Outpatient </a:t>
            </a:r>
            <a:endParaRPr lang="en-AU" sz="1100" dirty="0"/>
          </a:p>
        </p:txBody>
      </p:sp>
      <p:sp>
        <p:nvSpPr>
          <p:cNvPr id="22" name="Rectangle 21"/>
          <p:cNvSpPr/>
          <p:nvPr/>
        </p:nvSpPr>
        <p:spPr>
          <a:xfrm>
            <a:off x="6120584"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VAS</a:t>
            </a:r>
            <a:endParaRPr lang="en-AU" sz="1100" dirty="0"/>
          </a:p>
        </p:txBody>
      </p:sp>
      <p:sp>
        <p:nvSpPr>
          <p:cNvPr id="23" name="Rectangle 22"/>
          <p:cNvSpPr/>
          <p:nvPr/>
        </p:nvSpPr>
        <p:spPr>
          <a:xfrm>
            <a:off x="5018278"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History</a:t>
            </a:r>
            <a:endParaRPr lang="en-AU" sz="11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8770" y="71414"/>
            <a:ext cx="6472254" cy="428628"/>
          </a:xfrm>
        </p:spPr>
        <p:txBody>
          <a:bodyPr>
            <a:normAutofit fontScale="90000"/>
          </a:bodyPr>
          <a:lstStyle/>
          <a:p>
            <a:r>
              <a:rPr lang="en-US" dirty="0" smtClean="0"/>
              <a:t>Patient Registration Window</a:t>
            </a:r>
            <a:endParaRPr lang="en-US" dirty="0"/>
          </a:p>
        </p:txBody>
      </p:sp>
      <p:sp>
        <p:nvSpPr>
          <p:cNvPr id="4" name="Rectangle 3"/>
          <p:cNvSpPr/>
          <p:nvPr/>
        </p:nvSpPr>
        <p:spPr>
          <a:xfrm>
            <a:off x="214282" y="1357298"/>
            <a:ext cx="8715436" cy="5286412"/>
          </a:xfrm>
          <a:prstGeom prst="rect">
            <a:avLst/>
          </a:prstGeom>
          <a:solidFill>
            <a:schemeClr val="bg1">
              <a:lumMod val="95000"/>
              <a:alpha val="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6271658" y="857232"/>
            <a:ext cx="2443746" cy="276999"/>
          </a:xfrm>
          <a:prstGeom prst="rect">
            <a:avLst/>
          </a:prstGeom>
          <a:noFill/>
        </p:spPr>
        <p:txBody>
          <a:bodyPr wrap="none" rtlCol="0">
            <a:spAutoFit/>
          </a:bodyPr>
          <a:lstStyle/>
          <a:p>
            <a:r>
              <a:rPr lang="en-AU" sz="1200" b="1" dirty="0" smtClean="0"/>
              <a:t>Welcome</a:t>
            </a:r>
            <a:r>
              <a:rPr lang="en-AU" sz="1200" dirty="0" smtClean="0"/>
              <a:t>: &lt;first name&gt; &lt;last name&gt;</a:t>
            </a:r>
            <a:endParaRPr lang="en-AU" sz="1200" dirty="0"/>
          </a:p>
        </p:txBody>
      </p:sp>
      <p:sp>
        <p:nvSpPr>
          <p:cNvPr id="6" name="TextBox 5"/>
          <p:cNvSpPr txBox="1"/>
          <p:nvPr/>
        </p:nvSpPr>
        <p:spPr>
          <a:xfrm>
            <a:off x="6500826" y="1071546"/>
            <a:ext cx="1277016" cy="276999"/>
          </a:xfrm>
          <a:prstGeom prst="rect">
            <a:avLst/>
          </a:prstGeom>
          <a:noFill/>
        </p:spPr>
        <p:txBody>
          <a:bodyPr wrap="none" rtlCol="0">
            <a:spAutoFit/>
          </a:bodyPr>
          <a:lstStyle/>
          <a:p>
            <a:r>
              <a:rPr lang="en-AU" sz="1200" u="sng" dirty="0" smtClean="0"/>
              <a:t>Change Password</a:t>
            </a:r>
            <a:endParaRPr lang="en-AU" sz="1200" u="sng" dirty="0"/>
          </a:p>
        </p:txBody>
      </p:sp>
      <p:sp>
        <p:nvSpPr>
          <p:cNvPr id="7" name="TextBox 6"/>
          <p:cNvSpPr txBox="1"/>
          <p:nvPr/>
        </p:nvSpPr>
        <p:spPr>
          <a:xfrm>
            <a:off x="7777842" y="1080299"/>
            <a:ext cx="614848" cy="276999"/>
          </a:xfrm>
          <a:prstGeom prst="rect">
            <a:avLst/>
          </a:prstGeom>
          <a:noFill/>
        </p:spPr>
        <p:txBody>
          <a:bodyPr wrap="none" rtlCol="0">
            <a:spAutoFit/>
          </a:bodyPr>
          <a:lstStyle/>
          <a:p>
            <a:r>
              <a:rPr lang="en-AU" sz="1200" u="sng" dirty="0" smtClean="0"/>
              <a:t>Logout</a:t>
            </a:r>
            <a:endParaRPr lang="en-AU" sz="1200" u="sng" dirty="0"/>
          </a:p>
        </p:txBody>
      </p:sp>
      <p:sp>
        <p:nvSpPr>
          <p:cNvPr id="8" name="Rectangle 7"/>
          <p:cNvSpPr/>
          <p:nvPr/>
        </p:nvSpPr>
        <p:spPr>
          <a:xfrm>
            <a:off x="214282" y="1071546"/>
            <a:ext cx="1071570" cy="285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1400" dirty="0" smtClean="0"/>
              <a:t>Home</a:t>
            </a:r>
          </a:p>
        </p:txBody>
      </p:sp>
      <p:sp>
        <p:nvSpPr>
          <p:cNvPr id="9" name="Rectangle 8"/>
          <p:cNvSpPr/>
          <p:nvPr/>
        </p:nvSpPr>
        <p:spPr>
          <a:xfrm>
            <a:off x="1357290" y="1071546"/>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Miscellaneous</a:t>
            </a:r>
            <a:endParaRPr lang="en-AU" sz="1400" dirty="0"/>
          </a:p>
        </p:txBody>
      </p:sp>
      <p:sp>
        <p:nvSpPr>
          <p:cNvPr id="10" name="Rectangle 9"/>
          <p:cNvSpPr/>
          <p:nvPr/>
        </p:nvSpPr>
        <p:spPr>
          <a:xfrm>
            <a:off x="3857620"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Settings</a:t>
            </a:r>
            <a:endParaRPr lang="en-AU" sz="1400" dirty="0"/>
          </a:p>
        </p:txBody>
      </p:sp>
      <p:sp>
        <p:nvSpPr>
          <p:cNvPr id="11" name="Rectangle 10"/>
          <p:cNvSpPr/>
          <p:nvPr/>
        </p:nvSpPr>
        <p:spPr>
          <a:xfrm>
            <a:off x="5000628"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Help</a:t>
            </a:r>
            <a:endParaRPr lang="en-AU" sz="1400" dirty="0"/>
          </a:p>
        </p:txBody>
      </p:sp>
      <p:sp>
        <p:nvSpPr>
          <p:cNvPr id="12" name="Rectangle 11"/>
          <p:cNvSpPr/>
          <p:nvPr/>
        </p:nvSpPr>
        <p:spPr>
          <a:xfrm>
            <a:off x="2714612"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Reports</a:t>
            </a:r>
            <a:endParaRPr lang="en-AU" sz="1400" dirty="0"/>
          </a:p>
        </p:txBody>
      </p:sp>
      <p:sp>
        <p:nvSpPr>
          <p:cNvPr id="17" name="TextBox 16"/>
          <p:cNvSpPr txBox="1"/>
          <p:nvPr/>
        </p:nvSpPr>
        <p:spPr>
          <a:xfrm>
            <a:off x="142844" y="857232"/>
            <a:ext cx="3714776" cy="230832"/>
          </a:xfrm>
          <a:prstGeom prst="rect">
            <a:avLst/>
          </a:prstGeom>
          <a:noFill/>
        </p:spPr>
        <p:txBody>
          <a:bodyPr wrap="square" rtlCol="0">
            <a:spAutoFit/>
          </a:bodyPr>
          <a:lstStyle/>
          <a:p>
            <a:r>
              <a:rPr lang="en-US" sz="900" dirty="0" smtClean="0"/>
              <a:t>Home </a:t>
            </a:r>
            <a:r>
              <a:rPr lang="en-US" sz="900" dirty="0" smtClean="0">
                <a:sym typeface="Wingdings" pitchFamily="2" charset="2"/>
              </a:rPr>
              <a:t> Patient Management  Transfer to Normal Registration</a:t>
            </a:r>
            <a:endParaRPr lang="en-US" sz="900" dirty="0"/>
          </a:p>
        </p:txBody>
      </p:sp>
      <p:sp>
        <p:nvSpPr>
          <p:cNvPr id="92" name="TextBox 91"/>
          <p:cNvSpPr txBox="1"/>
          <p:nvPr/>
        </p:nvSpPr>
        <p:spPr>
          <a:xfrm>
            <a:off x="270352" y="1503125"/>
            <a:ext cx="1285884" cy="246221"/>
          </a:xfrm>
          <a:prstGeom prst="rect">
            <a:avLst/>
          </a:prstGeom>
          <a:noFill/>
        </p:spPr>
        <p:txBody>
          <a:bodyPr wrap="square" rtlCol="0">
            <a:spAutoFit/>
          </a:bodyPr>
          <a:lstStyle/>
          <a:p>
            <a:pPr algn="r"/>
            <a:r>
              <a:rPr lang="en-US" sz="1000" dirty="0" smtClean="0"/>
              <a:t>Emergency Reg. ID :</a:t>
            </a:r>
            <a:endParaRPr lang="en-US" sz="1000" dirty="0"/>
          </a:p>
        </p:txBody>
      </p:sp>
      <p:sp>
        <p:nvSpPr>
          <p:cNvPr id="93" name="Rectangle 92"/>
          <p:cNvSpPr/>
          <p:nvPr/>
        </p:nvSpPr>
        <p:spPr>
          <a:xfrm>
            <a:off x="1530902" y="1519664"/>
            <a:ext cx="1928826"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00023223</a:t>
            </a:r>
            <a:endParaRPr lang="en-US" sz="1050" dirty="0">
              <a:solidFill>
                <a:schemeClr val="tx1"/>
              </a:solidFill>
            </a:endParaRPr>
          </a:p>
        </p:txBody>
      </p:sp>
      <p:sp>
        <p:nvSpPr>
          <p:cNvPr id="138" name="Rounded Rectangle 137"/>
          <p:cNvSpPr/>
          <p:nvPr/>
        </p:nvSpPr>
        <p:spPr>
          <a:xfrm flipH="1">
            <a:off x="3500430" y="1500174"/>
            <a:ext cx="1571636"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To Normal Registration</a:t>
            </a:r>
            <a:endParaRPr lang="en-US" sz="1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57158" y="1571612"/>
            <a:ext cx="8501122" cy="48577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sz="1200" dirty="0"/>
          </a:p>
        </p:txBody>
      </p:sp>
      <p:sp>
        <p:nvSpPr>
          <p:cNvPr id="3081" name="AutoShape 9" descr="Filename: j0437119.wmf&#10;Keywords: business, business man, business men ...&#10;File Size: 29 KB"/>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AU" sz="1200"/>
          </a:p>
        </p:txBody>
      </p:sp>
      <p:sp>
        <p:nvSpPr>
          <p:cNvPr id="41" name="TextBox 40"/>
          <p:cNvSpPr txBox="1"/>
          <p:nvPr/>
        </p:nvSpPr>
        <p:spPr>
          <a:xfrm>
            <a:off x="6414534" y="1071546"/>
            <a:ext cx="2443746" cy="276999"/>
          </a:xfrm>
          <a:prstGeom prst="rect">
            <a:avLst/>
          </a:prstGeom>
          <a:noFill/>
        </p:spPr>
        <p:txBody>
          <a:bodyPr wrap="none" rtlCol="0">
            <a:spAutoFit/>
          </a:bodyPr>
          <a:lstStyle/>
          <a:p>
            <a:r>
              <a:rPr lang="en-AU" sz="1200" b="1" dirty="0" smtClean="0"/>
              <a:t>Welcome</a:t>
            </a:r>
            <a:r>
              <a:rPr lang="en-AU" sz="1200" dirty="0" smtClean="0"/>
              <a:t>: &lt;first name&gt; &lt;last name&gt;</a:t>
            </a:r>
            <a:endParaRPr lang="en-AU" sz="1200" dirty="0"/>
          </a:p>
        </p:txBody>
      </p:sp>
      <p:sp>
        <p:nvSpPr>
          <p:cNvPr id="42" name="TextBox 41"/>
          <p:cNvSpPr txBox="1"/>
          <p:nvPr/>
        </p:nvSpPr>
        <p:spPr>
          <a:xfrm>
            <a:off x="6643702" y="1285860"/>
            <a:ext cx="1277016" cy="276999"/>
          </a:xfrm>
          <a:prstGeom prst="rect">
            <a:avLst/>
          </a:prstGeom>
          <a:noFill/>
        </p:spPr>
        <p:txBody>
          <a:bodyPr wrap="none" rtlCol="0">
            <a:spAutoFit/>
          </a:bodyPr>
          <a:lstStyle/>
          <a:p>
            <a:r>
              <a:rPr lang="en-AU" sz="1200" u="sng" dirty="0" smtClean="0"/>
              <a:t>Change Password</a:t>
            </a:r>
            <a:endParaRPr lang="en-AU" sz="1200" u="sng" dirty="0"/>
          </a:p>
        </p:txBody>
      </p:sp>
      <p:sp>
        <p:nvSpPr>
          <p:cNvPr id="44" name="TextBox 43"/>
          <p:cNvSpPr txBox="1"/>
          <p:nvPr/>
        </p:nvSpPr>
        <p:spPr>
          <a:xfrm>
            <a:off x="7920718" y="1294613"/>
            <a:ext cx="614848" cy="276999"/>
          </a:xfrm>
          <a:prstGeom prst="rect">
            <a:avLst/>
          </a:prstGeom>
          <a:noFill/>
        </p:spPr>
        <p:txBody>
          <a:bodyPr wrap="none" rtlCol="0">
            <a:spAutoFit/>
          </a:bodyPr>
          <a:lstStyle/>
          <a:p>
            <a:r>
              <a:rPr lang="en-AU" sz="1200" u="sng" dirty="0" smtClean="0"/>
              <a:t>Logout</a:t>
            </a:r>
            <a:endParaRPr lang="en-AU" sz="1200" u="sng" dirty="0"/>
          </a:p>
        </p:txBody>
      </p:sp>
      <p:sp>
        <p:nvSpPr>
          <p:cNvPr id="62" name="Rectangle 61"/>
          <p:cNvSpPr/>
          <p:nvPr/>
        </p:nvSpPr>
        <p:spPr>
          <a:xfrm>
            <a:off x="357158"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Home</a:t>
            </a:r>
            <a:endParaRPr lang="en-AU" sz="1400" dirty="0"/>
          </a:p>
        </p:txBody>
      </p:sp>
      <p:sp>
        <p:nvSpPr>
          <p:cNvPr id="63" name="Rectangle 62"/>
          <p:cNvSpPr/>
          <p:nvPr/>
        </p:nvSpPr>
        <p:spPr>
          <a:xfrm>
            <a:off x="1500166" y="1285860"/>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Miscellaneous</a:t>
            </a:r>
          </a:p>
        </p:txBody>
      </p:sp>
      <p:sp>
        <p:nvSpPr>
          <p:cNvPr id="64" name="Rectangle 63"/>
          <p:cNvSpPr/>
          <p:nvPr/>
        </p:nvSpPr>
        <p:spPr>
          <a:xfrm>
            <a:off x="4000496"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Settings</a:t>
            </a:r>
            <a:endParaRPr lang="en-AU" sz="1400" dirty="0"/>
          </a:p>
        </p:txBody>
      </p:sp>
      <p:sp>
        <p:nvSpPr>
          <p:cNvPr id="65" name="Rectangle 64"/>
          <p:cNvSpPr/>
          <p:nvPr/>
        </p:nvSpPr>
        <p:spPr>
          <a:xfrm>
            <a:off x="5143504"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Help</a:t>
            </a:r>
            <a:endParaRPr lang="en-AU" sz="1400" dirty="0"/>
          </a:p>
        </p:txBody>
      </p:sp>
      <p:sp>
        <p:nvSpPr>
          <p:cNvPr id="66" name="Rectangle 65"/>
          <p:cNvSpPr/>
          <p:nvPr/>
        </p:nvSpPr>
        <p:spPr>
          <a:xfrm>
            <a:off x="2857488"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Reports</a:t>
            </a:r>
            <a:endParaRPr lang="en-AU" sz="1400" dirty="0"/>
          </a:p>
        </p:txBody>
      </p:sp>
      <p:sp>
        <p:nvSpPr>
          <p:cNvPr id="30" name="Rectangle 29"/>
          <p:cNvSpPr/>
          <p:nvPr/>
        </p:nvSpPr>
        <p:spPr>
          <a:xfrm>
            <a:off x="387894"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Registration</a:t>
            </a:r>
          </a:p>
        </p:txBody>
      </p:sp>
      <p:sp>
        <p:nvSpPr>
          <p:cNvPr id="31" name="Rectangle 30"/>
          <p:cNvSpPr/>
          <p:nvPr/>
        </p:nvSpPr>
        <p:spPr>
          <a:xfrm>
            <a:off x="1487080" y="1610032"/>
            <a:ext cx="1285884" cy="285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AU" sz="1100" dirty="0" smtClean="0"/>
              <a:t>Appointments</a:t>
            </a:r>
          </a:p>
        </p:txBody>
      </p:sp>
      <p:sp>
        <p:nvSpPr>
          <p:cNvPr id="34" name="Rectangle 33"/>
          <p:cNvSpPr/>
          <p:nvPr/>
        </p:nvSpPr>
        <p:spPr>
          <a:xfrm>
            <a:off x="1500166" y="1935186"/>
            <a:ext cx="1824370" cy="285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AU" sz="1000" dirty="0" smtClean="0"/>
              <a:t>New Appointment</a:t>
            </a:r>
            <a:endParaRPr lang="en-AU" sz="1000" dirty="0"/>
          </a:p>
        </p:txBody>
      </p:sp>
      <p:sp>
        <p:nvSpPr>
          <p:cNvPr id="18" name="Title 1"/>
          <p:cNvSpPr>
            <a:spLocks noGrp="1"/>
          </p:cNvSpPr>
          <p:nvPr>
            <p:ph type="title"/>
          </p:nvPr>
        </p:nvSpPr>
        <p:spPr>
          <a:xfrm>
            <a:off x="1528770" y="71414"/>
            <a:ext cx="6472254" cy="428628"/>
          </a:xfrm>
        </p:spPr>
        <p:txBody>
          <a:bodyPr>
            <a:normAutofit fontScale="90000"/>
          </a:bodyPr>
          <a:lstStyle/>
          <a:p>
            <a:r>
              <a:rPr lang="en-US" dirty="0" smtClean="0"/>
              <a:t>Appointments</a:t>
            </a:r>
            <a:endParaRPr lang="en-US" dirty="0"/>
          </a:p>
        </p:txBody>
      </p:sp>
      <p:sp>
        <p:nvSpPr>
          <p:cNvPr id="22" name="Rectangle 21"/>
          <p:cNvSpPr/>
          <p:nvPr/>
        </p:nvSpPr>
        <p:spPr>
          <a:xfrm>
            <a:off x="1500166" y="2214554"/>
            <a:ext cx="1818968"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AU" sz="1000" dirty="0" smtClean="0"/>
              <a:t>Manage Appointments</a:t>
            </a:r>
          </a:p>
        </p:txBody>
      </p:sp>
      <p:sp>
        <p:nvSpPr>
          <p:cNvPr id="23" name="Rectangle 22"/>
          <p:cNvSpPr/>
          <p:nvPr/>
        </p:nvSpPr>
        <p:spPr>
          <a:xfrm>
            <a:off x="3906006"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Inpatient</a:t>
            </a:r>
            <a:endParaRPr lang="en-AU" sz="1100" dirty="0"/>
          </a:p>
        </p:txBody>
      </p:sp>
      <p:sp>
        <p:nvSpPr>
          <p:cNvPr id="24" name="Rectangle 23"/>
          <p:cNvSpPr/>
          <p:nvPr/>
        </p:nvSpPr>
        <p:spPr>
          <a:xfrm>
            <a:off x="2803700"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Outpatient </a:t>
            </a:r>
            <a:endParaRPr lang="en-AU" sz="1100" dirty="0"/>
          </a:p>
        </p:txBody>
      </p:sp>
      <p:sp>
        <p:nvSpPr>
          <p:cNvPr id="25" name="Rectangle 24"/>
          <p:cNvSpPr/>
          <p:nvPr/>
        </p:nvSpPr>
        <p:spPr>
          <a:xfrm>
            <a:off x="6120584"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VAS</a:t>
            </a:r>
            <a:endParaRPr lang="en-AU" sz="1100" dirty="0"/>
          </a:p>
        </p:txBody>
      </p:sp>
      <p:sp>
        <p:nvSpPr>
          <p:cNvPr id="26" name="Rectangle 25"/>
          <p:cNvSpPr/>
          <p:nvPr/>
        </p:nvSpPr>
        <p:spPr>
          <a:xfrm>
            <a:off x="5018278"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History</a:t>
            </a:r>
            <a:endParaRPr lang="en-AU" sz="11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8770" y="71414"/>
            <a:ext cx="6472254" cy="428628"/>
          </a:xfrm>
        </p:spPr>
        <p:txBody>
          <a:bodyPr>
            <a:normAutofit fontScale="90000"/>
          </a:bodyPr>
          <a:lstStyle/>
          <a:p>
            <a:r>
              <a:rPr lang="en-US" dirty="0" smtClean="0"/>
              <a:t>New Appointment Window</a:t>
            </a:r>
            <a:endParaRPr lang="en-US" dirty="0"/>
          </a:p>
        </p:txBody>
      </p:sp>
      <p:sp>
        <p:nvSpPr>
          <p:cNvPr id="4" name="Rectangle 3"/>
          <p:cNvSpPr/>
          <p:nvPr/>
        </p:nvSpPr>
        <p:spPr>
          <a:xfrm>
            <a:off x="214282" y="1357298"/>
            <a:ext cx="8715436" cy="5286412"/>
          </a:xfrm>
          <a:prstGeom prst="rect">
            <a:avLst/>
          </a:prstGeom>
          <a:solidFill>
            <a:schemeClr val="bg1">
              <a:lumMod val="95000"/>
              <a:alpha val="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6271658" y="857232"/>
            <a:ext cx="2443746" cy="276999"/>
          </a:xfrm>
          <a:prstGeom prst="rect">
            <a:avLst/>
          </a:prstGeom>
          <a:noFill/>
        </p:spPr>
        <p:txBody>
          <a:bodyPr wrap="none" rtlCol="0">
            <a:spAutoFit/>
          </a:bodyPr>
          <a:lstStyle/>
          <a:p>
            <a:r>
              <a:rPr lang="en-AU" sz="1200" b="1" dirty="0" smtClean="0"/>
              <a:t>Welcome</a:t>
            </a:r>
            <a:r>
              <a:rPr lang="en-AU" sz="1200" dirty="0" smtClean="0"/>
              <a:t>: &lt;first name&gt; &lt;last name&gt;</a:t>
            </a:r>
            <a:endParaRPr lang="en-AU" sz="1200" dirty="0"/>
          </a:p>
        </p:txBody>
      </p:sp>
      <p:sp>
        <p:nvSpPr>
          <p:cNvPr id="6" name="TextBox 5"/>
          <p:cNvSpPr txBox="1"/>
          <p:nvPr/>
        </p:nvSpPr>
        <p:spPr>
          <a:xfrm>
            <a:off x="6500826" y="1071546"/>
            <a:ext cx="1277016" cy="276999"/>
          </a:xfrm>
          <a:prstGeom prst="rect">
            <a:avLst/>
          </a:prstGeom>
          <a:noFill/>
        </p:spPr>
        <p:txBody>
          <a:bodyPr wrap="none" rtlCol="0">
            <a:spAutoFit/>
          </a:bodyPr>
          <a:lstStyle/>
          <a:p>
            <a:r>
              <a:rPr lang="en-AU" sz="1200" u="sng" dirty="0" smtClean="0"/>
              <a:t>Change Password</a:t>
            </a:r>
            <a:endParaRPr lang="en-AU" sz="1200" u="sng" dirty="0"/>
          </a:p>
        </p:txBody>
      </p:sp>
      <p:sp>
        <p:nvSpPr>
          <p:cNvPr id="7" name="TextBox 6"/>
          <p:cNvSpPr txBox="1"/>
          <p:nvPr/>
        </p:nvSpPr>
        <p:spPr>
          <a:xfrm>
            <a:off x="7777842" y="1080299"/>
            <a:ext cx="614848" cy="276999"/>
          </a:xfrm>
          <a:prstGeom prst="rect">
            <a:avLst/>
          </a:prstGeom>
          <a:noFill/>
        </p:spPr>
        <p:txBody>
          <a:bodyPr wrap="none" rtlCol="0">
            <a:spAutoFit/>
          </a:bodyPr>
          <a:lstStyle/>
          <a:p>
            <a:r>
              <a:rPr lang="en-AU" sz="1200" u="sng" dirty="0" smtClean="0"/>
              <a:t>Logout</a:t>
            </a:r>
            <a:endParaRPr lang="en-AU" sz="1200" u="sng" dirty="0"/>
          </a:p>
        </p:txBody>
      </p:sp>
      <p:sp>
        <p:nvSpPr>
          <p:cNvPr id="8" name="Rectangle 7"/>
          <p:cNvSpPr/>
          <p:nvPr/>
        </p:nvSpPr>
        <p:spPr>
          <a:xfrm>
            <a:off x="214282" y="1071546"/>
            <a:ext cx="1071570" cy="285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1400" dirty="0" smtClean="0"/>
              <a:t>Home</a:t>
            </a:r>
          </a:p>
        </p:txBody>
      </p:sp>
      <p:sp>
        <p:nvSpPr>
          <p:cNvPr id="9" name="Rectangle 8"/>
          <p:cNvSpPr/>
          <p:nvPr/>
        </p:nvSpPr>
        <p:spPr>
          <a:xfrm>
            <a:off x="1357290" y="1071546"/>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Miscellaneous</a:t>
            </a:r>
            <a:endParaRPr lang="en-AU" sz="1400" dirty="0"/>
          </a:p>
        </p:txBody>
      </p:sp>
      <p:sp>
        <p:nvSpPr>
          <p:cNvPr id="10" name="Rectangle 9"/>
          <p:cNvSpPr/>
          <p:nvPr/>
        </p:nvSpPr>
        <p:spPr>
          <a:xfrm>
            <a:off x="3857620"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Settings</a:t>
            </a:r>
            <a:endParaRPr lang="en-AU" sz="1400" dirty="0"/>
          </a:p>
        </p:txBody>
      </p:sp>
      <p:sp>
        <p:nvSpPr>
          <p:cNvPr id="11" name="Rectangle 10"/>
          <p:cNvSpPr/>
          <p:nvPr/>
        </p:nvSpPr>
        <p:spPr>
          <a:xfrm>
            <a:off x="5000628"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Help</a:t>
            </a:r>
            <a:endParaRPr lang="en-AU" sz="1400" dirty="0"/>
          </a:p>
        </p:txBody>
      </p:sp>
      <p:sp>
        <p:nvSpPr>
          <p:cNvPr id="12" name="Rectangle 11"/>
          <p:cNvSpPr/>
          <p:nvPr/>
        </p:nvSpPr>
        <p:spPr>
          <a:xfrm>
            <a:off x="2714612"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Reports</a:t>
            </a:r>
            <a:endParaRPr lang="en-AU" sz="1400" dirty="0"/>
          </a:p>
        </p:txBody>
      </p:sp>
      <p:sp>
        <p:nvSpPr>
          <p:cNvPr id="17" name="TextBox 16"/>
          <p:cNvSpPr txBox="1"/>
          <p:nvPr/>
        </p:nvSpPr>
        <p:spPr>
          <a:xfrm>
            <a:off x="142844" y="857232"/>
            <a:ext cx="3714776" cy="230832"/>
          </a:xfrm>
          <a:prstGeom prst="rect">
            <a:avLst/>
          </a:prstGeom>
          <a:noFill/>
        </p:spPr>
        <p:txBody>
          <a:bodyPr wrap="square" rtlCol="0">
            <a:spAutoFit/>
          </a:bodyPr>
          <a:lstStyle/>
          <a:p>
            <a:r>
              <a:rPr lang="en-US" sz="900" dirty="0" smtClean="0"/>
              <a:t>Home </a:t>
            </a:r>
            <a:r>
              <a:rPr lang="en-US" sz="900" dirty="0" smtClean="0">
                <a:sym typeface="Wingdings" pitchFamily="2" charset="2"/>
              </a:rPr>
              <a:t> Patient Management  New Appointment</a:t>
            </a:r>
            <a:endParaRPr lang="en-US" sz="900" dirty="0"/>
          </a:p>
        </p:txBody>
      </p:sp>
      <p:sp>
        <p:nvSpPr>
          <p:cNvPr id="92" name="TextBox 91"/>
          <p:cNvSpPr txBox="1"/>
          <p:nvPr/>
        </p:nvSpPr>
        <p:spPr>
          <a:xfrm>
            <a:off x="428596" y="1503125"/>
            <a:ext cx="785818" cy="246221"/>
          </a:xfrm>
          <a:prstGeom prst="rect">
            <a:avLst/>
          </a:prstGeom>
          <a:noFill/>
        </p:spPr>
        <p:txBody>
          <a:bodyPr wrap="square" rtlCol="0">
            <a:spAutoFit/>
          </a:bodyPr>
          <a:lstStyle/>
          <a:p>
            <a:pPr algn="r"/>
            <a:r>
              <a:rPr lang="en-US" sz="1000" dirty="0" smtClean="0"/>
              <a:t>Patient ID :</a:t>
            </a:r>
            <a:endParaRPr lang="en-US" sz="1000" dirty="0"/>
          </a:p>
        </p:txBody>
      </p:sp>
      <p:sp>
        <p:nvSpPr>
          <p:cNvPr id="93" name="Rectangle 92"/>
          <p:cNvSpPr/>
          <p:nvPr/>
        </p:nvSpPr>
        <p:spPr>
          <a:xfrm>
            <a:off x="1214414" y="1527348"/>
            <a:ext cx="1178727"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2300023223</a:t>
            </a:r>
            <a:endParaRPr lang="en-US" sz="1050" dirty="0">
              <a:solidFill>
                <a:schemeClr val="tx1"/>
              </a:solidFill>
            </a:endParaRPr>
          </a:p>
        </p:txBody>
      </p:sp>
      <p:sp>
        <p:nvSpPr>
          <p:cNvPr id="138" name="Rounded Rectangle 137"/>
          <p:cNvSpPr/>
          <p:nvPr/>
        </p:nvSpPr>
        <p:spPr>
          <a:xfrm flipH="1">
            <a:off x="500034" y="4929198"/>
            <a:ext cx="857256"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Confirm</a:t>
            </a:r>
            <a:endParaRPr lang="en-US" sz="1000" dirty="0"/>
          </a:p>
        </p:txBody>
      </p:sp>
      <p:sp>
        <p:nvSpPr>
          <p:cNvPr id="16" name="TextBox 15"/>
          <p:cNvSpPr txBox="1"/>
          <p:nvPr/>
        </p:nvSpPr>
        <p:spPr>
          <a:xfrm>
            <a:off x="2500298" y="1500174"/>
            <a:ext cx="1071570" cy="246221"/>
          </a:xfrm>
          <a:prstGeom prst="rect">
            <a:avLst/>
          </a:prstGeom>
          <a:noFill/>
        </p:spPr>
        <p:txBody>
          <a:bodyPr wrap="square" rtlCol="0">
            <a:spAutoFit/>
          </a:bodyPr>
          <a:lstStyle/>
          <a:p>
            <a:pPr algn="r"/>
            <a:r>
              <a:rPr lang="en-US" sz="1000" dirty="0" smtClean="0"/>
              <a:t>Patient Name:</a:t>
            </a:r>
            <a:endParaRPr lang="en-US" sz="1000" dirty="0"/>
          </a:p>
        </p:txBody>
      </p:sp>
      <p:sp>
        <p:nvSpPr>
          <p:cNvPr id="18" name="Rectangle 17"/>
          <p:cNvSpPr/>
          <p:nvPr/>
        </p:nvSpPr>
        <p:spPr>
          <a:xfrm>
            <a:off x="3607587" y="1524397"/>
            <a:ext cx="1178727"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Ajit Kumar</a:t>
            </a:r>
            <a:endParaRPr lang="en-US" sz="1050" dirty="0">
              <a:solidFill>
                <a:schemeClr val="tx1"/>
              </a:solidFill>
            </a:endParaRPr>
          </a:p>
        </p:txBody>
      </p:sp>
      <p:sp>
        <p:nvSpPr>
          <p:cNvPr id="22" name="TextBox 21"/>
          <p:cNvSpPr txBox="1"/>
          <p:nvPr/>
        </p:nvSpPr>
        <p:spPr>
          <a:xfrm>
            <a:off x="285720" y="1785926"/>
            <a:ext cx="857256" cy="246221"/>
          </a:xfrm>
          <a:prstGeom prst="rect">
            <a:avLst/>
          </a:prstGeom>
          <a:noFill/>
        </p:spPr>
        <p:txBody>
          <a:bodyPr wrap="square" rtlCol="0">
            <a:spAutoFit/>
          </a:bodyPr>
          <a:lstStyle/>
          <a:p>
            <a:pPr algn="r"/>
            <a:r>
              <a:rPr lang="en-US" sz="1000" dirty="0" smtClean="0"/>
              <a:t>Department:</a:t>
            </a:r>
            <a:endParaRPr lang="en-US" sz="1000" dirty="0"/>
          </a:p>
        </p:txBody>
      </p:sp>
      <p:sp>
        <p:nvSpPr>
          <p:cNvPr id="23" name="Rectangle 22"/>
          <p:cNvSpPr/>
          <p:nvPr/>
        </p:nvSpPr>
        <p:spPr>
          <a:xfrm>
            <a:off x="1214414" y="1802465"/>
            <a:ext cx="1500198"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Eye Department</a:t>
            </a:r>
            <a:endParaRPr lang="en-US" sz="1050" dirty="0">
              <a:solidFill>
                <a:schemeClr val="tx1"/>
              </a:solidFill>
            </a:endParaRPr>
          </a:p>
        </p:txBody>
      </p:sp>
      <p:grpSp>
        <p:nvGrpSpPr>
          <p:cNvPr id="24" name="Group 81"/>
          <p:cNvGrpSpPr/>
          <p:nvPr/>
        </p:nvGrpSpPr>
        <p:grpSpPr>
          <a:xfrm>
            <a:off x="2500298" y="1784086"/>
            <a:ext cx="214314" cy="229682"/>
            <a:chOff x="1285852" y="4143380"/>
            <a:chExt cx="214314" cy="229682"/>
          </a:xfrm>
        </p:grpSpPr>
        <p:sp>
          <p:nvSpPr>
            <p:cNvPr id="25" name="Rectangle 24"/>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Merge 25"/>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p:cNvSpPr txBox="1"/>
          <p:nvPr/>
        </p:nvSpPr>
        <p:spPr>
          <a:xfrm>
            <a:off x="214282" y="2038660"/>
            <a:ext cx="928694" cy="230832"/>
          </a:xfrm>
          <a:prstGeom prst="rect">
            <a:avLst/>
          </a:prstGeom>
          <a:noFill/>
        </p:spPr>
        <p:txBody>
          <a:bodyPr wrap="square" rtlCol="0">
            <a:spAutoFit/>
          </a:bodyPr>
          <a:lstStyle/>
          <a:p>
            <a:pPr algn="r"/>
            <a:r>
              <a:rPr lang="en-US" sz="900" dirty="0" smtClean="0"/>
              <a:t>Primary Doctor:</a:t>
            </a:r>
            <a:endParaRPr lang="en-US" sz="900" dirty="0"/>
          </a:p>
        </p:txBody>
      </p:sp>
      <p:sp>
        <p:nvSpPr>
          <p:cNvPr id="28" name="Rectangle 27"/>
          <p:cNvSpPr/>
          <p:nvPr/>
        </p:nvSpPr>
        <p:spPr>
          <a:xfrm>
            <a:off x="1214414" y="2055199"/>
            <a:ext cx="1500198"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Vinay Kurudi </a:t>
            </a:r>
            <a:endParaRPr lang="en-US" sz="1050" dirty="0">
              <a:solidFill>
                <a:schemeClr val="tx1"/>
              </a:solidFill>
            </a:endParaRPr>
          </a:p>
        </p:txBody>
      </p:sp>
      <p:grpSp>
        <p:nvGrpSpPr>
          <p:cNvPr id="29" name="Group 81"/>
          <p:cNvGrpSpPr/>
          <p:nvPr/>
        </p:nvGrpSpPr>
        <p:grpSpPr>
          <a:xfrm>
            <a:off x="2500298" y="2052188"/>
            <a:ext cx="214314" cy="229682"/>
            <a:chOff x="1285852" y="4143380"/>
            <a:chExt cx="214314" cy="229682"/>
          </a:xfrm>
        </p:grpSpPr>
        <p:sp>
          <p:nvSpPr>
            <p:cNvPr id="30" name="Rectangle 29"/>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Merge 30"/>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TextBox 37"/>
          <p:cNvSpPr txBox="1"/>
          <p:nvPr/>
        </p:nvSpPr>
        <p:spPr>
          <a:xfrm>
            <a:off x="285720" y="2302471"/>
            <a:ext cx="857256" cy="246221"/>
          </a:xfrm>
          <a:prstGeom prst="rect">
            <a:avLst/>
          </a:prstGeom>
          <a:noFill/>
        </p:spPr>
        <p:txBody>
          <a:bodyPr wrap="square" rtlCol="0">
            <a:spAutoFit/>
          </a:bodyPr>
          <a:lstStyle/>
          <a:p>
            <a:pPr algn="r"/>
            <a:r>
              <a:rPr lang="en-US" sz="1000" dirty="0" smtClean="0"/>
              <a:t>Session:</a:t>
            </a:r>
            <a:endParaRPr lang="en-US" sz="1000" dirty="0"/>
          </a:p>
        </p:txBody>
      </p:sp>
      <p:sp>
        <p:nvSpPr>
          <p:cNvPr id="39" name="Rectangle 38"/>
          <p:cNvSpPr/>
          <p:nvPr/>
        </p:nvSpPr>
        <p:spPr>
          <a:xfrm>
            <a:off x="1214414" y="2319010"/>
            <a:ext cx="1500198"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Morning</a:t>
            </a:r>
            <a:endParaRPr lang="en-US" sz="1050" dirty="0">
              <a:solidFill>
                <a:schemeClr val="tx1"/>
              </a:solidFill>
            </a:endParaRPr>
          </a:p>
        </p:txBody>
      </p:sp>
      <p:grpSp>
        <p:nvGrpSpPr>
          <p:cNvPr id="40" name="Group 81"/>
          <p:cNvGrpSpPr/>
          <p:nvPr/>
        </p:nvGrpSpPr>
        <p:grpSpPr>
          <a:xfrm>
            <a:off x="2500298" y="2315999"/>
            <a:ext cx="214314" cy="229682"/>
            <a:chOff x="1285852" y="4143380"/>
            <a:chExt cx="214314" cy="229682"/>
          </a:xfrm>
        </p:grpSpPr>
        <p:sp>
          <p:nvSpPr>
            <p:cNvPr id="41" name="Rectangle 40"/>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Merge 41"/>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p:cNvPicPr>
            <a:picLocks noChangeAspect="1" noChangeArrowheads="1"/>
          </p:cNvPicPr>
          <p:nvPr/>
        </p:nvPicPr>
        <p:blipFill>
          <a:blip r:embed="rId3"/>
          <a:srcRect/>
          <a:stretch>
            <a:fillRect/>
          </a:stretch>
        </p:blipFill>
        <p:spPr bwMode="auto">
          <a:xfrm>
            <a:off x="2795580" y="2295959"/>
            <a:ext cx="490536" cy="457393"/>
          </a:xfrm>
          <a:prstGeom prst="rect">
            <a:avLst/>
          </a:prstGeom>
          <a:noFill/>
          <a:ln w="9525">
            <a:noFill/>
            <a:miter lim="800000"/>
            <a:headEnd/>
            <a:tailEnd/>
          </a:ln>
          <a:effectLst/>
        </p:spPr>
      </p:pic>
      <p:sp>
        <p:nvSpPr>
          <p:cNvPr id="47" name="Rounded Rectangle 46"/>
          <p:cNvSpPr/>
          <p:nvPr/>
        </p:nvSpPr>
        <p:spPr>
          <a:xfrm flipH="1">
            <a:off x="2793734" y="2056310"/>
            <a:ext cx="1602372" cy="247332"/>
          </a:xfrm>
          <a:prstGeom prst="roundRect">
            <a:avLst/>
          </a:prstGeom>
          <a:scene3d>
            <a:camera prst="orthographicFront"/>
            <a:lightRig rig="threePt" dir="t"/>
          </a:scene3d>
          <a:sp3d>
            <a:bevelT h="38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View Dr Vinay </a:t>
            </a:r>
            <a:r>
              <a:rPr lang="en-US" sz="800" dirty="0" err="1" smtClean="0"/>
              <a:t>Kurudi’s</a:t>
            </a:r>
            <a:r>
              <a:rPr lang="en-US" sz="800" dirty="0" smtClean="0"/>
              <a:t> Calendar</a:t>
            </a:r>
            <a:endParaRPr lang="en-US" sz="800" dirty="0"/>
          </a:p>
        </p:txBody>
      </p:sp>
      <p:sp>
        <p:nvSpPr>
          <p:cNvPr id="48" name="Rounded Rectangle 47"/>
          <p:cNvSpPr/>
          <p:nvPr/>
        </p:nvSpPr>
        <p:spPr>
          <a:xfrm flipH="1">
            <a:off x="1405676" y="4929198"/>
            <a:ext cx="857256"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Reset</a:t>
            </a:r>
            <a:endParaRPr lang="en-US" sz="1000" dirty="0"/>
          </a:p>
        </p:txBody>
      </p:sp>
      <p:pic>
        <p:nvPicPr>
          <p:cNvPr id="3075" name="Picture 3"/>
          <p:cNvPicPr>
            <a:picLocks noChangeAspect="1" noChangeArrowheads="1"/>
          </p:cNvPicPr>
          <p:nvPr/>
        </p:nvPicPr>
        <p:blipFill>
          <a:blip r:embed="rId4"/>
          <a:srcRect/>
          <a:stretch>
            <a:fillRect/>
          </a:stretch>
        </p:blipFill>
        <p:spPr bwMode="auto">
          <a:xfrm>
            <a:off x="5000655" y="1428736"/>
            <a:ext cx="3857625" cy="4314825"/>
          </a:xfrm>
          <a:prstGeom prst="rect">
            <a:avLst/>
          </a:prstGeom>
          <a:noFill/>
          <a:ln w="9525">
            <a:noFill/>
            <a:miter lim="800000"/>
            <a:headEnd/>
            <a:tailEnd/>
          </a:ln>
          <a:effectLst/>
        </p:spPr>
      </p:pic>
      <p:sp>
        <p:nvSpPr>
          <p:cNvPr id="50" name="Rounded Rectangular Callout 49"/>
          <p:cNvSpPr/>
          <p:nvPr/>
        </p:nvSpPr>
        <p:spPr>
          <a:xfrm>
            <a:off x="2928926" y="5072074"/>
            <a:ext cx="2643206" cy="857256"/>
          </a:xfrm>
          <a:prstGeom prst="wedgeRoundRectCallout">
            <a:avLst>
              <a:gd name="adj1" fmla="val 81390"/>
              <a:gd name="adj2" fmla="val -1391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t>The details will be shown based on the role. For example – a nurse can see the details, while a patient taking online appointment may only see a color corresponding to blocked appointment.  </a:t>
            </a:r>
            <a:endParaRPr lang="en-US" sz="1100" dirty="0"/>
          </a:p>
        </p:txBody>
      </p:sp>
      <p:sp>
        <p:nvSpPr>
          <p:cNvPr id="59" name="TextBox 58"/>
          <p:cNvSpPr txBox="1"/>
          <p:nvPr/>
        </p:nvSpPr>
        <p:spPr>
          <a:xfrm>
            <a:off x="80930" y="2977320"/>
            <a:ext cx="1255148" cy="215444"/>
          </a:xfrm>
          <a:prstGeom prst="rect">
            <a:avLst/>
          </a:prstGeom>
          <a:noFill/>
        </p:spPr>
        <p:txBody>
          <a:bodyPr wrap="square" rtlCol="0">
            <a:spAutoFit/>
          </a:bodyPr>
          <a:lstStyle/>
          <a:p>
            <a:pPr algn="r"/>
            <a:r>
              <a:rPr lang="en-US" sz="800" dirty="0" smtClean="0"/>
              <a:t>Appointment Date :</a:t>
            </a:r>
            <a:endParaRPr lang="en-US" sz="800" dirty="0"/>
          </a:p>
        </p:txBody>
      </p:sp>
      <p:sp>
        <p:nvSpPr>
          <p:cNvPr id="60" name="Rectangle 59"/>
          <p:cNvSpPr/>
          <p:nvPr/>
        </p:nvSpPr>
        <p:spPr>
          <a:xfrm>
            <a:off x="1354908" y="3000372"/>
            <a:ext cx="1083476" cy="214314"/>
          </a:xfrm>
          <a:prstGeom prst="rect">
            <a:avLst/>
          </a:prstGeo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03/27/2009</a:t>
            </a:r>
            <a:endParaRPr lang="en-AU" sz="1200" dirty="0"/>
          </a:p>
        </p:txBody>
      </p:sp>
      <p:sp>
        <p:nvSpPr>
          <p:cNvPr id="61" name="TextBox 60"/>
          <p:cNvSpPr txBox="1"/>
          <p:nvPr/>
        </p:nvSpPr>
        <p:spPr>
          <a:xfrm>
            <a:off x="1922950" y="3254217"/>
            <a:ext cx="857256" cy="246221"/>
          </a:xfrm>
          <a:prstGeom prst="rect">
            <a:avLst/>
          </a:prstGeom>
          <a:noFill/>
        </p:spPr>
        <p:txBody>
          <a:bodyPr wrap="square" rtlCol="0">
            <a:spAutoFit/>
          </a:bodyPr>
          <a:lstStyle/>
          <a:p>
            <a:pPr algn="r"/>
            <a:r>
              <a:rPr lang="en-US" sz="1000" dirty="0" smtClean="0"/>
              <a:t>End Time:</a:t>
            </a:r>
            <a:endParaRPr lang="en-US" sz="1000" dirty="0"/>
          </a:p>
        </p:txBody>
      </p:sp>
      <p:sp>
        <p:nvSpPr>
          <p:cNvPr id="62" name="TextBox 61"/>
          <p:cNvSpPr txBox="1"/>
          <p:nvPr/>
        </p:nvSpPr>
        <p:spPr>
          <a:xfrm>
            <a:off x="438120" y="3254217"/>
            <a:ext cx="857256" cy="246221"/>
          </a:xfrm>
          <a:prstGeom prst="rect">
            <a:avLst/>
          </a:prstGeom>
          <a:noFill/>
        </p:spPr>
        <p:txBody>
          <a:bodyPr wrap="square" rtlCol="0">
            <a:spAutoFit/>
          </a:bodyPr>
          <a:lstStyle/>
          <a:p>
            <a:pPr algn="r"/>
            <a:r>
              <a:rPr lang="en-US" sz="1000" dirty="0" smtClean="0"/>
              <a:t>Start Time:</a:t>
            </a:r>
            <a:endParaRPr lang="en-US" sz="1000" dirty="0"/>
          </a:p>
        </p:txBody>
      </p:sp>
      <p:sp>
        <p:nvSpPr>
          <p:cNvPr id="63" name="Rectangle 62"/>
          <p:cNvSpPr/>
          <p:nvPr/>
        </p:nvSpPr>
        <p:spPr>
          <a:xfrm>
            <a:off x="1362592" y="3254217"/>
            <a:ext cx="642942" cy="214314"/>
          </a:xfrm>
          <a:prstGeom prst="rect">
            <a:avLst/>
          </a:prstGeo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8:30</a:t>
            </a:r>
            <a:endParaRPr lang="en-AU" sz="1200" dirty="0"/>
          </a:p>
        </p:txBody>
      </p:sp>
      <p:sp>
        <p:nvSpPr>
          <p:cNvPr id="64" name="Rectangle 63"/>
          <p:cNvSpPr/>
          <p:nvPr/>
        </p:nvSpPr>
        <p:spPr>
          <a:xfrm>
            <a:off x="2724136" y="3254217"/>
            <a:ext cx="642942" cy="214314"/>
          </a:xfrm>
          <a:prstGeom prst="rect">
            <a:avLst/>
          </a:prstGeo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9:00</a:t>
            </a:r>
            <a:endParaRPr lang="en-AU" sz="1200" dirty="0"/>
          </a:p>
        </p:txBody>
      </p:sp>
      <p:sp>
        <p:nvSpPr>
          <p:cNvPr id="67" name="TextBox 66"/>
          <p:cNvSpPr txBox="1"/>
          <p:nvPr/>
        </p:nvSpPr>
        <p:spPr>
          <a:xfrm>
            <a:off x="285720" y="2796024"/>
            <a:ext cx="1847864" cy="215444"/>
          </a:xfrm>
          <a:prstGeom prst="rect">
            <a:avLst/>
          </a:prstGeom>
          <a:noFill/>
        </p:spPr>
        <p:txBody>
          <a:bodyPr wrap="square" rtlCol="0">
            <a:spAutoFit/>
          </a:bodyPr>
          <a:lstStyle/>
          <a:p>
            <a:r>
              <a:rPr lang="en-US" sz="800" b="1" u="sng" dirty="0" smtClean="0"/>
              <a:t>Old Appointment Details</a:t>
            </a:r>
            <a:endParaRPr lang="en-US" sz="800" b="1" u="sng" dirty="0"/>
          </a:p>
        </p:txBody>
      </p:sp>
      <p:sp>
        <p:nvSpPr>
          <p:cNvPr id="68" name="Rectangle 67"/>
          <p:cNvSpPr/>
          <p:nvPr/>
        </p:nvSpPr>
        <p:spPr>
          <a:xfrm>
            <a:off x="1357290" y="4088481"/>
            <a:ext cx="1500198" cy="626403"/>
          </a:xfrm>
          <a:prstGeom prst="rect">
            <a:avLst/>
          </a:prstGeom>
          <a:solidFill>
            <a:schemeClr val="accent3">
              <a:lumMod val="60000"/>
              <a:lumOff val="40000"/>
            </a:schemeClr>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Something about the nature of the problem</a:t>
            </a:r>
            <a:endParaRPr lang="en-US" sz="1050" dirty="0">
              <a:solidFill>
                <a:schemeClr val="tx1"/>
              </a:solidFill>
            </a:endParaRPr>
          </a:p>
        </p:txBody>
      </p:sp>
      <p:sp>
        <p:nvSpPr>
          <p:cNvPr id="69" name="Rounded Rectangle 68"/>
          <p:cNvSpPr/>
          <p:nvPr/>
        </p:nvSpPr>
        <p:spPr>
          <a:xfrm flipH="1">
            <a:off x="2786050" y="4120329"/>
            <a:ext cx="71438" cy="571504"/>
          </a:xfrm>
          <a:prstGeom prst="roundRect">
            <a:avLst/>
          </a:prstGeom>
          <a:solidFill>
            <a:schemeClr val="accent3">
              <a:lumMod val="60000"/>
              <a:lumOff val="4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70" name="TextBox 69"/>
          <p:cNvSpPr txBox="1"/>
          <p:nvPr/>
        </p:nvSpPr>
        <p:spPr>
          <a:xfrm>
            <a:off x="357158" y="4071943"/>
            <a:ext cx="928694" cy="369332"/>
          </a:xfrm>
          <a:prstGeom prst="rect">
            <a:avLst/>
          </a:prstGeom>
          <a:noFill/>
        </p:spPr>
        <p:txBody>
          <a:bodyPr wrap="square" rtlCol="0">
            <a:spAutoFit/>
          </a:bodyPr>
          <a:lstStyle/>
          <a:p>
            <a:pPr algn="r"/>
            <a:r>
              <a:rPr lang="en-US" sz="900" dirty="0" smtClean="0"/>
              <a:t>Appointment Remarks:</a:t>
            </a:r>
            <a:endParaRPr lang="en-US" sz="900" dirty="0"/>
          </a:p>
        </p:txBody>
      </p:sp>
      <p:sp>
        <p:nvSpPr>
          <p:cNvPr id="53" name="TextBox 52"/>
          <p:cNvSpPr txBox="1"/>
          <p:nvPr/>
        </p:nvSpPr>
        <p:spPr>
          <a:xfrm>
            <a:off x="3428992" y="1682581"/>
            <a:ext cx="1357322" cy="246221"/>
          </a:xfrm>
          <a:prstGeom prst="rect">
            <a:avLst/>
          </a:prstGeom>
          <a:noFill/>
        </p:spPr>
        <p:txBody>
          <a:bodyPr wrap="square" rtlCol="0">
            <a:spAutoFit/>
          </a:bodyPr>
          <a:lstStyle/>
          <a:p>
            <a:pPr algn="r"/>
            <a:r>
              <a:rPr lang="en-US" sz="1000" u="sng" dirty="0" smtClean="0">
                <a:solidFill>
                  <a:srgbClr val="0070C0"/>
                </a:solidFill>
              </a:rPr>
              <a:t>View patient details</a:t>
            </a:r>
            <a:endParaRPr lang="en-US" sz="1000" u="sng" dirty="0">
              <a:solidFill>
                <a:srgbClr val="0070C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57158" y="1571612"/>
            <a:ext cx="8501122" cy="48577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sz="1200" dirty="0"/>
          </a:p>
        </p:txBody>
      </p:sp>
      <p:sp>
        <p:nvSpPr>
          <p:cNvPr id="3081" name="AutoShape 9" descr="Filename: j0437119.wmf&#10;Keywords: business, business man, business men ...&#10;File Size: 29 KB"/>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AU" sz="1200"/>
          </a:p>
        </p:txBody>
      </p:sp>
      <p:sp>
        <p:nvSpPr>
          <p:cNvPr id="41" name="TextBox 40"/>
          <p:cNvSpPr txBox="1"/>
          <p:nvPr/>
        </p:nvSpPr>
        <p:spPr>
          <a:xfrm>
            <a:off x="6414534" y="1071546"/>
            <a:ext cx="2443746" cy="276999"/>
          </a:xfrm>
          <a:prstGeom prst="rect">
            <a:avLst/>
          </a:prstGeom>
          <a:noFill/>
        </p:spPr>
        <p:txBody>
          <a:bodyPr wrap="none" rtlCol="0">
            <a:spAutoFit/>
          </a:bodyPr>
          <a:lstStyle/>
          <a:p>
            <a:r>
              <a:rPr lang="en-AU" sz="1200" b="1" dirty="0" smtClean="0"/>
              <a:t>Welcome</a:t>
            </a:r>
            <a:r>
              <a:rPr lang="en-AU" sz="1200" dirty="0" smtClean="0"/>
              <a:t>: &lt;first name&gt; &lt;last name&gt;</a:t>
            </a:r>
            <a:endParaRPr lang="en-AU" sz="1200" dirty="0"/>
          </a:p>
        </p:txBody>
      </p:sp>
      <p:sp>
        <p:nvSpPr>
          <p:cNvPr id="42" name="TextBox 41"/>
          <p:cNvSpPr txBox="1"/>
          <p:nvPr/>
        </p:nvSpPr>
        <p:spPr>
          <a:xfrm>
            <a:off x="6643702" y="1285860"/>
            <a:ext cx="1277016" cy="276999"/>
          </a:xfrm>
          <a:prstGeom prst="rect">
            <a:avLst/>
          </a:prstGeom>
          <a:noFill/>
        </p:spPr>
        <p:txBody>
          <a:bodyPr wrap="none" rtlCol="0">
            <a:spAutoFit/>
          </a:bodyPr>
          <a:lstStyle/>
          <a:p>
            <a:r>
              <a:rPr lang="en-AU" sz="1200" u="sng" dirty="0" smtClean="0"/>
              <a:t>Change Password</a:t>
            </a:r>
            <a:endParaRPr lang="en-AU" sz="1200" u="sng" dirty="0"/>
          </a:p>
        </p:txBody>
      </p:sp>
      <p:sp>
        <p:nvSpPr>
          <p:cNvPr id="44" name="TextBox 43"/>
          <p:cNvSpPr txBox="1"/>
          <p:nvPr/>
        </p:nvSpPr>
        <p:spPr>
          <a:xfrm>
            <a:off x="7920718" y="1294613"/>
            <a:ext cx="614848" cy="276999"/>
          </a:xfrm>
          <a:prstGeom prst="rect">
            <a:avLst/>
          </a:prstGeom>
          <a:noFill/>
        </p:spPr>
        <p:txBody>
          <a:bodyPr wrap="none" rtlCol="0">
            <a:spAutoFit/>
          </a:bodyPr>
          <a:lstStyle/>
          <a:p>
            <a:r>
              <a:rPr lang="en-AU" sz="1200" u="sng" dirty="0" smtClean="0"/>
              <a:t>Logout</a:t>
            </a:r>
            <a:endParaRPr lang="en-AU" sz="1200" u="sng" dirty="0"/>
          </a:p>
        </p:txBody>
      </p:sp>
      <p:sp>
        <p:nvSpPr>
          <p:cNvPr id="62" name="Rectangle 61"/>
          <p:cNvSpPr/>
          <p:nvPr/>
        </p:nvSpPr>
        <p:spPr>
          <a:xfrm>
            <a:off x="357158"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Home</a:t>
            </a:r>
            <a:endParaRPr lang="en-AU" sz="1400" dirty="0"/>
          </a:p>
        </p:txBody>
      </p:sp>
      <p:sp>
        <p:nvSpPr>
          <p:cNvPr id="63" name="Rectangle 62"/>
          <p:cNvSpPr/>
          <p:nvPr/>
        </p:nvSpPr>
        <p:spPr>
          <a:xfrm>
            <a:off x="1500166" y="1285860"/>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Miscellaneous</a:t>
            </a:r>
          </a:p>
        </p:txBody>
      </p:sp>
      <p:sp>
        <p:nvSpPr>
          <p:cNvPr id="64" name="Rectangle 63"/>
          <p:cNvSpPr/>
          <p:nvPr/>
        </p:nvSpPr>
        <p:spPr>
          <a:xfrm>
            <a:off x="4000496"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Settings</a:t>
            </a:r>
            <a:endParaRPr lang="en-AU" sz="1400" dirty="0"/>
          </a:p>
        </p:txBody>
      </p:sp>
      <p:sp>
        <p:nvSpPr>
          <p:cNvPr id="65" name="Rectangle 64"/>
          <p:cNvSpPr/>
          <p:nvPr/>
        </p:nvSpPr>
        <p:spPr>
          <a:xfrm>
            <a:off x="5143504"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Help</a:t>
            </a:r>
            <a:endParaRPr lang="en-AU" sz="1400" dirty="0"/>
          </a:p>
        </p:txBody>
      </p:sp>
      <p:sp>
        <p:nvSpPr>
          <p:cNvPr id="66" name="Rectangle 65"/>
          <p:cNvSpPr/>
          <p:nvPr/>
        </p:nvSpPr>
        <p:spPr>
          <a:xfrm>
            <a:off x="2857488"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Reports</a:t>
            </a:r>
            <a:endParaRPr lang="en-AU" sz="1400" dirty="0"/>
          </a:p>
        </p:txBody>
      </p:sp>
      <p:sp>
        <p:nvSpPr>
          <p:cNvPr id="30" name="Rectangle 29"/>
          <p:cNvSpPr/>
          <p:nvPr/>
        </p:nvSpPr>
        <p:spPr>
          <a:xfrm>
            <a:off x="387894"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Registration</a:t>
            </a:r>
          </a:p>
        </p:txBody>
      </p:sp>
      <p:sp>
        <p:nvSpPr>
          <p:cNvPr id="31" name="Rectangle 30"/>
          <p:cNvSpPr/>
          <p:nvPr/>
        </p:nvSpPr>
        <p:spPr>
          <a:xfrm>
            <a:off x="1487080" y="1610032"/>
            <a:ext cx="1285884" cy="285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AU" sz="1100" dirty="0" smtClean="0"/>
              <a:t>Appointments</a:t>
            </a:r>
          </a:p>
        </p:txBody>
      </p:sp>
      <p:sp>
        <p:nvSpPr>
          <p:cNvPr id="18" name="Title 1"/>
          <p:cNvSpPr>
            <a:spLocks noGrp="1"/>
          </p:cNvSpPr>
          <p:nvPr>
            <p:ph type="title"/>
          </p:nvPr>
        </p:nvSpPr>
        <p:spPr>
          <a:xfrm>
            <a:off x="1528770" y="71414"/>
            <a:ext cx="6472254" cy="428628"/>
          </a:xfrm>
        </p:spPr>
        <p:txBody>
          <a:bodyPr>
            <a:normAutofit fontScale="90000"/>
          </a:bodyPr>
          <a:lstStyle/>
          <a:p>
            <a:r>
              <a:rPr lang="en-US" dirty="0" smtClean="0"/>
              <a:t>Appointment Details</a:t>
            </a:r>
            <a:endParaRPr lang="en-US" dirty="0"/>
          </a:p>
        </p:txBody>
      </p:sp>
      <p:pic>
        <p:nvPicPr>
          <p:cNvPr id="22" name="Picture 2"/>
          <p:cNvPicPr>
            <a:picLocks noChangeAspect="1" noChangeArrowheads="1"/>
          </p:cNvPicPr>
          <p:nvPr/>
        </p:nvPicPr>
        <p:blipFill>
          <a:blip r:embed="rId3"/>
          <a:srcRect/>
          <a:stretch>
            <a:fillRect/>
          </a:stretch>
        </p:blipFill>
        <p:spPr bwMode="auto">
          <a:xfrm>
            <a:off x="357158" y="1919299"/>
            <a:ext cx="8501122" cy="4520555"/>
          </a:xfrm>
          <a:prstGeom prst="rect">
            <a:avLst/>
          </a:prstGeom>
          <a:noFill/>
          <a:ln w="9525">
            <a:noFill/>
            <a:miter lim="800000"/>
            <a:headEnd/>
            <a:tailEnd/>
          </a:ln>
          <a:effectLst/>
        </p:spPr>
      </p:pic>
      <p:pic>
        <p:nvPicPr>
          <p:cNvPr id="2050" name="Picture 2"/>
          <p:cNvPicPr>
            <a:picLocks noChangeAspect="1" noChangeArrowheads="1"/>
          </p:cNvPicPr>
          <p:nvPr/>
        </p:nvPicPr>
        <p:blipFill>
          <a:blip r:embed="rId4"/>
          <a:srcRect/>
          <a:stretch>
            <a:fillRect/>
          </a:stretch>
        </p:blipFill>
        <p:spPr bwMode="auto">
          <a:xfrm>
            <a:off x="372553" y="5421580"/>
            <a:ext cx="3500435" cy="1000132"/>
          </a:xfrm>
          <a:prstGeom prst="rect">
            <a:avLst/>
          </a:prstGeom>
          <a:noFill/>
          <a:ln w="9525">
            <a:noFill/>
            <a:miter lim="800000"/>
            <a:headEnd/>
            <a:tailEnd/>
          </a:ln>
          <a:effectLst/>
        </p:spPr>
      </p:pic>
      <p:sp>
        <p:nvSpPr>
          <p:cNvPr id="23" name="TextBox 22"/>
          <p:cNvSpPr txBox="1"/>
          <p:nvPr/>
        </p:nvSpPr>
        <p:spPr>
          <a:xfrm>
            <a:off x="714348" y="5643578"/>
            <a:ext cx="1714512" cy="461665"/>
          </a:xfrm>
          <a:prstGeom prst="rect">
            <a:avLst/>
          </a:prstGeom>
          <a:noFill/>
        </p:spPr>
        <p:txBody>
          <a:bodyPr wrap="square" rtlCol="0">
            <a:spAutoFit/>
          </a:bodyPr>
          <a:lstStyle/>
          <a:p>
            <a:r>
              <a:rPr lang="en-US" sz="1200" dirty="0" smtClean="0"/>
              <a:t>Details about the appointment</a:t>
            </a:r>
            <a:endParaRPr lang="en-US" sz="1200" dirty="0"/>
          </a:p>
        </p:txBody>
      </p:sp>
      <p:pic>
        <p:nvPicPr>
          <p:cNvPr id="2051" name="Picture 3"/>
          <p:cNvPicPr>
            <a:picLocks noChangeAspect="1" noChangeArrowheads="1"/>
          </p:cNvPicPr>
          <p:nvPr/>
        </p:nvPicPr>
        <p:blipFill>
          <a:blip r:embed="rId5"/>
          <a:srcRect/>
          <a:stretch>
            <a:fillRect/>
          </a:stretch>
        </p:blipFill>
        <p:spPr bwMode="auto">
          <a:xfrm>
            <a:off x="3995747" y="6000768"/>
            <a:ext cx="1933575" cy="333375"/>
          </a:xfrm>
          <a:prstGeom prst="rect">
            <a:avLst/>
          </a:prstGeom>
          <a:noFill/>
          <a:ln w="9525">
            <a:noFill/>
            <a:miter lim="800000"/>
            <a:headEnd/>
            <a:tailEnd/>
          </a:ln>
          <a:effectLst/>
        </p:spPr>
      </p:pic>
      <p:pic>
        <p:nvPicPr>
          <p:cNvPr id="25" name="Picture 3"/>
          <p:cNvPicPr>
            <a:picLocks noChangeAspect="1" noChangeArrowheads="1"/>
          </p:cNvPicPr>
          <p:nvPr/>
        </p:nvPicPr>
        <p:blipFill>
          <a:blip r:embed="rId5"/>
          <a:srcRect/>
          <a:stretch>
            <a:fillRect/>
          </a:stretch>
        </p:blipFill>
        <p:spPr bwMode="auto">
          <a:xfrm>
            <a:off x="500034" y="2143116"/>
            <a:ext cx="2500330" cy="431091"/>
          </a:xfrm>
          <a:prstGeom prst="rect">
            <a:avLst/>
          </a:prstGeom>
          <a:noFill/>
          <a:ln w="9525">
            <a:noFill/>
            <a:miter lim="800000"/>
            <a:headEnd/>
            <a:tailEnd/>
          </a:ln>
          <a:effectLst/>
        </p:spPr>
      </p:pic>
      <p:sp>
        <p:nvSpPr>
          <p:cNvPr id="26" name="TextBox 25"/>
          <p:cNvSpPr txBox="1"/>
          <p:nvPr/>
        </p:nvSpPr>
        <p:spPr>
          <a:xfrm>
            <a:off x="357158" y="2285992"/>
            <a:ext cx="857256" cy="246221"/>
          </a:xfrm>
          <a:prstGeom prst="rect">
            <a:avLst/>
          </a:prstGeom>
          <a:noFill/>
        </p:spPr>
        <p:txBody>
          <a:bodyPr wrap="square" rtlCol="0">
            <a:spAutoFit/>
          </a:bodyPr>
          <a:lstStyle/>
          <a:p>
            <a:pPr algn="r"/>
            <a:r>
              <a:rPr lang="en-US" sz="1000" dirty="0" smtClean="0"/>
              <a:t>Add Doctor:</a:t>
            </a:r>
            <a:endParaRPr lang="en-US" sz="1000" dirty="0"/>
          </a:p>
        </p:txBody>
      </p:sp>
      <p:sp>
        <p:nvSpPr>
          <p:cNvPr id="27" name="Rectangle 26"/>
          <p:cNvSpPr/>
          <p:nvPr/>
        </p:nvSpPr>
        <p:spPr>
          <a:xfrm>
            <a:off x="1142976" y="2302531"/>
            <a:ext cx="1285884"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Sandeep Kumar </a:t>
            </a:r>
            <a:endParaRPr lang="en-US" sz="1050" dirty="0">
              <a:solidFill>
                <a:schemeClr val="tx1"/>
              </a:solidFill>
            </a:endParaRPr>
          </a:p>
        </p:txBody>
      </p:sp>
      <p:grpSp>
        <p:nvGrpSpPr>
          <p:cNvPr id="28" name="Group 81"/>
          <p:cNvGrpSpPr/>
          <p:nvPr/>
        </p:nvGrpSpPr>
        <p:grpSpPr>
          <a:xfrm>
            <a:off x="2214546" y="2285992"/>
            <a:ext cx="214314" cy="229682"/>
            <a:chOff x="1285852" y="4143380"/>
            <a:chExt cx="214314" cy="229682"/>
          </a:xfrm>
        </p:grpSpPr>
        <p:sp>
          <p:nvSpPr>
            <p:cNvPr id="29" name="Rectangle 28"/>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Merge 35"/>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ounded Rectangle 36"/>
          <p:cNvSpPr/>
          <p:nvPr/>
        </p:nvSpPr>
        <p:spPr>
          <a:xfrm flipH="1">
            <a:off x="2500298" y="2270624"/>
            <a:ext cx="500066"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Add</a:t>
            </a:r>
            <a:endParaRPr lang="en-US" sz="1000" dirty="0"/>
          </a:p>
        </p:txBody>
      </p:sp>
      <p:pic>
        <p:nvPicPr>
          <p:cNvPr id="2052" name="Picture 4"/>
          <p:cNvPicPr>
            <a:picLocks noChangeAspect="1" noChangeArrowheads="1"/>
          </p:cNvPicPr>
          <p:nvPr/>
        </p:nvPicPr>
        <p:blipFill>
          <a:blip r:embed="rId6"/>
          <a:srcRect/>
          <a:stretch>
            <a:fillRect/>
          </a:stretch>
        </p:blipFill>
        <p:spPr bwMode="auto">
          <a:xfrm>
            <a:off x="1052505" y="3614860"/>
            <a:ext cx="1947859" cy="214314"/>
          </a:xfrm>
          <a:prstGeom prst="rect">
            <a:avLst/>
          </a:prstGeom>
          <a:noFill/>
          <a:ln w="9525">
            <a:noFill/>
            <a:miter lim="800000"/>
            <a:headEnd/>
            <a:tailEnd/>
          </a:ln>
          <a:effectLst/>
        </p:spPr>
      </p:pic>
      <p:sp>
        <p:nvSpPr>
          <p:cNvPr id="38" name="TextBox 37"/>
          <p:cNvSpPr txBox="1"/>
          <p:nvPr/>
        </p:nvSpPr>
        <p:spPr>
          <a:xfrm>
            <a:off x="285720" y="1078080"/>
            <a:ext cx="3714776" cy="230832"/>
          </a:xfrm>
          <a:prstGeom prst="rect">
            <a:avLst/>
          </a:prstGeom>
          <a:noFill/>
        </p:spPr>
        <p:txBody>
          <a:bodyPr wrap="square" rtlCol="0">
            <a:spAutoFit/>
          </a:bodyPr>
          <a:lstStyle/>
          <a:p>
            <a:r>
              <a:rPr lang="en-US" sz="900" dirty="0" smtClean="0"/>
              <a:t>Home </a:t>
            </a:r>
            <a:r>
              <a:rPr lang="en-US" sz="900" dirty="0" smtClean="0">
                <a:sym typeface="Wingdings" pitchFamily="2" charset="2"/>
              </a:rPr>
              <a:t> Patient Management  New Appointment</a:t>
            </a:r>
            <a:endParaRPr lang="en-US" sz="900" dirty="0"/>
          </a:p>
        </p:txBody>
      </p:sp>
      <p:sp>
        <p:nvSpPr>
          <p:cNvPr id="39" name="Rectangle 38"/>
          <p:cNvSpPr/>
          <p:nvPr/>
        </p:nvSpPr>
        <p:spPr>
          <a:xfrm>
            <a:off x="3906006"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Inpatient</a:t>
            </a:r>
            <a:endParaRPr lang="en-AU" sz="1100" dirty="0"/>
          </a:p>
        </p:txBody>
      </p:sp>
      <p:sp>
        <p:nvSpPr>
          <p:cNvPr id="40" name="Rectangle 39"/>
          <p:cNvSpPr/>
          <p:nvPr/>
        </p:nvSpPr>
        <p:spPr>
          <a:xfrm>
            <a:off x="2803700"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Outpatient </a:t>
            </a:r>
            <a:endParaRPr lang="en-AU" sz="1100" dirty="0"/>
          </a:p>
        </p:txBody>
      </p:sp>
      <p:sp>
        <p:nvSpPr>
          <p:cNvPr id="43" name="Rectangle 42"/>
          <p:cNvSpPr/>
          <p:nvPr/>
        </p:nvSpPr>
        <p:spPr>
          <a:xfrm>
            <a:off x="6120584"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VAS</a:t>
            </a:r>
            <a:endParaRPr lang="en-AU" sz="1100" dirty="0"/>
          </a:p>
        </p:txBody>
      </p:sp>
      <p:sp>
        <p:nvSpPr>
          <p:cNvPr id="45" name="Rectangle 44"/>
          <p:cNvSpPr/>
          <p:nvPr/>
        </p:nvSpPr>
        <p:spPr>
          <a:xfrm>
            <a:off x="5018278"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History</a:t>
            </a:r>
            <a:endParaRPr lang="en-AU" sz="11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8770" y="3214694"/>
            <a:ext cx="6472254" cy="1143000"/>
          </a:xfrm>
        </p:spPr>
        <p:txBody>
          <a:bodyPr/>
          <a:lstStyle/>
          <a:p>
            <a:r>
              <a:rPr lang="en-US" dirty="0" smtClean="0"/>
              <a:t>Appointment Management</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57158" y="1571612"/>
            <a:ext cx="8501122" cy="48577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sz="1200" dirty="0"/>
          </a:p>
        </p:txBody>
      </p:sp>
      <p:sp>
        <p:nvSpPr>
          <p:cNvPr id="3081" name="AutoShape 9" descr="Filename: j0437119.wmf&#10;Keywords: business, business man, business men ...&#10;File Size: 29 KB"/>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AU" sz="1200"/>
          </a:p>
        </p:txBody>
      </p:sp>
      <p:sp>
        <p:nvSpPr>
          <p:cNvPr id="41" name="TextBox 40"/>
          <p:cNvSpPr txBox="1"/>
          <p:nvPr/>
        </p:nvSpPr>
        <p:spPr>
          <a:xfrm>
            <a:off x="6414534" y="1071546"/>
            <a:ext cx="2443746" cy="276999"/>
          </a:xfrm>
          <a:prstGeom prst="rect">
            <a:avLst/>
          </a:prstGeom>
          <a:noFill/>
        </p:spPr>
        <p:txBody>
          <a:bodyPr wrap="none" rtlCol="0">
            <a:spAutoFit/>
          </a:bodyPr>
          <a:lstStyle/>
          <a:p>
            <a:r>
              <a:rPr lang="en-AU" sz="1200" b="1" dirty="0" smtClean="0"/>
              <a:t>Welcome</a:t>
            </a:r>
            <a:r>
              <a:rPr lang="en-AU" sz="1200" dirty="0" smtClean="0"/>
              <a:t>: &lt;first name&gt; &lt;last name&gt;</a:t>
            </a:r>
            <a:endParaRPr lang="en-AU" sz="1200" dirty="0"/>
          </a:p>
        </p:txBody>
      </p:sp>
      <p:sp>
        <p:nvSpPr>
          <p:cNvPr id="42" name="TextBox 41"/>
          <p:cNvSpPr txBox="1"/>
          <p:nvPr/>
        </p:nvSpPr>
        <p:spPr>
          <a:xfrm>
            <a:off x="6643702" y="1285860"/>
            <a:ext cx="1277016" cy="276999"/>
          </a:xfrm>
          <a:prstGeom prst="rect">
            <a:avLst/>
          </a:prstGeom>
          <a:noFill/>
        </p:spPr>
        <p:txBody>
          <a:bodyPr wrap="none" rtlCol="0">
            <a:spAutoFit/>
          </a:bodyPr>
          <a:lstStyle/>
          <a:p>
            <a:r>
              <a:rPr lang="en-AU" sz="1200" u="sng" dirty="0" smtClean="0"/>
              <a:t>Change Password</a:t>
            </a:r>
            <a:endParaRPr lang="en-AU" sz="1200" u="sng" dirty="0"/>
          </a:p>
        </p:txBody>
      </p:sp>
      <p:sp>
        <p:nvSpPr>
          <p:cNvPr id="44" name="TextBox 43"/>
          <p:cNvSpPr txBox="1"/>
          <p:nvPr/>
        </p:nvSpPr>
        <p:spPr>
          <a:xfrm>
            <a:off x="7920718" y="1294613"/>
            <a:ext cx="614848" cy="276999"/>
          </a:xfrm>
          <a:prstGeom prst="rect">
            <a:avLst/>
          </a:prstGeom>
          <a:noFill/>
        </p:spPr>
        <p:txBody>
          <a:bodyPr wrap="none" rtlCol="0">
            <a:spAutoFit/>
          </a:bodyPr>
          <a:lstStyle/>
          <a:p>
            <a:r>
              <a:rPr lang="en-AU" sz="1200" u="sng" dirty="0" smtClean="0"/>
              <a:t>Logout</a:t>
            </a:r>
            <a:endParaRPr lang="en-AU" sz="1200" u="sng" dirty="0"/>
          </a:p>
        </p:txBody>
      </p:sp>
      <p:sp>
        <p:nvSpPr>
          <p:cNvPr id="62" name="Rectangle 61"/>
          <p:cNvSpPr/>
          <p:nvPr/>
        </p:nvSpPr>
        <p:spPr>
          <a:xfrm>
            <a:off x="357158"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Home</a:t>
            </a:r>
            <a:endParaRPr lang="en-AU" sz="1400" dirty="0"/>
          </a:p>
        </p:txBody>
      </p:sp>
      <p:sp>
        <p:nvSpPr>
          <p:cNvPr id="63" name="Rectangle 62"/>
          <p:cNvSpPr/>
          <p:nvPr/>
        </p:nvSpPr>
        <p:spPr>
          <a:xfrm>
            <a:off x="1500166" y="1285860"/>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Miscellaneous</a:t>
            </a:r>
          </a:p>
        </p:txBody>
      </p:sp>
      <p:sp>
        <p:nvSpPr>
          <p:cNvPr id="64" name="Rectangle 63"/>
          <p:cNvSpPr/>
          <p:nvPr/>
        </p:nvSpPr>
        <p:spPr>
          <a:xfrm>
            <a:off x="4000496"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Settings</a:t>
            </a:r>
            <a:endParaRPr lang="en-AU" sz="1400" dirty="0"/>
          </a:p>
        </p:txBody>
      </p:sp>
      <p:sp>
        <p:nvSpPr>
          <p:cNvPr id="65" name="Rectangle 64"/>
          <p:cNvSpPr/>
          <p:nvPr/>
        </p:nvSpPr>
        <p:spPr>
          <a:xfrm>
            <a:off x="5143504"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Help</a:t>
            </a:r>
            <a:endParaRPr lang="en-AU" sz="1400" dirty="0"/>
          </a:p>
        </p:txBody>
      </p:sp>
      <p:sp>
        <p:nvSpPr>
          <p:cNvPr id="66" name="Rectangle 65"/>
          <p:cNvSpPr/>
          <p:nvPr/>
        </p:nvSpPr>
        <p:spPr>
          <a:xfrm>
            <a:off x="2857488"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Reports</a:t>
            </a:r>
            <a:endParaRPr lang="en-AU" sz="1400" dirty="0"/>
          </a:p>
        </p:txBody>
      </p:sp>
      <p:sp>
        <p:nvSpPr>
          <p:cNvPr id="30" name="Rectangle 29"/>
          <p:cNvSpPr/>
          <p:nvPr/>
        </p:nvSpPr>
        <p:spPr>
          <a:xfrm>
            <a:off x="387894"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Registration</a:t>
            </a:r>
          </a:p>
        </p:txBody>
      </p:sp>
      <p:sp>
        <p:nvSpPr>
          <p:cNvPr id="31" name="Rectangle 30"/>
          <p:cNvSpPr/>
          <p:nvPr/>
        </p:nvSpPr>
        <p:spPr>
          <a:xfrm>
            <a:off x="1487080" y="1610032"/>
            <a:ext cx="1285884" cy="285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AU" sz="1100" dirty="0" smtClean="0"/>
              <a:t>Appointments</a:t>
            </a:r>
          </a:p>
        </p:txBody>
      </p:sp>
      <p:sp>
        <p:nvSpPr>
          <p:cNvPr id="34" name="Rectangle 33"/>
          <p:cNvSpPr/>
          <p:nvPr/>
        </p:nvSpPr>
        <p:spPr>
          <a:xfrm>
            <a:off x="1500166" y="1928802"/>
            <a:ext cx="18243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AU" sz="1000" dirty="0" smtClean="0"/>
              <a:t>New Appointment</a:t>
            </a:r>
          </a:p>
        </p:txBody>
      </p:sp>
      <p:sp>
        <p:nvSpPr>
          <p:cNvPr id="18" name="Title 1"/>
          <p:cNvSpPr>
            <a:spLocks noGrp="1"/>
          </p:cNvSpPr>
          <p:nvPr>
            <p:ph type="title"/>
          </p:nvPr>
        </p:nvSpPr>
        <p:spPr>
          <a:xfrm>
            <a:off x="1528770" y="71414"/>
            <a:ext cx="6472254" cy="428628"/>
          </a:xfrm>
        </p:spPr>
        <p:txBody>
          <a:bodyPr>
            <a:normAutofit fontScale="90000"/>
          </a:bodyPr>
          <a:lstStyle/>
          <a:p>
            <a:r>
              <a:rPr lang="en-US" dirty="0" smtClean="0"/>
              <a:t>Manage Appointments</a:t>
            </a:r>
            <a:endParaRPr lang="en-US" dirty="0"/>
          </a:p>
        </p:txBody>
      </p:sp>
      <p:sp>
        <p:nvSpPr>
          <p:cNvPr id="21" name="Rectangle 20"/>
          <p:cNvSpPr/>
          <p:nvPr/>
        </p:nvSpPr>
        <p:spPr>
          <a:xfrm>
            <a:off x="1500166" y="2245290"/>
            <a:ext cx="1818968" cy="285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AU" sz="1100" dirty="0" smtClean="0"/>
              <a:t>Manage Appointments</a:t>
            </a:r>
          </a:p>
        </p:txBody>
      </p:sp>
      <p:sp>
        <p:nvSpPr>
          <p:cNvPr id="19" name="Rectangle 18"/>
          <p:cNvSpPr/>
          <p:nvPr/>
        </p:nvSpPr>
        <p:spPr>
          <a:xfrm>
            <a:off x="3906006"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Inpatient</a:t>
            </a:r>
            <a:endParaRPr lang="en-AU" sz="1100" dirty="0"/>
          </a:p>
        </p:txBody>
      </p:sp>
      <p:sp>
        <p:nvSpPr>
          <p:cNvPr id="20" name="Rectangle 19"/>
          <p:cNvSpPr/>
          <p:nvPr/>
        </p:nvSpPr>
        <p:spPr>
          <a:xfrm>
            <a:off x="2803700"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Outpatient </a:t>
            </a:r>
            <a:endParaRPr lang="en-AU" sz="1100" dirty="0"/>
          </a:p>
        </p:txBody>
      </p:sp>
      <p:sp>
        <p:nvSpPr>
          <p:cNvPr id="22" name="Rectangle 21"/>
          <p:cNvSpPr/>
          <p:nvPr/>
        </p:nvSpPr>
        <p:spPr>
          <a:xfrm>
            <a:off x="6120584"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VAS</a:t>
            </a:r>
            <a:endParaRPr lang="en-AU" sz="1100" dirty="0"/>
          </a:p>
        </p:txBody>
      </p:sp>
      <p:sp>
        <p:nvSpPr>
          <p:cNvPr id="23" name="Rectangle 22"/>
          <p:cNvSpPr/>
          <p:nvPr/>
        </p:nvSpPr>
        <p:spPr>
          <a:xfrm>
            <a:off x="5018278"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History</a:t>
            </a:r>
            <a:endParaRPr lang="en-AU" sz="11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a:xfrm>
            <a:off x="102142" y="1428736"/>
            <a:ext cx="8929750" cy="5357850"/>
          </a:xfrm>
          <a:prstGeom prst="rect">
            <a:avLst/>
          </a:prstGeom>
          <a:solidFill>
            <a:schemeClr val="bg1">
              <a:lumMod val="95000"/>
              <a:alpha val="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 name="Rounded Rectangle 193"/>
          <p:cNvSpPr/>
          <p:nvPr/>
        </p:nvSpPr>
        <p:spPr>
          <a:xfrm>
            <a:off x="142844" y="1428736"/>
            <a:ext cx="8858312" cy="107157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8770" y="71414"/>
            <a:ext cx="6472254" cy="428628"/>
          </a:xfrm>
        </p:spPr>
        <p:txBody>
          <a:bodyPr>
            <a:normAutofit fontScale="90000"/>
          </a:bodyPr>
          <a:lstStyle/>
          <a:p>
            <a:r>
              <a:rPr lang="en-US" dirty="0" smtClean="0"/>
              <a:t>Appointment Management</a:t>
            </a:r>
            <a:endParaRPr lang="en-US" dirty="0"/>
          </a:p>
        </p:txBody>
      </p:sp>
      <p:sp>
        <p:nvSpPr>
          <p:cNvPr id="5" name="TextBox 4"/>
          <p:cNvSpPr txBox="1"/>
          <p:nvPr/>
        </p:nvSpPr>
        <p:spPr>
          <a:xfrm>
            <a:off x="6271658" y="857232"/>
            <a:ext cx="2443746" cy="276999"/>
          </a:xfrm>
          <a:prstGeom prst="rect">
            <a:avLst/>
          </a:prstGeom>
          <a:noFill/>
        </p:spPr>
        <p:txBody>
          <a:bodyPr wrap="none" rtlCol="0">
            <a:spAutoFit/>
          </a:bodyPr>
          <a:lstStyle/>
          <a:p>
            <a:r>
              <a:rPr lang="en-AU" sz="1200" b="1" dirty="0" smtClean="0"/>
              <a:t>Welcome</a:t>
            </a:r>
            <a:r>
              <a:rPr lang="en-AU" sz="1200" dirty="0" smtClean="0"/>
              <a:t>: &lt;first name&gt; &lt;last name&gt;</a:t>
            </a:r>
            <a:endParaRPr lang="en-AU" sz="1200" dirty="0"/>
          </a:p>
        </p:txBody>
      </p:sp>
      <p:sp>
        <p:nvSpPr>
          <p:cNvPr id="6" name="TextBox 5"/>
          <p:cNvSpPr txBox="1"/>
          <p:nvPr/>
        </p:nvSpPr>
        <p:spPr>
          <a:xfrm>
            <a:off x="6500826" y="1071546"/>
            <a:ext cx="1277016" cy="276999"/>
          </a:xfrm>
          <a:prstGeom prst="rect">
            <a:avLst/>
          </a:prstGeom>
          <a:noFill/>
        </p:spPr>
        <p:txBody>
          <a:bodyPr wrap="none" rtlCol="0">
            <a:spAutoFit/>
          </a:bodyPr>
          <a:lstStyle/>
          <a:p>
            <a:r>
              <a:rPr lang="en-AU" sz="1200" u="sng" dirty="0" smtClean="0"/>
              <a:t>Change Password</a:t>
            </a:r>
            <a:endParaRPr lang="en-AU" sz="1200" u="sng" dirty="0"/>
          </a:p>
        </p:txBody>
      </p:sp>
      <p:sp>
        <p:nvSpPr>
          <p:cNvPr id="7" name="TextBox 6"/>
          <p:cNvSpPr txBox="1"/>
          <p:nvPr/>
        </p:nvSpPr>
        <p:spPr>
          <a:xfrm>
            <a:off x="7777842" y="1080299"/>
            <a:ext cx="614848" cy="276999"/>
          </a:xfrm>
          <a:prstGeom prst="rect">
            <a:avLst/>
          </a:prstGeom>
          <a:noFill/>
        </p:spPr>
        <p:txBody>
          <a:bodyPr wrap="none" rtlCol="0">
            <a:spAutoFit/>
          </a:bodyPr>
          <a:lstStyle/>
          <a:p>
            <a:r>
              <a:rPr lang="en-AU" sz="1200" u="sng" dirty="0" smtClean="0"/>
              <a:t>Logout</a:t>
            </a:r>
            <a:endParaRPr lang="en-AU" sz="1200" u="sng" dirty="0"/>
          </a:p>
        </p:txBody>
      </p:sp>
      <p:sp>
        <p:nvSpPr>
          <p:cNvPr id="8" name="Rectangle 7"/>
          <p:cNvSpPr/>
          <p:nvPr/>
        </p:nvSpPr>
        <p:spPr>
          <a:xfrm>
            <a:off x="214282" y="1071546"/>
            <a:ext cx="1071570" cy="285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1400" dirty="0" smtClean="0"/>
              <a:t>Home</a:t>
            </a:r>
          </a:p>
        </p:txBody>
      </p:sp>
      <p:sp>
        <p:nvSpPr>
          <p:cNvPr id="9" name="Rectangle 8"/>
          <p:cNvSpPr/>
          <p:nvPr/>
        </p:nvSpPr>
        <p:spPr>
          <a:xfrm>
            <a:off x="1357290" y="1071546"/>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Miscellaneous</a:t>
            </a:r>
            <a:endParaRPr lang="en-AU" sz="1400" dirty="0"/>
          </a:p>
        </p:txBody>
      </p:sp>
      <p:sp>
        <p:nvSpPr>
          <p:cNvPr id="10" name="Rectangle 9"/>
          <p:cNvSpPr/>
          <p:nvPr/>
        </p:nvSpPr>
        <p:spPr>
          <a:xfrm>
            <a:off x="3857620"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Settings</a:t>
            </a:r>
            <a:endParaRPr lang="en-AU" sz="1400" dirty="0"/>
          </a:p>
        </p:txBody>
      </p:sp>
      <p:sp>
        <p:nvSpPr>
          <p:cNvPr id="11" name="Rectangle 10"/>
          <p:cNvSpPr/>
          <p:nvPr/>
        </p:nvSpPr>
        <p:spPr>
          <a:xfrm>
            <a:off x="5000628"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Help</a:t>
            </a:r>
            <a:endParaRPr lang="en-AU" sz="1400" dirty="0"/>
          </a:p>
        </p:txBody>
      </p:sp>
      <p:sp>
        <p:nvSpPr>
          <p:cNvPr id="12" name="Rectangle 11"/>
          <p:cNvSpPr/>
          <p:nvPr/>
        </p:nvSpPr>
        <p:spPr>
          <a:xfrm>
            <a:off x="2714612"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Reports</a:t>
            </a:r>
            <a:endParaRPr lang="en-AU" sz="1400" dirty="0"/>
          </a:p>
        </p:txBody>
      </p:sp>
      <p:sp>
        <p:nvSpPr>
          <p:cNvPr id="17" name="TextBox 16"/>
          <p:cNvSpPr txBox="1"/>
          <p:nvPr/>
        </p:nvSpPr>
        <p:spPr>
          <a:xfrm>
            <a:off x="142844" y="857232"/>
            <a:ext cx="3786214" cy="230832"/>
          </a:xfrm>
          <a:prstGeom prst="rect">
            <a:avLst/>
          </a:prstGeom>
          <a:noFill/>
        </p:spPr>
        <p:txBody>
          <a:bodyPr wrap="square" rtlCol="0">
            <a:spAutoFit/>
          </a:bodyPr>
          <a:lstStyle/>
          <a:p>
            <a:r>
              <a:rPr lang="en-US" sz="900" dirty="0" smtClean="0"/>
              <a:t>Home </a:t>
            </a:r>
            <a:r>
              <a:rPr lang="en-US" sz="900" dirty="0" smtClean="0">
                <a:sym typeface="Wingdings" pitchFamily="2" charset="2"/>
              </a:rPr>
              <a:t> Patient Management   Manage Appointments</a:t>
            </a:r>
            <a:endParaRPr lang="en-US" sz="900" dirty="0"/>
          </a:p>
        </p:txBody>
      </p:sp>
      <p:sp>
        <p:nvSpPr>
          <p:cNvPr id="88" name="TextBox 87"/>
          <p:cNvSpPr txBox="1"/>
          <p:nvPr/>
        </p:nvSpPr>
        <p:spPr>
          <a:xfrm>
            <a:off x="71406" y="2100276"/>
            <a:ext cx="1357322" cy="230832"/>
          </a:xfrm>
          <a:prstGeom prst="rect">
            <a:avLst/>
          </a:prstGeom>
          <a:noFill/>
        </p:spPr>
        <p:txBody>
          <a:bodyPr wrap="square" rtlCol="0">
            <a:spAutoFit/>
          </a:bodyPr>
          <a:lstStyle/>
          <a:p>
            <a:pPr algn="r"/>
            <a:r>
              <a:rPr lang="en-US" sz="900" dirty="0" smtClean="0"/>
              <a:t>Doctor’s Name :</a:t>
            </a:r>
            <a:endParaRPr lang="en-US" sz="900" dirty="0"/>
          </a:p>
        </p:txBody>
      </p:sp>
      <p:sp>
        <p:nvSpPr>
          <p:cNvPr id="90" name="Rectangle 89"/>
          <p:cNvSpPr/>
          <p:nvPr/>
        </p:nvSpPr>
        <p:spPr>
          <a:xfrm>
            <a:off x="1357290" y="2100276"/>
            <a:ext cx="1071570"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Vinay Kurudi</a:t>
            </a:r>
            <a:endParaRPr lang="en-US" sz="1050" dirty="0">
              <a:solidFill>
                <a:schemeClr val="tx1"/>
              </a:solidFill>
            </a:endParaRPr>
          </a:p>
        </p:txBody>
      </p:sp>
      <p:sp>
        <p:nvSpPr>
          <p:cNvPr id="121" name="TextBox 120"/>
          <p:cNvSpPr txBox="1"/>
          <p:nvPr/>
        </p:nvSpPr>
        <p:spPr>
          <a:xfrm>
            <a:off x="5120452" y="2092592"/>
            <a:ext cx="1285884" cy="246221"/>
          </a:xfrm>
          <a:prstGeom prst="rect">
            <a:avLst/>
          </a:prstGeom>
          <a:noFill/>
        </p:spPr>
        <p:txBody>
          <a:bodyPr wrap="square" rtlCol="0">
            <a:spAutoFit/>
          </a:bodyPr>
          <a:lstStyle/>
          <a:p>
            <a:pPr algn="r"/>
            <a:r>
              <a:rPr lang="en-US" sz="1000" dirty="0" smtClean="0"/>
              <a:t>Booking Type :</a:t>
            </a:r>
            <a:endParaRPr lang="en-US" sz="1000" dirty="0"/>
          </a:p>
        </p:txBody>
      </p:sp>
      <p:sp>
        <p:nvSpPr>
          <p:cNvPr id="122" name="Rectangle 121"/>
          <p:cNvSpPr/>
          <p:nvPr/>
        </p:nvSpPr>
        <p:spPr>
          <a:xfrm>
            <a:off x="6334898" y="2083839"/>
            <a:ext cx="785818"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Phone</a:t>
            </a:r>
            <a:endParaRPr lang="en-AU" sz="1200" dirty="0"/>
          </a:p>
        </p:txBody>
      </p:sp>
      <p:grpSp>
        <p:nvGrpSpPr>
          <p:cNvPr id="3" name="Group 122"/>
          <p:cNvGrpSpPr/>
          <p:nvPr/>
        </p:nvGrpSpPr>
        <p:grpSpPr>
          <a:xfrm>
            <a:off x="6906402" y="2077224"/>
            <a:ext cx="214314" cy="229682"/>
            <a:chOff x="1285852" y="4143380"/>
            <a:chExt cx="214314" cy="229682"/>
          </a:xfrm>
        </p:grpSpPr>
        <p:sp>
          <p:nvSpPr>
            <p:cNvPr id="124" name="Rectangle 123"/>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lowchart: Merge 124"/>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 name="Rounded Rectangle 102"/>
          <p:cNvSpPr/>
          <p:nvPr/>
        </p:nvSpPr>
        <p:spPr>
          <a:xfrm flipH="1">
            <a:off x="1260518" y="6443464"/>
            <a:ext cx="1143008"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View/Edit</a:t>
            </a:r>
            <a:endParaRPr lang="en-US" sz="1000" dirty="0"/>
          </a:p>
        </p:txBody>
      </p:sp>
      <p:sp>
        <p:nvSpPr>
          <p:cNvPr id="110" name="Rounded Rectangle 109"/>
          <p:cNvSpPr/>
          <p:nvPr/>
        </p:nvSpPr>
        <p:spPr>
          <a:xfrm flipH="1">
            <a:off x="142844" y="6443464"/>
            <a:ext cx="1066168"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New Appointment </a:t>
            </a:r>
            <a:endParaRPr lang="en-US" sz="900" dirty="0"/>
          </a:p>
        </p:txBody>
      </p:sp>
      <p:sp>
        <p:nvSpPr>
          <p:cNvPr id="123" name="Rectangle 122"/>
          <p:cNvSpPr/>
          <p:nvPr/>
        </p:nvSpPr>
        <p:spPr>
          <a:xfrm>
            <a:off x="4000496" y="2115686"/>
            <a:ext cx="1000132"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Rescheduled</a:t>
            </a:r>
            <a:endParaRPr lang="en-AU" sz="1200" dirty="0"/>
          </a:p>
        </p:txBody>
      </p:sp>
      <p:sp>
        <p:nvSpPr>
          <p:cNvPr id="149" name="TextBox 148"/>
          <p:cNvSpPr txBox="1"/>
          <p:nvPr/>
        </p:nvSpPr>
        <p:spPr>
          <a:xfrm>
            <a:off x="2714612" y="2124439"/>
            <a:ext cx="1285884" cy="246221"/>
          </a:xfrm>
          <a:prstGeom prst="rect">
            <a:avLst/>
          </a:prstGeom>
          <a:noFill/>
        </p:spPr>
        <p:txBody>
          <a:bodyPr wrap="square" rtlCol="0">
            <a:spAutoFit/>
          </a:bodyPr>
          <a:lstStyle/>
          <a:p>
            <a:pPr algn="r"/>
            <a:r>
              <a:rPr lang="en-US" sz="1000" dirty="0" smtClean="0"/>
              <a:t>Appointment Status:</a:t>
            </a:r>
            <a:endParaRPr lang="en-US" sz="1000" dirty="0"/>
          </a:p>
        </p:txBody>
      </p:sp>
      <p:sp>
        <p:nvSpPr>
          <p:cNvPr id="172" name="TextBox 171"/>
          <p:cNvSpPr txBox="1"/>
          <p:nvPr/>
        </p:nvSpPr>
        <p:spPr>
          <a:xfrm>
            <a:off x="0" y="1817875"/>
            <a:ext cx="1428728" cy="253916"/>
          </a:xfrm>
          <a:prstGeom prst="rect">
            <a:avLst/>
          </a:prstGeom>
          <a:noFill/>
        </p:spPr>
        <p:txBody>
          <a:bodyPr wrap="square" rtlCol="0">
            <a:spAutoFit/>
          </a:bodyPr>
          <a:lstStyle/>
          <a:p>
            <a:pPr algn="r"/>
            <a:r>
              <a:rPr lang="en-AU" sz="1050" dirty="0" smtClean="0"/>
              <a:t>Patient’s First Name :</a:t>
            </a:r>
            <a:endParaRPr lang="en-AU" sz="1050" dirty="0">
              <a:solidFill>
                <a:srgbClr val="FF0000"/>
              </a:solidFill>
            </a:endParaRPr>
          </a:p>
        </p:txBody>
      </p:sp>
      <p:sp>
        <p:nvSpPr>
          <p:cNvPr id="173" name="Rectangle 172"/>
          <p:cNvSpPr/>
          <p:nvPr/>
        </p:nvSpPr>
        <p:spPr>
          <a:xfrm>
            <a:off x="1357290" y="1848611"/>
            <a:ext cx="1071570" cy="21431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endParaRPr lang="en-AU" sz="1200" dirty="0"/>
          </a:p>
        </p:txBody>
      </p:sp>
      <p:sp>
        <p:nvSpPr>
          <p:cNvPr id="174" name="Rounded Rectangle 173"/>
          <p:cNvSpPr/>
          <p:nvPr/>
        </p:nvSpPr>
        <p:spPr>
          <a:xfrm>
            <a:off x="8143900" y="1500174"/>
            <a:ext cx="785818" cy="28575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AU" sz="1200" dirty="0" smtClean="0"/>
              <a:t>Search</a:t>
            </a:r>
            <a:endParaRPr lang="en-AU" sz="1200" dirty="0"/>
          </a:p>
        </p:txBody>
      </p:sp>
      <p:sp>
        <p:nvSpPr>
          <p:cNvPr id="176" name="TextBox 175"/>
          <p:cNvSpPr txBox="1"/>
          <p:nvPr/>
        </p:nvSpPr>
        <p:spPr>
          <a:xfrm>
            <a:off x="71406" y="1500174"/>
            <a:ext cx="1571636" cy="276999"/>
          </a:xfrm>
          <a:prstGeom prst="rect">
            <a:avLst/>
          </a:prstGeom>
          <a:noFill/>
        </p:spPr>
        <p:txBody>
          <a:bodyPr wrap="square" rtlCol="0">
            <a:spAutoFit/>
          </a:bodyPr>
          <a:lstStyle/>
          <a:p>
            <a:r>
              <a:rPr lang="en-AU" sz="1200" dirty="0" smtClean="0"/>
              <a:t>Appointment From</a:t>
            </a:r>
            <a:endParaRPr lang="en-AU" sz="1200" dirty="0">
              <a:solidFill>
                <a:srgbClr val="FF0000"/>
              </a:solidFill>
            </a:endParaRPr>
          </a:p>
        </p:txBody>
      </p:sp>
      <p:sp>
        <p:nvSpPr>
          <p:cNvPr id="177" name="Rectangle 176"/>
          <p:cNvSpPr/>
          <p:nvPr/>
        </p:nvSpPr>
        <p:spPr>
          <a:xfrm>
            <a:off x="1357290" y="1554106"/>
            <a:ext cx="1071570" cy="21431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AU" sz="1200" dirty="0" smtClean="0"/>
              <a:t>mm/</a:t>
            </a:r>
            <a:r>
              <a:rPr lang="en-AU" sz="1200" dirty="0" err="1" smtClean="0"/>
              <a:t>dd</a:t>
            </a:r>
            <a:r>
              <a:rPr lang="en-AU" sz="1200" dirty="0" smtClean="0"/>
              <a:t>/</a:t>
            </a:r>
            <a:r>
              <a:rPr lang="en-AU" sz="1200" dirty="0" err="1" smtClean="0"/>
              <a:t>yyyy</a:t>
            </a:r>
            <a:endParaRPr lang="en-AU" sz="1200" dirty="0"/>
          </a:p>
        </p:txBody>
      </p:sp>
      <p:sp>
        <p:nvSpPr>
          <p:cNvPr id="178" name="TextBox 177"/>
          <p:cNvSpPr txBox="1"/>
          <p:nvPr/>
        </p:nvSpPr>
        <p:spPr>
          <a:xfrm>
            <a:off x="2714612" y="1522157"/>
            <a:ext cx="1285884" cy="276999"/>
          </a:xfrm>
          <a:prstGeom prst="rect">
            <a:avLst/>
          </a:prstGeom>
          <a:noFill/>
        </p:spPr>
        <p:txBody>
          <a:bodyPr wrap="square" rtlCol="0">
            <a:spAutoFit/>
          </a:bodyPr>
          <a:lstStyle/>
          <a:p>
            <a:pPr algn="r"/>
            <a:r>
              <a:rPr lang="en-AU" sz="1200" dirty="0" smtClean="0"/>
              <a:t>Appointment to:</a:t>
            </a:r>
            <a:endParaRPr lang="en-AU" sz="1200" dirty="0">
              <a:solidFill>
                <a:srgbClr val="FF0000"/>
              </a:solidFill>
            </a:endParaRPr>
          </a:p>
        </p:txBody>
      </p:sp>
      <p:sp>
        <p:nvSpPr>
          <p:cNvPr id="179" name="Rectangle 178"/>
          <p:cNvSpPr/>
          <p:nvPr/>
        </p:nvSpPr>
        <p:spPr>
          <a:xfrm>
            <a:off x="3988590" y="1574876"/>
            <a:ext cx="1071570" cy="21431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AU" sz="1200" dirty="0" smtClean="0"/>
              <a:t>mm/</a:t>
            </a:r>
            <a:r>
              <a:rPr lang="en-AU" sz="1200" dirty="0" err="1" smtClean="0"/>
              <a:t>dd</a:t>
            </a:r>
            <a:r>
              <a:rPr lang="en-AU" sz="1200" dirty="0" smtClean="0"/>
              <a:t>/</a:t>
            </a:r>
            <a:r>
              <a:rPr lang="en-AU" sz="1200" dirty="0" err="1" smtClean="0"/>
              <a:t>yyyy</a:t>
            </a:r>
            <a:endParaRPr lang="en-AU" sz="1200" dirty="0" smtClean="0"/>
          </a:p>
        </p:txBody>
      </p:sp>
      <p:pic>
        <p:nvPicPr>
          <p:cNvPr id="180" name="Picture 179"/>
          <p:cNvPicPr>
            <a:picLocks noChangeAspect="1" noChangeArrowheads="1"/>
          </p:cNvPicPr>
          <p:nvPr/>
        </p:nvPicPr>
        <p:blipFill>
          <a:blip r:embed="rId3"/>
          <a:srcRect/>
          <a:stretch>
            <a:fillRect/>
          </a:stretch>
        </p:blipFill>
        <p:spPr bwMode="auto">
          <a:xfrm>
            <a:off x="2500298" y="1554106"/>
            <a:ext cx="202408" cy="214314"/>
          </a:xfrm>
          <a:prstGeom prst="rect">
            <a:avLst/>
          </a:prstGeom>
          <a:noFill/>
          <a:ln w="9525">
            <a:noFill/>
            <a:miter lim="800000"/>
            <a:headEnd/>
            <a:tailEnd/>
          </a:ln>
          <a:effectLst/>
        </p:spPr>
      </p:pic>
      <p:pic>
        <p:nvPicPr>
          <p:cNvPr id="181" name="Picture 180"/>
          <p:cNvPicPr>
            <a:picLocks noChangeAspect="1" noChangeArrowheads="1"/>
          </p:cNvPicPr>
          <p:nvPr/>
        </p:nvPicPr>
        <p:blipFill>
          <a:blip r:embed="rId3"/>
          <a:srcRect/>
          <a:stretch>
            <a:fillRect/>
          </a:stretch>
        </p:blipFill>
        <p:spPr bwMode="auto">
          <a:xfrm>
            <a:off x="5131598" y="1583629"/>
            <a:ext cx="202408" cy="214314"/>
          </a:xfrm>
          <a:prstGeom prst="rect">
            <a:avLst/>
          </a:prstGeom>
          <a:noFill/>
          <a:ln w="9525">
            <a:noFill/>
            <a:miter lim="800000"/>
            <a:headEnd/>
            <a:tailEnd/>
          </a:ln>
          <a:effectLst/>
        </p:spPr>
      </p:pic>
      <p:sp>
        <p:nvSpPr>
          <p:cNvPr id="182" name="TextBox 181"/>
          <p:cNvSpPr txBox="1"/>
          <p:nvPr/>
        </p:nvSpPr>
        <p:spPr>
          <a:xfrm>
            <a:off x="2571736" y="1809122"/>
            <a:ext cx="1428760" cy="261610"/>
          </a:xfrm>
          <a:prstGeom prst="rect">
            <a:avLst/>
          </a:prstGeom>
          <a:noFill/>
        </p:spPr>
        <p:txBody>
          <a:bodyPr wrap="square" rtlCol="0">
            <a:spAutoFit/>
          </a:bodyPr>
          <a:lstStyle/>
          <a:p>
            <a:pPr algn="r"/>
            <a:r>
              <a:rPr lang="en-AU" sz="1100" dirty="0" smtClean="0"/>
              <a:t>Patient’s Last Name :</a:t>
            </a:r>
            <a:endParaRPr lang="en-AU" sz="1100" dirty="0">
              <a:solidFill>
                <a:srgbClr val="FF0000"/>
              </a:solidFill>
            </a:endParaRPr>
          </a:p>
        </p:txBody>
      </p:sp>
      <p:sp>
        <p:nvSpPr>
          <p:cNvPr id="183" name="Rectangle 182"/>
          <p:cNvSpPr/>
          <p:nvPr/>
        </p:nvSpPr>
        <p:spPr>
          <a:xfrm>
            <a:off x="4000496" y="1839858"/>
            <a:ext cx="1071570" cy="21431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AU" sz="1200" dirty="0" smtClean="0"/>
              <a:t>Kumar</a:t>
            </a:r>
            <a:endParaRPr lang="en-AU" sz="1200" dirty="0"/>
          </a:p>
        </p:txBody>
      </p:sp>
      <p:sp>
        <p:nvSpPr>
          <p:cNvPr id="184" name="TextBox 183"/>
          <p:cNvSpPr txBox="1"/>
          <p:nvPr/>
        </p:nvSpPr>
        <p:spPr>
          <a:xfrm>
            <a:off x="5549080" y="1528772"/>
            <a:ext cx="928694" cy="276999"/>
          </a:xfrm>
          <a:prstGeom prst="rect">
            <a:avLst/>
          </a:prstGeom>
          <a:noFill/>
        </p:spPr>
        <p:txBody>
          <a:bodyPr wrap="square" rtlCol="0">
            <a:spAutoFit/>
          </a:bodyPr>
          <a:lstStyle/>
          <a:p>
            <a:r>
              <a:rPr lang="en-AU" sz="1200" dirty="0" smtClean="0"/>
              <a:t>Patient ID :</a:t>
            </a:r>
            <a:endParaRPr lang="en-AU" sz="1200" dirty="0">
              <a:solidFill>
                <a:srgbClr val="FF0000"/>
              </a:solidFill>
            </a:endParaRPr>
          </a:p>
        </p:txBody>
      </p:sp>
      <p:sp>
        <p:nvSpPr>
          <p:cNvPr id="187" name="Rectangle 186"/>
          <p:cNvSpPr/>
          <p:nvPr/>
        </p:nvSpPr>
        <p:spPr>
          <a:xfrm>
            <a:off x="6340300" y="1582704"/>
            <a:ext cx="1160658"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23000232</a:t>
            </a:r>
            <a:endParaRPr lang="en-AU" sz="1200" dirty="0"/>
          </a:p>
        </p:txBody>
      </p:sp>
      <p:grpSp>
        <p:nvGrpSpPr>
          <p:cNvPr id="13" name="Group 136"/>
          <p:cNvGrpSpPr/>
          <p:nvPr/>
        </p:nvGrpSpPr>
        <p:grpSpPr>
          <a:xfrm>
            <a:off x="5000628" y="2112380"/>
            <a:ext cx="214314" cy="229682"/>
            <a:chOff x="1285852" y="4143380"/>
            <a:chExt cx="214314" cy="229682"/>
          </a:xfrm>
        </p:grpSpPr>
        <p:sp>
          <p:nvSpPr>
            <p:cNvPr id="192" name="Rectangle 191"/>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Flowchart: Merge 192"/>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95" name="Table 194"/>
          <p:cNvGraphicFramePr>
            <a:graphicFrameLocks noGrp="1"/>
          </p:cNvGraphicFramePr>
          <p:nvPr/>
        </p:nvGraphicFramePr>
        <p:xfrm>
          <a:off x="142844" y="2571744"/>
          <a:ext cx="8858312" cy="3714776"/>
        </p:xfrm>
        <a:graphic>
          <a:graphicData uri="http://schemas.openxmlformats.org/drawingml/2006/table">
            <a:tbl>
              <a:tblPr firstRow="1" bandRow="1">
                <a:tableStyleId>{5C22544A-7EE6-4342-B048-85BDC9FD1C3A}</a:tableStyleId>
              </a:tblPr>
              <a:tblGrid>
                <a:gridCol w="266739"/>
                <a:gridCol w="376203"/>
                <a:gridCol w="928694"/>
                <a:gridCol w="857256"/>
                <a:gridCol w="642942"/>
                <a:gridCol w="920645"/>
                <a:gridCol w="508115"/>
                <a:gridCol w="500066"/>
                <a:gridCol w="837133"/>
                <a:gridCol w="837133"/>
                <a:gridCol w="873355"/>
                <a:gridCol w="1310031"/>
              </a:tblGrid>
              <a:tr h="357190">
                <a:tc>
                  <a:txBody>
                    <a:bodyPr/>
                    <a:lstStyle/>
                    <a:p>
                      <a:endParaRPr lang="en-US" sz="1200" dirty="0"/>
                    </a:p>
                  </a:txBody>
                  <a:tcPr/>
                </a:tc>
                <a:tc>
                  <a:txBody>
                    <a:bodyPr/>
                    <a:lstStyle/>
                    <a:p>
                      <a:r>
                        <a:rPr lang="en-US" sz="1100" b="0" dirty="0" smtClean="0"/>
                        <a:t>S.N.</a:t>
                      </a:r>
                      <a:endParaRPr lang="en-US" sz="1100" b="0" dirty="0"/>
                    </a:p>
                  </a:txBody>
                  <a:tcPr/>
                </a:tc>
                <a:tc>
                  <a:txBody>
                    <a:bodyPr/>
                    <a:lstStyle/>
                    <a:p>
                      <a:r>
                        <a:rPr lang="en-US" sz="1100" b="0" dirty="0" smtClean="0"/>
                        <a:t>Patient ID</a:t>
                      </a:r>
                      <a:endParaRPr lang="en-US" sz="1100" b="0" dirty="0"/>
                    </a:p>
                  </a:txBody>
                  <a:tcPr/>
                </a:tc>
                <a:tc>
                  <a:txBody>
                    <a:bodyPr/>
                    <a:lstStyle/>
                    <a:p>
                      <a:r>
                        <a:rPr lang="en-US" sz="1100" b="0" dirty="0" smtClean="0"/>
                        <a:t>Name</a:t>
                      </a:r>
                      <a:endParaRPr lang="en-US" sz="1100" b="0" dirty="0"/>
                    </a:p>
                  </a:txBody>
                  <a:tcPr/>
                </a:tc>
                <a:tc>
                  <a:txBody>
                    <a:bodyPr/>
                    <a:lstStyle/>
                    <a:p>
                      <a:r>
                        <a:rPr lang="en-US" sz="1050" b="0" dirty="0" smtClean="0"/>
                        <a:t>Session</a:t>
                      </a:r>
                      <a:endParaRPr lang="en-US" sz="1050" b="0" dirty="0"/>
                    </a:p>
                  </a:txBody>
                  <a:tcPr/>
                </a:tc>
                <a:tc>
                  <a:txBody>
                    <a:bodyPr/>
                    <a:lstStyle/>
                    <a:p>
                      <a:r>
                        <a:rPr lang="en-US" sz="1050" b="0" dirty="0" smtClean="0"/>
                        <a:t>Appointment Date</a:t>
                      </a:r>
                      <a:endParaRPr lang="en-US" sz="1050" b="0" dirty="0"/>
                    </a:p>
                  </a:txBody>
                  <a:tcPr/>
                </a:tc>
                <a:tc>
                  <a:txBody>
                    <a:bodyPr/>
                    <a:lstStyle/>
                    <a:p>
                      <a:r>
                        <a:rPr lang="en-US" sz="1100" b="0" dirty="0" smtClean="0"/>
                        <a:t>From Time</a:t>
                      </a:r>
                      <a:endParaRPr lang="en-US" sz="1100" b="0" dirty="0"/>
                    </a:p>
                  </a:txBody>
                  <a:tcPr/>
                </a:tc>
                <a:tc>
                  <a:txBody>
                    <a:bodyPr/>
                    <a:lstStyle/>
                    <a:p>
                      <a:r>
                        <a:rPr lang="en-US" sz="1100" b="0" dirty="0" smtClean="0"/>
                        <a:t>To Time</a:t>
                      </a:r>
                      <a:endParaRPr lang="en-US" sz="1100" b="0" dirty="0"/>
                    </a:p>
                  </a:txBody>
                  <a:tcPr/>
                </a:tc>
                <a:tc>
                  <a:txBody>
                    <a:bodyPr/>
                    <a:lstStyle/>
                    <a:p>
                      <a:r>
                        <a:rPr lang="en-US" sz="900" b="0" kern="1200" dirty="0" smtClean="0">
                          <a:solidFill>
                            <a:schemeClr val="lt1"/>
                          </a:solidFill>
                          <a:latin typeface="+mn-lt"/>
                          <a:ea typeface="+mn-ea"/>
                          <a:cs typeface="+mn-cs"/>
                        </a:rPr>
                        <a:t>Appointment</a:t>
                      </a:r>
                      <a:r>
                        <a:rPr lang="en-US" sz="1050" b="0" dirty="0" smtClean="0"/>
                        <a:t> </a:t>
                      </a:r>
                      <a:r>
                        <a:rPr lang="en-US" sz="1050" b="0" baseline="0" dirty="0" smtClean="0"/>
                        <a:t>Status</a:t>
                      </a:r>
                      <a:endParaRPr lang="en-US" sz="1050" b="0" dirty="0"/>
                    </a:p>
                  </a:txBody>
                  <a:tcPr/>
                </a:tc>
                <a:tc>
                  <a:txBody>
                    <a:bodyPr/>
                    <a:lstStyle/>
                    <a:p>
                      <a:r>
                        <a:rPr lang="en-US" sz="1000" b="0" dirty="0" smtClean="0"/>
                        <a:t>Department Name</a:t>
                      </a:r>
                      <a:endParaRPr lang="en-US" sz="1100" b="0" dirty="0"/>
                    </a:p>
                  </a:txBody>
                  <a:tcPr/>
                </a:tc>
                <a:tc>
                  <a:txBody>
                    <a:bodyPr/>
                    <a:lstStyle/>
                    <a:p>
                      <a:r>
                        <a:rPr lang="en-US" sz="1100" b="0" dirty="0" smtClean="0"/>
                        <a:t>Booking Type</a:t>
                      </a:r>
                      <a:endParaRPr lang="en-US" sz="11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dirty="0" smtClean="0"/>
                        <a:t>Doctor</a:t>
                      </a:r>
                      <a:r>
                        <a:rPr lang="en-US" sz="1100" b="0" baseline="0" dirty="0" smtClean="0"/>
                        <a:t> Name</a:t>
                      </a:r>
                      <a:endParaRPr lang="en-US" sz="1100" b="0" dirty="0" smtClean="0"/>
                    </a:p>
                  </a:txBody>
                  <a:tcPr/>
                </a:tc>
              </a:tr>
              <a:tr h="277182">
                <a:tc>
                  <a:txBody>
                    <a:bodyPr/>
                    <a:lstStyle/>
                    <a:p>
                      <a:endParaRPr lang="en-US" sz="1200" dirty="0"/>
                    </a:p>
                  </a:txBody>
                  <a:tcPr/>
                </a:tc>
                <a:tc>
                  <a:txBody>
                    <a:bodyPr/>
                    <a:lstStyle/>
                    <a:p>
                      <a:r>
                        <a:rPr lang="en-US" sz="1050" dirty="0" smtClean="0"/>
                        <a:t>1</a:t>
                      </a:r>
                      <a:endParaRPr lang="en-US" sz="1050" dirty="0"/>
                    </a:p>
                  </a:txBody>
                  <a:tcPr/>
                </a:tc>
                <a:tc>
                  <a:txBody>
                    <a:bodyPr/>
                    <a:lstStyle/>
                    <a:p>
                      <a:r>
                        <a:rPr lang="en-US" sz="1050" dirty="0" smtClean="0"/>
                        <a:t>230002232</a:t>
                      </a:r>
                      <a:endParaRPr lang="en-US" sz="1050" dirty="0"/>
                    </a:p>
                  </a:txBody>
                  <a:tcPr/>
                </a:tc>
                <a:tc>
                  <a:txBody>
                    <a:bodyPr/>
                    <a:lstStyle/>
                    <a:p>
                      <a:r>
                        <a:rPr lang="en-US" sz="1050" dirty="0" smtClean="0"/>
                        <a:t>Ajit Kumar</a:t>
                      </a:r>
                      <a:endParaRPr lang="en-US" sz="1050" dirty="0"/>
                    </a:p>
                  </a:txBody>
                  <a:tcPr/>
                </a:tc>
                <a:tc>
                  <a:txBody>
                    <a:bodyPr/>
                    <a:lstStyle/>
                    <a:p>
                      <a:r>
                        <a:rPr lang="en-US" sz="1000" dirty="0" smtClean="0"/>
                        <a:t>Morning</a:t>
                      </a:r>
                      <a:endParaRPr lang="en-US" sz="1000" dirty="0"/>
                    </a:p>
                  </a:txBody>
                  <a:tcPr/>
                </a:tc>
                <a:tc>
                  <a:txBody>
                    <a:bodyPr/>
                    <a:lstStyle/>
                    <a:p>
                      <a:r>
                        <a:rPr lang="en-US" sz="1050" dirty="0" smtClean="0"/>
                        <a:t>04/02/2008</a:t>
                      </a:r>
                      <a:endParaRPr lang="en-US" sz="1050" dirty="0"/>
                    </a:p>
                  </a:txBody>
                  <a:tcPr/>
                </a:tc>
                <a:tc>
                  <a:txBody>
                    <a:bodyPr/>
                    <a:lstStyle/>
                    <a:p>
                      <a:r>
                        <a:rPr lang="en-US" sz="1050" dirty="0" smtClean="0"/>
                        <a:t>8:30 </a:t>
                      </a:r>
                      <a:endParaRPr lang="en-US" sz="1050" dirty="0"/>
                    </a:p>
                  </a:txBody>
                  <a:tcPr/>
                </a:tc>
                <a:tc>
                  <a:txBody>
                    <a:bodyPr/>
                    <a:lstStyle/>
                    <a:p>
                      <a:r>
                        <a:rPr lang="en-US" sz="1050" dirty="0" smtClean="0"/>
                        <a:t>8:45</a:t>
                      </a:r>
                      <a:endParaRPr lang="en-US" sz="1050" dirty="0"/>
                    </a:p>
                  </a:txBody>
                  <a:tcPr/>
                </a:tc>
                <a:tc>
                  <a:txBody>
                    <a:bodyPr/>
                    <a:lstStyle/>
                    <a:p>
                      <a:r>
                        <a:rPr lang="en-US" sz="900" dirty="0" smtClean="0"/>
                        <a:t>Rescheduled</a:t>
                      </a:r>
                      <a:endParaRPr lang="en-US" sz="900" dirty="0"/>
                    </a:p>
                  </a:txBody>
                  <a:tcPr/>
                </a:tc>
                <a:tc>
                  <a:txBody>
                    <a:bodyPr/>
                    <a:lstStyle/>
                    <a:p>
                      <a:r>
                        <a:rPr lang="en-US" sz="1050" dirty="0" smtClean="0"/>
                        <a:t>Eye</a:t>
                      </a:r>
                      <a:endParaRPr lang="en-US" sz="1050" dirty="0"/>
                    </a:p>
                  </a:txBody>
                  <a:tcPr/>
                </a:tc>
                <a:tc>
                  <a:txBody>
                    <a:bodyPr/>
                    <a:lstStyle/>
                    <a:p>
                      <a:r>
                        <a:rPr lang="en-US" sz="1050" dirty="0" smtClean="0"/>
                        <a:t>Phone</a:t>
                      </a:r>
                      <a:endParaRPr lang="en-US" sz="1050" dirty="0"/>
                    </a:p>
                  </a:txBody>
                  <a:tcPr/>
                </a:tc>
                <a:tc>
                  <a:txBody>
                    <a:bodyPr/>
                    <a:lstStyle/>
                    <a:p>
                      <a:r>
                        <a:rPr lang="en-US" sz="1200" dirty="0" smtClean="0"/>
                        <a:t>Vinay Kurudi</a:t>
                      </a:r>
                      <a:endParaRPr lang="en-US" sz="1200" dirty="0"/>
                    </a:p>
                  </a:txBody>
                  <a:tcPr/>
                </a:tc>
              </a:tr>
              <a:tr h="268612">
                <a:tc>
                  <a:txBody>
                    <a:bodyPr/>
                    <a:lstStyle/>
                    <a:p>
                      <a:endParaRPr lang="en-US" sz="1200" dirty="0"/>
                    </a:p>
                  </a:txBody>
                  <a:tcPr/>
                </a:tc>
                <a:tc>
                  <a:txBody>
                    <a:bodyPr/>
                    <a:lstStyle/>
                    <a:p>
                      <a:r>
                        <a:rPr lang="en-US" sz="1050" dirty="0" smtClean="0"/>
                        <a:t>2</a:t>
                      </a:r>
                      <a:endParaRPr lang="en-US" sz="1050" dirty="0"/>
                    </a:p>
                  </a:txBody>
                  <a:tcPr/>
                </a:tc>
                <a:tc>
                  <a:txBody>
                    <a:bodyPr/>
                    <a:lstStyle/>
                    <a:p>
                      <a:r>
                        <a:rPr lang="en-US" sz="1050" dirty="0" smtClean="0"/>
                        <a:t>00022337</a:t>
                      </a:r>
                      <a:endParaRPr lang="en-US" sz="1050" dirty="0"/>
                    </a:p>
                  </a:txBody>
                  <a:tcPr/>
                </a:tc>
                <a:tc>
                  <a:txBody>
                    <a:bodyPr/>
                    <a:lstStyle/>
                    <a:p>
                      <a:r>
                        <a:rPr lang="en-US" sz="1050" dirty="0" err="1" smtClean="0"/>
                        <a:t>Sujit</a:t>
                      </a:r>
                      <a:r>
                        <a:rPr lang="en-US" sz="1050" dirty="0" smtClean="0"/>
                        <a:t> Kumar</a:t>
                      </a:r>
                      <a:endParaRPr lang="en-US" sz="1050" dirty="0"/>
                    </a:p>
                  </a:txBody>
                  <a:tcPr/>
                </a:tc>
                <a:tc>
                  <a:txBody>
                    <a:bodyPr/>
                    <a:lstStyle/>
                    <a:p>
                      <a:r>
                        <a:rPr lang="en-US" sz="1000" b="0" dirty="0" smtClean="0"/>
                        <a:t>Morning</a:t>
                      </a:r>
                      <a:endParaRPr lang="en-US" sz="1000" b="0" dirty="0"/>
                    </a:p>
                  </a:txBody>
                  <a:tcPr/>
                </a:tc>
                <a:tc>
                  <a:txBody>
                    <a:bodyPr/>
                    <a:lstStyle/>
                    <a:p>
                      <a:r>
                        <a:rPr lang="en-US" sz="1050" dirty="0" smtClean="0"/>
                        <a:t>04/02/2009</a:t>
                      </a:r>
                      <a:endParaRPr lang="en-US" sz="1050" dirty="0"/>
                    </a:p>
                  </a:txBody>
                  <a:tcPr/>
                </a:tc>
                <a:tc>
                  <a:txBody>
                    <a:bodyPr/>
                    <a:lstStyle/>
                    <a:p>
                      <a:r>
                        <a:rPr lang="en-US" sz="1050" dirty="0" smtClean="0"/>
                        <a:t>9:00</a:t>
                      </a:r>
                      <a:endParaRPr lang="en-US" sz="1050" dirty="0"/>
                    </a:p>
                  </a:txBody>
                  <a:tcPr/>
                </a:tc>
                <a:tc>
                  <a:txBody>
                    <a:bodyPr/>
                    <a:lstStyle/>
                    <a:p>
                      <a:r>
                        <a:rPr lang="en-US" sz="1050" dirty="0" smtClean="0"/>
                        <a:t>9:15</a:t>
                      </a:r>
                      <a:endParaRPr lang="en-US" sz="1050" dirty="0"/>
                    </a:p>
                  </a:txBody>
                  <a:tcPr/>
                </a:tc>
                <a:tc>
                  <a:txBody>
                    <a:bodyPr/>
                    <a:lstStyle/>
                    <a:p>
                      <a:r>
                        <a:rPr lang="en-US" sz="900" dirty="0" smtClean="0"/>
                        <a:t>Rescheduled</a:t>
                      </a:r>
                      <a:endParaRPr lang="en-US" sz="900" dirty="0"/>
                    </a:p>
                  </a:txBody>
                  <a:tcPr/>
                </a:tc>
                <a:tc>
                  <a:txBody>
                    <a:bodyPr/>
                    <a:lstStyle/>
                    <a:p>
                      <a:r>
                        <a:rPr lang="en-US" sz="1050" dirty="0" smtClean="0"/>
                        <a:t>Eye</a:t>
                      </a:r>
                      <a:endParaRPr lang="en-US" sz="1050" dirty="0"/>
                    </a:p>
                  </a:txBody>
                  <a:tcPr/>
                </a:tc>
                <a:tc>
                  <a:txBody>
                    <a:bodyPr/>
                    <a:lstStyle/>
                    <a:p>
                      <a:r>
                        <a:rPr lang="en-US" sz="1050" dirty="0" smtClean="0"/>
                        <a:t>Online</a:t>
                      </a:r>
                      <a:endParaRPr lang="en-US" sz="1050" dirty="0"/>
                    </a:p>
                  </a:txBody>
                  <a:tcPr/>
                </a:tc>
                <a:tc>
                  <a:txBody>
                    <a:bodyPr/>
                    <a:lstStyle/>
                    <a:p>
                      <a:r>
                        <a:rPr lang="en-US" sz="1200" dirty="0" smtClean="0"/>
                        <a:t>Vinay Kurudi</a:t>
                      </a:r>
                      <a:endParaRPr lang="en-US" sz="1200" dirty="0"/>
                    </a:p>
                  </a:txBody>
                  <a:tcPr/>
                </a:tc>
              </a:tr>
              <a:tr h="260042">
                <a:tc>
                  <a:txBody>
                    <a:bodyPr/>
                    <a:lstStyle/>
                    <a:p>
                      <a:endParaRPr lang="en-US" sz="1200"/>
                    </a:p>
                  </a:txBody>
                  <a:tcPr/>
                </a:tc>
                <a:tc>
                  <a:txBody>
                    <a:bodyPr/>
                    <a:lstStyle/>
                    <a:p>
                      <a:r>
                        <a:rPr lang="en-US" sz="1200" dirty="0" smtClean="0"/>
                        <a:t>3</a:t>
                      </a:r>
                      <a:endParaRPr lang="en-US" sz="1200" dirty="0"/>
                    </a:p>
                  </a:txBody>
                  <a:tcPr/>
                </a:tc>
                <a:tc>
                  <a:txBody>
                    <a:bodyPr/>
                    <a:lstStyle/>
                    <a:p>
                      <a:endParaRPr lang="en-US" sz="1200"/>
                    </a:p>
                  </a:txBody>
                  <a:tcPr/>
                </a:tc>
                <a:tc>
                  <a:txBody>
                    <a:bodyPr/>
                    <a:lstStyle/>
                    <a:p>
                      <a:endParaRPr lang="en-US" sz="1200"/>
                    </a:p>
                  </a:txBody>
                  <a:tcPr/>
                </a:tc>
                <a:tc>
                  <a:txBody>
                    <a:bodyPr/>
                    <a:lstStyle/>
                    <a:p>
                      <a:endParaRPr lang="en-US" sz="10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322910">
                <a:tc>
                  <a:txBody>
                    <a:bodyPr/>
                    <a:lstStyle/>
                    <a:p>
                      <a:endParaRPr lang="en-US" sz="1200"/>
                    </a:p>
                  </a:txBody>
                  <a:tcPr/>
                </a:tc>
                <a:tc>
                  <a:txBody>
                    <a:bodyPr/>
                    <a:lstStyle/>
                    <a:p>
                      <a:r>
                        <a:rPr lang="en-US" sz="1200" dirty="0" smtClean="0"/>
                        <a:t>4</a:t>
                      </a:r>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385778">
                <a:tc>
                  <a:txBody>
                    <a:bodyPr/>
                    <a:lstStyle/>
                    <a:p>
                      <a:endParaRPr lang="en-US" sz="1200"/>
                    </a:p>
                  </a:txBody>
                  <a:tcPr/>
                </a:tc>
                <a:tc>
                  <a:txBody>
                    <a:bodyPr/>
                    <a:lstStyle/>
                    <a:p>
                      <a:r>
                        <a:rPr lang="en-US" sz="1200" dirty="0" smtClean="0"/>
                        <a:t>5</a:t>
                      </a:r>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385778">
                <a:tc>
                  <a:txBody>
                    <a:bodyPr/>
                    <a:lstStyle/>
                    <a:p>
                      <a:endParaRPr lang="en-US" sz="1200" dirty="0"/>
                    </a:p>
                  </a:txBody>
                  <a:tcPr/>
                </a:tc>
                <a:tc>
                  <a:txBody>
                    <a:bodyPr/>
                    <a:lstStyle/>
                    <a:p>
                      <a:r>
                        <a:rPr lang="en-US" sz="1200" dirty="0" smtClean="0"/>
                        <a:t>6</a:t>
                      </a:r>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385778">
                <a:tc>
                  <a:txBody>
                    <a:bodyPr/>
                    <a:lstStyle/>
                    <a:p>
                      <a:endParaRPr lang="en-US" sz="1200" dirty="0"/>
                    </a:p>
                  </a:txBody>
                  <a:tcPr/>
                </a:tc>
                <a:tc>
                  <a:txBody>
                    <a:bodyPr/>
                    <a:lstStyle/>
                    <a:p>
                      <a:r>
                        <a:rPr lang="en-US" sz="1200" dirty="0" smtClean="0"/>
                        <a:t>7</a:t>
                      </a:r>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dirty="0"/>
                    </a:p>
                  </a:txBody>
                  <a:tcPr/>
                </a:tc>
              </a:tr>
              <a:tr h="385778">
                <a:tc>
                  <a:txBody>
                    <a:bodyPr/>
                    <a:lstStyle/>
                    <a:p>
                      <a:endParaRPr lang="en-US" sz="1200" dirty="0"/>
                    </a:p>
                  </a:txBody>
                  <a:tcPr/>
                </a:tc>
                <a:tc>
                  <a:txBody>
                    <a:bodyPr/>
                    <a:lstStyle/>
                    <a:p>
                      <a:r>
                        <a:rPr lang="en-US" sz="1200" dirty="0" smtClean="0"/>
                        <a:t>8</a:t>
                      </a:r>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dirty="0"/>
                    </a:p>
                  </a:txBody>
                  <a:tcPr/>
                </a:tc>
              </a:tr>
              <a:tr h="596212">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sp>
        <p:nvSpPr>
          <p:cNvPr id="196" name="Rectangle 195"/>
          <p:cNvSpPr/>
          <p:nvPr/>
        </p:nvSpPr>
        <p:spPr>
          <a:xfrm>
            <a:off x="170980" y="3022125"/>
            <a:ext cx="214314" cy="20663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endParaRPr lang="en-AU" sz="1200" dirty="0"/>
          </a:p>
        </p:txBody>
      </p:sp>
      <p:sp>
        <p:nvSpPr>
          <p:cNvPr id="197" name="Rectangle 196"/>
          <p:cNvSpPr/>
          <p:nvPr/>
        </p:nvSpPr>
        <p:spPr>
          <a:xfrm>
            <a:off x="172280" y="3338525"/>
            <a:ext cx="198946" cy="19004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endParaRPr lang="en-AU" sz="1200" dirty="0"/>
          </a:p>
        </p:txBody>
      </p:sp>
      <p:sp>
        <p:nvSpPr>
          <p:cNvPr id="198" name="Rounded Rectangle 197"/>
          <p:cNvSpPr/>
          <p:nvPr/>
        </p:nvSpPr>
        <p:spPr>
          <a:xfrm>
            <a:off x="8786842" y="3000372"/>
            <a:ext cx="214314" cy="30872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ounded Rectangle 198"/>
          <p:cNvSpPr/>
          <p:nvPr/>
        </p:nvSpPr>
        <p:spPr>
          <a:xfrm flipH="1">
            <a:off x="8794526" y="4357694"/>
            <a:ext cx="214314"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201" name="Rounded Rectangle 200"/>
          <p:cNvSpPr/>
          <p:nvPr/>
        </p:nvSpPr>
        <p:spPr>
          <a:xfrm rot="10800000" flipH="1">
            <a:off x="8786842" y="3000372"/>
            <a:ext cx="214314"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v</a:t>
            </a:r>
            <a:endParaRPr lang="en-US" sz="1000" dirty="0"/>
          </a:p>
        </p:txBody>
      </p:sp>
      <p:sp>
        <p:nvSpPr>
          <p:cNvPr id="202" name="Rounded Rectangle 201"/>
          <p:cNvSpPr/>
          <p:nvPr/>
        </p:nvSpPr>
        <p:spPr>
          <a:xfrm flipH="1">
            <a:off x="8786842" y="6000768"/>
            <a:ext cx="214314"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v</a:t>
            </a:r>
            <a:endParaRPr lang="en-US" sz="1000" dirty="0"/>
          </a:p>
        </p:txBody>
      </p:sp>
      <p:sp>
        <p:nvSpPr>
          <p:cNvPr id="59" name="Rounded Rectangle 58"/>
          <p:cNvSpPr/>
          <p:nvPr/>
        </p:nvSpPr>
        <p:spPr>
          <a:xfrm flipH="1">
            <a:off x="2438826" y="6443464"/>
            <a:ext cx="1143008"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Print Visit Slip</a:t>
            </a:r>
            <a:endParaRPr lang="en-US" sz="1000" dirty="0"/>
          </a:p>
        </p:txBody>
      </p:sp>
      <p:sp>
        <p:nvSpPr>
          <p:cNvPr id="60" name="Rounded Rectangle 59"/>
          <p:cNvSpPr/>
          <p:nvPr/>
        </p:nvSpPr>
        <p:spPr>
          <a:xfrm flipH="1">
            <a:off x="5039048" y="6443464"/>
            <a:ext cx="1303534"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Cancel</a:t>
            </a:r>
            <a:endParaRPr lang="en-US" sz="1000" dirty="0"/>
          </a:p>
        </p:txBody>
      </p:sp>
      <p:sp>
        <p:nvSpPr>
          <p:cNvPr id="61" name="Rounded Rectangle 60"/>
          <p:cNvSpPr/>
          <p:nvPr/>
        </p:nvSpPr>
        <p:spPr>
          <a:xfrm flipH="1">
            <a:off x="6381002" y="6443464"/>
            <a:ext cx="1390340"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Configure Reminder</a:t>
            </a:r>
            <a:endParaRPr lang="en-US" sz="1000" dirty="0"/>
          </a:p>
        </p:txBody>
      </p:sp>
      <p:cxnSp>
        <p:nvCxnSpPr>
          <p:cNvPr id="64" name="Straight Connector 63"/>
          <p:cNvCxnSpPr/>
          <p:nvPr/>
        </p:nvCxnSpPr>
        <p:spPr>
          <a:xfrm>
            <a:off x="142844" y="6429396"/>
            <a:ext cx="8786874" cy="158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67" name="Rounded Rectangle 66"/>
          <p:cNvSpPr/>
          <p:nvPr/>
        </p:nvSpPr>
        <p:spPr>
          <a:xfrm flipH="1">
            <a:off x="3625656" y="6443464"/>
            <a:ext cx="1374972"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Reschedule</a:t>
            </a:r>
            <a:endParaRPr lang="en-US" sz="1000" dirty="0"/>
          </a:p>
        </p:txBody>
      </p:sp>
      <p:grpSp>
        <p:nvGrpSpPr>
          <p:cNvPr id="14" name="Group 136"/>
          <p:cNvGrpSpPr/>
          <p:nvPr/>
        </p:nvGrpSpPr>
        <p:grpSpPr>
          <a:xfrm>
            <a:off x="2214546" y="2071678"/>
            <a:ext cx="214314" cy="229682"/>
            <a:chOff x="1285852" y="4143380"/>
            <a:chExt cx="214314" cy="229682"/>
          </a:xfrm>
        </p:grpSpPr>
        <p:sp>
          <p:nvSpPr>
            <p:cNvPr id="69" name="Rectangle 68"/>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Merge 69"/>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TextBox 71"/>
          <p:cNvSpPr txBox="1"/>
          <p:nvPr/>
        </p:nvSpPr>
        <p:spPr>
          <a:xfrm>
            <a:off x="7286644" y="1866117"/>
            <a:ext cx="928694" cy="246221"/>
          </a:xfrm>
          <a:prstGeom prst="rect">
            <a:avLst/>
          </a:prstGeom>
          <a:noFill/>
        </p:spPr>
        <p:txBody>
          <a:bodyPr wrap="square" rtlCol="0">
            <a:spAutoFit/>
          </a:bodyPr>
          <a:lstStyle/>
          <a:p>
            <a:pPr algn="r"/>
            <a:r>
              <a:rPr lang="en-US" sz="1000" dirty="0" smtClean="0"/>
              <a:t>Time From</a:t>
            </a:r>
            <a:endParaRPr lang="en-US" sz="1000" dirty="0"/>
          </a:p>
        </p:txBody>
      </p:sp>
      <p:sp>
        <p:nvSpPr>
          <p:cNvPr id="73" name="Rectangle 72"/>
          <p:cNvSpPr/>
          <p:nvPr/>
        </p:nvSpPr>
        <p:spPr>
          <a:xfrm>
            <a:off x="8143900" y="1857364"/>
            <a:ext cx="500066" cy="28575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8:00</a:t>
            </a:r>
            <a:endParaRPr lang="en-AU" sz="1200" dirty="0"/>
          </a:p>
        </p:txBody>
      </p:sp>
      <p:sp>
        <p:nvSpPr>
          <p:cNvPr id="74" name="TextBox 73"/>
          <p:cNvSpPr txBox="1"/>
          <p:nvPr/>
        </p:nvSpPr>
        <p:spPr>
          <a:xfrm>
            <a:off x="7286644" y="2151869"/>
            <a:ext cx="928694" cy="246221"/>
          </a:xfrm>
          <a:prstGeom prst="rect">
            <a:avLst/>
          </a:prstGeom>
          <a:noFill/>
        </p:spPr>
        <p:txBody>
          <a:bodyPr wrap="square" rtlCol="0">
            <a:spAutoFit/>
          </a:bodyPr>
          <a:lstStyle/>
          <a:p>
            <a:pPr algn="r"/>
            <a:r>
              <a:rPr lang="en-US" sz="1000" dirty="0" smtClean="0"/>
              <a:t>Time To </a:t>
            </a:r>
            <a:endParaRPr lang="en-US" sz="1000" dirty="0"/>
          </a:p>
        </p:txBody>
      </p:sp>
      <p:sp>
        <p:nvSpPr>
          <p:cNvPr id="75" name="Rectangle 74"/>
          <p:cNvSpPr/>
          <p:nvPr/>
        </p:nvSpPr>
        <p:spPr>
          <a:xfrm>
            <a:off x="8143900" y="2143116"/>
            <a:ext cx="500066" cy="28575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8:00</a:t>
            </a:r>
            <a:endParaRPr lang="en-AU" sz="1200" dirty="0"/>
          </a:p>
        </p:txBody>
      </p:sp>
      <p:grpSp>
        <p:nvGrpSpPr>
          <p:cNvPr id="15" name="Group 136"/>
          <p:cNvGrpSpPr/>
          <p:nvPr/>
        </p:nvGrpSpPr>
        <p:grpSpPr>
          <a:xfrm>
            <a:off x="8572528" y="1871432"/>
            <a:ext cx="214314" cy="229682"/>
            <a:chOff x="1285852" y="4143380"/>
            <a:chExt cx="214314" cy="229682"/>
          </a:xfrm>
        </p:grpSpPr>
        <p:sp>
          <p:nvSpPr>
            <p:cNvPr id="77" name="Rectangle 76"/>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lowchart: Merge 77"/>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36"/>
          <p:cNvGrpSpPr/>
          <p:nvPr/>
        </p:nvGrpSpPr>
        <p:grpSpPr>
          <a:xfrm>
            <a:off x="8572528" y="2157184"/>
            <a:ext cx="214314" cy="229682"/>
            <a:chOff x="1285852" y="4143380"/>
            <a:chExt cx="214314" cy="229682"/>
          </a:xfrm>
        </p:grpSpPr>
        <p:sp>
          <p:nvSpPr>
            <p:cNvPr id="80" name="Rectangle 79"/>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Merge 80"/>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57158" y="1571612"/>
            <a:ext cx="8501122" cy="48577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sz="1200" dirty="0"/>
          </a:p>
        </p:txBody>
      </p:sp>
      <p:sp>
        <p:nvSpPr>
          <p:cNvPr id="3081" name="AutoShape 9" descr="Filename: j0437119.wmf&#10;Keywords: business, business man, business men ...&#10;File Size: 29 KB"/>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AU" sz="1200"/>
          </a:p>
        </p:txBody>
      </p:sp>
      <p:sp>
        <p:nvSpPr>
          <p:cNvPr id="41" name="TextBox 40"/>
          <p:cNvSpPr txBox="1"/>
          <p:nvPr/>
        </p:nvSpPr>
        <p:spPr>
          <a:xfrm>
            <a:off x="6414534" y="1071546"/>
            <a:ext cx="2443746" cy="276999"/>
          </a:xfrm>
          <a:prstGeom prst="rect">
            <a:avLst/>
          </a:prstGeom>
          <a:noFill/>
        </p:spPr>
        <p:txBody>
          <a:bodyPr wrap="none" rtlCol="0">
            <a:spAutoFit/>
          </a:bodyPr>
          <a:lstStyle/>
          <a:p>
            <a:r>
              <a:rPr lang="en-AU" sz="1200" b="1" dirty="0" smtClean="0"/>
              <a:t>Welcome</a:t>
            </a:r>
            <a:r>
              <a:rPr lang="en-AU" sz="1200" dirty="0" smtClean="0"/>
              <a:t>: &lt;first name&gt; &lt;last name&gt;</a:t>
            </a:r>
            <a:endParaRPr lang="en-AU" sz="1200" dirty="0"/>
          </a:p>
        </p:txBody>
      </p:sp>
      <p:sp>
        <p:nvSpPr>
          <p:cNvPr id="42" name="TextBox 41"/>
          <p:cNvSpPr txBox="1"/>
          <p:nvPr/>
        </p:nvSpPr>
        <p:spPr>
          <a:xfrm>
            <a:off x="6643702" y="1285860"/>
            <a:ext cx="1277016" cy="276999"/>
          </a:xfrm>
          <a:prstGeom prst="rect">
            <a:avLst/>
          </a:prstGeom>
          <a:noFill/>
        </p:spPr>
        <p:txBody>
          <a:bodyPr wrap="none" rtlCol="0">
            <a:spAutoFit/>
          </a:bodyPr>
          <a:lstStyle/>
          <a:p>
            <a:r>
              <a:rPr lang="en-AU" sz="1200" u="sng" dirty="0" smtClean="0"/>
              <a:t>Change Password</a:t>
            </a:r>
            <a:endParaRPr lang="en-AU" sz="1200" u="sng" dirty="0"/>
          </a:p>
        </p:txBody>
      </p:sp>
      <p:sp>
        <p:nvSpPr>
          <p:cNvPr id="44" name="TextBox 43"/>
          <p:cNvSpPr txBox="1"/>
          <p:nvPr/>
        </p:nvSpPr>
        <p:spPr>
          <a:xfrm>
            <a:off x="7920718" y="1294613"/>
            <a:ext cx="614848" cy="276999"/>
          </a:xfrm>
          <a:prstGeom prst="rect">
            <a:avLst/>
          </a:prstGeom>
          <a:noFill/>
        </p:spPr>
        <p:txBody>
          <a:bodyPr wrap="none" rtlCol="0">
            <a:spAutoFit/>
          </a:bodyPr>
          <a:lstStyle/>
          <a:p>
            <a:r>
              <a:rPr lang="en-AU" sz="1200" u="sng" dirty="0" smtClean="0"/>
              <a:t>Logout</a:t>
            </a:r>
            <a:endParaRPr lang="en-AU" sz="1200" u="sng" dirty="0"/>
          </a:p>
        </p:txBody>
      </p:sp>
      <p:sp>
        <p:nvSpPr>
          <p:cNvPr id="62" name="Rectangle 61"/>
          <p:cNvSpPr/>
          <p:nvPr/>
        </p:nvSpPr>
        <p:spPr>
          <a:xfrm>
            <a:off x="357158" y="1285860"/>
            <a:ext cx="1071570" cy="285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1400" dirty="0" smtClean="0"/>
              <a:t>Home</a:t>
            </a:r>
          </a:p>
        </p:txBody>
      </p:sp>
      <p:sp>
        <p:nvSpPr>
          <p:cNvPr id="63" name="Rectangle 62"/>
          <p:cNvSpPr/>
          <p:nvPr/>
        </p:nvSpPr>
        <p:spPr>
          <a:xfrm>
            <a:off x="1500166" y="1285860"/>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Miscellaneous</a:t>
            </a:r>
            <a:endParaRPr lang="en-AU" sz="1400" dirty="0"/>
          </a:p>
        </p:txBody>
      </p:sp>
      <p:sp>
        <p:nvSpPr>
          <p:cNvPr id="64" name="Rectangle 63"/>
          <p:cNvSpPr/>
          <p:nvPr/>
        </p:nvSpPr>
        <p:spPr>
          <a:xfrm>
            <a:off x="4000496"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Settings</a:t>
            </a:r>
            <a:endParaRPr lang="en-AU" sz="1400" dirty="0"/>
          </a:p>
        </p:txBody>
      </p:sp>
      <p:sp>
        <p:nvSpPr>
          <p:cNvPr id="65" name="Rectangle 64"/>
          <p:cNvSpPr/>
          <p:nvPr/>
        </p:nvSpPr>
        <p:spPr>
          <a:xfrm>
            <a:off x="5143504"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Help</a:t>
            </a:r>
            <a:endParaRPr lang="en-AU" sz="1400" dirty="0"/>
          </a:p>
        </p:txBody>
      </p:sp>
      <p:sp>
        <p:nvSpPr>
          <p:cNvPr id="66" name="Rectangle 65"/>
          <p:cNvSpPr/>
          <p:nvPr/>
        </p:nvSpPr>
        <p:spPr>
          <a:xfrm>
            <a:off x="2857488"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Reports</a:t>
            </a:r>
            <a:endParaRPr lang="en-AU" sz="1400" dirty="0"/>
          </a:p>
        </p:txBody>
      </p:sp>
      <p:grpSp>
        <p:nvGrpSpPr>
          <p:cNvPr id="32" name="Group 31"/>
          <p:cNvGrpSpPr/>
          <p:nvPr/>
        </p:nvGrpSpPr>
        <p:grpSpPr>
          <a:xfrm>
            <a:off x="428596" y="1643050"/>
            <a:ext cx="1000132" cy="1317791"/>
            <a:chOff x="428596" y="1643050"/>
            <a:chExt cx="1000132" cy="1317791"/>
          </a:xfrm>
        </p:grpSpPr>
        <p:pic>
          <p:nvPicPr>
            <p:cNvPr id="30" name="Picture 29" descr="Doctor.PNG"/>
            <p:cNvPicPr>
              <a:picLocks noChangeAspect="1"/>
            </p:cNvPicPr>
            <p:nvPr/>
          </p:nvPicPr>
          <p:blipFill>
            <a:blip r:embed="rId3"/>
            <a:stretch>
              <a:fillRect/>
            </a:stretch>
          </p:blipFill>
          <p:spPr>
            <a:xfrm>
              <a:off x="428596" y="1643050"/>
              <a:ext cx="952500" cy="1066800"/>
            </a:xfrm>
            <a:prstGeom prst="rect">
              <a:avLst/>
            </a:prstGeom>
          </p:spPr>
        </p:pic>
        <p:sp>
          <p:nvSpPr>
            <p:cNvPr id="31" name="TextBox 30"/>
            <p:cNvSpPr txBox="1"/>
            <p:nvPr/>
          </p:nvSpPr>
          <p:spPr>
            <a:xfrm>
              <a:off x="428596" y="2714620"/>
              <a:ext cx="1000132" cy="246221"/>
            </a:xfrm>
            <a:prstGeom prst="rect">
              <a:avLst/>
            </a:prstGeom>
            <a:noFill/>
          </p:spPr>
          <p:txBody>
            <a:bodyPr wrap="square" rtlCol="0">
              <a:spAutoFit/>
            </a:bodyPr>
            <a:lstStyle/>
            <a:p>
              <a:r>
                <a:rPr lang="en-US" sz="1000" dirty="0" smtClean="0"/>
                <a:t>Manage Doctor</a:t>
              </a:r>
              <a:endParaRPr lang="en-US" sz="1000" dirty="0"/>
            </a:p>
          </p:txBody>
        </p:sp>
      </p:grpSp>
      <p:pic>
        <p:nvPicPr>
          <p:cNvPr id="1026" name="Picture 2"/>
          <p:cNvPicPr>
            <a:picLocks noChangeAspect="1" noChangeArrowheads="1"/>
          </p:cNvPicPr>
          <p:nvPr/>
        </p:nvPicPr>
        <p:blipFill>
          <a:blip r:embed="rId4"/>
          <a:srcRect/>
          <a:stretch>
            <a:fillRect/>
          </a:stretch>
        </p:blipFill>
        <p:spPr bwMode="auto">
          <a:xfrm>
            <a:off x="1838312" y="1700209"/>
            <a:ext cx="876300" cy="12287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a:srcRect/>
          <a:stretch>
            <a:fillRect/>
          </a:stretch>
        </p:blipFill>
        <p:spPr bwMode="auto">
          <a:xfrm>
            <a:off x="2962262" y="1643050"/>
            <a:ext cx="1047750" cy="12954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6"/>
          <a:srcRect/>
          <a:stretch>
            <a:fillRect/>
          </a:stretch>
        </p:blipFill>
        <p:spPr bwMode="auto">
          <a:xfrm>
            <a:off x="4322182" y="1819272"/>
            <a:ext cx="1162050" cy="11811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7"/>
          <a:srcRect/>
          <a:stretch>
            <a:fillRect/>
          </a:stretch>
        </p:blipFill>
        <p:spPr bwMode="auto">
          <a:xfrm>
            <a:off x="5838844" y="1785926"/>
            <a:ext cx="1447800" cy="1209675"/>
          </a:xfrm>
          <a:prstGeom prst="rect">
            <a:avLst/>
          </a:prstGeom>
          <a:noFill/>
          <a:ln w="9525">
            <a:noFill/>
            <a:miter lim="800000"/>
            <a:headEnd/>
            <a:tailEnd/>
          </a:ln>
          <a:effectLst/>
        </p:spPr>
      </p:pic>
      <p:pic>
        <p:nvPicPr>
          <p:cNvPr id="1030" name="Picture 6"/>
          <p:cNvPicPr>
            <a:picLocks noChangeAspect="1" noChangeArrowheads="1"/>
          </p:cNvPicPr>
          <p:nvPr/>
        </p:nvPicPr>
        <p:blipFill>
          <a:blip r:embed="rId8"/>
          <a:srcRect/>
          <a:stretch>
            <a:fillRect/>
          </a:stretch>
        </p:blipFill>
        <p:spPr bwMode="auto">
          <a:xfrm>
            <a:off x="428596" y="3357562"/>
            <a:ext cx="1085850" cy="1133475"/>
          </a:xfrm>
          <a:prstGeom prst="rect">
            <a:avLst/>
          </a:prstGeom>
          <a:noFill/>
          <a:ln w="9525">
            <a:noFill/>
            <a:miter lim="800000"/>
            <a:headEnd/>
            <a:tailEnd/>
          </a:ln>
          <a:effectLst/>
        </p:spPr>
      </p:pic>
      <p:pic>
        <p:nvPicPr>
          <p:cNvPr id="1031" name="Picture 7"/>
          <p:cNvPicPr>
            <a:picLocks noChangeAspect="1" noChangeArrowheads="1"/>
          </p:cNvPicPr>
          <p:nvPr/>
        </p:nvPicPr>
        <p:blipFill>
          <a:blip r:embed="rId9"/>
          <a:srcRect/>
          <a:stretch>
            <a:fillRect/>
          </a:stretch>
        </p:blipFill>
        <p:spPr bwMode="auto">
          <a:xfrm>
            <a:off x="1809738" y="3390908"/>
            <a:ext cx="1047750" cy="11811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10"/>
          <a:srcRect/>
          <a:stretch>
            <a:fillRect/>
          </a:stretch>
        </p:blipFill>
        <p:spPr bwMode="auto">
          <a:xfrm>
            <a:off x="2962263" y="3419483"/>
            <a:ext cx="1190625" cy="1152525"/>
          </a:xfrm>
          <a:prstGeom prst="rect">
            <a:avLst/>
          </a:prstGeom>
          <a:noFill/>
          <a:ln w="9525">
            <a:noFill/>
            <a:miter lim="800000"/>
            <a:headEnd/>
            <a:tailEnd/>
          </a:ln>
          <a:effectLst/>
        </p:spPr>
      </p:pic>
      <p:pic>
        <p:nvPicPr>
          <p:cNvPr id="1033" name="Picture 9"/>
          <p:cNvPicPr>
            <a:picLocks noChangeAspect="1" noChangeArrowheads="1"/>
          </p:cNvPicPr>
          <p:nvPr/>
        </p:nvPicPr>
        <p:blipFill>
          <a:blip r:embed="rId11"/>
          <a:srcRect/>
          <a:stretch>
            <a:fillRect/>
          </a:stretch>
        </p:blipFill>
        <p:spPr bwMode="auto">
          <a:xfrm>
            <a:off x="4297635" y="3286124"/>
            <a:ext cx="1472349" cy="1357322"/>
          </a:xfrm>
          <a:prstGeom prst="rect">
            <a:avLst/>
          </a:prstGeom>
          <a:noFill/>
          <a:ln w="9525">
            <a:noFill/>
            <a:miter lim="800000"/>
            <a:headEnd/>
            <a:tailEnd/>
          </a:ln>
          <a:effectLst/>
        </p:spPr>
      </p:pic>
      <p:pic>
        <p:nvPicPr>
          <p:cNvPr id="1034" name="Picture 10"/>
          <p:cNvPicPr>
            <a:picLocks noChangeAspect="1" noChangeArrowheads="1"/>
          </p:cNvPicPr>
          <p:nvPr/>
        </p:nvPicPr>
        <p:blipFill>
          <a:blip r:embed="rId12"/>
          <a:srcRect/>
          <a:stretch>
            <a:fillRect/>
          </a:stretch>
        </p:blipFill>
        <p:spPr bwMode="auto">
          <a:xfrm>
            <a:off x="5862903" y="3357563"/>
            <a:ext cx="1514219" cy="1285884"/>
          </a:xfrm>
          <a:prstGeom prst="rect">
            <a:avLst/>
          </a:prstGeom>
          <a:noFill/>
          <a:ln w="9525">
            <a:noFill/>
            <a:miter lim="800000"/>
            <a:headEnd/>
            <a:tailEnd/>
          </a:ln>
          <a:effectLst/>
        </p:spPr>
      </p:pic>
      <p:pic>
        <p:nvPicPr>
          <p:cNvPr id="1035" name="Picture 11"/>
          <p:cNvPicPr>
            <a:picLocks noChangeAspect="1" noChangeArrowheads="1"/>
          </p:cNvPicPr>
          <p:nvPr/>
        </p:nvPicPr>
        <p:blipFill>
          <a:blip r:embed="rId13"/>
          <a:srcRect/>
          <a:stretch>
            <a:fillRect/>
          </a:stretch>
        </p:blipFill>
        <p:spPr bwMode="auto">
          <a:xfrm>
            <a:off x="419080" y="5200670"/>
            <a:ext cx="1295400" cy="1085850"/>
          </a:xfrm>
          <a:prstGeom prst="rect">
            <a:avLst/>
          </a:prstGeom>
          <a:noFill/>
          <a:ln w="9525">
            <a:noFill/>
            <a:miter lim="800000"/>
            <a:headEnd/>
            <a:tailEnd/>
          </a:ln>
          <a:effectLst/>
        </p:spPr>
      </p:pic>
      <p:pic>
        <p:nvPicPr>
          <p:cNvPr id="1036" name="Picture 12"/>
          <p:cNvPicPr>
            <a:picLocks noChangeAspect="1" noChangeArrowheads="1"/>
          </p:cNvPicPr>
          <p:nvPr/>
        </p:nvPicPr>
        <p:blipFill>
          <a:blip r:embed="rId14"/>
          <a:srcRect/>
          <a:stretch>
            <a:fillRect/>
          </a:stretch>
        </p:blipFill>
        <p:spPr bwMode="auto">
          <a:xfrm>
            <a:off x="1824025" y="5248295"/>
            <a:ext cx="962025" cy="1038225"/>
          </a:xfrm>
          <a:prstGeom prst="rect">
            <a:avLst/>
          </a:prstGeom>
          <a:noFill/>
          <a:ln w="9525">
            <a:noFill/>
            <a:miter lim="800000"/>
            <a:headEnd/>
            <a:tailEnd/>
          </a:ln>
          <a:effectLst/>
        </p:spPr>
      </p:pic>
      <p:pic>
        <p:nvPicPr>
          <p:cNvPr id="1037" name="Picture 13"/>
          <p:cNvPicPr>
            <a:picLocks noChangeAspect="1" noChangeArrowheads="1"/>
          </p:cNvPicPr>
          <p:nvPr/>
        </p:nvPicPr>
        <p:blipFill>
          <a:blip r:embed="rId15"/>
          <a:srcRect/>
          <a:stretch>
            <a:fillRect/>
          </a:stretch>
        </p:blipFill>
        <p:spPr bwMode="auto">
          <a:xfrm>
            <a:off x="2857488" y="5143512"/>
            <a:ext cx="1529302" cy="1214446"/>
          </a:xfrm>
          <a:prstGeom prst="rect">
            <a:avLst/>
          </a:prstGeom>
          <a:noFill/>
          <a:ln w="9525">
            <a:noFill/>
            <a:miter lim="800000"/>
            <a:headEnd/>
            <a:tailEnd/>
          </a:ln>
          <a:effectLst/>
        </p:spPr>
      </p:pic>
      <p:pic>
        <p:nvPicPr>
          <p:cNvPr id="1038" name="Picture 14"/>
          <p:cNvPicPr>
            <a:picLocks noChangeAspect="1" noChangeArrowheads="1"/>
          </p:cNvPicPr>
          <p:nvPr/>
        </p:nvPicPr>
        <p:blipFill>
          <a:blip r:embed="rId16"/>
          <a:srcRect/>
          <a:stretch>
            <a:fillRect/>
          </a:stretch>
        </p:blipFill>
        <p:spPr bwMode="auto">
          <a:xfrm>
            <a:off x="4286248" y="5143512"/>
            <a:ext cx="1698050" cy="1262064"/>
          </a:xfrm>
          <a:prstGeom prst="rect">
            <a:avLst/>
          </a:prstGeom>
          <a:noFill/>
          <a:ln w="9525">
            <a:noFill/>
            <a:miter lim="800000"/>
            <a:headEnd/>
            <a:tailEnd/>
          </a:ln>
          <a:effectLst/>
        </p:spPr>
      </p:pic>
      <p:pic>
        <p:nvPicPr>
          <p:cNvPr id="1040" name="Picture 16"/>
          <p:cNvPicPr>
            <a:picLocks noChangeAspect="1" noChangeArrowheads="1"/>
          </p:cNvPicPr>
          <p:nvPr/>
        </p:nvPicPr>
        <p:blipFill>
          <a:blip r:embed="rId17"/>
          <a:srcRect/>
          <a:stretch>
            <a:fillRect/>
          </a:stretch>
        </p:blipFill>
        <p:spPr bwMode="auto">
          <a:xfrm>
            <a:off x="5924557" y="5143513"/>
            <a:ext cx="1305246" cy="1214446"/>
          </a:xfrm>
          <a:prstGeom prst="rect">
            <a:avLst/>
          </a:prstGeom>
          <a:noFill/>
          <a:ln w="9525">
            <a:noFill/>
            <a:miter lim="800000"/>
            <a:headEnd/>
            <a:tailEnd/>
          </a:ln>
          <a:effectLst/>
        </p:spPr>
      </p:pic>
      <p:pic>
        <p:nvPicPr>
          <p:cNvPr id="29" name="Picture 28" descr="laboratory.PNG"/>
          <p:cNvPicPr>
            <a:picLocks noChangeAspect="1"/>
          </p:cNvPicPr>
          <p:nvPr/>
        </p:nvPicPr>
        <p:blipFill>
          <a:blip r:embed="rId18"/>
          <a:stretch>
            <a:fillRect/>
          </a:stretch>
        </p:blipFill>
        <p:spPr>
          <a:xfrm>
            <a:off x="7500958" y="1785926"/>
            <a:ext cx="1066800" cy="1200150"/>
          </a:xfrm>
          <a:prstGeom prst="rect">
            <a:avLst/>
          </a:prstGeom>
        </p:spPr>
      </p:pic>
      <p:pic>
        <p:nvPicPr>
          <p:cNvPr id="33" name="Picture 32" descr="administration.PNG"/>
          <p:cNvPicPr>
            <a:picLocks noChangeAspect="1"/>
          </p:cNvPicPr>
          <p:nvPr/>
        </p:nvPicPr>
        <p:blipFill>
          <a:blip r:embed="rId19"/>
          <a:stretch>
            <a:fillRect/>
          </a:stretch>
        </p:blipFill>
        <p:spPr>
          <a:xfrm>
            <a:off x="7572396" y="3443296"/>
            <a:ext cx="1066800" cy="1200150"/>
          </a:xfrm>
          <a:prstGeom prst="rect">
            <a:avLst/>
          </a:prstGeom>
        </p:spPr>
      </p:pic>
      <p:pic>
        <p:nvPicPr>
          <p:cNvPr id="35" name="Picture 34" descr="bed transfer.PNG"/>
          <p:cNvPicPr>
            <a:picLocks noChangeAspect="1"/>
          </p:cNvPicPr>
          <p:nvPr/>
        </p:nvPicPr>
        <p:blipFill>
          <a:blip r:embed="rId20"/>
          <a:stretch>
            <a:fillRect/>
          </a:stretch>
        </p:blipFill>
        <p:spPr>
          <a:xfrm>
            <a:off x="7539066" y="5143512"/>
            <a:ext cx="1104900" cy="120015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282" y="1357298"/>
            <a:ext cx="8715436" cy="5286412"/>
          </a:xfrm>
          <a:prstGeom prst="rect">
            <a:avLst/>
          </a:prstGeom>
          <a:solidFill>
            <a:schemeClr val="bg1">
              <a:alpha val="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214282" y="5286388"/>
            <a:ext cx="3714776" cy="100013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8770" y="71414"/>
            <a:ext cx="6472254" cy="428628"/>
          </a:xfrm>
        </p:spPr>
        <p:txBody>
          <a:bodyPr>
            <a:normAutofit fontScale="90000"/>
          </a:bodyPr>
          <a:lstStyle/>
          <a:p>
            <a:r>
              <a:rPr lang="en-US" dirty="0" smtClean="0"/>
              <a:t>View/Edit Appointment</a:t>
            </a:r>
            <a:endParaRPr lang="en-US" dirty="0"/>
          </a:p>
        </p:txBody>
      </p:sp>
      <p:sp>
        <p:nvSpPr>
          <p:cNvPr id="5" name="TextBox 4"/>
          <p:cNvSpPr txBox="1"/>
          <p:nvPr/>
        </p:nvSpPr>
        <p:spPr>
          <a:xfrm>
            <a:off x="6271658" y="857232"/>
            <a:ext cx="2443746" cy="276999"/>
          </a:xfrm>
          <a:prstGeom prst="rect">
            <a:avLst/>
          </a:prstGeom>
          <a:noFill/>
        </p:spPr>
        <p:txBody>
          <a:bodyPr wrap="none" rtlCol="0">
            <a:spAutoFit/>
          </a:bodyPr>
          <a:lstStyle/>
          <a:p>
            <a:r>
              <a:rPr lang="en-AU" sz="1200" b="1" dirty="0" smtClean="0"/>
              <a:t>Welcome</a:t>
            </a:r>
            <a:r>
              <a:rPr lang="en-AU" sz="1200" dirty="0" smtClean="0"/>
              <a:t>: &lt;first name&gt; &lt;last name&gt;</a:t>
            </a:r>
            <a:endParaRPr lang="en-AU" sz="1200" dirty="0"/>
          </a:p>
        </p:txBody>
      </p:sp>
      <p:sp>
        <p:nvSpPr>
          <p:cNvPr id="6" name="TextBox 5"/>
          <p:cNvSpPr txBox="1"/>
          <p:nvPr/>
        </p:nvSpPr>
        <p:spPr>
          <a:xfrm>
            <a:off x="6500826" y="1071546"/>
            <a:ext cx="1277016" cy="276999"/>
          </a:xfrm>
          <a:prstGeom prst="rect">
            <a:avLst/>
          </a:prstGeom>
          <a:noFill/>
        </p:spPr>
        <p:txBody>
          <a:bodyPr wrap="none" rtlCol="0">
            <a:spAutoFit/>
          </a:bodyPr>
          <a:lstStyle/>
          <a:p>
            <a:r>
              <a:rPr lang="en-AU" sz="1200" u="sng" dirty="0" smtClean="0"/>
              <a:t>Change Password</a:t>
            </a:r>
            <a:endParaRPr lang="en-AU" sz="1200" u="sng" dirty="0"/>
          </a:p>
        </p:txBody>
      </p:sp>
      <p:sp>
        <p:nvSpPr>
          <p:cNvPr id="7" name="TextBox 6"/>
          <p:cNvSpPr txBox="1"/>
          <p:nvPr/>
        </p:nvSpPr>
        <p:spPr>
          <a:xfrm>
            <a:off x="7777842" y="1080299"/>
            <a:ext cx="614848" cy="276999"/>
          </a:xfrm>
          <a:prstGeom prst="rect">
            <a:avLst/>
          </a:prstGeom>
          <a:noFill/>
        </p:spPr>
        <p:txBody>
          <a:bodyPr wrap="none" rtlCol="0">
            <a:spAutoFit/>
          </a:bodyPr>
          <a:lstStyle/>
          <a:p>
            <a:r>
              <a:rPr lang="en-AU" sz="1200" u="sng" dirty="0" smtClean="0"/>
              <a:t>Logout</a:t>
            </a:r>
            <a:endParaRPr lang="en-AU" sz="1200" u="sng" dirty="0"/>
          </a:p>
        </p:txBody>
      </p:sp>
      <p:sp>
        <p:nvSpPr>
          <p:cNvPr id="8" name="Rectangle 7"/>
          <p:cNvSpPr/>
          <p:nvPr/>
        </p:nvSpPr>
        <p:spPr>
          <a:xfrm>
            <a:off x="214282" y="1071546"/>
            <a:ext cx="1071570" cy="285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1400" dirty="0" smtClean="0"/>
              <a:t>Home</a:t>
            </a:r>
          </a:p>
        </p:txBody>
      </p:sp>
      <p:sp>
        <p:nvSpPr>
          <p:cNvPr id="9" name="Rectangle 8"/>
          <p:cNvSpPr/>
          <p:nvPr/>
        </p:nvSpPr>
        <p:spPr>
          <a:xfrm>
            <a:off x="1357290" y="1071546"/>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Miscellaneous</a:t>
            </a:r>
            <a:endParaRPr lang="en-AU" sz="1400" dirty="0"/>
          </a:p>
        </p:txBody>
      </p:sp>
      <p:sp>
        <p:nvSpPr>
          <p:cNvPr id="10" name="Rectangle 9"/>
          <p:cNvSpPr/>
          <p:nvPr/>
        </p:nvSpPr>
        <p:spPr>
          <a:xfrm>
            <a:off x="3857620"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Settings</a:t>
            </a:r>
            <a:endParaRPr lang="en-AU" sz="1400" dirty="0"/>
          </a:p>
        </p:txBody>
      </p:sp>
      <p:sp>
        <p:nvSpPr>
          <p:cNvPr id="11" name="Rectangle 10"/>
          <p:cNvSpPr/>
          <p:nvPr/>
        </p:nvSpPr>
        <p:spPr>
          <a:xfrm>
            <a:off x="5000628"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Help</a:t>
            </a:r>
            <a:endParaRPr lang="en-AU" sz="1400" dirty="0"/>
          </a:p>
        </p:txBody>
      </p:sp>
      <p:sp>
        <p:nvSpPr>
          <p:cNvPr id="12" name="Rectangle 11"/>
          <p:cNvSpPr/>
          <p:nvPr/>
        </p:nvSpPr>
        <p:spPr>
          <a:xfrm>
            <a:off x="2714612"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Reports</a:t>
            </a:r>
            <a:endParaRPr lang="en-AU" sz="1400" dirty="0"/>
          </a:p>
        </p:txBody>
      </p:sp>
      <p:sp>
        <p:nvSpPr>
          <p:cNvPr id="17" name="TextBox 16"/>
          <p:cNvSpPr txBox="1"/>
          <p:nvPr/>
        </p:nvSpPr>
        <p:spPr>
          <a:xfrm>
            <a:off x="142844" y="857232"/>
            <a:ext cx="3714776" cy="230832"/>
          </a:xfrm>
          <a:prstGeom prst="rect">
            <a:avLst/>
          </a:prstGeom>
          <a:noFill/>
        </p:spPr>
        <p:txBody>
          <a:bodyPr wrap="square" rtlCol="0">
            <a:spAutoFit/>
          </a:bodyPr>
          <a:lstStyle/>
          <a:p>
            <a:r>
              <a:rPr lang="en-US" sz="900" dirty="0" smtClean="0"/>
              <a:t>Home </a:t>
            </a:r>
            <a:r>
              <a:rPr lang="en-US" sz="900" dirty="0" smtClean="0">
                <a:sym typeface="Wingdings" pitchFamily="2" charset="2"/>
              </a:rPr>
              <a:t> Patient Management  View/Edit Appointment Details</a:t>
            </a:r>
            <a:endParaRPr lang="en-US" sz="900" dirty="0"/>
          </a:p>
        </p:txBody>
      </p:sp>
      <p:sp>
        <p:nvSpPr>
          <p:cNvPr id="92" name="TextBox 91"/>
          <p:cNvSpPr txBox="1"/>
          <p:nvPr/>
        </p:nvSpPr>
        <p:spPr>
          <a:xfrm>
            <a:off x="428596" y="1503125"/>
            <a:ext cx="785818" cy="246221"/>
          </a:xfrm>
          <a:prstGeom prst="rect">
            <a:avLst/>
          </a:prstGeom>
          <a:noFill/>
        </p:spPr>
        <p:txBody>
          <a:bodyPr wrap="square" rtlCol="0">
            <a:spAutoFit/>
          </a:bodyPr>
          <a:lstStyle/>
          <a:p>
            <a:pPr algn="r"/>
            <a:r>
              <a:rPr lang="en-US" sz="1000" dirty="0" smtClean="0"/>
              <a:t>Patient ID :</a:t>
            </a:r>
            <a:endParaRPr lang="en-US" sz="1000" dirty="0"/>
          </a:p>
        </p:txBody>
      </p:sp>
      <p:sp>
        <p:nvSpPr>
          <p:cNvPr id="93" name="Rectangle 92"/>
          <p:cNvSpPr/>
          <p:nvPr/>
        </p:nvSpPr>
        <p:spPr>
          <a:xfrm>
            <a:off x="1214414" y="1527348"/>
            <a:ext cx="1178727" cy="214314"/>
          </a:xfrm>
          <a:prstGeom prst="rect">
            <a:avLst/>
          </a:prstGeo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rtlCol="0" anchor="ctr"/>
          <a:lstStyle/>
          <a:p>
            <a:r>
              <a:rPr lang="en-US" sz="1200" dirty="0" smtClean="0">
                <a:solidFill>
                  <a:schemeClr val="dk1"/>
                </a:solidFill>
              </a:rPr>
              <a:t>2300023223</a:t>
            </a:r>
            <a:endParaRPr lang="en-US" sz="1200" dirty="0">
              <a:solidFill>
                <a:schemeClr val="dk1"/>
              </a:solidFill>
            </a:endParaRPr>
          </a:p>
        </p:txBody>
      </p:sp>
      <p:sp>
        <p:nvSpPr>
          <p:cNvPr id="16" name="TextBox 15"/>
          <p:cNvSpPr txBox="1"/>
          <p:nvPr/>
        </p:nvSpPr>
        <p:spPr>
          <a:xfrm>
            <a:off x="2500298" y="1500174"/>
            <a:ext cx="1071570" cy="246221"/>
          </a:xfrm>
          <a:prstGeom prst="rect">
            <a:avLst/>
          </a:prstGeom>
          <a:noFill/>
        </p:spPr>
        <p:txBody>
          <a:bodyPr wrap="square" rtlCol="0">
            <a:spAutoFit/>
          </a:bodyPr>
          <a:lstStyle/>
          <a:p>
            <a:pPr algn="r"/>
            <a:r>
              <a:rPr lang="en-US" sz="1000" dirty="0" smtClean="0"/>
              <a:t>Patient Name:</a:t>
            </a:r>
            <a:endParaRPr lang="en-US" sz="1000" dirty="0"/>
          </a:p>
        </p:txBody>
      </p:sp>
      <p:sp>
        <p:nvSpPr>
          <p:cNvPr id="18" name="Rectangle 17"/>
          <p:cNvSpPr/>
          <p:nvPr/>
        </p:nvSpPr>
        <p:spPr>
          <a:xfrm>
            <a:off x="3607587" y="1524397"/>
            <a:ext cx="1178727" cy="214314"/>
          </a:xfrm>
          <a:prstGeom prst="rect">
            <a:avLst/>
          </a:prstGeo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rtlCol="0" anchor="ctr"/>
          <a:lstStyle/>
          <a:p>
            <a:r>
              <a:rPr lang="en-US" sz="1200" dirty="0" smtClean="0">
                <a:solidFill>
                  <a:schemeClr val="dk1"/>
                </a:solidFill>
              </a:rPr>
              <a:t>Alok Ranjan</a:t>
            </a:r>
            <a:endParaRPr lang="en-US" sz="1200" dirty="0">
              <a:solidFill>
                <a:schemeClr val="dk1"/>
              </a:solidFill>
            </a:endParaRPr>
          </a:p>
        </p:txBody>
      </p:sp>
      <p:sp>
        <p:nvSpPr>
          <p:cNvPr id="22" name="TextBox 21"/>
          <p:cNvSpPr txBox="1"/>
          <p:nvPr/>
        </p:nvSpPr>
        <p:spPr>
          <a:xfrm>
            <a:off x="285720" y="1785926"/>
            <a:ext cx="857256" cy="246221"/>
          </a:xfrm>
          <a:prstGeom prst="rect">
            <a:avLst/>
          </a:prstGeom>
          <a:noFill/>
        </p:spPr>
        <p:txBody>
          <a:bodyPr wrap="square" rtlCol="0">
            <a:spAutoFit/>
          </a:bodyPr>
          <a:lstStyle/>
          <a:p>
            <a:pPr algn="r"/>
            <a:r>
              <a:rPr lang="en-US" sz="1000" dirty="0" smtClean="0"/>
              <a:t>Department:</a:t>
            </a:r>
            <a:endParaRPr lang="en-US" sz="1000" dirty="0"/>
          </a:p>
        </p:txBody>
      </p:sp>
      <p:sp>
        <p:nvSpPr>
          <p:cNvPr id="23" name="Rectangle 22"/>
          <p:cNvSpPr/>
          <p:nvPr/>
        </p:nvSpPr>
        <p:spPr>
          <a:xfrm>
            <a:off x="1214414" y="1802465"/>
            <a:ext cx="1500198" cy="214314"/>
          </a:xfrm>
          <a:prstGeom prst="rect">
            <a:avLst/>
          </a:prstGeo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rtlCol="0" anchor="ctr"/>
          <a:lstStyle/>
          <a:p>
            <a:r>
              <a:rPr lang="en-US" sz="1200" dirty="0" smtClean="0">
                <a:solidFill>
                  <a:schemeClr val="dk1"/>
                </a:solidFill>
              </a:rPr>
              <a:t>Eye Department</a:t>
            </a:r>
            <a:endParaRPr lang="en-US" sz="1200" dirty="0">
              <a:solidFill>
                <a:schemeClr val="dk1"/>
              </a:solidFill>
            </a:endParaRPr>
          </a:p>
        </p:txBody>
      </p:sp>
      <p:sp>
        <p:nvSpPr>
          <p:cNvPr id="27" name="TextBox 26"/>
          <p:cNvSpPr txBox="1"/>
          <p:nvPr/>
        </p:nvSpPr>
        <p:spPr>
          <a:xfrm>
            <a:off x="214282" y="2038660"/>
            <a:ext cx="928694" cy="230832"/>
          </a:xfrm>
          <a:prstGeom prst="rect">
            <a:avLst/>
          </a:prstGeom>
          <a:noFill/>
        </p:spPr>
        <p:txBody>
          <a:bodyPr wrap="square" rtlCol="0">
            <a:spAutoFit/>
          </a:bodyPr>
          <a:lstStyle/>
          <a:p>
            <a:pPr algn="r"/>
            <a:r>
              <a:rPr lang="en-US" sz="900" dirty="0" smtClean="0"/>
              <a:t>Primary Doctor:</a:t>
            </a:r>
            <a:endParaRPr lang="en-US" sz="900" dirty="0"/>
          </a:p>
        </p:txBody>
      </p:sp>
      <p:sp>
        <p:nvSpPr>
          <p:cNvPr id="28" name="Rectangle 27"/>
          <p:cNvSpPr/>
          <p:nvPr/>
        </p:nvSpPr>
        <p:spPr>
          <a:xfrm>
            <a:off x="1214414" y="2055199"/>
            <a:ext cx="1500198" cy="214314"/>
          </a:xfrm>
          <a:prstGeom prst="rect">
            <a:avLst/>
          </a:prstGeo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rtlCol="0" anchor="ctr"/>
          <a:lstStyle/>
          <a:p>
            <a:r>
              <a:rPr lang="en-US" sz="1200" dirty="0" smtClean="0">
                <a:solidFill>
                  <a:schemeClr val="dk1"/>
                </a:solidFill>
              </a:rPr>
              <a:t>Vinay Kurudi </a:t>
            </a:r>
            <a:endParaRPr lang="en-US" sz="1200" dirty="0">
              <a:solidFill>
                <a:schemeClr val="dk1"/>
              </a:solidFill>
            </a:endParaRPr>
          </a:p>
        </p:txBody>
      </p:sp>
      <p:sp>
        <p:nvSpPr>
          <p:cNvPr id="38" name="TextBox 37"/>
          <p:cNvSpPr txBox="1"/>
          <p:nvPr/>
        </p:nvSpPr>
        <p:spPr>
          <a:xfrm>
            <a:off x="285720" y="2302471"/>
            <a:ext cx="857256" cy="246221"/>
          </a:xfrm>
          <a:prstGeom prst="rect">
            <a:avLst/>
          </a:prstGeom>
          <a:noFill/>
        </p:spPr>
        <p:txBody>
          <a:bodyPr wrap="square" rtlCol="0">
            <a:spAutoFit/>
          </a:bodyPr>
          <a:lstStyle/>
          <a:p>
            <a:pPr algn="r"/>
            <a:r>
              <a:rPr lang="en-US" sz="1000" dirty="0" smtClean="0"/>
              <a:t>Session:</a:t>
            </a:r>
            <a:endParaRPr lang="en-US" sz="1000" dirty="0"/>
          </a:p>
        </p:txBody>
      </p:sp>
      <p:sp>
        <p:nvSpPr>
          <p:cNvPr id="39" name="Rectangle 38"/>
          <p:cNvSpPr/>
          <p:nvPr/>
        </p:nvSpPr>
        <p:spPr>
          <a:xfrm>
            <a:off x="1214414" y="2319010"/>
            <a:ext cx="1500198" cy="214314"/>
          </a:xfrm>
          <a:prstGeom prst="rect">
            <a:avLst/>
          </a:prstGeo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rtlCol="0" anchor="ctr"/>
          <a:lstStyle/>
          <a:p>
            <a:r>
              <a:rPr lang="en-US" sz="1200" dirty="0" smtClean="0">
                <a:solidFill>
                  <a:schemeClr val="dk1"/>
                </a:solidFill>
              </a:rPr>
              <a:t>Morning</a:t>
            </a:r>
            <a:endParaRPr lang="en-US" sz="1200" dirty="0">
              <a:solidFill>
                <a:schemeClr val="dk1"/>
              </a:solidFill>
            </a:endParaRPr>
          </a:p>
        </p:txBody>
      </p:sp>
      <p:pic>
        <p:nvPicPr>
          <p:cNvPr id="3074" name="Picture 2"/>
          <p:cNvPicPr>
            <a:picLocks noChangeAspect="1" noChangeArrowheads="1"/>
          </p:cNvPicPr>
          <p:nvPr/>
        </p:nvPicPr>
        <p:blipFill>
          <a:blip r:embed="rId3"/>
          <a:srcRect/>
          <a:stretch>
            <a:fillRect/>
          </a:stretch>
        </p:blipFill>
        <p:spPr bwMode="auto">
          <a:xfrm>
            <a:off x="2795580" y="2295959"/>
            <a:ext cx="490536" cy="457393"/>
          </a:xfrm>
          <a:prstGeom prst="rect">
            <a:avLst/>
          </a:prstGeom>
          <a:noFill/>
          <a:ln w="9525">
            <a:noFill/>
            <a:miter lim="800000"/>
            <a:headEnd/>
            <a:tailEnd/>
          </a:ln>
          <a:effectLst/>
        </p:spPr>
      </p:pic>
      <p:sp>
        <p:nvSpPr>
          <p:cNvPr id="47" name="Rounded Rectangle 46"/>
          <p:cNvSpPr/>
          <p:nvPr/>
        </p:nvSpPr>
        <p:spPr>
          <a:xfrm flipH="1">
            <a:off x="2793734" y="2056310"/>
            <a:ext cx="1602372" cy="247332"/>
          </a:xfrm>
          <a:prstGeom prst="roundRect">
            <a:avLst/>
          </a:prstGeom>
          <a:scene3d>
            <a:camera prst="orthographicFront"/>
            <a:lightRig rig="threePt" dir="t"/>
          </a:scene3d>
          <a:sp3d>
            <a:bevelT h="38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View Dr Vinay </a:t>
            </a:r>
            <a:r>
              <a:rPr lang="en-US" sz="800" dirty="0" err="1" smtClean="0"/>
              <a:t>Kurudi’s</a:t>
            </a:r>
            <a:r>
              <a:rPr lang="en-US" sz="800" dirty="0" smtClean="0"/>
              <a:t> Calendar</a:t>
            </a:r>
            <a:endParaRPr lang="en-US" sz="800" dirty="0"/>
          </a:p>
        </p:txBody>
      </p:sp>
      <p:sp>
        <p:nvSpPr>
          <p:cNvPr id="48" name="Rounded Rectangle 47"/>
          <p:cNvSpPr/>
          <p:nvPr/>
        </p:nvSpPr>
        <p:spPr>
          <a:xfrm flipH="1">
            <a:off x="2428860" y="5610560"/>
            <a:ext cx="1500198"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Print Visit Slip</a:t>
            </a:r>
            <a:endParaRPr lang="en-US" sz="900" dirty="0"/>
          </a:p>
        </p:txBody>
      </p:sp>
      <p:pic>
        <p:nvPicPr>
          <p:cNvPr id="3075" name="Picture 3"/>
          <p:cNvPicPr>
            <a:picLocks noChangeAspect="1" noChangeArrowheads="1"/>
          </p:cNvPicPr>
          <p:nvPr/>
        </p:nvPicPr>
        <p:blipFill>
          <a:blip r:embed="rId4"/>
          <a:srcRect/>
          <a:stretch>
            <a:fillRect/>
          </a:stretch>
        </p:blipFill>
        <p:spPr bwMode="auto">
          <a:xfrm>
            <a:off x="5000655" y="1513260"/>
            <a:ext cx="3857625" cy="4314825"/>
          </a:xfrm>
          <a:prstGeom prst="rect">
            <a:avLst/>
          </a:prstGeom>
          <a:noFill/>
          <a:ln w="9525">
            <a:noFill/>
            <a:miter lim="800000"/>
            <a:headEnd/>
            <a:tailEnd/>
          </a:ln>
          <a:effectLst/>
        </p:spPr>
      </p:pic>
      <p:sp>
        <p:nvSpPr>
          <p:cNvPr id="50" name="Rounded Rectangular Callout 49"/>
          <p:cNvSpPr/>
          <p:nvPr/>
        </p:nvSpPr>
        <p:spPr>
          <a:xfrm>
            <a:off x="6715140" y="5143512"/>
            <a:ext cx="2286016" cy="857256"/>
          </a:xfrm>
          <a:prstGeom prst="wedgeRoundRectCallout">
            <a:avLst>
              <a:gd name="adj1" fmla="val -18106"/>
              <a:gd name="adj2" fmla="val -13649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smtClean="0"/>
              <a:t>The details will be shown based on the role. For example – a nurse can see the details, while a patient taking online appointment may only see a color corresponding to blocked appointment.  </a:t>
            </a:r>
            <a:endParaRPr lang="en-US" sz="900" dirty="0"/>
          </a:p>
        </p:txBody>
      </p:sp>
      <p:sp>
        <p:nvSpPr>
          <p:cNvPr id="59" name="TextBox 58"/>
          <p:cNvSpPr txBox="1"/>
          <p:nvPr/>
        </p:nvSpPr>
        <p:spPr>
          <a:xfrm>
            <a:off x="80930" y="3752002"/>
            <a:ext cx="1255148" cy="246221"/>
          </a:xfrm>
          <a:prstGeom prst="rect">
            <a:avLst/>
          </a:prstGeom>
          <a:noFill/>
        </p:spPr>
        <p:txBody>
          <a:bodyPr wrap="square" rtlCol="0">
            <a:spAutoFit/>
          </a:bodyPr>
          <a:lstStyle/>
          <a:p>
            <a:pPr algn="r"/>
            <a:r>
              <a:rPr lang="en-US" sz="1000" dirty="0" smtClean="0"/>
              <a:t>Appointment Date :</a:t>
            </a:r>
            <a:endParaRPr lang="en-US" sz="1000" dirty="0"/>
          </a:p>
        </p:txBody>
      </p:sp>
      <p:sp>
        <p:nvSpPr>
          <p:cNvPr id="60" name="Rectangle 59"/>
          <p:cNvSpPr/>
          <p:nvPr/>
        </p:nvSpPr>
        <p:spPr>
          <a:xfrm>
            <a:off x="1354908" y="3775054"/>
            <a:ext cx="1083476" cy="214314"/>
          </a:xfrm>
          <a:prstGeom prst="rect">
            <a:avLst/>
          </a:prstGeo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03/27/2009</a:t>
            </a:r>
            <a:endParaRPr lang="en-AU" sz="1200" dirty="0"/>
          </a:p>
        </p:txBody>
      </p:sp>
      <p:sp>
        <p:nvSpPr>
          <p:cNvPr id="61" name="TextBox 60"/>
          <p:cNvSpPr txBox="1"/>
          <p:nvPr/>
        </p:nvSpPr>
        <p:spPr>
          <a:xfrm>
            <a:off x="1928794" y="4040035"/>
            <a:ext cx="857256" cy="246221"/>
          </a:xfrm>
          <a:prstGeom prst="rect">
            <a:avLst/>
          </a:prstGeom>
          <a:noFill/>
        </p:spPr>
        <p:txBody>
          <a:bodyPr wrap="square" rtlCol="0">
            <a:spAutoFit/>
          </a:bodyPr>
          <a:lstStyle/>
          <a:p>
            <a:pPr algn="r"/>
            <a:r>
              <a:rPr lang="en-US" sz="1000" dirty="0" smtClean="0"/>
              <a:t>End Time:</a:t>
            </a:r>
            <a:endParaRPr lang="en-US" sz="1000" dirty="0"/>
          </a:p>
        </p:txBody>
      </p:sp>
      <p:sp>
        <p:nvSpPr>
          <p:cNvPr id="62" name="TextBox 61"/>
          <p:cNvSpPr txBox="1"/>
          <p:nvPr/>
        </p:nvSpPr>
        <p:spPr>
          <a:xfrm>
            <a:off x="438120" y="4021275"/>
            <a:ext cx="857256" cy="246221"/>
          </a:xfrm>
          <a:prstGeom prst="rect">
            <a:avLst/>
          </a:prstGeom>
          <a:noFill/>
        </p:spPr>
        <p:txBody>
          <a:bodyPr wrap="square" rtlCol="0">
            <a:spAutoFit/>
          </a:bodyPr>
          <a:lstStyle/>
          <a:p>
            <a:pPr algn="r"/>
            <a:r>
              <a:rPr lang="en-US" sz="1000" dirty="0" smtClean="0"/>
              <a:t>Start Time:</a:t>
            </a:r>
            <a:endParaRPr lang="en-US" sz="1000" dirty="0"/>
          </a:p>
        </p:txBody>
      </p:sp>
      <p:sp>
        <p:nvSpPr>
          <p:cNvPr id="63" name="Rectangle 62"/>
          <p:cNvSpPr/>
          <p:nvPr/>
        </p:nvSpPr>
        <p:spPr>
          <a:xfrm>
            <a:off x="1362592" y="4021275"/>
            <a:ext cx="642942" cy="214314"/>
          </a:xfrm>
          <a:prstGeom prst="rect">
            <a:avLst/>
          </a:prstGeo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8:30</a:t>
            </a:r>
            <a:endParaRPr lang="en-AU" sz="1200" dirty="0"/>
          </a:p>
        </p:txBody>
      </p:sp>
      <p:sp>
        <p:nvSpPr>
          <p:cNvPr id="64" name="Rectangle 63"/>
          <p:cNvSpPr/>
          <p:nvPr/>
        </p:nvSpPr>
        <p:spPr>
          <a:xfrm>
            <a:off x="2729980" y="4040035"/>
            <a:ext cx="642942" cy="214314"/>
          </a:xfrm>
          <a:prstGeom prst="rect">
            <a:avLst/>
          </a:prstGeo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9:00</a:t>
            </a:r>
            <a:endParaRPr lang="en-AU" sz="1200" dirty="0"/>
          </a:p>
        </p:txBody>
      </p:sp>
      <p:sp>
        <p:nvSpPr>
          <p:cNvPr id="67" name="TextBox 66"/>
          <p:cNvSpPr txBox="1"/>
          <p:nvPr/>
        </p:nvSpPr>
        <p:spPr>
          <a:xfrm>
            <a:off x="285720" y="3324525"/>
            <a:ext cx="1847864" cy="215444"/>
          </a:xfrm>
          <a:prstGeom prst="rect">
            <a:avLst/>
          </a:prstGeom>
          <a:noFill/>
        </p:spPr>
        <p:txBody>
          <a:bodyPr wrap="square" rtlCol="0">
            <a:spAutoFit/>
          </a:bodyPr>
          <a:lstStyle/>
          <a:p>
            <a:r>
              <a:rPr lang="en-US" sz="800" b="1" u="sng" dirty="0" smtClean="0"/>
              <a:t>Old Appointment Details</a:t>
            </a:r>
            <a:endParaRPr lang="en-US" sz="800" b="1" u="sng" dirty="0"/>
          </a:p>
        </p:txBody>
      </p:sp>
      <p:sp>
        <p:nvSpPr>
          <p:cNvPr id="49" name="TextBox 48"/>
          <p:cNvSpPr txBox="1"/>
          <p:nvPr/>
        </p:nvSpPr>
        <p:spPr>
          <a:xfrm>
            <a:off x="71406" y="3499267"/>
            <a:ext cx="1255148" cy="246221"/>
          </a:xfrm>
          <a:prstGeom prst="rect">
            <a:avLst/>
          </a:prstGeom>
          <a:noFill/>
        </p:spPr>
        <p:txBody>
          <a:bodyPr wrap="square" rtlCol="0">
            <a:spAutoFit/>
          </a:bodyPr>
          <a:lstStyle/>
          <a:p>
            <a:pPr algn="r"/>
            <a:r>
              <a:rPr lang="en-US" sz="1000" dirty="0" smtClean="0"/>
              <a:t>Booking Date :</a:t>
            </a:r>
            <a:endParaRPr lang="en-US" sz="1000" dirty="0"/>
          </a:p>
        </p:txBody>
      </p:sp>
      <p:sp>
        <p:nvSpPr>
          <p:cNvPr id="51" name="Rectangle 50"/>
          <p:cNvSpPr/>
          <p:nvPr/>
        </p:nvSpPr>
        <p:spPr>
          <a:xfrm>
            <a:off x="1345384" y="3522319"/>
            <a:ext cx="1083476" cy="214314"/>
          </a:xfrm>
          <a:prstGeom prst="rect">
            <a:avLst/>
          </a:prstGeo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03/27/2009</a:t>
            </a:r>
            <a:endParaRPr lang="en-AU" sz="1200" dirty="0"/>
          </a:p>
        </p:txBody>
      </p:sp>
      <p:sp>
        <p:nvSpPr>
          <p:cNvPr id="52" name="TextBox 51"/>
          <p:cNvSpPr txBox="1"/>
          <p:nvPr/>
        </p:nvSpPr>
        <p:spPr>
          <a:xfrm>
            <a:off x="102142" y="4334642"/>
            <a:ext cx="1255148" cy="230832"/>
          </a:xfrm>
          <a:prstGeom prst="rect">
            <a:avLst/>
          </a:prstGeom>
          <a:noFill/>
        </p:spPr>
        <p:txBody>
          <a:bodyPr wrap="square" rtlCol="0">
            <a:spAutoFit/>
          </a:bodyPr>
          <a:lstStyle/>
          <a:p>
            <a:pPr algn="r"/>
            <a:r>
              <a:rPr lang="en-US" sz="900" dirty="0" smtClean="0"/>
              <a:t>Appointment Status:</a:t>
            </a:r>
            <a:endParaRPr lang="en-US" sz="900" dirty="0"/>
          </a:p>
        </p:txBody>
      </p:sp>
      <p:sp>
        <p:nvSpPr>
          <p:cNvPr id="53" name="Rectangle 52"/>
          <p:cNvSpPr/>
          <p:nvPr/>
        </p:nvSpPr>
        <p:spPr>
          <a:xfrm>
            <a:off x="1345384" y="4357694"/>
            <a:ext cx="1083476" cy="214314"/>
          </a:xfrm>
          <a:prstGeom prst="rect">
            <a:avLst/>
          </a:prstGeo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Confirmed</a:t>
            </a:r>
            <a:endParaRPr lang="en-AU" sz="1200" dirty="0"/>
          </a:p>
        </p:txBody>
      </p:sp>
      <p:sp>
        <p:nvSpPr>
          <p:cNvPr id="54" name="Rounded Rectangular Callout 53"/>
          <p:cNvSpPr/>
          <p:nvPr/>
        </p:nvSpPr>
        <p:spPr>
          <a:xfrm>
            <a:off x="4572000" y="3214686"/>
            <a:ext cx="2143140" cy="714380"/>
          </a:xfrm>
          <a:prstGeom prst="wedgeRoundRectCallout">
            <a:avLst>
              <a:gd name="adj1" fmla="val -149781"/>
              <a:gd name="adj2" fmla="val 1069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u="sng" dirty="0" smtClean="0"/>
              <a:t>We can have following booking status:</a:t>
            </a:r>
          </a:p>
          <a:p>
            <a:pPr marL="228600" indent="-228600">
              <a:buAutoNum type="arabicParenR"/>
            </a:pPr>
            <a:r>
              <a:rPr lang="en-US" sz="900" dirty="0" smtClean="0"/>
              <a:t>Confirmed</a:t>
            </a:r>
          </a:p>
          <a:p>
            <a:pPr marL="228600" indent="-228600">
              <a:buAutoNum type="arabicParenR"/>
            </a:pPr>
            <a:r>
              <a:rPr lang="en-US" sz="900" dirty="0" smtClean="0"/>
              <a:t>Rescheduled</a:t>
            </a:r>
          </a:p>
          <a:p>
            <a:pPr marL="228600" indent="-228600">
              <a:buAutoNum type="arabicParenR"/>
            </a:pPr>
            <a:r>
              <a:rPr lang="en-US" sz="900" dirty="0" smtClean="0"/>
              <a:t>Cancelled</a:t>
            </a:r>
          </a:p>
        </p:txBody>
      </p:sp>
      <p:sp>
        <p:nvSpPr>
          <p:cNvPr id="68" name="Rectangle 67"/>
          <p:cNvSpPr/>
          <p:nvPr/>
        </p:nvSpPr>
        <p:spPr>
          <a:xfrm>
            <a:off x="1357290" y="4619283"/>
            <a:ext cx="1500198" cy="626403"/>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900" dirty="0" smtClean="0">
                <a:solidFill>
                  <a:schemeClr val="tx1"/>
                </a:solidFill>
              </a:rPr>
              <a:t>Any remarks by the person editing the appointment details</a:t>
            </a:r>
            <a:endParaRPr lang="en-US" sz="900" dirty="0">
              <a:solidFill>
                <a:schemeClr val="tx1"/>
              </a:solidFill>
            </a:endParaRPr>
          </a:p>
        </p:txBody>
      </p:sp>
      <p:sp>
        <p:nvSpPr>
          <p:cNvPr id="69" name="Rounded Rectangle 68"/>
          <p:cNvSpPr/>
          <p:nvPr/>
        </p:nvSpPr>
        <p:spPr>
          <a:xfrm flipH="1">
            <a:off x="2786050" y="4651131"/>
            <a:ext cx="71438" cy="571504"/>
          </a:xfrm>
          <a:prstGeom prst="roundRect">
            <a:avLst/>
          </a:prstGeom>
          <a:solidFill>
            <a:schemeClr val="accent3">
              <a:lumMod val="60000"/>
              <a:lumOff val="4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70" name="TextBox 69"/>
          <p:cNvSpPr txBox="1"/>
          <p:nvPr/>
        </p:nvSpPr>
        <p:spPr>
          <a:xfrm>
            <a:off x="285720" y="4602745"/>
            <a:ext cx="1071570" cy="246221"/>
          </a:xfrm>
          <a:prstGeom prst="rect">
            <a:avLst/>
          </a:prstGeom>
          <a:noFill/>
        </p:spPr>
        <p:txBody>
          <a:bodyPr wrap="square" rtlCol="0">
            <a:spAutoFit/>
          </a:bodyPr>
          <a:lstStyle/>
          <a:p>
            <a:pPr algn="r"/>
            <a:r>
              <a:rPr lang="en-US" sz="1000" dirty="0" smtClean="0"/>
              <a:t>Remarks :</a:t>
            </a:r>
            <a:endParaRPr lang="en-US" sz="1000" dirty="0"/>
          </a:p>
        </p:txBody>
      </p:sp>
      <p:sp>
        <p:nvSpPr>
          <p:cNvPr id="71" name="TextBox 70"/>
          <p:cNvSpPr txBox="1"/>
          <p:nvPr/>
        </p:nvSpPr>
        <p:spPr>
          <a:xfrm>
            <a:off x="71406" y="5263336"/>
            <a:ext cx="1255148" cy="230832"/>
          </a:xfrm>
          <a:prstGeom prst="rect">
            <a:avLst/>
          </a:prstGeom>
          <a:noFill/>
        </p:spPr>
        <p:txBody>
          <a:bodyPr wrap="square" rtlCol="0">
            <a:spAutoFit/>
          </a:bodyPr>
          <a:lstStyle/>
          <a:p>
            <a:pPr algn="r"/>
            <a:r>
              <a:rPr lang="en-US" sz="900" dirty="0" smtClean="0"/>
              <a:t>Consultation Status:</a:t>
            </a:r>
            <a:endParaRPr lang="en-US" sz="900" dirty="0"/>
          </a:p>
        </p:txBody>
      </p:sp>
      <p:sp>
        <p:nvSpPr>
          <p:cNvPr id="72" name="Rectangle 71"/>
          <p:cNvSpPr/>
          <p:nvPr/>
        </p:nvSpPr>
        <p:spPr>
          <a:xfrm>
            <a:off x="1314648" y="5286388"/>
            <a:ext cx="1042774" cy="214314"/>
          </a:xfrm>
          <a:prstGeom prst="rect">
            <a:avLst/>
          </a:prstGeo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Programmed</a:t>
            </a:r>
            <a:endParaRPr lang="en-AU" sz="1200" dirty="0"/>
          </a:p>
        </p:txBody>
      </p:sp>
      <p:sp>
        <p:nvSpPr>
          <p:cNvPr id="76" name="Rounded Rectangular Callout 75"/>
          <p:cNvSpPr/>
          <p:nvPr/>
        </p:nvSpPr>
        <p:spPr>
          <a:xfrm>
            <a:off x="4071934" y="4500570"/>
            <a:ext cx="2071702" cy="1000132"/>
          </a:xfrm>
          <a:prstGeom prst="wedgeRoundRectCallout">
            <a:avLst>
              <a:gd name="adj1" fmla="val -74488"/>
              <a:gd name="adj2" fmla="val 265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u="sng" dirty="0" smtClean="0"/>
              <a:t>We can have following consultation status:</a:t>
            </a:r>
          </a:p>
          <a:p>
            <a:pPr marL="228600" indent="-228600">
              <a:buAutoNum type="arabicParenR"/>
            </a:pPr>
            <a:r>
              <a:rPr lang="en-US" sz="900" dirty="0" smtClean="0"/>
              <a:t>Programmed</a:t>
            </a:r>
          </a:p>
          <a:p>
            <a:pPr marL="228600" indent="-228600">
              <a:buAutoNum type="arabicParenR"/>
            </a:pPr>
            <a:r>
              <a:rPr lang="en-US" sz="900" dirty="0" smtClean="0"/>
              <a:t>Free Consultation</a:t>
            </a:r>
          </a:p>
          <a:p>
            <a:pPr marL="228600" indent="-228600">
              <a:buAutoNum type="arabicParenR"/>
            </a:pPr>
            <a:r>
              <a:rPr lang="en-US" sz="900" dirty="0" smtClean="0"/>
              <a:t>Patient Arrived at the Counter</a:t>
            </a:r>
          </a:p>
          <a:p>
            <a:pPr marL="228600" indent="-228600">
              <a:buAutoNum type="arabicParenR"/>
            </a:pPr>
            <a:r>
              <a:rPr lang="en-US" sz="900" dirty="0" smtClean="0"/>
              <a:t>Patient Visited Consultant</a:t>
            </a:r>
          </a:p>
          <a:p>
            <a:pPr marL="228600" indent="-228600">
              <a:buAutoNum type="arabicParenR"/>
            </a:pPr>
            <a:r>
              <a:rPr lang="en-US" sz="900" dirty="0" smtClean="0"/>
              <a:t>Consultant has seen the patient</a:t>
            </a:r>
          </a:p>
        </p:txBody>
      </p:sp>
      <p:sp>
        <p:nvSpPr>
          <p:cNvPr id="138" name="Rounded Rectangle 137"/>
          <p:cNvSpPr/>
          <p:nvPr/>
        </p:nvSpPr>
        <p:spPr>
          <a:xfrm flipH="1">
            <a:off x="2428860" y="5286388"/>
            <a:ext cx="1500198"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Update Consultation Status</a:t>
            </a:r>
            <a:endParaRPr lang="en-US" sz="800" dirty="0"/>
          </a:p>
        </p:txBody>
      </p:sp>
      <p:sp>
        <p:nvSpPr>
          <p:cNvPr id="78" name="TextBox 77"/>
          <p:cNvSpPr txBox="1"/>
          <p:nvPr/>
        </p:nvSpPr>
        <p:spPr>
          <a:xfrm>
            <a:off x="428596" y="5715016"/>
            <a:ext cx="2786082" cy="246221"/>
          </a:xfrm>
          <a:prstGeom prst="rect">
            <a:avLst/>
          </a:prstGeom>
          <a:noFill/>
        </p:spPr>
        <p:txBody>
          <a:bodyPr wrap="square" rtlCol="0">
            <a:spAutoFit/>
          </a:bodyPr>
          <a:lstStyle/>
          <a:p>
            <a:r>
              <a:rPr lang="en-US" sz="1000" dirty="0" smtClean="0"/>
              <a:t>Patient came to visit consultant</a:t>
            </a:r>
            <a:endParaRPr lang="en-US" sz="1000" dirty="0"/>
          </a:p>
        </p:txBody>
      </p:sp>
      <p:sp>
        <p:nvSpPr>
          <p:cNvPr id="79" name="Rectangle 78"/>
          <p:cNvSpPr/>
          <p:nvPr/>
        </p:nvSpPr>
        <p:spPr>
          <a:xfrm>
            <a:off x="285720" y="5763402"/>
            <a:ext cx="142876" cy="14287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428596" y="5897423"/>
            <a:ext cx="2786082" cy="246221"/>
          </a:xfrm>
          <a:prstGeom prst="rect">
            <a:avLst/>
          </a:prstGeom>
          <a:noFill/>
        </p:spPr>
        <p:txBody>
          <a:bodyPr wrap="square" rtlCol="0">
            <a:spAutoFit/>
          </a:bodyPr>
          <a:lstStyle/>
          <a:p>
            <a:r>
              <a:rPr lang="en-US" sz="1000" dirty="0" smtClean="0"/>
              <a:t>Patient visited consultant</a:t>
            </a:r>
            <a:endParaRPr lang="en-US" sz="1000" dirty="0"/>
          </a:p>
        </p:txBody>
      </p:sp>
      <p:sp>
        <p:nvSpPr>
          <p:cNvPr id="81" name="Rectangle 80"/>
          <p:cNvSpPr/>
          <p:nvPr/>
        </p:nvSpPr>
        <p:spPr>
          <a:xfrm>
            <a:off x="285720" y="5929330"/>
            <a:ext cx="142876" cy="14287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 name="Picture 2"/>
          <p:cNvPicPr>
            <a:picLocks noChangeAspect="1" noChangeArrowheads="1"/>
          </p:cNvPicPr>
          <p:nvPr/>
        </p:nvPicPr>
        <p:blipFill>
          <a:blip r:embed="rId5"/>
          <a:srcRect/>
          <a:stretch>
            <a:fillRect/>
          </a:stretch>
        </p:blipFill>
        <p:spPr bwMode="auto">
          <a:xfrm>
            <a:off x="301088" y="5771086"/>
            <a:ext cx="95250" cy="152400"/>
          </a:xfrm>
          <a:prstGeom prst="rect">
            <a:avLst/>
          </a:prstGeom>
          <a:noFill/>
          <a:ln w="9525">
            <a:noFill/>
            <a:miter lim="800000"/>
            <a:headEnd/>
            <a:tailEnd/>
          </a:ln>
          <a:effectLst/>
        </p:spPr>
      </p:pic>
      <p:sp>
        <p:nvSpPr>
          <p:cNvPr id="83" name="TextBox 82"/>
          <p:cNvSpPr txBox="1"/>
          <p:nvPr/>
        </p:nvSpPr>
        <p:spPr>
          <a:xfrm>
            <a:off x="413228" y="6040299"/>
            <a:ext cx="2786082" cy="246221"/>
          </a:xfrm>
          <a:prstGeom prst="rect">
            <a:avLst/>
          </a:prstGeom>
          <a:noFill/>
        </p:spPr>
        <p:txBody>
          <a:bodyPr wrap="square" rtlCol="0">
            <a:spAutoFit/>
          </a:bodyPr>
          <a:lstStyle/>
          <a:p>
            <a:r>
              <a:rPr lang="en-US" sz="1000" dirty="0" smtClean="0"/>
              <a:t>Consultant has seen the patient</a:t>
            </a:r>
            <a:endParaRPr lang="en-US" sz="1000" dirty="0"/>
          </a:p>
        </p:txBody>
      </p:sp>
      <p:pic>
        <p:nvPicPr>
          <p:cNvPr id="84" name="Picture 2"/>
          <p:cNvPicPr>
            <a:picLocks noChangeAspect="1" noChangeArrowheads="1"/>
          </p:cNvPicPr>
          <p:nvPr/>
        </p:nvPicPr>
        <p:blipFill>
          <a:blip r:embed="rId5"/>
          <a:srcRect/>
          <a:stretch>
            <a:fillRect/>
          </a:stretch>
        </p:blipFill>
        <p:spPr bwMode="auto">
          <a:xfrm>
            <a:off x="285720" y="5929330"/>
            <a:ext cx="95250" cy="152400"/>
          </a:xfrm>
          <a:prstGeom prst="rect">
            <a:avLst/>
          </a:prstGeom>
          <a:noFill/>
          <a:ln w="9525">
            <a:noFill/>
            <a:miter lim="800000"/>
            <a:headEnd/>
            <a:tailEnd/>
          </a:ln>
          <a:effectLst/>
        </p:spPr>
      </p:pic>
      <p:sp>
        <p:nvSpPr>
          <p:cNvPr id="85" name="Rectangle 84"/>
          <p:cNvSpPr/>
          <p:nvPr/>
        </p:nvSpPr>
        <p:spPr>
          <a:xfrm>
            <a:off x="285720" y="6072206"/>
            <a:ext cx="142876" cy="14287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ox(in)">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box(in)">
                                      <p:cBhvr>
                                        <p:cTn id="12" dur="500"/>
                                        <p:tgtEl>
                                          <p:spTgt spid="5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box(in)">
                                      <p:cBhvr>
                                        <p:cTn id="1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4" grpId="0" animBg="1"/>
      <p:bldP spid="7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8770" y="71414"/>
            <a:ext cx="6472254" cy="428628"/>
          </a:xfrm>
        </p:spPr>
        <p:txBody>
          <a:bodyPr>
            <a:normAutofit fontScale="90000"/>
          </a:bodyPr>
          <a:lstStyle/>
          <a:p>
            <a:r>
              <a:rPr lang="en-US" dirty="0" smtClean="0"/>
              <a:t>Reschedule Appointment Window</a:t>
            </a:r>
            <a:endParaRPr lang="en-US" dirty="0"/>
          </a:p>
        </p:txBody>
      </p:sp>
      <p:sp>
        <p:nvSpPr>
          <p:cNvPr id="4" name="Rectangle 3"/>
          <p:cNvSpPr/>
          <p:nvPr/>
        </p:nvSpPr>
        <p:spPr>
          <a:xfrm>
            <a:off x="214282" y="1357298"/>
            <a:ext cx="8715436" cy="5286412"/>
          </a:xfrm>
          <a:prstGeom prst="rect">
            <a:avLst/>
          </a:prstGeom>
          <a:solidFill>
            <a:schemeClr val="bg1">
              <a:lumMod val="95000"/>
              <a:alpha val="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6271658" y="857232"/>
            <a:ext cx="2443746" cy="276999"/>
          </a:xfrm>
          <a:prstGeom prst="rect">
            <a:avLst/>
          </a:prstGeom>
          <a:noFill/>
        </p:spPr>
        <p:txBody>
          <a:bodyPr wrap="none" rtlCol="0">
            <a:spAutoFit/>
          </a:bodyPr>
          <a:lstStyle/>
          <a:p>
            <a:r>
              <a:rPr lang="en-AU" sz="1200" b="1" dirty="0" smtClean="0"/>
              <a:t>Welcome</a:t>
            </a:r>
            <a:r>
              <a:rPr lang="en-AU" sz="1200" dirty="0" smtClean="0"/>
              <a:t>: &lt;first name&gt; &lt;last name&gt;</a:t>
            </a:r>
            <a:endParaRPr lang="en-AU" sz="1200" dirty="0"/>
          </a:p>
        </p:txBody>
      </p:sp>
      <p:sp>
        <p:nvSpPr>
          <p:cNvPr id="6" name="TextBox 5"/>
          <p:cNvSpPr txBox="1"/>
          <p:nvPr/>
        </p:nvSpPr>
        <p:spPr>
          <a:xfrm>
            <a:off x="6500826" y="1071546"/>
            <a:ext cx="1277016" cy="276999"/>
          </a:xfrm>
          <a:prstGeom prst="rect">
            <a:avLst/>
          </a:prstGeom>
          <a:noFill/>
        </p:spPr>
        <p:txBody>
          <a:bodyPr wrap="none" rtlCol="0">
            <a:spAutoFit/>
          </a:bodyPr>
          <a:lstStyle/>
          <a:p>
            <a:r>
              <a:rPr lang="en-AU" sz="1200" u="sng" dirty="0" smtClean="0"/>
              <a:t>Change Password</a:t>
            </a:r>
            <a:endParaRPr lang="en-AU" sz="1200" u="sng" dirty="0"/>
          </a:p>
        </p:txBody>
      </p:sp>
      <p:sp>
        <p:nvSpPr>
          <p:cNvPr id="7" name="TextBox 6"/>
          <p:cNvSpPr txBox="1"/>
          <p:nvPr/>
        </p:nvSpPr>
        <p:spPr>
          <a:xfrm>
            <a:off x="7777842" y="1080299"/>
            <a:ext cx="614848" cy="276999"/>
          </a:xfrm>
          <a:prstGeom prst="rect">
            <a:avLst/>
          </a:prstGeom>
          <a:noFill/>
        </p:spPr>
        <p:txBody>
          <a:bodyPr wrap="none" rtlCol="0">
            <a:spAutoFit/>
          </a:bodyPr>
          <a:lstStyle/>
          <a:p>
            <a:r>
              <a:rPr lang="en-AU" sz="1200" u="sng" dirty="0" smtClean="0"/>
              <a:t>Logout</a:t>
            </a:r>
            <a:endParaRPr lang="en-AU" sz="1200" u="sng" dirty="0"/>
          </a:p>
        </p:txBody>
      </p:sp>
      <p:sp>
        <p:nvSpPr>
          <p:cNvPr id="8" name="Rectangle 7"/>
          <p:cNvSpPr/>
          <p:nvPr/>
        </p:nvSpPr>
        <p:spPr>
          <a:xfrm>
            <a:off x="214282" y="1071546"/>
            <a:ext cx="1071570" cy="285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1400" dirty="0" smtClean="0"/>
              <a:t>Home</a:t>
            </a:r>
          </a:p>
        </p:txBody>
      </p:sp>
      <p:sp>
        <p:nvSpPr>
          <p:cNvPr id="9" name="Rectangle 8"/>
          <p:cNvSpPr/>
          <p:nvPr/>
        </p:nvSpPr>
        <p:spPr>
          <a:xfrm>
            <a:off x="1357290" y="1071546"/>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Miscellaneous</a:t>
            </a:r>
            <a:endParaRPr lang="en-AU" sz="1400" dirty="0"/>
          </a:p>
        </p:txBody>
      </p:sp>
      <p:sp>
        <p:nvSpPr>
          <p:cNvPr id="10" name="Rectangle 9"/>
          <p:cNvSpPr/>
          <p:nvPr/>
        </p:nvSpPr>
        <p:spPr>
          <a:xfrm>
            <a:off x="3857620"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Settings</a:t>
            </a:r>
            <a:endParaRPr lang="en-AU" sz="1400" dirty="0"/>
          </a:p>
        </p:txBody>
      </p:sp>
      <p:sp>
        <p:nvSpPr>
          <p:cNvPr id="11" name="Rectangle 10"/>
          <p:cNvSpPr/>
          <p:nvPr/>
        </p:nvSpPr>
        <p:spPr>
          <a:xfrm>
            <a:off x="5000628"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Help</a:t>
            </a:r>
            <a:endParaRPr lang="en-AU" sz="1400" dirty="0"/>
          </a:p>
        </p:txBody>
      </p:sp>
      <p:sp>
        <p:nvSpPr>
          <p:cNvPr id="12" name="Rectangle 11"/>
          <p:cNvSpPr/>
          <p:nvPr/>
        </p:nvSpPr>
        <p:spPr>
          <a:xfrm>
            <a:off x="2714612"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Reports</a:t>
            </a:r>
            <a:endParaRPr lang="en-AU" sz="1400" dirty="0"/>
          </a:p>
        </p:txBody>
      </p:sp>
      <p:sp>
        <p:nvSpPr>
          <p:cNvPr id="17" name="TextBox 16"/>
          <p:cNvSpPr txBox="1"/>
          <p:nvPr/>
        </p:nvSpPr>
        <p:spPr>
          <a:xfrm>
            <a:off x="142844" y="857232"/>
            <a:ext cx="4857784" cy="230832"/>
          </a:xfrm>
          <a:prstGeom prst="rect">
            <a:avLst/>
          </a:prstGeom>
          <a:noFill/>
        </p:spPr>
        <p:txBody>
          <a:bodyPr wrap="square" rtlCol="0">
            <a:spAutoFit/>
          </a:bodyPr>
          <a:lstStyle/>
          <a:p>
            <a:r>
              <a:rPr lang="en-US" sz="900" dirty="0" smtClean="0"/>
              <a:t>Home </a:t>
            </a:r>
            <a:r>
              <a:rPr lang="en-US" sz="900" dirty="0" smtClean="0">
                <a:sym typeface="Wingdings" pitchFamily="2" charset="2"/>
              </a:rPr>
              <a:t> Patient Management  Manage Appointments  Reschedule Appointment</a:t>
            </a:r>
            <a:endParaRPr lang="en-US" sz="900" dirty="0"/>
          </a:p>
        </p:txBody>
      </p:sp>
      <p:sp>
        <p:nvSpPr>
          <p:cNvPr id="92" name="TextBox 91"/>
          <p:cNvSpPr txBox="1"/>
          <p:nvPr/>
        </p:nvSpPr>
        <p:spPr>
          <a:xfrm>
            <a:off x="428596" y="1503125"/>
            <a:ext cx="785818" cy="246221"/>
          </a:xfrm>
          <a:prstGeom prst="rect">
            <a:avLst/>
          </a:prstGeom>
          <a:noFill/>
        </p:spPr>
        <p:txBody>
          <a:bodyPr wrap="square" rtlCol="0">
            <a:spAutoFit/>
          </a:bodyPr>
          <a:lstStyle/>
          <a:p>
            <a:pPr algn="r"/>
            <a:r>
              <a:rPr lang="en-US" sz="1000" dirty="0" smtClean="0"/>
              <a:t>Patient ID :</a:t>
            </a:r>
            <a:endParaRPr lang="en-US" sz="1000" dirty="0"/>
          </a:p>
        </p:txBody>
      </p:sp>
      <p:sp>
        <p:nvSpPr>
          <p:cNvPr id="93" name="Rectangle 92"/>
          <p:cNvSpPr/>
          <p:nvPr/>
        </p:nvSpPr>
        <p:spPr>
          <a:xfrm>
            <a:off x="1214414" y="1527348"/>
            <a:ext cx="1178727" cy="214314"/>
          </a:xfrm>
          <a:prstGeom prst="rect">
            <a:avLst/>
          </a:prstGeom>
          <a:solidFill>
            <a:schemeClr val="accent3">
              <a:lumMod val="60000"/>
              <a:lumOff val="40000"/>
            </a:schemeClr>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2300023223</a:t>
            </a:r>
            <a:endParaRPr lang="en-US" sz="1050" dirty="0">
              <a:solidFill>
                <a:schemeClr val="tx1"/>
              </a:solidFill>
            </a:endParaRPr>
          </a:p>
        </p:txBody>
      </p:sp>
      <p:sp>
        <p:nvSpPr>
          <p:cNvPr id="16" name="TextBox 15"/>
          <p:cNvSpPr txBox="1"/>
          <p:nvPr/>
        </p:nvSpPr>
        <p:spPr>
          <a:xfrm>
            <a:off x="2500298" y="1500174"/>
            <a:ext cx="1071570" cy="246221"/>
          </a:xfrm>
          <a:prstGeom prst="rect">
            <a:avLst/>
          </a:prstGeom>
          <a:noFill/>
        </p:spPr>
        <p:txBody>
          <a:bodyPr wrap="square" rtlCol="0">
            <a:spAutoFit/>
          </a:bodyPr>
          <a:lstStyle/>
          <a:p>
            <a:pPr algn="r"/>
            <a:r>
              <a:rPr lang="en-US" sz="1000" dirty="0" smtClean="0"/>
              <a:t>Patient Name:</a:t>
            </a:r>
            <a:endParaRPr lang="en-US" sz="1000" dirty="0"/>
          </a:p>
        </p:txBody>
      </p:sp>
      <p:sp>
        <p:nvSpPr>
          <p:cNvPr id="18" name="Rectangle 17"/>
          <p:cNvSpPr/>
          <p:nvPr/>
        </p:nvSpPr>
        <p:spPr>
          <a:xfrm>
            <a:off x="3607587" y="1524397"/>
            <a:ext cx="1178727" cy="214314"/>
          </a:xfrm>
          <a:prstGeom prst="rect">
            <a:avLst/>
          </a:prstGeom>
          <a:solidFill>
            <a:schemeClr val="accent3">
              <a:lumMod val="60000"/>
              <a:lumOff val="40000"/>
            </a:schemeClr>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Alok Ranjan</a:t>
            </a:r>
            <a:endParaRPr lang="en-US" sz="1050" dirty="0">
              <a:solidFill>
                <a:schemeClr val="tx1"/>
              </a:solidFill>
            </a:endParaRPr>
          </a:p>
        </p:txBody>
      </p:sp>
      <p:sp>
        <p:nvSpPr>
          <p:cNvPr id="22" name="TextBox 21"/>
          <p:cNvSpPr txBox="1"/>
          <p:nvPr/>
        </p:nvSpPr>
        <p:spPr>
          <a:xfrm>
            <a:off x="285720" y="1785926"/>
            <a:ext cx="857256" cy="246221"/>
          </a:xfrm>
          <a:prstGeom prst="rect">
            <a:avLst/>
          </a:prstGeom>
          <a:noFill/>
        </p:spPr>
        <p:txBody>
          <a:bodyPr wrap="square" rtlCol="0">
            <a:spAutoFit/>
          </a:bodyPr>
          <a:lstStyle/>
          <a:p>
            <a:pPr algn="r"/>
            <a:r>
              <a:rPr lang="en-US" sz="1000" dirty="0" smtClean="0"/>
              <a:t>Department:</a:t>
            </a:r>
            <a:endParaRPr lang="en-US" sz="1000" dirty="0"/>
          </a:p>
        </p:txBody>
      </p:sp>
      <p:sp>
        <p:nvSpPr>
          <p:cNvPr id="23" name="Rectangle 22"/>
          <p:cNvSpPr/>
          <p:nvPr/>
        </p:nvSpPr>
        <p:spPr>
          <a:xfrm>
            <a:off x="1214414" y="1802465"/>
            <a:ext cx="1500198" cy="214314"/>
          </a:xfrm>
          <a:prstGeom prst="rect">
            <a:avLst/>
          </a:prstGeom>
          <a:solidFill>
            <a:schemeClr val="accent3">
              <a:lumMod val="60000"/>
              <a:lumOff val="40000"/>
            </a:schemeClr>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Eye Department</a:t>
            </a:r>
            <a:endParaRPr lang="en-US" sz="1050" dirty="0">
              <a:solidFill>
                <a:schemeClr val="tx1"/>
              </a:solidFill>
            </a:endParaRPr>
          </a:p>
        </p:txBody>
      </p:sp>
      <p:sp>
        <p:nvSpPr>
          <p:cNvPr id="27" name="TextBox 26"/>
          <p:cNvSpPr txBox="1"/>
          <p:nvPr/>
        </p:nvSpPr>
        <p:spPr>
          <a:xfrm>
            <a:off x="214282" y="2038660"/>
            <a:ext cx="928694" cy="230832"/>
          </a:xfrm>
          <a:prstGeom prst="rect">
            <a:avLst/>
          </a:prstGeom>
          <a:noFill/>
        </p:spPr>
        <p:txBody>
          <a:bodyPr wrap="square" rtlCol="0">
            <a:spAutoFit/>
          </a:bodyPr>
          <a:lstStyle/>
          <a:p>
            <a:pPr algn="r"/>
            <a:r>
              <a:rPr lang="en-US" sz="900" dirty="0" smtClean="0"/>
              <a:t>Primary Doctor:</a:t>
            </a:r>
            <a:endParaRPr lang="en-US" sz="900" dirty="0"/>
          </a:p>
        </p:txBody>
      </p:sp>
      <p:sp>
        <p:nvSpPr>
          <p:cNvPr id="28" name="Rectangle 27"/>
          <p:cNvSpPr/>
          <p:nvPr/>
        </p:nvSpPr>
        <p:spPr>
          <a:xfrm>
            <a:off x="1214414" y="2055199"/>
            <a:ext cx="1500198" cy="214314"/>
          </a:xfrm>
          <a:prstGeom prst="rect">
            <a:avLst/>
          </a:prstGeom>
          <a:solidFill>
            <a:schemeClr val="accent3">
              <a:lumMod val="60000"/>
              <a:lumOff val="40000"/>
            </a:schemeClr>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Vinay Kurudi </a:t>
            </a:r>
            <a:endParaRPr lang="en-US" sz="1050" dirty="0">
              <a:solidFill>
                <a:schemeClr val="tx1"/>
              </a:solidFill>
            </a:endParaRPr>
          </a:p>
        </p:txBody>
      </p:sp>
      <p:sp>
        <p:nvSpPr>
          <p:cNvPr id="38" name="TextBox 37"/>
          <p:cNvSpPr txBox="1"/>
          <p:nvPr/>
        </p:nvSpPr>
        <p:spPr>
          <a:xfrm>
            <a:off x="285720" y="2302471"/>
            <a:ext cx="857256" cy="246221"/>
          </a:xfrm>
          <a:prstGeom prst="rect">
            <a:avLst/>
          </a:prstGeom>
          <a:noFill/>
        </p:spPr>
        <p:txBody>
          <a:bodyPr wrap="square" rtlCol="0">
            <a:spAutoFit/>
          </a:bodyPr>
          <a:lstStyle/>
          <a:p>
            <a:pPr algn="r"/>
            <a:r>
              <a:rPr lang="en-US" sz="1000" dirty="0" smtClean="0"/>
              <a:t>Session:</a:t>
            </a:r>
            <a:endParaRPr lang="en-US" sz="1000" dirty="0"/>
          </a:p>
        </p:txBody>
      </p:sp>
      <p:sp>
        <p:nvSpPr>
          <p:cNvPr id="39" name="Rectangle 38"/>
          <p:cNvSpPr/>
          <p:nvPr/>
        </p:nvSpPr>
        <p:spPr>
          <a:xfrm>
            <a:off x="1214414" y="2319010"/>
            <a:ext cx="1500198"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Afternoon</a:t>
            </a:r>
            <a:endParaRPr lang="en-US" sz="1050" dirty="0">
              <a:solidFill>
                <a:schemeClr val="tx1"/>
              </a:solidFill>
            </a:endParaRPr>
          </a:p>
        </p:txBody>
      </p:sp>
      <p:grpSp>
        <p:nvGrpSpPr>
          <p:cNvPr id="14" name="Group 81"/>
          <p:cNvGrpSpPr/>
          <p:nvPr/>
        </p:nvGrpSpPr>
        <p:grpSpPr>
          <a:xfrm>
            <a:off x="2500298" y="2315999"/>
            <a:ext cx="214314" cy="229682"/>
            <a:chOff x="1285852" y="4143380"/>
            <a:chExt cx="214314" cy="229682"/>
          </a:xfrm>
        </p:grpSpPr>
        <p:sp>
          <p:nvSpPr>
            <p:cNvPr id="41" name="Rectangle 40"/>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Merge 41"/>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p:cNvPicPr>
            <a:picLocks noChangeAspect="1" noChangeArrowheads="1"/>
          </p:cNvPicPr>
          <p:nvPr/>
        </p:nvPicPr>
        <p:blipFill>
          <a:blip r:embed="rId3"/>
          <a:srcRect/>
          <a:stretch>
            <a:fillRect/>
          </a:stretch>
        </p:blipFill>
        <p:spPr bwMode="auto">
          <a:xfrm>
            <a:off x="2795580" y="2311327"/>
            <a:ext cx="490536" cy="457393"/>
          </a:xfrm>
          <a:prstGeom prst="rect">
            <a:avLst/>
          </a:prstGeom>
          <a:noFill/>
          <a:ln w="9525">
            <a:noFill/>
            <a:miter lim="800000"/>
            <a:headEnd/>
            <a:tailEnd/>
          </a:ln>
          <a:effectLst/>
        </p:spPr>
      </p:pic>
      <p:sp>
        <p:nvSpPr>
          <p:cNvPr id="47" name="Rounded Rectangle 46"/>
          <p:cNvSpPr/>
          <p:nvPr/>
        </p:nvSpPr>
        <p:spPr>
          <a:xfrm flipH="1">
            <a:off x="2793734" y="2056310"/>
            <a:ext cx="1602372" cy="247332"/>
          </a:xfrm>
          <a:prstGeom prst="roundRect">
            <a:avLst/>
          </a:prstGeom>
          <a:scene3d>
            <a:camera prst="orthographicFront"/>
            <a:lightRig rig="threePt" dir="t"/>
          </a:scene3d>
          <a:sp3d>
            <a:bevelT h="38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View Dr Vinay </a:t>
            </a:r>
            <a:r>
              <a:rPr lang="en-US" sz="800" dirty="0" err="1" smtClean="0"/>
              <a:t>Kurudi’s</a:t>
            </a:r>
            <a:r>
              <a:rPr lang="en-US" sz="800" dirty="0" smtClean="0"/>
              <a:t> Calendar</a:t>
            </a:r>
            <a:endParaRPr lang="en-US" sz="800" dirty="0"/>
          </a:p>
        </p:txBody>
      </p:sp>
      <p:pic>
        <p:nvPicPr>
          <p:cNvPr id="3075" name="Picture 3"/>
          <p:cNvPicPr>
            <a:picLocks noChangeAspect="1" noChangeArrowheads="1"/>
          </p:cNvPicPr>
          <p:nvPr/>
        </p:nvPicPr>
        <p:blipFill>
          <a:blip r:embed="rId4"/>
          <a:srcRect/>
          <a:stretch>
            <a:fillRect/>
          </a:stretch>
        </p:blipFill>
        <p:spPr bwMode="auto">
          <a:xfrm>
            <a:off x="5000655" y="1510049"/>
            <a:ext cx="3857625" cy="4314825"/>
          </a:xfrm>
          <a:prstGeom prst="rect">
            <a:avLst/>
          </a:prstGeom>
          <a:noFill/>
          <a:ln w="9525">
            <a:noFill/>
            <a:miter lim="800000"/>
            <a:headEnd/>
            <a:tailEnd/>
          </a:ln>
          <a:effectLst/>
        </p:spPr>
      </p:pic>
      <p:sp>
        <p:nvSpPr>
          <p:cNvPr id="54" name="Rounded Rectangle 53"/>
          <p:cNvSpPr/>
          <p:nvPr/>
        </p:nvSpPr>
        <p:spPr>
          <a:xfrm flipH="1">
            <a:off x="357158" y="5429264"/>
            <a:ext cx="857256"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Confirm</a:t>
            </a:r>
            <a:endParaRPr lang="en-US" sz="1000" dirty="0"/>
          </a:p>
        </p:txBody>
      </p:sp>
      <p:sp>
        <p:nvSpPr>
          <p:cNvPr id="55" name="TextBox 54"/>
          <p:cNvSpPr txBox="1"/>
          <p:nvPr/>
        </p:nvSpPr>
        <p:spPr>
          <a:xfrm>
            <a:off x="-71470" y="4485142"/>
            <a:ext cx="1255148" cy="215444"/>
          </a:xfrm>
          <a:prstGeom prst="rect">
            <a:avLst/>
          </a:prstGeom>
          <a:noFill/>
        </p:spPr>
        <p:txBody>
          <a:bodyPr wrap="square" rtlCol="0">
            <a:spAutoFit/>
          </a:bodyPr>
          <a:lstStyle/>
          <a:p>
            <a:pPr algn="r"/>
            <a:r>
              <a:rPr lang="en-US" sz="800" dirty="0" smtClean="0"/>
              <a:t>Appointment Date :</a:t>
            </a:r>
            <a:endParaRPr lang="en-US" sz="800" dirty="0"/>
          </a:p>
        </p:txBody>
      </p:sp>
      <p:sp>
        <p:nvSpPr>
          <p:cNvPr id="56" name="Rectangle 55"/>
          <p:cNvSpPr/>
          <p:nvPr/>
        </p:nvSpPr>
        <p:spPr>
          <a:xfrm>
            <a:off x="1202508" y="4508194"/>
            <a:ext cx="1083476" cy="214314"/>
          </a:xfrm>
          <a:prstGeom prst="rect">
            <a:avLst/>
          </a:prstGeo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03/27/2009</a:t>
            </a:r>
            <a:endParaRPr lang="en-AU" sz="1200" dirty="0"/>
          </a:p>
        </p:txBody>
      </p:sp>
      <p:sp>
        <p:nvSpPr>
          <p:cNvPr id="57" name="TextBox 56"/>
          <p:cNvSpPr txBox="1"/>
          <p:nvPr/>
        </p:nvSpPr>
        <p:spPr>
          <a:xfrm>
            <a:off x="1770550" y="4754415"/>
            <a:ext cx="857256" cy="246221"/>
          </a:xfrm>
          <a:prstGeom prst="rect">
            <a:avLst/>
          </a:prstGeom>
          <a:noFill/>
        </p:spPr>
        <p:txBody>
          <a:bodyPr wrap="square" rtlCol="0">
            <a:spAutoFit/>
          </a:bodyPr>
          <a:lstStyle/>
          <a:p>
            <a:pPr algn="r"/>
            <a:r>
              <a:rPr lang="en-US" sz="1000" dirty="0" smtClean="0"/>
              <a:t>End Time:</a:t>
            </a:r>
            <a:endParaRPr lang="en-US" sz="1000" dirty="0"/>
          </a:p>
        </p:txBody>
      </p:sp>
      <p:sp>
        <p:nvSpPr>
          <p:cNvPr id="58" name="TextBox 57"/>
          <p:cNvSpPr txBox="1"/>
          <p:nvPr/>
        </p:nvSpPr>
        <p:spPr>
          <a:xfrm>
            <a:off x="285720" y="4754415"/>
            <a:ext cx="857256" cy="246221"/>
          </a:xfrm>
          <a:prstGeom prst="rect">
            <a:avLst/>
          </a:prstGeom>
          <a:noFill/>
        </p:spPr>
        <p:txBody>
          <a:bodyPr wrap="square" rtlCol="0">
            <a:spAutoFit/>
          </a:bodyPr>
          <a:lstStyle/>
          <a:p>
            <a:pPr algn="r"/>
            <a:r>
              <a:rPr lang="en-US" sz="1000" dirty="0" smtClean="0"/>
              <a:t>Start Time:</a:t>
            </a:r>
            <a:endParaRPr lang="en-US" sz="1000" dirty="0"/>
          </a:p>
        </p:txBody>
      </p:sp>
      <p:sp>
        <p:nvSpPr>
          <p:cNvPr id="59" name="Rectangle 58"/>
          <p:cNvSpPr/>
          <p:nvPr/>
        </p:nvSpPr>
        <p:spPr>
          <a:xfrm>
            <a:off x="1210192" y="4754415"/>
            <a:ext cx="642942" cy="214314"/>
          </a:xfrm>
          <a:prstGeom prst="rect">
            <a:avLst/>
          </a:prstGeo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8:30</a:t>
            </a:r>
            <a:endParaRPr lang="en-AU" sz="1200" dirty="0"/>
          </a:p>
        </p:txBody>
      </p:sp>
      <p:sp>
        <p:nvSpPr>
          <p:cNvPr id="60" name="Rectangle 59"/>
          <p:cNvSpPr/>
          <p:nvPr/>
        </p:nvSpPr>
        <p:spPr>
          <a:xfrm>
            <a:off x="2571736" y="4754415"/>
            <a:ext cx="642942" cy="214314"/>
          </a:xfrm>
          <a:prstGeom prst="rect">
            <a:avLst/>
          </a:prstGeo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9:00</a:t>
            </a:r>
            <a:endParaRPr lang="en-AU" sz="1200" dirty="0"/>
          </a:p>
        </p:txBody>
      </p:sp>
      <p:sp>
        <p:nvSpPr>
          <p:cNvPr id="61" name="Rounded Rectangle 60"/>
          <p:cNvSpPr/>
          <p:nvPr/>
        </p:nvSpPr>
        <p:spPr>
          <a:xfrm flipH="1">
            <a:off x="1262800" y="5429264"/>
            <a:ext cx="857256"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Reset</a:t>
            </a:r>
            <a:endParaRPr lang="en-US" sz="1000" dirty="0"/>
          </a:p>
        </p:txBody>
      </p:sp>
      <p:sp>
        <p:nvSpPr>
          <p:cNvPr id="62" name="Rounded Rectangular Callout 61"/>
          <p:cNvSpPr/>
          <p:nvPr/>
        </p:nvSpPr>
        <p:spPr>
          <a:xfrm>
            <a:off x="2928926" y="5143512"/>
            <a:ext cx="2643206" cy="857256"/>
          </a:xfrm>
          <a:prstGeom prst="wedgeRoundRectCallout">
            <a:avLst>
              <a:gd name="adj1" fmla="val 81390"/>
              <a:gd name="adj2" fmla="val -1391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t>The details will be shown based on the role. For example – a nurse can see the details, while a patient taking online appointment may only see a color corresponding to blocked appointment.  </a:t>
            </a:r>
            <a:endParaRPr lang="en-US" sz="1100" dirty="0"/>
          </a:p>
        </p:txBody>
      </p:sp>
      <p:sp>
        <p:nvSpPr>
          <p:cNvPr id="66" name="TextBox 65"/>
          <p:cNvSpPr txBox="1"/>
          <p:nvPr/>
        </p:nvSpPr>
        <p:spPr>
          <a:xfrm>
            <a:off x="80930" y="3413572"/>
            <a:ext cx="1255148" cy="215444"/>
          </a:xfrm>
          <a:prstGeom prst="rect">
            <a:avLst/>
          </a:prstGeom>
          <a:noFill/>
        </p:spPr>
        <p:txBody>
          <a:bodyPr wrap="square" rtlCol="0">
            <a:spAutoFit/>
          </a:bodyPr>
          <a:lstStyle/>
          <a:p>
            <a:pPr algn="r"/>
            <a:r>
              <a:rPr lang="en-US" sz="800" dirty="0" smtClean="0"/>
              <a:t>Appointment Date :</a:t>
            </a:r>
            <a:endParaRPr lang="en-US" sz="800" dirty="0"/>
          </a:p>
        </p:txBody>
      </p:sp>
      <p:sp>
        <p:nvSpPr>
          <p:cNvPr id="67" name="Rectangle 66"/>
          <p:cNvSpPr/>
          <p:nvPr/>
        </p:nvSpPr>
        <p:spPr>
          <a:xfrm>
            <a:off x="1354908" y="3436624"/>
            <a:ext cx="1083476" cy="214314"/>
          </a:xfrm>
          <a:prstGeom prst="rect">
            <a:avLst/>
          </a:prstGeo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03/27/2009</a:t>
            </a:r>
            <a:endParaRPr lang="en-AU" sz="1200" dirty="0"/>
          </a:p>
        </p:txBody>
      </p:sp>
      <p:sp>
        <p:nvSpPr>
          <p:cNvPr id="68" name="TextBox 67"/>
          <p:cNvSpPr txBox="1"/>
          <p:nvPr/>
        </p:nvSpPr>
        <p:spPr>
          <a:xfrm>
            <a:off x="1922950" y="3682845"/>
            <a:ext cx="857256" cy="246221"/>
          </a:xfrm>
          <a:prstGeom prst="rect">
            <a:avLst/>
          </a:prstGeom>
          <a:noFill/>
        </p:spPr>
        <p:txBody>
          <a:bodyPr wrap="square" rtlCol="0">
            <a:spAutoFit/>
          </a:bodyPr>
          <a:lstStyle/>
          <a:p>
            <a:pPr algn="r"/>
            <a:r>
              <a:rPr lang="en-US" sz="1000" dirty="0" smtClean="0"/>
              <a:t>End Time:</a:t>
            </a:r>
            <a:endParaRPr lang="en-US" sz="1000" dirty="0"/>
          </a:p>
        </p:txBody>
      </p:sp>
      <p:sp>
        <p:nvSpPr>
          <p:cNvPr id="69" name="TextBox 68"/>
          <p:cNvSpPr txBox="1"/>
          <p:nvPr/>
        </p:nvSpPr>
        <p:spPr>
          <a:xfrm>
            <a:off x="438120" y="3682845"/>
            <a:ext cx="857256" cy="246221"/>
          </a:xfrm>
          <a:prstGeom prst="rect">
            <a:avLst/>
          </a:prstGeom>
          <a:noFill/>
        </p:spPr>
        <p:txBody>
          <a:bodyPr wrap="square" rtlCol="0">
            <a:spAutoFit/>
          </a:bodyPr>
          <a:lstStyle/>
          <a:p>
            <a:pPr algn="r"/>
            <a:r>
              <a:rPr lang="en-US" sz="1000" dirty="0" smtClean="0"/>
              <a:t>Start Time:</a:t>
            </a:r>
            <a:endParaRPr lang="en-US" sz="1000" dirty="0"/>
          </a:p>
        </p:txBody>
      </p:sp>
      <p:sp>
        <p:nvSpPr>
          <p:cNvPr id="70" name="Rectangle 69"/>
          <p:cNvSpPr/>
          <p:nvPr/>
        </p:nvSpPr>
        <p:spPr>
          <a:xfrm>
            <a:off x="1362592" y="3682845"/>
            <a:ext cx="642942" cy="214314"/>
          </a:xfrm>
          <a:prstGeom prst="rect">
            <a:avLst/>
          </a:prstGeo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8:30</a:t>
            </a:r>
            <a:endParaRPr lang="en-AU" sz="1200" dirty="0"/>
          </a:p>
        </p:txBody>
      </p:sp>
      <p:sp>
        <p:nvSpPr>
          <p:cNvPr id="71" name="Rectangle 70"/>
          <p:cNvSpPr/>
          <p:nvPr/>
        </p:nvSpPr>
        <p:spPr>
          <a:xfrm>
            <a:off x="2724136" y="3682845"/>
            <a:ext cx="642942" cy="214314"/>
          </a:xfrm>
          <a:prstGeom prst="rect">
            <a:avLst/>
          </a:prstGeo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9:00</a:t>
            </a:r>
            <a:endParaRPr lang="en-AU" sz="1200" dirty="0"/>
          </a:p>
        </p:txBody>
      </p:sp>
      <p:sp>
        <p:nvSpPr>
          <p:cNvPr id="72" name="TextBox 71"/>
          <p:cNvSpPr txBox="1"/>
          <p:nvPr/>
        </p:nvSpPr>
        <p:spPr>
          <a:xfrm>
            <a:off x="295244" y="4286256"/>
            <a:ext cx="1847864" cy="215444"/>
          </a:xfrm>
          <a:prstGeom prst="rect">
            <a:avLst/>
          </a:prstGeom>
          <a:noFill/>
        </p:spPr>
        <p:txBody>
          <a:bodyPr wrap="square" rtlCol="0">
            <a:spAutoFit/>
          </a:bodyPr>
          <a:lstStyle/>
          <a:p>
            <a:r>
              <a:rPr lang="en-US" sz="800" b="1" u="sng" dirty="0" smtClean="0"/>
              <a:t>Rescheduled Appointment Details</a:t>
            </a:r>
            <a:endParaRPr lang="en-US" sz="800" b="1" u="sng" dirty="0"/>
          </a:p>
        </p:txBody>
      </p:sp>
      <p:sp>
        <p:nvSpPr>
          <p:cNvPr id="73" name="TextBox 72"/>
          <p:cNvSpPr txBox="1"/>
          <p:nvPr/>
        </p:nvSpPr>
        <p:spPr>
          <a:xfrm>
            <a:off x="285720" y="2888232"/>
            <a:ext cx="1847864" cy="215444"/>
          </a:xfrm>
          <a:prstGeom prst="rect">
            <a:avLst/>
          </a:prstGeom>
          <a:noFill/>
        </p:spPr>
        <p:txBody>
          <a:bodyPr wrap="square" rtlCol="0">
            <a:spAutoFit/>
          </a:bodyPr>
          <a:lstStyle/>
          <a:p>
            <a:r>
              <a:rPr lang="en-US" sz="800" b="1" u="sng" dirty="0" smtClean="0"/>
              <a:t>Old Appointment Details</a:t>
            </a:r>
            <a:endParaRPr lang="en-US" sz="800" b="1" u="sng" dirty="0"/>
          </a:p>
        </p:txBody>
      </p:sp>
      <p:sp>
        <p:nvSpPr>
          <p:cNvPr id="74" name="TextBox 73"/>
          <p:cNvSpPr txBox="1"/>
          <p:nvPr/>
        </p:nvSpPr>
        <p:spPr>
          <a:xfrm>
            <a:off x="71406" y="3143248"/>
            <a:ext cx="1255148" cy="230832"/>
          </a:xfrm>
          <a:prstGeom prst="rect">
            <a:avLst/>
          </a:prstGeom>
          <a:noFill/>
        </p:spPr>
        <p:txBody>
          <a:bodyPr wrap="square" rtlCol="0">
            <a:spAutoFit/>
          </a:bodyPr>
          <a:lstStyle/>
          <a:p>
            <a:pPr algn="r"/>
            <a:r>
              <a:rPr lang="en-US" sz="900" dirty="0" smtClean="0"/>
              <a:t>Booking Date :</a:t>
            </a:r>
            <a:endParaRPr lang="en-US" sz="900" dirty="0"/>
          </a:p>
        </p:txBody>
      </p:sp>
      <p:sp>
        <p:nvSpPr>
          <p:cNvPr id="75" name="Rectangle 74"/>
          <p:cNvSpPr/>
          <p:nvPr/>
        </p:nvSpPr>
        <p:spPr>
          <a:xfrm>
            <a:off x="1353068" y="3166300"/>
            <a:ext cx="1083476" cy="214314"/>
          </a:xfrm>
          <a:prstGeom prst="rect">
            <a:avLst/>
          </a:prstGeo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03/25/2009</a:t>
            </a:r>
            <a:endParaRPr lang="en-AU" sz="12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57158" y="1571612"/>
            <a:ext cx="8501122" cy="48577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sz="1200" dirty="0"/>
          </a:p>
        </p:txBody>
      </p:sp>
      <p:sp>
        <p:nvSpPr>
          <p:cNvPr id="3081" name="AutoShape 9" descr="Filename: j0437119.wmf&#10;Keywords: business, business man, business men ...&#10;File Size: 29 KB"/>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AU" sz="1200"/>
          </a:p>
        </p:txBody>
      </p:sp>
      <p:sp>
        <p:nvSpPr>
          <p:cNvPr id="41" name="TextBox 40"/>
          <p:cNvSpPr txBox="1"/>
          <p:nvPr/>
        </p:nvSpPr>
        <p:spPr>
          <a:xfrm>
            <a:off x="6414534" y="1071546"/>
            <a:ext cx="2443746" cy="276999"/>
          </a:xfrm>
          <a:prstGeom prst="rect">
            <a:avLst/>
          </a:prstGeom>
          <a:noFill/>
        </p:spPr>
        <p:txBody>
          <a:bodyPr wrap="none" rtlCol="0">
            <a:spAutoFit/>
          </a:bodyPr>
          <a:lstStyle/>
          <a:p>
            <a:r>
              <a:rPr lang="en-AU" sz="1200" b="1" dirty="0" smtClean="0"/>
              <a:t>Welcome</a:t>
            </a:r>
            <a:r>
              <a:rPr lang="en-AU" sz="1200" dirty="0" smtClean="0"/>
              <a:t>: &lt;first name&gt; &lt;last name&gt;</a:t>
            </a:r>
            <a:endParaRPr lang="en-AU" sz="1200" dirty="0"/>
          </a:p>
        </p:txBody>
      </p:sp>
      <p:sp>
        <p:nvSpPr>
          <p:cNvPr id="42" name="TextBox 41"/>
          <p:cNvSpPr txBox="1"/>
          <p:nvPr/>
        </p:nvSpPr>
        <p:spPr>
          <a:xfrm>
            <a:off x="6643702" y="1285860"/>
            <a:ext cx="1277016" cy="276999"/>
          </a:xfrm>
          <a:prstGeom prst="rect">
            <a:avLst/>
          </a:prstGeom>
          <a:noFill/>
        </p:spPr>
        <p:txBody>
          <a:bodyPr wrap="none" rtlCol="0">
            <a:spAutoFit/>
          </a:bodyPr>
          <a:lstStyle/>
          <a:p>
            <a:r>
              <a:rPr lang="en-AU" sz="1200" u="sng" dirty="0" smtClean="0"/>
              <a:t>Change Password</a:t>
            </a:r>
            <a:endParaRPr lang="en-AU" sz="1200" u="sng" dirty="0"/>
          </a:p>
        </p:txBody>
      </p:sp>
      <p:sp>
        <p:nvSpPr>
          <p:cNvPr id="44" name="TextBox 43"/>
          <p:cNvSpPr txBox="1"/>
          <p:nvPr/>
        </p:nvSpPr>
        <p:spPr>
          <a:xfrm>
            <a:off x="7920718" y="1294613"/>
            <a:ext cx="614848" cy="276999"/>
          </a:xfrm>
          <a:prstGeom prst="rect">
            <a:avLst/>
          </a:prstGeom>
          <a:noFill/>
        </p:spPr>
        <p:txBody>
          <a:bodyPr wrap="none" rtlCol="0">
            <a:spAutoFit/>
          </a:bodyPr>
          <a:lstStyle/>
          <a:p>
            <a:r>
              <a:rPr lang="en-AU" sz="1200" u="sng" dirty="0" smtClean="0"/>
              <a:t>Logout</a:t>
            </a:r>
            <a:endParaRPr lang="en-AU" sz="1200" u="sng" dirty="0"/>
          </a:p>
        </p:txBody>
      </p:sp>
      <p:sp>
        <p:nvSpPr>
          <p:cNvPr id="62" name="Rectangle 61"/>
          <p:cNvSpPr/>
          <p:nvPr/>
        </p:nvSpPr>
        <p:spPr>
          <a:xfrm>
            <a:off x="357158"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Home</a:t>
            </a:r>
            <a:endParaRPr lang="en-AU" sz="1400" dirty="0"/>
          </a:p>
        </p:txBody>
      </p:sp>
      <p:sp>
        <p:nvSpPr>
          <p:cNvPr id="63" name="Rectangle 62"/>
          <p:cNvSpPr/>
          <p:nvPr/>
        </p:nvSpPr>
        <p:spPr>
          <a:xfrm>
            <a:off x="1500166" y="1285860"/>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Miscellaneous</a:t>
            </a:r>
          </a:p>
        </p:txBody>
      </p:sp>
      <p:sp>
        <p:nvSpPr>
          <p:cNvPr id="64" name="Rectangle 63"/>
          <p:cNvSpPr/>
          <p:nvPr/>
        </p:nvSpPr>
        <p:spPr>
          <a:xfrm>
            <a:off x="4000496"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Settings</a:t>
            </a:r>
            <a:endParaRPr lang="en-AU" sz="1400" dirty="0"/>
          </a:p>
        </p:txBody>
      </p:sp>
      <p:sp>
        <p:nvSpPr>
          <p:cNvPr id="65" name="Rectangle 64"/>
          <p:cNvSpPr/>
          <p:nvPr/>
        </p:nvSpPr>
        <p:spPr>
          <a:xfrm>
            <a:off x="5143504"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Help</a:t>
            </a:r>
            <a:endParaRPr lang="en-AU" sz="1400" dirty="0"/>
          </a:p>
        </p:txBody>
      </p:sp>
      <p:sp>
        <p:nvSpPr>
          <p:cNvPr id="66" name="Rectangle 65"/>
          <p:cNvSpPr/>
          <p:nvPr/>
        </p:nvSpPr>
        <p:spPr>
          <a:xfrm>
            <a:off x="2857488"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Reports</a:t>
            </a:r>
            <a:endParaRPr lang="en-AU" sz="1400" dirty="0"/>
          </a:p>
        </p:txBody>
      </p:sp>
      <p:sp>
        <p:nvSpPr>
          <p:cNvPr id="30" name="Rectangle 29"/>
          <p:cNvSpPr/>
          <p:nvPr/>
        </p:nvSpPr>
        <p:spPr>
          <a:xfrm>
            <a:off x="387894"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Registration</a:t>
            </a:r>
          </a:p>
        </p:txBody>
      </p:sp>
      <p:sp>
        <p:nvSpPr>
          <p:cNvPr id="31" name="Rectangle 30"/>
          <p:cNvSpPr/>
          <p:nvPr/>
        </p:nvSpPr>
        <p:spPr>
          <a:xfrm>
            <a:off x="1487080" y="1610032"/>
            <a:ext cx="1285884" cy="285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AU" sz="1100" dirty="0" smtClean="0"/>
              <a:t>Appointments</a:t>
            </a:r>
          </a:p>
        </p:txBody>
      </p:sp>
      <p:sp>
        <p:nvSpPr>
          <p:cNvPr id="18" name="Title 1"/>
          <p:cNvSpPr>
            <a:spLocks noGrp="1"/>
          </p:cNvSpPr>
          <p:nvPr>
            <p:ph type="title"/>
          </p:nvPr>
        </p:nvSpPr>
        <p:spPr>
          <a:xfrm>
            <a:off x="1528770" y="71414"/>
            <a:ext cx="6472254" cy="428628"/>
          </a:xfrm>
        </p:spPr>
        <p:txBody>
          <a:bodyPr>
            <a:normAutofit fontScale="90000"/>
          </a:bodyPr>
          <a:lstStyle/>
          <a:p>
            <a:r>
              <a:rPr lang="en-US" dirty="0" smtClean="0"/>
              <a:t>Reschedule Appointment Details</a:t>
            </a:r>
            <a:endParaRPr lang="en-US" dirty="0"/>
          </a:p>
        </p:txBody>
      </p:sp>
      <p:pic>
        <p:nvPicPr>
          <p:cNvPr id="22" name="Picture 2"/>
          <p:cNvPicPr>
            <a:picLocks noChangeAspect="1" noChangeArrowheads="1"/>
          </p:cNvPicPr>
          <p:nvPr/>
        </p:nvPicPr>
        <p:blipFill>
          <a:blip r:embed="rId3"/>
          <a:srcRect/>
          <a:stretch>
            <a:fillRect/>
          </a:stretch>
        </p:blipFill>
        <p:spPr bwMode="auto">
          <a:xfrm>
            <a:off x="357158" y="1919299"/>
            <a:ext cx="8501122" cy="4520555"/>
          </a:xfrm>
          <a:prstGeom prst="rect">
            <a:avLst/>
          </a:prstGeom>
          <a:noFill/>
          <a:ln w="9525">
            <a:noFill/>
            <a:miter lim="800000"/>
            <a:headEnd/>
            <a:tailEnd/>
          </a:ln>
          <a:effectLst/>
        </p:spPr>
      </p:pic>
      <p:pic>
        <p:nvPicPr>
          <p:cNvPr id="2050" name="Picture 2"/>
          <p:cNvPicPr>
            <a:picLocks noChangeAspect="1" noChangeArrowheads="1"/>
          </p:cNvPicPr>
          <p:nvPr/>
        </p:nvPicPr>
        <p:blipFill>
          <a:blip r:embed="rId4"/>
          <a:srcRect/>
          <a:stretch>
            <a:fillRect/>
          </a:stretch>
        </p:blipFill>
        <p:spPr bwMode="auto">
          <a:xfrm>
            <a:off x="372553" y="5421580"/>
            <a:ext cx="3500435" cy="1000132"/>
          </a:xfrm>
          <a:prstGeom prst="rect">
            <a:avLst/>
          </a:prstGeom>
          <a:noFill/>
          <a:ln w="9525">
            <a:noFill/>
            <a:miter lim="800000"/>
            <a:headEnd/>
            <a:tailEnd/>
          </a:ln>
          <a:effectLst/>
        </p:spPr>
      </p:pic>
      <p:sp>
        <p:nvSpPr>
          <p:cNvPr id="23" name="TextBox 22"/>
          <p:cNvSpPr txBox="1"/>
          <p:nvPr/>
        </p:nvSpPr>
        <p:spPr>
          <a:xfrm>
            <a:off x="714348" y="5643578"/>
            <a:ext cx="2500330" cy="461665"/>
          </a:xfrm>
          <a:prstGeom prst="rect">
            <a:avLst/>
          </a:prstGeom>
          <a:noFill/>
        </p:spPr>
        <p:txBody>
          <a:bodyPr wrap="square" rtlCol="0">
            <a:spAutoFit/>
          </a:bodyPr>
          <a:lstStyle/>
          <a:p>
            <a:r>
              <a:rPr lang="en-US" sz="1200" dirty="0" smtClean="0"/>
              <a:t>Details about the rescheduled appointment</a:t>
            </a:r>
            <a:endParaRPr lang="en-US" sz="1200" dirty="0"/>
          </a:p>
        </p:txBody>
      </p:sp>
      <p:pic>
        <p:nvPicPr>
          <p:cNvPr id="2051" name="Picture 3"/>
          <p:cNvPicPr>
            <a:picLocks noChangeAspect="1" noChangeArrowheads="1"/>
          </p:cNvPicPr>
          <p:nvPr/>
        </p:nvPicPr>
        <p:blipFill>
          <a:blip r:embed="rId5"/>
          <a:srcRect/>
          <a:stretch>
            <a:fillRect/>
          </a:stretch>
        </p:blipFill>
        <p:spPr bwMode="auto">
          <a:xfrm>
            <a:off x="3995747" y="6000768"/>
            <a:ext cx="1933575" cy="333375"/>
          </a:xfrm>
          <a:prstGeom prst="rect">
            <a:avLst/>
          </a:prstGeom>
          <a:noFill/>
          <a:ln w="9525">
            <a:noFill/>
            <a:miter lim="800000"/>
            <a:headEnd/>
            <a:tailEnd/>
          </a:ln>
          <a:effectLst/>
        </p:spPr>
      </p:pic>
      <p:pic>
        <p:nvPicPr>
          <p:cNvPr id="25" name="Picture 3"/>
          <p:cNvPicPr>
            <a:picLocks noChangeAspect="1" noChangeArrowheads="1"/>
          </p:cNvPicPr>
          <p:nvPr/>
        </p:nvPicPr>
        <p:blipFill>
          <a:blip r:embed="rId5"/>
          <a:srcRect/>
          <a:stretch>
            <a:fillRect/>
          </a:stretch>
        </p:blipFill>
        <p:spPr bwMode="auto">
          <a:xfrm>
            <a:off x="500034" y="2143116"/>
            <a:ext cx="2500330" cy="431091"/>
          </a:xfrm>
          <a:prstGeom prst="rect">
            <a:avLst/>
          </a:prstGeom>
          <a:noFill/>
          <a:ln w="9525">
            <a:noFill/>
            <a:miter lim="800000"/>
            <a:headEnd/>
            <a:tailEnd/>
          </a:ln>
          <a:effectLst/>
        </p:spPr>
      </p:pic>
      <p:sp>
        <p:nvSpPr>
          <p:cNvPr id="26" name="TextBox 25"/>
          <p:cNvSpPr txBox="1"/>
          <p:nvPr/>
        </p:nvSpPr>
        <p:spPr>
          <a:xfrm>
            <a:off x="357158" y="2285992"/>
            <a:ext cx="857256" cy="246221"/>
          </a:xfrm>
          <a:prstGeom prst="rect">
            <a:avLst/>
          </a:prstGeom>
          <a:noFill/>
        </p:spPr>
        <p:txBody>
          <a:bodyPr wrap="square" rtlCol="0">
            <a:spAutoFit/>
          </a:bodyPr>
          <a:lstStyle/>
          <a:p>
            <a:pPr algn="r"/>
            <a:r>
              <a:rPr lang="en-US" sz="1000" dirty="0" smtClean="0"/>
              <a:t>Add Doctor:</a:t>
            </a:r>
            <a:endParaRPr lang="en-US" sz="1000" dirty="0"/>
          </a:p>
        </p:txBody>
      </p:sp>
      <p:sp>
        <p:nvSpPr>
          <p:cNvPr id="27" name="Rectangle 26"/>
          <p:cNvSpPr/>
          <p:nvPr/>
        </p:nvSpPr>
        <p:spPr>
          <a:xfrm>
            <a:off x="1142976" y="2302531"/>
            <a:ext cx="1285884"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Sandeep Kumar </a:t>
            </a:r>
            <a:endParaRPr lang="en-US" sz="1050" dirty="0">
              <a:solidFill>
                <a:schemeClr val="tx1"/>
              </a:solidFill>
            </a:endParaRPr>
          </a:p>
        </p:txBody>
      </p:sp>
      <p:grpSp>
        <p:nvGrpSpPr>
          <p:cNvPr id="2" name="Group 81"/>
          <p:cNvGrpSpPr/>
          <p:nvPr/>
        </p:nvGrpSpPr>
        <p:grpSpPr>
          <a:xfrm>
            <a:off x="2214546" y="2285992"/>
            <a:ext cx="214314" cy="229682"/>
            <a:chOff x="1285852" y="4143380"/>
            <a:chExt cx="214314" cy="229682"/>
          </a:xfrm>
        </p:grpSpPr>
        <p:sp>
          <p:nvSpPr>
            <p:cNvPr id="29" name="Rectangle 28"/>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Merge 35"/>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ounded Rectangle 36"/>
          <p:cNvSpPr/>
          <p:nvPr/>
        </p:nvSpPr>
        <p:spPr>
          <a:xfrm flipH="1">
            <a:off x="2500298" y="2270624"/>
            <a:ext cx="500066"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Add</a:t>
            </a:r>
            <a:endParaRPr lang="en-US" sz="1000" dirty="0"/>
          </a:p>
        </p:txBody>
      </p:sp>
      <p:pic>
        <p:nvPicPr>
          <p:cNvPr id="28" name="Picture 4"/>
          <p:cNvPicPr>
            <a:picLocks noChangeAspect="1" noChangeArrowheads="1"/>
          </p:cNvPicPr>
          <p:nvPr/>
        </p:nvPicPr>
        <p:blipFill>
          <a:blip r:embed="rId6"/>
          <a:srcRect/>
          <a:stretch>
            <a:fillRect/>
          </a:stretch>
        </p:blipFill>
        <p:spPr bwMode="auto">
          <a:xfrm>
            <a:off x="1052505" y="3614860"/>
            <a:ext cx="1947859" cy="214314"/>
          </a:xfrm>
          <a:prstGeom prst="rect">
            <a:avLst/>
          </a:prstGeom>
          <a:noFill/>
          <a:ln w="9525">
            <a:noFill/>
            <a:miter lim="800000"/>
            <a:headEnd/>
            <a:tailEnd/>
          </a:ln>
          <a:effectLst/>
        </p:spPr>
      </p:pic>
      <p:sp>
        <p:nvSpPr>
          <p:cNvPr id="34" name="TextBox 33"/>
          <p:cNvSpPr txBox="1"/>
          <p:nvPr/>
        </p:nvSpPr>
        <p:spPr>
          <a:xfrm>
            <a:off x="357158" y="1055028"/>
            <a:ext cx="3714776" cy="230832"/>
          </a:xfrm>
          <a:prstGeom prst="rect">
            <a:avLst/>
          </a:prstGeom>
          <a:noFill/>
        </p:spPr>
        <p:txBody>
          <a:bodyPr wrap="square" rtlCol="0">
            <a:spAutoFit/>
          </a:bodyPr>
          <a:lstStyle/>
          <a:p>
            <a:r>
              <a:rPr lang="en-US" sz="900" dirty="0" smtClean="0"/>
              <a:t>Home </a:t>
            </a:r>
            <a:r>
              <a:rPr lang="en-US" sz="900" dirty="0" smtClean="0">
                <a:sym typeface="Wingdings" pitchFamily="2" charset="2"/>
              </a:rPr>
              <a:t> Patient Management  Reschedule Appointment</a:t>
            </a:r>
            <a:endParaRPr lang="en-US" sz="900" dirty="0"/>
          </a:p>
        </p:txBody>
      </p:sp>
      <p:sp>
        <p:nvSpPr>
          <p:cNvPr id="35" name="Rectangle 34"/>
          <p:cNvSpPr/>
          <p:nvPr/>
        </p:nvSpPr>
        <p:spPr>
          <a:xfrm>
            <a:off x="3906006"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Inpatient</a:t>
            </a:r>
            <a:endParaRPr lang="en-AU" sz="1100" dirty="0"/>
          </a:p>
        </p:txBody>
      </p:sp>
      <p:sp>
        <p:nvSpPr>
          <p:cNvPr id="38" name="Rectangle 37"/>
          <p:cNvSpPr/>
          <p:nvPr/>
        </p:nvSpPr>
        <p:spPr>
          <a:xfrm>
            <a:off x="2803700"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Outpatient </a:t>
            </a:r>
            <a:endParaRPr lang="en-AU" sz="1100" dirty="0"/>
          </a:p>
        </p:txBody>
      </p:sp>
      <p:sp>
        <p:nvSpPr>
          <p:cNvPr id="39" name="Rectangle 38"/>
          <p:cNvSpPr/>
          <p:nvPr/>
        </p:nvSpPr>
        <p:spPr>
          <a:xfrm>
            <a:off x="6120584"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VAS</a:t>
            </a:r>
            <a:endParaRPr lang="en-AU" sz="1100" dirty="0"/>
          </a:p>
        </p:txBody>
      </p:sp>
      <p:sp>
        <p:nvSpPr>
          <p:cNvPr id="40" name="Rectangle 39"/>
          <p:cNvSpPr/>
          <p:nvPr/>
        </p:nvSpPr>
        <p:spPr>
          <a:xfrm>
            <a:off x="5018278"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History</a:t>
            </a:r>
            <a:endParaRPr lang="en-AU" sz="11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8770" y="71414"/>
            <a:ext cx="6472254" cy="428628"/>
          </a:xfrm>
        </p:spPr>
        <p:txBody>
          <a:bodyPr>
            <a:normAutofit fontScale="90000"/>
          </a:bodyPr>
          <a:lstStyle/>
          <a:p>
            <a:r>
              <a:rPr lang="en-US" dirty="0" smtClean="0"/>
              <a:t>Cancel Appointment</a:t>
            </a:r>
            <a:endParaRPr lang="en-US" dirty="0"/>
          </a:p>
        </p:txBody>
      </p:sp>
      <p:sp>
        <p:nvSpPr>
          <p:cNvPr id="4" name="Rectangle 3"/>
          <p:cNvSpPr/>
          <p:nvPr/>
        </p:nvSpPr>
        <p:spPr>
          <a:xfrm>
            <a:off x="214282" y="1357298"/>
            <a:ext cx="8715436" cy="5286412"/>
          </a:xfrm>
          <a:prstGeom prst="rect">
            <a:avLst/>
          </a:prstGeom>
          <a:solidFill>
            <a:schemeClr val="bg1">
              <a:lumMod val="95000"/>
              <a:alpha val="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6271658" y="857232"/>
            <a:ext cx="2443746" cy="276999"/>
          </a:xfrm>
          <a:prstGeom prst="rect">
            <a:avLst/>
          </a:prstGeom>
          <a:noFill/>
        </p:spPr>
        <p:txBody>
          <a:bodyPr wrap="none" rtlCol="0">
            <a:spAutoFit/>
          </a:bodyPr>
          <a:lstStyle/>
          <a:p>
            <a:r>
              <a:rPr lang="en-AU" sz="1200" b="1" dirty="0" smtClean="0"/>
              <a:t>Welcome</a:t>
            </a:r>
            <a:r>
              <a:rPr lang="en-AU" sz="1200" dirty="0" smtClean="0"/>
              <a:t>: &lt;first name&gt; &lt;last name&gt;</a:t>
            </a:r>
            <a:endParaRPr lang="en-AU" sz="1200" dirty="0"/>
          </a:p>
        </p:txBody>
      </p:sp>
      <p:sp>
        <p:nvSpPr>
          <p:cNvPr id="6" name="TextBox 5"/>
          <p:cNvSpPr txBox="1"/>
          <p:nvPr/>
        </p:nvSpPr>
        <p:spPr>
          <a:xfrm>
            <a:off x="6500826" y="1071546"/>
            <a:ext cx="1277016" cy="276999"/>
          </a:xfrm>
          <a:prstGeom prst="rect">
            <a:avLst/>
          </a:prstGeom>
          <a:noFill/>
        </p:spPr>
        <p:txBody>
          <a:bodyPr wrap="none" rtlCol="0">
            <a:spAutoFit/>
          </a:bodyPr>
          <a:lstStyle/>
          <a:p>
            <a:r>
              <a:rPr lang="en-AU" sz="1200" u="sng" dirty="0" smtClean="0"/>
              <a:t>Change Password</a:t>
            </a:r>
            <a:endParaRPr lang="en-AU" sz="1200" u="sng" dirty="0"/>
          </a:p>
        </p:txBody>
      </p:sp>
      <p:sp>
        <p:nvSpPr>
          <p:cNvPr id="7" name="TextBox 6"/>
          <p:cNvSpPr txBox="1"/>
          <p:nvPr/>
        </p:nvSpPr>
        <p:spPr>
          <a:xfrm>
            <a:off x="7777842" y="1080299"/>
            <a:ext cx="614848" cy="276999"/>
          </a:xfrm>
          <a:prstGeom prst="rect">
            <a:avLst/>
          </a:prstGeom>
          <a:noFill/>
        </p:spPr>
        <p:txBody>
          <a:bodyPr wrap="none" rtlCol="0">
            <a:spAutoFit/>
          </a:bodyPr>
          <a:lstStyle/>
          <a:p>
            <a:r>
              <a:rPr lang="en-AU" sz="1200" u="sng" dirty="0" smtClean="0"/>
              <a:t>Logout</a:t>
            </a:r>
            <a:endParaRPr lang="en-AU" sz="1200" u="sng" dirty="0"/>
          </a:p>
        </p:txBody>
      </p:sp>
      <p:sp>
        <p:nvSpPr>
          <p:cNvPr id="8" name="Rectangle 7"/>
          <p:cNvSpPr/>
          <p:nvPr/>
        </p:nvSpPr>
        <p:spPr>
          <a:xfrm>
            <a:off x="214282" y="1071546"/>
            <a:ext cx="1071570" cy="285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1400" dirty="0" smtClean="0"/>
              <a:t>Home</a:t>
            </a:r>
          </a:p>
        </p:txBody>
      </p:sp>
      <p:sp>
        <p:nvSpPr>
          <p:cNvPr id="9" name="Rectangle 8"/>
          <p:cNvSpPr/>
          <p:nvPr/>
        </p:nvSpPr>
        <p:spPr>
          <a:xfrm>
            <a:off x="1357290" y="1071546"/>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Miscellaneous</a:t>
            </a:r>
            <a:endParaRPr lang="en-AU" sz="1400" dirty="0"/>
          </a:p>
        </p:txBody>
      </p:sp>
      <p:sp>
        <p:nvSpPr>
          <p:cNvPr id="10" name="Rectangle 9"/>
          <p:cNvSpPr/>
          <p:nvPr/>
        </p:nvSpPr>
        <p:spPr>
          <a:xfrm>
            <a:off x="3857620"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Settings</a:t>
            </a:r>
            <a:endParaRPr lang="en-AU" sz="1400" dirty="0"/>
          </a:p>
        </p:txBody>
      </p:sp>
      <p:sp>
        <p:nvSpPr>
          <p:cNvPr id="11" name="Rectangle 10"/>
          <p:cNvSpPr/>
          <p:nvPr/>
        </p:nvSpPr>
        <p:spPr>
          <a:xfrm>
            <a:off x="5000628"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Help</a:t>
            </a:r>
            <a:endParaRPr lang="en-AU" sz="1400" dirty="0"/>
          </a:p>
        </p:txBody>
      </p:sp>
      <p:sp>
        <p:nvSpPr>
          <p:cNvPr id="12" name="Rectangle 11"/>
          <p:cNvSpPr/>
          <p:nvPr/>
        </p:nvSpPr>
        <p:spPr>
          <a:xfrm>
            <a:off x="2714612"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Reports</a:t>
            </a:r>
            <a:endParaRPr lang="en-AU" sz="1400" dirty="0"/>
          </a:p>
        </p:txBody>
      </p:sp>
      <p:sp>
        <p:nvSpPr>
          <p:cNvPr id="17" name="TextBox 16"/>
          <p:cNvSpPr txBox="1"/>
          <p:nvPr/>
        </p:nvSpPr>
        <p:spPr>
          <a:xfrm>
            <a:off x="142844" y="857232"/>
            <a:ext cx="4857784" cy="230832"/>
          </a:xfrm>
          <a:prstGeom prst="rect">
            <a:avLst/>
          </a:prstGeom>
          <a:noFill/>
        </p:spPr>
        <p:txBody>
          <a:bodyPr wrap="square" rtlCol="0">
            <a:spAutoFit/>
          </a:bodyPr>
          <a:lstStyle/>
          <a:p>
            <a:r>
              <a:rPr lang="en-US" sz="900" dirty="0" smtClean="0"/>
              <a:t>Home </a:t>
            </a:r>
            <a:r>
              <a:rPr lang="en-US" sz="900" dirty="0" smtClean="0">
                <a:sym typeface="Wingdings" pitchFamily="2" charset="2"/>
              </a:rPr>
              <a:t> Patient Management  Manage Appointments  Cancel Appointment</a:t>
            </a:r>
            <a:endParaRPr lang="en-US" sz="900" dirty="0"/>
          </a:p>
        </p:txBody>
      </p:sp>
      <p:sp>
        <p:nvSpPr>
          <p:cNvPr id="92" name="TextBox 91"/>
          <p:cNvSpPr txBox="1"/>
          <p:nvPr/>
        </p:nvSpPr>
        <p:spPr>
          <a:xfrm>
            <a:off x="428596" y="1526177"/>
            <a:ext cx="785818" cy="246221"/>
          </a:xfrm>
          <a:prstGeom prst="rect">
            <a:avLst/>
          </a:prstGeom>
          <a:noFill/>
        </p:spPr>
        <p:txBody>
          <a:bodyPr wrap="square" rtlCol="0">
            <a:spAutoFit/>
          </a:bodyPr>
          <a:lstStyle/>
          <a:p>
            <a:pPr algn="r"/>
            <a:r>
              <a:rPr lang="en-US" sz="1000" dirty="0" smtClean="0"/>
              <a:t>Patient ID :</a:t>
            </a:r>
            <a:endParaRPr lang="en-US" sz="1000" dirty="0"/>
          </a:p>
        </p:txBody>
      </p:sp>
      <p:sp>
        <p:nvSpPr>
          <p:cNvPr id="93" name="Rectangle 92"/>
          <p:cNvSpPr/>
          <p:nvPr/>
        </p:nvSpPr>
        <p:spPr>
          <a:xfrm>
            <a:off x="1214414" y="1550400"/>
            <a:ext cx="1178727" cy="214314"/>
          </a:xfrm>
          <a:prstGeom prst="rect">
            <a:avLst/>
          </a:prstGeom>
          <a:solidFill>
            <a:schemeClr val="accent3">
              <a:lumMod val="60000"/>
              <a:lumOff val="40000"/>
            </a:schemeClr>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2300023223</a:t>
            </a:r>
            <a:endParaRPr lang="en-US" sz="1050" dirty="0">
              <a:solidFill>
                <a:schemeClr val="tx1"/>
              </a:solidFill>
            </a:endParaRPr>
          </a:p>
        </p:txBody>
      </p:sp>
      <p:sp>
        <p:nvSpPr>
          <p:cNvPr id="16" name="TextBox 15"/>
          <p:cNvSpPr txBox="1"/>
          <p:nvPr/>
        </p:nvSpPr>
        <p:spPr>
          <a:xfrm>
            <a:off x="2500298" y="1500174"/>
            <a:ext cx="1071570" cy="246221"/>
          </a:xfrm>
          <a:prstGeom prst="rect">
            <a:avLst/>
          </a:prstGeom>
          <a:noFill/>
        </p:spPr>
        <p:txBody>
          <a:bodyPr wrap="square" rtlCol="0">
            <a:spAutoFit/>
          </a:bodyPr>
          <a:lstStyle/>
          <a:p>
            <a:pPr algn="r"/>
            <a:r>
              <a:rPr lang="en-US" sz="1000" dirty="0" smtClean="0"/>
              <a:t>Patient Name:</a:t>
            </a:r>
            <a:endParaRPr lang="en-US" sz="1000" dirty="0"/>
          </a:p>
        </p:txBody>
      </p:sp>
      <p:sp>
        <p:nvSpPr>
          <p:cNvPr id="18" name="Rectangle 17"/>
          <p:cNvSpPr/>
          <p:nvPr/>
        </p:nvSpPr>
        <p:spPr>
          <a:xfrm>
            <a:off x="3607587" y="1524397"/>
            <a:ext cx="1178727" cy="214314"/>
          </a:xfrm>
          <a:prstGeom prst="rect">
            <a:avLst/>
          </a:prstGeom>
          <a:solidFill>
            <a:schemeClr val="accent3">
              <a:lumMod val="60000"/>
              <a:lumOff val="40000"/>
            </a:schemeClr>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Alok Ranjan</a:t>
            </a:r>
            <a:endParaRPr lang="en-US" sz="1050" dirty="0">
              <a:solidFill>
                <a:schemeClr val="tx1"/>
              </a:solidFill>
            </a:endParaRPr>
          </a:p>
        </p:txBody>
      </p:sp>
      <p:sp>
        <p:nvSpPr>
          <p:cNvPr id="22" name="TextBox 21"/>
          <p:cNvSpPr txBox="1"/>
          <p:nvPr/>
        </p:nvSpPr>
        <p:spPr>
          <a:xfrm>
            <a:off x="285720" y="1785926"/>
            <a:ext cx="857256" cy="246221"/>
          </a:xfrm>
          <a:prstGeom prst="rect">
            <a:avLst/>
          </a:prstGeom>
          <a:noFill/>
        </p:spPr>
        <p:txBody>
          <a:bodyPr wrap="square" rtlCol="0">
            <a:spAutoFit/>
          </a:bodyPr>
          <a:lstStyle/>
          <a:p>
            <a:pPr algn="r"/>
            <a:r>
              <a:rPr lang="en-US" sz="1000" dirty="0" smtClean="0"/>
              <a:t>Department:</a:t>
            </a:r>
            <a:endParaRPr lang="en-US" sz="1000" dirty="0"/>
          </a:p>
        </p:txBody>
      </p:sp>
      <p:sp>
        <p:nvSpPr>
          <p:cNvPr id="23" name="Rectangle 22"/>
          <p:cNvSpPr/>
          <p:nvPr/>
        </p:nvSpPr>
        <p:spPr>
          <a:xfrm>
            <a:off x="1214414" y="1802465"/>
            <a:ext cx="1500198" cy="214314"/>
          </a:xfrm>
          <a:prstGeom prst="rect">
            <a:avLst/>
          </a:prstGeom>
          <a:solidFill>
            <a:schemeClr val="accent3">
              <a:lumMod val="60000"/>
              <a:lumOff val="40000"/>
            </a:schemeClr>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Eye Department</a:t>
            </a:r>
            <a:endParaRPr lang="en-US" sz="1050" dirty="0">
              <a:solidFill>
                <a:schemeClr val="tx1"/>
              </a:solidFill>
            </a:endParaRPr>
          </a:p>
        </p:txBody>
      </p:sp>
      <p:sp>
        <p:nvSpPr>
          <p:cNvPr id="27" name="TextBox 26"/>
          <p:cNvSpPr txBox="1"/>
          <p:nvPr/>
        </p:nvSpPr>
        <p:spPr>
          <a:xfrm>
            <a:off x="214282" y="2038660"/>
            <a:ext cx="928694" cy="230832"/>
          </a:xfrm>
          <a:prstGeom prst="rect">
            <a:avLst/>
          </a:prstGeom>
          <a:noFill/>
        </p:spPr>
        <p:txBody>
          <a:bodyPr wrap="square" rtlCol="0">
            <a:spAutoFit/>
          </a:bodyPr>
          <a:lstStyle/>
          <a:p>
            <a:pPr algn="r"/>
            <a:r>
              <a:rPr lang="en-US" sz="900" dirty="0" smtClean="0"/>
              <a:t>Primary Doctor:</a:t>
            </a:r>
            <a:endParaRPr lang="en-US" sz="900" dirty="0"/>
          </a:p>
        </p:txBody>
      </p:sp>
      <p:sp>
        <p:nvSpPr>
          <p:cNvPr id="28" name="Rectangle 27"/>
          <p:cNvSpPr/>
          <p:nvPr/>
        </p:nvSpPr>
        <p:spPr>
          <a:xfrm>
            <a:off x="1214414" y="2055199"/>
            <a:ext cx="1500198" cy="214314"/>
          </a:xfrm>
          <a:prstGeom prst="rect">
            <a:avLst/>
          </a:prstGeom>
          <a:solidFill>
            <a:schemeClr val="accent3">
              <a:lumMod val="60000"/>
              <a:lumOff val="40000"/>
            </a:schemeClr>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Vinay Kurudi </a:t>
            </a:r>
            <a:endParaRPr lang="en-US" sz="1050" dirty="0">
              <a:solidFill>
                <a:schemeClr val="tx1"/>
              </a:solidFill>
            </a:endParaRPr>
          </a:p>
        </p:txBody>
      </p:sp>
      <p:sp>
        <p:nvSpPr>
          <p:cNvPr id="38" name="TextBox 37"/>
          <p:cNvSpPr txBox="1"/>
          <p:nvPr/>
        </p:nvSpPr>
        <p:spPr>
          <a:xfrm>
            <a:off x="285720" y="2279419"/>
            <a:ext cx="857256" cy="246221"/>
          </a:xfrm>
          <a:prstGeom prst="rect">
            <a:avLst/>
          </a:prstGeom>
          <a:noFill/>
        </p:spPr>
        <p:txBody>
          <a:bodyPr wrap="square" rtlCol="0">
            <a:spAutoFit/>
          </a:bodyPr>
          <a:lstStyle/>
          <a:p>
            <a:pPr algn="r"/>
            <a:r>
              <a:rPr lang="en-US" sz="1000" dirty="0" smtClean="0"/>
              <a:t>Session:</a:t>
            </a:r>
            <a:endParaRPr lang="en-US" sz="1000" dirty="0"/>
          </a:p>
        </p:txBody>
      </p:sp>
      <p:sp>
        <p:nvSpPr>
          <p:cNvPr id="39" name="Rectangle 38"/>
          <p:cNvSpPr/>
          <p:nvPr/>
        </p:nvSpPr>
        <p:spPr>
          <a:xfrm>
            <a:off x="1214414" y="2295958"/>
            <a:ext cx="1500198" cy="214314"/>
          </a:xfrm>
          <a:prstGeom prst="rect">
            <a:avLst/>
          </a:prstGeom>
          <a:solidFill>
            <a:schemeClr val="accent3">
              <a:lumMod val="60000"/>
              <a:lumOff val="40000"/>
            </a:schemeClr>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Morning</a:t>
            </a:r>
            <a:endParaRPr lang="en-US" sz="1050" dirty="0">
              <a:solidFill>
                <a:schemeClr val="tx1"/>
              </a:solidFill>
            </a:endParaRPr>
          </a:p>
        </p:txBody>
      </p:sp>
      <p:pic>
        <p:nvPicPr>
          <p:cNvPr id="3074" name="Picture 2"/>
          <p:cNvPicPr>
            <a:picLocks noChangeAspect="1" noChangeArrowheads="1"/>
          </p:cNvPicPr>
          <p:nvPr/>
        </p:nvPicPr>
        <p:blipFill>
          <a:blip r:embed="rId3"/>
          <a:srcRect/>
          <a:stretch>
            <a:fillRect/>
          </a:stretch>
        </p:blipFill>
        <p:spPr bwMode="auto">
          <a:xfrm>
            <a:off x="2795580" y="2311327"/>
            <a:ext cx="490536" cy="457393"/>
          </a:xfrm>
          <a:prstGeom prst="rect">
            <a:avLst/>
          </a:prstGeom>
          <a:noFill/>
          <a:ln w="9525">
            <a:noFill/>
            <a:miter lim="800000"/>
            <a:headEnd/>
            <a:tailEnd/>
          </a:ln>
          <a:effectLst/>
        </p:spPr>
      </p:pic>
      <p:sp>
        <p:nvSpPr>
          <p:cNvPr id="47" name="Rounded Rectangle 46"/>
          <p:cNvSpPr/>
          <p:nvPr/>
        </p:nvSpPr>
        <p:spPr>
          <a:xfrm flipH="1">
            <a:off x="2793734" y="2056310"/>
            <a:ext cx="1602372" cy="247332"/>
          </a:xfrm>
          <a:prstGeom prst="roundRect">
            <a:avLst/>
          </a:prstGeom>
          <a:scene3d>
            <a:camera prst="orthographicFront"/>
            <a:lightRig rig="threePt" dir="t"/>
          </a:scene3d>
          <a:sp3d>
            <a:bevelT h="38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View Dr Vinay </a:t>
            </a:r>
            <a:r>
              <a:rPr lang="en-US" sz="800" dirty="0" err="1" smtClean="0"/>
              <a:t>Kurudi’s</a:t>
            </a:r>
            <a:r>
              <a:rPr lang="en-US" sz="800" dirty="0" smtClean="0"/>
              <a:t> Calendar</a:t>
            </a:r>
            <a:endParaRPr lang="en-US" sz="800" dirty="0"/>
          </a:p>
        </p:txBody>
      </p:sp>
      <p:pic>
        <p:nvPicPr>
          <p:cNvPr id="3075" name="Picture 3"/>
          <p:cNvPicPr>
            <a:picLocks noChangeAspect="1" noChangeArrowheads="1"/>
          </p:cNvPicPr>
          <p:nvPr/>
        </p:nvPicPr>
        <p:blipFill>
          <a:blip r:embed="rId4"/>
          <a:srcRect/>
          <a:stretch>
            <a:fillRect/>
          </a:stretch>
        </p:blipFill>
        <p:spPr bwMode="auto">
          <a:xfrm>
            <a:off x="5000655" y="1510049"/>
            <a:ext cx="3857625" cy="4314825"/>
          </a:xfrm>
          <a:prstGeom prst="rect">
            <a:avLst/>
          </a:prstGeom>
          <a:noFill/>
          <a:ln w="9525">
            <a:noFill/>
            <a:miter lim="800000"/>
            <a:headEnd/>
            <a:tailEnd/>
          </a:ln>
          <a:effectLst/>
        </p:spPr>
      </p:pic>
      <p:sp>
        <p:nvSpPr>
          <p:cNvPr id="54" name="Rounded Rectangle 53"/>
          <p:cNvSpPr/>
          <p:nvPr/>
        </p:nvSpPr>
        <p:spPr>
          <a:xfrm flipH="1">
            <a:off x="357158" y="5214950"/>
            <a:ext cx="857256"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Confirm</a:t>
            </a:r>
            <a:endParaRPr lang="en-US" sz="1000" dirty="0"/>
          </a:p>
        </p:txBody>
      </p:sp>
      <p:sp>
        <p:nvSpPr>
          <p:cNvPr id="61" name="Rounded Rectangle 60"/>
          <p:cNvSpPr/>
          <p:nvPr/>
        </p:nvSpPr>
        <p:spPr>
          <a:xfrm flipH="1">
            <a:off x="1262800" y="5214950"/>
            <a:ext cx="951746"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Reset</a:t>
            </a:r>
            <a:endParaRPr lang="en-US" sz="1000" dirty="0"/>
          </a:p>
        </p:txBody>
      </p:sp>
      <p:sp>
        <p:nvSpPr>
          <p:cNvPr id="62" name="Rounded Rectangular Callout 61"/>
          <p:cNvSpPr/>
          <p:nvPr/>
        </p:nvSpPr>
        <p:spPr>
          <a:xfrm>
            <a:off x="5000628" y="5357826"/>
            <a:ext cx="2928958" cy="1143008"/>
          </a:xfrm>
          <a:prstGeom prst="wedgeRoundRectCallout">
            <a:avLst>
              <a:gd name="adj1" fmla="val 13688"/>
              <a:gd name="adj2" fmla="val -13469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t>The details will be shown based on the role. For example – a nurse can see the details, while a patient taking online appointment may only see a color corresponding to blocked appointment.  </a:t>
            </a:r>
            <a:endParaRPr lang="en-US" sz="1100" dirty="0"/>
          </a:p>
        </p:txBody>
      </p:sp>
      <p:sp>
        <p:nvSpPr>
          <p:cNvPr id="66" name="TextBox 65"/>
          <p:cNvSpPr txBox="1"/>
          <p:nvPr/>
        </p:nvSpPr>
        <p:spPr>
          <a:xfrm>
            <a:off x="80930" y="3071750"/>
            <a:ext cx="1255148" cy="215444"/>
          </a:xfrm>
          <a:prstGeom prst="rect">
            <a:avLst/>
          </a:prstGeom>
          <a:noFill/>
        </p:spPr>
        <p:txBody>
          <a:bodyPr wrap="square" rtlCol="0">
            <a:spAutoFit/>
          </a:bodyPr>
          <a:lstStyle/>
          <a:p>
            <a:pPr algn="r"/>
            <a:r>
              <a:rPr lang="en-US" sz="800" dirty="0" smtClean="0"/>
              <a:t>Appointment Date :</a:t>
            </a:r>
            <a:endParaRPr lang="en-US" sz="800" dirty="0"/>
          </a:p>
        </p:txBody>
      </p:sp>
      <p:sp>
        <p:nvSpPr>
          <p:cNvPr id="67" name="Rectangle 66"/>
          <p:cNvSpPr/>
          <p:nvPr/>
        </p:nvSpPr>
        <p:spPr>
          <a:xfrm>
            <a:off x="1354908" y="3094802"/>
            <a:ext cx="1083476" cy="214314"/>
          </a:xfrm>
          <a:prstGeom prst="rect">
            <a:avLst/>
          </a:prstGeo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03/27/2009</a:t>
            </a:r>
            <a:endParaRPr lang="en-AU" sz="1200" dirty="0"/>
          </a:p>
        </p:txBody>
      </p:sp>
      <p:sp>
        <p:nvSpPr>
          <p:cNvPr id="68" name="TextBox 67"/>
          <p:cNvSpPr txBox="1"/>
          <p:nvPr/>
        </p:nvSpPr>
        <p:spPr>
          <a:xfrm>
            <a:off x="1922950" y="3325655"/>
            <a:ext cx="857256" cy="246221"/>
          </a:xfrm>
          <a:prstGeom prst="rect">
            <a:avLst/>
          </a:prstGeom>
          <a:noFill/>
        </p:spPr>
        <p:txBody>
          <a:bodyPr wrap="square" rtlCol="0">
            <a:spAutoFit/>
          </a:bodyPr>
          <a:lstStyle/>
          <a:p>
            <a:pPr algn="r"/>
            <a:r>
              <a:rPr lang="en-US" sz="1000" dirty="0" smtClean="0"/>
              <a:t>End Time:</a:t>
            </a:r>
            <a:endParaRPr lang="en-US" sz="1000" dirty="0"/>
          </a:p>
        </p:txBody>
      </p:sp>
      <p:sp>
        <p:nvSpPr>
          <p:cNvPr id="69" name="TextBox 68"/>
          <p:cNvSpPr txBox="1"/>
          <p:nvPr/>
        </p:nvSpPr>
        <p:spPr>
          <a:xfrm>
            <a:off x="438120" y="3325655"/>
            <a:ext cx="857256" cy="246221"/>
          </a:xfrm>
          <a:prstGeom prst="rect">
            <a:avLst/>
          </a:prstGeom>
          <a:noFill/>
        </p:spPr>
        <p:txBody>
          <a:bodyPr wrap="square" rtlCol="0">
            <a:spAutoFit/>
          </a:bodyPr>
          <a:lstStyle/>
          <a:p>
            <a:pPr algn="r"/>
            <a:r>
              <a:rPr lang="en-US" sz="1000" dirty="0" smtClean="0"/>
              <a:t>Start Time:</a:t>
            </a:r>
            <a:endParaRPr lang="en-US" sz="1000" dirty="0"/>
          </a:p>
        </p:txBody>
      </p:sp>
      <p:sp>
        <p:nvSpPr>
          <p:cNvPr id="70" name="Rectangle 69"/>
          <p:cNvSpPr/>
          <p:nvPr/>
        </p:nvSpPr>
        <p:spPr>
          <a:xfrm>
            <a:off x="1362592" y="3325655"/>
            <a:ext cx="642942" cy="214314"/>
          </a:xfrm>
          <a:prstGeom prst="rect">
            <a:avLst/>
          </a:prstGeo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8:30</a:t>
            </a:r>
            <a:endParaRPr lang="en-AU" sz="1200" dirty="0"/>
          </a:p>
        </p:txBody>
      </p:sp>
      <p:sp>
        <p:nvSpPr>
          <p:cNvPr id="71" name="Rectangle 70"/>
          <p:cNvSpPr/>
          <p:nvPr/>
        </p:nvSpPr>
        <p:spPr>
          <a:xfrm>
            <a:off x="2724136" y="3325655"/>
            <a:ext cx="642942" cy="214314"/>
          </a:xfrm>
          <a:prstGeom prst="rect">
            <a:avLst/>
          </a:prstGeo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9:00</a:t>
            </a:r>
            <a:endParaRPr lang="en-AU" sz="1200" dirty="0"/>
          </a:p>
        </p:txBody>
      </p:sp>
      <p:sp>
        <p:nvSpPr>
          <p:cNvPr id="73" name="TextBox 72"/>
          <p:cNvSpPr txBox="1"/>
          <p:nvPr/>
        </p:nvSpPr>
        <p:spPr>
          <a:xfrm>
            <a:off x="285720" y="2642052"/>
            <a:ext cx="1847864" cy="215444"/>
          </a:xfrm>
          <a:prstGeom prst="rect">
            <a:avLst/>
          </a:prstGeom>
          <a:noFill/>
        </p:spPr>
        <p:txBody>
          <a:bodyPr wrap="square" rtlCol="0">
            <a:spAutoFit/>
          </a:bodyPr>
          <a:lstStyle/>
          <a:p>
            <a:r>
              <a:rPr lang="en-US" sz="800" b="1" u="sng" dirty="0" smtClean="0"/>
              <a:t>Old Appointment Details</a:t>
            </a:r>
            <a:endParaRPr lang="en-US" sz="800" b="1" u="sng" dirty="0"/>
          </a:p>
        </p:txBody>
      </p:sp>
      <p:sp>
        <p:nvSpPr>
          <p:cNvPr id="49" name="TextBox 48"/>
          <p:cNvSpPr txBox="1"/>
          <p:nvPr/>
        </p:nvSpPr>
        <p:spPr>
          <a:xfrm>
            <a:off x="214282" y="4857760"/>
            <a:ext cx="1081094" cy="215444"/>
          </a:xfrm>
          <a:prstGeom prst="rect">
            <a:avLst/>
          </a:prstGeom>
          <a:noFill/>
        </p:spPr>
        <p:txBody>
          <a:bodyPr wrap="square" rtlCol="0">
            <a:spAutoFit/>
          </a:bodyPr>
          <a:lstStyle/>
          <a:p>
            <a:pPr algn="r"/>
            <a:r>
              <a:rPr lang="en-US" sz="800" dirty="0" smtClean="0"/>
              <a:t>Cancellation Reason:</a:t>
            </a:r>
            <a:endParaRPr lang="en-US" sz="800" dirty="0"/>
          </a:p>
        </p:txBody>
      </p:sp>
      <p:sp>
        <p:nvSpPr>
          <p:cNvPr id="50" name="Rectangle 49"/>
          <p:cNvSpPr/>
          <p:nvPr/>
        </p:nvSpPr>
        <p:spPr>
          <a:xfrm>
            <a:off x="1285852" y="4874299"/>
            <a:ext cx="1581160"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Going to other hospitals</a:t>
            </a:r>
            <a:endParaRPr lang="en-US" sz="1050" dirty="0">
              <a:solidFill>
                <a:schemeClr val="tx1"/>
              </a:solidFill>
            </a:endParaRPr>
          </a:p>
        </p:txBody>
      </p:sp>
      <p:grpSp>
        <p:nvGrpSpPr>
          <p:cNvPr id="51" name="Group 81"/>
          <p:cNvGrpSpPr/>
          <p:nvPr/>
        </p:nvGrpSpPr>
        <p:grpSpPr>
          <a:xfrm>
            <a:off x="2786050" y="4871288"/>
            <a:ext cx="214314" cy="229682"/>
            <a:chOff x="1285852" y="4143380"/>
            <a:chExt cx="214314" cy="229682"/>
          </a:xfrm>
        </p:grpSpPr>
        <p:sp>
          <p:nvSpPr>
            <p:cNvPr id="52" name="Rectangle 51"/>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Merge 52"/>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TextBox 73"/>
          <p:cNvSpPr txBox="1"/>
          <p:nvPr/>
        </p:nvSpPr>
        <p:spPr>
          <a:xfrm>
            <a:off x="71406" y="2857496"/>
            <a:ext cx="1255148" cy="230832"/>
          </a:xfrm>
          <a:prstGeom prst="rect">
            <a:avLst/>
          </a:prstGeom>
          <a:noFill/>
        </p:spPr>
        <p:txBody>
          <a:bodyPr wrap="square" rtlCol="0">
            <a:spAutoFit/>
          </a:bodyPr>
          <a:lstStyle/>
          <a:p>
            <a:pPr algn="r"/>
            <a:r>
              <a:rPr lang="en-US" sz="900" dirty="0" smtClean="0"/>
              <a:t>Booking Date :</a:t>
            </a:r>
            <a:endParaRPr lang="en-US" sz="900" dirty="0"/>
          </a:p>
        </p:txBody>
      </p:sp>
      <p:sp>
        <p:nvSpPr>
          <p:cNvPr id="75" name="Rectangle 74"/>
          <p:cNvSpPr/>
          <p:nvPr/>
        </p:nvSpPr>
        <p:spPr>
          <a:xfrm>
            <a:off x="1353068" y="2880548"/>
            <a:ext cx="1083476" cy="214314"/>
          </a:xfrm>
          <a:prstGeom prst="rect">
            <a:avLst/>
          </a:prstGeo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03/25/2009</a:t>
            </a:r>
            <a:endParaRPr lang="en-AU" sz="1200" dirty="0"/>
          </a:p>
        </p:txBody>
      </p:sp>
      <p:sp>
        <p:nvSpPr>
          <p:cNvPr id="77" name="Rounded Rectangle 76"/>
          <p:cNvSpPr/>
          <p:nvPr/>
        </p:nvSpPr>
        <p:spPr>
          <a:xfrm>
            <a:off x="1285852" y="3714752"/>
            <a:ext cx="3143272" cy="428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t>Details about the rescheduled appointment</a:t>
            </a:r>
          </a:p>
        </p:txBody>
      </p:sp>
      <p:sp>
        <p:nvSpPr>
          <p:cNvPr id="78" name="TextBox 77"/>
          <p:cNvSpPr txBox="1"/>
          <p:nvPr/>
        </p:nvSpPr>
        <p:spPr>
          <a:xfrm>
            <a:off x="2135424" y="2872864"/>
            <a:ext cx="1255148" cy="230832"/>
          </a:xfrm>
          <a:prstGeom prst="rect">
            <a:avLst/>
          </a:prstGeom>
          <a:noFill/>
        </p:spPr>
        <p:txBody>
          <a:bodyPr wrap="square" rtlCol="0">
            <a:spAutoFit/>
          </a:bodyPr>
          <a:lstStyle/>
          <a:p>
            <a:pPr algn="r"/>
            <a:r>
              <a:rPr lang="en-US" sz="900" dirty="0" smtClean="0"/>
              <a:t>Booking Type:</a:t>
            </a:r>
            <a:endParaRPr lang="en-US" sz="900" dirty="0"/>
          </a:p>
        </p:txBody>
      </p:sp>
      <p:sp>
        <p:nvSpPr>
          <p:cNvPr id="79" name="Rectangle 78"/>
          <p:cNvSpPr/>
          <p:nvPr/>
        </p:nvSpPr>
        <p:spPr>
          <a:xfrm>
            <a:off x="3417086" y="2895916"/>
            <a:ext cx="1083476" cy="214314"/>
          </a:xfrm>
          <a:prstGeom prst="rect">
            <a:avLst/>
          </a:prstGeo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Phone</a:t>
            </a:r>
            <a:endParaRPr lang="en-AU" sz="1200" dirty="0"/>
          </a:p>
        </p:txBody>
      </p:sp>
      <p:sp>
        <p:nvSpPr>
          <p:cNvPr id="80" name="TextBox 79"/>
          <p:cNvSpPr txBox="1"/>
          <p:nvPr/>
        </p:nvSpPr>
        <p:spPr>
          <a:xfrm>
            <a:off x="71406" y="3857628"/>
            <a:ext cx="1255148" cy="215444"/>
          </a:xfrm>
          <a:prstGeom prst="rect">
            <a:avLst/>
          </a:prstGeom>
          <a:noFill/>
        </p:spPr>
        <p:txBody>
          <a:bodyPr wrap="square" rtlCol="0">
            <a:spAutoFit/>
          </a:bodyPr>
          <a:lstStyle/>
          <a:p>
            <a:pPr algn="r"/>
            <a:r>
              <a:rPr lang="en-US" sz="800" dirty="0" smtClean="0"/>
              <a:t>Appointment Remarks:</a:t>
            </a:r>
            <a:endParaRPr lang="en-US" sz="800" dirty="0"/>
          </a:p>
        </p:txBody>
      </p:sp>
      <p:sp>
        <p:nvSpPr>
          <p:cNvPr id="81" name="TextBox 80"/>
          <p:cNvSpPr txBox="1"/>
          <p:nvPr/>
        </p:nvSpPr>
        <p:spPr>
          <a:xfrm>
            <a:off x="102142" y="4151064"/>
            <a:ext cx="1255148" cy="230832"/>
          </a:xfrm>
          <a:prstGeom prst="rect">
            <a:avLst/>
          </a:prstGeom>
          <a:noFill/>
        </p:spPr>
        <p:txBody>
          <a:bodyPr wrap="square" rtlCol="0">
            <a:spAutoFit/>
          </a:bodyPr>
          <a:lstStyle/>
          <a:p>
            <a:pPr algn="r"/>
            <a:r>
              <a:rPr lang="en-US" sz="900" dirty="0" smtClean="0"/>
              <a:t>Appointment Status:</a:t>
            </a:r>
            <a:endParaRPr lang="en-US" sz="900" dirty="0"/>
          </a:p>
        </p:txBody>
      </p:sp>
      <p:sp>
        <p:nvSpPr>
          <p:cNvPr id="82" name="Rectangle 81"/>
          <p:cNvSpPr/>
          <p:nvPr/>
        </p:nvSpPr>
        <p:spPr>
          <a:xfrm>
            <a:off x="1345384" y="4174116"/>
            <a:ext cx="1083476" cy="214314"/>
          </a:xfrm>
          <a:prstGeom prst="rect">
            <a:avLst/>
          </a:prstGeo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Confirmed</a:t>
            </a:r>
            <a:endParaRPr lang="en-AU" sz="12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282" y="1357298"/>
            <a:ext cx="8715436" cy="5286412"/>
          </a:xfrm>
          <a:prstGeom prst="rect">
            <a:avLst/>
          </a:prstGeom>
          <a:solidFill>
            <a:schemeClr val="bg1">
              <a:lumMod val="95000"/>
              <a:alpha val="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ounded Rectangle 50"/>
          <p:cNvSpPr/>
          <p:nvPr/>
        </p:nvSpPr>
        <p:spPr>
          <a:xfrm>
            <a:off x="214282" y="1357298"/>
            <a:ext cx="8715436" cy="121444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8770" y="71414"/>
            <a:ext cx="6472254" cy="428628"/>
          </a:xfrm>
        </p:spPr>
        <p:txBody>
          <a:bodyPr>
            <a:normAutofit fontScale="90000"/>
          </a:bodyPr>
          <a:lstStyle/>
          <a:p>
            <a:r>
              <a:rPr lang="en-US" dirty="0" smtClean="0"/>
              <a:t>Configure Appointment Reminder</a:t>
            </a:r>
            <a:endParaRPr lang="en-US" dirty="0"/>
          </a:p>
        </p:txBody>
      </p:sp>
      <p:sp>
        <p:nvSpPr>
          <p:cNvPr id="5" name="TextBox 4"/>
          <p:cNvSpPr txBox="1"/>
          <p:nvPr/>
        </p:nvSpPr>
        <p:spPr>
          <a:xfrm>
            <a:off x="6271658" y="857232"/>
            <a:ext cx="2443746" cy="276999"/>
          </a:xfrm>
          <a:prstGeom prst="rect">
            <a:avLst/>
          </a:prstGeom>
          <a:noFill/>
        </p:spPr>
        <p:txBody>
          <a:bodyPr wrap="none" rtlCol="0">
            <a:spAutoFit/>
          </a:bodyPr>
          <a:lstStyle/>
          <a:p>
            <a:r>
              <a:rPr lang="en-AU" sz="1200" b="1" dirty="0" smtClean="0"/>
              <a:t>Welcome</a:t>
            </a:r>
            <a:r>
              <a:rPr lang="en-AU" sz="1200" dirty="0" smtClean="0"/>
              <a:t>: &lt;first name&gt; &lt;last name&gt;</a:t>
            </a:r>
            <a:endParaRPr lang="en-AU" sz="1200" dirty="0"/>
          </a:p>
        </p:txBody>
      </p:sp>
      <p:sp>
        <p:nvSpPr>
          <p:cNvPr id="6" name="TextBox 5"/>
          <p:cNvSpPr txBox="1"/>
          <p:nvPr/>
        </p:nvSpPr>
        <p:spPr>
          <a:xfrm>
            <a:off x="6500826" y="1071546"/>
            <a:ext cx="1277016" cy="276999"/>
          </a:xfrm>
          <a:prstGeom prst="rect">
            <a:avLst/>
          </a:prstGeom>
          <a:noFill/>
        </p:spPr>
        <p:txBody>
          <a:bodyPr wrap="none" rtlCol="0">
            <a:spAutoFit/>
          </a:bodyPr>
          <a:lstStyle/>
          <a:p>
            <a:r>
              <a:rPr lang="en-AU" sz="1200" u="sng" dirty="0" smtClean="0"/>
              <a:t>Change Password</a:t>
            </a:r>
            <a:endParaRPr lang="en-AU" sz="1200" u="sng" dirty="0"/>
          </a:p>
        </p:txBody>
      </p:sp>
      <p:sp>
        <p:nvSpPr>
          <p:cNvPr id="7" name="TextBox 6"/>
          <p:cNvSpPr txBox="1"/>
          <p:nvPr/>
        </p:nvSpPr>
        <p:spPr>
          <a:xfrm>
            <a:off x="7777842" y="1080299"/>
            <a:ext cx="614848" cy="276999"/>
          </a:xfrm>
          <a:prstGeom prst="rect">
            <a:avLst/>
          </a:prstGeom>
          <a:noFill/>
        </p:spPr>
        <p:txBody>
          <a:bodyPr wrap="none" rtlCol="0">
            <a:spAutoFit/>
          </a:bodyPr>
          <a:lstStyle/>
          <a:p>
            <a:r>
              <a:rPr lang="en-AU" sz="1200" u="sng" dirty="0" smtClean="0"/>
              <a:t>Logout</a:t>
            </a:r>
            <a:endParaRPr lang="en-AU" sz="1200" u="sng" dirty="0"/>
          </a:p>
        </p:txBody>
      </p:sp>
      <p:sp>
        <p:nvSpPr>
          <p:cNvPr id="8" name="Rectangle 7"/>
          <p:cNvSpPr/>
          <p:nvPr/>
        </p:nvSpPr>
        <p:spPr>
          <a:xfrm>
            <a:off x="214282" y="1071546"/>
            <a:ext cx="1071570" cy="285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1400" dirty="0" smtClean="0"/>
              <a:t>Home</a:t>
            </a:r>
          </a:p>
        </p:txBody>
      </p:sp>
      <p:sp>
        <p:nvSpPr>
          <p:cNvPr id="9" name="Rectangle 8"/>
          <p:cNvSpPr/>
          <p:nvPr/>
        </p:nvSpPr>
        <p:spPr>
          <a:xfrm>
            <a:off x="1357290" y="1071546"/>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Miscellaneous</a:t>
            </a:r>
            <a:endParaRPr lang="en-AU" sz="1400" dirty="0"/>
          </a:p>
        </p:txBody>
      </p:sp>
      <p:sp>
        <p:nvSpPr>
          <p:cNvPr id="10" name="Rectangle 9"/>
          <p:cNvSpPr/>
          <p:nvPr/>
        </p:nvSpPr>
        <p:spPr>
          <a:xfrm>
            <a:off x="3857620"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Settings</a:t>
            </a:r>
            <a:endParaRPr lang="en-AU" sz="1400" dirty="0"/>
          </a:p>
        </p:txBody>
      </p:sp>
      <p:sp>
        <p:nvSpPr>
          <p:cNvPr id="11" name="Rectangle 10"/>
          <p:cNvSpPr/>
          <p:nvPr/>
        </p:nvSpPr>
        <p:spPr>
          <a:xfrm>
            <a:off x="5000628"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Help</a:t>
            </a:r>
            <a:endParaRPr lang="en-AU" sz="1400" dirty="0"/>
          </a:p>
        </p:txBody>
      </p:sp>
      <p:sp>
        <p:nvSpPr>
          <p:cNvPr id="12" name="Rectangle 11"/>
          <p:cNvSpPr/>
          <p:nvPr/>
        </p:nvSpPr>
        <p:spPr>
          <a:xfrm>
            <a:off x="2714612"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Reports</a:t>
            </a:r>
            <a:endParaRPr lang="en-AU" sz="1400" dirty="0"/>
          </a:p>
        </p:txBody>
      </p:sp>
      <p:sp>
        <p:nvSpPr>
          <p:cNvPr id="17" name="TextBox 16"/>
          <p:cNvSpPr txBox="1"/>
          <p:nvPr/>
        </p:nvSpPr>
        <p:spPr>
          <a:xfrm>
            <a:off x="142844" y="857232"/>
            <a:ext cx="4857784" cy="230832"/>
          </a:xfrm>
          <a:prstGeom prst="rect">
            <a:avLst/>
          </a:prstGeom>
          <a:noFill/>
        </p:spPr>
        <p:txBody>
          <a:bodyPr wrap="square" rtlCol="0">
            <a:spAutoFit/>
          </a:bodyPr>
          <a:lstStyle/>
          <a:p>
            <a:r>
              <a:rPr lang="en-US" sz="900" dirty="0" smtClean="0"/>
              <a:t>Home </a:t>
            </a:r>
            <a:r>
              <a:rPr lang="en-US" sz="900" dirty="0" smtClean="0">
                <a:sym typeface="Wingdings" pitchFamily="2" charset="2"/>
              </a:rPr>
              <a:t> Patient Management  Manage Appointments  Configure Reminders</a:t>
            </a:r>
            <a:endParaRPr lang="en-US" sz="900" dirty="0"/>
          </a:p>
        </p:txBody>
      </p:sp>
      <p:sp>
        <p:nvSpPr>
          <p:cNvPr id="92" name="TextBox 91"/>
          <p:cNvSpPr txBox="1"/>
          <p:nvPr/>
        </p:nvSpPr>
        <p:spPr>
          <a:xfrm>
            <a:off x="428596" y="1503125"/>
            <a:ext cx="785818" cy="246221"/>
          </a:xfrm>
          <a:prstGeom prst="rect">
            <a:avLst/>
          </a:prstGeom>
          <a:noFill/>
        </p:spPr>
        <p:txBody>
          <a:bodyPr wrap="square" rtlCol="0">
            <a:spAutoFit/>
          </a:bodyPr>
          <a:lstStyle/>
          <a:p>
            <a:pPr algn="r"/>
            <a:r>
              <a:rPr lang="en-US" sz="1000" dirty="0" smtClean="0"/>
              <a:t>Patient ID :</a:t>
            </a:r>
            <a:endParaRPr lang="en-US" sz="1000" dirty="0"/>
          </a:p>
        </p:txBody>
      </p:sp>
      <p:sp>
        <p:nvSpPr>
          <p:cNvPr id="93" name="Rectangle 92"/>
          <p:cNvSpPr/>
          <p:nvPr/>
        </p:nvSpPr>
        <p:spPr>
          <a:xfrm>
            <a:off x="1214414" y="1527348"/>
            <a:ext cx="1178727" cy="214314"/>
          </a:xfrm>
          <a:prstGeom prst="rect">
            <a:avLst/>
          </a:prstGeom>
          <a:solidFill>
            <a:schemeClr val="accent3">
              <a:lumMod val="60000"/>
              <a:lumOff val="40000"/>
            </a:schemeClr>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2300023223</a:t>
            </a:r>
            <a:endParaRPr lang="en-US" sz="1050" dirty="0">
              <a:solidFill>
                <a:schemeClr val="tx1"/>
              </a:solidFill>
            </a:endParaRPr>
          </a:p>
        </p:txBody>
      </p:sp>
      <p:sp>
        <p:nvSpPr>
          <p:cNvPr id="16" name="TextBox 15"/>
          <p:cNvSpPr txBox="1"/>
          <p:nvPr/>
        </p:nvSpPr>
        <p:spPr>
          <a:xfrm>
            <a:off x="2676192" y="1500174"/>
            <a:ext cx="1071570" cy="246221"/>
          </a:xfrm>
          <a:prstGeom prst="rect">
            <a:avLst/>
          </a:prstGeom>
          <a:noFill/>
        </p:spPr>
        <p:txBody>
          <a:bodyPr wrap="square" rtlCol="0">
            <a:spAutoFit/>
          </a:bodyPr>
          <a:lstStyle/>
          <a:p>
            <a:pPr algn="r"/>
            <a:r>
              <a:rPr lang="en-US" sz="1000" dirty="0" smtClean="0"/>
              <a:t>Patient Name:</a:t>
            </a:r>
            <a:endParaRPr lang="en-US" sz="1000" dirty="0"/>
          </a:p>
        </p:txBody>
      </p:sp>
      <p:sp>
        <p:nvSpPr>
          <p:cNvPr id="18" name="Rectangle 17"/>
          <p:cNvSpPr/>
          <p:nvPr/>
        </p:nvSpPr>
        <p:spPr>
          <a:xfrm>
            <a:off x="3783481" y="1524397"/>
            <a:ext cx="1178727" cy="214314"/>
          </a:xfrm>
          <a:prstGeom prst="rect">
            <a:avLst/>
          </a:prstGeom>
          <a:solidFill>
            <a:schemeClr val="accent3">
              <a:lumMod val="60000"/>
              <a:lumOff val="40000"/>
            </a:schemeClr>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Alok Ranjan</a:t>
            </a:r>
            <a:endParaRPr lang="en-US" sz="1050" dirty="0">
              <a:solidFill>
                <a:schemeClr val="tx1"/>
              </a:solidFill>
            </a:endParaRPr>
          </a:p>
        </p:txBody>
      </p:sp>
      <p:sp>
        <p:nvSpPr>
          <p:cNvPr id="22" name="TextBox 21"/>
          <p:cNvSpPr txBox="1"/>
          <p:nvPr/>
        </p:nvSpPr>
        <p:spPr>
          <a:xfrm>
            <a:off x="285720" y="1785926"/>
            <a:ext cx="857256" cy="246221"/>
          </a:xfrm>
          <a:prstGeom prst="rect">
            <a:avLst/>
          </a:prstGeom>
          <a:noFill/>
        </p:spPr>
        <p:txBody>
          <a:bodyPr wrap="square" rtlCol="0">
            <a:spAutoFit/>
          </a:bodyPr>
          <a:lstStyle/>
          <a:p>
            <a:pPr algn="r"/>
            <a:r>
              <a:rPr lang="en-US" sz="1000" dirty="0" smtClean="0"/>
              <a:t>Department:</a:t>
            </a:r>
            <a:endParaRPr lang="en-US" sz="1000" dirty="0"/>
          </a:p>
        </p:txBody>
      </p:sp>
      <p:sp>
        <p:nvSpPr>
          <p:cNvPr id="23" name="Rectangle 22"/>
          <p:cNvSpPr/>
          <p:nvPr/>
        </p:nvSpPr>
        <p:spPr>
          <a:xfrm>
            <a:off x="1214414" y="1802465"/>
            <a:ext cx="1500198" cy="214314"/>
          </a:xfrm>
          <a:prstGeom prst="rect">
            <a:avLst/>
          </a:prstGeom>
          <a:solidFill>
            <a:schemeClr val="accent3">
              <a:lumMod val="60000"/>
              <a:lumOff val="40000"/>
            </a:schemeClr>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Eye Department</a:t>
            </a:r>
            <a:endParaRPr lang="en-US" sz="1050" dirty="0">
              <a:solidFill>
                <a:schemeClr val="tx1"/>
              </a:solidFill>
            </a:endParaRPr>
          </a:p>
        </p:txBody>
      </p:sp>
      <p:sp>
        <p:nvSpPr>
          <p:cNvPr id="27" name="TextBox 26"/>
          <p:cNvSpPr txBox="1"/>
          <p:nvPr/>
        </p:nvSpPr>
        <p:spPr>
          <a:xfrm>
            <a:off x="2786050" y="1785926"/>
            <a:ext cx="928694" cy="230832"/>
          </a:xfrm>
          <a:prstGeom prst="rect">
            <a:avLst/>
          </a:prstGeom>
          <a:noFill/>
        </p:spPr>
        <p:txBody>
          <a:bodyPr wrap="square" rtlCol="0">
            <a:spAutoFit/>
          </a:bodyPr>
          <a:lstStyle/>
          <a:p>
            <a:pPr algn="r"/>
            <a:r>
              <a:rPr lang="en-US" sz="900" dirty="0" smtClean="0"/>
              <a:t>Primary Doctor:</a:t>
            </a:r>
            <a:endParaRPr lang="en-US" sz="900" dirty="0"/>
          </a:p>
        </p:txBody>
      </p:sp>
      <p:sp>
        <p:nvSpPr>
          <p:cNvPr id="28" name="Rectangle 27"/>
          <p:cNvSpPr/>
          <p:nvPr/>
        </p:nvSpPr>
        <p:spPr>
          <a:xfrm>
            <a:off x="3786182" y="1802465"/>
            <a:ext cx="1500198" cy="214314"/>
          </a:xfrm>
          <a:prstGeom prst="rect">
            <a:avLst/>
          </a:prstGeom>
          <a:solidFill>
            <a:schemeClr val="accent3">
              <a:lumMod val="60000"/>
              <a:lumOff val="40000"/>
            </a:schemeClr>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Vinay Kurudi </a:t>
            </a:r>
            <a:endParaRPr lang="en-US" sz="1050" dirty="0">
              <a:solidFill>
                <a:schemeClr val="tx1"/>
              </a:solidFill>
            </a:endParaRPr>
          </a:p>
        </p:txBody>
      </p:sp>
      <p:sp>
        <p:nvSpPr>
          <p:cNvPr id="38" name="TextBox 37"/>
          <p:cNvSpPr txBox="1"/>
          <p:nvPr/>
        </p:nvSpPr>
        <p:spPr>
          <a:xfrm>
            <a:off x="7072330" y="1475951"/>
            <a:ext cx="857256" cy="246221"/>
          </a:xfrm>
          <a:prstGeom prst="rect">
            <a:avLst/>
          </a:prstGeom>
          <a:noFill/>
        </p:spPr>
        <p:txBody>
          <a:bodyPr wrap="square" rtlCol="0">
            <a:spAutoFit/>
          </a:bodyPr>
          <a:lstStyle/>
          <a:p>
            <a:pPr algn="r"/>
            <a:r>
              <a:rPr lang="en-US" sz="1000" dirty="0" smtClean="0"/>
              <a:t>Session:</a:t>
            </a:r>
            <a:endParaRPr lang="en-US" sz="1000" dirty="0"/>
          </a:p>
        </p:txBody>
      </p:sp>
      <p:sp>
        <p:nvSpPr>
          <p:cNvPr id="39" name="Rectangle 38"/>
          <p:cNvSpPr/>
          <p:nvPr/>
        </p:nvSpPr>
        <p:spPr>
          <a:xfrm>
            <a:off x="7929586" y="1492490"/>
            <a:ext cx="714380" cy="214314"/>
          </a:xfrm>
          <a:prstGeom prst="rect">
            <a:avLst/>
          </a:prstGeom>
          <a:solidFill>
            <a:schemeClr val="accent3">
              <a:lumMod val="60000"/>
              <a:lumOff val="40000"/>
            </a:schemeClr>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Morning</a:t>
            </a:r>
            <a:endParaRPr lang="en-US" sz="1050" dirty="0">
              <a:solidFill>
                <a:schemeClr val="tx1"/>
              </a:solidFill>
            </a:endParaRPr>
          </a:p>
        </p:txBody>
      </p:sp>
      <p:sp>
        <p:nvSpPr>
          <p:cNvPr id="54" name="Rounded Rectangle 53"/>
          <p:cNvSpPr/>
          <p:nvPr/>
        </p:nvSpPr>
        <p:spPr>
          <a:xfrm flipH="1">
            <a:off x="357158" y="5214950"/>
            <a:ext cx="857256"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Save</a:t>
            </a:r>
            <a:endParaRPr lang="en-US" sz="1000" dirty="0"/>
          </a:p>
        </p:txBody>
      </p:sp>
      <p:sp>
        <p:nvSpPr>
          <p:cNvPr id="61" name="Rounded Rectangle 60"/>
          <p:cNvSpPr/>
          <p:nvPr/>
        </p:nvSpPr>
        <p:spPr>
          <a:xfrm flipH="1">
            <a:off x="1262800" y="5214950"/>
            <a:ext cx="951746"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Reset</a:t>
            </a:r>
            <a:endParaRPr lang="en-US" sz="1000" dirty="0"/>
          </a:p>
        </p:txBody>
      </p:sp>
      <p:sp>
        <p:nvSpPr>
          <p:cNvPr id="66" name="TextBox 65"/>
          <p:cNvSpPr txBox="1"/>
          <p:nvPr/>
        </p:nvSpPr>
        <p:spPr>
          <a:xfrm>
            <a:off x="5000628" y="1477122"/>
            <a:ext cx="1255148" cy="215444"/>
          </a:xfrm>
          <a:prstGeom prst="rect">
            <a:avLst/>
          </a:prstGeom>
          <a:noFill/>
        </p:spPr>
        <p:txBody>
          <a:bodyPr wrap="square" rtlCol="0">
            <a:spAutoFit/>
          </a:bodyPr>
          <a:lstStyle/>
          <a:p>
            <a:pPr algn="r"/>
            <a:r>
              <a:rPr lang="en-US" sz="800" dirty="0" smtClean="0"/>
              <a:t>Appointment Date :</a:t>
            </a:r>
            <a:endParaRPr lang="en-US" sz="800" dirty="0"/>
          </a:p>
        </p:txBody>
      </p:sp>
      <p:sp>
        <p:nvSpPr>
          <p:cNvPr id="67" name="Rectangle 66"/>
          <p:cNvSpPr/>
          <p:nvPr/>
        </p:nvSpPr>
        <p:spPr>
          <a:xfrm>
            <a:off x="6274606" y="1500174"/>
            <a:ext cx="869162" cy="214314"/>
          </a:xfrm>
          <a:prstGeom prst="rect">
            <a:avLst/>
          </a:prstGeo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rtlCol="0" anchor="ctr"/>
          <a:lstStyle/>
          <a:p>
            <a:r>
              <a:rPr lang="en-AU" sz="1050" dirty="0" smtClean="0"/>
              <a:t>03/27/2009</a:t>
            </a:r>
            <a:endParaRPr lang="en-AU" sz="1050" dirty="0"/>
          </a:p>
        </p:txBody>
      </p:sp>
      <p:sp>
        <p:nvSpPr>
          <p:cNvPr id="68" name="TextBox 67"/>
          <p:cNvSpPr txBox="1"/>
          <p:nvPr/>
        </p:nvSpPr>
        <p:spPr>
          <a:xfrm>
            <a:off x="7128400" y="1785926"/>
            <a:ext cx="857256" cy="246221"/>
          </a:xfrm>
          <a:prstGeom prst="rect">
            <a:avLst/>
          </a:prstGeom>
          <a:noFill/>
        </p:spPr>
        <p:txBody>
          <a:bodyPr wrap="square" rtlCol="0">
            <a:spAutoFit/>
          </a:bodyPr>
          <a:lstStyle/>
          <a:p>
            <a:pPr algn="r"/>
            <a:r>
              <a:rPr lang="en-US" sz="1000" dirty="0" smtClean="0"/>
              <a:t>End Time:</a:t>
            </a:r>
            <a:endParaRPr lang="en-US" sz="1000" dirty="0"/>
          </a:p>
        </p:txBody>
      </p:sp>
      <p:sp>
        <p:nvSpPr>
          <p:cNvPr id="69" name="TextBox 68"/>
          <p:cNvSpPr txBox="1"/>
          <p:nvPr/>
        </p:nvSpPr>
        <p:spPr>
          <a:xfrm>
            <a:off x="5357818" y="1785926"/>
            <a:ext cx="857256" cy="246221"/>
          </a:xfrm>
          <a:prstGeom prst="rect">
            <a:avLst/>
          </a:prstGeom>
          <a:noFill/>
        </p:spPr>
        <p:txBody>
          <a:bodyPr wrap="square" rtlCol="0">
            <a:spAutoFit/>
          </a:bodyPr>
          <a:lstStyle/>
          <a:p>
            <a:pPr algn="r"/>
            <a:r>
              <a:rPr lang="en-US" sz="1000" dirty="0" smtClean="0"/>
              <a:t>Start Time:</a:t>
            </a:r>
            <a:endParaRPr lang="en-US" sz="1000" dirty="0"/>
          </a:p>
        </p:txBody>
      </p:sp>
      <p:sp>
        <p:nvSpPr>
          <p:cNvPr id="70" name="Rectangle 69"/>
          <p:cNvSpPr/>
          <p:nvPr/>
        </p:nvSpPr>
        <p:spPr>
          <a:xfrm>
            <a:off x="6282290" y="1785926"/>
            <a:ext cx="642942" cy="214314"/>
          </a:xfrm>
          <a:prstGeom prst="rect">
            <a:avLst/>
          </a:prstGeo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8:30</a:t>
            </a:r>
            <a:endParaRPr lang="en-AU" sz="1200" dirty="0"/>
          </a:p>
        </p:txBody>
      </p:sp>
      <p:sp>
        <p:nvSpPr>
          <p:cNvPr id="71" name="Rectangle 70"/>
          <p:cNvSpPr/>
          <p:nvPr/>
        </p:nvSpPr>
        <p:spPr>
          <a:xfrm>
            <a:off x="7929586" y="1785926"/>
            <a:ext cx="642942" cy="214314"/>
          </a:xfrm>
          <a:prstGeom prst="rect">
            <a:avLst/>
          </a:prstGeo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9:00</a:t>
            </a:r>
            <a:endParaRPr lang="en-AU" sz="1200" dirty="0"/>
          </a:p>
        </p:txBody>
      </p:sp>
      <p:sp>
        <p:nvSpPr>
          <p:cNvPr id="73" name="TextBox 72"/>
          <p:cNvSpPr txBox="1"/>
          <p:nvPr/>
        </p:nvSpPr>
        <p:spPr>
          <a:xfrm>
            <a:off x="285720" y="2642052"/>
            <a:ext cx="1847864" cy="215444"/>
          </a:xfrm>
          <a:prstGeom prst="rect">
            <a:avLst/>
          </a:prstGeom>
          <a:noFill/>
        </p:spPr>
        <p:txBody>
          <a:bodyPr wrap="square" rtlCol="0">
            <a:spAutoFit/>
          </a:bodyPr>
          <a:lstStyle/>
          <a:p>
            <a:r>
              <a:rPr lang="en-US" sz="800" b="1" u="sng" dirty="0" smtClean="0"/>
              <a:t>Remind Doctor </a:t>
            </a:r>
            <a:endParaRPr lang="en-US" sz="800" b="1" u="sng" dirty="0"/>
          </a:p>
        </p:txBody>
      </p:sp>
      <p:sp>
        <p:nvSpPr>
          <p:cNvPr id="77" name="Rounded Rectangle 76"/>
          <p:cNvSpPr/>
          <p:nvPr/>
        </p:nvSpPr>
        <p:spPr>
          <a:xfrm>
            <a:off x="5715008" y="2071678"/>
            <a:ext cx="3143272" cy="428628"/>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tx1"/>
                </a:solidFill>
              </a:rPr>
              <a:t>Details about the rescheduled appointment</a:t>
            </a:r>
          </a:p>
        </p:txBody>
      </p:sp>
      <p:sp>
        <p:nvSpPr>
          <p:cNvPr id="80" name="TextBox 79"/>
          <p:cNvSpPr txBox="1"/>
          <p:nvPr/>
        </p:nvSpPr>
        <p:spPr>
          <a:xfrm>
            <a:off x="4500562" y="2214554"/>
            <a:ext cx="1255148" cy="215444"/>
          </a:xfrm>
          <a:prstGeom prst="rect">
            <a:avLst/>
          </a:prstGeom>
          <a:noFill/>
        </p:spPr>
        <p:txBody>
          <a:bodyPr wrap="square" rtlCol="0">
            <a:spAutoFit/>
          </a:bodyPr>
          <a:lstStyle/>
          <a:p>
            <a:pPr algn="r"/>
            <a:r>
              <a:rPr lang="en-US" sz="800" dirty="0" smtClean="0"/>
              <a:t>Appointment Remarks:</a:t>
            </a:r>
            <a:endParaRPr lang="en-US" sz="800" dirty="0"/>
          </a:p>
        </p:txBody>
      </p:sp>
      <p:sp>
        <p:nvSpPr>
          <p:cNvPr id="81" name="TextBox 80"/>
          <p:cNvSpPr txBox="1"/>
          <p:nvPr/>
        </p:nvSpPr>
        <p:spPr>
          <a:xfrm>
            <a:off x="102142" y="2071678"/>
            <a:ext cx="1255148" cy="230832"/>
          </a:xfrm>
          <a:prstGeom prst="rect">
            <a:avLst/>
          </a:prstGeom>
          <a:noFill/>
        </p:spPr>
        <p:txBody>
          <a:bodyPr wrap="square" rtlCol="0">
            <a:spAutoFit/>
          </a:bodyPr>
          <a:lstStyle/>
          <a:p>
            <a:pPr algn="r"/>
            <a:r>
              <a:rPr lang="en-US" sz="900" dirty="0" smtClean="0"/>
              <a:t>Appointment Status:</a:t>
            </a:r>
            <a:endParaRPr lang="en-US" sz="900" dirty="0"/>
          </a:p>
        </p:txBody>
      </p:sp>
      <p:sp>
        <p:nvSpPr>
          <p:cNvPr id="82" name="Rectangle 81"/>
          <p:cNvSpPr/>
          <p:nvPr/>
        </p:nvSpPr>
        <p:spPr>
          <a:xfrm>
            <a:off x="1345384" y="2094730"/>
            <a:ext cx="1083476" cy="214314"/>
          </a:xfrm>
          <a:prstGeom prst="rect">
            <a:avLst/>
          </a:prstGeo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Confirmed</a:t>
            </a:r>
            <a:endParaRPr lang="en-AU" sz="1200" dirty="0"/>
          </a:p>
        </p:txBody>
      </p:sp>
      <p:sp>
        <p:nvSpPr>
          <p:cNvPr id="55" name="TextBox 54"/>
          <p:cNvSpPr txBox="1"/>
          <p:nvPr/>
        </p:nvSpPr>
        <p:spPr>
          <a:xfrm>
            <a:off x="285720" y="3785060"/>
            <a:ext cx="1847864" cy="215444"/>
          </a:xfrm>
          <a:prstGeom prst="rect">
            <a:avLst/>
          </a:prstGeom>
          <a:noFill/>
        </p:spPr>
        <p:txBody>
          <a:bodyPr wrap="square" rtlCol="0">
            <a:spAutoFit/>
          </a:bodyPr>
          <a:lstStyle/>
          <a:p>
            <a:r>
              <a:rPr lang="en-US" sz="800" b="1" u="sng" dirty="0" smtClean="0"/>
              <a:t>Remind Patient</a:t>
            </a:r>
            <a:endParaRPr lang="en-US" sz="800" b="1" u="sng" dirty="0"/>
          </a:p>
        </p:txBody>
      </p:sp>
      <p:sp>
        <p:nvSpPr>
          <p:cNvPr id="56" name="Rounded Rectangle 55"/>
          <p:cNvSpPr/>
          <p:nvPr/>
        </p:nvSpPr>
        <p:spPr>
          <a:xfrm>
            <a:off x="214282" y="2809110"/>
            <a:ext cx="3857652" cy="928694"/>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221966" y="3959802"/>
            <a:ext cx="3857652" cy="928694"/>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13228" y="2857496"/>
            <a:ext cx="2087070" cy="246221"/>
          </a:xfrm>
          <a:prstGeom prst="rect">
            <a:avLst/>
          </a:prstGeom>
          <a:noFill/>
        </p:spPr>
        <p:txBody>
          <a:bodyPr wrap="square" rtlCol="0">
            <a:spAutoFit/>
          </a:bodyPr>
          <a:lstStyle/>
          <a:p>
            <a:r>
              <a:rPr lang="en-US" sz="1000" dirty="0" smtClean="0"/>
              <a:t>Send Email before</a:t>
            </a:r>
            <a:endParaRPr lang="en-US" sz="1000" dirty="0"/>
          </a:p>
        </p:txBody>
      </p:sp>
      <p:sp>
        <p:nvSpPr>
          <p:cNvPr id="59" name="Rectangle 58"/>
          <p:cNvSpPr/>
          <p:nvPr/>
        </p:nvSpPr>
        <p:spPr>
          <a:xfrm>
            <a:off x="285720" y="2889403"/>
            <a:ext cx="142876" cy="14287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413228" y="3071810"/>
            <a:ext cx="2786082" cy="246221"/>
          </a:xfrm>
          <a:prstGeom prst="rect">
            <a:avLst/>
          </a:prstGeom>
          <a:noFill/>
        </p:spPr>
        <p:txBody>
          <a:bodyPr wrap="square" rtlCol="0">
            <a:spAutoFit/>
          </a:bodyPr>
          <a:lstStyle/>
          <a:p>
            <a:r>
              <a:rPr lang="en-US" sz="1000" dirty="0" smtClean="0"/>
              <a:t>Send SMS before</a:t>
            </a:r>
            <a:endParaRPr lang="en-US" sz="1000" dirty="0"/>
          </a:p>
        </p:txBody>
      </p:sp>
      <p:sp>
        <p:nvSpPr>
          <p:cNvPr id="63" name="Rectangle 62"/>
          <p:cNvSpPr/>
          <p:nvPr/>
        </p:nvSpPr>
        <p:spPr>
          <a:xfrm>
            <a:off x="285720" y="3103717"/>
            <a:ext cx="142876" cy="14287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413228" y="3325655"/>
            <a:ext cx="2786082" cy="246221"/>
          </a:xfrm>
          <a:prstGeom prst="rect">
            <a:avLst/>
          </a:prstGeom>
          <a:noFill/>
        </p:spPr>
        <p:txBody>
          <a:bodyPr wrap="square" rtlCol="0">
            <a:spAutoFit/>
          </a:bodyPr>
          <a:lstStyle/>
          <a:p>
            <a:r>
              <a:rPr lang="en-US" sz="1000" dirty="0" smtClean="0"/>
              <a:t>Call on doctor’s phone before </a:t>
            </a:r>
            <a:endParaRPr lang="en-US" sz="1000" dirty="0"/>
          </a:p>
        </p:txBody>
      </p:sp>
      <p:sp>
        <p:nvSpPr>
          <p:cNvPr id="65" name="Rectangle 64"/>
          <p:cNvSpPr/>
          <p:nvPr/>
        </p:nvSpPr>
        <p:spPr>
          <a:xfrm>
            <a:off x="285720" y="3357562"/>
            <a:ext cx="142876" cy="14287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2214546" y="2928934"/>
            <a:ext cx="1000132" cy="21431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2</a:t>
            </a:r>
            <a:endParaRPr lang="en-AU" dirty="0">
              <a:solidFill>
                <a:schemeClr val="tx1"/>
              </a:solidFill>
            </a:endParaRPr>
          </a:p>
        </p:txBody>
      </p:sp>
      <p:sp>
        <p:nvSpPr>
          <p:cNvPr id="83" name="Rectangle 82"/>
          <p:cNvSpPr/>
          <p:nvPr/>
        </p:nvSpPr>
        <p:spPr>
          <a:xfrm>
            <a:off x="3286116" y="2931945"/>
            <a:ext cx="785818"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Days</a:t>
            </a:r>
            <a:endParaRPr lang="en-US" sz="1050" dirty="0">
              <a:solidFill>
                <a:schemeClr val="tx1"/>
              </a:solidFill>
            </a:endParaRPr>
          </a:p>
        </p:txBody>
      </p:sp>
      <p:grpSp>
        <p:nvGrpSpPr>
          <p:cNvPr id="84" name="Group 81"/>
          <p:cNvGrpSpPr/>
          <p:nvPr/>
        </p:nvGrpSpPr>
        <p:grpSpPr>
          <a:xfrm>
            <a:off x="3857620" y="2928934"/>
            <a:ext cx="214314" cy="229682"/>
            <a:chOff x="1285852" y="4143380"/>
            <a:chExt cx="214314" cy="229682"/>
          </a:xfrm>
        </p:grpSpPr>
        <p:sp>
          <p:nvSpPr>
            <p:cNvPr id="85" name="Rectangle 84"/>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lowchart: Merge 85"/>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Rectangle 86"/>
          <p:cNvSpPr/>
          <p:nvPr/>
        </p:nvSpPr>
        <p:spPr>
          <a:xfrm>
            <a:off x="2214546" y="3143248"/>
            <a:ext cx="1000132" cy="21431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3</a:t>
            </a:r>
            <a:endParaRPr lang="en-AU" dirty="0">
              <a:solidFill>
                <a:schemeClr val="tx1"/>
              </a:solidFill>
            </a:endParaRPr>
          </a:p>
        </p:txBody>
      </p:sp>
      <p:sp>
        <p:nvSpPr>
          <p:cNvPr id="88" name="Rectangle 87"/>
          <p:cNvSpPr/>
          <p:nvPr/>
        </p:nvSpPr>
        <p:spPr>
          <a:xfrm>
            <a:off x="3286116" y="3146259"/>
            <a:ext cx="785818"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Hours</a:t>
            </a:r>
            <a:endParaRPr lang="en-US" sz="1050" dirty="0">
              <a:solidFill>
                <a:schemeClr val="tx1"/>
              </a:solidFill>
            </a:endParaRPr>
          </a:p>
        </p:txBody>
      </p:sp>
      <p:grpSp>
        <p:nvGrpSpPr>
          <p:cNvPr id="89" name="Group 81"/>
          <p:cNvGrpSpPr/>
          <p:nvPr/>
        </p:nvGrpSpPr>
        <p:grpSpPr>
          <a:xfrm>
            <a:off x="3857620" y="3143248"/>
            <a:ext cx="214314" cy="229682"/>
            <a:chOff x="1285852" y="4143380"/>
            <a:chExt cx="214314" cy="229682"/>
          </a:xfrm>
        </p:grpSpPr>
        <p:sp>
          <p:nvSpPr>
            <p:cNvPr id="90" name="Rectangle 89"/>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lowchart: Merge 90"/>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2214546" y="3357562"/>
            <a:ext cx="1000132" cy="21431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15</a:t>
            </a:r>
            <a:endParaRPr lang="en-AU" dirty="0">
              <a:solidFill>
                <a:schemeClr val="tx1"/>
              </a:solidFill>
            </a:endParaRPr>
          </a:p>
        </p:txBody>
      </p:sp>
      <p:sp>
        <p:nvSpPr>
          <p:cNvPr id="95" name="Rectangle 94"/>
          <p:cNvSpPr/>
          <p:nvPr/>
        </p:nvSpPr>
        <p:spPr>
          <a:xfrm>
            <a:off x="3286116" y="3360573"/>
            <a:ext cx="785818"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Minutes</a:t>
            </a:r>
            <a:endParaRPr lang="en-US" sz="1050" dirty="0">
              <a:solidFill>
                <a:schemeClr val="tx1"/>
              </a:solidFill>
            </a:endParaRPr>
          </a:p>
        </p:txBody>
      </p:sp>
      <p:grpSp>
        <p:nvGrpSpPr>
          <p:cNvPr id="96" name="Group 81"/>
          <p:cNvGrpSpPr/>
          <p:nvPr/>
        </p:nvGrpSpPr>
        <p:grpSpPr>
          <a:xfrm>
            <a:off x="3857620" y="3357562"/>
            <a:ext cx="214314" cy="229682"/>
            <a:chOff x="1285852" y="4143380"/>
            <a:chExt cx="214314" cy="229682"/>
          </a:xfrm>
        </p:grpSpPr>
        <p:sp>
          <p:nvSpPr>
            <p:cNvPr id="97" name="Rectangle 96"/>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lowchart: Merge 97"/>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9" name="TextBox 98"/>
          <p:cNvSpPr txBox="1"/>
          <p:nvPr/>
        </p:nvSpPr>
        <p:spPr>
          <a:xfrm>
            <a:off x="380210" y="4056574"/>
            <a:ext cx="2087070" cy="246221"/>
          </a:xfrm>
          <a:prstGeom prst="rect">
            <a:avLst/>
          </a:prstGeom>
          <a:noFill/>
        </p:spPr>
        <p:txBody>
          <a:bodyPr wrap="square" rtlCol="0">
            <a:spAutoFit/>
          </a:bodyPr>
          <a:lstStyle/>
          <a:p>
            <a:r>
              <a:rPr lang="en-US" sz="1000" dirty="0" smtClean="0"/>
              <a:t>Send Email before</a:t>
            </a:r>
            <a:endParaRPr lang="en-US" sz="1000" dirty="0"/>
          </a:p>
        </p:txBody>
      </p:sp>
      <p:sp>
        <p:nvSpPr>
          <p:cNvPr id="100" name="Rectangle 99"/>
          <p:cNvSpPr/>
          <p:nvPr/>
        </p:nvSpPr>
        <p:spPr>
          <a:xfrm>
            <a:off x="252702" y="4088481"/>
            <a:ext cx="142876" cy="14287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380210" y="4270888"/>
            <a:ext cx="2786082" cy="246221"/>
          </a:xfrm>
          <a:prstGeom prst="rect">
            <a:avLst/>
          </a:prstGeom>
          <a:noFill/>
        </p:spPr>
        <p:txBody>
          <a:bodyPr wrap="square" rtlCol="0">
            <a:spAutoFit/>
          </a:bodyPr>
          <a:lstStyle/>
          <a:p>
            <a:r>
              <a:rPr lang="en-US" sz="1000" dirty="0" smtClean="0"/>
              <a:t>Send SMS before</a:t>
            </a:r>
            <a:endParaRPr lang="en-US" sz="1000" dirty="0"/>
          </a:p>
        </p:txBody>
      </p:sp>
      <p:sp>
        <p:nvSpPr>
          <p:cNvPr id="102" name="Rectangle 101"/>
          <p:cNvSpPr/>
          <p:nvPr/>
        </p:nvSpPr>
        <p:spPr>
          <a:xfrm>
            <a:off x="252702" y="4302795"/>
            <a:ext cx="142876" cy="14287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380210" y="4524733"/>
            <a:ext cx="2786082" cy="246221"/>
          </a:xfrm>
          <a:prstGeom prst="rect">
            <a:avLst/>
          </a:prstGeom>
          <a:noFill/>
        </p:spPr>
        <p:txBody>
          <a:bodyPr wrap="square" rtlCol="0">
            <a:spAutoFit/>
          </a:bodyPr>
          <a:lstStyle/>
          <a:p>
            <a:r>
              <a:rPr lang="en-US" sz="1000" dirty="0" smtClean="0"/>
              <a:t>Call on patient’s phone before </a:t>
            </a:r>
            <a:endParaRPr lang="en-US" sz="1000" dirty="0"/>
          </a:p>
        </p:txBody>
      </p:sp>
      <p:sp>
        <p:nvSpPr>
          <p:cNvPr id="104" name="Rectangle 103"/>
          <p:cNvSpPr/>
          <p:nvPr/>
        </p:nvSpPr>
        <p:spPr>
          <a:xfrm>
            <a:off x="252702" y="4556640"/>
            <a:ext cx="142876" cy="14287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181528" y="4128012"/>
            <a:ext cx="1000132" cy="21431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2</a:t>
            </a:r>
            <a:endParaRPr lang="en-AU" dirty="0">
              <a:solidFill>
                <a:schemeClr val="tx1"/>
              </a:solidFill>
            </a:endParaRPr>
          </a:p>
        </p:txBody>
      </p:sp>
      <p:sp>
        <p:nvSpPr>
          <p:cNvPr id="106" name="Rectangle 105"/>
          <p:cNvSpPr/>
          <p:nvPr/>
        </p:nvSpPr>
        <p:spPr>
          <a:xfrm>
            <a:off x="3253098" y="4131023"/>
            <a:ext cx="785818"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Days</a:t>
            </a:r>
            <a:endParaRPr lang="en-US" sz="1050" dirty="0">
              <a:solidFill>
                <a:schemeClr val="tx1"/>
              </a:solidFill>
            </a:endParaRPr>
          </a:p>
        </p:txBody>
      </p:sp>
      <p:grpSp>
        <p:nvGrpSpPr>
          <p:cNvPr id="107" name="Group 81"/>
          <p:cNvGrpSpPr/>
          <p:nvPr/>
        </p:nvGrpSpPr>
        <p:grpSpPr>
          <a:xfrm>
            <a:off x="3824602" y="4128012"/>
            <a:ext cx="214314" cy="229682"/>
            <a:chOff x="1285852" y="4143380"/>
            <a:chExt cx="214314" cy="229682"/>
          </a:xfrm>
        </p:grpSpPr>
        <p:sp>
          <p:nvSpPr>
            <p:cNvPr id="108" name="Rectangle 107"/>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lowchart: Merge 108"/>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Rectangle 109"/>
          <p:cNvSpPr/>
          <p:nvPr/>
        </p:nvSpPr>
        <p:spPr>
          <a:xfrm>
            <a:off x="2181528" y="4342326"/>
            <a:ext cx="1000132" cy="21431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3</a:t>
            </a:r>
            <a:endParaRPr lang="en-AU" dirty="0">
              <a:solidFill>
                <a:schemeClr val="tx1"/>
              </a:solidFill>
            </a:endParaRPr>
          </a:p>
        </p:txBody>
      </p:sp>
      <p:sp>
        <p:nvSpPr>
          <p:cNvPr id="111" name="Rectangle 110"/>
          <p:cNvSpPr/>
          <p:nvPr/>
        </p:nvSpPr>
        <p:spPr>
          <a:xfrm>
            <a:off x="3253098" y="4345337"/>
            <a:ext cx="785818"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Hours</a:t>
            </a:r>
            <a:endParaRPr lang="en-US" sz="1050" dirty="0">
              <a:solidFill>
                <a:schemeClr val="tx1"/>
              </a:solidFill>
            </a:endParaRPr>
          </a:p>
        </p:txBody>
      </p:sp>
      <p:grpSp>
        <p:nvGrpSpPr>
          <p:cNvPr id="112" name="Group 81"/>
          <p:cNvGrpSpPr/>
          <p:nvPr/>
        </p:nvGrpSpPr>
        <p:grpSpPr>
          <a:xfrm>
            <a:off x="3824602" y="4342326"/>
            <a:ext cx="214314" cy="229682"/>
            <a:chOff x="1285852" y="4143380"/>
            <a:chExt cx="214314" cy="229682"/>
          </a:xfrm>
        </p:grpSpPr>
        <p:sp>
          <p:nvSpPr>
            <p:cNvPr id="113" name="Rectangle 112"/>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lowchart: Merge 113"/>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5" name="Rectangle 114"/>
          <p:cNvSpPr/>
          <p:nvPr/>
        </p:nvSpPr>
        <p:spPr>
          <a:xfrm>
            <a:off x="2181528" y="4556640"/>
            <a:ext cx="1000132" cy="21431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15</a:t>
            </a:r>
            <a:endParaRPr lang="en-AU" dirty="0">
              <a:solidFill>
                <a:schemeClr val="tx1"/>
              </a:solidFill>
            </a:endParaRPr>
          </a:p>
        </p:txBody>
      </p:sp>
      <p:sp>
        <p:nvSpPr>
          <p:cNvPr id="116" name="Rectangle 115"/>
          <p:cNvSpPr/>
          <p:nvPr/>
        </p:nvSpPr>
        <p:spPr>
          <a:xfrm>
            <a:off x="3253098" y="4559651"/>
            <a:ext cx="785818"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Minutes</a:t>
            </a:r>
            <a:endParaRPr lang="en-US" sz="1050" dirty="0">
              <a:solidFill>
                <a:schemeClr val="tx1"/>
              </a:solidFill>
            </a:endParaRPr>
          </a:p>
        </p:txBody>
      </p:sp>
      <p:grpSp>
        <p:nvGrpSpPr>
          <p:cNvPr id="117" name="Group 81"/>
          <p:cNvGrpSpPr/>
          <p:nvPr/>
        </p:nvGrpSpPr>
        <p:grpSpPr>
          <a:xfrm>
            <a:off x="3824602" y="4556640"/>
            <a:ext cx="214314" cy="229682"/>
            <a:chOff x="1285852" y="4143380"/>
            <a:chExt cx="214314" cy="229682"/>
          </a:xfrm>
        </p:grpSpPr>
        <p:sp>
          <p:nvSpPr>
            <p:cNvPr id="118" name="Rectangle 117"/>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lowchart: Merge 118"/>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8770" y="-24"/>
            <a:ext cx="6472254" cy="571504"/>
          </a:xfrm>
        </p:spPr>
        <p:txBody>
          <a:bodyPr>
            <a:normAutofit fontScale="90000"/>
          </a:bodyPr>
          <a:lstStyle/>
          <a:p>
            <a:r>
              <a:rPr lang="en-US" dirty="0" smtClean="0"/>
              <a:t>Outpatient Management</a:t>
            </a:r>
            <a:endParaRPr lang="en-US" dirty="0"/>
          </a:p>
        </p:txBody>
      </p:sp>
      <p:sp>
        <p:nvSpPr>
          <p:cNvPr id="3" name="Content Placeholder 2"/>
          <p:cNvSpPr>
            <a:spLocks noGrp="1"/>
          </p:cNvSpPr>
          <p:nvPr>
            <p:ph idx="1"/>
          </p:nvPr>
        </p:nvSpPr>
        <p:spPr>
          <a:xfrm>
            <a:off x="285720" y="1071546"/>
            <a:ext cx="8501122" cy="5429288"/>
          </a:xfrm>
        </p:spPr>
        <p:txBody>
          <a:bodyPr>
            <a:normAutofit/>
          </a:bodyPr>
          <a:lstStyle/>
          <a:p>
            <a:r>
              <a:rPr lang="en-US" sz="2000" dirty="0" smtClean="0"/>
              <a:t>This module supports doctors and administrators to take better and timely consultation decisions by providing instant access to comprehensive patient information. </a:t>
            </a:r>
          </a:p>
          <a:p>
            <a:pPr lvl="1"/>
            <a:r>
              <a:rPr lang="en-US" sz="1800" dirty="0" smtClean="0"/>
              <a:t>Patient visits are divided into </a:t>
            </a:r>
          </a:p>
          <a:p>
            <a:pPr lvl="2"/>
            <a:r>
              <a:rPr lang="en-US" sz="1600" dirty="0" smtClean="0"/>
              <a:t>Primary Consultation</a:t>
            </a:r>
          </a:p>
          <a:p>
            <a:pPr lvl="2"/>
            <a:r>
              <a:rPr lang="en-US" sz="1600" dirty="0" smtClean="0"/>
              <a:t>Secondary Consultation </a:t>
            </a:r>
          </a:p>
          <a:p>
            <a:pPr lvl="2"/>
            <a:r>
              <a:rPr lang="en-US" sz="1600" dirty="0" smtClean="0"/>
              <a:t>Follow-up </a:t>
            </a:r>
          </a:p>
          <a:p>
            <a:pPr lvl="1"/>
            <a:r>
              <a:rPr lang="en-US" sz="1800" dirty="0" smtClean="0"/>
              <a:t>If a patient visits same doctor after one month (this rule will be configurable by the hospital) or he/she makes more than three visits (this is configurable by the hospital)  in the same month then the corresponding visit qualifies for Primary Consultation</a:t>
            </a:r>
          </a:p>
          <a:p>
            <a:pPr lvl="2"/>
            <a:r>
              <a:rPr lang="en-US" sz="1600" dirty="0" smtClean="0"/>
              <a:t>If the patient is availing consultation from other doctor then it will always qualify for Primary Consultation</a:t>
            </a:r>
          </a:p>
          <a:p>
            <a:pPr lvl="1"/>
            <a:endParaRPr lang="en-US" sz="18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8770" y="3071818"/>
            <a:ext cx="6472254" cy="1143000"/>
          </a:xfrm>
        </p:spPr>
        <p:txBody>
          <a:bodyPr/>
          <a:lstStyle/>
          <a:p>
            <a:r>
              <a:rPr lang="en-US" dirty="0" smtClean="0"/>
              <a:t>Outpatient Management</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57158" y="1571612"/>
            <a:ext cx="8501122" cy="48577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sz="1200" dirty="0"/>
          </a:p>
        </p:txBody>
      </p:sp>
      <p:sp>
        <p:nvSpPr>
          <p:cNvPr id="3081" name="AutoShape 9" descr="Filename: j0437119.wmf&#10;Keywords: business, business man, business men ...&#10;File Size: 29 KB"/>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AU" sz="1200"/>
          </a:p>
        </p:txBody>
      </p:sp>
      <p:sp>
        <p:nvSpPr>
          <p:cNvPr id="41" name="TextBox 40"/>
          <p:cNvSpPr txBox="1"/>
          <p:nvPr/>
        </p:nvSpPr>
        <p:spPr>
          <a:xfrm>
            <a:off x="6414534" y="1071546"/>
            <a:ext cx="2443746" cy="276999"/>
          </a:xfrm>
          <a:prstGeom prst="rect">
            <a:avLst/>
          </a:prstGeom>
          <a:noFill/>
        </p:spPr>
        <p:txBody>
          <a:bodyPr wrap="none" rtlCol="0">
            <a:spAutoFit/>
          </a:bodyPr>
          <a:lstStyle/>
          <a:p>
            <a:r>
              <a:rPr lang="en-AU" sz="1200" b="1" dirty="0" smtClean="0"/>
              <a:t>Welcome</a:t>
            </a:r>
            <a:r>
              <a:rPr lang="en-AU" sz="1200" dirty="0" smtClean="0"/>
              <a:t>: &lt;first name&gt; &lt;last name&gt;</a:t>
            </a:r>
            <a:endParaRPr lang="en-AU" sz="1200" dirty="0"/>
          </a:p>
        </p:txBody>
      </p:sp>
      <p:sp>
        <p:nvSpPr>
          <p:cNvPr id="42" name="TextBox 41"/>
          <p:cNvSpPr txBox="1"/>
          <p:nvPr/>
        </p:nvSpPr>
        <p:spPr>
          <a:xfrm>
            <a:off x="6643702" y="1285860"/>
            <a:ext cx="1277016" cy="276999"/>
          </a:xfrm>
          <a:prstGeom prst="rect">
            <a:avLst/>
          </a:prstGeom>
          <a:noFill/>
        </p:spPr>
        <p:txBody>
          <a:bodyPr wrap="none" rtlCol="0">
            <a:spAutoFit/>
          </a:bodyPr>
          <a:lstStyle/>
          <a:p>
            <a:r>
              <a:rPr lang="en-AU" sz="1200" u="sng" dirty="0" smtClean="0"/>
              <a:t>Change Password</a:t>
            </a:r>
            <a:endParaRPr lang="en-AU" sz="1200" u="sng" dirty="0"/>
          </a:p>
        </p:txBody>
      </p:sp>
      <p:sp>
        <p:nvSpPr>
          <p:cNvPr id="44" name="TextBox 43"/>
          <p:cNvSpPr txBox="1"/>
          <p:nvPr/>
        </p:nvSpPr>
        <p:spPr>
          <a:xfrm>
            <a:off x="7920718" y="1294613"/>
            <a:ext cx="614848" cy="276999"/>
          </a:xfrm>
          <a:prstGeom prst="rect">
            <a:avLst/>
          </a:prstGeom>
          <a:noFill/>
        </p:spPr>
        <p:txBody>
          <a:bodyPr wrap="none" rtlCol="0">
            <a:spAutoFit/>
          </a:bodyPr>
          <a:lstStyle/>
          <a:p>
            <a:r>
              <a:rPr lang="en-AU" sz="1200" u="sng" dirty="0" smtClean="0"/>
              <a:t>Logout</a:t>
            </a:r>
            <a:endParaRPr lang="en-AU" sz="1200" u="sng" dirty="0"/>
          </a:p>
        </p:txBody>
      </p:sp>
      <p:sp>
        <p:nvSpPr>
          <p:cNvPr id="62" name="Rectangle 61"/>
          <p:cNvSpPr/>
          <p:nvPr/>
        </p:nvSpPr>
        <p:spPr>
          <a:xfrm>
            <a:off x="357158"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Home</a:t>
            </a:r>
            <a:endParaRPr lang="en-AU" sz="1400" dirty="0"/>
          </a:p>
        </p:txBody>
      </p:sp>
      <p:sp>
        <p:nvSpPr>
          <p:cNvPr id="63" name="Rectangle 62"/>
          <p:cNvSpPr/>
          <p:nvPr/>
        </p:nvSpPr>
        <p:spPr>
          <a:xfrm>
            <a:off x="1500166" y="1285860"/>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Miscellaneous</a:t>
            </a:r>
          </a:p>
        </p:txBody>
      </p:sp>
      <p:sp>
        <p:nvSpPr>
          <p:cNvPr id="64" name="Rectangle 63"/>
          <p:cNvSpPr/>
          <p:nvPr/>
        </p:nvSpPr>
        <p:spPr>
          <a:xfrm>
            <a:off x="4000496"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Settings</a:t>
            </a:r>
            <a:endParaRPr lang="en-AU" sz="1400" dirty="0"/>
          </a:p>
        </p:txBody>
      </p:sp>
      <p:sp>
        <p:nvSpPr>
          <p:cNvPr id="65" name="Rectangle 64"/>
          <p:cNvSpPr/>
          <p:nvPr/>
        </p:nvSpPr>
        <p:spPr>
          <a:xfrm>
            <a:off x="5143504"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Help</a:t>
            </a:r>
            <a:endParaRPr lang="en-AU" sz="1400" dirty="0"/>
          </a:p>
        </p:txBody>
      </p:sp>
      <p:sp>
        <p:nvSpPr>
          <p:cNvPr id="66" name="Rectangle 65"/>
          <p:cNvSpPr/>
          <p:nvPr/>
        </p:nvSpPr>
        <p:spPr>
          <a:xfrm>
            <a:off x="2857488"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Reports</a:t>
            </a:r>
            <a:endParaRPr lang="en-AU" sz="1400" dirty="0"/>
          </a:p>
        </p:txBody>
      </p:sp>
      <p:sp>
        <p:nvSpPr>
          <p:cNvPr id="30" name="Rectangle 29"/>
          <p:cNvSpPr/>
          <p:nvPr/>
        </p:nvSpPr>
        <p:spPr>
          <a:xfrm>
            <a:off x="387894"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Registration</a:t>
            </a:r>
          </a:p>
        </p:txBody>
      </p:sp>
      <p:sp>
        <p:nvSpPr>
          <p:cNvPr id="31" name="Rectangle 30"/>
          <p:cNvSpPr/>
          <p:nvPr/>
        </p:nvSpPr>
        <p:spPr>
          <a:xfrm>
            <a:off x="1487080" y="1610032"/>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AU" sz="1000" dirty="0" smtClean="0"/>
              <a:t>Appointments</a:t>
            </a:r>
          </a:p>
        </p:txBody>
      </p:sp>
      <p:sp>
        <p:nvSpPr>
          <p:cNvPr id="18" name="Title 1"/>
          <p:cNvSpPr>
            <a:spLocks noGrp="1"/>
          </p:cNvSpPr>
          <p:nvPr>
            <p:ph type="title"/>
          </p:nvPr>
        </p:nvSpPr>
        <p:spPr>
          <a:xfrm>
            <a:off x="1528770" y="71414"/>
            <a:ext cx="6472254" cy="428628"/>
          </a:xfrm>
        </p:spPr>
        <p:txBody>
          <a:bodyPr>
            <a:normAutofit fontScale="90000"/>
          </a:bodyPr>
          <a:lstStyle/>
          <a:p>
            <a:r>
              <a:rPr lang="en-US" dirty="0" smtClean="0"/>
              <a:t>Manage Appointments</a:t>
            </a:r>
            <a:endParaRPr lang="en-US" dirty="0"/>
          </a:p>
        </p:txBody>
      </p:sp>
      <p:sp>
        <p:nvSpPr>
          <p:cNvPr id="19" name="Rectangle 18"/>
          <p:cNvSpPr/>
          <p:nvPr/>
        </p:nvSpPr>
        <p:spPr>
          <a:xfrm>
            <a:off x="3906006"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Inpatient</a:t>
            </a:r>
            <a:endParaRPr lang="en-AU" sz="1100" dirty="0"/>
          </a:p>
        </p:txBody>
      </p:sp>
      <p:sp>
        <p:nvSpPr>
          <p:cNvPr id="20" name="Rectangle 19"/>
          <p:cNvSpPr/>
          <p:nvPr/>
        </p:nvSpPr>
        <p:spPr>
          <a:xfrm>
            <a:off x="2803700" y="1610032"/>
            <a:ext cx="1071570" cy="285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AU" sz="1100" dirty="0" smtClean="0"/>
              <a:t>Outpatient </a:t>
            </a:r>
            <a:endParaRPr lang="en-AU" sz="1100" dirty="0"/>
          </a:p>
        </p:txBody>
      </p:sp>
      <p:sp>
        <p:nvSpPr>
          <p:cNvPr id="22" name="Rectangle 21"/>
          <p:cNvSpPr/>
          <p:nvPr/>
        </p:nvSpPr>
        <p:spPr>
          <a:xfrm>
            <a:off x="6120584"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VAS</a:t>
            </a:r>
            <a:endParaRPr lang="en-AU" sz="1100" dirty="0"/>
          </a:p>
        </p:txBody>
      </p:sp>
      <p:sp>
        <p:nvSpPr>
          <p:cNvPr id="23" name="Rectangle 22"/>
          <p:cNvSpPr/>
          <p:nvPr/>
        </p:nvSpPr>
        <p:spPr>
          <a:xfrm>
            <a:off x="5018278"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History</a:t>
            </a:r>
            <a:endParaRPr lang="en-AU" sz="1100" dirty="0"/>
          </a:p>
        </p:txBody>
      </p:sp>
      <p:sp>
        <p:nvSpPr>
          <p:cNvPr id="24" name="Rectangle 23"/>
          <p:cNvSpPr/>
          <p:nvPr/>
        </p:nvSpPr>
        <p:spPr>
          <a:xfrm>
            <a:off x="2811384" y="1928802"/>
            <a:ext cx="1824370" cy="285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AU" sz="1100" dirty="0" smtClean="0"/>
              <a:t>Appointments</a:t>
            </a:r>
          </a:p>
        </p:txBody>
      </p:sp>
      <p:sp>
        <p:nvSpPr>
          <p:cNvPr id="25" name="Rectangle 24"/>
          <p:cNvSpPr/>
          <p:nvPr/>
        </p:nvSpPr>
        <p:spPr>
          <a:xfrm>
            <a:off x="2811384" y="2258737"/>
            <a:ext cx="1818968"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AU" sz="1000" dirty="0" smtClean="0"/>
              <a:t>Treatment History</a:t>
            </a:r>
          </a:p>
        </p:txBody>
      </p:sp>
      <p:sp>
        <p:nvSpPr>
          <p:cNvPr id="26" name="Rectangle 25"/>
          <p:cNvSpPr/>
          <p:nvPr/>
        </p:nvSpPr>
        <p:spPr>
          <a:xfrm>
            <a:off x="2801418" y="2585191"/>
            <a:ext cx="18243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AU" sz="1000" dirty="0" smtClean="0"/>
              <a:t>Configure Alerts</a:t>
            </a:r>
          </a:p>
        </p:txBody>
      </p:sp>
      <p:sp>
        <p:nvSpPr>
          <p:cNvPr id="28" name="Rectangle 27"/>
          <p:cNvSpPr/>
          <p:nvPr/>
        </p:nvSpPr>
        <p:spPr>
          <a:xfrm>
            <a:off x="2810104" y="2902040"/>
            <a:ext cx="1818968"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AU" sz="1000" dirty="0" smtClean="0"/>
              <a:t>Consultation Duty Roster</a:t>
            </a:r>
          </a:p>
        </p:txBody>
      </p:sp>
      <p:sp>
        <p:nvSpPr>
          <p:cNvPr id="29" name="Rectangle 28"/>
          <p:cNvSpPr/>
          <p:nvPr/>
        </p:nvSpPr>
        <p:spPr>
          <a:xfrm>
            <a:off x="2800138" y="3223092"/>
            <a:ext cx="18243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AU" sz="1000" dirty="0" smtClean="0"/>
              <a:t>Billing Details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a:xfrm>
            <a:off x="102142" y="1428736"/>
            <a:ext cx="8929750" cy="5357850"/>
          </a:xfrm>
          <a:prstGeom prst="rect">
            <a:avLst/>
          </a:prstGeom>
          <a:solidFill>
            <a:schemeClr val="bg1">
              <a:lumMod val="95000"/>
              <a:alpha val="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 name="Rounded Rectangle 193"/>
          <p:cNvSpPr/>
          <p:nvPr/>
        </p:nvSpPr>
        <p:spPr>
          <a:xfrm>
            <a:off x="142844" y="1428736"/>
            <a:ext cx="8858312" cy="107157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8770" y="71414"/>
            <a:ext cx="6472254" cy="428628"/>
          </a:xfrm>
        </p:spPr>
        <p:txBody>
          <a:bodyPr>
            <a:normAutofit fontScale="90000"/>
          </a:bodyPr>
          <a:lstStyle/>
          <a:p>
            <a:r>
              <a:rPr lang="en-US" dirty="0" smtClean="0"/>
              <a:t>Appointment Management</a:t>
            </a:r>
            <a:endParaRPr lang="en-US" dirty="0"/>
          </a:p>
        </p:txBody>
      </p:sp>
      <p:sp>
        <p:nvSpPr>
          <p:cNvPr id="5" name="TextBox 4"/>
          <p:cNvSpPr txBox="1"/>
          <p:nvPr/>
        </p:nvSpPr>
        <p:spPr>
          <a:xfrm>
            <a:off x="6271658" y="857232"/>
            <a:ext cx="2443746" cy="276999"/>
          </a:xfrm>
          <a:prstGeom prst="rect">
            <a:avLst/>
          </a:prstGeom>
          <a:noFill/>
        </p:spPr>
        <p:txBody>
          <a:bodyPr wrap="none" rtlCol="0">
            <a:spAutoFit/>
          </a:bodyPr>
          <a:lstStyle/>
          <a:p>
            <a:r>
              <a:rPr lang="en-AU" sz="1200" b="1" dirty="0" smtClean="0"/>
              <a:t>Welcome</a:t>
            </a:r>
            <a:r>
              <a:rPr lang="en-AU" sz="1200" dirty="0" smtClean="0"/>
              <a:t>: &lt;first name&gt; &lt;last name&gt;</a:t>
            </a:r>
            <a:endParaRPr lang="en-AU" sz="1200" dirty="0"/>
          </a:p>
        </p:txBody>
      </p:sp>
      <p:sp>
        <p:nvSpPr>
          <p:cNvPr id="6" name="TextBox 5"/>
          <p:cNvSpPr txBox="1"/>
          <p:nvPr/>
        </p:nvSpPr>
        <p:spPr>
          <a:xfrm>
            <a:off x="6500826" y="1071546"/>
            <a:ext cx="1277016" cy="276999"/>
          </a:xfrm>
          <a:prstGeom prst="rect">
            <a:avLst/>
          </a:prstGeom>
          <a:noFill/>
        </p:spPr>
        <p:txBody>
          <a:bodyPr wrap="none" rtlCol="0">
            <a:spAutoFit/>
          </a:bodyPr>
          <a:lstStyle/>
          <a:p>
            <a:r>
              <a:rPr lang="en-AU" sz="1200" u="sng" dirty="0" smtClean="0"/>
              <a:t>Change Password</a:t>
            </a:r>
            <a:endParaRPr lang="en-AU" sz="1200" u="sng" dirty="0"/>
          </a:p>
        </p:txBody>
      </p:sp>
      <p:sp>
        <p:nvSpPr>
          <p:cNvPr id="7" name="TextBox 6"/>
          <p:cNvSpPr txBox="1"/>
          <p:nvPr/>
        </p:nvSpPr>
        <p:spPr>
          <a:xfrm>
            <a:off x="7777842" y="1080299"/>
            <a:ext cx="614848" cy="276999"/>
          </a:xfrm>
          <a:prstGeom prst="rect">
            <a:avLst/>
          </a:prstGeom>
          <a:noFill/>
        </p:spPr>
        <p:txBody>
          <a:bodyPr wrap="none" rtlCol="0">
            <a:spAutoFit/>
          </a:bodyPr>
          <a:lstStyle/>
          <a:p>
            <a:r>
              <a:rPr lang="en-AU" sz="1200" u="sng" dirty="0" smtClean="0"/>
              <a:t>Logout</a:t>
            </a:r>
            <a:endParaRPr lang="en-AU" sz="1200" u="sng" dirty="0"/>
          </a:p>
        </p:txBody>
      </p:sp>
      <p:sp>
        <p:nvSpPr>
          <p:cNvPr id="8" name="Rectangle 7"/>
          <p:cNvSpPr/>
          <p:nvPr/>
        </p:nvSpPr>
        <p:spPr>
          <a:xfrm>
            <a:off x="214282" y="1071546"/>
            <a:ext cx="1071570" cy="285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1400" dirty="0" smtClean="0"/>
              <a:t>Home</a:t>
            </a:r>
          </a:p>
        </p:txBody>
      </p:sp>
      <p:sp>
        <p:nvSpPr>
          <p:cNvPr id="9" name="Rectangle 8"/>
          <p:cNvSpPr/>
          <p:nvPr/>
        </p:nvSpPr>
        <p:spPr>
          <a:xfrm>
            <a:off x="1357290" y="1071546"/>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Miscellaneous</a:t>
            </a:r>
            <a:endParaRPr lang="en-AU" sz="1400" dirty="0"/>
          </a:p>
        </p:txBody>
      </p:sp>
      <p:sp>
        <p:nvSpPr>
          <p:cNvPr id="10" name="Rectangle 9"/>
          <p:cNvSpPr/>
          <p:nvPr/>
        </p:nvSpPr>
        <p:spPr>
          <a:xfrm>
            <a:off x="3857620"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Settings</a:t>
            </a:r>
            <a:endParaRPr lang="en-AU" sz="1400" dirty="0"/>
          </a:p>
        </p:txBody>
      </p:sp>
      <p:sp>
        <p:nvSpPr>
          <p:cNvPr id="11" name="Rectangle 10"/>
          <p:cNvSpPr/>
          <p:nvPr/>
        </p:nvSpPr>
        <p:spPr>
          <a:xfrm>
            <a:off x="5000628"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Help</a:t>
            </a:r>
            <a:endParaRPr lang="en-AU" sz="1400" dirty="0"/>
          </a:p>
        </p:txBody>
      </p:sp>
      <p:sp>
        <p:nvSpPr>
          <p:cNvPr id="12" name="Rectangle 11"/>
          <p:cNvSpPr/>
          <p:nvPr/>
        </p:nvSpPr>
        <p:spPr>
          <a:xfrm>
            <a:off x="2714612"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Reports</a:t>
            </a:r>
            <a:endParaRPr lang="en-AU" sz="1400" dirty="0"/>
          </a:p>
        </p:txBody>
      </p:sp>
      <p:sp>
        <p:nvSpPr>
          <p:cNvPr id="17" name="TextBox 16"/>
          <p:cNvSpPr txBox="1"/>
          <p:nvPr/>
        </p:nvSpPr>
        <p:spPr>
          <a:xfrm>
            <a:off x="142844" y="857232"/>
            <a:ext cx="3786214" cy="230832"/>
          </a:xfrm>
          <a:prstGeom prst="rect">
            <a:avLst/>
          </a:prstGeom>
          <a:noFill/>
        </p:spPr>
        <p:txBody>
          <a:bodyPr wrap="square" rtlCol="0">
            <a:spAutoFit/>
          </a:bodyPr>
          <a:lstStyle/>
          <a:p>
            <a:r>
              <a:rPr lang="en-US" sz="900" dirty="0" smtClean="0"/>
              <a:t>Home </a:t>
            </a:r>
            <a:r>
              <a:rPr lang="en-US" sz="900" dirty="0" smtClean="0">
                <a:sym typeface="Wingdings" pitchFamily="2" charset="2"/>
              </a:rPr>
              <a:t> Patient Management   Outpatient  Manage Appointments</a:t>
            </a:r>
            <a:endParaRPr lang="en-US" sz="900" dirty="0"/>
          </a:p>
        </p:txBody>
      </p:sp>
      <p:sp>
        <p:nvSpPr>
          <p:cNvPr id="88" name="TextBox 87"/>
          <p:cNvSpPr txBox="1"/>
          <p:nvPr/>
        </p:nvSpPr>
        <p:spPr>
          <a:xfrm>
            <a:off x="71406" y="2100276"/>
            <a:ext cx="1357322" cy="230832"/>
          </a:xfrm>
          <a:prstGeom prst="rect">
            <a:avLst/>
          </a:prstGeom>
          <a:noFill/>
        </p:spPr>
        <p:txBody>
          <a:bodyPr wrap="square" rtlCol="0">
            <a:spAutoFit/>
          </a:bodyPr>
          <a:lstStyle/>
          <a:p>
            <a:pPr algn="r"/>
            <a:r>
              <a:rPr lang="en-US" sz="900" dirty="0" smtClean="0"/>
              <a:t>Doctor’s Name :</a:t>
            </a:r>
            <a:endParaRPr lang="en-US" sz="900" dirty="0"/>
          </a:p>
        </p:txBody>
      </p:sp>
      <p:sp>
        <p:nvSpPr>
          <p:cNvPr id="90" name="Rectangle 89"/>
          <p:cNvSpPr/>
          <p:nvPr/>
        </p:nvSpPr>
        <p:spPr>
          <a:xfrm>
            <a:off x="1357290" y="2100276"/>
            <a:ext cx="1071570"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Vinay Kurudi</a:t>
            </a:r>
            <a:endParaRPr lang="en-US" sz="1050" dirty="0">
              <a:solidFill>
                <a:schemeClr val="tx1"/>
              </a:solidFill>
            </a:endParaRPr>
          </a:p>
        </p:txBody>
      </p:sp>
      <p:sp>
        <p:nvSpPr>
          <p:cNvPr id="121" name="TextBox 120"/>
          <p:cNvSpPr txBox="1"/>
          <p:nvPr/>
        </p:nvSpPr>
        <p:spPr>
          <a:xfrm>
            <a:off x="5120452" y="2092592"/>
            <a:ext cx="1285884" cy="246221"/>
          </a:xfrm>
          <a:prstGeom prst="rect">
            <a:avLst/>
          </a:prstGeom>
          <a:noFill/>
        </p:spPr>
        <p:txBody>
          <a:bodyPr wrap="square" rtlCol="0">
            <a:spAutoFit/>
          </a:bodyPr>
          <a:lstStyle/>
          <a:p>
            <a:pPr algn="r"/>
            <a:r>
              <a:rPr lang="en-US" sz="1000" dirty="0" smtClean="0"/>
              <a:t>Booking Type :</a:t>
            </a:r>
            <a:endParaRPr lang="en-US" sz="1000" dirty="0"/>
          </a:p>
        </p:txBody>
      </p:sp>
      <p:sp>
        <p:nvSpPr>
          <p:cNvPr id="122" name="Rectangle 121"/>
          <p:cNvSpPr/>
          <p:nvPr/>
        </p:nvSpPr>
        <p:spPr>
          <a:xfrm>
            <a:off x="6334898" y="2083839"/>
            <a:ext cx="785818"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Phone</a:t>
            </a:r>
            <a:endParaRPr lang="en-AU" sz="1200" dirty="0"/>
          </a:p>
        </p:txBody>
      </p:sp>
      <p:grpSp>
        <p:nvGrpSpPr>
          <p:cNvPr id="3" name="Group 122"/>
          <p:cNvGrpSpPr/>
          <p:nvPr/>
        </p:nvGrpSpPr>
        <p:grpSpPr>
          <a:xfrm>
            <a:off x="6906402" y="2077224"/>
            <a:ext cx="214314" cy="229682"/>
            <a:chOff x="1285852" y="4143380"/>
            <a:chExt cx="214314" cy="229682"/>
          </a:xfrm>
        </p:grpSpPr>
        <p:sp>
          <p:nvSpPr>
            <p:cNvPr id="124" name="Rectangle 123"/>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lowchart: Merge 124"/>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5" name="TextBox 134"/>
          <p:cNvSpPr txBox="1"/>
          <p:nvPr/>
        </p:nvSpPr>
        <p:spPr>
          <a:xfrm>
            <a:off x="5118170" y="1838687"/>
            <a:ext cx="1285884" cy="246221"/>
          </a:xfrm>
          <a:prstGeom prst="rect">
            <a:avLst/>
          </a:prstGeom>
          <a:noFill/>
        </p:spPr>
        <p:txBody>
          <a:bodyPr wrap="square" rtlCol="0">
            <a:spAutoFit/>
          </a:bodyPr>
          <a:lstStyle/>
          <a:p>
            <a:pPr algn="r"/>
            <a:r>
              <a:rPr lang="en-US" sz="1000" dirty="0" smtClean="0"/>
              <a:t>Session :</a:t>
            </a:r>
            <a:endParaRPr lang="en-US" sz="1000" dirty="0"/>
          </a:p>
        </p:txBody>
      </p:sp>
      <p:sp>
        <p:nvSpPr>
          <p:cNvPr id="136" name="Rectangle 135"/>
          <p:cNvSpPr/>
          <p:nvPr/>
        </p:nvSpPr>
        <p:spPr>
          <a:xfrm>
            <a:off x="6332616" y="1829934"/>
            <a:ext cx="1143008"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Morning</a:t>
            </a:r>
            <a:endParaRPr lang="en-AU" sz="1200" dirty="0"/>
          </a:p>
        </p:txBody>
      </p:sp>
      <p:grpSp>
        <p:nvGrpSpPr>
          <p:cNvPr id="4" name="Group 136"/>
          <p:cNvGrpSpPr/>
          <p:nvPr/>
        </p:nvGrpSpPr>
        <p:grpSpPr>
          <a:xfrm>
            <a:off x="7286644" y="1819217"/>
            <a:ext cx="214314" cy="229682"/>
            <a:chOff x="1285852" y="4143380"/>
            <a:chExt cx="214314" cy="229682"/>
          </a:xfrm>
        </p:grpSpPr>
        <p:sp>
          <p:nvSpPr>
            <p:cNvPr id="138" name="Rectangle 137"/>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lowchart: Merge 138"/>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 name="Rounded Rectangle 102"/>
          <p:cNvSpPr/>
          <p:nvPr/>
        </p:nvSpPr>
        <p:spPr>
          <a:xfrm flipH="1">
            <a:off x="1260518" y="6443464"/>
            <a:ext cx="1143008"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View/Edit</a:t>
            </a:r>
            <a:endParaRPr lang="en-US" sz="1000" dirty="0"/>
          </a:p>
        </p:txBody>
      </p:sp>
      <p:sp>
        <p:nvSpPr>
          <p:cNvPr id="110" name="Rounded Rectangle 109"/>
          <p:cNvSpPr/>
          <p:nvPr/>
        </p:nvSpPr>
        <p:spPr>
          <a:xfrm flipH="1">
            <a:off x="142844" y="6443464"/>
            <a:ext cx="1066168"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New Appointment </a:t>
            </a:r>
            <a:endParaRPr lang="en-US" sz="900" dirty="0"/>
          </a:p>
        </p:txBody>
      </p:sp>
      <p:sp>
        <p:nvSpPr>
          <p:cNvPr id="123" name="Rectangle 122"/>
          <p:cNvSpPr/>
          <p:nvPr/>
        </p:nvSpPr>
        <p:spPr>
          <a:xfrm>
            <a:off x="4000496" y="2115686"/>
            <a:ext cx="1000132"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Rescheduled</a:t>
            </a:r>
            <a:endParaRPr lang="en-AU" sz="1200" dirty="0"/>
          </a:p>
        </p:txBody>
      </p:sp>
      <p:sp>
        <p:nvSpPr>
          <p:cNvPr id="149" name="TextBox 148"/>
          <p:cNvSpPr txBox="1"/>
          <p:nvPr/>
        </p:nvSpPr>
        <p:spPr>
          <a:xfrm>
            <a:off x="2714612" y="2124439"/>
            <a:ext cx="1285884" cy="246221"/>
          </a:xfrm>
          <a:prstGeom prst="rect">
            <a:avLst/>
          </a:prstGeom>
          <a:noFill/>
        </p:spPr>
        <p:txBody>
          <a:bodyPr wrap="square" rtlCol="0">
            <a:spAutoFit/>
          </a:bodyPr>
          <a:lstStyle/>
          <a:p>
            <a:pPr algn="r"/>
            <a:r>
              <a:rPr lang="en-US" sz="1000" dirty="0" smtClean="0"/>
              <a:t>Appointment Status:</a:t>
            </a:r>
            <a:endParaRPr lang="en-US" sz="1000" dirty="0"/>
          </a:p>
        </p:txBody>
      </p:sp>
      <p:sp>
        <p:nvSpPr>
          <p:cNvPr id="172" name="TextBox 171"/>
          <p:cNvSpPr txBox="1"/>
          <p:nvPr/>
        </p:nvSpPr>
        <p:spPr>
          <a:xfrm>
            <a:off x="0" y="1817875"/>
            <a:ext cx="1428728" cy="253916"/>
          </a:xfrm>
          <a:prstGeom prst="rect">
            <a:avLst/>
          </a:prstGeom>
          <a:noFill/>
        </p:spPr>
        <p:txBody>
          <a:bodyPr wrap="square" rtlCol="0">
            <a:spAutoFit/>
          </a:bodyPr>
          <a:lstStyle/>
          <a:p>
            <a:pPr algn="r"/>
            <a:r>
              <a:rPr lang="en-AU" sz="1050" dirty="0" smtClean="0"/>
              <a:t>Patient’s First Name :</a:t>
            </a:r>
            <a:endParaRPr lang="en-AU" sz="1050" dirty="0">
              <a:solidFill>
                <a:srgbClr val="FF0000"/>
              </a:solidFill>
            </a:endParaRPr>
          </a:p>
        </p:txBody>
      </p:sp>
      <p:sp>
        <p:nvSpPr>
          <p:cNvPr id="173" name="Rectangle 172"/>
          <p:cNvSpPr/>
          <p:nvPr/>
        </p:nvSpPr>
        <p:spPr>
          <a:xfrm>
            <a:off x="1357290" y="1848611"/>
            <a:ext cx="1071570" cy="21431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endParaRPr lang="en-AU" sz="1200" dirty="0"/>
          </a:p>
        </p:txBody>
      </p:sp>
      <p:sp>
        <p:nvSpPr>
          <p:cNvPr id="174" name="Rounded Rectangle 173"/>
          <p:cNvSpPr/>
          <p:nvPr/>
        </p:nvSpPr>
        <p:spPr>
          <a:xfrm>
            <a:off x="8143900" y="1500174"/>
            <a:ext cx="785818" cy="28575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AU" sz="1200" dirty="0" smtClean="0"/>
              <a:t>Search</a:t>
            </a:r>
            <a:endParaRPr lang="en-AU" sz="1200" dirty="0"/>
          </a:p>
        </p:txBody>
      </p:sp>
      <p:sp>
        <p:nvSpPr>
          <p:cNvPr id="176" name="TextBox 175"/>
          <p:cNvSpPr txBox="1"/>
          <p:nvPr/>
        </p:nvSpPr>
        <p:spPr>
          <a:xfrm>
            <a:off x="71406" y="1500174"/>
            <a:ext cx="1571636" cy="276999"/>
          </a:xfrm>
          <a:prstGeom prst="rect">
            <a:avLst/>
          </a:prstGeom>
          <a:noFill/>
        </p:spPr>
        <p:txBody>
          <a:bodyPr wrap="square" rtlCol="0">
            <a:spAutoFit/>
          </a:bodyPr>
          <a:lstStyle/>
          <a:p>
            <a:r>
              <a:rPr lang="en-AU" sz="1200" dirty="0" smtClean="0"/>
              <a:t>Appointment From</a:t>
            </a:r>
            <a:endParaRPr lang="en-AU" sz="1200" dirty="0">
              <a:solidFill>
                <a:srgbClr val="FF0000"/>
              </a:solidFill>
            </a:endParaRPr>
          </a:p>
        </p:txBody>
      </p:sp>
      <p:sp>
        <p:nvSpPr>
          <p:cNvPr id="177" name="Rectangle 176"/>
          <p:cNvSpPr/>
          <p:nvPr/>
        </p:nvSpPr>
        <p:spPr>
          <a:xfrm>
            <a:off x="1357290" y="1554106"/>
            <a:ext cx="1071570" cy="21431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AU" sz="1200" dirty="0" smtClean="0"/>
              <a:t>mm/</a:t>
            </a:r>
            <a:r>
              <a:rPr lang="en-AU" sz="1200" dirty="0" err="1" smtClean="0"/>
              <a:t>dd</a:t>
            </a:r>
            <a:r>
              <a:rPr lang="en-AU" sz="1200" dirty="0" smtClean="0"/>
              <a:t>/</a:t>
            </a:r>
            <a:r>
              <a:rPr lang="en-AU" sz="1200" dirty="0" err="1" smtClean="0"/>
              <a:t>yyyy</a:t>
            </a:r>
            <a:endParaRPr lang="en-AU" sz="1200" dirty="0"/>
          </a:p>
        </p:txBody>
      </p:sp>
      <p:sp>
        <p:nvSpPr>
          <p:cNvPr id="178" name="TextBox 177"/>
          <p:cNvSpPr txBox="1"/>
          <p:nvPr/>
        </p:nvSpPr>
        <p:spPr>
          <a:xfrm>
            <a:off x="2714612" y="1522157"/>
            <a:ext cx="1285884" cy="276999"/>
          </a:xfrm>
          <a:prstGeom prst="rect">
            <a:avLst/>
          </a:prstGeom>
          <a:noFill/>
        </p:spPr>
        <p:txBody>
          <a:bodyPr wrap="square" rtlCol="0">
            <a:spAutoFit/>
          </a:bodyPr>
          <a:lstStyle/>
          <a:p>
            <a:pPr algn="r"/>
            <a:r>
              <a:rPr lang="en-AU" sz="1200" dirty="0" smtClean="0"/>
              <a:t>Appointment to:</a:t>
            </a:r>
            <a:endParaRPr lang="en-AU" sz="1200" dirty="0">
              <a:solidFill>
                <a:srgbClr val="FF0000"/>
              </a:solidFill>
            </a:endParaRPr>
          </a:p>
        </p:txBody>
      </p:sp>
      <p:sp>
        <p:nvSpPr>
          <p:cNvPr id="179" name="Rectangle 178"/>
          <p:cNvSpPr/>
          <p:nvPr/>
        </p:nvSpPr>
        <p:spPr>
          <a:xfrm>
            <a:off x="3988590" y="1574876"/>
            <a:ext cx="1071570" cy="21431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AU" sz="1200" dirty="0" smtClean="0"/>
              <a:t>mm/</a:t>
            </a:r>
            <a:r>
              <a:rPr lang="en-AU" sz="1200" dirty="0" err="1" smtClean="0"/>
              <a:t>dd</a:t>
            </a:r>
            <a:r>
              <a:rPr lang="en-AU" sz="1200" dirty="0" smtClean="0"/>
              <a:t>/</a:t>
            </a:r>
            <a:r>
              <a:rPr lang="en-AU" sz="1200" dirty="0" err="1" smtClean="0"/>
              <a:t>yyyy</a:t>
            </a:r>
            <a:endParaRPr lang="en-AU" sz="1200" dirty="0" smtClean="0"/>
          </a:p>
        </p:txBody>
      </p:sp>
      <p:pic>
        <p:nvPicPr>
          <p:cNvPr id="180" name="Picture 179"/>
          <p:cNvPicPr>
            <a:picLocks noChangeAspect="1" noChangeArrowheads="1"/>
          </p:cNvPicPr>
          <p:nvPr/>
        </p:nvPicPr>
        <p:blipFill>
          <a:blip r:embed="rId3"/>
          <a:srcRect/>
          <a:stretch>
            <a:fillRect/>
          </a:stretch>
        </p:blipFill>
        <p:spPr bwMode="auto">
          <a:xfrm>
            <a:off x="2500298" y="1554106"/>
            <a:ext cx="202408" cy="214314"/>
          </a:xfrm>
          <a:prstGeom prst="rect">
            <a:avLst/>
          </a:prstGeom>
          <a:noFill/>
          <a:ln w="9525">
            <a:noFill/>
            <a:miter lim="800000"/>
            <a:headEnd/>
            <a:tailEnd/>
          </a:ln>
          <a:effectLst/>
        </p:spPr>
      </p:pic>
      <p:pic>
        <p:nvPicPr>
          <p:cNvPr id="181" name="Picture 180"/>
          <p:cNvPicPr>
            <a:picLocks noChangeAspect="1" noChangeArrowheads="1"/>
          </p:cNvPicPr>
          <p:nvPr/>
        </p:nvPicPr>
        <p:blipFill>
          <a:blip r:embed="rId3"/>
          <a:srcRect/>
          <a:stretch>
            <a:fillRect/>
          </a:stretch>
        </p:blipFill>
        <p:spPr bwMode="auto">
          <a:xfrm>
            <a:off x="5131598" y="1583629"/>
            <a:ext cx="202408" cy="214314"/>
          </a:xfrm>
          <a:prstGeom prst="rect">
            <a:avLst/>
          </a:prstGeom>
          <a:noFill/>
          <a:ln w="9525">
            <a:noFill/>
            <a:miter lim="800000"/>
            <a:headEnd/>
            <a:tailEnd/>
          </a:ln>
          <a:effectLst/>
        </p:spPr>
      </p:pic>
      <p:sp>
        <p:nvSpPr>
          <p:cNvPr id="182" name="TextBox 181"/>
          <p:cNvSpPr txBox="1"/>
          <p:nvPr/>
        </p:nvSpPr>
        <p:spPr>
          <a:xfrm>
            <a:off x="2571736" y="1809122"/>
            <a:ext cx="1428760" cy="261610"/>
          </a:xfrm>
          <a:prstGeom prst="rect">
            <a:avLst/>
          </a:prstGeom>
          <a:noFill/>
        </p:spPr>
        <p:txBody>
          <a:bodyPr wrap="square" rtlCol="0">
            <a:spAutoFit/>
          </a:bodyPr>
          <a:lstStyle/>
          <a:p>
            <a:pPr algn="r"/>
            <a:r>
              <a:rPr lang="en-AU" sz="1100" dirty="0" smtClean="0"/>
              <a:t>Patient’s Last Name :</a:t>
            </a:r>
            <a:endParaRPr lang="en-AU" sz="1100" dirty="0">
              <a:solidFill>
                <a:srgbClr val="FF0000"/>
              </a:solidFill>
            </a:endParaRPr>
          </a:p>
        </p:txBody>
      </p:sp>
      <p:sp>
        <p:nvSpPr>
          <p:cNvPr id="183" name="Rectangle 182"/>
          <p:cNvSpPr/>
          <p:nvPr/>
        </p:nvSpPr>
        <p:spPr>
          <a:xfrm>
            <a:off x="4000496" y="1839858"/>
            <a:ext cx="1071570" cy="21431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AU" sz="1200" dirty="0" smtClean="0"/>
              <a:t>Kumar</a:t>
            </a:r>
            <a:endParaRPr lang="en-AU" sz="1200" dirty="0"/>
          </a:p>
        </p:txBody>
      </p:sp>
      <p:sp>
        <p:nvSpPr>
          <p:cNvPr id="184" name="TextBox 183"/>
          <p:cNvSpPr txBox="1"/>
          <p:nvPr/>
        </p:nvSpPr>
        <p:spPr>
          <a:xfrm>
            <a:off x="5549080" y="1528772"/>
            <a:ext cx="928694" cy="276999"/>
          </a:xfrm>
          <a:prstGeom prst="rect">
            <a:avLst/>
          </a:prstGeom>
          <a:noFill/>
        </p:spPr>
        <p:txBody>
          <a:bodyPr wrap="square" rtlCol="0">
            <a:spAutoFit/>
          </a:bodyPr>
          <a:lstStyle/>
          <a:p>
            <a:r>
              <a:rPr lang="en-AU" sz="1200" dirty="0" smtClean="0"/>
              <a:t>Patient ID :</a:t>
            </a:r>
            <a:endParaRPr lang="en-AU" sz="1200" dirty="0">
              <a:solidFill>
                <a:srgbClr val="FF0000"/>
              </a:solidFill>
            </a:endParaRPr>
          </a:p>
        </p:txBody>
      </p:sp>
      <p:sp>
        <p:nvSpPr>
          <p:cNvPr id="187" name="Rectangle 186"/>
          <p:cNvSpPr/>
          <p:nvPr/>
        </p:nvSpPr>
        <p:spPr>
          <a:xfrm>
            <a:off x="6340300" y="1582704"/>
            <a:ext cx="1160658"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23000232</a:t>
            </a:r>
            <a:endParaRPr lang="en-AU" sz="1200" dirty="0"/>
          </a:p>
        </p:txBody>
      </p:sp>
      <p:grpSp>
        <p:nvGrpSpPr>
          <p:cNvPr id="13" name="Group 136"/>
          <p:cNvGrpSpPr/>
          <p:nvPr/>
        </p:nvGrpSpPr>
        <p:grpSpPr>
          <a:xfrm>
            <a:off x="5000628" y="2112380"/>
            <a:ext cx="214314" cy="229682"/>
            <a:chOff x="1285852" y="4143380"/>
            <a:chExt cx="214314" cy="229682"/>
          </a:xfrm>
        </p:grpSpPr>
        <p:sp>
          <p:nvSpPr>
            <p:cNvPr id="192" name="Rectangle 191"/>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Flowchart: Merge 192"/>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95" name="Table 194"/>
          <p:cNvGraphicFramePr>
            <a:graphicFrameLocks noGrp="1"/>
          </p:cNvGraphicFramePr>
          <p:nvPr/>
        </p:nvGraphicFramePr>
        <p:xfrm>
          <a:off x="142844" y="2571744"/>
          <a:ext cx="8858312" cy="3714776"/>
        </p:xfrm>
        <a:graphic>
          <a:graphicData uri="http://schemas.openxmlformats.org/drawingml/2006/table">
            <a:tbl>
              <a:tblPr firstRow="1" bandRow="1">
                <a:tableStyleId>{5C22544A-7EE6-4342-B048-85BDC9FD1C3A}</a:tableStyleId>
              </a:tblPr>
              <a:tblGrid>
                <a:gridCol w="266739"/>
                <a:gridCol w="376203"/>
                <a:gridCol w="928694"/>
                <a:gridCol w="857256"/>
                <a:gridCol w="642942"/>
                <a:gridCol w="920645"/>
                <a:gridCol w="508115"/>
                <a:gridCol w="500066"/>
                <a:gridCol w="837133"/>
                <a:gridCol w="837133"/>
                <a:gridCol w="873355"/>
                <a:gridCol w="1310031"/>
              </a:tblGrid>
              <a:tr h="357190">
                <a:tc>
                  <a:txBody>
                    <a:bodyPr/>
                    <a:lstStyle/>
                    <a:p>
                      <a:endParaRPr lang="en-US" sz="1200" dirty="0"/>
                    </a:p>
                  </a:txBody>
                  <a:tcPr/>
                </a:tc>
                <a:tc>
                  <a:txBody>
                    <a:bodyPr/>
                    <a:lstStyle/>
                    <a:p>
                      <a:r>
                        <a:rPr lang="en-US" sz="1100" b="0" dirty="0" smtClean="0"/>
                        <a:t>S.N.</a:t>
                      </a:r>
                      <a:endParaRPr lang="en-US" sz="1100" b="0" dirty="0"/>
                    </a:p>
                  </a:txBody>
                  <a:tcPr/>
                </a:tc>
                <a:tc>
                  <a:txBody>
                    <a:bodyPr/>
                    <a:lstStyle/>
                    <a:p>
                      <a:r>
                        <a:rPr lang="en-US" sz="1100" b="0" dirty="0" smtClean="0"/>
                        <a:t>Patient ID</a:t>
                      </a:r>
                      <a:endParaRPr lang="en-US" sz="1100" b="0" dirty="0"/>
                    </a:p>
                  </a:txBody>
                  <a:tcPr/>
                </a:tc>
                <a:tc>
                  <a:txBody>
                    <a:bodyPr/>
                    <a:lstStyle/>
                    <a:p>
                      <a:r>
                        <a:rPr lang="en-US" sz="1100" b="0" dirty="0" smtClean="0"/>
                        <a:t>Name</a:t>
                      </a:r>
                      <a:endParaRPr lang="en-US" sz="1100" b="0" dirty="0"/>
                    </a:p>
                  </a:txBody>
                  <a:tcPr/>
                </a:tc>
                <a:tc>
                  <a:txBody>
                    <a:bodyPr/>
                    <a:lstStyle/>
                    <a:p>
                      <a:r>
                        <a:rPr lang="en-US" sz="1050" b="0" dirty="0" smtClean="0"/>
                        <a:t>Session</a:t>
                      </a:r>
                      <a:endParaRPr lang="en-US" sz="1050" b="0" dirty="0"/>
                    </a:p>
                  </a:txBody>
                  <a:tcPr/>
                </a:tc>
                <a:tc>
                  <a:txBody>
                    <a:bodyPr/>
                    <a:lstStyle/>
                    <a:p>
                      <a:r>
                        <a:rPr lang="en-US" sz="1050" b="0" dirty="0" smtClean="0"/>
                        <a:t>Appointment Date</a:t>
                      </a:r>
                      <a:endParaRPr lang="en-US" sz="1050" b="0" dirty="0"/>
                    </a:p>
                  </a:txBody>
                  <a:tcPr/>
                </a:tc>
                <a:tc>
                  <a:txBody>
                    <a:bodyPr/>
                    <a:lstStyle/>
                    <a:p>
                      <a:r>
                        <a:rPr lang="en-US" sz="1100" b="0" dirty="0" smtClean="0"/>
                        <a:t>From Time</a:t>
                      </a:r>
                      <a:endParaRPr lang="en-US" sz="1100" b="0" dirty="0"/>
                    </a:p>
                  </a:txBody>
                  <a:tcPr/>
                </a:tc>
                <a:tc>
                  <a:txBody>
                    <a:bodyPr/>
                    <a:lstStyle/>
                    <a:p>
                      <a:r>
                        <a:rPr lang="en-US" sz="1100" b="0" dirty="0" smtClean="0"/>
                        <a:t>To Time</a:t>
                      </a:r>
                      <a:endParaRPr lang="en-US" sz="1100" b="0" dirty="0"/>
                    </a:p>
                  </a:txBody>
                  <a:tcPr/>
                </a:tc>
                <a:tc>
                  <a:txBody>
                    <a:bodyPr/>
                    <a:lstStyle/>
                    <a:p>
                      <a:r>
                        <a:rPr lang="en-US" sz="900" b="0" kern="1200" dirty="0" smtClean="0">
                          <a:solidFill>
                            <a:schemeClr val="lt1"/>
                          </a:solidFill>
                          <a:latin typeface="+mn-lt"/>
                          <a:ea typeface="+mn-ea"/>
                          <a:cs typeface="+mn-cs"/>
                        </a:rPr>
                        <a:t>Appointment</a:t>
                      </a:r>
                      <a:r>
                        <a:rPr lang="en-US" sz="1050" b="0" dirty="0" smtClean="0"/>
                        <a:t> </a:t>
                      </a:r>
                      <a:r>
                        <a:rPr lang="en-US" sz="1050" b="0" baseline="0" dirty="0" smtClean="0"/>
                        <a:t>Status</a:t>
                      </a:r>
                      <a:endParaRPr lang="en-US" sz="1050" b="0" dirty="0"/>
                    </a:p>
                  </a:txBody>
                  <a:tcPr/>
                </a:tc>
                <a:tc>
                  <a:txBody>
                    <a:bodyPr/>
                    <a:lstStyle/>
                    <a:p>
                      <a:r>
                        <a:rPr lang="en-US" sz="1000" b="0" dirty="0" smtClean="0"/>
                        <a:t>Department Name</a:t>
                      </a:r>
                      <a:endParaRPr lang="en-US" sz="1100" b="0" dirty="0"/>
                    </a:p>
                  </a:txBody>
                  <a:tcPr/>
                </a:tc>
                <a:tc>
                  <a:txBody>
                    <a:bodyPr/>
                    <a:lstStyle/>
                    <a:p>
                      <a:r>
                        <a:rPr lang="en-US" sz="1100" b="0" dirty="0" smtClean="0"/>
                        <a:t>Booking Type</a:t>
                      </a:r>
                      <a:endParaRPr lang="en-US" sz="11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dirty="0" smtClean="0"/>
                        <a:t>Doctor</a:t>
                      </a:r>
                      <a:r>
                        <a:rPr lang="en-US" sz="1100" b="0" baseline="0" dirty="0" smtClean="0"/>
                        <a:t> Name</a:t>
                      </a:r>
                      <a:endParaRPr lang="en-US" sz="1100" b="0" dirty="0" smtClean="0"/>
                    </a:p>
                  </a:txBody>
                  <a:tcPr/>
                </a:tc>
              </a:tr>
              <a:tr h="277182">
                <a:tc>
                  <a:txBody>
                    <a:bodyPr/>
                    <a:lstStyle/>
                    <a:p>
                      <a:endParaRPr lang="en-US" sz="1200" dirty="0"/>
                    </a:p>
                  </a:txBody>
                  <a:tcPr/>
                </a:tc>
                <a:tc>
                  <a:txBody>
                    <a:bodyPr/>
                    <a:lstStyle/>
                    <a:p>
                      <a:r>
                        <a:rPr lang="en-US" sz="1050" dirty="0" smtClean="0"/>
                        <a:t>1</a:t>
                      </a:r>
                      <a:endParaRPr lang="en-US" sz="1050" dirty="0"/>
                    </a:p>
                  </a:txBody>
                  <a:tcPr/>
                </a:tc>
                <a:tc>
                  <a:txBody>
                    <a:bodyPr/>
                    <a:lstStyle/>
                    <a:p>
                      <a:r>
                        <a:rPr lang="en-US" sz="1050" dirty="0" smtClean="0"/>
                        <a:t>230002232</a:t>
                      </a:r>
                      <a:endParaRPr lang="en-US" sz="1050" dirty="0"/>
                    </a:p>
                  </a:txBody>
                  <a:tcPr/>
                </a:tc>
                <a:tc>
                  <a:txBody>
                    <a:bodyPr/>
                    <a:lstStyle/>
                    <a:p>
                      <a:r>
                        <a:rPr lang="en-US" sz="1050" dirty="0" smtClean="0"/>
                        <a:t>Ajit Kumar</a:t>
                      </a:r>
                      <a:endParaRPr lang="en-US" sz="1050" dirty="0"/>
                    </a:p>
                  </a:txBody>
                  <a:tcPr/>
                </a:tc>
                <a:tc>
                  <a:txBody>
                    <a:bodyPr/>
                    <a:lstStyle/>
                    <a:p>
                      <a:r>
                        <a:rPr lang="en-US" sz="1000" dirty="0" smtClean="0"/>
                        <a:t>Morning</a:t>
                      </a:r>
                      <a:endParaRPr lang="en-US" sz="1000" dirty="0"/>
                    </a:p>
                  </a:txBody>
                  <a:tcPr/>
                </a:tc>
                <a:tc>
                  <a:txBody>
                    <a:bodyPr/>
                    <a:lstStyle/>
                    <a:p>
                      <a:r>
                        <a:rPr lang="en-US" sz="1050" dirty="0" smtClean="0"/>
                        <a:t>04/02/2008</a:t>
                      </a:r>
                      <a:endParaRPr lang="en-US" sz="1050" dirty="0"/>
                    </a:p>
                  </a:txBody>
                  <a:tcPr/>
                </a:tc>
                <a:tc>
                  <a:txBody>
                    <a:bodyPr/>
                    <a:lstStyle/>
                    <a:p>
                      <a:r>
                        <a:rPr lang="en-US" sz="1050" dirty="0" smtClean="0"/>
                        <a:t>8:30 </a:t>
                      </a:r>
                      <a:endParaRPr lang="en-US" sz="1050" dirty="0"/>
                    </a:p>
                  </a:txBody>
                  <a:tcPr/>
                </a:tc>
                <a:tc>
                  <a:txBody>
                    <a:bodyPr/>
                    <a:lstStyle/>
                    <a:p>
                      <a:r>
                        <a:rPr lang="en-US" sz="1050" dirty="0" smtClean="0"/>
                        <a:t>8:45</a:t>
                      </a:r>
                      <a:endParaRPr lang="en-US" sz="1050" dirty="0"/>
                    </a:p>
                  </a:txBody>
                  <a:tcPr/>
                </a:tc>
                <a:tc>
                  <a:txBody>
                    <a:bodyPr/>
                    <a:lstStyle/>
                    <a:p>
                      <a:r>
                        <a:rPr lang="en-US" sz="900" dirty="0" smtClean="0"/>
                        <a:t>Rescheduled</a:t>
                      </a:r>
                      <a:endParaRPr lang="en-US" sz="900" dirty="0"/>
                    </a:p>
                  </a:txBody>
                  <a:tcPr/>
                </a:tc>
                <a:tc>
                  <a:txBody>
                    <a:bodyPr/>
                    <a:lstStyle/>
                    <a:p>
                      <a:r>
                        <a:rPr lang="en-US" sz="1050" dirty="0" smtClean="0"/>
                        <a:t>Eye</a:t>
                      </a:r>
                      <a:endParaRPr lang="en-US" sz="1050" dirty="0"/>
                    </a:p>
                  </a:txBody>
                  <a:tcPr/>
                </a:tc>
                <a:tc>
                  <a:txBody>
                    <a:bodyPr/>
                    <a:lstStyle/>
                    <a:p>
                      <a:r>
                        <a:rPr lang="en-US" sz="1050" dirty="0" smtClean="0"/>
                        <a:t>Phone</a:t>
                      </a:r>
                      <a:endParaRPr lang="en-US" sz="1050" dirty="0"/>
                    </a:p>
                  </a:txBody>
                  <a:tcPr/>
                </a:tc>
                <a:tc>
                  <a:txBody>
                    <a:bodyPr/>
                    <a:lstStyle/>
                    <a:p>
                      <a:r>
                        <a:rPr lang="en-US" sz="1200" dirty="0" smtClean="0"/>
                        <a:t>Vinay Kurudi</a:t>
                      </a:r>
                      <a:endParaRPr lang="en-US" sz="1200" dirty="0"/>
                    </a:p>
                  </a:txBody>
                  <a:tcPr/>
                </a:tc>
              </a:tr>
              <a:tr h="268612">
                <a:tc>
                  <a:txBody>
                    <a:bodyPr/>
                    <a:lstStyle/>
                    <a:p>
                      <a:endParaRPr lang="en-US" sz="1200" dirty="0"/>
                    </a:p>
                  </a:txBody>
                  <a:tcPr/>
                </a:tc>
                <a:tc>
                  <a:txBody>
                    <a:bodyPr/>
                    <a:lstStyle/>
                    <a:p>
                      <a:r>
                        <a:rPr lang="en-US" sz="1050" dirty="0" smtClean="0"/>
                        <a:t>2</a:t>
                      </a:r>
                      <a:endParaRPr lang="en-US" sz="1050" dirty="0"/>
                    </a:p>
                  </a:txBody>
                  <a:tcPr/>
                </a:tc>
                <a:tc>
                  <a:txBody>
                    <a:bodyPr/>
                    <a:lstStyle/>
                    <a:p>
                      <a:r>
                        <a:rPr lang="en-US" sz="1050" dirty="0" smtClean="0"/>
                        <a:t>00022337</a:t>
                      </a:r>
                      <a:endParaRPr lang="en-US" sz="1050" dirty="0"/>
                    </a:p>
                  </a:txBody>
                  <a:tcPr/>
                </a:tc>
                <a:tc>
                  <a:txBody>
                    <a:bodyPr/>
                    <a:lstStyle/>
                    <a:p>
                      <a:r>
                        <a:rPr lang="en-US" sz="1050" dirty="0" err="1" smtClean="0"/>
                        <a:t>Sujit</a:t>
                      </a:r>
                      <a:r>
                        <a:rPr lang="en-US" sz="1050" dirty="0" smtClean="0"/>
                        <a:t> Kumar</a:t>
                      </a:r>
                      <a:endParaRPr lang="en-US" sz="1050" dirty="0"/>
                    </a:p>
                  </a:txBody>
                  <a:tcPr/>
                </a:tc>
                <a:tc>
                  <a:txBody>
                    <a:bodyPr/>
                    <a:lstStyle/>
                    <a:p>
                      <a:r>
                        <a:rPr lang="en-US" sz="1000" b="0" dirty="0" smtClean="0"/>
                        <a:t>Morning</a:t>
                      </a:r>
                      <a:endParaRPr lang="en-US" sz="1000" b="0" dirty="0"/>
                    </a:p>
                  </a:txBody>
                  <a:tcPr/>
                </a:tc>
                <a:tc>
                  <a:txBody>
                    <a:bodyPr/>
                    <a:lstStyle/>
                    <a:p>
                      <a:r>
                        <a:rPr lang="en-US" sz="1050" dirty="0" smtClean="0"/>
                        <a:t>04/02/2009</a:t>
                      </a:r>
                      <a:endParaRPr lang="en-US" sz="1050" dirty="0"/>
                    </a:p>
                  </a:txBody>
                  <a:tcPr/>
                </a:tc>
                <a:tc>
                  <a:txBody>
                    <a:bodyPr/>
                    <a:lstStyle/>
                    <a:p>
                      <a:r>
                        <a:rPr lang="en-US" sz="1050" dirty="0" smtClean="0"/>
                        <a:t>9:00</a:t>
                      </a:r>
                      <a:endParaRPr lang="en-US" sz="1050" dirty="0"/>
                    </a:p>
                  </a:txBody>
                  <a:tcPr/>
                </a:tc>
                <a:tc>
                  <a:txBody>
                    <a:bodyPr/>
                    <a:lstStyle/>
                    <a:p>
                      <a:r>
                        <a:rPr lang="en-US" sz="1050" dirty="0" smtClean="0"/>
                        <a:t>9:15</a:t>
                      </a:r>
                      <a:endParaRPr lang="en-US" sz="1050" dirty="0"/>
                    </a:p>
                  </a:txBody>
                  <a:tcPr/>
                </a:tc>
                <a:tc>
                  <a:txBody>
                    <a:bodyPr/>
                    <a:lstStyle/>
                    <a:p>
                      <a:r>
                        <a:rPr lang="en-US" sz="900" dirty="0" smtClean="0"/>
                        <a:t>Rescheduled</a:t>
                      </a:r>
                      <a:endParaRPr lang="en-US" sz="900" dirty="0"/>
                    </a:p>
                  </a:txBody>
                  <a:tcPr/>
                </a:tc>
                <a:tc>
                  <a:txBody>
                    <a:bodyPr/>
                    <a:lstStyle/>
                    <a:p>
                      <a:r>
                        <a:rPr lang="en-US" sz="1050" dirty="0" smtClean="0"/>
                        <a:t>Eye</a:t>
                      </a:r>
                      <a:endParaRPr lang="en-US" sz="1050" dirty="0"/>
                    </a:p>
                  </a:txBody>
                  <a:tcPr/>
                </a:tc>
                <a:tc>
                  <a:txBody>
                    <a:bodyPr/>
                    <a:lstStyle/>
                    <a:p>
                      <a:r>
                        <a:rPr lang="en-US" sz="1050" dirty="0" smtClean="0"/>
                        <a:t>Online</a:t>
                      </a:r>
                      <a:endParaRPr lang="en-US" sz="1050" dirty="0"/>
                    </a:p>
                  </a:txBody>
                  <a:tcPr/>
                </a:tc>
                <a:tc>
                  <a:txBody>
                    <a:bodyPr/>
                    <a:lstStyle/>
                    <a:p>
                      <a:r>
                        <a:rPr lang="en-US" sz="1200" dirty="0" smtClean="0"/>
                        <a:t>Vinay Kurudi</a:t>
                      </a:r>
                      <a:endParaRPr lang="en-US" sz="1200" dirty="0"/>
                    </a:p>
                  </a:txBody>
                  <a:tcPr/>
                </a:tc>
              </a:tr>
              <a:tr h="260042">
                <a:tc>
                  <a:txBody>
                    <a:bodyPr/>
                    <a:lstStyle/>
                    <a:p>
                      <a:endParaRPr lang="en-US" sz="1200"/>
                    </a:p>
                  </a:txBody>
                  <a:tcPr/>
                </a:tc>
                <a:tc>
                  <a:txBody>
                    <a:bodyPr/>
                    <a:lstStyle/>
                    <a:p>
                      <a:r>
                        <a:rPr lang="en-US" sz="1200" dirty="0" smtClean="0"/>
                        <a:t>3</a:t>
                      </a:r>
                      <a:endParaRPr lang="en-US" sz="1200" dirty="0"/>
                    </a:p>
                  </a:txBody>
                  <a:tcPr/>
                </a:tc>
                <a:tc>
                  <a:txBody>
                    <a:bodyPr/>
                    <a:lstStyle/>
                    <a:p>
                      <a:endParaRPr lang="en-US" sz="1200"/>
                    </a:p>
                  </a:txBody>
                  <a:tcPr/>
                </a:tc>
                <a:tc>
                  <a:txBody>
                    <a:bodyPr/>
                    <a:lstStyle/>
                    <a:p>
                      <a:endParaRPr lang="en-US" sz="1200"/>
                    </a:p>
                  </a:txBody>
                  <a:tcPr/>
                </a:tc>
                <a:tc>
                  <a:txBody>
                    <a:bodyPr/>
                    <a:lstStyle/>
                    <a:p>
                      <a:endParaRPr lang="en-US" sz="10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322910">
                <a:tc>
                  <a:txBody>
                    <a:bodyPr/>
                    <a:lstStyle/>
                    <a:p>
                      <a:endParaRPr lang="en-US" sz="1200"/>
                    </a:p>
                  </a:txBody>
                  <a:tcPr/>
                </a:tc>
                <a:tc>
                  <a:txBody>
                    <a:bodyPr/>
                    <a:lstStyle/>
                    <a:p>
                      <a:r>
                        <a:rPr lang="en-US" sz="1200" dirty="0" smtClean="0"/>
                        <a:t>4</a:t>
                      </a:r>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385778">
                <a:tc>
                  <a:txBody>
                    <a:bodyPr/>
                    <a:lstStyle/>
                    <a:p>
                      <a:endParaRPr lang="en-US" sz="1200"/>
                    </a:p>
                  </a:txBody>
                  <a:tcPr/>
                </a:tc>
                <a:tc>
                  <a:txBody>
                    <a:bodyPr/>
                    <a:lstStyle/>
                    <a:p>
                      <a:r>
                        <a:rPr lang="en-US" sz="1200" dirty="0" smtClean="0"/>
                        <a:t>5</a:t>
                      </a:r>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385778">
                <a:tc>
                  <a:txBody>
                    <a:bodyPr/>
                    <a:lstStyle/>
                    <a:p>
                      <a:endParaRPr lang="en-US" sz="1200" dirty="0"/>
                    </a:p>
                  </a:txBody>
                  <a:tcPr/>
                </a:tc>
                <a:tc>
                  <a:txBody>
                    <a:bodyPr/>
                    <a:lstStyle/>
                    <a:p>
                      <a:r>
                        <a:rPr lang="en-US" sz="1200" dirty="0" smtClean="0"/>
                        <a:t>6</a:t>
                      </a:r>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385778">
                <a:tc>
                  <a:txBody>
                    <a:bodyPr/>
                    <a:lstStyle/>
                    <a:p>
                      <a:endParaRPr lang="en-US" sz="1200" dirty="0"/>
                    </a:p>
                  </a:txBody>
                  <a:tcPr/>
                </a:tc>
                <a:tc>
                  <a:txBody>
                    <a:bodyPr/>
                    <a:lstStyle/>
                    <a:p>
                      <a:r>
                        <a:rPr lang="en-US" sz="1200" dirty="0" smtClean="0"/>
                        <a:t>7</a:t>
                      </a:r>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dirty="0"/>
                    </a:p>
                  </a:txBody>
                  <a:tcPr/>
                </a:tc>
              </a:tr>
              <a:tr h="385778">
                <a:tc>
                  <a:txBody>
                    <a:bodyPr/>
                    <a:lstStyle/>
                    <a:p>
                      <a:endParaRPr lang="en-US" sz="1200" dirty="0"/>
                    </a:p>
                  </a:txBody>
                  <a:tcPr/>
                </a:tc>
                <a:tc>
                  <a:txBody>
                    <a:bodyPr/>
                    <a:lstStyle/>
                    <a:p>
                      <a:r>
                        <a:rPr lang="en-US" sz="1200" dirty="0" smtClean="0"/>
                        <a:t>8</a:t>
                      </a:r>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dirty="0"/>
                    </a:p>
                  </a:txBody>
                  <a:tcPr/>
                </a:tc>
              </a:tr>
              <a:tr h="596212">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sp>
        <p:nvSpPr>
          <p:cNvPr id="196" name="Rectangle 195"/>
          <p:cNvSpPr/>
          <p:nvPr/>
        </p:nvSpPr>
        <p:spPr>
          <a:xfrm>
            <a:off x="170980" y="3022125"/>
            <a:ext cx="214314" cy="20663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endParaRPr lang="en-AU" sz="1200" dirty="0"/>
          </a:p>
        </p:txBody>
      </p:sp>
      <p:sp>
        <p:nvSpPr>
          <p:cNvPr id="197" name="Rectangle 196"/>
          <p:cNvSpPr/>
          <p:nvPr/>
        </p:nvSpPr>
        <p:spPr>
          <a:xfrm>
            <a:off x="172280" y="3338525"/>
            <a:ext cx="198946" cy="19004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endParaRPr lang="en-AU" sz="1200" dirty="0"/>
          </a:p>
        </p:txBody>
      </p:sp>
      <p:sp>
        <p:nvSpPr>
          <p:cNvPr id="198" name="Rounded Rectangle 197"/>
          <p:cNvSpPr/>
          <p:nvPr/>
        </p:nvSpPr>
        <p:spPr>
          <a:xfrm>
            <a:off x="8786842" y="3000372"/>
            <a:ext cx="214314" cy="30872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ounded Rectangle 198"/>
          <p:cNvSpPr/>
          <p:nvPr/>
        </p:nvSpPr>
        <p:spPr>
          <a:xfrm flipH="1">
            <a:off x="8794526" y="4357694"/>
            <a:ext cx="214314"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201" name="Rounded Rectangle 200"/>
          <p:cNvSpPr/>
          <p:nvPr/>
        </p:nvSpPr>
        <p:spPr>
          <a:xfrm rot="10800000" flipH="1">
            <a:off x="8786842" y="3000372"/>
            <a:ext cx="214314"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v</a:t>
            </a:r>
            <a:endParaRPr lang="en-US" sz="1000" dirty="0"/>
          </a:p>
        </p:txBody>
      </p:sp>
      <p:sp>
        <p:nvSpPr>
          <p:cNvPr id="202" name="Rounded Rectangle 201"/>
          <p:cNvSpPr/>
          <p:nvPr/>
        </p:nvSpPr>
        <p:spPr>
          <a:xfrm flipH="1">
            <a:off x="8786842" y="6000768"/>
            <a:ext cx="214314"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v</a:t>
            </a:r>
            <a:endParaRPr lang="en-US" sz="1000" dirty="0"/>
          </a:p>
        </p:txBody>
      </p:sp>
      <p:sp>
        <p:nvSpPr>
          <p:cNvPr id="59" name="Rounded Rectangle 58"/>
          <p:cNvSpPr/>
          <p:nvPr/>
        </p:nvSpPr>
        <p:spPr>
          <a:xfrm flipH="1">
            <a:off x="2438826" y="6443464"/>
            <a:ext cx="1143008"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Print Visit Slip</a:t>
            </a:r>
            <a:endParaRPr lang="en-US" sz="1000" dirty="0"/>
          </a:p>
        </p:txBody>
      </p:sp>
      <p:sp>
        <p:nvSpPr>
          <p:cNvPr id="60" name="Rounded Rectangle 59"/>
          <p:cNvSpPr/>
          <p:nvPr/>
        </p:nvSpPr>
        <p:spPr>
          <a:xfrm flipH="1">
            <a:off x="5039048" y="6443464"/>
            <a:ext cx="1303534"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Cancel</a:t>
            </a:r>
            <a:endParaRPr lang="en-US" sz="1000" dirty="0"/>
          </a:p>
        </p:txBody>
      </p:sp>
      <p:sp>
        <p:nvSpPr>
          <p:cNvPr id="61" name="Rounded Rectangle 60"/>
          <p:cNvSpPr/>
          <p:nvPr/>
        </p:nvSpPr>
        <p:spPr>
          <a:xfrm flipH="1">
            <a:off x="6381002" y="6443464"/>
            <a:ext cx="1390340"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Configure Reminder</a:t>
            </a:r>
            <a:endParaRPr lang="en-US" sz="1000" dirty="0"/>
          </a:p>
        </p:txBody>
      </p:sp>
      <p:cxnSp>
        <p:nvCxnSpPr>
          <p:cNvPr id="64" name="Straight Connector 63"/>
          <p:cNvCxnSpPr/>
          <p:nvPr/>
        </p:nvCxnSpPr>
        <p:spPr>
          <a:xfrm>
            <a:off x="142844" y="6429396"/>
            <a:ext cx="8786874" cy="158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67" name="Rounded Rectangle 66"/>
          <p:cNvSpPr/>
          <p:nvPr/>
        </p:nvSpPr>
        <p:spPr>
          <a:xfrm flipH="1">
            <a:off x="3625656" y="6443464"/>
            <a:ext cx="1374972"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Reschedule</a:t>
            </a:r>
            <a:endParaRPr lang="en-US" sz="1000" dirty="0"/>
          </a:p>
        </p:txBody>
      </p:sp>
      <p:grpSp>
        <p:nvGrpSpPr>
          <p:cNvPr id="14" name="Group 136"/>
          <p:cNvGrpSpPr/>
          <p:nvPr/>
        </p:nvGrpSpPr>
        <p:grpSpPr>
          <a:xfrm>
            <a:off x="2214546" y="2071678"/>
            <a:ext cx="214314" cy="229682"/>
            <a:chOff x="1285852" y="4143380"/>
            <a:chExt cx="214314" cy="229682"/>
          </a:xfrm>
        </p:grpSpPr>
        <p:sp>
          <p:nvSpPr>
            <p:cNvPr id="69" name="Rectangle 68"/>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Merge 69"/>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TextBox 71"/>
          <p:cNvSpPr txBox="1"/>
          <p:nvPr/>
        </p:nvSpPr>
        <p:spPr>
          <a:xfrm>
            <a:off x="7286644" y="1866117"/>
            <a:ext cx="928694" cy="246221"/>
          </a:xfrm>
          <a:prstGeom prst="rect">
            <a:avLst/>
          </a:prstGeom>
          <a:noFill/>
        </p:spPr>
        <p:txBody>
          <a:bodyPr wrap="square" rtlCol="0">
            <a:spAutoFit/>
          </a:bodyPr>
          <a:lstStyle/>
          <a:p>
            <a:pPr algn="r"/>
            <a:r>
              <a:rPr lang="en-US" sz="1000" dirty="0" smtClean="0"/>
              <a:t>Time From</a:t>
            </a:r>
            <a:endParaRPr lang="en-US" sz="1000" dirty="0"/>
          </a:p>
        </p:txBody>
      </p:sp>
      <p:sp>
        <p:nvSpPr>
          <p:cNvPr id="73" name="Rectangle 72"/>
          <p:cNvSpPr/>
          <p:nvPr/>
        </p:nvSpPr>
        <p:spPr>
          <a:xfrm>
            <a:off x="8143900" y="1857364"/>
            <a:ext cx="500066" cy="28575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8:00</a:t>
            </a:r>
            <a:endParaRPr lang="en-AU" sz="1200" dirty="0"/>
          </a:p>
        </p:txBody>
      </p:sp>
      <p:sp>
        <p:nvSpPr>
          <p:cNvPr id="74" name="TextBox 73"/>
          <p:cNvSpPr txBox="1"/>
          <p:nvPr/>
        </p:nvSpPr>
        <p:spPr>
          <a:xfrm>
            <a:off x="7286644" y="2151869"/>
            <a:ext cx="928694" cy="246221"/>
          </a:xfrm>
          <a:prstGeom prst="rect">
            <a:avLst/>
          </a:prstGeom>
          <a:noFill/>
        </p:spPr>
        <p:txBody>
          <a:bodyPr wrap="square" rtlCol="0">
            <a:spAutoFit/>
          </a:bodyPr>
          <a:lstStyle/>
          <a:p>
            <a:pPr algn="r"/>
            <a:r>
              <a:rPr lang="en-US" sz="1000" dirty="0" smtClean="0"/>
              <a:t>Time To </a:t>
            </a:r>
            <a:endParaRPr lang="en-US" sz="1000" dirty="0"/>
          </a:p>
        </p:txBody>
      </p:sp>
      <p:sp>
        <p:nvSpPr>
          <p:cNvPr id="75" name="Rectangle 74"/>
          <p:cNvSpPr/>
          <p:nvPr/>
        </p:nvSpPr>
        <p:spPr>
          <a:xfrm>
            <a:off x="8143900" y="2143116"/>
            <a:ext cx="500066" cy="28575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8:00</a:t>
            </a:r>
            <a:endParaRPr lang="en-AU" sz="1200" dirty="0"/>
          </a:p>
        </p:txBody>
      </p:sp>
      <p:grpSp>
        <p:nvGrpSpPr>
          <p:cNvPr id="15" name="Group 136"/>
          <p:cNvGrpSpPr/>
          <p:nvPr/>
        </p:nvGrpSpPr>
        <p:grpSpPr>
          <a:xfrm>
            <a:off x="8572528" y="1871432"/>
            <a:ext cx="214314" cy="229682"/>
            <a:chOff x="1285852" y="4143380"/>
            <a:chExt cx="214314" cy="229682"/>
          </a:xfrm>
        </p:grpSpPr>
        <p:sp>
          <p:nvSpPr>
            <p:cNvPr id="77" name="Rectangle 76"/>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lowchart: Merge 77"/>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36"/>
          <p:cNvGrpSpPr/>
          <p:nvPr/>
        </p:nvGrpSpPr>
        <p:grpSpPr>
          <a:xfrm>
            <a:off x="8572528" y="2157184"/>
            <a:ext cx="214314" cy="229682"/>
            <a:chOff x="1285852" y="4143380"/>
            <a:chExt cx="214314" cy="229682"/>
          </a:xfrm>
        </p:grpSpPr>
        <p:sp>
          <p:nvSpPr>
            <p:cNvPr id="80" name="Rectangle 79"/>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Merge 80"/>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57158" y="1571612"/>
            <a:ext cx="8501122" cy="48577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sz="1200" dirty="0"/>
          </a:p>
        </p:txBody>
      </p:sp>
      <p:sp>
        <p:nvSpPr>
          <p:cNvPr id="3081" name="AutoShape 9" descr="Filename: j0437119.wmf&#10;Keywords: business, business man, business men ...&#10;File Size: 29 KB"/>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AU" sz="1200"/>
          </a:p>
        </p:txBody>
      </p:sp>
      <p:sp>
        <p:nvSpPr>
          <p:cNvPr id="41" name="TextBox 40"/>
          <p:cNvSpPr txBox="1"/>
          <p:nvPr/>
        </p:nvSpPr>
        <p:spPr>
          <a:xfrm>
            <a:off x="6414534" y="1071546"/>
            <a:ext cx="2443746" cy="276999"/>
          </a:xfrm>
          <a:prstGeom prst="rect">
            <a:avLst/>
          </a:prstGeom>
          <a:noFill/>
        </p:spPr>
        <p:txBody>
          <a:bodyPr wrap="none" rtlCol="0">
            <a:spAutoFit/>
          </a:bodyPr>
          <a:lstStyle/>
          <a:p>
            <a:r>
              <a:rPr lang="en-AU" sz="1200" b="1" dirty="0" smtClean="0"/>
              <a:t>Welcome</a:t>
            </a:r>
            <a:r>
              <a:rPr lang="en-AU" sz="1200" dirty="0" smtClean="0"/>
              <a:t>: &lt;first name&gt; &lt;last name&gt;</a:t>
            </a:r>
            <a:endParaRPr lang="en-AU" sz="1200" dirty="0"/>
          </a:p>
        </p:txBody>
      </p:sp>
      <p:sp>
        <p:nvSpPr>
          <p:cNvPr id="42" name="TextBox 41"/>
          <p:cNvSpPr txBox="1"/>
          <p:nvPr/>
        </p:nvSpPr>
        <p:spPr>
          <a:xfrm>
            <a:off x="6643702" y="1285860"/>
            <a:ext cx="1277016" cy="276999"/>
          </a:xfrm>
          <a:prstGeom prst="rect">
            <a:avLst/>
          </a:prstGeom>
          <a:noFill/>
        </p:spPr>
        <p:txBody>
          <a:bodyPr wrap="none" rtlCol="0">
            <a:spAutoFit/>
          </a:bodyPr>
          <a:lstStyle/>
          <a:p>
            <a:r>
              <a:rPr lang="en-AU" sz="1200" u="sng" dirty="0" smtClean="0"/>
              <a:t>Change Password</a:t>
            </a:r>
            <a:endParaRPr lang="en-AU" sz="1200" u="sng" dirty="0"/>
          </a:p>
        </p:txBody>
      </p:sp>
      <p:sp>
        <p:nvSpPr>
          <p:cNvPr id="44" name="TextBox 43"/>
          <p:cNvSpPr txBox="1"/>
          <p:nvPr/>
        </p:nvSpPr>
        <p:spPr>
          <a:xfrm>
            <a:off x="7920718" y="1294613"/>
            <a:ext cx="614848" cy="276999"/>
          </a:xfrm>
          <a:prstGeom prst="rect">
            <a:avLst/>
          </a:prstGeom>
          <a:noFill/>
        </p:spPr>
        <p:txBody>
          <a:bodyPr wrap="none" rtlCol="0">
            <a:spAutoFit/>
          </a:bodyPr>
          <a:lstStyle/>
          <a:p>
            <a:r>
              <a:rPr lang="en-AU" sz="1200" u="sng" dirty="0" smtClean="0"/>
              <a:t>Logout</a:t>
            </a:r>
            <a:endParaRPr lang="en-AU" sz="1200" u="sng" dirty="0"/>
          </a:p>
        </p:txBody>
      </p:sp>
      <p:sp>
        <p:nvSpPr>
          <p:cNvPr id="62" name="Rectangle 61"/>
          <p:cNvSpPr/>
          <p:nvPr/>
        </p:nvSpPr>
        <p:spPr>
          <a:xfrm>
            <a:off x="357158"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Home</a:t>
            </a:r>
            <a:endParaRPr lang="en-AU" sz="1400" dirty="0"/>
          </a:p>
        </p:txBody>
      </p:sp>
      <p:sp>
        <p:nvSpPr>
          <p:cNvPr id="63" name="Rectangle 62"/>
          <p:cNvSpPr/>
          <p:nvPr/>
        </p:nvSpPr>
        <p:spPr>
          <a:xfrm>
            <a:off x="1500166" y="1285860"/>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Miscellaneous</a:t>
            </a:r>
          </a:p>
        </p:txBody>
      </p:sp>
      <p:sp>
        <p:nvSpPr>
          <p:cNvPr id="64" name="Rectangle 63"/>
          <p:cNvSpPr/>
          <p:nvPr/>
        </p:nvSpPr>
        <p:spPr>
          <a:xfrm>
            <a:off x="4000496"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Settings</a:t>
            </a:r>
            <a:endParaRPr lang="en-AU" sz="1400" dirty="0"/>
          </a:p>
        </p:txBody>
      </p:sp>
      <p:sp>
        <p:nvSpPr>
          <p:cNvPr id="65" name="Rectangle 64"/>
          <p:cNvSpPr/>
          <p:nvPr/>
        </p:nvSpPr>
        <p:spPr>
          <a:xfrm>
            <a:off x="5143504"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Help</a:t>
            </a:r>
            <a:endParaRPr lang="en-AU" sz="1400" dirty="0"/>
          </a:p>
        </p:txBody>
      </p:sp>
      <p:sp>
        <p:nvSpPr>
          <p:cNvPr id="66" name="Rectangle 65"/>
          <p:cNvSpPr/>
          <p:nvPr/>
        </p:nvSpPr>
        <p:spPr>
          <a:xfrm>
            <a:off x="2857488"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Reports</a:t>
            </a:r>
            <a:endParaRPr lang="en-AU" sz="1400" dirty="0"/>
          </a:p>
        </p:txBody>
      </p:sp>
      <p:sp>
        <p:nvSpPr>
          <p:cNvPr id="30" name="Rectangle 29"/>
          <p:cNvSpPr/>
          <p:nvPr/>
        </p:nvSpPr>
        <p:spPr>
          <a:xfrm>
            <a:off x="387894"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Registration</a:t>
            </a:r>
          </a:p>
        </p:txBody>
      </p:sp>
      <p:sp>
        <p:nvSpPr>
          <p:cNvPr id="31" name="Rectangle 30"/>
          <p:cNvSpPr/>
          <p:nvPr/>
        </p:nvSpPr>
        <p:spPr>
          <a:xfrm>
            <a:off x="1487080" y="1610032"/>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AU" sz="1000" dirty="0" smtClean="0"/>
              <a:t>Appointments</a:t>
            </a:r>
          </a:p>
        </p:txBody>
      </p:sp>
      <p:sp>
        <p:nvSpPr>
          <p:cNvPr id="18" name="Title 1"/>
          <p:cNvSpPr>
            <a:spLocks noGrp="1"/>
          </p:cNvSpPr>
          <p:nvPr>
            <p:ph type="title"/>
          </p:nvPr>
        </p:nvSpPr>
        <p:spPr>
          <a:xfrm>
            <a:off x="1528770" y="71414"/>
            <a:ext cx="6472254" cy="428628"/>
          </a:xfrm>
        </p:spPr>
        <p:txBody>
          <a:bodyPr>
            <a:normAutofit fontScale="90000"/>
          </a:bodyPr>
          <a:lstStyle/>
          <a:p>
            <a:r>
              <a:rPr lang="en-US" dirty="0" smtClean="0"/>
              <a:t>Manage Appointments</a:t>
            </a:r>
            <a:endParaRPr lang="en-US" dirty="0"/>
          </a:p>
        </p:txBody>
      </p:sp>
      <p:sp>
        <p:nvSpPr>
          <p:cNvPr id="19" name="Rectangle 18"/>
          <p:cNvSpPr/>
          <p:nvPr/>
        </p:nvSpPr>
        <p:spPr>
          <a:xfrm>
            <a:off x="3906006"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Inpatient</a:t>
            </a:r>
            <a:endParaRPr lang="en-AU" sz="1100" dirty="0"/>
          </a:p>
        </p:txBody>
      </p:sp>
      <p:sp>
        <p:nvSpPr>
          <p:cNvPr id="20" name="Rectangle 19"/>
          <p:cNvSpPr/>
          <p:nvPr/>
        </p:nvSpPr>
        <p:spPr>
          <a:xfrm>
            <a:off x="2803700" y="1610032"/>
            <a:ext cx="1071570" cy="285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AU" sz="1100" dirty="0" smtClean="0"/>
              <a:t>Outpatient </a:t>
            </a:r>
            <a:endParaRPr lang="en-AU" sz="1100" dirty="0"/>
          </a:p>
        </p:txBody>
      </p:sp>
      <p:sp>
        <p:nvSpPr>
          <p:cNvPr id="22" name="Rectangle 21"/>
          <p:cNvSpPr/>
          <p:nvPr/>
        </p:nvSpPr>
        <p:spPr>
          <a:xfrm>
            <a:off x="6120584"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VAS</a:t>
            </a:r>
            <a:endParaRPr lang="en-AU" sz="1100" dirty="0"/>
          </a:p>
        </p:txBody>
      </p:sp>
      <p:sp>
        <p:nvSpPr>
          <p:cNvPr id="23" name="Rectangle 22"/>
          <p:cNvSpPr/>
          <p:nvPr/>
        </p:nvSpPr>
        <p:spPr>
          <a:xfrm>
            <a:off x="5018278"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History</a:t>
            </a:r>
            <a:endParaRPr lang="en-AU" sz="1100" dirty="0"/>
          </a:p>
        </p:txBody>
      </p:sp>
      <p:sp>
        <p:nvSpPr>
          <p:cNvPr id="24" name="Rectangle 23"/>
          <p:cNvSpPr/>
          <p:nvPr/>
        </p:nvSpPr>
        <p:spPr>
          <a:xfrm>
            <a:off x="2811384" y="1928802"/>
            <a:ext cx="18243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AU" sz="1000" dirty="0" smtClean="0"/>
              <a:t>Appointments</a:t>
            </a:r>
          </a:p>
        </p:txBody>
      </p:sp>
      <p:sp>
        <p:nvSpPr>
          <p:cNvPr id="25" name="Rectangle 24"/>
          <p:cNvSpPr/>
          <p:nvPr/>
        </p:nvSpPr>
        <p:spPr>
          <a:xfrm>
            <a:off x="2811384" y="2258737"/>
            <a:ext cx="1818968" cy="285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AU" sz="1100" dirty="0" smtClean="0"/>
              <a:t>Treatment History</a:t>
            </a:r>
          </a:p>
        </p:txBody>
      </p:sp>
      <p:sp>
        <p:nvSpPr>
          <p:cNvPr id="26" name="Rectangle 25"/>
          <p:cNvSpPr/>
          <p:nvPr/>
        </p:nvSpPr>
        <p:spPr>
          <a:xfrm>
            <a:off x="2801418" y="2585191"/>
            <a:ext cx="18243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AU" sz="1000" dirty="0" smtClean="0"/>
              <a:t>Configure Alerts</a:t>
            </a:r>
          </a:p>
        </p:txBody>
      </p:sp>
      <p:sp>
        <p:nvSpPr>
          <p:cNvPr id="28" name="Rectangle 27"/>
          <p:cNvSpPr/>
          <p:nvPr/>
        </p:nvSpPr>
        <p:spPr>
          <a:xfrm>
            <a:off x="2810104" y="2911284"/>
            <a:ext cx="1818968"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AU" sz="1000" dirty="0" smtClean="0"/>
              <a:t>Consultation Duty Roster</a:t>
            </a:r>
          </a:p>
        </p:txBody>
      </p:sp>
      <p:sp>
        <p:nvSpPr>
          <p:cNvPr id="29" name="Rectangle 28"/>
          <p:cNvSpPr/>
          <p:nvPr/>
        </p:nvSpPr>
        <p:spPr>
          <a:xfrm>
            <a:off x="2800138" y="3241580"/>
            <a:ext cx="18243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AU" sz="1000" dirty="0" smtClean="0"/>
              <a:t>Billing Details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57158" y="1571612"/>
            <a:ext cx="8501122" cy="48577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sz="1200" dirty="0"/>
          </a:p>
        </p:txBody>
      </p:sp>
      <p:sp>
        <p:nvSpPr>
          <p:cNvPr id="3081" name="AutoShape 9" descr="Filename: j0437119.wmf&#10;Keywords: business, business man, business men ...&#10;File Size: 29 KB"/>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AU" sz="1200"/>
          </a:p>
        </p:txBody>
      </p:sp>
      <p:sp>
        <p:nvSpPr>
          <p:cNvPr id="41" name="TextBox 40"/>
          <p:cNvSpPr txBox="1"/>
          <p:nvPr/>
        </p:nvSpPr>
        <p:spPr>
          <a:xfrm>
            <a:off x="6414534" y="1071546"/>
            <a:ext cx="2443746" cy="276999"/>
          </a:xfrm>
          <a:prstGeom prst="rect">
            <a:avLst/>
          </a:prstGeom>
          <a:noFill/>
        </p:spPr>
        <p:txBody>
          <a:bodyPr wrap="none" rtlCol="0">
            <a:spAutoFit/>
          </a:bodyPr>
          <a:lstStyle/>
          <a:p>
            <a:r>
              <a:rPr lang="en-AU" sz="1200" b="1" dirty="0" smtClean="0"/>
              <a:t>Welcome</a:t>
            </a:r>
            <a:r>
              <a:rPr lang="en-AU" sz="1200" dirty="0" smtClean="0"/>
              <a:t>: &lt;first name&gt; &lt;last name&gt;</a:t>
            </a:r>
            <a:endParaRPr lang="en-AU" sz="1200" dirty="0"/>
          </a:p>
        </p:txBody>
      </p:sp>
      <p:sp>
        <p:nvSpPr>
          <p:cNvPr id="42" name="TextBox 41"/>
          <p:cNvSpPr txBox="1"/>
          <p:nvPr/>
        </p:nvSpPr>
        <p:spPr>
          <a:xfrm>
            <a:off x="6643702" y="1285860"/>
            <a:ext cx="1277016" cy="276999"/>
          </a:xfrm>
          <a:prstGeom prst="rect">
            <a:avLst/>
          </a:prstGeom>
          <a:noFill/>
        </p:spPr>
        <p:txBody>
          <a:bodyPr wrap="none" rtlCol="0">
            <a:spAutoFit/>
          </a:bodyPr>
          <a:lstStyle/>
          <a:p>
            <a:r>
              <a:rPr lang="en-AU" sz="1200" u="sng" dirty="0" smtClean="0"/>
              <a:t>Change Password</a:t>
            </a:r>
            <a:endParaRPr lang="en-AU" sz="1200" u="sng" dirty="0"/>
          </a:p>
        </p:txBody>
      </p:sp>
      <p:sp>
        <p:nvSpPr>
          <p:cNvPr id="44" name="TextBox 43"/>
          <p:cNvSpPr txBox="1"/>
          <p:nvPr/>
        </p:nvSpPr>
        <p:spPr>
          <a:xfrm>
            <a:off x="7920718" y="1294613"/>
            <a:ext cx="614848" cy="276999"/>
          </a:xfrm>
          <a:prstGeom prst="rect">
            <a:avLst/>
          </a:prstGeom>
          <a:noFill/>
        </p:spPr>
        <p:txBody>
          <a:bodyPr wrap="none" rtlCol="0">
            <a:spAutoFit/>
          </a:bodyPr>
          <a:lstStyle/>
          <a:p>
            <a:r>
              <a:rPr lang="en-AU" sz="1200" u="sng" dirty="0" smtClean="0"/>
              <a:t>Logout</a:t>
            </a:r>
            <a:endParaRPr lang="en-AU" sz="1200" u="sng" dirty="0"/>
          </a:p>
        </p:txBody>
      </p:sp>
      <p:sp>
        <p:nvSpPr>
          <p:cNvPr id="62" name="Rectangle 61"/>
          <p:cNvSpPr/>
          <p:nvPr/>
        </p:nvSpPr>
        <p:spPr>
          <a:xfrm>
            <a:off x="357158"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Home</a:t>
            </a:r>
            <a:endParaRPr lang="en-AU" sz="1400" dirty="0"/>
          </a:p>
        </p:txBody>
      </p:sp>
      <p:sp>
        <p:nvSpPr>
          <p:cNvPr id="63" name="Rectangle 62"/>
          <p:cNvSpPr/>
          <p:nvPr/>
        </p:nvSpPr>
        <p:spPr>
          <a:xfrm>
            <a:off x="1500166" y="1285860"/>
            <a:ext cx="1285884" cy="285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1400" dirty="0" smtClean="0"/>
              <a:t>Miscellaneous</a:t>
            </a:r>
            <a:endParaRPr lang="en-AU" sz="1400" dirty="0"/>
          </a:p>
        </p:txBody>
      </p:sp>
      <p:sp>
        <p:nvSpPr>
          <p:cNvPr id="64" name="Rectangle 63"/>
          <p:cNvSpPr/>
          <p:nvPr/>
        </p:nvSpPr>
        <p:spPr>
          <a:xfrm>
            <a:off x="4000496"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Settings</a:t>
            </a:r>
            <a:endParaRPr lang="en-AU" sz="1400" dirty="0"/>
          </a:p>
        </p:txBody>
      </p:sp>
      <p:sp>
        <p:nvSpPr>
          <p:cNvPr id="65" name="Rectangle 64"/>
          <p:cNvSpPr/>
          <p:nvPr/>
        </p:nvSpPr>
        <p:spPr>
          <a:xfrm>
            <a:off x="5143504"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Help</a:t>
            </a:r>
            <a:endParaRPr lang="en-AU" sz="1400" dirty="0"/>
          </a:p>
        </p:txBody>
      </p:sp>
      <p:sp>
        <p:nvSpPr>
          <p:cNvPr id="66" name="Rectangle 65"/>
          <p:cNvSpPr/>
          <p:nvPr/>
        </p:nvSpPr>
        <p:spPr>
          <a:xfrm>
            <a:off x="2857488"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Reports</a:t>
            </a:r>
            <a:endParaRPr lang="en-AU" sz="1400" dirty="0"/>
          </a:p>
        </p:txBody>
      </p:sp>
      <p:grpSp>
        <p:nvGrpSpPr>
          <p:cNvPr id="2" name="Group 37"/>
          <p:cNvGrpSpPr/>
          <p:nvPr/>
        </p:nvGrpSpPr>
        <p:grpSpPr>
          <a:xfrm>
            <a:off x="4143372" y="1924303"/>
            <a:ext cx="1143008" cy="785818"/>
            <a:chOff x="6143636" y="2143116"/>
            <a:chExt cx="2143140" cy="1777197"/>
          </a:xfrm>
        </p:grpSpPr>
        <p:sp>
          <p:nvSpPr>
            <p:cNvPr id="68" name="Oval 67"/>
            <p:cNvSpPr/>
            <p:nvPr/>
          </p:nvSpPr>
          <p:spPr>
            <a:xfrm>
              <a:off x="6429388" y="2428868"/>
              <a:ext cx="1143008" cy="114300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sz="1200"/>
            </a:p>
          </p:txBody>
        </p:sp>
        <p:sp>
          <p:nvSpPr>
            <p:cNvPr id="69" name="TextBox 68"/>
            <p:cNvSpPr txBox="1"/>
            <p:nvPr/>
          </p:nvSpPr>
          <p:spPr>
            <a:xfrm>
              <a:off x="6143636" y="3643314"/>
              <a:ext cx="2143140" cy="276999"/>
            </a:xfrm>
            <a:prstGeom prst="rect">
              <a:avLst/>
            </a:prstGeom>
            <a:noFill/>
          </p:spPr>
          <p:txBody>
            <a:bodyPr wrap="square" rtlCol="0">
              <a:spAutoFit/>
            </a:bodyPr>
            <a:lstStyle/>
            <a:p>
              <a:r>
                <a:rPr lang="en-AU" sz="1200" dirty="0" smtClean="0"/>
                <a:t>Manage Users</a:t>
              </a:r>
              <a:endParaRPr lang="en-AU" sz="1200" dirty="0"/>
            </a:p>
          </p:txBody>
        </p:sp>
        <p:pic>
          <p:nvPicPr>
            <p:cNvPr id="70" name="Picture 3" descr="C:\Documents and Settings\Ajit Kumar\My Documents\My Pictures\Microsoft Clip Organizer\j0433944.png"/>
            <p:cNvPicPr>
              <a:picLocks noChangeAspect="1" noChangeArrowheads="1"/>
            </p:cNvPicPr>
            <p:nvPr/>
          </p:nvPicPr>
          <p:blipFill>
            <a:blip r:embed="rId3"/>
            <a:srcRect/>
            <a:stretch>
              <a:fillRect/>
            </a:stretch>
          </p:blipFill>
          <p:spPr bwMode="auto">
            <a:xfrm>
              <a:off x="6143648" y="2143116"/>
              <a:ext cx="1500186" cy="15001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grpSp>
        <p:nvGrpSpPr>
          <p:cNvPr id="3" name="Group 49"/>
          <p:cNvGrpSpPr/>
          <p:nvPr/>
        </p:nvGrpSpPr>
        <p:grpSpPr>
          <a:xfrm>
            <a:off x="5572132" y="1781427"/>
            <a:ext cx="1714512" cy="1062817"/>
            <a:chOff x="2071670" y="4143380"/>
            <a:chExt cx="2000264" cy="1062817"/>
          </a:xfrm>
        </p:grpSpPr>
        <p:sp>
          <p:nvSpPr>
            <p:cNvPr id="72" name="TextBox 71"/>
            <p:cNvSpPr txBox="1"/>
            <p:nvPr/>
          </p:nvSpPr>
          <p:spPr>
            <a:xfrm>
              <a:off x="2071670" y="4929198"/>
              <a:ext cx="2000264" cy="276999"/>
            </a:xfrm>
            <a:prstGeom prst="rect">
              <a:avLst/>
            </a:prstGeom>
            <a:noFill/>
          </p:spPr>
          <p:txBody>
            <a:bodyPr wrap="square" rtlCol="0">
              <a:spAutoFit/>
            </a:bodyPr>
            <a:lstStyle/>
            <a:p>
              <a:r>
                <a:rPr lang="en-AU" sz="1200" dirty="0" smtClean="0"/>
                <a:t>Manage Roles</a:t>
              </a:r>
              <a:endParaRPr lang="en-AU" sz="1200" dirty="0"/>
            </a:p>
          </p:txBody>
        </p:sp>
        <p:grpSp>
          <p:nvGrpSpPr>
            <p:cNvPr id="4" name="Group 31"/>
            <p:cNvGrpSpPr/>
            <p:nvPr/>
          </p:nvGrpSpPr>
          <p:grpSpPr>
            <a:xfrm>
              <a:off x="2214544" y="4143382"/>
              <a:ext cx="857255" cy="857256"/>
              <a:chOff x="3714750" y="2500306"/>
              <a:chExt cx="1857370" cy="2000264"/>
            </a:xfrm>
          </p:grpSpPr>
          <p:pic>
            <p:nvPicPr>
              <p:cNvPr id="74" name="Picture 6" descr="C:\Documents and Settings\Ajit Kumar\My Documents\My Pictures\Microsoft Clip Organizer\j0433943.png"/>
              <p:cNvPicPr>
                <a:picLocks noChangeAspect="1" noChangeArrowheads="1"/>
              </p:cNvPicPr>
              <p:nvPr/>
            </p:nvPicPr>
            <p:blipFill>
              <a:blip r:embed="rId4" cstate="print"/>
              <a:srcRect/>
              <a:stretch>
                <a:fillRect/>
              </a:stretch>
            </p:blipFill>
            <p:spPr bwMode="auto">
              <a:xfrm>
                <a:off x="3714750" y="2571750"/>
                <a:ext cx="1143002" cy="1143002"/>
              </a:xfrm>
              <a:prstGeom prst="rect">
                <a:avLst/>
              </a:prstGeom>
              <a:noFill/>
            </p:spPr>
          </p:pic>
          <p:pic>
            <p:nvPicPr>
              <p:cNvPr id="75" name="Picture 7" descr="C:\Documents and Settings\Ajit Kumar\My Documents\My Pictures\Microsoft Clip Organizer\j0433942.png"/>
              <p:cNvPicPr>
                <a:picLocks noChangeAspect="1" noChangeArrowheads="1"/>
              </p:cNvPicPr>
              <p:nvPr/>
            </p:nvPicPr>
            <p:blipFill>
              <a:blip r:embed="rId5"/>
              <a:srcRect/>
              <a:stretch>
                <a:fillRect/>
              </a:stretch>
            </p:blipFill>
            <p:spPr bwMode="auto">
              <a:xfrm>
                <a:off x="3857620" y="2500306"/>
                <a:ext cx="1714500" cy="1714500"/>
              </a:xfrm>
              <a:prstGeom prst="rect">
                <a:avLst/>
              </a:prstGeom>
              <a:noFill/>
            </p:spPr>
          </p:pic>
          <p:pic>
            <p:nvPicPr>
              <p:cNvPr id="76" name="Picture 8" descr="C:\Documents and Settings\Ajit Kumar\My Documents\My Pictures\Microsoft Clip Organizer\j0433944.png"/>
              <p:cNvPicPr>
                <a:picLocks noChangeAspect="1" noChangeArrowheads="1"/>
              </p:cNvPicPr>
              <p:nvPr/>
            </p:nvPicPr>
            <p:blipFill>
              <a:blip r:embed="rId6" cstate="print"/>
              <a:srcRect/>
              <a:stretch>
                <a:fillRect/>
              </a:stretch>
            </p:blipFill>
            <p:spPr bwMode="auto">
              <a:xfrm>
                <a:off x="3857620" y="3071810"/>
                <a:ext cx="1428760" cy="1428760"/>
              </a:xfrm>
              <a:prstGeom prst="rect">
                <a:avLst/>
              </a:prstGeom>
              <a:noFill/>
            </p:spPr>
          </p:pic>
        </p:grpSp>
      </p:grpSp>
      <p:grpSp>
        <p:nvGrpSpPr>
          <p:cNvPr id="5" name="Group 39"/>
          <p:cNvGrpSpPr/>
          <p:nvPr/>
        </p:nvGrpSpPr>
        <p:grpSpPr>
          <a:xfrm>
            <a:off x="500034" y="2012383"/>
            <a:ext cx="1214446" cy="916551"/>
            <a:chOff x="607191" y="4357694"/>
            <a:chExt cx="2678925" cy="2359067"/>
          </a:xfrm>
        </p:grpSpPr>
        <p:sp>
          <p:nvSpPr>
            <p:cNvPr id="78" name="TextBox 77"/>
            <p:cNvSpPr txBox="1"/>
            <p:nvPr/>
          </p:nvSpPr>
          <p:spPr>
            <a:xfrm>
              <a:off x="607191" y="5762172"/>
              <a:ext cx="2678925" cy="954589"/>
            </a:xfrm>
            <a:prstGeom prst="rect">
              <a:avLst/>
            </a:prstGeom>
            <a:noFill/>
          </p:spPr>
          <p:txBody>
            <a:bodyPr wrap="square" rtlCol="0">
              <a:spAutoFit/>
            </a:bodyPr>
            <a:lstStyle/>
            <a:p>
              <a:r>
                <a:rPr lang="en-AU" sz="1200" dirty="0" smtClean="0"/>
                <a:t>Configuration</a:t>
              </a:r>
              <a:endParaRPr lang="en-AU" sz="1200" dirty="0"/>
            </a:p>
          </p:txBody>
        </p:sp>
        <p:pic>
          <p:nvPicPr>
            <p:cNvPr id="79" name="Picture 12" descr="C:\Program Files\Microsoft Office\MEDIA\CAGCAT10\j0199727.wmf"/>
            <p:cNvPicPr>
              <a:picLocks noChangeAspect="1" noChangeArrowheads="1"/>
            </p:cNvPicPr>
            <p:nvPr/>
          </p:nvPicPr>
          <p:blipFill>
            <a:blip r:embed="rId7"/>
            <a:srcRect/>
            <a:stretch>
              <a:fillRect/>
            </a:stretch>
          </p:blipFill>
          <p:spPr bwMode="auto">
            <a:xfrm>
              <a:off x="1714480" y="4643446"/>
              <a:ext cx="1235517" cy="1214446"/>
            </a:xfrm>
            <a:prstGeom prst="rect">
              <a:avLst/>
            </a:prstGeom>
            <a:noFill/>
          </p:spPr>
        </p:pic>
        <p:pic>
          <p:nvPicPr>
            <p:cNvPr id="80" name="Picture 13" descr="C:\Program Files\Microsoft Office\MEDIA\CAGCAT10\j0252349.wmf"/>
            <p:cNvPicPr>
              <a:picLocks noChangeAspect="1" noChangeArrowheads="1"/>
            </p:cNvPicPr>
            <p:nvPr/>
          </p:nvPicPr>
          <p:blipFill>
            <a:blip r:embed="rId8"/>
            <a:srcRect/>
            <a:stretch>
              <a:fillRect/>
            </a:stretch>
          </p:blipFill>
          <p:spPr bwMode="auto">
            <a:xfrm>
              <a:off x="1142976" y="4357694"/>
              <a:ext cx="1826971" cy="1110996"/>
            </a:xfrm>
            <a:prstGeom prst="rect">
              <a:avLst/>
            </a:prstGeom>
            <a:noFill/>
          </p:spPr>
        </p:pic>
      </p:grpSp>
      <p:pic>
        <p:nvPicPr>
          <p:cNvPr id="81" name="Picture 2" descr="C:\Documents and Settings\Ajit Kumar\My Documents\My Pictures\Microsoft Clip Organizer\j0432647.png"/>
          <p:cNvPicPr>
            <a:picLocks noChangeAspect="1" noChangeArrowheads="1"/>
          </p:cNvPicPr>
          <p:nvPr/>
        </p:nvPicPr>
        <p:blipFill>
          <a:blip r:embed="rId9"/>
          <a:srcRect/>
          <a:stretch>
            <a:fillRect/>
          </a:stretch>
        </p:blipFill>
        <p:spPr bwMode="auto">
          <a:xfrm>
            <a:off x="2571742" y="1798069"/>
            <a:ext cx="857250" cy="857250"/>
          </a:xfrm>
          <a:prstGeom prst="rect">
            <a:avLst/>
          </a:prstGeom>
          <a:noFill/>
        </p:spPr>
      </p:pic>
      <p:sp>
        <p:nvSpPr>
          <p:cNvPr id="82" name="TextBox 81"/>
          <p:cNvSpPr txBox="1"/>
          <p:nvPr/>
        </p:nvSpPr>
        <p:spPr>
          <a:xfrm>
            <a:off x="2143108" y="2583887"/>
            <a:ext cx="1928826" cy="276999"/>
          </a:xfrm>
          <a:prstGeom prst="rect">
            <a:avLst/>
          </a:prstGeom>
          <a:noFill/>
        </p:spPr>
        <p:txBody>
          <a:bodyPr wrap="square" rtlCol="0">
            <a:spAutoFit/>
          </a:bodyPr>
          <a:lstStyle/>
          <a:p>
            <a:r>
              <a:rPr lang="en-AU" sz="1200" dirty="0" smtClean="0"/>
              <a:t>Manage Password Profiles</a:t>
            </a:r>
            <a:endParaRPr lang="en-AU" sz="1200" dirty="0"/>
          </a:p>
        </p:txBody>
      </p:sp>
      <p:sp>
        <p:nvSpPr>
          <p:cNvPr id="83" name="TextBox 82"/>
          <p:cNvSpPr txBox="1"/>
          <p:nvPr/>
        </p:nvSpPr>
        <p:spPr>
          <a:xfrm>
            <a:off x="7500958" y="2580497"/>
            <a:ext cx="1357322" cy="276999"/>
          </a:xfrm>
          <a:prstGeom prst="rect">
            <a:avLst/>
          </a:prstGeom>
          <a:noFill/>
        </p:spPr>
        <p:txBody>
          <a:bodyPr wrap="square" rtlCol="0">
            <a:spAutoFit/>
          </a:bodyPr>
          <a:lstStyle/>
          <a:p>
            <a:r>
              <a:rPr lang="en-AU" sz="1200" dirty="0" smtClean="0"/>
              <a:t>E-mail Templates</a:t>
            </a:r>
            <a:endParaRPr lang="en-AU" sz="1200" dirty="0"/>
          </a:p>
        </p:txBody>
      </p:sp>
      <p:pic>
        <p:nvPicPr>
          <p:cNvPr id="84" name="Picture 5"/>
          <p:cNvPicPr>
            <a:picLocks noChangeAspect="1" noChangeArrowheads="1"/>
          </p:cNvPicPr>
          <p:nvPr/>
        </p:nvPicPr>
        <p:blipFill>
          <a:blip r:embed="rId10" cstate="print"/>
          <a:srcRect/>
          <a:stretch>
            <a:fillRect/>
          </a:stretch>
        </p:blipFill>
        <p:spPr bwMode="auto">
          <a:xfrm>
            <a:off x="7572396" y="1866117"/>
            <a:ext cx="798514" cy="7143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57158" y="1571612"/>
            <a:ext cx="8501122" cy="48577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sz="1200" dirty="0"/>
          </a:p>
        </p:txBody>
      </p:sp>
      <p:sp>
        <p:nvSpPr>
          <p:cNvPr id="3081" name="AutoShape 9" descr="Filename: j0437119.wmf&#10;Keywords: business, business man, business men ...&#10;File Size: 29 KB"/>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AU" sz="1200"/>
          </a:p>
        </p:txBody>
      </p:sp>
      <p:sp>
        <p:nvSpPr>
          <p:cNvPr id="41" name="TextBox 40"/>
          <p:cNvSpPr txBox="1"/>
          <p:nvPr/>
        </p:nvSpPr>
        <p:spPr>
          <a:xfrm>
            <a:off x="6414534" y="1071546"/>
            <a:ext cx="2443746" cy="276999"/>
          </a:xfrm>
          <a:prstGeom prst="rect">
            <a:avLst/>
          </a:prstGeom>
          <a:noFill/>
        </p:spPr>
        <p:txBody>
          <a:bodyPr wrap="none" rtlCol="0">
            <a:spAutoFit/>
          </a:bodyPr>
          <a:lstStyle/>
          <a:p>
            <a:r>
              <a:rPr lang="en-AU" sz="1200" b="1" dirty="0" smtClean="0"/>
              <a:t>Welcome</a:t>
            </a:r>
            <a:r>
              <a:rPr lang="en-AU" sz="1200" dirty="0" smtClean="0"/>
              <a:t>: &lt;first name&gt; &lt;last name&gt;</a:t>
            </a:r>
            <a:endParaRPr lang="en-AU" sz="1200" dirty="0"/>
          </a:p>
        </p:txBody>
      </p:sp>
      <p:sp>
        <p:nvSpPr>
          <p:cNvPr id="42" name="TextBox 41"/>
          <p:cNvSpPr txBox="1"/>
          <p:nvPr/>
        </p:nvSpPr>
        <p:spPr>
          <a:xfrm>
            <a:off x="6643702" y="1285860"/>
            <a:ext cx="1277016" cy="276999"/>
          </a:xfrm>
          <a:prstGeom prst="rect">
            <a:avLst/>
          </a:prstGeom>
          <a:noFill/>
        </p:spPr>
        <p:txBody>
          <a:bodyPr wrap="none" rtlCol="0">
            <a:spAutoFit/>
          </a:bodyPr>
          <a:lstStyle/>
          <a:p>
            <a:r>
              <a:rPr lang="en-AU" sz="1200" u="sng" dirty="0" smtClean="0"/>
              <a:t>Change Password</a:t>
            </a:r>
            <a:endParaRPr lang="en-AU" sz="1200" u="sng" dirty="0"/>
          </a:p>
        </p:txBody>
      </p:sp>
      <p:sp>
        <p:nvSpPr>
          <p:cNvPr id="44" name="TextBox 43"/>
          <p:cNvSpPr txBox="1"/>
          <p:nvPr/>
        </p:nvSpPr>
        <p:spPr>
          <a:xfrm>
            <a:off x="7920718" y="1294613"/>
            <a:ext cx="614848" cy="276999"/>
          </a:xfrm>
          <a:prstGeom prst="rect">
            <a:avLst/>
          </a:prstGeom>
          <a:noFill/>
        </p:spPr>
        <p:txBody>
          <a:bodyPr wrap="none" rtlCol="0">
            <a:spAutoFit/>
          </a:bodyPr>
          <a:lstStyle/>
          <a:p>
            <a:r>
              <a:rPr lang="en-AU" sz="1200" u="sng" dirty="0" smtClean="0"/>
              <a:t>Logout</a:t>
            </a:r>
            <a:endParaRPr lang="en-AU" sz="1200" u="sng" dirty="0"/>
          </a:p>
        </p:txBody>
      </p:sp>
      <p:sp>
        <p:nvSpPr>
          <p:cNvPr id="62" name="Rectangle 61"/>
          <p:cNvSpPr/>
          <p:nvPr/>
        </p:nvSpPr>
        <p:spPr>
          <a:xfrm>
            <a:off x="357158"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Home</a:t>
            </a:r>
            <a:endParaRPr lang="en-AU" sz="1400" dirty="0"/>
          </a:p>
        </p:txBody>
      </p:sp>
      <p:sp>
        <p:nvSpPr>
          <p:cNvPr id="63" name="Rectangle 62"/>
          <p:cNvSpPr/>
          <p:nvPr/>
        </p:nvSpPr>
        <p:spPr>
          <a:xfrm>
            <a:off x="1500166" y="1285860"/>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Miscellaneous</a:t>
            </a:r>
          </a:p>
        </p:txBody>
      </p:sp>
      <p:sp>
        <p:nvSpPr>
          <p:cNvPr id="64" name="Rectangle 63"/>
          <p:cNvSpPr/>
          <p:nvPr/>
        </p:nvSpPr>
        <p:spPr>
          <a:xfrm>
            <a:off x="4000496"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Settings</a:t>
            </a:r>
            <a:endParaRPr lang="en-AU" sz="1400" dirty="0"/>
          </a:p>
        </p:txBody>
      </p:sp>
      <p:sp>
        <p:nvSpPr>
          <p:cNvPr id="65" name="Rectangle 64"/>
          <p:cNvSpPr/>
          <p:nvPr/>
        </p:nvSpPr>
        <p:spPr>
          <a:xfrm>
            <a:off x="5143504"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Help</a:t>
            </a:r>
            <a:endParaRPr lang="en-AU" sz="1400" dirty="0"/>
          </a:p>
        </p:txBody>
      </p:sp>
      <p:sp>
        <p:nvSpPr>
          <p:cNvPr id="66" name="Rectangle 65"/>
          <p:cNvSpPr/>
          <p:nvPr/>
        </p:nvSpPr>
        <p:spPr>
          <a:xfrm>
            <a:off x="2857488"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Reports</a:t>
            </a:r>
            <a:endParaRPr lang="en-AU" sz="1400" dirty="0"/>
          </a:p>
        </p:txBody>
      </p:sp>
      <p:sp>
        <p:nvSpPr>
          <p:cNvPr id="30" name="Rectangle 29"/>
          <p:cNvSpPr/>
          <p:nvPr/>
        </p:nvSpPr>
        <p:spPr>
          <a:xfrm>
            <a:off x="387894"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Registration</a:t>
            </a:r>
          </a:p>
        </p:txBody>
      </p:sp>
      <p:sp>
        <p:nvSpPr>
          <p:cNvPr id="31" name="Rectangle 30"/>
          <p:cNvSpPr/>
          <p:nvPr/>
        </p:nvSpPr>
        <p:spPr>
          <a:xfrm>
            <a:off x="1487080" y="1610032"/>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AU" sz="1000" dirty="0" smtClean="0"/>
              <a:t>Appointments</a:t>
            </a:r>
          </a:p>
        </p:txBody>
      </p:sp>
      <p:sp>
        <p:nvSpPr>
          <p:cNvPr id="18" name="Title 1"/>
          <p:cNvSpPr>
            <a:spLocks noGrp="1"/>
          </p:cNvSpPr>
          <p:nvPr>
            <p:ph type="title"/>
          </p:nvPr>
        </p:nvSpPr>
        <p:spPr>
          <a:xfrm>
            <a:off x="1528770" y="71414"/>
            <a:ext cx="6472254" cy="428628"/>
          </a:xfrm>
        </p:spPr>
        <p:txBody>
          <a:bodyPr>
            <a:normAutofit fontScale="90000"/>
          </a:bodyPr>
          <a:lstStyle/>
          <a:p>
            <a:r>
              <a:rPr lang="en-US" dirty="0" smtClean="0"/>
              <a:t>Search Treatment History</a:t>
            </a:r>
            <a:endParaRPr lang="en-US" dirty="0"/>
          </a:p>
        </p:txBody>
      </p:sp>
      <p:sp>
        <p:nvSpPr>
          <p:cNvPr id="19" name="Rectangle 18"/>
          <p:cNvSpPr/>
          <p:nvPr/>
        </p:nvSpPr>
        <p:spPr>
          <a:xfrm>
            <a:off x="3906006"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Inpatient</a:t>
            </a:r>
            <a:endParaRPr lang="en-AU" sz="1100" dirty="0"/>
          </a:p>
        </p:txBody>
      </p:sp>
      <p:sp>
        <p:nvSpPr>
          <p:cNvPr id="20" name="Rectangle 19"/>
          <p:cNvSpPr/>
          <p:nvPr/>
        </p:nvSpPr>
        <p:spPr>
          <a:xfrm>
            <a:off x="2803700" y="1610032"/>
            <a:ext cx="1071570" cy="285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AU" sz="1100" dirty="0" smtClean="0"/>
              <a:t>Outpatient </a:t>
            </a:r>
            <a:endParaRPr lang="en-AU" sz="1100" dirty="0"/>
          </a:p>
        </p:txBody>
      </p:sp>
      <p:sp>
        <p:nvSpPr>
          <p:cNvPr id="22" name="Rectangle 21"/>
          <p:cNvSpPr/>
          <p:nvPr/>
        </p:nvSpPr>
        <p:spPr>
          <a:xfrm>
            <a:off x="6120584"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VAS</a:t>
            </a:r>
            <a:endParaRPr lang="en-AU" sz="1100" dirty="0"/>
          </a:p>
        </p:txBody>
      </p:sp>
      <p:sp>
        <p:nvSpPr>
          <p:cNvPr id="23" name="Rectangle 22"/>
          <p:cNvSpPr/>
          <p:nvPr/>
        </p:nvSpPr>
        <p:spPr>
          <a:xfrm>
            <a:off x="5018278"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History</a:t>
            </a:r>
            <a:endParaRPr lang="en-AU" sz="1100" dirty="0"/>
          </a:p>
        </p:txBody>
      </p:sp>
      <p:sp>
        <p:nvSpPr>
          <p:cNvPr id="33" name="Rounded Rectangle 32"/>
          <p:cNvSpPr/>
          <p:nvPr/>
        </p:nvSpPr>
        <p:spPr>
          <a:xfrm>
            <a:off x="357126" y="1928802"/>
            <a:ext cx="8501154" cy="107157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85688" y="2600342"/>
            <a:ext cx="1357322" cy="230832"/>
          </a:xfrm>
          <a:prstGeom prst="rect">
            <a:avLst/>
          </a:prstGeom>
          <a:noFill/>
        </p:spPr>
        <p:txBody>
          <a:bodyPr wrap="square" rtlCol="0">
            <a:spAutoFit/>
          </a:bodyPr>
          <a:lstStyle/>
          <a:p>
            <a:pPr algn="r"/>
            <a:r>
              <a:rPr lang="en-US" sz="900" dirty="0" smtClean="0"/>
              <a:t>Doctor’s Name :</a:t>
            </a:r>
            <a:endParaRPr lang="en-US" sz="900" dirty="0"/>
          </a:p>
        </p:txBody>
      </p:sp>
      <p:sp>
        <p:nvSpPr>
          <p:cNvPr id="35" name="Rectangle 34"/>
          <p:cNvSpPr/>
          <p:nvPr/>
        </p:nvSpPr>
        <p:spPr>
          <a:xfrm>
            <a:off x="1571572" y="2600342"/>
            <a:ext cx="1071570"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Vinay Kurudi</a:t>
            </a:r>
            <a:endParaRPr lang="en-US" sz="1050" dirty="0">
              <a:solidFill>
                <a:schemeClr val="tx1"/>
              </a:solidFill>
            </a:endParaRPr>
          </a:p>
        </p:txBody>
      </p:sp>
      <p:sp>
        <p:nvSpPr>
          <p:cNvPr id="36" name="Rectangle 35"/>
          <p:cNvSpPr/>
          <p:nvPr/>
        </p:nvSpPr>
        <p:spPr>
          <a:xfrm>
            <a:off x="4214778" y="2615752"/>
            <a:ext cx="1000132"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Outpatient</a:t>
            </a:r>
            <a:endParaRPr lang="en-AU" sz="1200" dirty="0"/>
          </a:p>
        </p:txBody>
      </p:sp>
      <p:sp>
        <p:nvSpPr>
          <p:cNvPr id="37" name="TextBox 36"/>
          <p:cNvSpPr txBox="1"/>
          <p:nvPr/>
        </p:nvSpPr>
        <p:spPr>
          <a:xfrm>
            <a:off x="2928894" y="2624505"/>
            <a:ext cx="1285884" cy="246221"/>
          </a:xfrm>
          <a:prstGeom prst="rect">
            <a:avLst/>
          </a:prstGeom>
          <a:noFill/>
        </p:spPr>
        <p:txBody>
          <a:bodyPr wrap="square" rtlCol="0">
            <a:spAutoFit/>
          </a:bodyPr>
          <a:lstStyle/>
          <a:p>
            <a:pPr algn="r"/>
            <a:r>
              <a:rPr lang="en-US" sz="1000" dirty="0" smtClean="0"/>
              <a:t>Patient Type</a:t>
            </a:r>
            <a:endParaRPr lang="en-US" sz="1000" dirty="0"/>
          </a:p>
        </p:txBody>
      </p:sp>
      <p:sp>
        <p:nvSpPr>
          <p:cNvPr id="38" name="TextBox 37"/>
          <p:cNvSpPr txBox="1"/>
          <p:nvPr/>
        </p:nvSpPr>
        <p:spPr>
          <a:xfrm>
            <a:off x="214282" y="2317941"/>
            <a:ext cx="1428728" cy="253916"/>
          </a:xfrm>
          <a:prstGeom prst="rect">
            <a:avLst/>
          </a:prstGeom>
          <a:noFill/>
        </p:spPr>
        <p:txBody>
          <a:bodyPr wrap="square" rtlCol="0">
            <a:spAutoFit/>
          </a:bodyPr>
          <a:lstStyle/>
          <a:p>
            <a:pPr algn="r"/>
            <a:r>
              <a:rPr lang="en-AU" sz="1050" dirty="0" smtClean="0"/>
              <a:t>Patient’s First Name :</a:t>
            </a:r>
            <a:endParaRPr lang="en-AU" sz="1050" dirty="0">
              <a:solidFill>
                <a:srgbClr val="FF0000"/>
              </a:solidFill>
            </a:endParaRPr>
          </a:p>
        </p:txBody>
      </p:sp>
      <p:sp>
        <p:nvSpPr>
          <p:cNvPr id="39" name="Rectangle 38"/>
          <p:cNvSpPr/>
          <p:nvPr/>
        </p:nvSpPr>
        <p:spPr>
          <a:xfrm>
            <a:off x="1571572" y="2348677"/>
            <a:ext cx="1071570" cy="21431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endParaRPr lang="en-AU" sz="1200" dirty="0"/>
          </a:p>
        </p:txBody>
      </p:sp>
      <p:sp>
        <p:nvSpPr>
          <p:cNvPr id="40" name="Rounded Rectangle 39"/>
          <p:cNvSpPr/>
          <p:nvPr/>
        </p:nvSpPr>
        <p:spPr>
          <a:xfrm>
            <a:off x="8001024" y="2643182"/>
            <a:ext cx="785818" cy="28575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AU" sz="1200" dirty="0" smtClean="0"/>
              <a:t>Search</a:t>
            </a:r>
            <a:endParaRPr lang="en-AU" sz="1200" dirty="0"/>
          </a:p>
        </p:txBody>
      </p:sp>
      <p:sp>
        <p:nvSpPr>
          <p:cNvPr id="43" name="TextBox 42"/>
          <p:cNvSpPr txBox="1"/>
          <p:nvPr/>
        </p:nvSpPr>
        <p:spPr>
          <a:xfrm>
            <a:off x="285688" y="2000240"/>
            <a:ext cx="1571636" cy="276999"/>
          </a:xfrm>
          <a:prstGeom prst="rect">
            <a:avLst/>
          </a:prstGeom>
          <a:noFill/>
        </p:spPr>
        <p:txBody>
          <a:bodyPr wrap="square" rtlCol="0">
            <a:spAutoFit/>
          </a:bodyPr>
          <a:lstStyle/>
          <a:p>
            <a:r>
              <a:rPr lang="en-AU" sz="1200" dirty="0" smtClean="0"/>
              <a:t>Treatment From</a:t>
            </a:r>
            <a:endParaRPr lang="en-AU" sz="1200" dirty="0">
              <a:solidFill>
                <a:srgbClr val="FF0000"/>
              </a:solidFill>
            </a:endParaRPr>
          </a:p>
        </p:txBody>
      </p:sp>
      <p:sp>
        <p:nvSpPr>
          <p:cNvPr id="45" name="Rectangle 44"/>
          <p:cNvSpPr/>
          <p:nvPr/>
        </p:nvSpPr>
        <p:spPr>
          <a:xfrm>
            <a:off x="1571572" y="2054172"/>
            <a:ext cx="1071570" cy="21431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AU" sz="1200" dirty="0" smtClean="0"/>
              <a:t>mm/</a:t>
            </a:r>
            <a:r>
              <a:rPr lang="en-AU" sz="1200" dirty="0" err="1" smtClean="0"/>
              <a:t>dd</a:t>
            </a:r>
            <a:r>
              <a:rPr lang="en-AU" sz="1200" dirty="0" smtClean="0"/>
              <a:t>/</a:t>
            </a:r>
            <a:r>
              <a:rPr lang="en-AU" sz="1200" dirty="0" err="1" smtClean="0"/>
              <a:t>yyyy</a:t>
            </a:r>
            <a:endParaRPr lang="en-AU" sz="1200" dirty="0"/>
          </a:p>
        </p:txBody>
      </p:sp>
      <p:sp>
        <p:nvSpPr>
          <p:cNvPr id="46" name="TextBox 45"/>
          <p:cNvSpPr txBox="1"/>
          <p:nvPr/>
        </p:nvSpPr>
        <p:spPr>
          <a:xfrm>
            <a:off x="2928894" y="2022223"/>
            <a:ext cx="1285884" cy="276999"/>
          </a:xfrm>
          <a:prstGeom prst="rect">
            <a:avLst/>
          </a:prstGeom>
          <a:noFill/>
        </p:spPr>
        <p:txBody>
          <a:bodyPr wrap="square" rtlCol="0">
            <a:spAutoFit/>
          </a:bodyPr>
          <a:lstStyle/>
          <a:p>
            <a:pPr algn="r"/>
            <a:r>
              <a:rPr lang="en-AU" sz="1200" dirty="0" smtClean="0"/>
              <a:t>Treatment to:</a:t>
            </a:r>
            <a:endParaRPr lang="en-AU" sz="1200" dirty="0">
              <a:solidFill>
                <a:srgbClr val="FF0000"/>
              </a:solidFill>
            </a:endParaRPr>
          </a:p>
        </p:txBody>
      </p:sp>
      <p:sp>
        <p:nvSpPr>
          <p:cNvPr id="47" name="Rectangle 46"/>
          <p:cNvSpPr/>
          <p:nvPr/>
        </p:nvSpPr>
        <p:spPr>
          <a:xfrm>
            <a:off x="4202872" y="2074942"/>
            <a:ext cx="1071570" cy="21431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AU" sz="1200" dirty="0" smtClean="0"/>
              <a:t>mm/</a:t>
            </a:r>
            <a:r>
              <a:rPr lang="en-AU" sz="1200" dirty="0" err="1" smtClean="0"/>
              <a:t>dd</a:t>
            </a:r>
            <a:r>
              <a:rPr lang="en-AU" sz="1200" dirty="0" smtClean="0"/>
              <a:t>/</a:t>
            </a:r>
            <a:r>
              <a:rPr lang="en-AU" sz="1200" dirty="0" err="1" smtClean="0"/>
              <a:t>yyyy</a:t>
            </a:r>
            <a:endParaRPr lang="en-AU" sz="1200" dirty="0" smtClean="0"/>
          </a:p>
        </p:txBody>
      </p:sp>
      <p:pic>
        <p:nvPicPr>
          <p:cNvPr id="48" name="Picture 47"/>
          <p:cNvPicPr>
            <a:picLocks noChangeAspect="1" noChangeArrowheads="1"/>
          </p:cNvPicPr>
          <p:nvPr/>
        </p:nvPicPr>
        <p:blipFill>
          <a:blip r:embed="rId3"/>
          <a:srcRect/>
          <a:stretch>
            <a:fillRect/>
          </a:stretch>
        </p:blipFill>
        <p:spPr bwMode="auto">
          <a:xfrm>
            <a:off x="2714580" y="2054172"/>
            <a:ext cx="202408" cy="214314"/>
          </a:xfrm>
          <a:prstGeom prst="rect">
            <a:avLst/>
          </a:prstGeom>
          <a:noFill/>
          <a:ln w="9525">
            <a:noFill/>
            <a:miter lim="800000"/>
            <a:headEnd/>
            <a:tailEnd/>
          </a:ln>
          <a:effectLst/>
        </p:spPr>
      </p:pic>
      <p:pic>
        <p:nvPicPr>
          <p:cNvPr id="49" name="Picture 48"/>
          <p:cNvPicPr>
            <a:picLocks noChangeAspect="1" noChangeArrowheads="1"/>
          </p:cNvPicPr>
          <p:nvPr/>
        </p:nvPicPr>
        <p:blipFill>
          <a:blip r:embed="rId3"/>
          <a:srcRect/>
          <a:stretch>
            <a:fillRect/>
          </a:stretch>
        </p:blipFill>
        <p:spPr bwMode="auto">
          <a:xfrm>
            <a:off x="5345880" y="2083695"/>
            <a:ext cx="202408" cy="214314"/>
          </a:xfrm>
          <a:prstGeom prst="rect">
            <a:avLst/>
          </a:prstGeom>
          <a:noFill/>
          <a:ln w="9525">
            <a:noFill/>
            <a:miter lim="800000"/>
            <a:headEnd/>
            <a:tailEnd/>
          </a:ln>
          <a:effectLst/>
        </p:spPr>
      </p:pic>
      <p:sp>
        <p:nvSpPr>
          <p:cNvPr id="50" name="TextBox 49"/>
          <p:cNvSpPr txBox="1"/>
          <p:nvPr/>
        </p:nvSpPr>
        <p:spPr>
          <a:xfrm>
            <a:off x="2786018" y="2309188"/>
            <a:ext cx="1428760" cy="261610"/>
          </a:xfrm>
          <a:prstGeom prst="rect">
            <a:avLst/>
          </a:prstGeom>
          <a:noFill/>
        </p:spPr>
        <p:txBody>
          <a:bodyPr wrap="square" rtlCol="0">
            <a:spAutoFit/>
          </a:bodyPr>
          <a:lstStyle/>
          <a:p>
            <a:pPr algn="r"/>
            <a:r>
              <a:rPr lang="en-AU" sz="1100" dirty="0" smtClean="0"/>
              <a:t>Patient’s Last Name :</a:t>
            </a:r>
            <a:endParaRPr lang="en-AU" sz="1100" dirty="0">
              <a:solidFill>
                <a:srgbClr val="FF0000"/>
              </a:solidFill>
            </a:endParaRPr>
          </a:p>
        </p:txBody>
      </p:sp>
      <p:sp>
        <p:nvSpPr>
          <p:cNvPr id="51" name="Rectangle 50"/>
          <p:cNvSpPr/>
          <p:nvPr/>
        </p:nvSpPr>
        <p:spPr>
          <a:xfrm>
            <a:off x="4214778" y="2339924"/>
            <a:ext cx="1071570" cy="21431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AU" sz="1200" dirty="0" smtClean="0"/>
              <a:t>Kumar</a:t>
            </a:r>
            <a:endParaRPr lang="en-AU" sz="1200" dirty="0"/>
          </a:p>
        </p:txBody>
      </p:sp>
      <p:sp>
        <p:nvSpPr>
          <p:cNvPr id="52" name="TextBox 51"/>
          <p:cNvSpPr txBox="1"/>
          <p:nvPr/>
        </p:nvSpPr>
        <p:spPr>
          <a:xfrm>
            <a:off x="5763362" y="2028838"/>
            <a:ext cx="928694" cy="276999"/>
          </a:xfrm>
          <a:prstGeom prst="rect">
            <a:avLst/>
          </a:prstGeom>
          <a:noFill/>
        </p:spPr>
        <p:txBody>
          <a:bodyPr wrap="square" rtlCol="0">
            <a:spAutoFit/>
          </a:bodyPr>
          <a:lstStyle/>
          <a:p>
            <a:r>
              <a:rPr lang="en-AU" sz="1200" dirty="0" smtClean="0"/>
              <a:t>Patient ID :</a:t>
            </a:r>
            <a:endParaRPr lang="en-AU" sz="1200" dirty="0">
              <a:solidFill>
                <a:srgbClr val="FF0000"/>
              </a:solidFill>
            </a:endParaRPr>
          </a:p>
        </p:txBody>
      </p:sp>
      <p:sp>
        <p:nvSpPr>
          <p:cNvPr id="53" name="Rectangle 52"/>
          <p:cNvSpPr/>
          <p:nvPr/>
        </p:nvSpPr>
        <p:spPr>
          <a:xfrm>
            <a:off x="6554582" y="2082770"/>
            <a:ext cx="1160658"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23000232</a:t>
            </a:r>
            <a:endParaRPr lang="en-AU" sz="1200" dirty="0"/>
          </a:p>
        </p:txBody>
      </p:sp>
      <p:grpSp>
        <p:nvGrpSpPr>
          <p:cNvPr id="54" name="Group 136"/>
          <p:cNvGrpSpPr/>
          <p:nvPr/>
        </p:nvGrpSpPr>
        <p:grpSpPr>
          <a:xfrm>
            <a:off x="2428828" y="2571744"/>
            <a:ext cx="214314" cy="229682"/>
            <a:chOff x="1285852" y="4143380"/>
            <a:chExt cx="214314" cy="229682"/>
          </a:xfrm>
        </p:grpSpPr>
        <p:sp>
          <p:nvSpPr>
            <p:cNvPr id="55" name="Rectangle 54"/>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Merge 55"/>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136"/>
          <p:cNvGrpSpPr/>
          <p:nvPr/>
        </p:nvGrpSpPr>
        <p:grpSpPr>
          <a:xfrm>
            <a:off x="5118170" y="2612446"/>
            <a:ext cx="214314" cy="229682"/>
            <a:chOff x="1285852" y="4143380"/>
            <a:chExt cx="214314" cy="229682"/>
          </a:xfrm>
        </p:grpSpPr>
        <p:sp>
          <p:nvSpPr>
            <p:cNvPr id="58" name="Rectangle 57"/>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Merge 58"/>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60" name="Table 59"/>
          <p:cNvGraphicFramePr>
            <a:graphicFrameLocks noGrp="1"/>
          </p:cNvGraphicFramePr>
          <p:nvPr/>
        </p:nvGraphicFramePr>
        <p:xfrm>
          <a:off x="428596" y="3071810"/>
          <a:ext cx="8358250" cy="2957530"/>
        </p:xfrm>
        <a:graphic>
          <a:graphicData uri="http://schemas.openxmlformats.org/drawingml/2006/table">
            <a:tbl>
              <a:tblPr firstRow="1" bandRow="1">
                <a:tableStyleId>{5C22544A-7EE6-4342-B048-85BDC9FD1C3A}</a:tableStyleId>
              </a:tblPr>
              <a:tblGrid>
                <a:gridCol w="285752"/>
                <a:gridCol w="428628"/>
                <a:gridCol w="857256"/>
                <a:gridCol w="642942"/>
                <a:gridCol w="500066"/>
                <a:gridCol w="857256"/>
                <a:gridCol w="857256"/>
                <a:gridCol w="785818"/>
                <a:gridCol w="785818"/>
                <a:gridCol w="928694"/>
                <a:gridCol w="1428764"/>
              </a:tblGrid>
              <a:tr h="428628">
                <a:tc>
                  <a:txBody>
                    <a:bodyPr/>
                    <a:lstStyle/>
                    <a:p>
                      <a:endParaRPr lang="en-US" sz="1000" dirty="0"/>
                    </a:p>
                  </a:txBody>
                  <a:tcPr/>
                </a:tc>
                <a:tc>
                  <a:txBody>
                    <a:bodyPr/>
                    <a:lstStyle/>
                    <a:p>
                      <a:r>
                        <a:rPr lang="en-US" sz="1000" dirty="0" smtClean="0"/>
                        <a:t>S.</a:t>
                      </a:r>
                      <a:r>
                        <a:rPr lang="en-US" sz="1000" baseline="0" dirty="0" smtClean="0"/>
                        <a:t> N.</a:t>
                      </a:r>
                      <a:endParaRPr lang="en-US" sz="1000" dirty="0"/>
                    </a:p>
                  </a:txBody>
                  <a:tcPr/>
                </a:tc>
                <a:tc>
                  <a:txBody>
                    <a:bodyPr/>
                    <a:lstStyle/>
                    <a:p>
                      <a:r>
                        <a:rPr lang="en-US" sz="1000" dirty="0" smtClean="0"/>
                        <a:t>Patient Name</a:t>
                      </a:r>
                      <a:endParaRPr lang="en-US" sz="1000" dirty="0"/>
                    </a:p>
                  </a:txBody>
                  <a:tcPr/>
                </a:tc>
                <a:tc>
                  <a:txBody>
                    <a:bodyPr/>
                    <a:lstStyle/>
                    <a:p>
                      <a:r>
                        <a:rPr lang="en-US" sz="900" dirty="0" smtClean="0"/>
                        <a:t>Patient ID</a:t>
                      </a:r>
                      <a:endParaRPr lang="en-US" sz="900" dirty="0"/>
                    </a:p>
                  </a:txBody>
                  <a:tcPr/>
                </a:tc>
                <a:tc>
                  <a:txBody>
                    <a:bodyPr/>
                    <a:lstStyle/>
                    <a:p>
                      <a:r>
                        <a:rPr lang="en-US" sz="800" dirty="0" smtClean="0"/>
                        <a:t>In/Out</a:t>
                      </a:r>
                      <a:r>
                        <a:rPr lang="en-US" sz="800" baseline="0" dirty="0" smtClean="0"/>
                        <a:t>    </a:t>
                      </a:r>
                      <a:r>
                        <a:rPr lang="en-US" sz="800" dirty="0" smtClean="0"/>
                        <a:t>Patient</a:t>
                      </a:r>
                      <a:endParaRPr lang="en-US" sz="1000" dirty="0"/>
                    </a:p>
                  </a:txBody>
                  <a:tcPr/>
                </a:tc>
                <a:tc>
                  <a:txBody>
                    <a:bodyPr/>
                    <a:lstStyle/>
                    <a:p>
                      <a:r>
                        <a:rPr lang="en-US" sz="1000" dirty="0" smtClean="0"/>
                        <a:t>Primary Doctor</a:t>
                      </a:r>
                      <a:r>
                        <a:rPr lang="en-US" sz="1000" baseline="0" dirty="0" smtClean="0"/>
                        <a:t> Name</a:t>
                      </a:r>
                      <a:endParaRPr lang="en-US" sz="1000" dirty="0"/>
                    </a:p>
                  </a:txBody>
                  <a:tcPr/>
                </a:tc>
                <a:tc>
                  <a:txBody>
                    <a:bodyPr/>
                    <a:lstStyle/>
                    <a:p>
                      <a:r>
                        <a:rPr lang="en-US" sz="1000" dirty="0" smtClean="0"/>
                        <a:t>Consultation Date</a:t>
                      </a:r>
                      <a:endParaRPr lang="en-US" sz="1000" dirty="0"/>
                    </a:p>
                  </a:txBody>
                  <a:tcPr/>
                </a:tc>
                <a:tc>
                  <a:txBody>
                    <a:bodyPr/>
                    <a:lstStyle/>
                    <a:p>
                      <a:r>
                        <a:rPr lang="en-US" sz="1000" dirty="0" smtClean="0"/>
                        <a:t>Admission Date</a:t>
                      </a:r>
                      <a:endParaRPr lang="en-US" sz="1000" dirty="0"/>
                    </a:p>
                  </a:txBody>
                  <a:tcPr/>
                </a:tc>
                <a:tc>
                  <a:txBody>
                    <a:bodyPr/>
                    <a:lstStyle/>
                    <a:p>
                      <a:r>
                        <a:rPr lang="en-US" sz="1000" dirty="0" smtClean="0"/>
                        <a:t>Discharge Date</a:t>
                      </a:r>
                      <a:endParaRPr lang="en-US" sz="1000" dirty="0"/>
                    </a:p>
                  </a:txBody>
                  <a:tcPr/>
                </a:tc>
                <a:tc>
                  <a:txBody>
                    <a:bodyPr/>
                    <a:lstStyle/>
                    <a:p>
                      <a:r>
                        <a:rPr lang="en-US" sz="1000" dirty="0" smtClean="0"/>
                        <a:t>Reason</a:t>
                      </a:r>
                      <a:r>
                        <a:rPr lang="en-US" sz="1000" baseline="0" dirty="0" smtClean="0"/>
                        <a:t> </a:t>
                      </a:r>
                      <a:r>
                        <a:rPr lang="en-US" sz="1000" baseline="0" smtClean="0"/>
                        <a:t>for Appointment</a:t>
                      </a:r>
                      <a:endParaRPr lang="en-US" sz="1000" dirty="0"/>
                    </a:p>
                  </a:txBody>
                  <a:tcPr/>
                </a:tc>
                <a:tc>
                  <a:txBody>
                    <a:bodyPr/>
                    <a:lstStyle/>
                    <a:p>
                      <a:r>
                        <a:rPr lang="en-US" sz="1000" dirty="0" smtClean="0"/>
                        <a:t>Final</a:t>
                      </a:r>
                      <a:r>
                        <a:rPr lang="en-US" sz="1000" baseline="0" dirty="0" smtClean="0"/>
                        <a:t> Remarks</a:t>
                      </a:r>
                      <a:endParaRPr lang="en-US" sz="1000" dirty="0"/>
                    </a:p>
                  </a:txBody>
                  <a:tcPr/>
                </a:tc>
              </a:tr>
              <a:tr h="428628">
                <a:tc>
                  <a:txBody>
                    <a:bodyPr/>
                    <a:lstStyle/>
                    <a:p>
                      <a:endParaRPr lang="en-US" sz="1000" dirty="0"/>
                    </a:p>
                  </a:txBody>
                  <a:tcPr/>
                </a:tc>
                <a:tc>
                  <a:txBody>
                    <a:bodyPr/>
                    <a:lstStyle/>
                    <a:p>
                      <a:r>
                        <a:rPr lang="en-US" sz="1000" dirty="0" smtClean="0"/>
                        <a:t>1</a:t>
                      </a:r>
                      <a:endParaRPr lang="en-US" sz="1000" dirty="0"/>
                    </a:p>
                  </a:txBody>
                  <a:tcPr/>
                </a:tc>
                <a:tc>
                  <a:txBody>
                    <a:bodyPr/>
                    <a:lstStyle/>
                    <a:p>
                      <a:r>
                        <a:rPr lang="en-US" sz="1000" dirty="0" smtClean="0"/>
                        <a:t>Vinay Kurudi</a:t>
                      </a:r>
                      <a:endParaRPr lang="en-US" sz="1000" dirty="0"/>
                    </a:p>
                  </a:txBody>
                  <a:tcPr/>
                </a:tc>
                <a:tc>
                  <a:txBody>
                    <a:bodyPr/>
                    <a:lstStyle/>
                    <a:p>
                      <a:r>
                        <a:rPr lang="en-US" sz="900" dirty="0" smtClean="0"/>
                        <a:t>12323232</a:t>
                      </a:r>
                      <a:endParaRPr lang="en-US" sz="900" dirty="0"/>
                    </a:p>
                  </a:txBody>
                  <a:tcPr/>
                </a:tc>
                <a:tc>
                  <a:txBody>
                    <a:bodyPr/>
                    <a:lstStyle/>
                    <a:p>
                      <a:r>
                        <a:rPr lang="en-US" sz="1000" dirty="0" smtClean="0"/>
                        <a:t>O</a:t>
                      </a:r>
                      <a:endParaRPr lang="en-US" sz="1000" dirty="0"/>
                    </a:p>
                  </a:txBody>
                  <a:tcPr/>
                </a:tc>
                <a:tc>
                  <a:txBody>
                    <a:bodyPr/>
                    <a:lstStyle/>
                    <a:p>
                      <a:r>
                        <a:rPr lang="en-US" sz="1000" dirty="0" smtClean="0"/>
                        <a:t>Rohit</a:t>
                      </a:r>
                      <a:r>
                        <a:rPr lang="en-US" sz="1000" baseline="0" dirty="0" smtClean="0"/>
                        <a:t> Sharma</a:t>
                      </a:r>
                      <a:endParaRPr lang="en-US" sz="1000" dirty="0"/>
                    </a:p>
                  </a:txBody>
                  <a:tcPr/>
                </a:tc>
                <a:tc>
                  <a:txBody>
                    <a:bodyPr/>
                    <a:lstStyle/>
                    <a:p>
                      <a:r>
                        <a:rPr lang="en-US" sz="1000" dirty="0" smtClean="0"/>
                        <a:t>02/22/2009</a:t>
                      </a:r>
                      <a:endParaRPr lang="en-US" sz="1000" dirty="0"/>
                    </a:p>
                  </a:txBody>
                  <a:tcPr/>
                </a:tc>
                <a:tc>
                  <a:txBody>
                    <a:bodyPr/>
                    <a:lstStyle/>
                    <a:p>
                      <a:endParaRPr lang="en-US" sz="1000"/>
                    </a:p>
                  </a:txBody>
                  <a:tcPr/>
                </a:tc>
                <a:tc>
                  <a:txBody>
                    <a:bodyPr/>
                    <a:lstStyle/>
                    <a:p>
                      <a:endParaRPr lang="en-US" sz="1000" dirty="0"/>
                    </a:p>
                  </a:txBody>
                  <a:tcPr/>
                </a:tc>
                <a:tc>
                  <a:txBody>
                    <a:bodyPr/>
                    <a:lstStyle/>
                    <a:p>
                      <a:r>
                        <a:rPr lang="en-US" sz="900" dirty="0" smtClean="0"/>
                        <a:t>Ear infection</a:t>
                      </a:r>
                      <a:endParaRPr lang="en-US" sz="900" dirty="0"/>
                    </a:p>
                  </a:txBody>
                  <a:tcPr/>
                </a:tc>
                <a:tc>
                  <a:txBody>
                    <a:bodyPr/>
                    <a:lstStyle/>
                    <a:p>
                      <a:r>
                        <a:rPr lang="en-US" sz="900" dirty="0" smtClean="0"/>
                        <a:t>Should be fine after 5 days. Consult again next week.</a:t>
                      </a:r>
                      <a:endParaRPr lang="en-US" sz="900" dirty="0"/>
                    </a:p>
                  </a:txBody>
                  <a:tcPr/>
                </a:tc>
              </a:tr>
              <a:tr h="428628">
                <a:tc>
                  <a:txBody>
                    <a:bodyPr/>
                    <a:lstStyle/>
                    <a:p>
                      <a:endParaRPr lang="en-US" sz="1000" dirty="0"/>
                    </a:p>
                  </a:txBody>
                  <a:tcPr/>
                </a:tc>
                <a:tc>
                  <a:txBody>
                    <a:bodyPr/>
                    <a:lstStyle/>
                    <a:p>
                      <a:r>
                        <a:rPr lang="en-US" sz="1000" dirty="0" smtClean="0"/>
                        <a:t>2</a:t>
                      </a:r>
                      <a:endParaRPr lang="en-US" sz="1000" dirty="0"/>
                    </a:p>
                  </a:txBody>
                  <a:tcPr/>
                </a:tc>
                <a:tc>
                  <a:txBody>
                    <a:bodyPr/>
                    <a:lstStyle/>
                    <a:p>
                      <a:r>
                        <a:rPr lang="en-US" sz="1000" dirty="0" smtClean="0"/>
                        <a:t>Vinay Kurudi</a:t>
                      </a:r>
                      <a:endParaRPr lang="en-US" sz="1000" dirty="0"/>
                    </a:p>
                  </a:txBody>
                  <a:tcPr/>
                </a:tc>
                <a:tc>
                  <a:txBody>
                    <a:bodyPr/>
                    <a:lstStyle/>
                    <a:p>
                      <a:r>
                        <a:rPr lang="en-US" sz="900" dirty="0" smtClean="0"/>
                        <a:t>12323232</a:t>
                      </a:r>
                      <a:endParaRPr lang="en-US" sz="900" dirty="0"/>
                    </a:p>
                  </a:txBody>
                  <a:tcPr/>
                </a:tc>
                <a:tc>
                  <a:txBody>
                    <a:bodyPr/>
                    <a:lstStyle/>
                    <a:p>
                      <a:r>
                        <a:rPr lang="en-US" sz="1000" dirty="0" smtClean="0"/>
                        <a:t>I</a:t>
                      </a:r>
                      <a:endParaRPr lang="en-US" sz="1000" dirty="0"/>
                    </a:p>
                  </a:txBody>
                  <a:tcPr/>
                </a:tc>
                <a:tc>
                  <a:txBody>
                    <a:bodyPr/>
                    <a:lstStyle/>
                    <a:p>
                      <a:r>
                        <a:rPr lang="en-US" sz="1000" dirty="0" smtClean="0"/>
                        <a:t>Sandeep</a:t>
                      </a:r>
                      <a:r>
                        <a:rPr lang="en-US" sz="1000" baseline="0" dirty="0" smtClean="0"/>
                        <a:t> Kumar</a:t>
                      </a:r>
                      <a:endParaRPr lang="en-US" sz="1000" dirty="0"/>
                    </a:p>
                  </a:txBody>
                  <a:tcPr/>
                </a:tc>
                <a:tc>
                  <a:txBody>
                    <a:bodyPr/>
                    <a:lstStyle/>
                    <a:p>
                      <a:r>
                        <a:rPr lang="en-US" sz="900" dirty="0" smtClean="0"/>
                        <a:t>12/22/2008</a:t>
                      </a:r>
                      <a:endParaRPr lang="en-US" sz="900" dirty="0"/>
                    </a:p>
                  </a:txBody>
                  <a:tcPr/>
                </a:tc>
                <a:tc>
                  <a:txBody>
                    <a:bodyPr/>
                    <a:lstStyle/>
                    <a:p>
                      <a:r>
                        <a:rPr lang="en-US" sz="900" dirty="0" smtClean="0"/>
                        <a:t>12/22/2008</a:t>
                      </a:r>
                      <a:endParaRPr lang="en-US" sz="900" dirty="0"/>
                    </a:p>
                  </a:txBody>
                  <a:tcPr/>
                </a:tc>
                <a:tc>
                  <a:txBody>
                    <a:bodyPr/>
                    <a:lstStyle/>
                    <a:p>
                      <a:r>
                        <a:rPr lang="en-US" sz="900" dirty="0" smtClean="0"/>
                        <a:t>12/25/2008</a:t>
                      </a:r>
                      <a:endParaRPr lang="en-US" sz="900" dirty="0"/>
                    </a:p>
                  </a:txBody>
                  <a:tcPr/>
                </a:tc>
                <a:tc>
                  <a:txBody>
                    <a:bodyPr/>
                    <a:lstStyle/>
                    <a:p>
                      <a:r>
                        <a:rPr lang="en-US" sz="900" dirty="0" smtClean="0"/>
                        <a:t>Viral Fever</a:t>
                      </a:r>
                      <a:endParaRPr lang="en-US" sz="900" dirty="0"/>
                    </a:p>
                  </a:txBody>
                  <a:tcPr/>
                </a:tc>
                <a:tc>
                  <a:txBody>
                    <a:bodyPr/>
                    <a:lstStyle/>
                    <a:p>
                      <a:r>
                        <a:rPr lang="en-US" sz="900" dirty="0" smtClean="0"/>
                        <a:t>Should be fine after 5 days. Consult again next week.</a:t>
                      </a:r>
                      <a:endParaRPr lang="en-US" sz="900" dirty="0"/>
                    </a:p>
                  </a:txBody>
                  <a:tcPr/>
                </a:tc>
              </a:tr>
              <a:tr h="428628">
                <a:tc>
                  <a:txBody>
                    <a:bodyPr/>
                    <a:lstStyle/>
                    <a:p>
                      <a:endParaRPr lang="en-US" sz="1000" dirty="0"/>
                    </a:p>
                  </a:txBody>
                  <a:tcPr/>
                </a:tc>
                <a:tc>
                  <a:txBody>
                    <a:bodyPr/>
                    <a:lstStyle/>
                    <a:p>
                      <a:r>
                        <a:rPr lang="en-US" sz="1000" dirty="0" smtClean="0"/>
                        <a:t>3</a:t>
                      </a:r>
                      <a:endParaRPr lang="en-US" sz="1000" dirty="0"/>
                    </a:p>
                  </a:txBody>
                  <a:tcPr/>
                </a:tc>
                <a:tc>
                  <a:txBody>
                    <a:bodyPr/>
                    <a:lstStyle/>
                    <a:p>
                      <a:endParaRPr lang="en-US" sz="1000"/>
                    </a:p>
                  </a:txBody>
                  <a:tcPr/>
                </a:tc>
                <a:tc>
                  <a:txBody>
                    <a:bodyPr/>
                    <a:lstStyle/>
                    <a:p>
                      <a:endParaRPr lang="en-US" sz="900" dirty="0"/>
                    </a:p>
                  </a:txBody>
                  <a:tcPr/>
                </a:tc>
                <a:tc>
                  <a:txBody>
                    <a:bodyPr/>
                    <a:lstStyle/>
                    <a:p>
                      <a:endParaRPr lang="en-US" sz="1000" dirty="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r>
              <a:tr h="260042">
                <a:tc>
                  <a:txBody>
                    <a:bodyPr/>
                    <a:lstStyle/>
                    <a:p>
                      <a:endParaRPr lang="en-US" sz="1000" dirty="0"/>
                    </a:p>
                  </a:txBody>
                  <a:tcPr/>
                </a:tc>
                <a:tc>
                  <a:txBody>
                    <a:bodyPr/>
                    <a:lstStyle/>
                    <a:p>
                      <a:endParaRPr lang="en-US" sz="1000"/>
                    </a:p>
                  </a:txBody>
                  <a:tcPr/>
                </a:tc>
                <a:tc>
                  <a:txBody>
                    <a:bodyPr/>
                    <a:lstStyle/>
                    <a:p>
                      <a:endParaRPr lang="en-US" sz="1000"/>
                    </a:p>
                  </a:txBody>
                  <a:tcPr/>
                </a:tc>
                <a:tc>
                  <a:txBody>
                    <a:bodyPr/>
                    <a:lstStyle/>
                    <a:p>
                      <a:endParaRPr lang="en-US" sz="900" dirty="0"/>
                    </a:p>
                  </a:txBody>
                  <a:tcPr/>
                </a:tc>
                <a:tc>
                  <a:txBody>
                    <a:bodyPr/>
                    <a:lstStyle/>
                    <a:p>
                      <a:endParaRPr lang="en-US" sz="1000" dirty="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r>
              <a:tr h="428628">
                <a:tc>
                  <a:txBody>
                    <a:bodyPr/>
                    <a:lstStyle/>
                    <a:p>
                      <a:endParaRPr lang="en-US" sz="1000" dirty="0"/>
                    </a:p>
                  </a:txBody>
                  <a:tcPr/>
                </a:tc>
                <a:tc>
                  <a:txBody>
                    <a:bodyPr/>
                    <a:lstStyle/>
                    <a:p>
                      <a:endParaRPr lang="en-US" sz="1000"/>
                    </a:p>
                  </a:txBody>
                  <a:tcPr/>
                </a:tc>
                <a:tc>
                  <a:txBody>
                    <a:bodyPr/>
                    <a:lstStyle/>
                    <a:p>
                      <a:endParaRPr lang="en-US" sz="1000"/>
                    </a:p>
                  </a:txBody>
                  <a:tcPr/>
                </a:tc>
                <a:tc>
                  <a:txBody>
                    <a:bodyPr/>
                    <a:lstStyle/>
                    <a:p>
                      <a:endParaRPr lang="en-US" sz="900" dirty="0"/>
                    </a:p>
                  </a:txBody>
                  <a:tcPr/>
                </a:tc>
                <a:tc>
                  <a:txBody>
                    <a:bodyPr/>
                    <a:lstStyle/>
                    <a:p>
                      <a:endParaRPr lang="en-US" sz="1000" dirty="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r>
              <a:tr h="285752">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9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r>
            </a:tbl>
          </a:graphicData>
        </a:graphic>
      </p:graphicFrame>
      <p:sp>
        <p:nvSpPr>
          <p:cNvPr id="67" name="Rounded Rectangle 66"/>
          <p:cNvSpPr/>
          <p:nvPr/>
        </p:nvSpPr>
        <p:spPr>
          <a:xfrm flipH="1">
            <a:off x="428596" y="6072206"/>
            <a:ext cx="1643074"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View  Treatment Details</a:t>
            </a:r>
            <a:endParaRPr lang="en-US" sz="900" dirty="0"/>
          </a:p>
        </p:txBody>
      </p:sp>
      <p:sp>
        <p:nvSpPr>
          <p:cNvPr id="70" name="Rectangle 69"/>
          <p:cNvSpPr/>
          <p:nvPr/>
        </p:nvSpPr>
        <p:spPr>
          <a:xfrm>
            <a:off x="469298" y="3650998"/>
            <a:ext cx="214314" cy="20663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endParaRPr lang="en-AU" sz="1200" dirty="0"/>
          </a:p>
        </p:txBody>
      </p:sp>
      <p:sp>
        <p:nvSpPr>
          <p:cNvPr id="71" name="Rectangle 70"/>
          <p:cNvSpPr/>
          <p:nvPr/>
        </p:nvSpPr>
        <p:spPr>
          <a:xfrm>
            <a:off x="470598" y="4167645"/>
            <a:ext cx="198946" cy="19004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endParaRPr lang="en-AU" sz="1200" dirty="0"/>
          </a:p>
        </p:txBody>
      </p:sp>
      <p:sp>
        <p:nvSpPr>
          <p:cNvPr id="74" name="TextBox 73"/>
          <p:cNvSpPr txBox="1"/>
          <p:nvPr/>
        </p:nvSpPr>
        <p:spPr>
          <a:xfrm>
            <a:off x="285720" y="1000108"/>
            <a:ext cx="3786214" cy="230832"/>
          </a:xfrm>
          <a:prstGeom prst="rect">
            <a:avLst/>
          </a:prstGeom>
          <a:noFill/>
        </p:spPr>
        <p:txBody>
          <a:bodyPr wrap="square" rtlCol="0">
            <a:spAutoFit/>
          </a:bodyPr>
          <a:lstStyle/>
          <a:p>
            <a:r>
              <a:rPr lang="en-US" sz="900" dirty="0" smtClean="0"/>
              <a:t>Home </a:t>
            </a:r>
            <a:r>
              <a:rPr lang="en-US" sz="900" dirty="0" smtClean="0">
                <a:sym typeface="Wingdings" pitchFamily="2" charset="2"/>
              </a:rPr>
              <a:t> Patient Management   Outpatient  Treatment History</a:t>
            </a:r>
            <a:endParaRPr lang="en-US" sz="9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57158" y="1571612"/>
            <a:ext cx="8501122" cy="48577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sz="1200" dirty="0"/>
          </a:p>
        </p:txBody>
      </p:sp>
      <p:sp>
        <p:nvSpPr>
          <p:cNvPr id="3081" name="AutoShape 9" descr="Filename: j0437119.wmf&#10;Keywords: business, business man, business men ...&#10;File Size: 29 KB"/>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AU" sz="1200"/>
          </a:p>
        </p:txBody>
      </p:sp>
      <p:sp>
        <p:nvSpPr>
          <p:cNvPr id="41" name="TextBox 40"/>
          <p:cNvSpPr txBox="1"/>
          <p:nvPr/>
        </p:nvSpPr>
        <p:spPr>
          <a:xfrm>
            <a:off x="6414534" y="1071546"/>
            <a:ext cx="2443746" cy="276999"/>
          </a:xfrm>
          <a:prstGeom prst="rect">
            <a:avLst/>
          </a:prstGeom>
          <a:noFill/>
        </p:spPr>
        <p:txBody>
          <a:bodyPr wrap="none" rtlCol="0">
            <a:spAutoFit/>
          </a:bodyPr>
          <a:lstStyle/>
          <a:p>
            <a:r>
              <a:rPr lang="en-AU" sz="1200" b="1" dirty="0" smtClean="0"/>
              <a:t>Welcome</a:t>
            </a:r>
            <a:r>
              <a:rPr lang="en-AU" sz="1200" dirty="0" smtClean="0"/>
              <a:t>: &lt;first name&gt; &lt;last name&gt;</a:t>
            </a:r>
            <a:endParaRPr lang="en-AU" sz="1200" dirty="0"/>
          </a:p>
        </p:txBody>
      </p:sp>
      <p:sp>
        <p:nvSpPr>
          <p:cNvPr id="42" name="TextBox 41"/>
          <p:cNvSpPr txBox="1"/>
          <p:nvPr/>
        </p:nvSpPr>
        <p:spPr>
          <a:xfrm>
            <a:off x="6643702" y="1285860"/>
            <a:ext cx="1277016" cy="276999"/>
          </a:xfrm>
          <a:prstGeom prst="rect">
            <a:avLst/>
          </a:prstGeom>
          <a:noFill/>
        </p:spPr>
        <p:txBody>
          <a:bodyPr wrap="none" rtlCol="0">
            <a:spAutoFit/>
          </a:bodyPr>
          <a:lstStyle/>
          <a:p>
            <a:r>
              <a:rPr lang="en-AU" sz="1200" u="sng" dirty="0" smtClean="0"/>
              <a:t>Change Password</a:t>
            </a:r>
            <a:endParaRPr lang="en-AU" sz="1200" u="sng" dirty="0"/>
          </a:p>
        </p:txBody>
      </p:sp>
      <p:sp>
        <p:nvSpPr>
          <p:cNvPr id="44" name="TextBox 43"/>
          <p:cNvSpPr txBox="1"/>
          <p:nvPr/>
        </p:nvSpPr>
        <p:spPr>
          <a:xfrm>
            <a:off x="7920718" y="1294613"/>
            <a:ext cx="614848" cy="276999"/>
          </a:xfrm>
          <a:prstGeom prst="rect">
            <a:avLst/>
          </a:prstGeom>
          <a:noFill/>
        </p:spPr>
        <p:txBody>
          <a:bodyPr wrap="none" rtlCol="0">
            <a:spAutoFit/>
          </a:bodyPr>
          <a:lstStyle/>
          <a:p>
            <a:r>
              <a:rPr lang="en-AU" sz="1200" u="sng" dirty="0" smtClean="0"/>
              <a:t>Logout</a:t>
            </a:r>
            <a:endParaRPr lang="en-AU" sz="1200" u="sng" dirty="0"/>
          </a:p>
        </p:txBody>
      </p:sp>
      <p:sp>
        <p:nvSpPr>
          <p:cNvPr id="62" name="Rectangle 61"/>
          <p:cNvSpPr/>
          <p:nvPr/>
        </p:nvSpPr>
        <p:spPr>
          <a:xfrm>
            <a:off x="357158"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Home</a:t>
            </a:r>
            <a:endParaRPr lang="en-AU" sz="1400" dirty="0"/>
          </a:p>
        </p:txBody>
      </p:sp>
      <p:sp>
        <p:nvSpPr>
          <p:cNvPr id="63" name="Rectangle 62"/>
          <p:cNvSpPr/>
          <p:nvPr/>
        </p:nvSpPr>
        <p:spPr>
          <a:xfrm>
            <a:off x="1500166" y="1285860"/>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Miscellaneous</a:t>
            </a:r>
          </a:p>
        </p:txBody>
      </p:sp>
      <p:sp>
        <p:nvSpPr>
          <p:cNvPr id="64" name="Rectangle 63"/>
          <p:cNvSpPr/>
          <p:nvPr/>
        </p:nvSpPr>
        <p:spPr>
          <a:xfrm>
            <a:off x="4000496"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Settings</a:t>
            </a:r>
            <a:endParaRPr lang="en-AU" sz="1400" dirty="0"/>
          </a:p>
        </p:txBody>
      </p:sp>
      <p:sp>
        <p:nvSpPr>
          <p:cNvPr id="65" name="Rectangle 64"/>
          <p:cNvSpPr/>
          <p:nvPr/>
        </p:nvSpPr>
        <p:spPr>
          <a:xfrm>
            <a:off x="5143504"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Help</a:t>
            </a:r>
            <a:endParaRPr lang="en-AU" sz="1400" dirty="0"/>
          </a:p>
        </p:txBody>
      </p:sp>
      <p:sp>
        <p:nvSpPr>
          <p:cNvPr id="66" name="Rectangle 65"/>
          <p:cNvSpPr/>
          <p:nvPr/>
        </p:nvSpPr>
        <p:spPr>
          <a:xfrm>
            <a:off x="2857488"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Reports</a:t>
            </a:r>
            <a:endParaRPr lang="en-AU" sz="1400" dirty="0"/>
          </a:p>
        </p:txBody>
      </p:sp>
      <p:sp>
        <p:nvSpPr>
          <p:cNvPr id="30" name="Rectangle 29"/>
          <p:cNvSpPr/>
          <p:nvPr/>
        </p:nvSpPr>
        <p:spPr>
          <a:xfrm>
            <a:off x="387894"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Registration</a:t>
            </a:r>
          </a:p>
        </p:txBody>
      </p:sp>
      <p:sp>
        <p:nvSpPr>
          <p:cNvPr id="31" name="Rectangle 30"/>
          <p:cNvSpPr/>
          <p:nvPr/>
        </p:nvSpPr>
        <p:spPr>
          <a:xfrm>
            <a:off x="1500527" y="1610032"/>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AU" sz="1000" dirty="0" smtClean="0"/>
              <a:t>Appointments</a:t>
            </a:r>
          </a:p>
        </p:txBody>
      </p:sp>
      <p:sp>
        <p:nvSpPr>
          <p:cNvPr id="18" name="Title 1"/>
          <p:cNvSpPr>
            <a:spLocks noGrp="1"/>
          </p:cNvSpPr>
          <p:nvPr>
            <p:ph type="title"/>
          </p:nvPr>
        </p:nvSpPr>
        <p:spPr>
          <a:xfrm>
            <a:off x="1528770" y="71414"/>
            <a:ext cx="6472254" cy="428628"/>
          </a:xfrm>
        </p:spPr>
        <p:txBody>
          <a:bodyPr>
            <a:normAutofit fontScale="90000"/>
          </a:bodyPr>
          <a:lstStyle/>
          <a:p>
            <a:r>
              <a:rPr lang="en-US" dirty="0" smtClean="0"/>
              <a:t>Treatment Details</a:t>
            </a:r>
            <a:endParaRPr lang="en-US" dirty="0"/>
          </a:p>
        </p:txBody>
      </p:sp>
      <p:sp>
        <p:nvSpPr>
          <p:cNvPr id="19" name="Rectangle 18"/>
          <p:cNvSpPr/>
          <p:nvPr/>
        </p:nvSpPr>
        <p:spPr>
          <a:xfrm>
            <a:off x="3960155"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Inpatient</a:t>
            </a:r>
            <a:endParaRPr lang="en-AU" sz="1100" dirty="0"/>
          </a:p>
        </p:txBody>
      </p:sp>
      <p:sp>
        <p:nvSpPr>
          <p:cNvPr id="20" name="Rectangle 19"/>
          <p:cNvSpPr/>
          <p:nvPr/>
        </p:nvSpPr>
        <p:spPr>
          <a:xfrm>
            <a:off x="2830955" y="1610032"/>
            <a:ext cx="1071570" cy="285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AU" sz="1100" dirty="0" smtClean="0"/>
              <a:t>Outpatient </a:t>
            </a:r>
            <a:endParaRPr lang="en-AU" sz="1100" dirty="0"/>
          </a:p>
        </p:txBody>
      </p:sp>
      <p:sp>
        <p:nvSpPr>
          <p:cNvPr id="22" name="Rectangle 21"/>
          <p:cNvSpPr/>
          <p:nvPr/>
        </p:nvSpPr>
        <p:spPr>
          <a:xfrm>
            <a:off x="6215074"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VAS</a:t>
            </a:r>
            <a:endParaRPr lang="en-AU" sz="1100" dirty="0"/>
          </a:p>
        </p:txBody>
      </p:sp>
      <p:sp>
        <p:nvSpPr>
          <p:cNvPr id="23" name="Rectangle 22"/>
          <p:cNvSpPr/>
          <p:nvPr/>
        </p:nvSpPr>
        <p:spPr>
          <a:xfrm>
            <a:off x="5085874"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History</a:t>
            </a:r>
            <a:endParaRPr lang="en-AU" sz="1100" dirty="0"/>
          </a:p>
        </p:txBody>
      </p:sp>
      <p:sp>
        <p:nvSpPr>
          <p:cNvPr id="34" name="TextBox 33"/>
          <p:cNvSpPr txBox="1"/>
          <p:nvPr/>
        </p:nvSpPr>
        <p:spPr>
          <a:xfrm>
            <a:off x="4053446" y="1951854"/>
            <a:ext cx="1357322" cy="230832"/>
          </a:xfrm>
          <a:prstGeom prst="rect">
            <a:avLst/>
          </a:prstGeom>
          <a:noFill/>
        </p:spPr>
        <p:txBody>
          <a:bodyPr wrap="square" rtlCol="0">
            <a:spAutoFit/>
          </a:bodyPr>
          <a:lstStyle/>
          <a:p>
            <a:pPr algn="r"/>
            <a:r>
              <a:rPr lang="en-US" sz="900" dirty="0" smtClean="0"/>
              <a:t>Doctor’s Name :</a:t>
            </a:r>
            <a:endParaRPr lang="en-US" sz="900" dirty="0"/>
          </a:p>
        </p:txBody>
      </p:sp>
      <p:sp>
        <p:nvSpPr>
          <p:cNvPr id="35" name="Rectangle 34"/>
          <p:cNvSpPr/>
          <p:nvPr/>
        </p:nvSpPr>
        <p:spPr>
          <a:xfrm>
            <a:off x="5339330" y="1951854"/>
            <a:ext cx="1071570" cy="214314"/>
          </a:xfrm>
          <a:prstGeom prst="rect">
            <a:avLst/>
          </a:prstGeom>
          <a:solidFill>
            <a:schemeClr val="accent3">
              <a:lumMod val="60000"/>
              <a:lumOff val="40000"/>
            </a:schemeClr>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Vinay Kurudi</a:t>
            </a:r>
            <a:endParaRPr lang="en-US" sz="1050" dirty="0">
              <a:solidFill>
                <a:schemeClr val="tx1"/>
              </a:solidFill>
            </a:endParaRPr>
          </a:p>
        </p:txBody>
      </p:sp>
      <p:sp>
        <p:nvSpPr>
          <p:cNvPr id="36" name="Rectangle 35"/>
          <p:cNvSpPr/>
          <p:nvPr/>
        </p:nvSpPr>
        <p:spPr>
          <a:xfrm>
            <a:off x="7500958" y="1928802"/>
            <a:ext cx="1000132" cy="223067"/>
          </a:xfrm>
          <a:prstGeom prst="rect">
            <a:avLst/>
          </a:prstGeom>
          <a:solidFill>
            <a:schemeClr val="accent3">
              <a:lumMod val="60000"/>
              <a:lumOff val="40000"/>
            </a:schemeClr>
          </a:solidFill>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Inpatient</a:t>
            </a:r>
            <a:endParaRPr lang="en-AU" sz="1200" dirty="0"/>
          </a:p>
        </p:txBody>
      </p:sp>
      <p:sp>
        <p:nvSpPr>
          <p:cNvPr id="37" name="TextBox 36"/>
          <p:cNvSpPr txBox="1"/>
          <p:nvPr/>
        </p:nvSpPr>
        <p:spPr>
          <a:xfrm>
            <a:off x="6500826" y="1937555"/>
            <a:ext cx="1000132" cy="246221"/>
          </a:xfrm>
          <a:prstGeom prst="rect">
            <a:avLst/>
          </a:prstGeom>
          <a:noFill/>
        </p:spPr>
        <p:txBody>
          <a:bodyPr wrap="square" rtlCol="0">
            <a:spAutoFit/>
          </a:bodyPr>
          <a:lstStyle/>
          <a:p>
            <a:pPr algn="r"/>
            <a:r>
              <a:rPr lang="en-US" sz="1000" dirty="0" smtClean="0"/>
              <a:t>Patient Type</a:t>
            </a:r>
            <a:endParaRPr lang="en-US" sz="1000" dirty="0"/>
          </a:p>
        </p:txBody>
      </p:sp>
      <p:sp>
        <p:nvSpPr>
          <p:cNvPr id="38" name="TextBox 37"/>
          <p:cNvSpPr txBox="1"/>
          <p:nvPr/>
        </p:nvSpPr>
        <p:spPr>
          <a:xfrm>
            <a:off x="357158" y="1928802"/>
            <a:ext cx="1000100" cy="253916"/>
          </a:xfrm>
          <a:prstGeom prst="rect">
            <a:avLst/>
          </a:prstGeom>
          <a:noFill/>
        </p:spPr>
        <p:txBody>
          <a:bodyPr wrap="square" rtlCol="0">
            <a:spAutoFit/>
          </a:bodyPr>
          <a:lstStyle/>
          <a:p>
            <a:pPr algn="r"/>
            <a:r>
              <a:rPr lang="en-AU" sz="1050" dirty="0" smtClean="0"/>
              <a:t>Patient Name :</a:t>
            </a:r>
            <a:endParaRPr lang="en-AU" sz="1050" dirty="0">
              <a:solidFill>
                <a:srgbClr val="FF0000"/>
              </a:solidFill>
            </a:endParaRPr>
          </a:p>
        </p:txBody>
      </p:sp>
      <p:sp>
        <p:nvSpPr>
          <p:cNvPr id="39" name="Rectangle 38"/>
          <p:cNvSpPr/>
          <p:nvPr/>
        </p:nvSpPr>
        <p:spPr>
          <a:xfrm>
            <a:off x="1285820" y="1959538"/>
            <a:ext cx="1071570" cy="214314"/>
          </a:xfrm>
          <a:prstGeom prst="rect">
            <a:avLst/>
          </a:prstGeom>
          <a:solidFill>
            <a:schemeClr val="accent3">
              <a:lumMod val="60000"/>
              <a:lumOff val="40000"/>
            </a:schemeClr>
          </a:solidFill>
        </p:spPr>
        <p:style>
          <a:lnRef idx="2">
            <a:schemeClr val="accent5"/>
          </a:lnRef>
          <a:fillRef idx="1">
            <a:schemeClr val="lt1"/>
          </a:fillRef>
          <a:effectRef idx="0">
            <a:schemeClr val="accent5"/>
          </a:effectRef>
          <a:fontRef idx="minor">
            <a:schemeClr val="dk1"/>
          </a:fontRef>
        </p:style>
        <p:txBody>
          <a:bodyPr rtlCol="0" anchor="ctr"/>
          <a:lstStyle/>
          <a:p>
            <a:r>
              <a:rPr lang="en-AU" sz="1050" dirty="0" smtClean="0"/>
              <a:t>Vinay Kurudi</a:t>
            </a:r>
            <a:endParaRPr lang="en-AU" sz="1050" dirty="0"/>
          </a:p>
        </p:txBody>
      </p:sp>
      <p:sp>
        <p:nvSpPr>
          <p:cNvPr id="43" name="TextBox 42"/>
          <p:cNvSpPr txBox="1"/>
          <p:nvPr/>
        </p:nvSpPr>
        <p:spPr>
          <a:xfrm>
            <a:off x="285688" y="2255256"/>
            <a:ext cx="1571636" cy="261610"/>
          </a:xfrm>
          <a:prstGeom prst="rect">
            <a:avLst/>
          </a:prstGeom>
          <a:noFill/>
        </p:spPr>
        <p:txBody>
          <a:bodyPr wrap="square" rtlCol="0">
            <a:spAutoFit/>
          </a:bodyPr>
          <a:lstStyle/>
          <a:p>
            <a:r>
              <a:rPr lang="en-AU" sz="1100" dirty="0" smtClean="0"/>
              <a:t>Consultation Date</a:t>
            </a:r>
            <a:endParaRPr lang="en-AU" sz="1100" dirty="0">
              <a:solidFill>
                <a:srgbClr val="FF0000"/>
              </a:solidFill>
            </a:endParaRPr>
          </a:p>
        </p:txBody>
      </p:sp>
      <p:sp>
        <p:nvSpPr>
          <p:cNvPr id="45" name="Rectangle 44"/>
          <p:cNvSpPr/>
          <p:nvPr/>
        </p:nvSpPr>
        <p:spPr>
          <a:xfrm>
            <a:off x="1428728" y="2277239"/>
            <a:ext cx="857256" cy="21431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AU" sz="1000" dirty="0" smtClean="0"/>
              <a:t>12/22/2008</a:t>
            </a:r>
            <a:endParaRPr lang="en-AU" sz="1000" dirty="0"/>
          </a:p>
        </p:txBody>
      </p:sp>
      <p:sp>
        <p:nvSpPr>
          <p:cNvPr id="52" name="TextBox 51"/>
          <p:cNvSpPr txBox="1"/>
          <p:nvPr/>
        </p:nvSpPr>
        <p:spPr>
          <a:xfrm>
            <a:off x="2428860" y="1913434"/>
            <a:ext cx="928694" cy="261610"/>
          </a:xfrm>
          <a:prstGeom prst="rect">
            <a:avLst/>
          </a:prstGeom>
          <a:noFill/>
        </p:spPr>
        <p:txBody>
          <a:bodyPr wrap="square" rtlCol="0">
            <a:spAutoFit/>
          </a:bodyPr>
          <a:lstStyle/>
          <a:p>
            <a:r>
              <a:rPr lang="en-AU" sz="1050" dirty="0" smtClean="0"/>
              <a:t>Patient ID :</a:t>
            </a:r>
            <a:endParaRPr lang="en-AU" sz="1050" dirty="0">
              <a:solidFill>
                <a:srgbClr val="FF0000"/>
              </a:solidFill>
            </a:endParaRPr>
          </a:p>
        </p:txBody>
      </p:sp>
      <p:sp>
        <p:nvSpPr>
          <p:cNvPr id="53" name="Rectangle 52"/>
          <p:cNvSpPr/>
          <p:nvPr/>
        </p:nvSpPr>
        <p:spPr>
          <a:xfrm>
            <a:off x="3220080" y="1967366"/>
            <a:ext cx="1160658" cy="223067"/>
          </a:xfrm>
          <a:prstGeom prst="rect">
            <a:avLst/>
          </a:prstGeom>
          <a:solidFill>
            <a:schemeClr val="accent3">
              <a:lumMod val="60000"/>
              <a:lumOff val="40000"/>
            </a:schemeClr>
          </a:solidFill>
        </p:spPr>
        <p:style>
          <a:lnRef idx="2">
            <a:schemeClr val="accent5"/>
          </a:lnRef>
          <a:fillRef idx="1">
            <a:schemeClr val="lt1"/>
          </a:fillRef>
          <a:effectRef idx="0">
            <a:schemeClr val="accent5"/>
          </a:effectRef>
          <a:fontRef idx="minor">
            <a:schemeClr val="dk1"/>
          </a:fontRef>
        </p:style>
        <p:txBody>
          <a:bodyPr rtlCol="0" anchor="ctr"/>
          <a:lstStyle/>
          <a:p>
            <a:r>
              <a:rPr lang="en-AU" sz="1050" dirty="0" smtClean="0"/>
              <a:t>23000232</a:t>
            </a:r>
            <a:endParaRPr lang="en-AU" sz="1050" dirty="0"/>
          </a:p>
        </p:txBody>
      </p:sp>
      <p:sp>
        <p:nvSpPr>
          <p:cNvPr id="70" name="Rectangle 69"/>
          <p:cNvSpPr/>
          <p:nvPr/>
        </p:nvSpPr>
        <p:spPr>
          <a:xfrm>
            <a:off x="469298" y="2857496"/>
            <a:ext cx="2673942" cy="78581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000" dirty="0" smtClean="0"/>
              <a:t>Viral Fever</a:t>
            </a:r>
            <a:endParaRPr lang="en-AU" sz="1000" dirty="0"/>
          </a:p>
        </p:txBody>
      </p:sp>
      <p:sp>
        <p:nvSpPr>
          <p:cNvPr id="54" name="TextBox 53"/>
          <p:cNvSpPr txBox="1"/>
          <p:nvPr/>
        </p:nvSpPr>
        <p:spPr>
          <a:xfrm>
            <a:off x="4500530" y="2254064"/>
            <a:ext cx="1071602" cy="261610"/>
          </a:xfrm>
          <a:prstGeom prst="rect">
            <a:avLst/>
          </a:prstGeom>
          <a:noFill/>
        </p:spPr>
        <p:txBody>
          <a:bodyPr wrap="square" rtlCol="0">
            <a:spAutoFit/>
          </a:bodyPr>
          <a:lstStyle/>
          <a:p>
            <a:r>
              <a:rPr lang="en-AU" sz="1100" dirty="0" smtClean="0"/>
              <a:t>Discharge Date</a:t>
            </a:r>
            <a:endParaRPr lang="en-AU" sz="1100" dirty="0">
              <a:solidFill>
                <a:srgbClr val="FF0000"/>
              </a:solidFill>
            </a:endParaRPr>
          </a:p>
        </p:txBody>
      </p:sp>
      <p:sp>
        <p:nvSpPr>
          <p:cNvPr id="57" name="Rectangle 56"/>
          <p:cNvSpPr/>
          <p:nvPr/>
        </p:nvSpPr>
        <p:spPr>
          <a:xfrm>
            <a:off x="5643570" y="2276047"/>
            <a:ext cx="857256" cy="21431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AU" sz="1000" dirty="0" smtClean="0"/>
              <a:t>12/25/2008</a:t>
            </a:r>
            <a:endParaRPr lang="en-AU" sz="1000" dirty="0"/>
          </a:p>
        </p:txBody>
      </p:sp>
      <p:sp>
        <p:nvSpPr>
          <p:cNvPr id="61" name="TextBox 60"/>
          <p:cNvSpPr txBox="1"/>
          <p:nvPr/>
        </p:nvSpPr>
        <p:spPr>
          <a:xfrm>
            <a:off x="2357422" y="2214554"/>
            <a:ext cx="1571636" cy="261610"/>
          </a:xfrm>
          <a:prstGeom prst="rect">
            <a:avLst/>
          </a:prstGeom>
          <a:noFill/>
        </p:spPr>
        <p:txBody>
          <a:bodyPr wrap="square" rtlCol="0">
            <a:spAutoFit/>
          </a:bodyPr>
          <a:lstStyle/>
          <a:p>
            <a:r>
              <a:rPr lang="en-AU" sz="1100" dirty="0" smtClean="0"/>
              <a:t>Admission Date</a:t>
            </a:r>
            <a:endParaRPr lang="en-AU" sz="1100" dirty="0">
              <a:solidFill>
                <a:srgbClr val="FF0000"/>
              </a:solidFill>
            </a:endParaRPr>
          </a:p>
        </p:txBody>
      </p:sp>
      <p:sp>
        <p:nvSpPr>
          <p:cNvPr id="68" name="Rectangle 67"/>
          <p:cNvSpPr/>
          <p:nvPr/>
        </p:nvSpPr>
        <p:spPr>
          <a:xfrm>
            <a:off x="3500462" y="2236537"/>
            <a:ext cx="857256" cy="21431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AU" sz="1000" dirty="0" smtClean="0"/>
              <a:t>12/22/2008</a:t>
            </a:r>
            <a:endParaRPr lang="en-AU" sz="1000" dirty="0"/>
          </a:p>
        </p:txBody>
      </p:sp>
      <p:sp>
        <p:nvSpPr>
          <p:cNvPr id="69" name="TextBox 68"/>
          <p:cNvSpPr txBox="1"/>
          <p:nvPr/>
        </p:nvSpPr>
        <p:spPr>
          <a:xfrm>
            <a:off x="357158" y="2595886"/>
            <a:ext cx="1571636" cy="261610"/>
          </a:xfrm>
          <a:prstGeom prst="rect">
            <a:avLst/>
          </a:prstGeom>
          <a:noFill/>
        </p:spPr>
        <p:txBody>
          <a:bodyPr wrap="square" rtlCol="0">
            <a:spAutoFit/>
          </a:bodyPr>
          <a:lstStyle/>
          <a:p>
            <a:r>
              <a:rPr lang="en-US" sz="1100" dirty="0" smtClean="0"/>
              <a:t>Reason for Treatment</a:t>
            </a:r>
            <a:endParaRPr lang="en-US" sz="1100" dirty="0"/>
          </a:p>
        </p:txBody>
      </p:sp>
      <p:sp>
        <p:nvSpPr>
          <p:cNvPr id="72" name="Rounded Rectangle 71"/>
          <p:cNvSpPr/>
          <p:nvPr/>
        </p:nvSpPr>
        <p:spPr>
          <a:xfrm flipH="1">
            <a:off x="3000364" y="2857496"/>
            <a:ext cx="142876" cy="785818"/>
          </a:xfrm>
          <a:prstGeom prst="roundRect">
            <a:avLst/>
          </a:prstGeom>
          <a:scene3d>
            <a:camera prst="orthographicFront"/>
            <a:lightRig rig="threePt" dir="t"/>
          </a:scene3d>
          <a:sp3d>
            <a:bevelT w="101600" h="508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73" name="Rectangle 72"/>
          <p:cNvSpPr/>
          <p:nvPr/>
        </p:nvSpPr>
        <p:spPr>
          <a:xfrm>
            <a:off x="4041198" y="2857496"/>
            <a:ext cx="2673942" cy="78581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000" dirty="0" smtClean="0"/>
              <a:t>Should be fine after 5 days. Consult again next week.</a:t>
            </a:r>
            <a:endParaRPr lang="en-US" sz="1000" dirty="0"/>
          </a:p>
        </p:txBody>
      </p:sp>
      <p:sp>
        <p:nvSpPr>
          <p:cNvPr id="74" name="TextBox 73"/>
          <p:cNvSpPr txBox="1"/>
          <p:nvPr/>
        </p:nvSpPr>
        <p:spPr>
          <a:xfrm>
            <a:off x="3929058" y="2595886"/>
            <a:ext cx="1571636" cy="261610"/>
          </a:xfrm>
          <a:prstGeom prst="rect">
            <a:avLst/>
          </a:prstGeom>
          <a:noFill/>
        </p:spPr>
        <p:txBody>
          <a:bodyPr wrap="square" rtlCol="0">
            <a:spAutoFit/>
          </a:bodyPr>
          <a:lstStyle/>
          <a:p>
            <a:r>
              <a:rPr lang="en-US" sz="1100" dirty="0" smtClean="0"/>
              <a:t>Doctor’s Remarks</a:t>
            </a:r>
            <a:endParaRPr lang="en-US" sz="1100" dirty="0"/>
          </a:p>
        </p:txBody>
      </p:sp>
      <p:sp>
        <p:nvSpPr>
          <p:cNvPr id="75" name="Rounded Rectangle 74"/>
          <p:cNvSpPr/>
          <p:nvPr/>
        </p:nvSpPr>
        <p:spPr>
          <a:xfrm flipH="1">
            <a:off x="6572264" y="2857496"/>
            <a:ext cx="142876" cy="785818"/>
          </a:xfrm>
          <a:prstGeom prst="roundRect">
            <a:avLst/>
          </a:prstGeom>
          <a:scene3d>
            <a:camera prst="orthographicFront"/>
            <a:lightRig rig="threePt" dir="t"/>
          </a:scene3d>
          <a:sp3d>
            <a:bevelT w="101600" h="508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76" name="TextBox 75"/>
          <p:cNvSpPr txBox="1"/>
          <p:nvPr/>
        </p:nvSpPr>
        <p:spPr>
          <a:xfrm>
            <a:off x="357158" y="4286256"/>
            <a:ext cx="3929090" cy="261610"/>
          </a:xfrm>
          <a:prstGeom prst="rect">
            <a:avLst/>
          </a:prstGeom>
          <a:noFill/>
        </p:spPr>
        <p:txBody>
          <a:bodyPr wrap="square" rtlCol="0">
            <a:spAutoFit/>
          </a:bodyPr>
          <a:lstStyle/>
          <a:p>
            <a:r>
              <a:rPr lang="en-US" sz="1100" dirty="0" smtClean="0"/>
              <a:t>(+) Medical Prescription</a:t>
            </a:r>
            <a:endParaRPr lang="en-US" sz="1100" dirty="0"/>
          </a:p>
        </p:txBody>
      </p:sp>
      <p:sp>
        <p:nvSpPr>
          <p:cNvPr id="77" name="TextBox 76"/>
          <p:cNvSpPr txBox="1"/>
          <p:nvPr/>
        </p:nvSpPr>
        <p:spPr>
          <a:xfrm>
            <a:off x="357158" y="4572008"/>
            <a:ext cx="3929090" cy="261610"/>
          </a:xfrm>
          <a:prstGeom prst="rect">
            <a:avLst/>
          </a:prstGeom>
          <a:noFill/>
        </p:spPr>
        <p:txBody>
          <a:bodyPr wrap="square" rtlCol="0">
            <a:spAutoFit/>
          </a:bodyPr>
          <a:lstStyle/>
          <a:p>
            <a:r>
              <a:rPr lang="en-US" sz="1100" dirty="0" smtClean="0"/>
              <a:t>(+) Diagnosis Details &amp; Reports</a:t>
            </a:r>
            <a:endParaRPr lang="en-US" sz="1100" dirty="0"/>
          </a:p>
        </p:txBody>
      </p:sp>
      <p:sp>
        <p:nvSpPr>
          <p:cNvPr id="78" name="TextBox 77"/>
          <p:cNvSpPr txBox="1"/>
          <p:nvPr/>
        </p:nvSpPr>
        <p:spPr>
          <a:xfrm>
            <a:off x="357158" y="4857760"/>
            <a:ext cx="3929090" cy="261610"/>
          </a:xfrm>
          <a:prstGeom prst="rect">
            <a:avLst/>
          </a:prstGeom>
          <a:noFill/>
        </p:spPr>
        <p:txBody>
          <a:bodyPr wrap="square" rtlCol="0">
            <a:spAutoFit/>
          </a:bodyPr>
          <a:lstStyle/>
          <a:p>
            <a:r>
              <a:rPr lang="en-US" sz="1100" dirty="0" smtClean="0"/>
              <a:t>(-) Medical Observation Details</a:t>
            </a:r>
            <a:endParaRPr lang="en-US" sz="1100" dirty="0"/>
          </a:p>
        </p:txBody>
      </p:sp>
      <p:sp>
        <p:nvSpPr>
          <p:cNvPr id="79" name="TextBox 78"/>
          <p:cNvSpPr txBox="1"/>
          <p:nvPr/>
        </p:nvSpPr>
        <p:spPr>
          <a:xfrm>
            <a:off x="357158" y="5429264"/>
            <a:ext cx="3929090" cy="261610"/>
          </a:xfrm>
          <a:prstGeom prst="rect">
            <a:avLst/>
          </a:prstGeom>
          <a:noFill/>
        </p:spPr>
        <p:txBody>
          <a:bodyPr wrap="square" rtlCol="0">
            <a:spAutoFit/>
          </a:bodyPr>
          <a:lstStyle/>
          <a:p>
            <a:r>
              <a:rPr lang="en-US" sz="1100" dirty="0" smtClean="0"/>
              <a:t>(+) Triage Parameter Details (for casualty cases)</a:t>
            </a:r>
            <a:endParaRPr lang="en-US" sz="1100" dirty="0"/>
          </a:p>
        </p:txBody>
      </p:sp>
      <p:sp>
        <p:nvSpPr>
          <p:cNvPr id="81" name="TextBox 80"/>
          <p:cNvSpPr txBox="1"/>
          <p:nvPr/>
        </p:nvSpPr>
        <p:spPr>
          <a:xfrm>
            <a:off x="785786" y="5087463"/>
            <a:ext cx="4643470" cy="246221"/>
          </a:xfrm>
          <a:prstGeom prst="rect">
            <a:avLst/>
          </a:prstGeom>
          <a:noFill/>
        </p:spPr>
        <p:txBody>
          <a:bodyPr wrap="square" rtlCol="0">
            <a:spAutoFit/>
          </a:bodyPr>
          <a:lstStyle/>
          <a:p>
            <a:r>
              <a:rPr lang="en-US" sz="1000" dirty="0" smtClean="0"/>
              <a:t>* Nasal congestion, long standing, one side only</a:t>
            </a:r>
            <a:endParaRPr lang="en-US" sz="1000" dirty="0"/>
          </a:p>
        </p:txBody>
      </p:sp>
      <p:sp>
        <p:nvSpPr>
          <p:cNvPr id="82" name="TextBox 81"/>
          <p:cNvSpPr txBox="1"/>
          <p:nvPr/>
        </p:nvSpPr>
        <p:spPr>
          <a:xfrm>
            <a:off x="785786" y="5239863"/>
            <a:ext cx="4643470" cy="246221"/>
          </a:xfrm>
          <a:prstGeom prst="rect">
            <a:avLst/>
          </a:prstGeom>
          <a:noFill/>
        </p:spPr>
        <p:txBody>
          <a:bodyPr wrap="square" rtlCol="0">
            <a:spAutoFit/>
          </a:bodyPr>
          <a:lstStyle/>
          <a:p>
            <a:r>
              <a:rPr lang="en-US" sz="1000" dirty="0" smtClean="0"/>
              <a:t>* Swollen ankle(s), in one ankle only</a:t>
            </a:r>
            <a:endParaRPr lang="en-US" sz="1000" dirty="0"/>
          </a:p>
        </p:txBody>
      </p:sp>
      <p:sp>
        <p:nvSpPr>
          <p:cNvPr id="83" name="TextBox 82"/>
          <p:cNvSpPr txBox="1"/>
          <p:nvPr/>
        </p:nvSpPr>
        <p:spPr>
          <a:xfrm>
            <a:off x="357158" y="5690874"/>
            <a:ext cx="3929090" cy="261610"/>
          </a:xfrm>
          <a:prstGeom prst="rect">
            <a:avLst/>
          </a:prstGeom>
          <a:noFill/>
        </p:spPr>
        <p:txBody>
          <a:bodyPr wrap="square" rtlCol="0">
            <a:spAutoFit/>
          </a:bodyPr>
          <a:lstStyle/>
          <a:p>
            <a:r>
              <a:rPr lang="en-US" sz="1100" dirty="0" smtClean="0"/>
              <a:t>(+) Procedures used during treatment</a:t>
            </a:r>
            <a:endParaRPr lang="en-US" sz="1100" dirty="0"/>
          </a:p>
        </p:txBody>
      </p:sp>
      <p:sp>
        <p:nvSpPr>
          <p:cNvPr id="84" name="TextBox 83"/>
          <p:cNvSpPr txBox="1"/>
          <p:nvPr/>
        </p:nvSpPr>
        <p:spPr>
          <a:xfrm>
            <a:off x="285720" y="1000108"/>
            <a:ext cx="3786214" cy="230832"/>
          </a:xfrm>
          <a:prstGeom prst="rect">
            <a:avLst/>
          </a:prstGeom>
          <a:noFill/>
        </p:spPr>
        <p:txBody>
          <a:bodyPr wrap="square" rtlCol="0">
            <a:spAutoFit/>
          </a:bodyPr>
          <a:lstStyle/>
          <a:p>
            <a:r>
              <a:rPr lang="en-US" sz="900" dirty="0" smtClean="0"/>
              <a:t>Home </a:t>
            </a:r>
            <a:r>
              <a:rPr lang="en-US" sz="900" dirty="0" smtClean="0">
                <a:sym typeface="Wingdings" pitchFamily="2" charset="2"/>
              </a:rPr>
              <a:t> Patient Management   Outpatient  Treatment Details</a:t>
            </a:r>
            <a:endParaRPr lang="en-US" sz="900" dirty="0"/>
          </a:p>
        </p:txBody>
      </p:sp>
      <p:sp>
        <p:nvSpPr>
          <p:cNvPr id="48" name="TextBox 47"/>
          <p:cNvSpPr txBox="1"/>
          <p:nvPr/>
        </p:nvSpPr>
        <p:spPr>
          <a:xfrm>
            <a:off x="357158" y="4000504"/>
            <a:ext cx="3929090" cy="261610"/>
          </a:xfrm>
          <a:prstGeom prst="rect">
            <a:avLst/>
          </a:prstGeom>
          <a:noFill/>
        </p:spPr>
        <p:txBody>
          <a:bodyPr wrap="square" rtlCol="0">
            <a:spAutoFit/>
          </a:bodyPr>
          <a:lstStyle/>
          <a:p>
            <a:r>
              <a:rPr lang="en-US" sz="1100" dirty="0" smtClean="0"/>
              <a:t>(+) Consultation Details</a:t>
            </a:r>
            <a:endParaRPr lang="en-US" sz="11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57158" y="1571612"/>
            <a:ext cx="8501122" cy="48577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sz="1200" dirty="0"/>
          </a:p>
        </p:txBody>
      </p:sp>
      <p:sp>
        <p:nvSpPr>
          <p:cNvPr id="3081" name="AutoShape 9" descr="Filename: j0437119.wmf&#10;Keywords: business, business man, business men ...&#10;File Size: 29 KB"/>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AU" sz="1200"/>
          </a:p>
        </p:txBody>
      </p:sp>
      <p:sp>
        <p:nvSpPr>
          <p:cNvPr id="41" name="TextBox 40"/>
          <p:cNvSpPr txBox="1"/>
          <p:nvPr/>
        </p:nvSpPr>
        <p:spPr>
          <a:xfrm>
            <a:off x="6414534" y="1071546"/>
            <a:ext cx="2443746" cy="276999"/>
          </a:xfrm>
          <a:prstGeom prst="rect">
            <a:avLst/>
          </a:prstGeom>
          <a:noFill/>
        </p:spPr>
        <p:txBody>
          <a:bodyPr wrap="none" rtlCol="0">
            <a:spAutoFit/>
          </a:bodyPr>
          <a:lstStyle/>
          <a:p>
            <a:r>
              <a:rPr lang="en-AU" sz="1200" b="1" dirty="0" smtClean="0"/>
              <a:t>Welcome</a:t>
            </a:r>
            <a:r>
              <a:rPr lang="en-AU" sz="1200" dirty="0" smtClean="0"/>
              <a:t>: &lt;first name&gt; &lt;last name&gt;</a:t>
            </a:r>
            <a:endParaRPr lang="en-AU" sz="1200" dirty="0"/>
          </a:p>
        </p:txBody>
      </p:sp>
      <p:sp>
        <p:nvSpPr>
          <p:cNvPr id="42" name="TextBox 41"/>
          <p:cNvSpPr txBox="1"/>
          <p:nvPr/>
        </p:nvSpPr>
        <p:spPr>
          <a:xfrm>
            <a:off x="6643702" y="1285860"/>
            <a:ext cx="1277016" cy="276999"/>
          </a:xfrm>
          <a:prstGeom prst="rect">
            <a:avLst/>
          </a:prstGeom>
          <a:noFill/>
        </p:spPr>
        <p:txBody>
          <a:bodyPr wrap="none" rtlCol="0">
            <a:spAutoFit/>
          </a:bodyPr>
          <a:lstStyle/>
          <a:p>
            <a:r>
              <a:rPr lang="en-AU" sz="1200" u="sng" dirty="0" smtClean="0"/>
              <a:t>Change Password</a:t>
            </a:r>
            <a:endParaRPr lang="en-AU" sz="1200" u="sng" dirty="0"/>
          </a:p>
        </p:txBody>
      </p:sp>
      <p:sp>
        <p:nvSpPr>
          <p:cNvPr id="44" name="TextBox 43"/>
          <p:cNvSpPr txBox="1"/>
          <p:nvPr/>
        </p:nvSpPr>
        <p:spPr>
          <a:xfrm>
            <a:off x="7920718" y="1294613"/>
            <a:ext cx="614848" cy="276999"/>
          </a:xfrm>
          <a:prstGeom prst="rect">
            <a:avLst/>
          </a:prstGeom>
          <a:noFill/>
        </p:spPr>
        <p:txBody>
          <a:bodyPr wrap="none" rtlCol="0">
            <a:spAutoFit/>
          </a:bodyPr>
          <a:lstStyle/>
          <a:p>
            <a:r>
              <a:rPr lang="en-AU" sz="1200" u="sng" dirty="0" smtClean="0"/>
              <a:t>Logout</a:t>
            </a:r>
            <a:endParaRPr lang="en-AU" sz="1200" u="sng" dirty="0"/>
          </a:p>
        </p:txBody>
      </p:sp>
      <p:sp>
        <p:nvSpPr>
          <p:cNvPr id="62" name="Rectangle 61"/>
          <p:cNvSpPr/>
          <p:nvPr/>
        </p:nvSpPr>
        <p:spPr>
          <a:xfrm>
            <a:off x="357158"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Home</a:t>
            </a:r>
            <a:endParaRPr lang="en-AU" sz="1400" dirty="0"/>
          </a:p>
        </p:txBody>
      </p:sp>
      <p:sp>
        <p:nvSpPr>
          <p:cNvPr id="63" name="Rectangle 62"/>
          <p:cNvSpPr/>
          <p:nvPr/>
        </p:nvSpPr>
        <p:spPr>
          <a:xfrm>
            <a:off x="1500166" y="1285860"/>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Miscellaneous</a:t>
            </a:r>
          </a:p>
        </p:txBody>
      </p:sp>
      <p:sp>
        <p:nvSpPr>
          <p:cNvPr id="64" name="Rectangle 63"/>
          <p:cNvSpPr/>
          <p:nvPr/>
        </p:nvSpPr>
        <p:spPr>
          <a:xfrm>
            <a:off x="4000496"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Settings</a:t>
            </a:r>
            <a:endParaRPr lang="en-AU" sz="1400" dirty="0"/>
          </a:p>
        </p:txBody>
      </p:sp>
      <p:sp>
        <p:nvSpPr>
          <p:cNvPr id="65" name="Rectangle 64"/>
          <p:cNvSpPr/>
          <p:nvPr/>
        </p:nvSpPr>
        <p:spPr>
          <a:xfrm>
            <a:off x="5143504"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Help</a:t>
            </a:r>
            <a:endParaRPr lang="en-AU" sz="1400" dirty="0"/>
          </a:p>
        </p:txBody>
      </p:sp>
      <p:sp>
        <p:nvSpPr>
          <p:cNvPr id="66" name="Rectangle 65"/>
          <p:cNvSpPr/>
          <p:nvPr/>
        </p:nvSpPr>
        <p:spPr>
          <a:xfrm>
            <a:off x="2857488"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Reports</a:t>
            </a:r>
            <a:endParaRPr lang="en-AU" sz="1400" dirty="0"/>
          </a:p>
        </p:txBody>
      </p:sp>
      <p:sp>
        <p:nvSpPr>
          <p:cNvPr id="30" name="Rectangle 29"/>
          <p:cNvSpPr/>
          <p:nvPr/>
        </p:nvSpPr>
        <p:spPr>
          <a:xfrm>
            <a:off x="387894"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Registration</a:t>
            </a:r>
          </a:p>
        </p:txBody>
      </p:sp>
      <p:sp>
        <p:nvSpPr>
          <p:cNvPr id="31" name="Rectangle 30"/>
          <p:cNvSpPr/>
          <p:nvPr/>
        </p:nvSpPr>
        <p:spPr>
          <a:xfrm>
            <a:off x="1487080" y="1610032"/>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AU" sz="1000" dirty="0" smtClean="0"/>
              <a:t>Appointments</a:t>
            </a:r>
          </a:p>
        </p:txBody>
      </p:sp>
      <p:sp>
        <p:nvSpPr>
          <p:cNvPr id="18" name="Title 1"/>
          <p:cNvSpPr>
            <a:spLocks noGrp="1"/>
          </p:cNvSpPr>
          <p:nvPr>
            <p:ph type="title"/>
          </p:nvPr>
        </p:nvSpPr>
        <p:spPr>
          <a:xfrm>
            <a:off x="1528770" y="71414"/>
            <a:ext cx="6472254" cy="428628"/>
          </a:xfrm>
        </p:spPr>
        <p:txBody>
          <a:bodyPr>
            <a:normAutofit fontScale="90000"/>
          </a:bodyPr>
          <a:lstStyle/>
          <a:p>
            <a:r>
              <a:rPr lang="en-US" dirty="0" smtClean="0"/>
              <a:t>Medical Prescription</a:t>
            </a:r>
            <a:endParaRPr lang="en-US" dirty="0"/>
          </a:p>
        </p:txBody>
      </p:sp>
      <p:sp>
        <p:nvSpPr>
          <p:cNvPr id="19" name="Rectangle 18"/>
          <p:cNvSpPr/>
          <p:nvPr/>
        </p:nvSpPr>
        <p:spPr>
          <a:xfrm>
            <a:off x="3906006"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Inpatient</a:t>
            </a:r>
            <a:endParaRPr lang="en-AU" sz="1100" dirty="0"/>
          </a:p>
        </p:txBody>
      </p:sp>
      <p:sp>
        <p:nvSpPr>
          <p:cNvPr id="20" name="Rectangle 19"/>
          <p:cNvSpPr/>
          <p:nvPr/>
        </p:nvSpPr>
        <p:spPr>
          <a:xfrm>
            <a:off x="2803700" y="1610032"/>
            <a:ext cx="1071570" cy="285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AU" sz="1100" dirty="0" smtClean="0"/>
              <a:t>Outpatient </a:t>
            </a:r>
            <a:endParaRPr lang="en-AU" sz="1100" dirty="0"/>
          </a:p>
        </p:txBody>
      </p:sp>
      <p:sp>
        <p:nvSpPr>
          <p:cNvPr id="22" name="Rectangle 21"/>
          <p:cNvSpPr/>
          <p:nvPr/>
        </p:nvSpPr>
        <p:spPr>
          <a:xfrm>
            <a:off x="6120584"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VAS</a:t>
            </a:r>
            <a:endParaRPr lang="en-AU" sz="1100" dirty="0"/>
          </a:p>
        </p:txBody>
      </p:sp>
      <p:sp>
        <p:nvSpPr>
          <p:cNvPr id="23" name="Rectangle 22"/>
          <p:cNvSpPr/>
          <p:nvPr/>
        </p:nvSpPr>
        <p:spPr>
          <a:xfrm>
            <a:off x="5018278"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History</a:t>
            </a:r>
            <a:endParaRPr lang="en-AU" sz="1100" dirty="0"/>
          </a:p>
        </p:txBody>
      </p:sp>
      <p:sp>
        <p:nvSpPr>
          <p:cNvPr id="34" name="TextBox 33"/>
          <p:cNvSpPr txBox="1"/>
          <p:nvPr/>
        </p:nvSpPr>
        <p:spPr>
          <a:xfrm>
            <a:off x="214282" y="2626664"/>
            <a:ext cx="1357322" cy="230832"/>
          </a:xfrm>
          <a:prstGeom prst="rect">
            <a:avLst/>
          </a:prstGeom>
          <a:noFill/>
        </p:spPr>
        <p:txBody>
          <a:bodyPr wrap="square" rtlCol="0">
            <a:spAutoFit/>
          </a:bodyPr>
          <a:lstStyle/>
          <a:p>
            <a:pPr algn="r"/>
            <a:r>
              <a:rPr lang="en-US" sz="900" dirty="0" smtClean="0"/>
              <a:t>Doctor Name :</a:t>
            </a:r>
            <a:endParaRPr lang="en-US" sz="900" dirty="0"/>
          </a:p>
        </p:txBody>
      </p:sp>
      <p:sp>
        <p:nvSpPr>
          <p:cNvPr id="36" name="Rectangle 35"/>
          <p:cNvSpPr/>
          <p:nvPr/>
        </p:nvSpPr>
        <p:spPr>
          <a:xfrm>
            <a:off x="7500958" y="1928802"/>
            <a:ext cx="1000132" cy="223067"/>
          </a:xfrm>
          <a:prstGeom prst="rect">
            <a:avLst/>
          </a:prstGeom>
          <a:solidFill>
            <a:schemeClr val="bg1"/>
          </a:solidFill>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Inpatient</a:t>
            </a:r>
            <a:endParaRPr lang="en-AU" sz="1200" dirty="0"/>
          </a:p>
        </p:txBody>
      </p:sp>
      <p:sp>
        <p:nvSpPr>
          <p:cNvPr id="37" name="TextBox 36"/>
          <p:cNvSpPr txBox="1"/>
          <p:nvPr/>
        </p:nvSpPr>
        <p:spPr>
          <a:xfrm>
            <a:off x="6500826" y="1937555"/>
            <a:ext cx="1000132" cy="246221"/>
          </a:xfrm>
          <a:prstGeom prst="rect">
            <a:avLst/>
          </a:prstGeom>
          <a:noFill/>
        </p:spPr>
        <p:txBody>
          <a:bodyPr wrap="square" rtlCol="0">
            <a:spAutoFit/>
          </a:bodyPr>
          <a:lstStyle/>
          <a:p>
            <a:pPr algn="r"/>
            <a:r>
              <a:rPr lang="en-US" sz="1000" dirty="0" smtClean="0"/>
              <a:t>Patient Type</a:t>
            </a:r>
            <a:endParaRPr lang="en-US" sz="1000" dirty="0"/>
          </a:p>
        </p:txBody>
      </p:sp>
      <p:sp>
        <p:nvSpPr>
          <p:cNvPr id="38" name="TextBox 37"/>
          <p:cNvSpPr txBox="1"/>
          <p:nvPr/>
        </p:nvSpPr>
        <p:spPr>
          <a:xfrm>
            <a:off x="2357454" y="1928802"/>
            <a:ext cx="1000100" cy="253916"/>
          </a:xfrm>
          <a:prstGeom prst="rect">
            <a:avLst/>
          </a:prstGeom>
          <a:noFill/>
        </p:spPr>
        <p:txBody>
          <a:bodyPr wrap="square" rtlCol="0">
            <a:spAutoFit/>
          </a:bodyPr>
          <a:lstStyle/>
          <a:p>
            <a:pPr algn="r"/>
            <a:r>
              <a:rPr lang="en-AU" sz="1050" dirty="0" smtClean="0"/>
              <a:t>Patient Name :</a:t>
            </a:r>
            <a:endParaRPr lang="en-AU" sz="1050" dirty="0">
              <a:solidFill>
                <a:srgbClr val="FF0000"/>
              </a:solidFill>
            </a:endParaRPr>
          </a:p>
        </p:txBody>
      </p:sp>
      <p:sp>
        <p:nvSpPr>
          <p:cNvPr id="39" name="Rectangle 38"/>
          <p:cNvSpPr/>
          <p:nvPr/>
        </p:nvSpPr>
        <p:spPr>
          <a:xfrm>
            <a:off x="3286116" y="1959538"/>
            <a:ext cx="1071570" cy="214314"/>
          </a:xfrm>
          <a:prstGeom prst="rect">
            <a:avLst/>
          </a:prstGeom>
          <a:solidFill>
            <a:schemeClr val="accent3">
              <a:lumMod val="60000"/>
              <a:lumOff val="40000"/>
            </a:schemeClr>
          </a:solidFill>
        </p:spPr>
        <p:style>
          <a:lnRef idx="2">
            <a:schemeClr val="accent5"/>
          </a:lnRef>
          <a:fillRef idx="1">
            <a:schemeClr val="lt1"/>
          </a:fillRef>
          <a:effectRef idx="0">
            <a:schemeClr val="accent5"/>
          </a:effectRef>
          <a:fontRef idx="minor">
            <a:schemeClr val="dk1"/>
          </a:fontRef>
        </p:style>
        <p:txBody>
          <a:bodyPr rtlCol="0" anchor="ctr"/>
          <a:lstStyle/>
          <a:p>
            <a:r>
              <a:rPr lang="en-AU" sz="1050" dirty="0" smtClean="0"/>
              <a:t>Vinay Kurudi</a:t>
            </a:r>
            <a:endParaRPr lang="en-AU" sz="1050" dirty="0"/>
          </a:p>
        </p:txBody>
      </p:sp>
      <p:sp>
        <p:nvSpPr>
          <p:cNvPr id="43" name="TextBox 42"/>
          <p:cNvSpPr txBox="1"/>
          <p:nvPr/>
        </p:nvSpPr>
        <p:spPr>
          <a:xfrm>
            <a:off x="4571968" y="1952944"/>
            <a:ext cx="1571636" cy="261610"/>
          </a:xfrm>
          <a:prstGeom prst="rect">
            <a:avLst/>
          </a:prstGeom>
          <a:noFill/>
        </p:spPr>
        <p:txBody>
          <a:bodyPr wrap="square" rtlCol="0">
            <a:spAutoFit/>
          </a:bodyPr>
          <a:lstStyle/>
          <a:p>
            <a:r>
              <a:rPr lang="en-AU" sz="1100" dirty="0" smtClean="0"/>
              <a:t>Consultation Date</a:t>
            </a:r>
            <a:endParaRPr lang="en-AU" sz="1100" dirty="0">
              <a:solidFill>
                <a:srgbClr val="FF0000"/>
              </a:solidFill>
            </a:endParaRPr>
          </a:p>
        </p:txBody>
      </p:sp>
      <p:sp>
        <p:nvSpPr>
          <p:cNvPr id="45" name="Rectangle 44"/>
          <p:cNvSpPr/>
          <p:nvPr/>
        </p:nvSpPr>
        <p:spPr>
          <a:xfrm>
            <a:off x="5715008" y="1974927"/>
            <a:ext cx="857256" cy="21431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AU" sz="1000" dirty="0" smtClean="0"/>
              <a:t>12/22/2008</a:t>
            </a:r>
            <a:endParaRPr lang="en-AU" sz="1000" dirty="0"/>
          </a:p>
        </p:txBody>
      </p:sp>
      <p:sp>
        <p:nvSpPr>
          <p:cNvPr id="52" name="TextBox 51"/>
          <p:cNvSpPr txBox="1"/>
          <p:nvPr/>
        </p:nvSpPr>
        <p:spPr>
          <a:xfrm>
            <a:off x="405544" y="1937555"/>
            <a:ext cx="928694" cy="261610"/>
          </a:xfrm>
          <a:prstGeom prst="rect">
            <a:avLst/>
          </a:prstGeom>
          <a:noFill/>
        </p:spPr>
        <p:txBody>
          <a:bodyPr wrap="square" rtlCol="0">
            <a:spAutoFit/>
          </a:bodyPr>
          <a:lstStyle/>
          <a:p>
            <a:r>
              <a:rPr lang="en-AU" sz="1050" dirty="0" smtClean="0"/>
              <a:t>Patient ID :</a:t>
            </a:r>
            <a:endParaRPr lang="en-AU" sz="1050" dirty="0">
              <a:solidFill>
                <a:srgbClr val="FF0000"/>
              </a:solidFill>
            </a:endParaRPr>
          </a:p>
        </p:txBody>
      </p:sp>
      <p:sp>
        <p:nvSpPr>
          <p:cNvPr id="53" name="Rectangle 52"/>
          <p:cNvSpPr/>
          <p:nvPr/>
        </p:nvSpPr>
        <p:spPr>
          <a:xfrm>
            <a:off x="1196764" y="1991487"/>
            <a:ext cx="1160658" cy="223067"/>
          </a:xfrm>
          <a:prstGeom prst="rect">
            <a:avLst/>
          </a:prstGeom>
          <a:solidFill>
            <a:schemeClr val="bg1"/>
          </a:solidFill>
        </p:spPr>
        <p:style>
          <a:lnRef idx="2">
            <a:schemeClr val="accent5"/>
          </a:lnRef>
          <a:fillRef idx="1">
            <a:schemeClr val="lt1"/>
          </a:fillRef>
          <a:effectRef idx="0">
            <a:schemeClr val="accent5"/>
          </a:effectRef>
          <a:fontRef idx="minor">
            <a:schemeClr val="dk1"/>
          </a:fontRef>
        </p:style>
        <p:txBody>
          <a:bodyPr rtlCol="0" anchor="ctr"/>
          <a:lstStyle/>
          <a:p>
            <a:r>
              <a:rPr lang="en-AU" sz="1050" dirty="0" smtClean="0"/>
              <a:t>23000232</a:t>
            </a:r>
            <a:endParaRPr lang="en-AU" sz="1050" dirty="0"/>
          </a:p>
        </p:txBody>
      </p:sp>
      <p:sp>
        <p:nvSpPr>
          <p:cNvPr id="84" name="TextBox 83"/>
          <p:cNvSpPr txBox="1"/>
          <p:nvPr/>
        </p:nvSpPr>
        <p:spPr>
          <a:xfrm>
            <a:off x="285720" y="1000108"/>
            <a:ext cx="3786214" cy="230832"/>
          </a:xfrm>
          <a:prstGeom prst="rect">
            <a:avLst/>
          </a:prstGeom>
          <a:noFill/>
        </p:spPr>
        <p:txBody>
          <a:bodyPr wrap="square" rtlCol="0">
            <a:spAutoFit/>
          </a:bodyPr>
          <a:lstStyle/>
          <a:p>
            <a:r>
              <a:rPr lang="en-US" sz="900" dirty="0" smtClean="0"/>
              <a:t>Home </a:t>
            </a:r>
            <a:r>
              <a:rPr lang="en-US" sz="900" dirty="0" smtClean="0">
                <a:sym typeface="Wingdings" pitchFamily="2" charset="2"/>
              </a:rPr>
              <a:t> Patient Management   Outpatient  Treatment Details</a:t>
            </a:r>
            <a:endParaRPr lang="en-US" sz="900" dirty="0"/>
          </a:p>
        </p:txBody>
      </p:sp>
      <p:sp>
        <p:nvSpPr>
          <p:cNvPr id="47" name="Rectangle 46"/>
          <p:cNvSpPr/>
          <p:nvPr/>
        </p:nvSpPr>
        <p:spPr>
          <a:xfrm>
            <a:off x="1571604" y="2643182"/>
            <a:ext cx="1643074"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Rohit Sharma</a:t>
            </a:r>
            <a:endParaRPr lang="en-US" sz="1050" dirty="0">
              <a:solidFill>
                <a:schemeClr val="tx1"/>
              </a:solidFill>
            </a:endParaRPr>
          </a:p>
        </p:txBody>
      </p:sp>
      <p:grpSp>
        <p:nvGrpSpPr>
          <p:cNvPr id="48" name="Group 81"/>
          <p:cNvGrpSpPr/>
          <p:nvPr/>
        </p:nvGrpSpPr>
        <p:grpSpPr>
          <a:xfrm>
            <a:off x="8286776" y="1928802"/>
            <a:ext cx="214314" cy="229682"/>
            <a:chOff x="1285852" y="4143380"/>
            <a:chExt cx="214314" cy="229682"/>
          </a:xfrm>
        </p:grpSpPr>
        <p:sp>
          <p:nvSpPr>
            <p:cNvPr id="49" name="Rectangle 48"/>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Merge 49"/>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p:cNvSpPr txBox="1"/>
          <p:nvPr/>
        </p:nvSpPr>
        <p:spPr>
          <a:xfrm>
            <a:off x="428596" y="2357430"/>
            <a:ext cx="1143008" cy="230832"/>
          </a:xfrm>
          <a:prstGeom prst="rect">
            <a:avLst/>
          </a:prstGeom>
          <a:noFill/>
        </p:spPr>
        <p:txBody>
          <a:bodyPr wrap="square" rtlCol="0">
            <a:spAutoFit/>
          </a:bodyPr>
          <a:lstStyle/>
          <a:p>
            <a:pPr algn="r"/>
            <a:r>
              <a:rPr lang="en-US" sz="900" dirty="0" smtClean="0"/>
              <a:t>Department Name :</a:t>
            </a:r>
            <a:endParaRPr lang="en-US" sz="900" dirty="0"/>
          </a:p>
        </p:txBody>
      </p:sp>
      <p:sp>
        <p:nvSpPr>
          <p:cNvPr id="55" name="Rectangle 54"/>
          <p:cNvSpPr/>
          <p:nvPr/>
        </p:nvSpPr>
        <p:spPr>
          <a:xfrm>
            <a:off x="1571604" y="2373948"/>
            <a:ext cx="1643074"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Eye</a:t>
            </a:r>
            <a:endParaRPr lang="en-US" sz="1050" dirty="0">
              <a:solidFill>
                <a:schemeClr val="tx1"/>
              </a:solidFill>
            </a:endParaRPr>
          </a:p>
        </p:txBody>
      </p:sp>
      <p:grpSp>
        <p:nvGrpSpPr>
          <p:cNvPr id="56" name="Group 81"/>
          <p:cNvGrpSpPr/>
          <p:nvPr/>
        </p:nvGrpSpPr>
        <p:grpSpPr>
          <a:xfrm>
            <a:off x="3000364" y="2342062"/>
            <a:ext cx="214314" cy="229682"/>
            <a:chOff x="1285852" y="4143380"/>
            <a:chExt cx="214314" cy="229682"/>
          </a:xfrm>
        </p:grpSpPr>
        <p:sp>
          <p:nvSpPr>
            <p:cNvPr id="58" name="Rectangle 57"/>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Merge 58"/>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81"/>
          <p:cNvGrpSpPr/>
          <p:nvPr/>
        </p:nvGrpSpPr>
        <p:grpSpPr>
          <a:xfrm>
            <a:off x="3000364" y="2627814"/>
            <a:ext cx="214314" cy="229682"/>
            <a:chOff x="1285852" y="4143380"/>
            <a:chExt cx="214314" cy="229682"/>
          </a:xfrm>
        </p:grpSpPr>
        <p:sp>
          <p:nvSpPr>
            <p:cNvPr id="67" name="Rectangle 66"/>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lowchart: Merge 70"/>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TextBox 79"/>
          <p:cNvSpPr txBox="1"/>
          <p:nvPr/>
        </p:nvSpPr>
        <p:spPr>
          <a:xfrm>
            <a:off x="3357554" y="2357430"/>
            <a:ext cx="1143008" cy="230832"/>
          </a:xfrm>
          <a:prstGeom prst="rect">
            <a:avLst/>
          </a:prstGeom>
          <a:noFill/>
        </p:spPr>
        <p:txBody>
          <a:bodyPr wrap="square" rtlCol="0">
            <a:spAutoFit/>
          </a:bodyPr>
          <a:lstStyle/>
          <a:p>
            <a:pPr algn="r"/>
            <a:r>
              <a:rPr lang="en-US" sz="900" dirty="0" smtClean="0"/>
              <a:t>Doctor’s Address:</a:t>
            </a:r>
            <a:endParaRPr lang="en-US" sz="900" dirty="0"/>
          </a:p>
        </p:txBody>
      </p:sp>
      <p:sp>
        <p:nvSpPr>
          <p:cNvPr id="85" name="Rectangle 84"/>
          <p:cNvSpPr/>
          <p:nvPr/>
        </p:nvSpPr>
        <p:spPr>
          <a:xfrm>
            <a:off x="4469464" y="2357430"/>
            <a:ext cx="4245939" cy="571504"/>
          </a:xfrm>
          <a:prstGeom prst="rect">
            <a:avLst/>
          </a:prstGeom>
          <a:solidFill>
            <a:schemeClr val="accent3">
              <a:lumMod val="60000"/>
              <a:lumOff val="40000"/>
            </a:schemeClr>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Rain Tree Park, Malaysian Township, Kukatpally, Hyderabad-500072</a:t>
            </a:r>
            <a:endParaRPr lang="en-US" sz="1050" dirty="0">
              <a:solidFill>
                <a:schemeClr val="tx1"/>
              </a:solidFill>
            </a:endParaRPr>
          </a:p>
        </p:txBody>
      </p:sp>
      <p:graphicFrame>
        <p:nvGraphicFramePr>
          <p:cNvPr id="86" name="Table 85"/>
          <p:cNvGraphicFramePr>
            <a:graphicFrameLocks noGrp="1"/>
          </p:cNvGraphicFramePr>
          <p:nvPr/>
        </p:nvGraphicFramePr>
        <p:xfrm>
          <a:off x="428596" y="3102298"/>
          <a:ext cx="8358246" cy="1867850"/>
        </p:xfrm>
        <a:graphic>
          <a:graphicData uri="http://schemas.openxmlformats.org/drawingml/2006/table">
            <a:tbl>
              <a:tblPr firstRow="1" bandRow="1">
                <a:tableStyleId>{5C22544A-7EE6-4342-B048-85BDC9FD1C3A}</a:tableStyleId>
              </a:tblPr>
              <a:tblGrid>
                <a:gridCol w="571504"/>
                <a:gridCol w="1500198"/>
                <a:gridCol w="785818"/>
                <a:gridCol w="1357322"/>
                <a:gridCol w="928694"/>
                <a:gridCol w="785818"/>
                <a:gridCol w="1928826"/>
                <a:gridCol w="500066"/>
              </a:tblGrid>
              <a:tr h="469578">
                <a:tc>
                  <a:txBody>
                    <a:bodyPr/>
                    <a:lstStyle/>
                    <a:p>
                      <a:r>
                        <a:rPr lang="en-US" sz="1200" dirty="0" smtClean="0"/>
                        <a:t>S.N.</a:t>
                      </a:r>
                      <a:endParaRPr lang="en-US" sz="1200" dirty="0"/>
                    </a:p>
                  </a:txBody>
                  <a:tcPr/>
                </a:tc>
                <a:tc>
                  <a:txBody>
                    <a:bodyPr/>
                    <a:lstStyle/>
                    <a:p>
                      <a:r>
                        <a:rPr lang="en-US" sz="1200" dirty="0" smtClean="0"/>
                        <a:t>Medicine Name</a:t>
                      </a:r>
                      <a:endParaRPr lang="en-US" sz="1200" dirty="0"/>
                    </a:p>
                  </a:txBody>
                  <a:tcPr/>
                </a:tc>
                <a:tc>
                  <a:txBody>
                    <a:bodyPr/>
                    <a:lstStyle/>
                    <a:p>
                      <a:r>
                        <a:rPr lang="en-US" sz="1200" dirty="0" smtClean="0"/>
                        <a:t>Strength</a:t>
                      </a:r>
                      <a:endParaRPr lang="en-US" sz="1200" dirty="0"/>
                    </a:p>
                  </a:txBody>
                  <a:tcPr/>
                </a:tc>
                <a:tc>
                  <a:txBody>
                    <a:bodyPr/>
                    <a:lstStyle/>
                    <a:p>
                      <a:r>
                        <a:rPr lang="en-US" sz="1200" dirty="0" smtClean="0"/>
                        <a:t>Form</a:t>
                      </a:r>
                      <a:endParaRPr lang="en-US" sz="1200" dirty="0"/>
                    </a:p>
                  </a:txBody>
                  <a:tcPr/>
                </a:tc>
                <a:tc>
                  <a:txBody>
                    <a:bodyPr/>
                    <a:lstStyle/>
                    <a:p>
                      <a:r>
                        <a:rPr lang="en-US" sz="1200" dirty="0" smtClean="0"/>
                        <a:t>Dose (per day)</a:t>
                      </a:r>
                      <a:endParaRPr lang="en-US" sz="1200" dirty="0"/>
                    </a:p>
                  </a:txBody>
                  <a:tcPr/>
                </a:tc>
                <a:tc>
                  <a:txBody>
                    <a:bodyPr/>
                    <a:lstStyle/>
                    <a:p>
                      <a:r>
                        <a:rPr lang="en-US" sz="1200" dirty="0" smtClean="0"/>
                        <a:t>Repeats</a:t>
                      </a:r>
                      <a:endParaRPr lang="en-US" sz="1200" dirty="0"/>
                    </a:p>
                  </a:txBody>
                  <a:tcPr/>
                </a:tc>
                <a:tc>
                  <a:txBody>
                    <a:bodyPr/>
                    <a:lstStyle/>
                    <a:p>
                      <a:r>
                        <a:rPr lang="en-US" sz="1200" dirty="0" smtClean="0"/>
                        <a:t>Remarks</a:t>
                      </a:r>
                      <a:r>
                        <a:rPr lang="en-US" sz="1200" baseline="0" dirty="0" smtClean="0"/>
                        <a:t> &amp; Directions</a:t>
                      </a:r>
                      <a:endParaRPr lang="en-US" sz="1200" dirty="0"/>
                    </a:p>
                  </a:txBody>
                  <a:tcPr/>
                </a:tc>
                <a:tc>
                  <a:txBody>
                    <a:bodyPr/>
                    <a:lstStyle/>
                    <a:p>
                      <a:endParaRPr lang="en-US" sz="1200" dirty="0"/>
                    </a:p>
                  </a:txBody>
                  <a:tcPr/>
                </a:tc>
              </a:tr>
              <a:tr h="455928">
                <a:tc>
                  <a:txBody>
                    <a:bodyPr/>
                    <a:lstStyle/>
                    <a:p>
                      <a:r>
                        <a:rPr lang="en-US" sz="1000" dirty="0" smtClean="0"/>
                        <a:t>1</a:t>
                      </a:r>
                      <a:endParaRPr lang="en-US" sz="1000" dirty="0"/>
                    </a:p>
                  </a:txBody>
                  <a:tcPr/>
                </a:tc>
                <a:tc>
                  <a:txBody>
                    <a:bodyPr/>
                    <a:lstStyle/>
                    <a:p>
                      <a:r>
                        <a:rPr lang="en-US" sz="1000" dirty="0" err="1" smtClean="0"/>
                        <a:t>Metron</a:t>
                      </a:r>
                      <a:r>
                        <a:rPr lang="en-US" sz="1000" dirty="0" smtClean="0"/>
                        <a:t> Fort</a:t>
                      </a:r>
                      <a:endParaRPr lang="en-US" sz="1000" dirty="0"/>
                    </a:p>
                  </a:txBody>
                  <a:tcPr/>
                </a:tc>
                <a:tc>
                  <a:txBody>
                    <a:bodyPr/>
                    <a:lstStyle/>
                    <a:p>
                      <a:r>
                        <a:rPr lang="en-US" sz="1000" dirty="0" smtClean="0"/>
                        <a:t>50mg</a:t>
                      </a:r>
                      <a:endParaRPr lang="en-US" sz="1000" dirty="0"/>
                    </a:p>
                  </a:txBody>
                  <a:tcPr/>
                </a:tc>
                <a:tc>
                  <a:txBody>
                    <a:bodyPr/>
                    <a:lstStyle/>
                    <a:p>
                      <a:endParaRPr lang="en-US" sz="1000" dirty="0"/>
                    </a:p>
                  </a:txBody>
                  <a:tcPr/>
                </a:tc>
                <a:tc>
                  <a:txBody>
                    <a:bodyPr/>
                    <a:lstStyle/>
                    <a:p>
                      <a:r>
                        <a:rPr lang="en-US" sz="1000" baseline="0" dirty="0" smtClean="0"/>
                        <a:t>3 x 1-tablets </a:t>
                      </a:r>
                      <a:endParaRPr lang="en-US" sz="1000" dirty="0"/>
                    </a:p>
                  </a:txBody>
                  <a:tcPr/>
                </a:tc>
                <a:tc>
                  <a:txBody>
                    <a:bodyPr/>
                    <a:lstStyle/>
                    <a:p>
                      <a:r>
                        <a:rPr lang="en-US" sz="1000" dirty="0" smtClean="0"/>
                        <a:t>5</a:t>
                      </a:r>
                      <a:r>
                        <a:rPr lang="en-US" sz="1000" baseline="0" dirty="0" smtClean="0"/>
                        <a:t> days</a:t>
                      </a:r>
                      <a:endParaRPr lang="en-US" sz="1000" dirty="0"/>
                    </a:p>
                  </a:txBody>
                  <a:tcPr/>
                </a:tc>
                <a:tc>
                  <a:txBody>
                    <a:bodyPr/>
                    <a:lstStyle/>
                    <a:p>
                      <a:r>
                        <a:rPr lang="en-US" sz="1000" dirty="0" smtClean="0"/>
                        <a:t>Must be taken before</a:t>
                      </a:r>
                      <a:r>
                        <a:rPr lang="en-US" sz="1000" baseline="0" dirty="0" smtClean="0"/>
                        <a:t> 30 minutes of having a meal</a:t>
                      </a:r>
                      <a:endParaRPr lang="en-US" sz="1000" dirty="0"/>
                    </a:p>
                  </a:txBody>
                  <a:tcPr/>
                </a:tc>
                <a:tc>
                  <a:txBody>
                    <a:bodyPr/>
                    <a:lstStyle/>
                    <a:p>
                      <a:endParaRPr lang="en-US" sz="1000" dirty="0"/>
                    </a:p>
                  </a:txBody>
                  <a:tcPr/>
                </a:tc>
              </a:tr>
              <a:tr h="442278">
                <a:tc>
                  <a:txBody>
                    <a:bodyPr/>
                    <a:lstStyle/>
                    <a:p>
                      <a:r>
                        <a:rPr lang="en-US" sz="1000" dirty="0" smtClean="0"/>
                        <a:t>2</a:t>
                      </a:r>
                      <a:endParaRPr lang="en-US" sz="1000" dirty="0"/>
                    </a:p>
                  </a:txBody>
                  <a:tcPr/>
                </a:tc>
                <a:tc>
                  <a:txBody>
                    <a:bodyPr/>
                    <a:lstStyle/>
                    <a:p>
                      <a:r>
                        <a:rPr lang="en-US" sz="1000" dirty="0" smtClean="0"/>
                        <a:t>Cold Plus</a:t>
                      </a:r>
                      <a:endParaRPr lang="en-US" sz="1000" dirty="0"/>
                    </a:p>
                  </a:txBody>
                  <a:tcPr/>
                </a:tc>
                <a:tc>
                  <a:txBody>
                    <a:bodyPr/>
                    <a:lstStyle/>
                    <a:p>
                      <a:r>
                        <a:rPr lang="en-US" sz="1000" dirty="0" smtClean="0"/>
                        <a:t>100 mg</a:t>
                      </a:r>
                      <a:endParaRPr lang="en-US" sz="1000" dirty="0"/>
                    </a:p>
                  </a:txBody>
                  <a:tcPr/>
                </a:tc>
                <a:tc>
                  <a:txBody>
                    <a:bodyPr/>
                    <a:lstStyle/>
                    <a:p>
                      <a:endParaRPr lang="en-US" sz="1000" dirty="0"/>
                    </a:p>
                  </a:txBody>
                  <a:tcPr/>
                </a:tc>
                <a:tc>
                  <a:txBody>
                    <a:bodyPr/>
                    <a:lstStyle/>
                    <a:p>
                      <a:r>
                        <a:rPr lang="en-US" sz="1000" dirty="0" smtClean="0"/>
                        <a:t>4 x 1-tea spoon</a:t>
                      </a:r>
                      <a:endParaRPr lang="en-US" sz="1000" dirty="0"/>
                    </a:p>
                  </a:txBody>
                  <a:tcPr/>
                </a:tc>
                <a:tc>
                  <a:txBody>
                    <a:bodyPr/>
                    <a:lstStyle/>
                    <a:p>
                      <a:r>
                        <a:rPr lang="en-US" sz="1000" dirty="0" smtClean="0"/>
                        <a:t>2 weeks</a:t>
                      </a:r>
                      <a:endParaRPr lang="en-US" sz="1000" dirty="0"/>
                    </a:p>
                  </a:txBody>
                  <a:tcPr/>
                </a:tc>
                <a:tc>
                  <a:txBody>
                    <a:bodyPr/>
                    <a:lstStyle/>
                    <a:p>
                      <a:r>
                        <a:rPr lang="en-US" sz="1000" dirty="0" smtClean="0"/>
                        <a:t>The syrup</a:t>
                      </a:r>
                      <a:r>
                        <a:rPr lang="en-US" sz="1000" baseline="0" dirty="0" smtClean="0"/>
                        <a:t> must be taken after taking the food</a:t>
                      </a:r>
                      <a:endParaRPr lang="en-US" sz="1000" dirty="0"/>
                    </a:p>
                  </a:txBody>
                  <a:tcPr/>
                </a:tc>
                <a:tc>
                  <a:txBody>
                    <a:bodyPr/>
                    <a:lstStyle/>
                    <a:p>
                      <a:endParaRPr lang="en-US" sz="1000" dirty="0"/>
                    </a:p>
                  </a:txBody>
                  <a:tcPr/>
                </a:tc>
              </a:tr>
              <a:tr h="500066">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r>
            </a:tbl>
          </a:graphicData>
        </a:graphic>
      </p:graphicFrame>
      <p:sp>
        <p:nvSpPr>
          <p:cNvPr id="95" name="Rectangle 94"/>
          <p:cNvSpPr/>
          <p:nvPr/>
        </p:nvSpPr>
        <p:spPr>
          <a:xfrm>
            <a:off x="3357554" y="3603762"/>
            <a:ext cx="1285884" cy="396742"/>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Tablets</a:t>
            </a:r>
            <a:endParaRPr lang="en-US" sz="1050" dirty="0">
              <a:solidFill>
                <a:schemeClr val="tx1"/>
              </a:solidFill>
            </a:endParaRPr>
          </a:p>
        </p:txBody>
      </p:sp>
      <p:grpSp>
        <p:nvGrpSpPr>
          <p:cNvPr id="96" name="Group 81"/>
          <p:cNvGrpSpPr/>
          <p:nvPr/>
        </p:nvGrpSpPr>
        <p:grpSpPr>
          <a:xfrm>
            <a:off x="4429124" y="3571876"/>
            <a:ext cx="214314" cy="425192"/>
            <a:chOff x="1285852" y="4143380"/>
            <a:chExt cx="214314" cy="229682"/>
          </a:xfrm>
        </p:grpSpPr>
        <p:sp>
          <p:nvSpPr>
            <p:cNvPr id="97" name="Rectangle 96"/>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lowchart: Merge 97"/>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9" name="Rectangle 98"/>
          <p:cNvSpPr/>
          <p:nvPr/>
        </p:nvSpPr>
        <p:spPr>
          <a:xfrm>
            <a:off x="3357554" y="4059284"/>
            <a:ext cx="1285884" cy="396742"/>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Syrup</a:t>
            </a:r>
            <a:endParaRPr lang="en-US" sz="1050" dirty="0">
              <a:solidFill>
                <a:schemeClr val="tx1"/>
              </a:solidFill>
            </a:endParaRPr>
          </a:p>
        </p:txBody>
      </p:sp>
      <p:grpSp>
        <p:nvGrpSpPr>
          <p:cNvPr id="100" name="Group 81"/>
          <p:cNvGrpSpPr/>
          <p:nvPr/>
        </p:nvGrpSpPr>
        <p:grpSpPr>
          <a:xfrm>
            <a:off x="4429124" y="4027398"/>
            <a:ext cx="214314" cy="425192"/>
            <a:chOff x="1285852" y="4143380"/>
            <a:chExt cx="214314" cy="229682"/>
          </a:xfrm>
        </p:grpSpPr>
        <p:sp>
          <p:nvSpPr>
            <p:cNvPr id="101" name="Rectangle 100"/>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lowchart: Merge 101"/>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 name="Multiply 102"/>
          <p:cNvSpPr/>
          <p:nvPr/>
        </p:nvSpPr>
        <p:spPr>
          <a:xfrm>
            <a:off x="8286776" y="3500438"/>
            <a:ext cx="500066" cy="57150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Multiply 103"/>
          <p:cNvSpPr/>
          <p:nvPr/>
        </p:nvSpPr>
        <p:spPr>
          <a:xfrm>
            <a:off x="8286776" y="4000504"/>
            <a:ext cx="500066" cy="57150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ounded Rectangle 104"/>
          <p:cNvSpPr/>
          <p:nvPr/>
        </p:nvSpPr>
        <p:spPr>
          <a:xfrm flipH="1">
            <a:off x="428596" y="6000768"/>
            <a:ext cx="1643074"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Save</a:t>
            </a:r>
            <a:endParaRPr lang="en-US" sz="900" dirty="0"/>
          </a:p>
        </p:txBody>
      </p:sp>
      <p:sp>
        <p:nvSpPr>
          <p:cNvPr id="106" name="Rounded Rectangle 105"/>
          <p:cNvSpPr/>
          <p:nvPr/>
        </p:nvSpPr>
        <p:spPr>
          <a:xfrm flipH="1">
            <a:off x="3929058" y="6000768"/>
            <a:ext cx="1643074"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Print</a:t>
            </a:r>
            <a:endParaRPr lang="en-US" sz="900" dirty="0"/>
          </a:p>
        </p:txBody>
      </p:sp>
      <p:sp>
        <p:nvSpPr>
          <p:cNvPr id="107" name="Rounded Rectangle 106"/>
          <p:cNvSpPr/>
          <p:nvPr/>
        </p:nvSpPr>
        <p:spPr>
          <a:xfrm flipH="1">
            <a:off x="2143108" y="6000768"/>
            <a:ext cx="1643074"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Cancel</a:t>
            </a:r>
            <a:endParaRPr lang="en-US" sz="9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57158" y="1571612"/>
            <a:ext cx="8501122" cy="48577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sz="1200" dirty="0"/>
          </a:p>
        </p:txBody>
      </p:sp>
      <p:sp>
        <p:nvSpPr>
          <p:cNvPr id="3081" name="AutoShape 9" descr="Filename: j0437119.wmf&#10;Keywords: business, business man, business men ...&#10;File Size: 29 KB"/>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AU" sz="1200"/>
          </a:p>
        </p:txBody>
      </p:sp>
      <p:sp>
        <p:nvSpPr>
          <p:cNvPr id="41" name="TextBox 40"/>
          <p:cNvSpPr txBox="1"/>
          <p:nvPr/>
        </p:nvSpPr>
        <p:spPr>
          <a:xfrm>
            <a:off x="6414534" y="1071546"/>
            <a:ext cx="2443746" cy="276999"/>
          </a:xfrm>
          <a:prstGeom prst="rect">
            <a:avLst/>
          </a:prstGeom>
          <a:noFill/>
        </p:spPr>
        <p:txBody>
          <a:bodyPr wrap="none" rtlCol="0">
            <a:spAutoFit/>
          </a:bodyPr>
          <a:lstStyle/>
          <a:p>
            <a:r>
              <a:rPr lang="en-AU" sz="1200" b="1" dirty="0" smtClean="0"/>
              <a:t>Welcome</a:t>
            </a:r>
            <a:r>
              <a:rPr lang="en-AU" sz="1200" dirty="0" smtClean="0"/>
              <a:t>: &lt;first name&gt; &lt;last name&gt;</a:t>
            </a:r>
            <a:endParaRPr lang="en-AU" sz="1200" dirty="0"/>
          </a:p>
        </p:txBody>
      </p:sp>
      <p:sp>
        <p:nvSpPr>
          <p:cNvPr id="42" name="TextBox 41"/>
          <p:cNvSpPr txBox="1"/>
          <p:nvPr/>
        </p:nvSpPr>
        <p:spPr>
          <a:xfrm>
            <a:off x="6643702" y="1285860"/>
            <a:ext cx="1277016" cy="276999"/>
          </a:xfrm>
          <a:prstGeom prst="rect">
            <a:avLst/>
          </a:prstGeom>
          <a:noFill/>
        </p:spPr>
        <p:txBody>
          <a:bodyPr wrap="none" rtlCol="0">
            <a:spAutoFit/>
          </a:bodyPr>
          <a:lstStyle/>
          <a:p>
            <a:r>
              <a:rPr lang="en-AU" sz="1200" u="sng" dirty="0" smtClean="0"/>
              <a:t>Change Password</a:t>
            </a:r>
            <a:endParaRPr lang="en-AU" sz="1200" u="sng" dirty="0"/>
          </a:p>
        </p:txBody>
      </p:sp>
      <p:sp>
        <p:nvSpPr>
          <p:cNvPr id="44" name="TextBox 43"/>
          <p:cNvSpPr txBox="1"/>
          <p:nvPr/>
        </p:nvSpPr>
        <p:spPr>
          <a:xfrm>
            <a:off x="7920718" y="1294613"/>
            <a:ext cx="614848" cy="276999"/>
          </a:xfrm>
          <a:prstGeom prst="rect">
            <a:avLst/>
          </a:prstGeom>
          <a:noFill/>
        </p:spPr>
        <p:txBody>
          <a:bodyPr wrap="none" rtlCol="0">
            <a:spAutoFit/>
          </a:bodyPr>
          <a:lstStyle/>
          <a:p>
            <a:r>
              <a:rPr lang="en-AU" sz="1200" u="sng" dirty="0" smtClean="0"/>
              <a:t>Logout</a:t>
            </a:r>
            <a:endParaRPr lang="en-AU" sz="1200" u="sng" dirty="0"/>
          </a:p>
        </p:txBody>
      </p:sp>
      <p:sp>
        <p:nvSpPr>
          <p:cNvPr id="62" name="Rectangle 61"/>
          <p:cNvSpPr/>
          <p:nvPr/>
        </p:nvSpPr>
        <p:spPr>
          <a:xfrm>
            <a:off x="357158"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Home</a:t>
            </a:r>
            <a:endParaRPr lang="en-AU" sz="1400" dirty="0"/>
          </a:p>
        </p:txBody>
      </p:sp>
      <p:sp>
        <p:nvSpPr>
          <p:cNvPr id="63" name="Rectangle 62"/>
          <p:cNvSpPr/>
          <p:nvPr/>
        </p:nvSpPr>
        <p:spPr>
          <a:xfrm>
            <a:off x="1500166" y="1285860"/>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Miscellaneous</a:t>
            </a:r>
          </a:p>
        </p:txBody>
      </p:sp>
      <p:sp>
        <p:nvSpPr>
          <p:cNvPr id="64" name="Rectangle 63"/>
          <p:cNvSpPr/>
          <p:nvPr/>
        </p:nvSpPr>
        <p:spPr>
          <a:xfrm>
            <a:off x="4000496"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Settings</a:t>
            </a:r>
            <a:endParaRPr lang="en-AU" sz="1400" dirty="0"/>
          </a:p>
        </p:txBody>
      </p:sp>
      <p:sp>
        <p:nvSpPr>
          <p:cNvPr id="65" name="Rectangle 64"/>
          <p:cNvSpPr/>
          <p:nvPr/>
        </p:nvSpPr>
        <p:spPr>
          <a:xfrm>
            <a:off x="5143504"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Help</a:t>
            </a:r>
            <a:endParaRPr lang="en-AU" sz="1400" dirty="0"/>
          </a:p>
        </p:txBody>
      </p:sp>
      <p:sp>
        <p:nvSpPr>
          <p:cNvPr id="66" name="Rectangle 65"/>
          <p:cNvSpPr/>
          <p:nvPr/>
        </p:nvSpPr>
        <p:spPr>
          <a:xfrm>
            <a:off x="2857488"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Reports</a:t>
            </a:r>
            <a:endParaRPr lang="en-AU" sz="1400" dirty="0"/>
          </a:p>
        </p:txBody>
      </p:sp>
      <p:sp>
        <p:nvSpPr>
          <p:cNvPr id="30" name="Rectangle 29"/>
          <p:cNvSpPr/>
          <p:nvPr/>
        </p:nvSpPr>
        <p:spPr>
          <a:xfrm>
            <a:off x="387894"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Registration</a:t>
            </a:r>
          </a:p>
        </p:txBody>
      </p:sp>
      <p:sp>
        <p:nvSpPr>
          <p:cNvPr id="31" name="Rectangle 30"/>
          <p:cNvSpPr/>
          <p:nvPr/>
        </p:nvSpPr>
        <p:spPr>
          <a:xfrm>
            <a:off x="1487080" y="1610032"/>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AU" sz="1000" dirty="0" smtClean="0"/>
              <a:t>Appointments</a:t>
            </a:r>
          </a:p>
        </p:txBody>
      </p:sp>
      <p:sp>
        <p:nvSpPr>
          <p:cNvPr id="18" name="Title 1"/>
          <p:cNvSpPr>
            <a:spLocks noGrp="1"/>
          </p:cNvSpPr>
          <p:nvPr>
            <p:ph type="title"/>
          </p:nvPr>
        </p:nvSpPr>
        <p:spPr>
          <a:xfrm>
            <a:off x="1528770" y="71414"/>
            <a:ext cx="6472254" cy="428628"/>
          </a:xfrm>
        </p:spPr>
        <p:txBody>
          <a:bodyPr>
            <a:normAutofit fontScale="90000"/>
          </a:bodyPr>
          <a:lstStyle/>
          <a:p>
            <a:r>
              <a:rPr lang="en-US" dirty="0" smtClean="0"/>
              <a:t>Medical Observation</a:t>
            </a:r>
            <a:endParaRPr lang="en-US" dirty="0"/>
          </a:p>
        </p:txBody>
      </p:sp>
      <p:sp>
        <p:nvSpPr>
          <p:cNvPr id="19" name="Rectangle 18"/>
          <p:cNvSpPr/>
          <p:nvPr/>
        </p:nvSpPr>
        <p:spPr>
          <a:xfrm>
            <a:off x="3906006"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Inpatient</a:t>
            </a:r>
            <a:endParaRPr lang="en-AU" sz="1100" dirty="0"/>
          </a:p>
        </p:txBody>
      </p:sp>
      <p:sp>
        <p:nvSpPr>
          <p:cNvPr id="20" name="Rectangle 19"/>
          <p:cNvSpPr/>
          <p:nvPr/>
        </p:nvSpPr>
        <p:spPr>
          <a:xfrm>
            <a:off x="2803700" y="1610032"/>
            <a:ext cx="1071570" cy="285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AU" sz="1100" dirty="0" smtClean="0"/>
              <a:t>Outpatient </a:t>
            </a:r>
            <a:endParaRPr lang="en-AU" sz="1100" dirty="0"/>
          </a:p>
        </p:txBody>
      </p:sp>
      <p:sp>
        <p:nvSpPr>
          <p:cNvPr id="22" name="Rectangle 21"/>
          <p:cNvSpPr/>
          <p:nvPr/>
        </p:nvSpPr>
        <p:spPr>
          <a:xfrm>
            <a:off x="6120584"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VAS</a:t>
            </a:r>
            <a:endParaRPr lang="en-AU" sz="1100" dirty="0"/>
          </a:p>
        </p:txBody>
      </p:sp>
      <p:sp>
        <p:nvSpPr>
          <p:cNvPr id="23" name="Rectangle 22"/>
          <p:cNvSpPr/>
          <p:nvPr/>
        </p:nvSpPr>
        <p:spPr>
          <a:xfrm>
            <a:off x="5018278"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History</a:t>
            </a:r>
            <a:endParaRPr lang="en-AU" sz="1100" dirty="0"/>
          </a:p>
        </p:txBody>
      </p:sp>
      <p:sp>
        <p:nvSpPr>
          <p:cNvPr id="34" name="TextBox 33"/>
          <p:cNvSpPr txBox="1"/>
          <p:nvPr/>
        </p:nvSpPr>
        <p:spPr>
          <a:xfrm>
            <a:off x="3428992" y="2357430"/>
            <a:ext cx="1357322" cy="230832"/>
          </a:xfrm>
          <a:prstGeom prst="rect">
            <a:avLst/>
          </a:prstGeom>
          <a:noFill/>
        </p:spPr>
        <p:txBody>
          <a:bodyPr wrap="square" rtlCol="0">
            <a:spAutoFit/>
          </a:bodyPr>
          <a:lstStyle/>
          <a:p>
            <a:pPr algn="r"/>
            <a:r>
              <a:rPr lang="en-US" sz="900" dirty="0" smtClean="0"/>
              <a:t>Doctor Name :</a:t>
            </a:r>
            <a:endParaRPr lang="en-US" sz="900" dirty="0"/>
          </a:p>
        </p:txBody>
      </p:sp>
      <p:sp>
        <p:nvSpPr>
          <p:cNvPr id="36" name="Rectangle 35"/>
          <p:cNvSpPr/>
          <p:nvPr/>
        </p:nvSpPr>
        <p:spPr>
          <a:xfrm>
            <a:off x="7500958" y="1928802"/>
            <a:ext cx="1000132" cy="223067"/>
          </a:xfrm>
          <a:prstGeom prst="rect">
            <a:avLst/>
          </a:prstGeom>
          <a:solidFill>
            <a:schemeClr val="bg1"/>
          </a:solidFill>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Outpatient</a:t>
            </a:r>
            <a:endParaRPr lang="en-AU" sz="1200" dirty="0"/>
          </a:p>
        </p:txBody>
      </p:sp>
      <p:sp>
        <p:nvSpPr>
          <p:cNvPr id="37" name="TextBox 36"/>
          <p:cNvSpPr txBox="1"/>
          <p:nvPr/>
        </p:nvSpPr>
        <p:spPr>
          <a:xfrm>
            <a:off x="6500826" y="1937555"/>
            <a:ext cx="1000132" cy="246221"/>
          </a:xfrm>
          <a:prstGeom prst="rect">
            <a:avLst/>
          </a:prstGeom>
          <a:noFill/>
        </p:spPr>
        <p:txBody>
          <a:bodyPr wrap="square" rtlCol="0">
            <a:spAutoFit/>
          </a:bodyPr>
          <a:lstStyle/>
          <a:p>
            <a:pPr algn="r"/>
            <a:r>
              <a:rPr lang="en-US" sz="1000" dirty="0" smtClean="0"/>
              <a:t>Patient Type</a:t>
            </a:r>
            <a:endParaRPr lang="en-US" sz="1000" dirty="0"/>
          </a:p>
        </p:txBody>
      </p:sp>
      <p:sp>
        <p:nvSpPr>
          <p:cNvPr id="38" name="TextBox 37"/>
          <p:cNvSpPr txBox="1"/>
          <p:nvPr/>
        </p:nvSpPr>
        <p:spPr>
          <a:xfrm>
            <a:off x="2357454" y="1928802"/>
            <a:ext cx="1000100" cy="253916"/>
          </a:xfrm>
          <a:prstGeom prst="rect">
            <a:avLst/>
          </a:prstGeom>
          <a:noFill/>
        </p:spPr>
        <p:txBody>
          <a:bodyPr wrap="square" rtlCol="0">
            <a:spAutoFit/>
          </a:bodyPr>
          <a:lstStyle/>
          <a:p>
            <a:pPr algn="r"/>
            <a:r>
              <a:rPr lang="en-AU" sz="1050" dirty="0" smtClean="0"/>
              <a:t>Patient Name :</a:t>
            </a:r>
            <a:endParaRPr lang="en-AU" sz="1050" dirty="0">
              <a:solidFill>
                <a:srgbClr val="FF0000"/>
              </a:solidFill>
            </a:endParaRPr>
          </a:p>
        </p:txBody>
      </p:sp>
      <p:sp>
        <p:nvSpPr>
          <p:cNvPr id="39" name="Rectangle 38"/>
          <p:cNvSpPr/>
          <p:nvPr/>
        </p:nvSpPr>
        <p:spPr>
          <a:xfrm>
            <a:off x="3286116" y="1959538"/>
            <a:ext cx="1071570" cy="214314"/>
          </a:xfrm>
          <a:prstGeom prst="rect">
            <a:avLst/>
          </a:prstGeom>
          <a:solidFill>
            <a:schemeClr val="accent3">
              <a:lumMod val="60000"/>
              <a:lumOff val="40000"/>
            </a:schemeClr>
          </a:solidFill>
        </p:spPr>
        <p:style>
          <a:lnRef idx="2">
            <a:schemeClr val="accent5"/>
          </a:lnRef>
          <a:fillRef idx="1">
            <a:schemeClr val="lt1"/>
          </a:fillRef>
          <a:effectRef idx="0">
            <a:schemeClr val="accent5"/>
          </a:effectRef>
          <a:fontRef idx="minor">
            <a:schemeClr val="dk1"/>
          </a:fontRef>
        </p:style>
        <p:txBody>
          <a:bodyPr rtlCol="0" anchor="ctr"/>
          <a:lstStyle/>
          <a:p>
            <a:r>
              <a:rPr lang="en-AU" sz="1050" dirty="0" smtClean="0"/>
              <a:t>Vinay Kurudi</a:t>
            </a:r>
            <a:endParaRPr lang="en-AU" sz="1050" dirty="0"/>
          </a:p>
        </p:txBody>
      </p:sp>
      <p:sp>
        <p:nvSpPr>
          <p:cNvPr id="43" name="TextBox 42"/>
          <p:cNvSpPr txBox="1"/>
          <p:nvPr/>
        </p:nvSpPr>
        <p:spPr>
          <a:xfrm>
            <a:off x="4571968" y="1952944"/>
            <a:ext cx="1571636" cy="261610"/>
          </a:xfrm>
          <a:prstGeom prst="rect">
            <a:avLst/>
          </a:prstGeom>
          <a:noFill/>
        </p:spPr>
        <p:txBody>
          <a:bodyPr wrap="square" rtlCol="0">
            <a:spAutoFit/>
          </a:bodyPr>
          <a:lstStyle/>
          <a:p>
            <a:r>
              <a:rPr lang="en-AU" sz="1100" dirty="0" smtClean="0"/>
              <a:t>Consultation Date</a:t>
            </a:r>
            <a:endParaRPr lang="en-AU" sz="1100" dirty="0">
              <a:solidFill>
                <a:srgbClr val="FF0000"/>
              </a:solidFill>
            </a:endParaRPr>
          </a:p>
        </p:txBody>
      </p:sp>
      <p:sp>
        <p:nvSpPr>
          <p:cNvPr id="45" name="Rectangle 44"/>
          <p:cNvSpPr/>
          <p:nvPr/>
        </p:nvSpPr>
        <p:spPr>
          <a:xfrm>
            <a:off x="5715008" y="1974927"/>
            <a:ext cx="857256" cy="21431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AU" sz="1000" dirty="0" smtClean="0"/>
              <a:t>12/22/2008</a:t>
            </a:r>
            <a:endParaRPr lang="en-AU" sz="1000" dirty="0"/>
          </a:p>
        </p:txBody>
      </p:sp>
      <p:sp>
        <p:nvSpPr>
          <p:cNvPr id="52" name="TextBox 51"/>
          <p:cNvSpPr txBox="1"/>
          <p:nvPr/>
        </p:nvSpPr>
        <p:spPr>
          <a:xfrm>
            <a:off x="405544" y="1937555"/>
            <a:ext cx="928694" cy="261610"/>
          </a:xfrm>
          <a:prstGeom prst="rect">
            <a:avLst/>
          </a:prstGeom>
          <a:noFill/>
        </p:spPr>
        <p:txBody>
          <a:bodyPr wrap="square" rtlCol="0">
            <a:spAutoFit/>
          </a:bodyPr>
          <a:lstStyle/>
          <a:p>
            <a:r>
              <a:rPr lang="en-AU" sz="1050" dirty="0" smtClean="0"/>
              <a:t>Patient ID :</a:t>
            </a:r>
            <a:endParaRPr lang="en-AU" sz="1050" dirty="0">
              <a:solidFill>
                <a:srgbClr val="FF0000"/>
              </a:solidFill>
            </a:endParaRPr>
          </a:p>
        </p:txBody>
      </p:sp>
      <p:sp>
        <p:nvSpPr>
          <p:cNvPr id="53" name="Rectangle 52"/>
          <p:cNvSpPr/>
          <p:nvPr/>
        </p:nvSpPr>
        <p:spPr>
          <a:xfrm>
            <a:off x="1196764" y="1991487"/>
            <a:ext cx="1160658" cy="223067"/>
          </a:xfrm>
          <a:prstGeom prst="rect">
            <a:avLst/>
          </a:prstGeom>
          <a:solidFill>
            <a:schemeClr val="bg1"/>
          </a:solidFill>
        </p:spPr>
        <p:style>
          <a:lnRef idx="2">
            <a:schemeClr val="accent5"/>
          </a:lnRef>
          <a:fillRef idx="1">
            <a:schemeClr val="lt1"/>
          </a:fillRef>
          <a:effectRef idx="0">
            <a:schemeClr val="accent5"/>
          </a:effectRef>
          <a:fontRef idx="minor">
            <a:schemeClr val="dk1"/>
          </a:fontRef>
        </p:style>
        <p:txBody>
          <a:bodyPr rtlCol="0" anchor="ctr"/>
          <a:lstStyle/>
          <a:p>
            <a:r>
              <a:rPr lang="en-AU" sz="1050" dirty="0" smtClean="0"/>
              <a:t>23000232</a:t>
            </a:r>
            <a:endParaRPr lang="en-AU" sz="1050" dirty="0"/>
          </a:p>
        </p:txBody>
      </p:sp>
      <p:sp>
        <p:nvSpPr>
          <p:cNvPr id="84" name="TextBox 83"/>
          <p:cNvSpPr txBox="1"/>
          <p:nvPr/>
        </p:nvSpPr>
        <p:spPr>
          <a:xfrm>
            <a:off x="285720" y="1000108"/>
            <a:ext cx="3786214" cy="230832"/>
          </a:xfrm>
          <a:prstGeom prst="rect">
            <a:avLst/>
          </a:prstGeom>
          <a:noFill/>
        </p:spPr>
        <p:txBody>
          <a:bodyPr wrap="square" rtlCol="0">
            <a:spAutoFit/>
          </a:bodyPr>
          <a:lstStyle/>
          <a:p>
            <a:r>
              <a:rPr lang="en-US" sz="900" dirty="0" smtClean="0"/>
              <a:t>Home </a:t>
            </a:r>
            <a:r>
              <a:rPr lang="en-US" sz="900" dirty="0" smtClean="0">
                <a:sym typeface="Wingdings" pitchFamily="2" charset="2"/>
              </a:rPr>
              <a:t> Patient Management   Outpatient  Treatment Details</a:t>
            </a:r>
            <a:endParaRPr lang="en-US" sz="900" dirty="0"/>
          </a:p>
        </p:txBody>
      </p:sp>
      <p:sp>
        <p:nvSpPr>
          <p:cNvPr id="47" name="Rectangle 46"/>
          <p:cNvSpPr/>
          <p:nvPr/>
        </p:nvSpPr>
        <p:spPr>
          <a:xfrm>
            <a:off x="4786314" y="2373948"/>
            <a:ext cx="1643074"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Rohit Sharma</a:t>
            </a:r>
            <a:endParaRPr lang="en-US" sz="1050" dirty="0">
              <a:solidFill>
                <a:schemeClr val="tx1"/>
              </a:solidFill>
            </a:endParaRPr>
          </a:p>
        </p:txBody>
      </p:sp>
      <p:grpSp>
        <p:nvGrpSpPr>
          <p:cNvPr id="2" name="Group 81"/>
          <p:cNvGrpSpPr/>
          <p:nvPr/>
        </p:nvGrpSpPr>
        <p:grpSpPr>
          <a:xfrm>
            <a:off x="8286776" y="1928802"/>
            <a:ext cx="214314" cy="229682"/>
            <a:chOff x="1285852" y="4143380"/>
            <a:chExt cx="214314" cy="229682"/>
          </a:xfrm>
        </p:grpSpPr>
        <p:sp>
          <p:nvSpPr>
            <p:cNvPr id="49" name="Rectangle 48"/>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Merge 49"/>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p:cNvSpPr txBox="1"/>
          <p:nvPr/>
        </p:nvSpPr>
        <p:spPr>
          <a:xfrm>
            <a:off x="428596" y="2357430"/>
            <a:ext cx="1143008" cy="230832"/>
          </a:xfrm>
          <a:prstGeom prst="rect">
            <a:avLst/>
          </a:prstGeom>
          <a:noFill/>
        </p:spPr>
        <p:txBody>
          <a:bodyPr wrap="square" rtlCol="0">
            <a:spAutoFit/>
          </a:bodyPr>
          <a:lstStyle/>
          <a:p>
            <a:pPr algn="r"/>
            <a:r>
              <a:rPr lang="en-US" sz="900" dirty="0" smtClean="0"/>
              <a:t>Department Name :</a:t>
            </a:r>
            <a:endParaRPr lang="en-US" sz="900" dirty="0"/>
          </a:p>
        </p:txBody>
      </p:sp>
      <p:sp>
        <p:nvSpPr>
          <p:cNvPr id="55" name="Rectangle 54"/>
          <p:cNvSpPr/>
          <p:nvPr/>
        </p:nvSpPr>
        <p:spPr>
          <a:xfrm>
            <a:off x="1571604" y="2373948"/>
            <a:ext cx="1643074"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Eye</a:t>
            </a:r>
            <a:endParaRPr lang="en-US" sz="1050" dirty="0">
              <a:solidFill>
                <a:schemeClr val="tx1"/>
              </a:solidFill>
            </a:endParaRPr>
          </a:p>
        </p:txBody>
      </p:sp>
      <p:grpSp>
        <p:nvGrpSpPr>
          <p:cNvPr id="3" name="Group 81"/>
          <p:cNvGrpSpPr/>
          <p:nvPr/>
        </p:nvGrpSpPr>
        <p:grpSpPr>
          <a:xfrm>
            <a:off x="3000364" y="2342062"/>
            <a:ext cx="214314" cy="229682"/>
            <a:chOff x="1285852" y="4143380"/>
            <a:chExt cx="214314" cy="229682"/>
          </a:xfrm>
        </p:grpSpPr>
        <p:sp>
          <p:nvSpPr>
            <p:cNvPr id="58" name="Rectangle 57"/>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Merge 58"/>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81"/>
          <p:cNvGrpSpPr/>
          <p:nvPr/>
        </p:nvGrpSpPr>
        <p:grpSpPr>
          <a:xfrm>
            <a:off x="6215074" y="2358580"/>
            <a:ext cx="214314" cy="229682"/>
            <a:chOff x="1285852" y="4143380"/>
            <a:chExt cx="214314" cy="229682"/>
          </a:xfrm>
        </p:grpSpPr>
        <p:sp>
          <p:nvSpPr>
            <p:cNvPr id="67" name="Rectangle 66"/>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lowchart: Merge 70"/>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86" name="Table 85"/>
          <p:cNvGraphicFramePr>
            <a:graphicFrameLocks noGrp="1"/>
          </p:cNvGraphicFramePr>
          <p:nvPr/>
        </p:nvGraphicFramePr>
        <p:xfrm>
          <a:off x="428596" y="2786058"/>
          <a:ext cx="8286808" cy="1928826"/>
        </p:xfrm>
        <a:graphic>
          <a:graphicData uri="http://schemas.openxmlformats.org/drawingml/2006/table">
            <a:tbl>
              <a:tblPr firstRow="1" bandRow="1">
                <a:tableStyleId>{5C22544A-7EE6-4342-B048-85BDC9FD1C3A}</a:tableStyleId>
              </a:tblPr>
              <a:tblGrid>
                <a:gridCol w="625419"/>
                <a:gridCol w="4018051"/>
                <a:gridCol w="3096096"/>
                <a:gridCol w="547242"/>
              </a:tblGrid>
              <a:tr h="484907">
                <a:tc>
                  <a:txBody>
                    <a:bodyPr/>
                    <a:lstStyle/>
                    <a:p>
                      <a:r>
                        <a:rPr lang="en-US" sz="1200" dirty="0" smtClean="0"/>
                        <a:t>S.N.</a:t>
                      </a:r>
                      <a:endParaRPr lang="en-US" sz="1200" dirty="0"/>
                    </a:p>
                  </a:txBody>
                  <a:tcPr/>
                </a:tc>
                <a:tc>
                  <a:txBody>
                    <a:bodyPr/>
                    <a:lstStyle/>
                    <a:p>
                      <a:r>
                        <a:rPr lang="en-US" sz="1200" dirty="0" smtClean="0"/>
                        <a:t>Observation</a:t>
                      </a:r>
                      <a:endParaRPr lang="en-US" sz="1200" dirty="0"/>
                    </a:p>
                  </a:txBody>
                  <a:tcPr/>
                </a:tc>
                <a:tc>
                  <a:txBody>
                    <a:bodyPr/>
                    <a:lstStyle/>
                    <a:p>
                      <a:r>
                        <a:rPr lang="en-US" sz="1200" dirty="0" smtClean="0"/>
                        <a:t>Remarks</a:t>
                      </a:r>
                      <a:endParaRPr lang="en-US" sz="1200" dirty="0"/>
                    </a:p>
                  </a:txBody>
                  <a:tcPr/>
                </a:tc>
                <a:tc>
                  <a:txBody>
                    <a:bodyPr/>
                    <a:lstStyle/>
                    <a:p>
                      <a:endParaRPr lang="en-US" sz="1200" dirty="0"/>
                    </a:p>
                  </a:txBody>
                  <a:tcPr/>
                </a:tc>
              </a:tr>
              <a:tr h="470812">
                <a:tc>
                  <a:txBody>
                    <a:bodyPr/>
                    <a:lstStyle/>
                    <a:p>
                      <a:r>
                        <a:rPr lang="en-US" sz="1000" dirty="0" smtClean="0"/>
                        <a:t>1</a:t>
                      </a:r>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r>
              <a:tr h="456716">
                <a:tc>
                  <a:txBody>
                    <a:bodyPr/>
                    <a:lstStyle/>
                    <a:p>
                      <a:r>
                        <a:rPr lang="en-US" sz="1000" dirty="0" smtClean="0"/>
                        <a:t>2</a:t>
                      </a:r>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r>
              <a:tr h="516391">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r>
            </a:tbl>
          </a:graphicData>
        </a:graphic>
      </p:graphicFrame>
      <p:sp>
        <p:nvSpPr>
          <p:cNvPr id="103" name="Multiply 102"/>
          <p:cNvSpPr/>
          <p:nvPr/>
        </p:nvSpPr>
        <p:spPr>
          <a:xfrm>
            <a:off x="8215338" y="3214686"/>
            <a:ext cx="500066" cy="57150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Multiply 103"/>
          <p:cNvSpPr/>
          <p:nvPr/>
        </p:nvSpPr>
        <p:spPr>
          <a:xfrm>
            <a:off x="8215338" y="3714752"/>
            <a:ext cx="500066" cy="57150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ounded Rectangle 104"/>
          <p:cNvSpPr/>
          <p:nvPr/>
        </p:nvSpPr>
        <p:spPr>
          <a:xfrm flipH="1">
            <a:off x="428596" y="6000768"/>
            <a:ext cx="1643074"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Save</a:t>
            </a:r>
            <a:endParaRPr lang="en-US" sz="900" dirty="0"/>
          </a:p>
        </p:txBody>
      </p:sp>
      <p:sp>
        <p:nvSpPr>
          <p:cNvPr id="106" name="Rounded Rectangle 105"/>
          <p:cNvSpPr/>
          <p:nvPr/>
        </p:nvSpPr>
        <p:spPr>
          <a:xfrm flipH="1">
            <a:off x="3929058" y="6000768"/>
            <a:ext cx="1643074"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Print</a:t>
            </a:r>
            <a:endParaRPr lang="en-US" sz="900" dirty="0"/>
          </a:p>
        </p:txBody>
      </p:sp>
      <p:sp>
        <p:nvSpPr>
          <p:cNvPr id="107" name="Rounded Rectangle 106"/>
          <p:cNvSpPr/>
          <p:nvPr/>
        </p:nvSpPr>
        <p:spPr>
          <a:xfrm flipH="1">
            <a:off x="2143108" y="6000768"/>
            <a:ext cx="1643074"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Cancel</a:t>
            </a:r>
            <a:endParaRPr lang="en-US" sz="9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8770" y="71414"/>
            <a:ext cx="6472254" cy="571504"/>
          </a:xfrm>
        </p:spPr>
        <p:txBody>
          <a:bodyPr>
            <a:normAutofit fontScale="90000"/>
          </a:bodyPr>
          <a:lstStyle/>
          <a:p>
            <a:r>
              <a:rPr lang="en-US" sz="3200" dirty="0" smtClean="0"/>
              <a:t>Managing Triage Parameters</a:t>
            </a:r>
            <a:endParaRPr lang="en-US" sz="3200" dirty="0"/>
          </a:p>
        </p:txBody>
      </p:sp>
      <p:pic>
        <p:nvPicPr>
          <p:cNvPr id="1026" name="Picture 2"/>
          <p:cNvPicPr>
            <a:picLocks noChangeAspect="1" noChangeArrowheads="1"/>
          </p:cNvPicPr>
          <p:nvPr/>
        </p:nvPicPr>
        <p:blipFill>
          <a:blip r:embed="rId3"/>
          <a:srcRect/>
          <a:stretch>
            <a:fillRect/>
          </a:stretch>
        </p:blipFill>
        <p:spPr bwMode="auto">
          <a:xfrm>
            <a:off x="2071670" y="785793"/>
            <a:ext cx="5143536" cy="5735043"/>
          </a:xfrm>
          <a:prstGeom prst="rect">
            <a:avLst/>
          </a:prstGeom>
          <a:noFill/>
          <a:ln w="9525">
            <a:noFill/>
            <a:miter lim="800000"/>
            <a:headEnd/>
            <a:tailEnd/>
          </a:ln>
          <a:effectLst/>
        </p:spPr>
      </p:pic>
      <p:sp>
        <p:nvSpPr>
          <p:cNvPr id="5" name="Donut 4"/>
          <p:cNvSpPr/>
          <p:nvPr/>
        </p:nvSpPr>
        <p:spPr>
          <a:xfrm>
            <a:off x="1643042" y="2071678"/>
            <a:ext cx="5643602" cy="4143404"/>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chemeClr val="tx1"/>
                </a:solidFill>
              </a:rPr>
              <a:t>We may implement this later on</a:t>
            </a:r>
            <a:endParaRPr lang="en-US" sz="4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57158" y="1571612"/>
            <a:ext cx="8501122" cy="48577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sz="1200" dirty="0"/>
          </a:p>
        </p:txBody>
      </p:sp>
      <p:sp>
        <p:nvSpPr>
          <p:cNvPr id="3081" name="AutoShape 9" descr="Filename: j0437119.wmf&#10;Keywords: business, business man, business men ...&#10;File Size: 29 KB"/>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AU" sz="1200"/>
          </a:p>
        </p:txBody>
      </p:sp>
      <p:sp>
        <p:nvSpPr>
          <p:cNvPr id="41" name="TextBox 40"/>
          <p:cNvSpPr txBox="1"/>
          <p:nvPr/>
        </p:nvSpPr>
        <p:spPr>
          <a:xfrm>
            <a:off x="6414534" y="1071546"/>
            <a:ext cx="2443746" cy="276999"/>
          </a:xfrm>
          <a:prstGeom prst="rect">
            <a:avLst/>
          </a:prstGeom>
          <a:noFill/>
        </p:spPr>
        <p:txBody>
          <a:bodyPr wrap="none" rtlCol="0">
            <a:spAutoFit/>
          </a:bodyPr>
          <a:lstStyle/>
          <a:p>
            <a:r>
              <a:rPr lang="en-AU" sz="1200" b="1" dirty="0" smtClean="0"/>
              <a:t>Welcome</a:t>
            </a:r>
            <a:r>
              <a:rPr lang="en-AU" sz="1200" dirty="0" smtClean="0"/>
              <a:t>: &lt;first name&gt; &lt;last name&gt;</a:t>
            </a:r>
            <a:endParaRPr lang="en-AU" sz="1200" dirty="0"/>
          </a:p>
        </p:txBody>
      </p:sp>
      <p:sp>
        <p:nvSpPr>
          <p:cNvPr id="42" name="TextBox 41"/>
          <p:cNvSpPr txBox="1"/>
          <p:nvPr/>
        </p:nvSpPr>
        <p:spPr>
          <a:xfrm>
            <a:off x="6643702" y="1285860"/>
            <a:ext cx="1277016" cy="276999"/>
          </a:xfrm>
          <a:prstGeom prst="rect">
            <a:avLst/>
          </a:prstGeom>
          <a:noFill/>
        </p:spPr>
        <p:txBody>
          <a:bodyPr wrap="none" rtlCol="0">
            <a:spAutoFit/>
          </a:bodyPr>
          <a:lstStyle/>
          <a:p>
            <a:r>
              <a:rPr lang="en-AU" sz="1200" u="sng" dirty="0" smtClean="0"/>
              <a:t>Change Password</a:t>
            </a:r>
            <a:endParaRPr lang="en-AU" sz="1200" u="sng" dirty="0"/>
          </a:p>
        </p:txBody>
      </p:sp>
      <p:sp>
        <p:nvSpPr>
          <p:cNvPr id="44" name="TextBox 43"/>
          <p:cNvSpPr txBox="1"/>
          <p:nvPr/>
        </p:nvSpPr>
        <p:spPr>
          <a:xfrm>
            <a:off x="7920718" y="1294613"/>
            <a:ext cx="614848" cy="276999"/>
          </a:xfrm>
          <a:prstGeom prst="rect">
            <a:avLst/>
          </a:prstGeom>
          <a:noFill/>
        </p:spPr>
        <p:txBody>
          <a:bodyPr wrap="none" rtlCol="0">
            <a:spAutoFit/>
          </a:bodyPr>
          <a:lstStyle/>
          <a:p>
            <a:r>
              <a:rPr lang="en-AU" sz="1200" u="sng" dirty="0" smtClean="0"/>
              <a:t>Logout</a:t>
            </a:r>
            <a:endParaRPr lang="en-AU" sz="1200" u="sng" dirty="0"/>
          </a:p>
        </p:txBody>
      </p:sp>
      <p:sp>
        <p:nvSpPr>
          <p:cNvPr id="62" name="Rectangle 61"/>
          <p:cNvSpPr/>
          <p:nvPr/>
        </p:nvSpPr>
        <p:spPr>
          <a:xfrm>
            <a:off x="357158"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Home</a:t>
            </a:r>
            <a:endParaRPr lang="en-AU" sz="1400" dirty="0"/>
          </a:p>
        </p:txBody>
      </p:sp>
      <p:sp>
        <p:nvSpPr>
          <p:cNvPr id="63" name="Rectangle 62"/>
          <p:cNvSpPr/>
          <p:nvPr/>
        </p:nvSpPr>
        <p:spPr>
          <a:xfrm>
            <a:off x="1500166" y="1285860"/>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Miscellaneous</a:t>
            </a:r>
          </a:p>
        </p:txBody>
      </p:sp>
      <p:sp>
        <p:nvSpPr>
          <p:cNvPr id="64" name="Rectangle 63"/>
          <p:cNvSpPr/>
          <p:nvPr/>
        </p:nvSpPr>
        <p:spPr>
          <a:xfrm>
            <a:off x="4000496"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Settings</a:t>
            </a:r>
            <a:endParaRPr lang="en-AU" sz="1400" dirty="0"/>
          </a:p>
        </p:txBody>
      </p:sp>
      <p:sp>
        <p:nvSpPr>
          <p:cNvPr id="65" name="Rectangle 64"/>
          <p:cNvSpPr/>
          <p:nvPr/>
        </p:nvSpPr>
        <p:spPr>
          <a:xfrm>
            <a:off x="5143504"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Help</a:t>
            </a:r>
            <a:endParaRPr lang="en-AU" sz="1400" dirty="0"/>
          </a:p>
        </p:txBody>
      </p:sp>
      <p:sp>
        <p:nvSpPr>
          <p:cNvPr id="66" name="Rectangle 65"/>
          <p:cNvSpPr/>
          <p:nvPr/>
        </p:nvSpPr>
        <p:spPr>
          <a:xfrm>
            <a:off x="2857488"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Reports</a:t>
            </a:r>
            <a:endParaRPr lang="en-AU" sz="1400" dirty="0"/>
          </a:p>
        </p:txBody>
      </p:sp>
      <p:sp>
        <p:nvSpPr>
          <p:cNvPr id="30" name="Rectangle 29"/>
          <p:cNvSpPr/>
          <p:nvPr/>
        </p:nvSpPr>
        <p:spPr>
          <a:xfrm>
            <a:off x="387894"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Registration</a:t>
            </a:r>
          </a:p>
        </p:txBody>
      </p:sp>
      <p:sp>
        <p:nvSpPr>
          <p:cNvPr id="31" name="Rectangle 30"/>
          <p:cNvSpPr/>
          <p:nvPr/>
        </p:nvSpPr>
        <p:spPr>
          <a:xfrm>
            <a:off x="1487080" y="1610032"/>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AU" sz="1000" dirty="0" smtClean="0"/>
              <a:t>Appointments</a:t>
            </a:r>
          </a:p>
        </p:txBody>
      </p:sp>
      <p:sp>
        <p:nvSpPr>
          <p:cNvPr id="18" name="Title 1"/>
          <p:cNvSpPr>
            <a:spLocks noGrp="1"/>
          </p:cNvSpPr>
          <p:nvPr>
            <p:ph type="title"/>
          </p:nvPr>
        </p:nvSpPr>
        <p:spPr>
          <a:xfrm>
            <a:off x="1528770" y="71414"/>
            <a:ext cx="6472254" cy="428628"/>
          </a:xfrm>
        </p:spPr>
        <p:txBody>
          <a:bodyPr>
            <a:normAutofit fontScale="90000"/>
          </a:bodyPr>
          <a:lstStyle/>
          <a:p>
            <a:r>
              <a:rPr lang="en-US" dirty="0" smtClean="0"/>
              <a:t>Manage Appointments</a:t>
            </a:r>
            <a:endParaRPr lang="en-US" dirty="0"/>
          </a:p>
        </p:txBody>
      </p:sp>
      <p:sp>
        <p:nvSpPr>
          <p:cNvPr id="19" name="Rectangle 18"/>
          <p:cNvSpPr/>
          <p:nvPr/>
        </p:nvSpPr>
        <p:spPr>
          <a:xfrm>
            <a:off x="3906006"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Inpatient</a:t>
            </a:r>
            <a:endParaRPr lang="en-AU" sz="1100" dirty="0"/>
          </a:p>
        </p:txBody>
      </p:sp>
      <p:sp>
        <p:nvSpPr>
          <p:cNvPr id="20" name="Rectangle 19"/>
          <p:cNvSpPr/>
          <p:nvPr/>
        </p:nvSpPr>
        <p:spPr>
          <a:xfrm>
            <a:off x="2803700" y="1610032"/>
            <a:ext cx="1071570" cy="285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AU" sz="1100" dirty="0" smtClean="0"/>
              <a:t>Outpatient </a:t>
            </a:r>
            <a:endParaRPr lang="en-AU" sz="1100" dirty="0"/>
          </a:p>
        </p:txBody>
      </p:sp>
      <p:sp>
        <p:nvSpPr>
          <p:cNvPr id="22" name="Rectangle 21"/>
          <p:cNvSpPr/>
          <p:nvPr/>
        </p:nvSpPr>
        <p:spPr>
          <a:xfrm>
            <a:off x="6120584"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VAS</a:t>
            </a:r>
            <a:endParaRPr lang="en-AU" sz="1100" dirty="0"/>
          </a:p>
        </p:txBody>
      </p:sp>
      <p:sp>
        <p:nvSpPr>
          <p:cNvPr id="23" name="Rectangle 22"/>
          <p:cNvSpPr/>
          <p:nvPr/>
        </p:nvSpPr>
        <p:spPr>
          <a:xfrm>
            <a:off x="5018278"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History</a:t>
            </a:r>
            <a:endParaRPr lang="en-AU" sz="1100" dirty="0"/>
          </a:p>
        </p:txBody>
      </p:sp>
      <p:sp>
        <p:nvSpPr>
          <p:cNvPr id="24" name="Rectangle 23"/>
          <p:cNvSpPr/>
          <p:nvPr/>
        </p:nvSpPr>
        <p:spPr>
          <a:xfrm>
            <a:off x="2811384" y="1928802"/>
            <a:ext cx="18243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AU" sz="1000" dirty="0" smtClean="0"/>
              <a:t>Appointments</a:t>
            </a:r>
          </a:p>
        </p:txBody>
      </p:sp>
      <p:sp>
        <p:nvSpPr>
          <p:cNvPr id="25" name="Rectangle 24"/>
          <p:cNvSpPr/>
          <p:nvPr/>
        </p:nvSpPr>
        <p:spPr>
          <a:xfrm>
            <a:off x="2811384" y="2258737"/>
            <a:ext cx="1818968"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AU" sz="1000" dirty="0" smtClean="0"/>
              <a:t>Treatment History</a:t>
            </a:r>
          </a:p>
        </p:txBody>
      </p:sp>
      <p:sp>
        <p:nvSpPr>
          <p:cNvPr id="26" name="Rectangle 25"/>
          <p:cNvSpPr/>
          <p:nvPr/>
        </p:nvSpPr>
        <p:spPr>
          <a:xfrm>
            <a:off x="2801418" y="2585191"/>
            <a:ext cx="1824370" cy="285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AU" sz="1100" dirty="0" smtClean="0"/>
              <a:t>Configure Alerts</a:t>
            </a:r>
          </a:p>
        </p:txBody>
      </p:sp>
      <p:sp>
        <p:nvSpPr>
          <p:cNvPr id="28" name="Rectangle 27"/>
          <p:cNvSpPr/>
          <p:nvPr/>
        </p:nvSpPr>
        <p:spPr>
          <a:xfrm>
            <a:off x="2810104" y="2902040"/>
            <a:ext cx="1818968"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AU" sz="1000" dirty="0" smtClean="0"/>
              <a:t>Consultation Duty Roster</a:t>
            </a:r>
          </a:p>
        </p:txBody>
      </p:sp>
      <p:sp>
        <p:nvSpPr>
          <p:cNvPr id="29" name="Rectangle 28"/>
          <p:cNvSpPr/>
          <p:nvPr/>
        </p:nvSpPr>
        <p:spPr>
          <a:xfrm>
            <a:off x="2800138" y="3223092"/>
            <a:ext cx="18243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AU" sz="1000" dirty="0" smtClean="0"/>
              <a:t>Billing Details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282" y="1357298"/>
            <a:ext cx="8715436" cy="5286412"/>
          </a:xfrm>
          <a:prstGeom prst="rect">
            <a:avLst/>
          </a:prstGeom>
          <a:solidFill>
            <a:schemeClr val="bg1">
              <a:lumMod val="95000"/>
              <a:alpha val="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36" name="Rounded Rectangle 135"/>
          <p:cNvSpPr/>
          <p:nvPr/>
        </p:nvSpPr>
        <p:spPr>
          <a:xfrm>
            <a:off x="214282" y="2455762"/>
            <a:ext cx="3857652" cy="928694"/>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8770" y="71414"/>
            <a:ext cx="6472254" cy="428628"/>
          </a:xfrm>
        </p:spPr>
        <p:txBody>
          <a:bodyPr>
            <a:normAutofit fontScale="90000"/>
          </a:bodyPr>
          <a:lstStyle/>
          <a:p>
            <a:r>
              <a:rPr lang="en-US" dirty="0" smtClean="0"/>
              <a:t>Configure Reminder</a:t>
            </a:r>
            <a:endParaRPr lang="en-US" dirty="0"/>
          </a:p>
        </p:txBody>
      </p:sp>
      <p:sp>
        <p:nvSpPr>
          <p:cNvPr id="5" name="TextBox 4"/>
          <p:cNvSpPr txBox="1"/>
          <p:nvPr/>
        </p:nvSpPr>
        <p:spPr>
          <a:xfrm>
            <a:off x="6271658" y="857232"/>
            <a:ext cx="2443746" cy="276999"/>
          </a:xfrm>
          <a:prstGeom prst="rect">
            <a:avLst/>
          </a:prstGeom>
          <a:noFill/>
        </p:spPr>
        <p:txBody>
          <a:bodyPr wrap="none" rtlCol="0">
            <a:spAutoFit/>
          </a:bodyPr>
          <a:lstStyle/>
          <a:p>
            <a:r>
              <a:rPr lang="en-AU" sz="1200" b="1" dirty="0" smtClean="0"/>
              <a:t>Welcome</a:t>
            </a:r>
            <a:r>
              <a:rPr lang="en-AU" sz="1200" dirty="0" smtClean="0"/>
              <a:t>: &lt;first name&gt; &lt;last name&gt;</a:t>
            </a:r>
            <a:endParaRPr lang="en-AU" sz="1200" dirty="0"/>
          </a:p>
        </p:txBody>
      </p:sp>
      <p:sp>
        <p:nvSpPr>
          <p:cNvPr id="6" name="TextBox 5"/>
          <p:cNvSpPr txBox="1"/>
          <p:nvPr/>
        </p:nvSpPr>
        <p:spPr>
          <a:xfrm>
            <a:off x="6500826" y="1071546"/>
            <a:ext cx="1277016" cy="276999"/>
          </a:xfrm>
          <a:prstGeom prst="rect">
            <a:avLst/>
          </a:prstGeom>
          <a:noFill/>
        </p:spPr>
        <p:txBody>
          <a:bodyPr wrap="none" rtlCol="0">
            <a:spAutoFit/>
          </a:bodyPr>
          <a:lstStyle/>
          <a:p>
            <a:r>
              <a:rPr lang="en-AU" sz="1200" u="sng" dirty="0" smtClean="0"/>
              <a:t>Change Password</a:t>
            </a:r>
            <a:endParaRPr lang="en-AU" sz="1200" u="sng" dirty="0"/>
          </a:p>
        </p:txBody>
      </p:sp>
      <p:sp>
        <p:nvSpPr>
          <p:cNvPr id="7" name="TextBox 6"/>
          <p:cNvSpPr txBox="1"/>
          <p:nvPr/>
        </p:nvSpPr>
        <p:spPr>
          <a:xfrm>
            <a:off x="7777842" y="1080299"/>
            <a:ext cx="614848" cy="276999"/>
          </a:xfrm>
          <a:prstGeom prst="rect">
            <a:avLst/>
          </a:prstGeom>
          <a:noFill/>
        </p:spPr>
        <p:txBody>
          <a:bodyPr wrap="none" rtlCol="0">
            <a:spAutoFit/>
          </a:bodyPr>
          <a:lstStyle/>
          <a:p>
            <a:r>
              <a:rPr lang="en-AU" sz="1200" u="sng" dirty="0" smtClean="0"/>
              <a:t>Logout</a:t>
            </a:r>
            <a:endParaRPr lang="en-AU" sz="1200" u="sng" dirty="0"/>
          </a:p>
        </p:txBody>
      </p:sp>
      <p:sp>
        <p:nvSpPr>
          <p:cNvPr id="8" name="Rectangle 7"/>
          <p:cNvSpPr/>
          <p:nvPr/>
        </p:nvSpPr>
        <p:spPr>
          <a:xfrm>
            <a:off x="214282" y="1071546"/>
            <a:ext cx="1071570" cy="285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1400" dirty="0" smtClean="0"/>
              <a:t>Home</a:t>
            </a:r>
          </a:p>
        </p:txBody>
      </p:sp>
      <p:sp>
        <p:nvSpPr>
          <p:cNvPr id="9" name="Rectangle 8"/>
          <p:cNvSpPr/>
          <p:nvPr/>
        </p:nvSpPr>
        <p:spPr>
          <a:xfrm>
            <a:off x="1357290" y="1071546"/>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Miscellaneous</a:t>
            </a:r>
            <a:endParaRPr lang="en-AU" sz="1400" dirty="0"/>
          </a:p>
        </p:txBody>
      </p:sp>
      <p:sp>
        <p:nvSpPr>
          <p:cNvPr id="10" name="Rectangle 9"/>
          <p:cNvSpPr/>
          <p:nvPr/>
        </p:nvSpPr>
        <p:spPr>
          <a:xfrm>
            <a:off x="3857620"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Settings</a:t>
            </a:r>
            <a:endParaRPr lang="en-AU" sz="1400" dirty="0"/>
          </a:p>
        </p:txBody>
      </p:sp>
      <p:sp>
        <p:nvSpPr>
          <p:cNvPr id="11" name="Rectangle 10"/>
          <p:cNvSpPr/>
          <p:nvPr/>
        </p:nvSpPr>
        <p:spPr>
          <a:xfrm>
            <a:off x="5000628"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Help</a:t>
            </a:r>
            <a:endParaRPr lang="en-AU" sz="1400" dirty="0"/>
          </a:p>
        </p:txBody>
      </p:sp>
      <p:sp>
        <p:nvSpPr>
          <p:cNvPr id="12" name="Rectangle 11"/>
          <p:cNvSpPr/>
          <p:nvPr/>
        </p:nvSpPr>
        <p:spPr>
          <a:xfrm>
            <a:off x="2714612"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Reports</a:t>
            </a:r>
            <a:endParaRPr lang="en-AU" sz="1400" dirty="0"/>
          </a:p>
        </p:txBody>
      </p:sp>
      <p:sp>
        <p:nvSpPr>
          <p:cNvPr id="17" name="TextBox 16"/>
          <p:cNvSpPr txBox="1"/>
          <p:nvPr/>
        </p:nvSpPr>
        <p:spPr>
          <a:xfrm>
            <a:off x="142844" y="857232"/>
            <a:ext cx="4857784" cy="230832"/>
          </a:xfrm>
          <a:prstGeom prst="rect">
            <a:avLst/>
          </a:prstGeom>
          <a:noFill/>
        </p:spPr>
        <p:txBody>
          <a:bodyPr wrap="square" rtlCol="0">
            <a:spAutoFit/>
          </a:bodyPr>
          <a:lstStyle/>
          <a:p>
            <a:r>
              <a:rPr lang="en-US" sz="900" dirty="0" smtClean="0"/>
              <a:t>Home </a:t>
            </a:r>
            <a:r>
              <a:rPr lang="en-US" sz="900" dirty="0" smtClean="0">
                <a:sym typeface="Wingdings" pitchFamily="2" charset="2"/>
              </a:rPr>
              <a:t> Patient Management  Outpatient  Configure Reminders</a:t>
            </a:r>
            <a:endParaRPr lang="en-US" sz="900" dirty="0"/>
          </a:p>
        </p:txBody>
      </p:sp>
      <p:sp>
        <p:nvSpPr>
          <p:cNvPr id="54" name="Rounded Rectangle 53"/>
          <p:cNvSpPr/>
          <p:nvPr/>
        </p:nvSpPr>
        <p:spPr>
          <a:xfrm flipH="1">
            <a:off x="357158" y="5214950"/>
            <a:ext cx="857256"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Save</a:t>
            </a:r>
            <a:endParaRPr lang="en-US" sz="1000" dirty="0"/>
          </a:p>
        </p:txBody>
      </p:sp>
      <p:sp>
        <p:nvSpPr>
          <p:cNvPr id="61" name="Rounded Rectangle 60"/>
          <p:cNvSpPr/>
          <p:nvPr/>
        </p:nvSpPr>
        <p:spPr>
          <a:xfrm flipH="1">
            <a:off x="1262800" y="5214950"/>
            <a:ext cx="951746"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Reset</a:t>
            </a:r>
            <a:endParaRPr lang="en-US" sz="1000" dirty="0"/>
          </a:p>
        </p:txBody>
      </p:sp>
      <p:sp>
        <p:nvSpPr>
          <p:cNvPr id="55" name="TextBox 54"/>
          <p:cNvSpPr txBox="1"/>
          <p:nvPr/>
        </p:nvSpPr>
        <p:spPr>
          <a:xfrm>
            <a:off x="285720" y="3785060"/>
            <a:ext cx="1847864" cy="215444"/>
          </a:xfrm>
          <a:prstGeom prst="rect">
            <a:avLst/>
          </a:prstGeom>
          <a:noFill/>
        </p:spPr>
        <p:txBody>
          <a:bodyPr wrap="square" rtlCol="0">
            <a:spAutoFit/>
          </a:bodyPr>
          <a:lstStyle/>
          <a:p>
            <a:r>
              <a:rPr lang="en-US" sz="800" b="1" u="sng" dirty="0" smtClean="0"/>
              <a:t>Reminder For Afternoon</a:t>
            </a:r>
            <a:endParaRPr lang="en-US" sz="800" b="1" u="sng" dirty="0"/>
          </a:p>
        </p:txBody>
      </p:sp>
      <p:sp>
        <p:nvSpPr>
          <p:cNvPr id="57" name="Rounded Rectangle 56"/>
          <p:cNvSpPr/>
          <p:nvPr/>
        </p:nvSpPr>
        <p:spPr>
          <a:xfrm>
            <a:off x="221966" y="3959802"/>
            <a:ext cx="3857652" cy="928694"/>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380210" y="4056574"/>
            <a:ext cx="2087070" cy="246221"/>
          </a:xfrm>
          <a:prstGeom prst="rect">
            <a:avLst/>
          </a:prstGeom>
          <a:noFill/>
        </p:spPr>
        <p:txBody>
          <a:bodyPr wrap="square" rtlCol="0">
            <a:spAutoFit/>
          </a:bodyPr>
          <a:lstStyle/>
          <a:p>
            <a:r>
              <a:rPr lang="en-US" sz="1000" dirty="0" smtClean="0"/>
              <a:t>Send Email before</a:t>
            </a:r>
            <a:endParaRPr lang="en-US" sz="1000" dirty="0"/>
          </a:p>
        </p:txBody>
      </p:sp>
      <p:sp>
        <p:nvSpPr>
          <p:cNvPr id="100" name="Rectangle 99"/>
          <p:cNvSpPr/>
          <p:nvPr/>
        </p:nvSpPr>
        <p:spPr>
          <a:xfrm>
            <a:off x="252702" y="4088481"/>
            <a:ext cx="142876" cy="14287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380210" y="4270888"/>
            <a:ext cx="2786082" cy="246221"/>
          </a:xfrm>
          <a:prstGeom prst="rect">
            <a:avLst/>
          </a:prstGeom>
          <a:noFill/>
        </p:spPr>
        <p:txBody>
          <a:bodyPr wrap="square" rtlCol="0">
            <a:spAutoFit/>
          </a:bodyPr>
          <a:lstStyle/>
          <a:p>
            <a:r>
              <a:rPr lang="en-US" sz="1000" dirty="0" smtClean="0"/>
              <a:t>Send SMS before</a:t>
            </a:r>
            <a:endParaRPr lang="en-US" sz="1000" dirty="0"/>
          </a:p>
        </p:txBody>
      </p:sp>
      <p:sp>
        <p:nvSpPr>
          <p:cNvPr id="102" name="Rectangle 101"/>
          <p:cNvSpPr/>
          <p:nvPr/>
        </p:nvSpPr>
        <p:spPr>
          <a:xfrm>
            <a:off x="252702" y="4302795"/>
            <a:ext cx="142876" cy="14287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380210" y="4524733"/>
            <a:ext cx="2786082" cy="246221"/>
          </a:xfrm>
          <a:prstGeom prst="rect">
            <a:avLst/>
          </a:prstGeom>
          <a:noFill/>
        </p:spPr>
        <p:txBody>
          <a:bodyPr wrap="square" rtlCol="0">
            <a:spAutoFit/>
          </a:bodyPr>
          <a:lstStyle/>
          <a:p>
            <a:r>
              <a:rPr lang="en-US" sz="1000" dirty="0" smtClean="0"/>
              <a:t>Call on patient’s phone before </a:t>
            </a:r>
            <a:endParaRPr lang="en-US" sz="1000" dirty="0"/>
          </a:p>
        </p:txBody>
      </p:sp>
      <p:sp>
        <p:nvSpPr>
          <p:cNvPr id="104" name="Rectangle 103"/>
          <p:cNvSpPr/>
          <p:nvPr/>
        </p:nvSpPr>
        <p:spPr>
          <a:xfrm>
            <a:off x="252702" y="4556640"/>
            <a:ext cx="142876" cy="14287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181528" y="4128012"/>
            <a:ext cx="1000132" cy="21431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2</a:t>
            </a:r>
            <a:endParaRPr lang="en-AU" dirty="0">
              <a:solidFill>
                <a:schemeClr val="tx1"/>
              </a:solidFill>
            </a:endParaRPr>
          </a:p>
        </p:txBody>
      </p:sp>
      <p:sp>
        <p:nvSpPr>
          <p:cNvPr id="106" name="Rectangle 105"/>
          <p:cNvSpPr/>
          <p:nvPr/>
        </p:nvSpPr>
        <p:spPr>
          <a:xfrm>
            <a:off x="3253098" y="4131023"/>
            <a:ext cx="785818"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Days</a:t>
            </a:r>
            <a:endParaRPr lang="en-US" sz="1050" dirty="0">
              <a:solidFill>
                <a:schemeClr val="tx1"/>
              </a:solidFill>
            </a:endParaRPr>
          </a:p>
        </p:txBody>
      </p:sp>
      <p:grpSp>
        <p:nvGrpSpPr>
          <p:cNvPr id="15" name="Group 81"/>
          <p:cNvGrpSpPr/>
          <p:nvPr/>
        </p:nvGrpSpPr>
        <p:grpSpPr>
          <a:xfrm>
            <a:off x="3824602" y="4128012"/>
            <a:ext cx="214314" cy="229682"/>
            <a:chOff x="1285852" y="4143380"/>
            <a:chExt cx="214314" cy="229682"/>
          </a:xfrm>
        </p:grpSpPr>
        <p:sp>
          <p:nvSpPr>
            <p:cNvPr id="108" name="Rectangle 107"/>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lowchart: Merge 108"/>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Rectangle 109"/>
          <p:cNvSpPr/>
          <p:nvPr/>
        </p:nvSpPr>
        <p:spPr>
          <a:xfrm>
            <a:off x="2181528" y="4342326"/>
            <a:ext cx="1000132" cy="21431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3</a:t>
            </a:r>
            <a:endParaRPr lang="en-AU" dirty="0">
              <a:solidFill>
                <a:schemeClr val="tx1"/>
              </a:solidFill>
            </a:endParaRPr>
          </a:p>
        </p:txBody>
      </p:sp>
      <p:sp>
        <p:nvSpPr>
          <p:cNvPr id="111" name="Rectangle 110"/>
          <p:cNvSpPr/>
          <p:nvPr/>
        </p:nvSpPr>
        <p:spPr>
          <a:xfrm>
            <a:off x="3253098" y="4345337"/>
            <a:ext cx="785818"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Hours</a:t>
            </a:r>
            <a:endParaRPr lang="en-US" sz="1050" dirty="0">
              <a:solidFill>
                <a:schemeClr val="tx1"/>
              </a:solidFill>
            </a:endParaRPr>
          </a:p>
        </p:txBody>
      </p:sp>
      <p:grpSp>
        <p:nvGrpSpPr>
          <p:cNvPr id="19" name="Group 81"/>
          <p:cNvGrpSpPr/>
          <p:nvPr/>
        </p:nvGrpSpPr>
        <p:grpSpPr>
          <a:xfrm>
            <a:off x="3824602" y="4342326"/>
            <a:ext cx="214314" cy="229682"/>
            <a:chOff x="1285852" y="4143380"/>
            <a:chExt cx="214314" cy="229682"/>
          </a:xfrm>
        </p:grpSpPr>
        <p:sp>
          <p:nvSpPr>
            <p:cNvPr id="113" name="Rectangle 112"/>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lowchart: Merge 113"/>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5" name="Rectangle 114"/>
          <p:cNvSpPr/>
          <p:nvPr/>
        </p:nvSpPr>
        <p:spPr>
          <a:xfrm>
            <a:off x="2181528" y="4556640"/>
            <a:ext cx="1000132" cy="21431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30</a:t>
            </a:r>
            <a:endParaRPr lang="en-AU" dirty="0">
              <a:solidFill>
                <a:schemeClr val="tx1"/>
              </a:solidFill>
            </a:endParaRPr>
          </a:p>
        </p:txBody>
      </p:sp>
      <p:sp>
        <p:nvSpPr>
          <p:cNvPr id="116" name="Rectangle 115"/>
          <p:cNvSpPr/>
          <p:nvPr/>
        </p:nvSpPr>
        <p:spPr>
          <a:xfrm>
            <a:off x="3253098" y="4559651"/>
            <a:ext cx="785818"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Minutes</a:t>
            </a:r>
            <a:endParaRPr lang="en-US" sz="1050" dirty="0">
              <a:solidFill>
                <a:schemeClr val="tx1"/>
              </a:solidFill>
            </a:endParaRPr>
          </a:p>
        </p:txBody>
      </p:sp>
      <p:grpSp>
        <p:nvGrpSpPr>
          <p:cNvPr id="20" name="Group 81"/>
          <p:cNvGrpSpPr/>
          <p:nvPr/>
        </p:nvGrpSpPr>
        <p:grpSpPr>
          <a:xfrm>
            <a:off x="3824602" y="4556640"/>
            <a:ext cx="214314" cy="229682"/>
            <a:chOff x="1285852" y="4143380"/>
            <a:chExt cx="214314" cy="229682"/>
          </a:xfrm>
        </p:grpSpPr>
        <p:sp>
          <p:nvSpPr>
            <p:cNvPr id="118" name="Rectangle 117"/>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lowchart: Merge 118"/>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TextBox 83"/>
          <p:cNvSpPr txBox="1"/>
          <p:nvPr/>
        </p:nvSpPr>
        <p:spPr>
          <a:xfrm>
            <a:off x="318738" y="2285992"/>
            <a:ext cx="1847864" cy="215444"/>
          </a:xfrm>
          <a:prstGeom prst="rect">
            <a:avLst/>
          </a:prstGeom>
          <a:noFill/>
        </p:spPr>
        <p:txBody>
          <a:bodyPr wrap="square" rtlCol="0">
            <a:spAutoFit/>
          </a:bodyPr>
          <a:lstStyle/>
          <a:p>
            <a:r>
              <a:rPr lang="en-US" sz="800" b="1" u="sng" dirty="0" smtClean="0"/>
              <a:t>Reminder For morning</a:t>
            </a:r>
            <a:endParaRPr lang="en-US" sz="800" b="1" u="sng" dirty="0"/>
          </a:p>
        </p:txBody>
      </p:sp>
      <p:sp>
        <p:nvSpPr>
          <p:cNvPr id="89" name="TextBox 88"/>
          <p:cNvSpPr txBox="1"/>
          <p:nvPr/>
        </p:nvSpPr>
        <p:spPr>
          <a:xfrm>
            <a:off x="413228" y="2557506"/>
            <a:ext cx="2087070" cy="246221"/>
          </a:xfrm>
          <a:prstGeom prst="rect">
            <a:avLst/>
          </a:prstGeom>
          <a:noFill/>
        </p:spPr>
        <p:txBody>
          <a:bodyPr wrap="square" rtlCol="0">
            <a:spAutoFit/>
          </a:bodyPr>
          <a:lstStyle/>
          <a:p>
            <a:r>
              <a:rPr lang="en-US" sz="1000" dirty="0" smtClean="0"/>
              <a:t>Send Email before</a:t>
            </a:r>
            <a:endParaRPr lang="en-US" sz="1000" dirty="0"/>
          </a:p>
        </p:txBody>
      </p:sp>
      <p:sp>
        <p:nvSpPr>
          <p:cNvPr id="96" name="Rectangle 95"/>
          <p:cNvSpPr/>
          <p:nvPr/>
        </p:nvSpPr>
        <p:spPr>
          <a:xfrm>
            <a:off x="285720" y="2589413"/>
            <a:ext cx="142876" cy="14287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p:cNvSpPr txBox="1"/>
          <p:nvPr/>
        </p:nvSpPr>
        <p:spPr>
          <a:xfrm>
            <a:off x="413228" y="2771820"/>
            <a:ext cx="2786082" cy="246221"/>
          </a:xfrm>
          <a:prstGeom prst="rect">
            <a:avLst/>
          </a:prstGeom>
          <a:noFill/>
        </p:spPr>
        <p:txBody>
          <a:bodyPr wrap="square" rtlCol="0">
            <a:spAutoFit/>
          </a:bodyPr>
          <a:lstStyle/>
          <a:p>
            <a:r>
              <a:rPr lang="en-US" sz="1000" dirty="0" smtClean="0"/>
              <a:t>Send SMS before</a:t>
            </a:r>
            <a:endParaRPr lang="en-US" sz="1000" dirty="0"/>
          </a:p>
        </p:txBody>
      </p:sp>
      <p:sp>
        <p:nvSpPr>
          <p:cNvPr id="112" name="Rectangle 111"/>
          <p:cNvSpPr/>
          <p:nvPr/>
        </p:nvSpPr>
        <p:spPr>
          <a:xfrm>
            <a:off x="285720" y="2803727"/>
            <a:ext cx="142876" cy="14287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13228" y="3025665"/>
            <a:ext cx="2786082" cy="246221"/>
          </a:xfrm>
          <a:prstGeom prst="rect">
            <a:avLst/>
          </a:prstGeom>
          <a:noFill/>
        </p:spPr>
        <p:txBody>
          <a:bodyPr wrap="square" rtlCol="0">
            <a:spAutoFit/>
          </a:bodyPr>
          <a:lstStyle/>
          <a:p>
            <a:r>
              <a:rPr lang="en-US" sz="1000" dirty="0" smtClean="0"/>
              <a:t>Call on patient’s phone before </a:t>
            </a:r>
            <a:endParaRPr lang="en-US" sz="1000" dirty="0"/>
          </a:p>
        </p:txBody>
      </p:sp>
      <p:sp>
        <p:nvSpPr>
          <p:cNvPr id="120" name="Rectangle 119"/>
          <p:cNvSpPr/>
          <p:nvPr/>
        </p:nvSpPr>
        <p:spPr>
          <a:xfrm>
            <a:off x="285720" y="3057572"/>
            <a:ext cx="142876" cy="14287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2214546" y="2628944"/>
            <a:ext cx="1000132" cy="21431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3</a:t>
            </a:r>
            <a:endParaRPr lang="en-AU" dirty="0">
              <a:solidFill>
                <a:schemeClr val="tx1"/>
              </a:solidFill>
            </a:endParaRPr>
          </a:p>
        </p:txBody>
      </p:sp>
      <p:sp>
        <p:nvSpPr>
          <p:cNvPr id="122" name="Rectangle 121"/>
          <p:cNvSpPr/>
          <p:nvPr/>
        </p:nvSpPr>
        <p:spPr>
          <a:xfrm>
            <a:off x="3286116" y="2631955"/>
            <a:ext cx="785818"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Days</a:t>
            </a:r>
            <a:endParaRPr lang="en-US" sz="1050" dirty="0">
              <a:solidFill>
                <a:schemeClr val="tx1"/>
              </a:solidFill>
            </a:endParaRPr>
          </a:p>
        </p:txBody>
      </p:sp>
      <p:grpSp>
        <p:nvGrpSpPr>
          <p:cNvPr id="123" name="Group 81"/>
          <p:cNvGrpSpPr/>
          <p:nvPr/>
        </p:nvGrpSpPr>
        <p:grpSpPr>
          <a:xfrm>
            <a:off x="3857620" y="2628944"/>
            <a:ext cx="214314" cy="229682"/>
            <a:chOff x="1285852" y="4143380"/>
            <a:chExt cx="214314" cy="229682"/>
          </a:xfrm>
        </p:grpSpPr>
        <p:sp>
          <p:nvSpPr>
            <p:cNvPr id="124" name="Rectangle 123"/>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lowchart: Merge 124"/>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6" name="Rectangle 125"/>
          <p:cNvSpPr/>
          <p:nvPr/>
        </p:nvSpPr>
        <p:spPr>
          <a:xfrm>
            <a:off x="2214546" y="2843258"/>
            <a:ext cx="1000132" cy="21431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3</a:t>
            </a:r>
            <a:endParaRPr lang="en-AU" dirty="0">
              <a:solidFill>
                <a:schemeClr val="tx1"/>
              </a:solidFill>
            </a:endParaRPr>
          </a:p>
        </p:txBody>
      </p:sp>
      <p:sp>
        <p:nvSpPr>
          <p:cNvPr id="127" name="Rectangle 126"/>
          <p:cNvSpPr/>
          <p:nvPr/>
        </p:nvSpPr>
        <p:spPr>
          <a:xfrm>
            <a:off x="3286116" y="2846269"/>
            <a:ext cx="785818"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Hours</a:t>
            </a:r>
            <a:endParaRPr lang="en-US" sz="1050" dirty="0">
              <a:solidFill>
                <a:schemeClr val="tx1"/>
              </a:solidFill>
            </a:endParaRPr>
          </a:p>
        </p:txBody>
      </p:sp>
      <p:sp>
        <p:nvSpPr>
          <p:cNvPr id="128" name="Rectangle 127"/>
          <p:cNvSpPr/>
          <p:nvPr/>
        </p:nvSpPr>
        <p:spPr>
          <a:xfrm>
            <a:off x="2214546" y="3057572"/>
            <a:ext cx="1000132" cy="21431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15</a:t>
            </a:r>
            <a:endParaRPr lang="en-AU" dirty="0">
              <a:solidFill>
                <a:schemeClr val="tx1"/>
              </a:solidFill>
            </a:endParaRPr>
          </a:p>
        </p:txBody>
      </p:sp>
      <p:sp>
        <p:nvSpPr>
          <p:cNvPr id="129" name="Rectangle 128"/>
          <p:cNvSpPr/>
          <p:nvPr/>
        </p:nvSpPr>
        <p:spPr>
          <a:xfrm>
            <a:off x="3286116" y="3060583"/>
            <a:ext cx="785818"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Minutes</a:t>
            </a:r>
            <a:endParaRPr lang="en-US" sz="1050" dirty="0">
              <a:solidFill>
                <a:schemeClr val="tx1"/>
              </a:solidFill>
            </a:endParaRPr>
          </a:p>
        </p:txBody>
      </p:sp>
      <p:grpSp>
        <p:nvGrpSpPr>
          <p:cNvPr id="130" name="Group 81"/>
          <p:cNvGrpSpPr/>
          <p:nvPr/>
        </p:nvGrpSpPr>
        <p:grpSpPr>
          <a:xfrm>
            <a:off x="3857620" y="3057572"/>
            <a:ext cx="214314" cy="229682"/>
            <a:chOff x="1285852" y="4143380"/>
            <a:chExt cx="214314" cy="229682"/>
          </a:xfrm>
        </p:grpSpPr>
        <p:sp>
          <p:nvSpPr>
            <p:cNvPr id="131" name="Rectangle 130"/>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Flowchart: Merge 131"/>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3" name="Group 81"/>
          <p:cNvGrpSpPr/>
          <p:nvPr/>
        </p:nvGrpSpPr>
        <p:grpSpPr>
          <a:xfrm>
            <a:off x="3857620" y="2812952"/>
            <a:ext cx="214314" cy="229682"/>
            <a:chOff x="1285852" y="4143380"/>
            <a:chExt cx="214314" cy="229682"/>
          </a:xfrm>
        </p:grpSpPr>
        <p:sp>
          <p:nvSpPr>
            <p:cNvPr id="134" name="Rectangle 133"/>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lowchart: Merge 134"/>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9" name="Rectangle 68"/>
          <p:cNvSpPr/>
          <p:nvPr/>
        </p:nvSpPr>
        <p:spPr>
          <a:xfrm>
            <a:off x="857224" y="1571612"/>
            <a:ext cx="1357322" cy="217325"/>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sz="1050" dirty="0" smtClean="0">
                <a:solidFill>
                  <a:schemeClr val="tx1"/>
                </a:solidFill>
              </a:rPr>
              <a:t>Doctor</a:t>
            </a:r>
            <a:endParaRPr lang="en-US" sz="1050" dirty="0">
              <a:solidFill>
                <a:schemeClr val="tx1"/>
              </a:solidFill>
            </a:endParaRPr>
          </a:p>
        </p:txBody>
      </p:sp>
      <p:grpSp>
        <p:nvGrpSpPr>
          <p:cNvPr id="70" name="Group 81"/>
          <p:cNvGrpSpPr/>
          <p:nvPr/>
        </p:nvGrpSpPr>
        <p:grpSpPr>
          <a:xfrm>
            <a:off x="2000232" y="1571612"/>
            <a:ext cx="214314" cy="229682"/>
            <a:chOff x="1285852" y="4143380"/>
            <a:chExt cx="214314" cy="229682"/>
          </a:xfrm>
        </p:grpSpPr>
        <p:sp>
          <p:nvSpPr>
            <p:cNvPr id="71" name="Rectangle 70"/>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lowchart: Merge 71"/>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57158" y="1571612"/>
            <a:ext cx="8501122" cy="48577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sz="1200" dirty="0"/>
          </a:p>
        </p:txBody>
      </p:sp>
      <p:sp>
        <p:nvSpPr>
          <p:cNvPr id="3081" name="AutoShape 9" descr="Filename: j0437119.wmf&#10;Keywords: business, business man, business men ...&#10;File Size: 29 KB"/>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AU" sz="1200"/>
          </a:p>
        </p:txBody>
      </p:sp>
      <p:sp>
        <p:nvSpPr>
          <p:cNvPr id="41" name="TextBox 40"/>
          <p:cNvSpPr txBox="1"/>
          <p:nvPr/>
        </p:nvSpPr>
        <p:spPr>
          <a:xfrm>
            <a:off x="6414534" y="1071546"/>
            <a:ext cx="2443746" cy="276999"/>
          </a:xfrm>
          <a:prstGeom prst="rect">
            <a:avLst/>
          </a:prstGeom>
          <a:noFill/>
        </p:spPr>
        <p:txBody>
          <a:bodyPr wrap="none" rtlCol="0">
            <a:spAutoFit/>
          </a:bodyPr>
          <a:lstStyle/>
          <a:p>
            <a:r>
              <a:rPr lang="en-AU" sz="1200" b="1" dirty="0" smtClean="0"/>
              <a:t>Welcome</a:t>
            </a:r>
            <a:r>
              <a:rPr lang="en-AU" sz="1200" dirty="0" smtClean="0"/>
              <a:t>: &lt;first name&gt; &lt;last name&gt;</a:t>
            </a:r>
            <a:endParaRPr lang="en-AU" sz="1200" dirty="0"/>
          </a:p>
        </p:txBody>
      </p:sp>
      <p:sp>
        <p:nvSpPr>
          <p:cNvPr id="42" name="TextBox 41"/>
          <p:cNvSpPr txBox="1"/>
          <p:nvPr/>
        </p:nvSpPr>
        <p:spPr>
          <a:xfrm>
            <a:off x="6643702" y="1285860"/>
            <a:ext cx="1277016" cy="276999"/>
          </a:xfrm>
          <a:prstGeom prst="rect">
            <a:avLst/>
          </a:prstGeom>
          <a:noFill/>
        </p:spPr>
        <p:txBody>
          <a:bodyPr wrap="none" rtlCol="0">
            <a:spAutoFit/>
          </a:bodyPr>
          <a:lstStyle/>
          <a:p>
            <a:r>
              <a:rPr lang="en-AU" sz="1200" u="sng" dirty="0" smtClean="0"/>
              <a:t>Change Password</a:t>
            </a:r>
            <a:endParaRPr lang="en-AU" sz="1200" u="sng" dirty="0"/>
          </a:p>
        </p:txBody>
      </p:sp>
      <p:sp>
        <p:nvSpPr>
          <p:cNvPr id="44" name="TextBox 43"/>
          <p:cNvSpPr txBox="1"/>
          <p:nvPr/>
        </p:nvSpPr>
        <p:spPr>
          <a:xfrm>
            <a:off x="7920718" y="1294613"/>
            <a:ext cx="614848" cy="276999"/>
          </a:xfrm>
          <a:prstGeom prst="rect">
            <a:avLst/>
          </a:prstGeom>
          <a:noFill/>
        </p:spPr>
        <p:txBody>
          <a:bodyPr wrap="none" rtlCol="0">
            <a:spAutoFit/>
          </a:bodyPr>
          <a:lstStyle/>
          <a:p>
            <a:r>
              <a:rPr lang="en-AU" sz="1200" u="sng" dirty="0" smtClean="0"/>
              <a:t>Logout</a:t>
            </a:r>
            <a:endParaRPr lang="en-AU" sz="1200" u="sng" dirty="0"/>
          </a:p>
        </p:txBody>
      </p:sp>
      <p:sp>
        <p:nvSpPr>
          <p:cNvPr id="62" name="Rectangle 61"/>
          <p:cNvSpPr/>
          <p:nvPr/>
        </p:nvSpPr>
        <p:spPr>
          <a:xfrm>
            <a:off x="357158"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Home</a:t>
            </a:r>
            <a:endParaRPr lang="en-AU" sz="1400" dirty="0"/>
          </a:p>
        </p:txBody>
      </p:sp>
      <p:sp>
        <p:nvSpPr>
          <p:cNvPr id="63" name="Rectangle 62"/>
          <p:cNvSpPr/>
          <p:nvPr/>
        </p:nvSpPr>
        <p:spPr>
          <a:xfrm>
            <a:off x="1500166" y="1285860"/>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Miscellaneous</a:t>
            </a:r>
          </a:p>
        </p:txBody>
      </p:sp>
      <p:sp>
        <p:nvSpPr>
          <p:cNvPr id="64" name="Rectangle 63"/>
          <p:cNvSpPr/>
          <p:nvPr/>
        </p:nvSpPr>
        <p:spPr>
          <a:xfrm>
            <a:off x="4000496"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Settings</a:t>
            </a:r>
            <a:endParaRPr lang="en-AU" sz="1400" dirty="0"/>
          </a:p>
        </p:txBody>
      </p:sp>
      <p:sp>
        <p:nvSpPr>
          <p:cNvPr id="65" name="Rectangle 64"/>
          <p:cNvSpPr/>
          <p:nvPr/>
        </p:nvSpPr>
        <p:spPr>
          <a:xfrm>
            <a:off x="5143504"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Help</a:t>
            </a:r>
            <a:endParaRPr lang="en-AU" sz="1400" dirty="0"/>
          </a:p>
        </p:txBody>
      </p:sp>
      <p:sp>
        <p:nvSpPr>
          <p:cNvPr id="66" name="Rectangle 65"/>
          <p:cNvSpPr/>
          <p:nvPr/>
        </p:nvSpPr>
        <p:spPr>
          <a:xfrm>
            <a:off x="2857488"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Reports</a:t>
            </a:r>
            <a:endParaRPr lang="en-AU" sz="1400" dirty="0"/>
          </a:p>
        </p:txBody>
      </p:sp>
      <p:sp>
        <p:nvSpPr>
          <p:cNvPr id="30" name="Rectangle 29"/>
          <p:cNvSpPr/>
          <p:nvPr/>
        </p:nvSpPr>
        <p:spPr>
          <a:xfrm>
            <a:off x="387894"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Registration</a:t>
            </a:r>
          </a:p>
        </p:txBody>
      </p:sp>
      <p:sp>
        <p:nvSpPr>
          <p:cNvPr id="31" name="Rectangle 30"/>
          <p:cNvSpPr/>
          <p:nvPr/>
        </p:nvSpPr>
        <p:spPr>
          <a:xfrm>
            <a:off x="1487080" y="1610032"/>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AU" sz="1000" dirty="0" smtClean="0"/>
              <a:t>Appointments</a:t>
            </a:r>
          </a:p>
        </p:txBody>
      </p:sp>
      <p:sp>
        <p:nvSpPr>
          <p:cNvPr id="18" name="Title 1"/>
          <p:cNvSpPr>
            <a:spLocks noGrp="1"/>
          </p:cNvSpPr>
          <p:nvPr>
            <p:ph type="title"/>
          </p:nvPr>
        </p:nvSpPr>
        <p:spPr>
          <a:xfrm>
            <a:off x="1528770" y="71414"/>
            <a:ext cx="6472254" cy="428628"/>
          </a:xfrm>
        </p:spPr>
        <p:txBody>
          <a:bodyPr>
            <a:normAutofit fontScale="90000"/>
          </a:bodyPr>
          <a:lstStyle/>
          <a:p>
            <a:r>
              <a:rPr lang="en-US" dirty="0" smtClean="0"/>
              <a:t>Manage Appointments</a:t>
            </a:r>
            <a:endParaRPr lang="en-US" dirty="0"/>
          </a:p>
        </p:txBody>
      </p:sp>
      <p:sp>
        <p:nvSpPr>
          <p:cNvPr id="19" name="Rectangle 18"/>
          <p:cNvSpPr/>
          <p:nvPr/>
        </p:nvSpPr>
        <p:spPr>
          <a:xfrm>
            <a:off x="3906006"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Inpatient</a:t>
            </a:r>
            <a:endParaRPr lang="en-AU" sz="1100" dirty="0"/>
          </a:p>
        </p:txBody>
      </p:sp>
      <p:sp>
        <p:nvSpPr>
          <p:cNvPr id="20" name="Rectangle 19"/>
          <p:cNvSpPr/>
          <p:nvPr/>
        </p:nvSpPr>
        <p:spPr>
          <a:xfrm>
            <a:off x="2803700" y="1610032"/>
            <a:ext cx="1071570" cy="285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AU" sz="1100" dirty="0" smtClean="0"/>
              <a:t>Outpatient </a:t>
            </a:r>
            <a:endParaRPr lang="en-AU" sz="1100" dirty="0"/>
          </a:p>
        </p:txBody>
      </p:sp>
      <p:sp>
        <p:nvSpPr>
          <p:cNvPr id="22" name="Rectangle 21"/>
          <p:cNvSpPr/>
          <p:nvPr/>
        </p:nvSpPr>
        <p:spPr>
          <a:xfrm>
            <a:off x="6120584"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VAS</a:t>
            </a:r>
            <a:endParaRPr lang="en-AU" sz="1100" dirty="0"/>
          </a:p>
        </p:txBody>
      </p:sp>
      <p:sp>
        <p:nvSpPr>
          <p:cNvPr id="23" name="Rectangle 22"/>
          <p:cNvSpPr/>
          <p:nvPr/>
        </p:nvSpPr>
        <p:spPr>
          <a:xfrm>
            <a:off x="5018278"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History</a:t>
            </a:r>
            <a:endParaRPr lang="en-AU" sz="1100" dirty="0"/>
          </a:p>
        </p:txBody>
      </p:sp>
      <p:sp>
        <p:nvSpPr>
          <p:cNvPr id="24" name="Rectangle 23"/>
          <p:cNvSpPr/>
          <p:nvPr/>
        </p:nvSpPr>
        <p:spPr>
          <a:xfrm>
            <a:off x="2811384" y="1928802"/>
            <a:ext cx="18243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AU" sz="1000" dirty="0" smtClean="0"/>
              <a:t>Appointments</a:t>
            </a:r>
          </a:p>
        </p:txBody>
      </p:sp>
      <p:sp>
        <p:nvSpPr>
          <p:cNvPr id="25" name="Rectangle 24"/>
          <p:cNvSpPr/>
          <p:nvPr/>
        </p:nvSpPr>
        <p:spPr>
          <a:xfrm>
            <a:off x="2811384" y="2258737"/>
            <a:ext cx="1818968"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AU" sz="1000" dirty="0" smtClean="0"/>
              <a:t>Treatment History</a:t>
            </a:r>
          </a:p>
        </p:txBody>
      </p:sp>
      <p:sp>
        <p:nvSpPr>
          <p:cNvPr id="26" name="Rectangle 25"/>
          <p:cNvSpPr/>
          <p:nvPr/>
        </p:nvSpPr>
        <p:spPr>
          <a:xfrm>
            <a:off x="2801418" y="2585191"/>
            <a:ext cx="18243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AU" sz="1000" dirty="0" smtClean="0"/>
              <a:t>Configure Alerts</a:t>
            </a:r>
          </a:p>
        </p:txBody>
      </p:sp>
      <p:sp>
        <p:nvSpPr>
          <p:cNvPr id="28" name="Rectangle 27"/>
          <p:cNvSpPr/>
          <p:nvPr/>
        </p:nvSpPr>
        <p:spPr>
          <a:xfrm>
            <a:off x="2810104" y="2902040"/>
            <a:ext cx="1818968" cy="285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AU" sz="1100" dirty="0" smtClean="0"/>
              <a:t>Consultation Duty Roster</a:t>
            </a:r>
          </a:p>
        </p:txBody>
      </p:sp>
      <p:sp>
        <p:nvSpPr>
          <p:cNvPr id="29" name="Rectangle 28"/>
          <p:cNvSpPr/>
          <p:nvPr/>
        </p:nvSpPr>
        <p:spPr>
          <a:xfrm>
            <a:off x="2800138" y="3223092"/>
            <a:ext cx="18243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AU" sz="1000" dirty="0" smtClean="0"/>
              <a:t>Billing Details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57158" y="1571612"/>
            <a:ext cx="8501122" cy="48577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sz="1200" dirty="0"/>
          </a:p>
        </p:txBody>
      </p:sp>
      <p:sp>
        <p:nvSpPr>
          <p:cNvPr id="3081" name="AutoShape 9" descr="Filename: j0437119.wmf&#10;Keywords: business, business man, business men ...&#10;File Size: 29 KB"/>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AU" sz="1200"/>
          </a:p>
        </p:txBody>
      </p:sp>
      <p:sp>
        <p:nvSpPr>
          <p:cNvPr id="41" name="TextBox 40"/>
          <p:cNvSpPr txBox="1"/>
          <p:nvPr/>
        </p:nvSpPr>
        <p:spPr>
          <a:xfrm>
            <a:off x="6414534" y="1071546"/>
            <a:ext cx="2443746" cy="276999"/>
          </a:xfrm>
          <a:prstGeom prst="rect">
            <a:avLst/>
          </a:prstGeom>
          <a:noFill/>
        </p:spPr>
        <p:txBody>
          <a:bodyPr wrap="none" rtlCol="0">
            <a:spAutoFit/>
          </a:bodyPr>
          <a:lstStyle/>
          <a:p>
            <a:r>
              <a:rPr lang="en-AU" sz="1200" b="1" dirty="0" smtClean="0"/>
              <a:t>Welcome</a:t>
            </a:r>
            <a:r>
              <a:rPr lang="en-AU" sz="1200" dirty="0" smtClean="0"/>
              <a:t>: &lt;first name&gt; &lt;last name&gt;</a:t>
            </a:r>
            <a:endParaRPr lang="en-AU" sz="1200" dirty="0"/>
          </a:p>
        </p:txBody>
      </p:sp>
      <p:sp>
        <p:nvSpPr>
          <p:cNvPr id="42" name="TextBox 41"/>
          <p:cNvSpPr txBox="1"/>
          <p:nvPr/>
        </p:nvSpPr>
        <p:spPr>
          <a:xfrm>
            <a:off x="6643702" y="1285860"/>
            <a:ext cx="1277016" cy="276999"/>
          </a:xfrm>
          <a:prstGeom prst="rect">
            <a:avLst/>
          </a:prstGeom>
          <a:noFill/>
        </p:spPr>
        <p:txBody>
          <a:bodyPr wrap="none" rtlCol="0">
            <a:spAutoFit/>
          </a:bodyPr>
          <a:lstStyle/>
          <a:p>
            <a:r>
              <a:rPr lang="en-AU" sz="1200" u="sng" dirty="0" smtClean="0"/>
              <a:t>Change Password</a:t>
            </a:r>
            <a:endParaRPr lang="en-AU" sz="1200" u="sng" dirty="0"/>
          </a:p>
        </p:txBody>
      </p:sp>
      <p:sp>
        <p:nvSpPr>
          <p:cNvPr id="44" name="TextBox 43"/>
          <p:cNvSpPr txBox="1"/>
          <p:nvPr/>
        </p:nvSpPr>
        <p:spPr>
          <a:xfrm>
            <a:off x="7920718" y="1294613"/>
            <a:ext cx="614848" cy="276999"/>
          </a:xfrm>
          <a:prstGeom prst="rect">
            <a:avLst/>
          </a:prstGeom>
          <a:noFill/>
        </p:spPr>
        <p:txBody>
          <a:bodyPr wrap="none" rtlCol="0">
            <a:spAutoFit/>
          </a:bodyPr>
          <a:lstStyle/>
          <a:p>
            <a:r>
              <a:rPr lang="en-AU" sz="1200" u="sng" dirty="0" smtClean="0"/>
              <a:t>Logout</a:t>
            </a:r>
            <a:endParaRPr lang="en-AU" sz="1200" u="sng" dirty="0"/>
          </a:p>
        </p:txBody>
      </p:sp>
      <p:sp>
        <p:nvSpPr>
          <p:cNvPr id="62" name="Rectangle 61"/>
          <p:cNvSpPr/>
          <p:nvPr/>
        </p:nvSpPr>
        <p:spPr>
          <a:xfrm>
            <a:off x="357158"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Home</a:t>
            </a:r>
            <a:endParaRPr lang="en-AU" sz="1400" dirty="0"/>
          </a:p>
        </p:txBody>
      </p:sp>
      <p:sp>
        <p:nvSpPr>
          <p:cNvPr id="63" name="Rectangle 62"/>
          <p:cNvSpPr/>
          <p:nvPr/>
        </p:nvSpPr>
        <p:spPr>
          <a:xfrm>
            <a:off x="1500166" y="1285860"/>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Miscellaneous</a:t>
            </a:r>
          </a:p>
        </p:txBody>
      </p:sp>
      <p:sp>
        <p:nvSpPr>
          <p:cNvPr id="64" name="Rectangle 63"/>
          <p:cNvSpPr/>
          <p:nvPr/>
        </p:nvSpPr>
        <p:spPr>
          <a:xfrm>
            <a:off x="4000496"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Settings</a:t>
            </a:r>
            <a:endParaRPr lang="en-AU" sz="1400" dirty="0"/>
          </a:p>
        </p:txBody>
      </p:sp>
      <p:sp>
        <p:nvSpPr>
          <p:cNvPr id="65" name="Rectangle 64"/>
          <p:cNvSpPr/>
          <p:nvPr/>
        </p:nvSpPr>
        <p:spPr>
          <a:xfrm>
            <a:off x="5143504"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Help</a:t>
            </a:r>
            <a:endParaRPr lang="en-AU" sz="1400" dirty="0"/>
          </a:p>
        </p:txBody>
      </p:sp>
      <p:sp>
        <p:nvSpPr>
          <p:cNvPr id="66" name="Rectangle 65"/>
          <p:cNvSpPr/>
          <p:nvPr/>
        </p:nvSpPr>
        <p:spPr>
          <a:xfrm>
            <a:off x="2857488"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Reports</a:t>
            </a:r>
            <a:endParaRPr lang="en-AU" sz="1400" dirty="0"/>
          </a:p>
        </p:txBody>
      </p:sp>
      <p:sp>
        <p:nvSpPr>
          <p:cNvPr id="30" name="Rectangle 29"/>
          <p:cNvSpPr/>
          <p:nvPr/>
        </p:nvSpPr>
        <p:spPr>
          <a:xfrm>
            <a:off x="387894"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Registration</a:t>
            </a:r>
          </a:p>
        </p:txBody>
      </p:sp>
      <p:sp>
        <p:nvSpPr>
          <p:cNvPr id="31" name="Rectangle 30"/>
          <p:cNvSpPr/>
          <p:nvPr/>
        </p:nvSpPr>
        <p:spPr>
          <a:xfrm>
            <a:off x="1487080" y="1610032"/>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AU" sz="1000" dirty="0" smtClean="0"/>
              <a:t>Appointments</a:t>
            </a:r>
          </a:p>
        </p:txBody>
      </p:sp>
      <p:sp>
        <p:nvSpPr>
          <p:cNvPr id="18" name="Title 1"/>
          <p:cNvSpPr>
            <a:spLocks noGrp="1"/>
          </p:cNvSpPr>
          <p:nvPr>
            <p:ph type="title"/>
          </p:nvPr>
        </p:nvSpPr>
        <p:spPr>
          <a:xfrm>
            <a:off x="1528770" y="71414"/>
            <a:ext cx="6472254" cy="428628"/>
          </a:xfrm>
        </p:spPr>
        <p:txBody>
          <a:bodyPr>
            <a:normAutofit fontScale="90000"/>
          </a:bodyPr>
          <a:lstStyle/>
          <a:p>
            <a:r>
              <a:rPr lang="en-US" dirty="0" smtClean="0"/>
              <a:t>Manage Rooster</a:t>
            </a:r>
            <a:endParaRPr lang="en-US" dirty="0"/>
          </a:p>
        </p:txBody>
      </p:sp>
      <p:sp>
        <p:nvSpPr>
          <p:cNvPr id="19" name="Rectangle 18"/>
          <p:cNvSpPr/>
          <p:nvPr/>
        </p:nvSpPr>
        <p:spPr>
          <a:xfrm>
            <a:off x="3906006"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Inpatient</a:t>
            </a:r>
            <a:endParaRPr lang="en-AU" sz="1100" dirty="0"/>
          </a:p>
        </p:txBody>
      </p:sp>
      <p:sp>
        <p:nvSpPr>
          <p:cNvPr id="20" name="Rectangle 19"/>
          <p:cNvSpPr/>
          <p:nvPr/>
        </p:nvSpPr>
        <p:spPr>
          <a:xfrm>
            <a:off x="2803700" y="1610032"/>
            <a:ext cx="1071570" cy="285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AU" sz="1100" dirty="0" smtClean="0"/>
              <a:t>Outpatient </a:t>
            </a:r>
            <a:endParaRPr lang="en-AU" sz="1100" dirty="0"/>
          </a:p>
        </p:txBody>
      </p:sp>
      <p:sp>
        <p:nvSpPr>
          <p:cNvPr id="22" name="Rectangle 21"/>
          <p:cNvSpPr/>
          <p:nvPr/>
        </p:nvSpPr>
        <p:spPr>
          <a:xfrm>
            <a:off x="6120584"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VAS</a:t>
            </a:r>
            <a:endParaRPr lang="en-AU" sz="1100" dirty="0"/>
          </a:p>
        </p:txBody>
      </p:sp>
      <p:sp>
        <p:nvSpPr>
          <p:cNvPr id="23" name="Rectangle 22"/>
          <p:cNvSpPr/>
          <p:nvPr/>
        </p:nvSpPr>
        <p:spPr>
          <a:xfrm>
            <a:off x="5018278"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History</a:t>
            </a:r>
            <a:endParaRPr lang="en-AU" sz="1100" dirty="0"/>
          </a:p>
        </p:txBody>
      </p:sp>
      <p:pic>
        <p:nvPicPr>
          <p:cNvPr id="24" name="Picture 23" descr="Picture2.PNG"/>
          <p:cNvPicPr>
            <a:picLocks noChangeAspect="1"/>
          </p:cNvPicPr>
          <p:nvPr/>
        </p:nvPicPr>
        <p:blipFill>
          <a:blip r:embed="rId3"/>
          <a:stretch>
            <a:fillRect/>
          </a:stretch>
        </p:blipFill>
        <p:spPr>
          <a:xfrm>
            <a:off x="357158" y="1928802"/>
            <a:ext cx="8501122" cy="4500594"/>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57158" y="1571612"/>
            <a:ext cx="8501122" cy="48577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sz="1200" dirty="0"/>
          </a:p>
        </p:txBody>
      </p:sp>
      <p:sp>
        <p:nvSpPr>
          <p:cNvPr id="3081" name="AutoShape 9" descr="Filename: j0437119.wmf&#10;Keywords: business, business man, business men ...&#10;File Size: 29 KB"/>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AU" sz="1200"/>
          </a:p>
        </p:txBody>
      </p:sp>
      <p:sp>
        <p:nvSpPr>
          <p:cNvPr id="41" name="TextBox 40"/>
          <p:cNvSpPr txBox="1"/>
          <p:nvPr/>
        </p:nvSpPr>
        <p:spPr>
          <a:xfrm>
            <a:off x="6414534" y="1071546"/>
            <a:ext cx="2443746" cy="276999"/>
          </a:xfrm>
          <a:prstGeom prst="rect">
            <a:avLst/>
          </a:prstGeom>
          <a:noFill/>
        </p:spPr>
        <p:txBody>
          <a:bodyPr wrap="none" rtlCol="0">
            <a:spAutoFit/>
          </a:bodyPr>
          <a:lstStyle/>
          <a:p>
            <a:r>
              <a:rPr lang="en-AU" sz="1200" b="1" dirty="0" smtClean="0"/>
              <a:t>Welcome</a:t>
            </a:r>
            <a:r>
              <a:rPr lang="en-AU" sz="1200" dirty="0" smtClean="0"/>
              <a:t>: &lt;first name&gt; &lt;last name&gt;</a:t>
            </a:r>
            <a:endParaRPr lang="en-AU" sz="1200" dirty="0"/>
          </a:p>
        </p:txBody>
      </p:sp>
      <p:sp>
        <p:nvSpPr>
          <p:cNvPr id="42" name="TextBox 41"/>
          <p:cNvSpPr txBox="1"/>
          <p:nvPr/>
        </p:nvSpPr>
        <p:spPr>
          <a:xfrm>
            <a:off x="6643702" y="1285860"/>
            <a:ext cx="1277016" cy="276999"/>
          </a:xfrm>
          <a:prstGeom prst="rect">
            <a:avLst/>
          </a:prstGeom>
          <a:noFill/>
        </p:spPr>
        <p:txBody>
          <a:bodyPr wrap="none" rtlCol="0">
            <a:spAutoFit/>
          </a:bodyPr>
          <a:lstStyle/>
          <a:p>
            <a:r>
              <a:rPr lang="en-AU" sz="1200" u="sng" dirty="0" smtClean="0"/>
              <a:t>Change Password</a:t>
            </a:r>
            <a:endParaRPr lang="en-AU" sz="1200" u="sng" dirty="0"/>
          </a:p>
        </p:txBody>
      </p:sp>
      <p:sp>
        <p:nvSpPr>
          <p:cNvPr id="44" name="TextBox 43"/>
          <p:cNvSpPr txBox="1"/>
          <p:nvPr/>
        </p:nvSpPr>
        <p:spPr>
          <a:xfrm>
            <a:off x="7920718" y="1294613"/>
            <a:ext cx="614848" cy="276999"/>
          </a:xfrm>
          <a:prstGeom prst="rect">
            <a:avLst/>
          </a:prstGeom>
          <a:noFill/>
        </p:spPr>
        <p:txBody>
          <a:bodyPr wrap="none" rtlCol="0">
            <a:spAutoFit/>
          </a:bodyPr>
          <a:lstStyle/>
          <a:p>
            <a:r>
              <a:rPr lang="en-AU" sz="1200" u="sng" dirty="0" smtClean="0"/>
              <a:t>Logout</a:t>
            </a:r>
            <a:endParaRPr lang="en-AU" sz="1200" u="sng" dirty="0"/>
          </a:p>
        </p:txBody>
      </p:sp>
      <p:sp>
        <p:nvSpPr>
          <p:cNvPr id="62" name="Rectangle 61"/>
          <p:cNvSpPr/>
          <p:nvPr/>
        </p:nvSpPr>
        <p:spPr>
          <a:xfrm>
            <a:off x="357158"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Home</a:t>
            </a:r>
            <a:endParaRPr lang="en-AU" sz="1400" dirty="0"/>
          </a:p>
        </p:txBody>
      </p:sp>
      <p:sp>
        <p:nvSpPr>
          <p:cNvPr id="63" name="Rectangle 62"/>
          <p:cNvSpPr/>
          <p:nvPr/>
        </p:nvSpPr>
        <p:spPr>
          <a:xfrm>
            <a:off x="1500166" y="1285860"/>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Miscellaneous</a:t>
            </a:r>
          </a:p>
        </p:txBody>
      </p:sp>
      <p:sp>
        <p:nvSpPr>
          <p:cNvPr id="64" name="Rectangle 63"/>
          <p:cNvSpPr/>
          <p:nvPr/>
        </p:nvSpPr>
        <p:spPr>
          <a:xfrm>
            <a:off x="4000496"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Settings</a:t>
            </a:r>
            <a:endParaRPr lang="en-AU" sz="1400" dirty="0"/>
          </a:p>
        </p:txBody>
      </p:sp>
      <p:sp>
        <p:nvSpPr>
          <p:cNvPr id="65" name="Rectangle 64"/>
          <p:cNvSpPr/>
          <p:nvPr/>
        </p:nvSpPr>
        <p:spPr>
          <a:xfrm>
            <a:off x="5143504"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Help</a:t>
            </a:r>
            <a:endParaRPr lang="en-AU" sz="1400" dirty="0"/>
          </a:p>
        </p:txBody>
      </p:sp>
      <p:sp>
        <p:nvSpPr>
          <p:cNvPr id="66" name="Rectangle 65"/>
          <p:cNvSpPr/>
          <p:nvPr/>
        </p:nvSpPr>
        <p:spPr>
          <a:xfrm>
            <a:off x="2857488"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Reports</a:t>
            </a:r>
            <a:endParaRPr lang="en-AU" sz="1400" dirty="0"/>
          </a:p>
        </p:txBody>
      </p:sp>
      <p:sp>
        <p:nvSpPr>
          <p:cNvPr id="30" name="Rectangle 29"/>
          <p:cNvSpPr/>
          <p:nvPr/>
        </p:nvSpPr>
        <p:spPr>
          <a:xfrm>
            <a:off x="387894"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Registration</a:t>
            </a:r>
          </a:p>
        </p:txBody>
      </p:sp>
      <p:sp>
        <p:nvSpPr>
          <p:cNvPr id="31" name="Rectangle 30"/>
          <p:cNvSpPr/>
          <p:nvPr/>
        </p:nvSpPr>
        <p:spPr>
          <a:xfrm>
            <a:off x="1487080" y="1610032"/>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AU" sz="1000" dirty="0" smtClean="0"/>
              <a:t>Appointments</a:t>
            </a:r>
          </a:p>
        </p:txBody>
      </p:sp>
      <p:sp>
        <p:nvSpPr>
          <p:cNvPr id="18" name="Title 1"/>
          <p:cNvSpPr>
            <a:spLocks noGrp="1"/>
          </p:cNvSpPr>
          <p:nvPr>
            <p:ph type="title"/>
          </p:nvPr>
        </p:nvSpPr>
        <p:spPr>
          <a:xfrm>
            <a:off x="1528770" y="71414"/>
            <a:ext cx="6472254" cy="428628"/>
          </a:xfrm>
        </p:spPr>
        <p:txBody>
          <a:bodyPr>
            <a:normAutofit fontScale="90000"/>
          </a:bodyPr>
          <a:lstStyle/>
          <a:p>
            <a:r>
              <a:rPr lang="en-US" dirty="0" smtClean="0"/>
              <a:t>Manage Appointments</a:t>
            </a:r>
            <a:endParaRPr lang="en-US" dirty="0"/>
          </a:p>
        </p:txBody>
      </p:sp>
      <p:sp>
        <p:nvSpPr>
          <p:cNvPr id="19" name="Rectangle 18"/>
          <p:cNvSpPr/>
          <p:nvPr/>
        </p:nvSpPr>
        <p:spPr>
          <a:xfrm>
            <a:off x="3906006"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Inpatient</a:t>
            </a:r>
            <a:endParaRPr lang="en-AU" sz="1100" dirty="0"/>
          </a:p>
        </p:txBody>
      </p:sp>
      <p:sp>
        <p:nvSpPr>
          <p:cNvPr id="20" name="Rectangle 19"/>
          <p:cNvSpPr/>
          <p:nvPr/>
        </p:nvSpPr>
        <p:spPr>
          <a:xfrm>
            <a:off x="2803700" y="1610032"/>
            <a:ext cx="1071570" cy="285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AU" sz="1100" dirty="0" smtClean="0"/>
              <a:t>Outpatient </a:t>
            </a:r>
            <a:endParaRPr lang="en-AU" sz="1100" dirty="0"/>
          </a:p>
        </p:txBody>
      </p:sp>
      <p:sp>
        <p:nvSpPr>
          <p:cNvPr id="22" name="Rectangle 21"/>
          <p:cNvSpPr/>
          <p:nvPr/>
        </p:nvSpPr>
        <p:spPr>
          <a:xfrm>
            <a:off x="6120584"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VAS</a:t>
            </a:r>
            <a:endParaRPr lang="en-AU" sz="1100" dirty="0"/>
          </a:p>
        </p:txBody>
      </p:sp>
      <p:sp>
        <p:nvSpPr>
          <p:cNvPr id="23" name="Rectangle 22"/>
          <p:cNvSpPr/>
          <p:nvPr/>
        </p:nvSpPr>
        <p:spPr>
          <a:xfrm>
            <a:off x="5018278"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History</a:t>
            </a:r>
            <a:endParaRPr lang="en-AU" sz="1100" dirty="0"/>
          </a:p>
        </p:txBody>
      </p:sp>
      <p:sp>
        <p:nvSpPr>
          <p:cNvPr id="24" name="Rectangle 23"/>
          <p:cNvSpPr/>
          <p:nvPr/>
        </p:nvSpPr>
        <p:spPr>
          <a:xfrm>
            <a:off x="2811384" y="1928802"/>
            <a:ext cx="18243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AU" sz="1000" dirty="0" smtClean="0"/>
              <a:t>Appointments</a:t>
            </a:r>
          </a:p>
        </p:txBody>
      </p:sp>
      <p:sp>
        <p:nvSpPr>
          <p:cNvPr id="25" name="Rectangle 24"/>
          <p:cNvSpPr/>
          <p:nvPr/>
        </p:nvSpPr>
        <p:spPr>
          <a:xfrm>
            <a:off x="2811384" y="2258737"/>
            <a:ext cx="1818968"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AU" sz="1000" dirty="0" smtClean="0"/>
              <a:t>Treatment History</a:t>
            </a:r>
          </a:p>
        </p:txBody>
      </p:sp>
      <p:sp>
        <p:nvSpPr>
          <p:cNvPr id="26" name="Rectangle 25"/>
          <p:cNvSpPr/>
          <p:nvPr/>
        </p:nvSpPr>
        <p:spPr>
          <a:xfrm>
            <a:off x="2801418" y="2585191"/>
            <a:ext cx="18243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AU" sz="1000" dirty="0" smtClean="0"/>
              <a:t>Configure Alerts</a:t>
            </a:r>
          </a:p>
        </p:txBody>
      </p:sp>
      <p:sp>
        <p:nvSpPr>
          <p:cNvPr id="28" name="Rectangle 27"/>
          <p:cNvSpPr/>
          <p:nvPr/>
        </p:nvSpPr>
        <p:spPr>
          <a:xfrm>
            <a:off x="2810104" y="2902040"/>
            <a:ext cx="1818968"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AU" sz="1000" dirty="0" smtClean="0">
                <a:solidFill>
                  <a:schemeClr val="lt1"/>
                </a:solidFill>
              </a:rPr>
              <a:t>Consultation Duty Roster</a:t>
            </a:r>
          </a:p>
        </p:txBody>
      </p:sp>
      <p:sp>
        <p:nvSpPr>
          <p:cNvPr id="29" name="Rectangle 28"/>
          <p:cNvSpPr/>
          <p:nvPr/>
        </p:nvSpPr>
        <p:spPr>
          <a:xfrm>
            <a:off x="2800138" y="3223092"/>
            <a:ext cx="1824370" cy="285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AU" sz="1100" dirty="0" smtClean="0"/>
              <a:t>Billing Details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8770" y="71414"/>
            <a:ext cx="6472254" cy="642942"/>
          </a:xfrm>
        </p:spPr>
        <p:txBody>
          <a:bodyPr/>
          <a:lstStyle/>
          <a:p>
            <a:r>
              <a:rPr lang="en-US" dirty="0" smtClean="0"/>
              <a:t>Patient Management</a:t>
            </a:r>
            <a:endParaRPr lang="en-US" dirty="0"/>
          </a:p>
        </p:txBody>
      </p:sp>
      <p:sp>
        <p:nvSpPr>
          <p:cNvPr id="3" name="Content Placeholder 2"/>
          <p:cNvSpPr>
            <a:spLocks noGrp="1"/>
          </p:cNvSpPr>
          <p:nvPr>
            <p:ph idx="1"/>
          </p:nvPr>
        </p:nvSpPr>
        <p:spPr>
          <a:xfrm>
            <a:off x="285720" y="928670"/>
            <a:ext cx="8401080" cy="5572164"/>
          </a:xfrm>
        </p:spPr>
        <p:txBody>
          <a:bodyPr>
            <a:normAutofit/>
          </a:bodyPr>
          <a:lstStyle/>
          <a:p>
            <a:r>
              <a:rPr lang="en-US" sz="2000" dirty="0" smtClean="0"/>
              <a:t>This module captures complete and relevant patient information, which helps in automating the patient administration functions to have better and efficient patient care process. The patient management provides features for enquiries about the patient, the patient's location, admission, appointment scheduling and discharge details. This system also takes care of the insurance/sponsor details of the patient.</a:t>
            </a:r>
          </a:p>
          <a:p>
            <a:r>
              <a:rPr lang="en-US" sz="2000" dirty="0" smtClean="0"/>
              <a:t>Patient Registration</a:t>
            </a:r>
          </a:p>
          <a:p>
            <a:pPr lvl="1"/>
            <a:r>
              <a:rPr lang="en-US" sz="1800" dirty="0" smtClean="0"/>
              <a:t>Patient registration is the first step whenever a new patient (Inpatient as well as Outpatient) comes into the hospital. </a:t>
            </a:r>
          </a:p>
          <a:p>
            <a:pPr lvl="1"/>
            <a:r>
              <a:rPr lang="en-US" sz="1800" dirty="0" smtClean="0"/>
              <a:t>There are two types of registration</a:t>
            </a:r>
          </a:p>
          <a:p>
            <a:pPr lvl="2"/>
            <a:r>
              <a:rPr lang="en-US" sz="1600" dirty="0" smtClean="0"/>
              <a:t>Normal registration</a:t>
            </a:r>
          </a:p>
          <a:p>
            <a:pPr lvl="2"/>
            <a:r>
              <a:rPr lang="en-US" sz="1600" dirty="0" smtClean="0"/>
              <a:t>Emergency registration</a:t>
            </a:r>
          </a:p>
          <a:p>
            <a:pPr lvl="3"/>
            <a:r>
              <a:rPr lang="en-US" sz="1400" dirty="0" smtClean="0"/>
              <a:t>Later on the emergency registration can get converted into a normal registration</a:t>
            </a:r>
          </a:p>
          <a:p>
            <a:pPr lvl="1"/>
            <a:r>
              <a:rPr lang="en-US" sz="1800" dirty="0" smtClean="0"/>
              <a:t>Issue a patient visit slip</a:t>
            </a:r>
          </a:p>
          <a:p>
            <a:r>
              <a:rPr lang="en-US" sz="2000" dirty="0" smtClean="0"/>
              <a:t>Patient can have one or more attendant (usually decided by the hospital)</a:t>
            </a:r>
          </a:p>
          <a:p>
            <a:r>
              <a:rPr lang="en-US" sz="2000" dirty="0" smtClean="0"/>
              <a:t>Managing visit slip for patient and attendant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500066"/>
          </a:xfrm>
        </p:spPr>
        <p:txBody>
          <a:bodyPr>
            <a:noAutofit/>
          </a:bodyPr>
          <a:lstStyle/>
          <a:p>
            <a:r>
              <a:rPr lang="en-US" sz="2400" dirty="0" smtClean="0"/>
              <a:t>Managing Referral</a:t>
            </a:r>
            <a:endParaRPr lang="en-US" sz="2400" dirty="0"/>
          </a:p>
        </p:txBody>
      </p:sp>
      <p:grpSp>
        <p:nvGrpSpPr>
          <p:cNvPr id="3" name="Group 10"/>
          <p:cNvGrpSpPr/>
          <p:nvPr/>
        </p:nvGrpSpPr>
        <p:grpSpPr>
          <a:xfrm>
            <a:off x="285720" y="1214422"/>
            <a:ext cx="785818" cy="1215240"/>
            <a:chOff x="285720" y="1214422"/>
            <a:chExt cx="785818" cy="1215240"/>
          </a:xfrm>
        </p:grpSpPr>
        <p:sp>
          <p:nvSpPr>
            <p:cNvPr id="4" name="Smiley Face 3"/>
            <p:cNvSpPr/>
            <p:nvPr/>
          </p:nvSpPr>
          <p:spPr>
            <a:xfrm>
              <a:off x="428596" y="1214422"/>
              <a:ext cx="428628" cy="428628"/>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4" idx="4"/>
            </p:cNvCxnSpPr>
            <p:nvPr/>
          </p:nvCxnSpPr>
          <p:spPr>
            <a:xfrm rot="5400000">
              <a:off x="250001" y="2035959"/>
              <a:ext cx="7858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flipV="1">
              <a:off x="285720" y="2000240"/>
              <a:ext cx="357190" cy="21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42910" y="2000240"/>
              <a:ext cx="428628" cy="214314"/>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 name="Flowchart: Process 12"/>
          <p:cNvSpPr/>
          <p:nvPr/>
        </p:nvSpPr>
        <p:spPr>
          <a:xfrm>
            <a:off x="1643042" y="1107831"/>
            <a:ext cx="1000132" cy="128588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Patient takes appointment and specifies the referring doctor’s name</a:t>
            </a:r>
            <a:endParaRPr lang="en-US" sz="1050" dirty="0"/>
          </a:p>
        </p:txBody>
      </p:sp>
      <p:sp>
        <p:nvSpPr>
          <p:cNvPr id="14" name="Flowchart: Decision 13"/>
          <p:cNvSpPr/>
          <p:nvPr/>
        </p:nvSpPr>
        <p:spPr>
          <a:xfrm>
            <a:off x="3214678" y="1214422"/>
            <a:ext cx="1500198" cy="107157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Appointment Confirmed?</a:t>
            </a:r>
            <a:endParaRPr lang="en-US" sz="800" dirty="0"/>
          </a:p>
        </p:txBody>
      </p:sp>
      <p:sp>
        <p:nvSpPr>
          <p:cNvPr id="15" name="Flowchart: Process 14"/>
          <p:cNvSpPr/>
          <p:nvPr/>
        </p:nvSpPr>
        <p:spPr>
          <a:xfrm>
            <a:off x="5786446" y="571480"/>
            <a:ext cx="2214578" cy="50006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Do not need to configure referring doctor’s detail</a:t>
            </a:r>
            <a:endParaRPr lang="en-US" sz="1050" dirty="0"/>
          </a:p>
        </p:txBody>
      </p:sp>
      <p:cxnSp>
        <p:nvCxnSpPr>
          <p:cNvPr id="17" name="Shape 16"/>
          <p:cNvCxnSpPr>
            <a:stCxn id="14" idx="0"/>
            <a:endCxn id="15" idx="1"/>
          </p:cNvCxnSpPr>
          <p:nvPr/>
        </p:nvCxnSpPr>
        <p:spPr>
          <a:xfrm rot="5400000" flipH="1" flipV="1">
            <a:off x="4679157" y="107134"/>
            <a:ext cx="392909" cy="182166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214810" y="785794"/>
            <a:ext cx="500066" cy="307777"/>
          </a:xfrm>
          <a:prstGeom prst="rect">
            <a:avLst/>
          </a:prstGeom>
          <a:noFill/>
        </p:spPr>
        <p:txBody>
          <a:bodyPr wrap="square" rtlCol="0">
            <a:spAutoFit/>
          </a:bodyPr>
          <a:lstStyle/>
          <a:p>
            <a:r>
              <a:rPr lang="en-US" sz="1400" dirty="0" smtClean="0"/>
              <a:t>NO</a:t>
            </a:r>
            <a:endParaRPr lang="en-US" sz="1400" dirty="0"/>
          </a:p>
        </p:txBody>
      </p:sp>
      <p:cxnSp>
        <p:nvCxnSpPr>
          <p:cNvPr id="20" name="Straight Arrow Connector 19"/>
          <p:cNvCxnSpPr>
            <a:stCxn id="14" idx="3"/>
          </p:cNvCxnSpPr>
          <p:nvPr/>
        </p:nvCxnSpPr>
        <p:spPr>
          <a:xfrm flipV="1">
            <a:off x="4714876" y="1714488"/>
            <a:ext cx="1143008"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929190" y="1357298"/>
            <a:ext cx="500066" cy="307777"/>
          </a:xfrm>
          <a:prstGeom prst="rect">
            <a:avLst/>
          </a:prstGeom>
          <a:noFill/>
        </p:spPr>
        <p:txBody>
          <a:bodyPr wrap="square" rtlCol="0">
            <a:spAutoFit/>
          </a:bodyPr>
          <a:lstStyle/>
          <a:p>
            <a:r>
              <a:rPr lang="en-US" sz="1400" dirty="0" smtClean="0"/>
              <a:t>YES</a:t>
            </a:r>
            <a:endParaRPr lang="en-US" sz="1400" dirty="0"/>
          </a:p>
        </p:txBody>
      </p:sp>
      <p:sp>
        <p:nvSpPr>
          <p:cNvPr id="23" name="Flowchart: Process 22"/>
          <p:cNvSpPr/>
          <p:nvPr/>
        </p:nvSpPr>
        <p:spPr>
          <a:xfrm>
            <a:off x="5857884" y="1428736"/>
            <a:ext cx="2214578" cy="50006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Configure referring doctor’s detail including his account number for any financial transactions with him.</a:t>
            </a:r>
            <a:endParaRPr lang="en-US" sz="1050" dirty="0"/>
          </a:p>
        </p:txBody>
      </p:sp>
      <p:cxnSp>
        <p:nvCxnSpPr>
          <p:cNvPr id="25" name="Straight Arrow Connector 24"/>
          <p:cNvCxnSpPr>
            <a:stCxn id="13" idx="3"/>
            <a:endCxn id="14" idx="1"/>
          </p:cNvCxnSpPr>
          <p:nvPr/>
        </p:nvCxnSpPr>
        <p:spPr>
          <a:xfrm flipV="1">
            <a:off x="2643174" y="1750207"/>
            <a:ext cx="571504" cy="5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ight Arrow 28"/>
          <p:cNvSpPr/>
          <p:nvPr/>
        </p:nvSpPr>
        <p:spPr>
          <a:xfrm>
            <a:off x="928662" y="1643050"/>
            <a:ext cx="642942"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500066"/>
          </a:xfrm>
        </p:spPr>
        <p:txBody>
          <a:bodyPr>
            <a:noAutofit/>
          </a:bodyPr>
          <a:lstStyle/>
          <a:p>
            <a:r>
              <a:rPr lang="en-US" sz="2400" dirty="0" smtClean="0"/>
              <a:t>Managing Referral</a:t>
            </a:r>
            <a:endParaRPr lang="en-US" sz="2400" dirty="0"/>
          </a:p>
        </p:txBody>
      </p:sp>
      <p:sp>
        <p:nvSpPr>
          <p:cNvPr id="3" name="Content Placeholder 2"/>
          <p:cNvSpPr>
            <a:spLocks noGrp="1"/>
          </p:cNvSpPr>
          <p:nvPr>
            <p:ph idx="1"/>
          </p:nvPr>
        </p:nvSpPr>
        <p:spPr>
          <a:xfrm>
            <a:off x="457200" y="785794"/>
            <a:ext cx="8229600" cy="5000660"/>
          </a:xfrm>
        </p:spPr>
        <p:txBody>
          <a:bodyPr>
            <a:normAutofit/>
          </a:bodyPr>
          <a:lstStyle/>
          <a:p>
            <a:r>
              <a:rPr lang="en-US" sz="2000" dirty="0" smtClean="0"/>
              <a:t>Health care provider is able to manage the referring doctor’s details</a:t>
            </a:r>
          </a:p>
          <a:p>
            <a:pPr lvl="1"/>
            <a:r>
              <a:rPr lang="en-US" sz="1600" dirty="0" smtClean="0"/>
              <a:t>Create, Read, Update and Delete referring doctor</a:t>
            </a:r>
          </a:p>
          <a:p>
            <a:pPr lvl="1"/>
            <a:r>
              <a:rPr lang="en-US" sz="1600" dirty="0" smtClean="0"/>
              <a:t>Configure charges</a:t>
            </a:r>
          </a:p>
          <a:p>
            <a:pPr lvl="2"/>
            <a:r>
              <a:rPr lang="en-US" sz="1200" dirty="0" smtClean="0"/>
              <a:t>Absolute amount or</a:t>
            </a:r>
          </a:p>
          <a:p>
            <a:pPr lvl="2"/>
            <a:r>
              <a:rPr lang="en-US" sz="1200" dirty="0" smtClean="0"/>
              <a:t>Percentage amount</a:t>
            </a:r>
          </a:p>
          <a:p>
            <a:r>
              <a:rPr lang="en-US" sz="2000" dirty="0" smtClean="0"/>
              <a:t>Provider is able to </a:t>
            </a:r>
          </a:p>
          <a:p>
            <a:pPr lvl="1"/>
            <a:r>
              <a:rPr lang="en-US" sz="1600" dirty="0" smtClean="0"/>
              <a:t>view account details of the referring doctor</a:t>
            </a:r>
          </a:p>
          <a:p>
            <a:pPr lvl="1"/>
            <a:r>
              <a:rPr lang="en-US" sz="1600" dirty="0" smtClean="0"/>
              <a:t>appointments referred by the doctor</a:t>
            </a:r>
          </a:p>
          <a:p>
            <a:pPr lvl="1"/>
            <a:r>
              <a:rPr lang="en-US" sz="1600" dirty="0" smtClean="0"/>
              <a:t>Treatment performed by the referring doctor</a:t>
            </a:r>
          </a:p>
          <a:p>
            <a:r>
              <a:rPr lang="en-US" sz="2400" dirty="0" smtClean="0"/>
              <a:t>Provider is able pay the referral charges</a:t>
            </a:r>
          </a:p>
          <a:p>
            <a:pPr lvl="1"/>
            <a:r>
              <a:rPr lang="en-US" sz="1600" dirty="0" smtClean="0"/>
              <a:t>create charges for a period</a:t>
            </a:r>
          </a:p>
          <a:p>
            <a:pPr lvl="1"/>
            <a:r>
              <a:rPr lang="en-US" sz="1600" dirty="0" smtClean="0"/>
              <a:t>store the period information to ensure that </a:t>
            </a:r>
            <a:r>
              <a:rPr lang="en-US" sz="1600" dirty="0" err="1" smtClean="0"/>
              <a:t>referal</a:t>
            </a:r>
            <a:r>
              <a:rPr lang="en-US" sz="1600" dirty="0" smtClean="0"/>
              <a:t> charges are not paid again for the same period</a:t>
            </a:r>
          </a:p>
          <a:p>
            <a:pPr lvl="1"/>
            <a:r>
              <a:rPr lang="en-US" sz="1600" dirty="0" smtClean="0"/>
              <a:t>create payable in the systems</a:t>
            </a:r>
          </a:p>
          <a:p>
            <a:r>
              <a:rPr lang="en-US" sz="2000" dirty="0" smtClean="0"/>
              <a:t>Provider makes payment to the referring doctor to partially or completely close the payables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Bill Details</a:t>
            </a:r>
            <a:endParaRPr lang="en-US" dirty="0"/>
          </a:p>
        </p:txBody>
      </p:sp>
      <p:sp>
        <p:nvSpPr>
          <p:cNvPr id="3" name="Content Placeholder 2"/>
          <p:cNvSpPr>
            <a:spLocks noGrp="1"/>
          </p:cNvSpPr>
          <p:nvPr>
            <p:ph idx="1"/>
          </p:nvPr>
        </p:nvSpPr>
        <p:spPr/>
        <p:txBody>
          <a:bodyPr>
            <a:normAutofit/>
          </a:bodyPr>
          <a:lstStyle/>
          <a:p>
            <a:r>
              <a:rPr lang="en-US" sz="2000" dirty="0" smtClean="0"/>
              <a:t>Will be developed as part of Billing Module. The caller should provide following parameters:</a:t>
            </a:r>
          </a:p>
          <a:p>
            <a:pPr lvl="1"/>
            <a:r>
              <a:rPr lang="en-US" sz="1600" dirty="0" smtClean="0"/>
              <a:t>Patient Type (Out/In)</a:t>
            </a:r>
          </a:p>
          <a:p>
            <a:pPr lvl="1"/>
            <a:r>
              <a:rPr lang="en-US" sz="1600" dirty="0" smtClean="0"/>
              <a:t>Patient Id</a:t>
            </a:r>
          </a:p>
          <a:p>
            <a:pPr lvl="1"/>
            <a:r>
              <a:rPr lang="en-US" sz="1600" dirty="0" smtClean="0"/>
              <a:t>Consultation Date</a:t>
            </a:r>
          </a:p>
          <a:p>
            <a:pPr lvl="1"/>
            <a:r>
              <a:rPr lang="en-US" sz="1600" dirty="0" smtClean="0"/>
              <a:t>Consultation Time</a:t>
            </a:r>
            <a:endParaRPr lang="en-US" sz="16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8770" y="214290"/>
            <a:ext cx="6615130" cy="428628"/>
          </a:xfrm>
        </p:spPr>
        <p:txBody>
          <a:bodyPr>
            <a:noAutofit/>
          </a:bodyPr>
          <a:lstStyle/>
          <a:p>
            <a:r>
              <a:rPr lang="en-US" sz="2000" dirty="0" smtClean="0"/>
              <a:t>Human Resource Management</a:t>
            </a:r>
            <a:endParaRPr lang="en-US" sz="2000" dirty="0"/>
          </a:p>
        </p:txBody>
      </p:sp>
      <p:sp>
        <p:nvSpPr>
          <p:cNvPr id="4" name="TextBox 3"/>
          <p:cNvSpPr txBox="1"/>
          <p:nvPr/>
        </p:nvSpPr>
        <p:spPr>
          <a:xfrm>
            <a:off x="2500298" y="2357430"/>
            <a:ext cx="1428760" cy="461665"/>
          </a:xfrm>
          <a:prstGeom prst="rect">
            <a:avLst/>
          </a:prstGeom>
          <a:noFill/>
        </p:spPr>
        <p:txBody>
          <a:bodyPr wrap="square" rtlCol="0">
            <a:spAutoFit/>
          </a:bodyPr>
          <a:lstStyle/>
          <a:p>
            <a:r>
              <a:rPr lang="en-US" sz="1200" dirty="0" smtClean="0"/>
              <a:t>Attendance &amp; Leave Management</a:t>
            </a:r>
            <a:endParaRPr lang="en-US" sz="1200" dirty="0"/>
          </a:p>
        </p:txBody>
      </p:sp>
      <p:sp>
        <p:nvSpPr>
          <p:cNvPr id="5" name="TextBox 4"/>
          <p:cNvSpPr txBox="1"/>
          <p:nvPr/>
        </p:nvSpPr>
        <p:spPr>
          <a:xfrm>
            <a:off x="285720" y="2437621"/>
            <a:ext cx="1357322" cy="276999"/>
          </a:xfrm>
          <a:prstGeom prst="rect">
            <a:avLst/>
          </a:prstGeom>
          <a:noFill/>
        </p:spPr>
        <p:txBody>
          <a:bodyPr wrap="square" rtlCol="0">
            <a:spAutoFit/>
          </a:bodyPr>
          <a:lstStyle/>
          <a:p>
            <a:r>
              <a:rPr lang="en-US" sz="1200" dirty="0" smtClean="0"/>
              <a:t>Employee Details</a:t>
            </a:r>
            <a:endParaRPr lang="en-US" sz="1200" dirty="0"/>
          </a:p>
        </p:txBody>
      </p:sp>
      <p:sp>
        <p:nvSpPr>
          <p:cNvPr id="6" name="TextBox 5"/>
          <p:cNvSpPr txBox="1"/>
          <p:nvPr/>
        </p:nvSpPr>
        <p:spPr>
          <a:xfrm>
            <a:off x="4572000" y="2437621"/>
            <a:ext cx="1357322" cy="276999"/>
          </a:xfrm>
          <a:prstGeom prst="rect">
            <a:avLst/>
          </a:prstGeom>
          <a:noFill/>
        </p:spPr>
        <p:txBody>
          <a:bodyPr wrap="square" rtlCol="0">
            <a:spAutoFit/>
          </a:bodyPr>
          <a:lstStyle/>
          <a:p>
            <a:r>
              <a:rPr lang="en-US" sz="1200" dirty="0" smtClean="0"/>
              <a:t>Pay-Roll</a:t>
            </a:r>
            <a:endParaRPr lang="en-US" sz="1200" dirty="0"/>
          </a:p>
        </p:txBody>
      </p:sp>
      <p:sp>
        <p:nvSpPr>
          <p:cNvPr id="7" name="TextBox 6"/>
          <p:cNvSpPr txBox="1"/>
          <p:nvPr/>
        </p:nvSpPr>
        <p:spPr>
          <a:xfrm>
            <a:off x="6357950" y="2357430"/>
            <a:ext cx="1857388" cy="461665"/>
          </a:xfrm>
          <a:prstGeom prst="rect">
            <a:avLst/>
          </a:prstGeom>
          <a:noFill/>
        </p:spPr>
        <p:txBody>
          <a:bodyPr wrap="square" rtlCol="0">
            <a:spAutoFit/>
          </a:bodyPr>
          <a:lstStyle/>
          <a:p>
            <a:r>
              <a:rPr lang="en-US" sz="1200" dirty="0" smtClean="0"/>
              <a:t>Appraisal &amp; Skills Management</a:t>
            </a:r>
            <a:endParaRPr lang="en-US" sz="1200" dirty="0"/>
          </a:p>
        </p:txBody>
      </p:sp>
      <p:sp>
        <p:nvSpPr>
          <p:cNvPr id="8" name="TextBox 7"/>
          <p:cNvSpPr txBox="1"/>
          <p:nvPr/>
        </p:nvSpPr>
        <p:spPr>
          <a:xfrm>
            <a:off x="285720" y="4572008"/>
            <a:ext cx="1357322" cy="276999"/>
          </a:xfrm>
          <a:prstGeom prst="rect">
            <a:avLst/>
          </a:prstGeom>
          <a:noFill/>
        </p:spPr>
        <p:txBody>
          <a:bodyPr wrap="square" rtlCol="0">
            <a:spAutoFit/>
          </a:bodyPr>
          <a:lstStyle/>
          <a:p>
            <a:r>
              <a:rPr lang="en-US" sz="1200" dirty="0" smtClean="0"/>
              <a:t>Recruitment</a:t>
            </a:r>
            <a:endParaRPr lang="en-US" sz="1200" dirty="0"/>
          </a:p>
        </p:txBody>
      </p:sp>
      <p:sp>
        <p:nvSpPr>
          <p:cNvPr id="9" name="TextBox 8"/>
          <p:cNvSpPr txBox="1"/>
          <p:nvPr/>
        </p:nvSpPr>
        <p:spPr>
          <a:xfrm>
            <a:off x="1785918" y="4572008"/>
            <a:ext cx="1357322" cy="276999"/>
          </a:xfrm>
          <a:prstGeom prst="rect">
            <a:avLst/>
          </a:prstGeom>
          <a:noFill/>
        </p:spPr>
        <p:txBody>
          <a:bodyPr wrap="square" rtlCol="0">
            <a:spAutoFit/>
          </a:bodyPr>
          <a:lstStyle/>
          <a:p>
            <a:r>
              <a:rPr lang="en-US" sz="1200" dirty="0" smtClean="0"/>
              <a:t>Rules and Policies</a:t>
            </a:r>
            <a:endParaRPr lang="en-US" sz="1200" dirty="0"/>
          </a:p>
        </p:txBody>
      </p:sp>
      <p:pic>
        <p:nvPicPr>
          <p:cNvPr id="3074" name="Picture 2"/>
          <p:cNvPicPr>
            <a:picLocks noChangeAspect="1" noChangeArrowheads="1"/>
          </p:cNvPicPr>
          <p:nvPr/>
        </p:nvPicPr>
        <p:blipFill>
          <a:blip r:embed="rId3"/>
          <a:srcRect/>
          <a:stretch>
            <a:fillRect/>
          </a:stretch>
        </p:blipFill>
        <p:spPr bwMode="auto">
          <a:xfrm>
            <a:off x="2357432" y="1071546"/>
            <a:ext cx="1428750" cy="1095375"/>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138095" y="1071555"/>
            <a:ext cx="1933575" cy="1285875"/>
          </a:xfrm>
          <a:prstGeom prst="rect">
            <a:avLst/>
          </a:prstGeom>
          <a:noFill/>
          <a:ln w="9525">
            <a:noFill/>
            <a:miter lim="800000"/>
            <a:headEnd/>
            <a:tailEnd/>
          </a:ln>
          <a:effectLst/>
        </p:spPr>
      </p:pic>
      <p:pic>
        <p:nvPicPr>
          <p:cNvPr id="3077" name="Picture 5"/>
          <p:cNvPicPr>
            <a:picLocks noChangeAspect="1" noChangeArrowheads="1"/>
          </p:cNvPicPr>
          <p:nvPr/>
        </p:nvPicPr>
        <p:blipFill>
          <a:blip r:embed="rId5"/>
          <a:srcRect/>
          <a:stretch>
            <a:fillRect/>
          </a:stretch>
        </p:blipFill>
        <p:spPr bwMode="auto">
          <a:xfrm>
            <a:off x="4038605" y="1142984"/>
            <a:ext cx="1820751" cy="1209677"/>
          </a:xfrm>
          <a:prstGeom prst="rect">
            <a:avLst/>
          </a:prstGeom>
          <a:noFill/>
          <a:ln w="9525">
            <a:noFill/>
            <a:miter lim="800000"/>
            <a:headEnd/>
            <a:tailEnd/>
          </a:ln>
          <a:effectLst/>
        </p:spPr>
      </p:pic>
      <p:pic>
        <p:nvPicPr>
          <p:cNvPr id="3078" name="Picture 6"/>
          <p:cNvPicPr>
            <a:picLocks noChangeAspect="1" noChangeArrowheads="1"/>
          </p:cNvPicPr>
          <p:nvPr/>
        </p:nvPicPr>
        <p:blipFill>
          <a:blip r:embed="rId6"/>
          <a:srcRect/>
          <a:stretch>
            <a:fillRect/>
          </a:stretch>
        </p:blipFill>
        <p:spPr bwMode="auto">
          <a:xfrm>
            <a:off x="6357950" y="1071546"/>
            <a:ext cx="1104900" cy="1266825"/>
          </a:xfrm>
          <a:prstGeom prst="rect">
            <a:avLst/>
          </a:prstGeom>
          <a:noFill/>
          <a:ln w="9525">
            <a:noFill/>
            <a:miter lim="800000"/>
            <a:headEnd/>
            <a:tailEnd/>
          </a:ln>
          <a:effectLst/>
        </p:spPr>
      </p:pic>
      <p:pic>
        <p:nvPicPr>
          <p:cNvPr id="3079" name="Picture 7"/>
          <p:cNvPicPr>
            <a:picLocks noChangeAspect="1" noChangeArrowheads="1"/>
          </p:cNvPicPr>
          <p:nvPr/>
        </p:nvPicPr>
        <p:blipFill>
          <a:blip r:embed="rId7"/>
          <a:srcRect/>
          <a:stretch>
            <a:fillRect/>
          </a:stretch>
        </p:blipFill>
        <p:spPr bwMode="auto">
          <a:xfrm>
            <a:off x="214282" y="3429000"/>
            <a:ext cx="1114425" cy="1114425"/>
          </a:xfrm>
          <a:prstGeom prst="rect">
            <a:avLst/>
          </a:prstGeom>
          <a:noFill/>
          <a:ln w="9525">
            <a:noFill/>
            <a:miter lim="800000"/>
            <a:headEnd/>
            <a:tailEnd/>
          </a:ln>
          <a:effectLst/>
        </p:spPr>
      </p:pic>
      <p:pic>
        <p:nvPicPr>
          <p:cNvPr id="3080" name="Picture 8"/>
          <p:cNvPicPr>
            <a:picLocks noChangeAspect="1" noChangeArrowheads="1"/>
          </p:cNvPicPr>
          <p:nvPr/>
        </p:nvPicPr>
        <p:blipFill>
          <a:blip r:embed="rId8"/>
          <a:srcRect/>
          <a:stretch>
            <a:fillRect/>
          </a:stretch>
        </p:blipFill>
        <p:spPr bwMode="auto">
          <a:xfrm>
            <a:off x="1785927" y="3286133"/>
            <a:ext cx="1285875" cy="1285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8770" y="71414"/>
            <a:ext cx="6472254" cy="500066"/>
          </a:xfrm>
        </p:spPr>
        <p:txBody>
          <a:bodyPr>
            <a:normAutofit fontScale="90000"/>
          </a:bodyPr>
          <a:lstStyle/>
          <a:p>
            <a:r>
              <a:rPr lang="en-US" dirty="0" smtClean="0"/>
              <a:t>Patient Management</a:t>
            </a:r>
            <a:endParaRPr lang="en-US" dirty="0"/>
          </a:p>
        </p:txBody>
      </p:sp>
      <p:sp>
        <p:nvSpPr>
          <p:cNvPr id="3" name="Content Placeholder 2"/>
          <p:cNvSpPr>
            <a:spLocks noGrp="1"/>
          </p:cNvSpPr>
          <p:nvPr>
            <p:ph idx="1"/>
          </p:nvPr>
        </p:nvSpPr>
        <p:spPr>
          <a:xfrm>
            <a:off x="457200" y="1117615"/>
            <a:ext cx="8229600" cy="5311781"/>
          </a:xfrm>
        </p:spPr>
        <p:txBody>
          <a:bodyPr>
            <a:normAutofit lnSpcReduction="10000"/>
          </a:bodyPr>
          <a:lstStyle/>
          <a:p>
            <a:r>
              <a:rPr lang="en-US" sz="2000" dirty="0" smtClean="0"/>
              <a:t>Patient usually consults a doctor after the registration. So, following actions are common:</a:t>
            </a:r>
          </a:p>
          <a:p>
            <a:pPr lvl="1"/>
            <a:r>
              <a:rPr lang="en-US" sz="1800" dirty="0" smtClean="0"/>
              <a:t>Fixing an appointments with the desired consultant</a:t>
            </a:r>
          </a:p>
          <a:p>
            <a:pPr lvl="2"/>
            <a:r>
              <a:rPr lang="en-US" sz="1200" dirty="0" smtClean="0"/>
              <a:t>Patient Wise</a:t>
            </a:r>
          </a:p>
          <a:p>
            <a:pPr lvl="2"/>
            <a:r>
              <a:rPr lang="en-US" sz="1200" dirty="0" smtClean="0"/>
              <a:t>Doctor wise</a:t>
            </a:r>
          </a:p>
          <a:p>
            <a:pPr lvl="2"/>
            <a:r>
              <a:rPr lang="en-US" sz="1200" dirty="0" smtClean="0"/>
              <a:t>Date Wise </a:t>
            </a:r>
          </a:p>
          <a:p>
            <a:pPr lvl="1"/>
            <a:r>
              <a:rPr lang="en-US" sz="1600" dirty="0" smtClean="0"/>
              <a:t>Doctor's Schedule Summary </a:t>
            </a:r>
          </a:p>
          <a:p>
            <a:pPr lvl="1"/>
            <a:r>
              <a:rPr lang="en-US" sz="1600" dirty="0" smtClean="0"/>
              <a:t>Doctors Daily Schedule List </a:t>
            </a:r>
          </a:p>
          <a:p>
            <a:r>
              <a:rPr lang="en-US" sz="2000" dirty="0" smtClean="0"/>
              <a:t>In addition, patients should be able to take appointments for Follow-ups and Radiology tests</a:t>
            </a:r>
          </a:p>
          <a:p>
            <a:r>
              <a:rPr lang="en-US" sz="2000" dirty="0" smtClean="0"/>
              <a:t>If patient is already registered then he/she can take appointments in three ways:</a:t>
            </a:r>
          </a:p>
          <a:p>
            <a:pPr lvl="1"/>
            <a:r>
              <a:rPr lang="en-US" sz="1800" dirty="0" smtClean="0"/>
              <a:t>Through telephone</a:t>
            </a:r>
          </a:p>
          <a:p>
            <a:pPr lvl="1"/>
            <a:r>
              <a:rPr lang="en-US" sz="1800" dirty="0" smtClean="0"/>
              <a:t>Through online booking</a:t>
            </a:r>
          </a:p>
          <a:p>
            <a:pPr lvl="1"/>
            <a:r>
              <a:rPr lang="en-US" sz="1800" dirty="0" smtClean="0"/>
              <a:t>In-person</a:t>
            </a:r>
          </a:p>
          <a:p>
            <a:r>
              <a:rPr lang="en-US" sz="2000" dirty="0" smtClean="0"/>
              <a:t>The Patient History</a:t>
            </a:r>
          </a:p>
          <a:p>
            <a:pPr lvl="1"/>
            <a:r>
              <a:rPr lang="en-US" sz="1600" dirty="0" smtClean="0"/>
              <a:t>Patient Visit History</a:t>
            </a:r>
          </a:p>
          <a:p>
            <a:pPr lvl="1"/>
            <a:r>
              <a:rPr lang="en-US" sz="1600" dirty="0" smtClean="0"/>
              <a:t>Medical Records Management and movement details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8770" y="71414"/>
            <a:ext cx="6472254" cy="500066"/>
          </a:xfrm>
        </p:spPr>
        <p:txBody>
          <a:bodyPr>
            <a:normAutofit fontScale="90000"/>
          </a:bodyPr>
          <a:lstStyle/>
          <a:p>
            <a:r>
              <a:rPr lang="en-US" dirty="0" smtClean="0"/>
              <a:t>Patient Management</a:t>
            </a:r>
            <a:endParaRPr lang="en-US" dirty="0"/>
          </a:p>
        </p:txBody>
      </p:sp>
      <p:sp>
        <p:nvSpPr>
          <p:cNvPr id="3" name="Content Placeholder 2"/>
          <p:cNvSpPr>
            <a:spLocks noGrp="1"/>
          </p:cNvSpPr>
          <p:nvPr>
            <p:ph idx="1"/>
          </p:nvPr>
        </p:nvSpPr>
        <p:spPr>
          <a:xfrm>
            <a:off x="457200" y="1117615"/>
            <a:ext cx="8229600" cy="5311781"/>
          </a:xfrm>
        </p:spPr>
        <p:txBody>
          <a:bodyPr>
            <a:normAutofit/>
          </a:bodyPr>
          <a:lstStyle/>
          <a:p>
            <a:r>
              <a:rPr lang="en-US" sz="2000" dirty="0" smtClean="0"/>
              <a:t>Sponsorship Details</a:t>
            </a:r>
          </a:p>
          <a:p>
            <a:pPr lvl="1"/>
            <a:r>
              <a:rPr lang="en-US" sz="1600" dirty="0" smtClean="0"/>
              <a:t>Insurance company name</a:t>
            </a:r>
          </a:p>
          <a:p>
            <a:pPr lvl="1"/>
            <a:r>
              <a:rPr lang="en-US" sz="1600" dirty="0" smtClean="0"/>
              <a:t>Insurance product</a:t>
            </a:r>
          </a:p>
          <a:p>
            <a:r>
              <a:rPr lang="en-US" sz="2000" dirty="0" smtClean="0"/>
              <a:t>Known Allergies</a:t>
            </a:r>
          </a:p>
          <a:p>
            <a:pPr lvl="1"/>
            <a:r>
              <a:rPr lang="en-US" sz="1600" dirty="0" smtClean="0"/>
              <a:t>Food</a:t>
            </a:r>
          </a:p>
          <a:p>
            <a:pPr lvl="1"/>
            <a:r>
              <a:rPr lang="en-US" sz="1600" dirty="0" smtClean="0"/>
              <a:t>Medicine</a:t>
            </a:r>
          </a:p>
          <a:p>
            <a:r>
              <a:rPr lang="en-US" sz="2000" dirty="0" smtClean="0"/>
              <a:t>Value Added Services</a:t>
            </a:r>
          </a:p>
          <a:p>
            <a:pPr lvl="1"/>
            <a:r>
              <a:rPr lang="en-US" sz="1600" dirty="0" smtClean="0"/>
              <a:t>Medical Alerts</a:t>
            </a:r>
          </a:p>
          <a:p>
            <a:pPr lvl="1"/>
            <a:r>
              <a:rPr lang="en-US" sz="1600" dirty="0" smtClean="0"/>
              <a:t>Radio Frequency Identification (RFID)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57158" y="1571612"/>
            <a:ext cx="8501122" cy="48577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sz="1200" dirty="0"/>
          </a:p>
        </p:txBody>
      </p:sp>
      <p:sp>
        <p:nvSpPr>
          <p:cNvPr id="3081" name="AutoShape 9" descr="Filename: j0437119.wmf&#10;Keywords: business, business man, business men ...&#10;File Size: 29 KB"/>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AU" sz="1200"/>
          </a:p>
        </p:txBody>
      </p:sp>
      <p:sp>
        <p:nvSpPr>
          <p:cNvPr id="41" name="TextBox 40"/>
          <p:cNvSpPr txBox="1"/>
          <p:nvPr/>
        </p:nvSpPr>
        <p:spPr>
          <a:xfrm>
            <a:off x="6414534" y="1071546"/>
            <a:ext cx="2443746" cy="276999"/>
          </a:xfrm>
          <a:prstGeom prst="rect">
            <a:avLst/>
          </a:prstGeom>
          <a:noFill/>
        </p:spPr>
        <p:txBody>
          <a:bodyPr wrap="none" rtlCol="0">
            <a:spAutoFit/>
          </a:bodyPr>
          <a:lstStyle/>
          <a:p>
            <a:r>
              <a:rPr lang="en-AU" sz="1200" b="1" dirty="0" smtClean="0"/>
              <a:t>Welcome</a:t>
            </a:r>
            <a:r>
              <a:rPr lang="en-AU" sz="1200" dirty="0" smtClean="0"/>
              <a:t>: &lt;first name&gt; &lt;last name&gt;</a:t>
            </a:r>
            <a:endParaRPr lang="en-AU" sz="1200" dirty="0"/>
          </a:p>
        </p:txBody>
      </p:sp>
      <p:sp>
        <p:nvSpPr>
          <p:cNvPr id="42" name="TextBox 41"/>
          <p:cNvSpPr txBox="1"/>
          <p:nvPr/>
        </p:nvSpPr>
        <p:spPr>
          <a:xfrm>
            <a:off x="6643702" y="1285860"/>
            <a:ext cx="1277016" cy="276999"/>
          </a:xfrm>
          <a:prstGeom prst="rect">
            <a:avLst/>
          </a:prstGeom>
          <a:noFill/>
        </p:spPr>
        <p:txBody>
          <a:bodyPr wrap="none" rtlCol="0">
            <a:spAutoFit/>
          </a:bodyPr>
          <a:lstStyle/>
          <a:p>
            <a:r>
              <a:rPr lang="en-AU" sz="1200" u="sng" dirty="0" smtClean="0"/>
              <a:t>Change Password</a:t>
            </a:r>
            <a:endParaRPr lang="en-AU" sz="1200" u="sng" dirty="0"/>
          </a:p>
        </p:txBody>
      </p:sp>
      <p:sp>
        <p:nvSpPr>
          <p:cNvPr id="44" name="TextBox 43"/>
          <p:cNvSpPr txBox="1"/>
          <p:nvPr/>
        </p:nvSpPr>
        <p:spPr>
          <a:xfrm>
            <a:off x="7920718" y="1294613"/>
            <a:ext cx="614848" cy="276999"/>
          </a:xfrm>
          <a:prstGeom prst="rect">
            <a:avLst/>
          </a:prstGeom>
          <a:noFill/>
        </p:spPr>
        <p:txBody>
          <a:bodyPr wrap="none" rtlCol="0">
            <a:spAutoFit/>
          </a:bodyPr>
          <a:lstStyle/>
          <a:p>
            <a:r>
              <a:rPr lang="en-AU" sz="1200" u="sng" dirty="0" smtClean="0"/>
              <a:t>Logout</a:t>
            </a:r>
            <a:endParaRPr lang="en-AU" sz="1200" u="sng" dirty="0"/>
          </a:p>
        </p:txBody>
      </p:sp>
      <p:sp>
        <p:nvSpPr>
          <p:cNvPr id="62" name="Rectangle 61"/>
          <p:cNvSpPr/>
          <p:nvPr/>
        </p:nvSpPr>
        <p:spPr>
          <a:xfrm>
            <a:off x="357158"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Home</a:t>
            </a:r>
            <a:endParaRPr lang="en-AU" sz="1400" dirty="0"/>
          </a:p>
        </p:txBody>
      </p:sp>
      <p:sp>
        <p:nvSpPr>
          <p:cNvPr id="63" name="Rectangle 62"/>
          <p:cNvSpPr/>
          <p:nvPr/>
        </p:nvSpPr>
        <p:spPr>
          <a:xfrm>
            <a:off x="1500166" y="1285860"/>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Miscellaneous</a:t>
            </a:r>
          </a:p>
        </p:txBody>
      </p:sp>
      <p:sp>
        <p:nvSpPr>
          <p:cNvPr id="64" name="Rectangle 63"/>
          <p:cNvSpPr/>
          <p:nvPr/>
        </p:nvSpPr>
        <p:spPr>
          <a:xfrm>
            <a:off x="4000496"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Settings</a:t>
            </a:r>
            <a:endParaRPr lang="en-AU" sz="1400" dirty="0"/>
          </a:p>
        </p:txBody>
      </p:sp>
      <p:sp>
        <p:nvSpPr>
          <p:cNvPr id="65" name="Rectangle 64"/>
          <p:cNvSpPr/>
          <p:nvPr/>
        </p:nvSpPr>
        <p:spPr>
          <a:xfrm>
            <a:off x="5143504"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Help</a:t>
            </a:r>
            <a:endParaRPr lang="en-AU" sz="1400" dirty="0"/>
          </a:p>
        </p:txBody>
      </p:sp>
      <p:sp>
        <p:nvSpPr>
          <p:cNvPr id="66" name="Rectangle 65"/>
          <p:cNvSpPr/>
          <p:nvPr/>
        </p:nvSpPr>
        <p:spPr>
          <a:xfrm>
            <a:off x="2857488" y="1285860"/>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Reports</a:t>
            </a:r>
            <a:endParaRPr lang="en-AU" sz="1400" dirty="0"/>
          </a:p>
        </p:txBody>
      </p:sp>
      <p:sp>
        <p:nvSpPr>
          <p:cNvPr id="30" name="Rectangle 29"/>
          <p:cNvSpPr/>
          <p:nvPr/>
        </p:nvSpPr>
        <p:spPr>
          <a:xfrm>
            <a:off x="387894" y="1610032"/>
            <a:ext cx="1071570" cy="285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AU" sz="1100" dirty="0" smtClean="0"/>
              <a:t>Registration</a:t>
            </a:r>
            <a:endParaRPr lang="en-AU" sz="1100" dirty="0"/>
          </a:p>
        </p:txBody>
      </p:sp>
      <p:sp>
        <p:nvSpPr>
          <p:cNvPr id="31" name="Rectangle 30"/>
          <p:cNvSpPr/>
          <p:nvPr/>
        </p:nvSpPr>
        <p:spPr>
          <a:xfrm>
            <a:off x="1487080" y="1610032"/>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AU" sz="1100" dirty="0" smtClean="0"/>
              <a:t>Appointments</a:t>
            </a:r>
            <a:endParaRPr lang="en-AU" sz="1100" dirty="0"/>
          </a:p>
        </p:txBody>
      </p:sp>
      <p:sp>
        <p:nvSpPr>
          <p:cNvPr id="32" name="Rectangle 31"/>
          <p:cNvSpPr/>
          <p:nvPr/>
        </p:nvSpPr>
        <p:spPr>
          <a:xfrm>
            <a:off x="3906006"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Inpatient</a:t>
            </a:r>
            <a:endParaRPr lang="en-AU" sz="1100" dirty="0"/>
          </a:p>
        </p:txBody>
      </p:sp>
      <p:sp>
        <p:nvSpPr>
          <p:cNvPr id="33" name="Rectangle 32"/>
          <p:cNvSpPr/>
          <p:nvPr/>
        </p:nvSpPr>
        <p:spPr>
          <a:xfrm>
            <a:off x="2803700"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Outpatient </a:t>
            </a:r>
            <a:endParaRPr lang="en-AU" sz="1100" dirty="0"/>
          </a:p>
        </p:txBody>
      </p:sp>
      <p:sp>
        <p:nvSpPr>
          <p:cNvPr id="34" name="Rectangle 33"/>
          <p:cNvSpPr/>
          <p:nvPr/>
        </p:nvSpPr>
        <p:spPr>
          <a:xfrm>
            <a:off x="390176" y="1921118"/>
            <a:ext cx="18243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AU" sz="1000" dirty="0" smtClean="0"/>
              <a:t>New Registration</a:t>
            </a:r>
            <a:endParaRPr lang="en-AU" sz="1000" dirty="0"/>
          </a:p>
        </p:txBody>
      </p:sp>
      <p:sp>
        <p:nvSpPr>
          <p:cNvPr id="35" name="Rectangle 34"/>
          <p:cNvSpPr/>
          <p:nvPr/>
        </p:nvSpPr>
        <p:spPr>
          <a:xfrm>
            <a:off x="395578" y="2239888"/>
            <a:ext cx="1818968"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AU" sz="1000" dirty="0" smtClean="0"/>
              <a:t>View/Edit Registration</a:t>
            </a:r>
          </a:p>
        </p:txBody>
      </p:sp>
      <p:sp>
        <p:nvSpPr>
          <p:cNvPr id="18" name="Rectangle 17"/>
          <p:cNvSpPr/>
          <p:nvPr/>
        </p:nvSpPr>
        <p:spPr>
          <a:xfrm>
            <a:off x="395578" y="2556376"/>
            <a:ext cx="1818968"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AU" sz="1000" dirty="0" smtClean="0"/>
              <a:t>Transfer Emergency to Normal</a:t>
            </a:r>
          </a:p>
        </p:txBody>
      </p:sp>
      <p:sp>
        <p:nvSpPr>
          <p:cNvPr id="20" name="Rectangle 19"/>
          <p:cNvSpPr/>
          <p:nvPr/>
        </p:nvSpPr>
        <p:spPr>
          <a:xfrm>
            <a:off x="390176" y="2872864"/>
            <a:ext cx="1824370" cy="285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AU" sz="1000" dirty="0" smtClean="0"/>
              <a:t>Patient Management</a:t>
            </a:r>
            <a:endParaRPr lang="en-AU" sz="1000" dirty="0"/>
          </a:p>
        </p:txBody>
      </p:sp>
      <p:sp>
        <p:nvSpPr>
          <p:cNvPr id="21" name="Rectangle 20"/>
          <p:cNvSpPr/>
          <p:nvPr/>
        </p:nvSpPr>
        <p:spPr>
          <a:xfrm>
            <a:off x="6120584"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VAS</a:t>
            </a:r>
            <a:endParaRPr lang="en-AU" sz="1100" dirty="0"/>
          </a:p>
        </p:txBody>
      </p:sp>
      <p:sp>
        <p:nvSpPr>
          <p:cNvPr id="22" name="Rectangle 21"/>
          <p:cNvSpPr/>
          <p:nvPr/>
        </p:nvSpPr>
        <p:spPr>
          <a:xfrm>
            <a:off x="5018278" y="1610032"/>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100" dirty="0" smtClean="0"/>
              <a:t>History</a:t>
            </a:r>
            <a:endParaRPr lang="en-AU" sz="11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Rounded Rectangle 193"/>
          <p:cNvSpPr/>
          <p:nvPr/>
        </p:nvSpPr>
        <p:spPr>
          <a:xfrm>
            <a:off x="71406" y="1428736"/>
            <a:ext cx="9001188" cy="107157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8770" y="71414"/>
            <a:ext cx="6472254" cy="428628"/>
          </a:xfrm>
        </p:spPr>
        <p:txBody>
          <a:bodyPr>
            <a:normAutofit fontScale="90000"/>
          </a:bodyPr>
          <a:lstStyle/>
          <a:p>
            <a:r>
              <a:rPr lang="en-US" dirty="0" smtClean="0"/>
              <a:t>Patient Management Window</a:t>
            </a:r>
            <a:endParaRPr lang="en-US" dirty="0"/>
          </a:p>
        </p:txBody>
      </p:sp>
      <p:sp>
        <p:nvSpPr>
          <p:cNvPr id="5" name="TextBox 4"/>
          <p:cNvSpPr txBox="1"/>
          <p:nvPr/>
        </p:nvSpPr>
        <p:spPr>
          <a:xfrm>
            <a:off x="6271658" y="857232"/>
            <a:ext cx="2443746" cy="276999"/>
          </a:xfrm>
          <a:prstGeom prst="rect">
            <a:avLst/>
          </a:prstGeom>
          <a:noFill/>
        </p:spPr>
        <p:txBody>
          <a:bodyPr wrap="none" rtlCol="0">
            <a:spAutoFit/>
          </a:bodyPr>
          <a:lstStyle/>
          <a:p>
            <a:r>
              <a:rPr lang="en-AU" sz="1200" b="1" dirty="0" smtClean="0"/>
              <a:t>Welcome</a:t>
            </a:r>
            <a:r>
              <a:rPr lang="en-AU" sz="1200" dirty="0" smtClean="0"/>
              <a:t>: &lt;first name&gt; &lt;last name&gt;</a:t>
            </a:r>
            <a:endParaRPr lang="en-AU" sz="1200" dirty="0"/>
          </a:p>
        </p:txBody>
      </p:sp>
      <p:sp>
        <p:nvSpPr>
          <p:cNvPr id="6" name="TextBox 5"/>
          <p:cNvSpPr txBox="1"/>
          <p:nvPr/>
        </p:nvSpPr>
        <p:spPr>
          <a:xfrm>
            <a:off x="6500826" y="1071546"/>
            <a:ext cx="1277016" cy="276999"/>
          </a:xfrm>
          <a:prstGeom prst="rect">
            <a:avLst/>
          </a:prstGeom>
          <a:noFill/>
        </p:spPr>
        <p:txBody>
          <a:bodyPr wrap="none" rtlCol="0">
            <a:spAutoFit/>
          </a:bodyPr>
          <a:lstStyle/>
          <a:p>
            <a:r>
              <a:rPr lang="en-AU" sz="1200" u="sng" dirty="0" smtClean="0"/>
              <a:t>Change Password</a:t>
            </a:r>
            <a:endParaRPr lang="en-AU" sz="1200" u="sng" dirty="0"/>
          </a:p>
        </p:txBody>
      </p:sp>
      <p:sp>
        <p:nvSpPr>
          <p:cNvPr id="7" name="TextBox 6"/>
          <p:cNvSpPr txBox="1"/>
          <p:nvPr/>
        </p:nvSpPr>
        <p:spPr>
          <a:xfrm>
            <a:off x="7777842" y="1080299"/>
            <a:ext cx="614848" cy="276999"/>
          </a:xfrm>
          <a:prstGeom prst="rect">
            <a:avLst/>
          </a:prstGeom>
          <a:noFill/>
        </p:spPr>
        <p:txBody>
          <a:bodyPr wrap="none" rtlCol="0">
            <a:spAutoFit/>
          </a:bodyPr>
          <a:lstStyle/>
          <a:p>
            <a:r>
              <a:rPr lang="en-AU" sz="1200" u="sng" dirty="0" smtClean="0"/>
              <a:t>Logout</a:t>
            </a:r>
            <a:endParaRPr lang="en-AU" sz="1200" u="sng" dirty="0"/>
          </a:p>
        </p:txBody>
      </p:sp>
      <p:sp>
        <p:nvSpPr>
          <p:cNvPr id="8" name="Rectangle 7"/>
          <p:cNvSpPr/>
          <p:nvPr/>
        </p:nvSpPr>
        <p:spPr>
          <a:xfrm>
            <a:off x="214282" y="1071546"/>
            <a:ext cx="1071570" cy="285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1400" dirty="0" smtClean="0"/>
              <a:t>Home</a:t>
            </a:r>
          </a:p>
        </p:txBody>
      </p:sp>
      <p:sp>
        <p:nvSpPr>
          <p:cNvPr id="9" name="Rectangle 8"/>
          <p:cNvSpPr/>
          <p:nvPr/>
        </p:nvSpPr>
        <p:spPr>
          <a:xfrm>
            <a:off x="1357290" y="1071546"/>
            <a:ext cx="1285884"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Miscellaneous</a:t>
            </a:r>
            <a:endParaRPr lang="en-AU" sz="1400" dirty="0"/>
          </a:p>
        </p:txBody>
      </p:sp>
      <p:sp>
        <p:nvSpPr>
          <p:cNvPr id="10" name="Rectangle 9"/>
          <p:cNvSpPr/>
          <p:nvPr/>
        </p:nvSpPr>
        <p:spPr>
          <a:xfrm>
            <a:off x="3857620"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Settings</a:t>
            </a:r>
            <a:endParaRPr lang="en-AU" sz="1400" dirty="0"/>
          </a:p>
        </p:txBody>
      </p:sp>
      <p:sp>
        <p:nvSpPr>
          <p:cNvPr id="11" name="Rectangle 10"/>
          <p:cNvSpPr/>
          <p:nvPr/>
        </p:nvSpPr>
        <p:spPr>
          <a:xfrm>
            <a:off x="5000628"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Help</a:t>
            </a:r>
            <a:endParaRPr lang="en-AU" sz="1400" dirty="0"/>
          </a:p>
        </p:txBody>
      </p:sp>
      <p:sp>
        <p:nvSpPr>
          <p:cNvPr id="12" name="Rectangle 11"/>
          <p:cNvSpPr/>
          <p:nvPr/>
        </p:nvSpPr>
        <p:spPr>
          <a:xfrm>
            <a:off x="2714612" y="1071546"/>
            <a:ext cx="107157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smtClean="0"/>
              <a:t>Reports</a:t>
            </a:r>
            <a:endParaRPr lang="en-AU" sz="1400" dirty="0"/>
          </a:p>
        </p:txBody>
      </p:sp>
      <p:sp>
        <p:nvSpPr>
          <p:cNvPr id="17" name="TextBox 16"/>
          <p:cNvSpPr txBox="1"/>
          <p:nvPr/>
        </p:nvSpPr>
        <p:spPr>
          <a:xfrm>
            <a:off x="142844" y="857232"/>
            <a:ext cx="3786214" cy="230832"/>
          </a:xfrm>
          <a:prstGeom prst="rect">
            <a:avLst/>
          </a:prstGeom>
          <a:noFill/>
        </p:spPr>
        <p:txBody>
          <a:bodyPr wrap="square" rtlCol="0">
            <a:spAutoFit/>
          </a:bodyPr>
          <a:lstStyle/>
          <a:p>
            <a:r>
              <a:rPr lang="en-US" sz="900" dirty="0" smtClean="0"/>
              <a:t>Home </a:t>
            </a:r>
            <a:r>
              <a:rPr lang="en-US" sz="900" dirty="0" smtClean="0">
                <a:sym typeface="Wingdings" pitchFamily="2" charset="2"/>
              </a:rPr>
              <a:t> Patient Management  View/Edit Registration  Personal Details</a:t>
            </a:r>
            <a:endParaRPr lang="en-US" sz="900" dirty="0"/>
          </a:p>
        </p:txBody>
      </p:sp>
      <p:sp>
        <p:nvSpPr>
          <p:cNvPr id="88" name="TextBox 87"/>
          <p:cNvSpPr txBox="1"/>
          <p:nvPr/>
        </p:nvSpPr>
        <p:spPr>
          <a:xfrm>
            <a:off x="71406" y="2028838"/>
            <a:ext cx="1357322" cy="230832"/>
          </a:xfrm>
          <a:prstGeom prst="rect">
            <a:avLst/>
          </a:prstGeom>
          <a:noFill/>
        </p:spPr>
        <p:txBody>
          <a:bodyPr wrap="square" rtlCol="0">
            <a:spAutoFit/>
          </a:bodyPr>
          <a:lstStyle/>
          <a:p>
            <a:pPr algn="r"/>
            <a:r>
              <a:rPr lang="en-US" sz="900" dirty="0" smtClean="0"/>
              <a:t>Father/Husband Name :</a:t>
            </a:r>
            <a:endParaRPr lang="en-US" sz="900" dirty="0"/>
          </a:p>
        </p:txBody>
      </p:sp>
      <p:sp>
        <p:nvSpPr>
          <p:cNvPr id="90" name="Rectangle 89"/>
          <p:cNvSpPr/>
          <p:nvPr/>
        </p:nvSpPr>
        <p:spPr>
          <a:xfrm>
            <a:off x="1357290" y="2028838"/>
            <a:ext cx="1071570"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endParaRPr lang="en-US" sz="1050" dirty="0">
              <a:solidFill>
                <a:schemeClr val="tx1"/>
              </a:solidFill>
            </a:endParaRPr>
          </a:p>
        </p:txBody>
      </p:sp>
      <p:sp>
        <p:nvSpPr>
          <p:cNvPr id="121" name="TextBox 120"/>
          <p:cNvSpPr txBox="1"/>
          <p:nvPr/>
        </p:nvSpPr>
        <p:spPr>
          <a:xfrm>
            <a:off x="5643570" y="2000240"/>
            <a:ext cx="1285884" cy="246221"/>
          </a:xfrm>
          <a:prstGeom prst="rect">
            <a:avLst/>
          </a:prstGeom>
          <a:noFill/>
        </p:spPr>
        <p:txBody>
          <a:bodyPr wrap="square" rtlCol="0">
            <a:spAutoFit/>
          </a:bodyPr>
          <a:lstStyle/>
          <a:p>
            <a:pPr algn="r"/>
            <a:r>
              <a:rPr lang="en-US" sz="1000" dirty="0" smtClean="0"/>
              <a:t>Sex :</a:t>
            </a:r>
            <a:endParaRPr lang="en-US" sz="1000" dirty="0"/>
          </a:p>
        </p:txBody>
      </p:sp>
      <p:sp>
        <p:nvSpPr>
          <p:cNvPr id="122" name="Rectangle 121"/>
          <p:cNvSpPr/>
          <p:nvPr/>
        </p:nvSpPr>
        <p:spPr>
          <a:xfrm>
            <a:off x="6906402" y="2012401"/>
            <a:ext cx="785818"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Male</a:t>
            </a:r>
            <a:endParaRPr lang="en-AU" sz="1200" dirty="0"/>
          </a:p>
        </p:txBody>
      </p:sp>
      <p:grpSp>
        <p:nvGrpSpPr>
          <p:cNvPr id="3" name="Group 122"/>
          <p:cNvGrpSpPr/>
          <p:nvPr/>
        </p:nvGrpSpPr>
        <p:grpSpPr>
          <a:xfrm>
            <a:off x="7477906" y="2000240"/>
            <a:ext cx="214314" cy="229682"/>
            <a:chOff x="1285852" y="4143380"/>
            <a:chExt cx="214314" cy="229682"/>
          </a:xfrm>
        </p:grpSpPr>
        <p:sp>
          <p:nvSpPr>
            <p:cNvPr id="124" name="Rectangle 123"/>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lowchart: Merge 124"/>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5" name="TextBox 134"/>
          <p:cNvSpPr txBox="1"/>
          <p:nvPr/>
        </p:nvSpPr>
        <p:spPr>
          <a:xfrm>
            <a:off x="5643570" y="1767249"/>
            <a:ext cx="1285884" cy="246221"/>
          </a:xfrm>
          <a:prstGeom prst="rect">
            <a:avLst/>
          </a:prstGeom>
          <a:noFill/>
        </p:spPr>
        <p:txBody>
          <a:bodyPr wrap="square" rtlCol="0">
            <a:spAutoFit/>
          </a:bodyPr>
          <a:lstStyle/>
          <a:p>
            <a:pPr algn="r"/>
            <a:r>
              <a:rPr lang="en-US" sz="1000" dirty="0" smtClean="0"/>
              <a:t>Marital Status:</a:t>
            </a:r>
            <a:endParaRPr lang="en-US" sz="1000" dirty="0"/>
          </a:p>
        </p:txBody>
      </p:sp>
      <p:sp>
        <p:nvSpPr>
          <p:cNvPr id="136" name="Rectangle 135"/>
          <p:cNvSpPr/>
          <p:nvPr/>
        </p:nvSpPr>
        <p:spPr>
          <a:xfrm>
            <a:off x="6904120" y="1758496"/>
            <a:ext cx="1143008"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endParaRPr lang="en-AU" sz="1200" dirty="0"/>
          </a:p>
        </p:txBody>
      </p:sp>
      <p:grpSp>
        <p:nvGrpSpPr>
          <p:cNvPr id="4" name="Group 136"/>
          <p:cNvGrpSpPr/>
          <p:nvPr/>
        </p:nvGrpSpPr>
        <p:grpSpPr>
          <a:xfrm>
            <a:off x="7858148" y="1785926"/>
            <a:ext cx="214314" cy="229682"/>
            <a:chOff x="1285852" y="4143380"/>
            <a:chExt cx="214314" cy="229682"/>
          </a:xfrm>
        </p:grpSpPr>
        <p:sp>
          <p:nvSpPr>
            <p:cNvPr id="138" name="Rectangle 137"/>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lowchart: Merge 138"/>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2" name="Rounded Rectangle 101"/>
          <p:cNvSpPr/>
          <p:nvPr/>
        </p:nvSpPr>
        <p:spPr>
          <a:xfrm>
            <a:off x="1546270" y="6454730"/>
            <a:ext cx="1071570"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Remove</a:t>
            </a:r>
            <a:endParaRPr lang="en-US" dirty="0"/>
          </a:p>
        </p:txBody>
      </p:sp>
      <p:sp>
        <p:nvSpPr>
          <p:cNvPr id="103" name="Rounded Rectangle 102"/>
          <p:cNvSpPr/>
          <p:nvPr/>
        </p:nvSpPr>
        <p:spPr>
          <a:xfrm flipH="1">
            <a:off x="1260518" y="6143644"/>
            <a:ext cx="1143008"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View/Edit</a:t>
            </a:r>
            <a:endParaRPr lang="en-US" sz="1000" dirty="0"/>
          </a:p>
        </p:txBody>
      </p:sp>
      <p:sp>
        <p:nvSpPr>
          <p:cNvPr id="110" name="Rounded Rectangle 109"/>
          <p:cNvSpPr/>
          <p:nvPr/>
        </p:nvSpPr>
        <p:spPr>
          <a:xfrm flipH="1">
            <a:off x="142844" y="6143644"/>
            <a:ext cx="1066168"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New Patient</a:t>
            </a:r>
            <a:endParaRPr lang="en-US" sz="1000" dirty="0"/>
          </a:p>
        </p:txBody>
      </p:sp>
      <p:sp>
        <p:nvSpPr>
          <p:cNvPr id="123" name="Rectangle 122"/>
          <p:cNvSpPr/>
          <p:nvPr/>
        </p:nvSpPr>
        <p:spPr>
          <a:xfrm>
            <a:off x="4000496" y="2000240"/>
            <a:ext cx="1000132"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Active</a:t>
            </a:r>
            <a:endParaRPr lang="en-AU" sz="1200" dirty="0"/>
          </a:p>
        </p:txBody>
      </p:sp>
      <p:sp>
        <p:nvSpPr>
          <p:cNvPr id="149" name="TextBox 148"/>
          <p:cNvSpPr txBox="1"/>
          <p:nvPr/>
        </p:nvSpPr>
        <p:spPr>
          <a:xfrm>
            <a:off x="2714612" y="2000240"/>
            <a:ext cx="1285884" cy="246221"/>
          </a:xfrm>
          <a:prstGeom prst="rect">
            <a:avLst/>
          </a:prstGeom>
          <a:noFill/>
        </p:spPr>
        <p:txBody>
          <a:bodyPr wrap="square" rtlCol="0">
            <a:spAutoFit/>
          </a:bodyPr>
          <a:lstStyle/>
          <a:p>
            <a:pPr algn="r"/>
            <a:r>
              <a:rPr lang="en-US" sz="1000" dirty="0" smtClean="0"/>
              <a:t>Registration Status:</a:t>
            </a:r>
            <a:endParaRPr lang="en-US" sz="1000" dirty="0"/>
          </a:p>
        </p:txBody>
      </p:sp>
      <p:sp>
        <p:nvSpPr>
          <p:cNvPr id="172" name="TextBox 171"/>
          <p:cNvSpPr txBox="1"/>
          <p:nvPr/>
        </p:nvSpPr>
        <p:spPr>
          <a:xfrm>
            <a:off x="428596" y="1746437"/>
            <a:ext cx="1000132" cy="276999"/>
          </a:xfrm>
          <a:prstGeom prst="rect">
            <a:avLst/>
          </a:prstGeom>
          <a:noFill/>
        </p:spPr>
        <p:txBody>
          <a:bodyPr wrap="square" rtlCol="0">
            <a:spAutoFit/>
          </a:bodyPr>
          <a:lstStyle/>
          <a:p>
            <a:pPr algn="r"/>
            <a:r>
              <a:rPr lang="en-AU" sz="1200" dirty="0" smtClean="0"/>
              <a:t>First Name :</a:t>
            </a:r>
            <a:endParaRPr lang="en-AU" sz="1200" dirty="0">
              <a:solidFill>
                <a:srgbClr val="FF0000"/>
              </a:solidFill>
            </a:endParaRPr>
          </a:p>
        </p:txBody>
      </p:sp>
      <p:sp>
        <p:nvSpPr>
          <p:cNvPr id="173" name="Rectangle 172"/>
          <p:cNvSpPr/>
          <p:nvPr/>
        </p:nvSpPr>
        <p:spPr>
          <a:xfrm>
            <a:off x="1357290" y="1777173"/>
            <a:ext cx="1071570" cy="21431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AU" sz="1200" dirty="0" smtClean="0"/>
              <a:t>Alok</a:t>
            </a:r>
            <a:endParaRPr lang="en-AU" sz="1200" dirty="0"/>
          </a:p>
        </p:txBody>
      </p:sp>
      <p:sp>
        <p:nvSpPr>
          <p:cNvPr id="174" name="Rounded Rectangle 173"/>
          <p:cNvSpPr/>
          <p:nvPr/>
        </p:nvSpPr>
        <p:spPr>
          <a:xfrm>
            <a:off x="8215338" y="2084908"/>
            <a:ext cx="785818" cy="28575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AU" sz="1200" dirty="0" smtClean="0"/>
              <a:t>Search</a:t>
            </a:r>
            <a:endParaRPr lang="en-AU" sz="1200" dirty="0"/>
          </a:p>
        </p:txBody>
      </p:sp>
      <p:sp>
        <p:nvSpPr>
          <p:cNvPr id="176" name="TextBox 175"/>
          <p:cNvSpPr txBox="1"/>
          <p:nvPr/>
        </p:nvSpPr>
        <p:spPr>
          <a:xfrm>
            <a:off x="71406" y="1428736"/>
            <a:ext cx="1571636" cy="276999"/>
          </a:xfrm>
          <a:prstGeom prst="rect">
            <a:avLst/>
          </a:prstGeom>
          <a:noFill/>
        </p:spPr>
        <p:txBody>
          <a:bodyPr wrap="square" rtlCol="0">
            <a:spAutoFit/>
          </a:bodyPr>
          <a:lstStyle/>
          <a:p>
            <a:r>
              <a:rPr lang="en-AU" sz="1200" dirty="0" smtClean="0"/>
              <a:t>Registration from:</a:t>
            </a:r>
            <a:endParaRPr lang="en-AU" sz="1200" dirty="0">
              <a:solidFill>
                <a:srgbClr val="FF0000"/>
              </a:solidFill>
            </a:endParaRPr>
          </a:p>
        </p:txBody>
      </p:sp>
      <p:sp>
        <p:nvSpPr>
          <p:cNvPr id="177" name="Rectangle 176"/>
          <p:cNvSpPr/>
          <p:nvPr/>
        </p:nvSpPr>
        <p:spPr>
          <a:xfrm>
            <a:off x="1357290" y="1482668"/>
            <a:ext cx="1071570" cy="21431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AU" sz="1200" dirty="0" smtClean="0"/>
              <a:t>mm/</a:t>
            </a:r>
            <a:r>
              <a:rPr lang="en-AU" sz="1200" dirty="0" err="1" smtClean="0"/>
              <a:t>dd</a:t>
            </a:r>
            <a:r>
              <a:rPr lang="en-AU" sz="1200" dirty="0" smtClean="0"/>
              <a:t>/</a:t>
            </a:r>
            <a:r>
              <a:rPr lang="en-AU" sz="1200" dirty="0" err="1" smtClean="0"/>
              <a:t>yyyy</a:t>
            </a:r>
            <a:endParaRPr lang="en-AU" sz="1200" dirty="0"/>
          </a:p>
        </p:txBody>
      </p:sp>
      <p:sp>
        <p:nvSpPr>
          <p:cNvPr id="178" name="TextBox 177"/>
          <p:cNvSpPr txBox="1"/>
          <p:nvPr/>
        </p:nvSpPr>
        <p:spPr>
          <a:xfrm>
            <a:off x="2714612" y="1450719"/>
            <a:ext cx="1285884" cy="276999"/>
          </a:xfrm>
          <a:prstGeom prst="rect">
            <a:avLst/>
          </a:prstGeom>
          <a:noFill/>
        </p:spPr>
        <p:txBody>
          <a:bodyPr wrap="square" rtlCol="0">
            <a:spAutoFit/>
          </a:bodyPr>
          <a:lstStyle/>
          <a:p>
            <a:pPr algn="r"/>
            <a:r>
              <a:rPr lang="en-AU" sz="1200" dirty="0" smtClean="0"/>
              <a:t>Registration to:</a:t>
            </a:r>
            <a:endParaRPr lang="en-AU" sz="1200" dirty="0">
              <a:solidFill>
                <a:srgbClr val="FF0000"/>
              </a:solidFill>
            </a:endParaRPr>
          </a:p>
        </p:txBody>
      </p:sp>
      <p:sp>
        <p:nvSpPr>
          <p:cNvPr id="179" name="Rectangle 178"/>
          <p:cNvSpPr/>
          <p:nvPr/>
        </p:nvSpPr>
        <p:spPr>
          <a:xfrm>
            <a:off x="3988590" y="1503438"/>
            <a:ext cx="1071570" cy="21431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AU" sz="1200" dirty="0" smtClean="0"/>
              <a:t>mm/</a:t>
            </a:r>
            <a:r>
              <a:rPr lang="en-AU" sz="1200" dirty="0" err="1" smtClean="0"/>
              <a:t>dd</a:t>
            </a:r>
            <a:r>
              <a:rPr lang="en-AU" sz="1200" dirty="0" smtClean="0"/>
              <a:t>/</a:t>
            </a:r>
            <a:r>
              <a:rPr lang="en-AU" sz="1200" dirty="0" err="1" smtClean="0"/>
              <a:t>yyyy</a:t>
            </a:r>
            <a:endParaRPr lang="en-AU" sz="1200" dirty="0" smtClean="0"/>
          </a:p>
        </p:txBody>
      </p:sp>
      <p:pic>
        <p:nvPicPr>
          <p:cNvPr id="180" name="Picture 179"/>
          <p:cNvPicPr>
            <a:picLocks noChangeAspect="1" noChangeArrowheads="1"/>
          </p:cNvPicPr>
          <p:nvPr/>
        </p:nvPicPr>
        <p:blipFill>
          <a:blip r:embed="rId3"/>
          <a:srcRect/>
          <a:stretch>
            <a:fillRect/>
          </a:stretch>
        </p:blipFill>
        <p:spPr bwMode="auto">
          <a:xfrm>
            <a:off x="2500298" y="1482668"/>
            <a:ext cx="202408" cy="214314"/>
          </a:xfrm>
          <a:prstGeom prst="rect">
            <a:avLst/>
          </a:prstGeom>
          <a:noFill/>
          <a:ln w="9525">
            <a:noFill/>
            <a:miter lim="800000"/>
            <a:headEnd/>
            <a:tailEnd/>
          </a:ln>
          <a:effectLst/>
        </p:spPr>
      </p:pic>
      <p:pic>
        <p:nvPicPr>
          <p:cNvPr id="181" name="Picture 180"/>
          <p:cNvPicPr>
            <a:picLocks noChangeAspect="1" noChangeArrowheads="1"/>
          </p:cNvPicPr>
          <p:nvPr/>
        </p:nvPicPr>
        <p:blipFill>
          <a:blip r:embed="rId3"/>
          <a:srcRect/>
          <a:stretch>
            <a:fillRect/>
          </a:stretch>
        </p:blipFill>
        <p:spPr bwMode="auto">
          <a:xfrm>
            <a:off x="5131598" y="1512191"/>
            <a:ext cx="202408" cy="214314"/>
          </a:xfrm>
          <a:prstGeom prst="rect">
            <a:avLst/>
          </a:prstGeom>
          <a:noFill/>
          <a:ln w="9525">
            <a:noFill/>
            <a:miter lim="800000"/>
            <a:headEnd/>
            <a:tailEnd/>
          </a:ln>
          <a:effectLst/>
        </p:spPr>
      </p:pic>
      <p:sp>
        <p:nvSpPr>
          <p:cNvPr id="182" name="TextBox 181"/>
          <p:cNvSpPr txBox="1"/>
          <p:nvPr/>
        </p:nvSpPr>
        <p:spPr>
          <a:xfrm>
            <a:off x="3000364" y="1737684"/>
            <a:ext cx="1000132" cy="276999"/>
          </a:xfrm>
          <a:prstGeom prst="rect">
            <a:avLst/>
          </a:prstGeom>
          <a:noFill/>
        </p:spPr>
        <p:txBody>
          <a:bodyPr wrap="square" rtlCol="0">
            <a:spAutoFit/>
          </a:bodyPr>
          <a:lstStyle/>
          <a:p>
            <a:pPr algn="r"/>
            <a:r>
              <a:rPr lang="en-AU" sz="1200" dirty="0" smtClean="0"/>
              <a:t>Last Name :</a:t>
            </a:r>
            <a:endParaRPr lang="en-AU" sz="1200" dirty="0">
              <a:solidFill>
                <a:srgbClr val="FF0000"/>
              </a:solidFill>
            </a:endParaRPr>
          </a:p>
        </p:txBody>
      </p:sp>
      <p:sp>
        <p:nvSpPr>
          <p:cNvPr id="183" name="Rectangle 182"/>
          <p:cNvSpPr/>
          <p:nvPr/>
        </p:nvSpPr>
        <p:spPr>
          <a:xfrm>
            <a:off x="4000496" y="1768420"/>
            <a:ext cx="1071570" cy="21431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AU" sz="1200" dirty="0" smtClean="0"/>
              <a:t>Ra</a:t>
            </a:r>
            <a:endParaRPr lang="en-AU" sz="1200" dirty="0"/>
          </a:p>
        </p:txBody>
      </p:sp>
      <p:sp>
        <p:nvSpPr>
          <p:cNvPr id="184" name="TextBox 183"/>
          <p:cNvSpPr txBox="1"/>
          <p:nvPr/>
        </p:nvSpPr>
        <p:spPr>
          <a:xfrm>
            <a:off x="5572132" y="1457334"/>
            <a:ext cx="1452572" cy="276999"/>
          </a:xfrm>
          <a:prstGeom prst="rect">
            <a:avLst/>
          </a:prstGeom>
          <a:noFill/>
        </p:spPr>
        <p:txBody>
          <a:bodyPr wrap="square" rtlCol="0">
            <a:spAutoFit/>
          </a:bodyPr>
          <a:lstStyle/>
          <a:p>
            <a:r>
              <a:rPr lang="en-AU" sz="1200" dirty="0" smtClean="0"/>
              <a:t>Patient Last Visited:</a:t>
            </a:r>
            <a:endParaRPr lang="en-AU" sz="1200" dirty="0">
              <a:solidFill>
                <a:srgbClr val="FF0000"/>
              </a:solidFill>
            </a:endParaRPr>
          </a:p>
        </p:txBody>
      </p:sp>
      <p:sp>
        <p:nvSpPr>
          <p:cNvPr id="185" name="Rectangle 184"/>
          <p:cNvSpPr/>
          <p:nvPr/>
        </p:nvSpPr>
        <p:spPr>
          <a:xfrm>
            <a:off x="7697622" y="1510053"/>
            <a:ext cx="1071570" cy="21431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AU" sz="1200" dirty="0" smtClean="0"/>
              <a:t>mm/</a:t>
            </a:r>
            <a:r>
              <a:rPr lang="en-AU" sz="1200" dirty="0" err="1" smtClean="0"/>
              <a:t>dd</a:t>
            </a:r>
            <a:r>
              <a:rPr lang="en-AU" sz="1200" dirty="0" smtClean="0"/>
              <a:t>/</a:t>
            </a:r>
            <a:r>
              <a:rPr lang="en-AU" sz="1200" dirty="0" err="1" smtClean="0"/>
              <a:t>yyyy</a:t>
            </a:r>
            <a:endParaRPr lang="en-AU" sz="1200" dirty="0" smtClean="0"/>
          </a:p>
        </p:txBody>
      </p:sp>
      <p:pic>
        <p:nvPicPr>
          <p:cNvPr id="186" name="Picture 185"/>
          <p:cNvPicPr>
            <a:picLocks noChangeAspect="1" noChangeArrowheads="1"/>
          </p:cNvPicPr>
          <p:nvPr/>
        </p:nvPicPr>
        <p:blipFill>
          <a:blip r:embed="rId3"/>
          <a:srcRect/>
          <a:stretch>
            <a:fillRect/>
          </a:stretch>
        </p:blipFill>
        <p:spPr bwMode="auto">
          <a:xfrm>
            <a:off x="8840630" y="1518806"/>
            <a:ext cx="202408" cy="214314"/>
          </a:xfrm>
          <a:prstGeom prst="rect">
            <a:avLst/>
          </a:prstGeom>
          <a:noFill/>
          <a:ln w="9525">
            <a:noFill/>
            <a:miter lim="800000"/>
            <a:headEnd/>
            <a:tailEnd/>
          </a:ln>
          <a:effectLst/>
        </p:spPr>
      </p:pic>
      <p:sp>
        <p:nvSpPr>
          <p:cNvPr id="187" name="Rectangle 186"/>
          <p:cNvSpPr/>
          <p:nvPr/>
        </p:nvSpPr>
        <p:spPr>
          <a:xfrm>
            <a:off x="6911804" y="1511266"/>
            <a:ext cx="785818"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AU" sz="1200" dirty="0" smtClean="0"/>
              <a:t>After</a:t>
            </a:r>
            <a:endParaRPr lang="en-AU" sz="1200" dirty="0"/>
          </a:p>
        </p:txBody>
      </p:sp>
      <p:grpSp>
        <p:nvGrpSpPr>
          <p:cNvPr id="13" name="Group 122"/>
          <p:cNvGrpSpPr/>
          <p:nvPr/>
        </p:nvGrpSpPr>
        <p:grpSpPr>
          <a:xfrm>
            <a:off x="7483308" y="1500174"/>
            <a:ext cx="214314" cy="229682"/>
            <a:chOff x="1285852" y="4143380"/>
            <a:chExt cx="214314" cy="229682"/>
          </a:xfrm>
        </p:grpSpPr>
        <p:sp>
          <p:nvSpPr>
            <p:cNvPr id="189" name="Rectangle 188"/>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Flowchart: Merge 189"/>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6"/>
          <p:cNvGrpSpPr/>
          <p:nvPr/>
        </p:nvGrpSpPr>
        <p:grpSpPr>
          <a:xfrm>
            <a:off x="4786314" y="2000240"/>
            <a:ext cx="214314" cy="229682"/>
            <a:chOff x="1285852" y="4143380"/>
            <a:chExt cx="214314" cy="229682"/>
          </a:xfrm>
        </p:grpSpPr>
        <p:sp>
          <p:nvSpPr>
            <p:cNvPr id="192" name="Rectangle 191"/>
            <p:cNvSpPr/>
            <p:nvPr/>
          </p:nvSpPr>
          <p:spPr>
            <a:xfrm>
              <a:off x="1285852" y="4158748"/>
              <a:ext cx="214314" cy="21431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Flowchart: Merge 192"/>
            <p:cNvSpPr/>
            <p:nvPr/>
          </p:nvSpPr>
          <p:spPr>
            <a:xfrm>
              <a:off x="1285852" y="4143380"/>
              <a:ext cx="214314" cy="21431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95" name="Table 194"/>
          <p:cNvGraphicFramePr>
            <a:graphicFrameLocks noGrp="1"/>
          </p:cNvGraphicFramePr>
          <p:nvPr/>
        </p:nvGraphicFramePr>
        <p:xfrm>
          <a:off x="142844" y="2571744"/>
          <a:ext cx="8858313" cy="3500526"/>
        </p:xfrm>
        <a:graphic>
          <a:graphicData uri="http://schemas.openxmlformats.org/drawingml/2006/table">
            <a:tbl>
              <a:tblPr firstRow="1" bandRow="1">
                <a:tableStyleId>{5C22544A-7EE6-4342-B048-85BDC9FD1C3A}</a:tableStyleId>
              </a:tblPr>
              <a:tblGrid>
                <a:gridCol w="357190"/>
                <a:gridCol w="1500198"/>
                <a:gridCol w="1428760"/>
                <a:gridCol w="650880"/>
                <a:gridCol w="984257"/>
                <a:gridCol w="984257"/>
                <a:gridCol w="984257"/>
                <a:gridCol w="984257"/>
                <a:gridCol w="984257"/>
              </a:tblGrid>
              <a:tr h="357190">
                <a:tc>
                  <a:txBody>
                    <a:bodyPr/>
                    <a:lstStyle/>
                    <a:p>
                      <a:endParaRPr lang="en-US" sz="1200" dirty="0"/>
                    </a:p>
                  </a:txBody>
                  <a:tcPr/>
                </a:tc>
                <a:tc>
                  <a:txBody>
                    <a:bodyPr/>
                    <a:lstStyle/>
                    <a:p>
                      <a:r>
                        <a:rPr lang="en-US" sz="1200" dirty="0" smtClean="0"/>
                        <a:t>Patient ID</a:t>
                      </a:r>
                      <a:endParaRPr lang="en-US" sz="1200" dirty="0"/>
                    </a:p>
                  </a:txBody>
                  <a:tcPr/>
                </a:tc>
                <a:tc>
                  <a:txBody>
                    <a:bodyPr/>
                    <a:lstStyle/>
                    <a:p>
                      <a:r>
                        <a:rPr lang="en-US" sz="1200" dirty="0" smtClean="0"/>
                        <a:t>Name</a:t>
                      </a:r>
                      <a:endParaRPr lang="en-US" sz="1200" dirty="0"/>
                    </a:p>
                  </a:txBody>
                  <a:tcPr/>
                </a:tc>
                <a:tc>
                  <a:txBody>
                    <a:bodyPr/>
                    <a:lstStyle/>
                    <a:p>
                      <a:r>
                        <a:rPr lang="en-US" sz="1200" dirty="0" smtClean="0"/>
                        <a:t>Age </a:t>
                      </a:r>
                      <a:endParaRPr lang="en-US" sz="1200" dirty="0"/>
                    </a:p>
                  </a:txBody>
                  <a:tcPr/>
                </a:tc>
                <a:tc>
                  <a:txBody>
                    <a:bodyPr/>
                    <a:lstStyle/>
                    <a:p>
                      <a:r>
                        <a:rPr lang="en-US" sz="1200" dirty="0" smtClean="0"/>
                        <a:t>Last Visited</a:t>
                      </a:r>
                      <a:endParaRPr lang="en-US" sz="1200" dirty="0"/>
                    </a:p>
                  </a:txBody>
                  <a:tcPr/>
                </a:tc>
                <a:tc>
                  <a:txBody>
                    <a:bodyPr/>
                    <a:lstStyle/>
                    <a:p>
                      <a:r>
                        <a:rPr lang="en-US" sz="1200" dirty="0" smtClean="0"/>
                        <a:t>Registration</a:t>
                      </a:r>
                      <a:r>
                        <a:rPr lang="en-US" sz="1200" baseline="0" dirty="0" smtClean="0"/>
                        <a:t> Date</a:t>
                      </a:r>
                      <a:endParaRPr lang="en-US" sz="1200" dirty="0"/>
                    </a:p>
                  </a:txBody>
                  <a:tcPr/>
                </a:tc>
                <a:tc>
                  <a:txBody>
                    <a:bodyPr/>
                    <a:lstStyle/>
                    <a:p>
                      <a:r>
                        <a:rPr lang="en-US" sz="1200" dirty="0" smtClean="0"/>
                        <a:t>Registration</a:t>
                      </a:r>
                      <a:r>
                        <a:rPr lang="en-US" sz="1200" baseline="0" dirty="0" smtClean="0"/>
                        <a:t> Status</a:t>
                      </a:r>
                      <a:endParaRPr lang="en-US" sz="1200" dirty="0"/>
                    </a:p>
                  </a:txBody>
                  <a:tcPr/>
                </a:tc>
                <a:tc>
                  <a:txBody>
                    <a:bodyPr/>
                    <a:lstStyle/>
                    <a:p>
                      <a:r>
                        <a:rPr lang="en-US" sz="1200" dirty="0" smtClean="0"/>
                        <a:t>Registration Type</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&lt;&lt;Other Details&gt;&gt;</a:t>
                      </a:r>
                    </a:p>
                  </a:txBody>
                  <a:tcPr/>
                </a:tc>
              </a:tr>
              <a:tr h="277182">
                <a:tc>
                  <a:txBody>
                    <a:bodyPr/>
                    <a:lstStyle/>
                    <a:p>
                      <a:endParaRPr lang="en-US" sz="1200" dirty="0"/>
                    </a:p>
                  </a:txBody>
                  <a:tcPr/>
                </a:tc>
                <a:tc>
                  <a:txBody>
                    <a:bodyPr/>
                    <a:lstStyle/>
                    <a:p>
                      <a:r>
                        <a:rPr lang="en-US" sz="1200" dirty="0" smtClean="0"/>
                        <a:t>230002232</a:t>
                      </a:r>
                      <a:endParaRPr lang="en-US" sz="1200" dirty="0"/>
                    </a:p>
                  </a:txBody>
                  <a:tcPr/>
                </a:tc>
                <a:tc>
                  <a:txBody>
                    <a:bodyPr/>
                    <a:lstStyle/>
                    <a:p>
                      <a:r>
                        <a:rPr lang="en-US" sz="1200" dirty="0" smtClean="0"/>
                        <a:t>Alok Ranjan</a:t>
                      </a:r>
                      <a:endParaRPr lang="en-US" sz="1200" dirty="0"/>
                    </a:p>
                  </a:txBody>
                  <a:tcPr/>
                </a:tc>
                <a:tc>
                  <a:txBody>
                    <a:bodyPr/>
                    <a:lstStyle/>
                    <a:p>
                      <a:r>
                        <a:rPr lang="en-US" sz="1200" dirty="0" smtClean="0"/>
                        <a:t>31 Y</a:t>
                      </a:r>
                      <a:endParaRPr lang="en-US" sz="1200" dirty="0"/>
                    </a:p>
                  </a:txBody>
                  <a:tcPr/>
                </a:tc>
                <a:tc>
                  <a:txBody>
                    <a:bodyPr/>
                    <a:lstStyle/>
                    <a:p>
                      <a:r>
                        <a:rPr lang="en-US" sz="1200" dirty="0" smtClean="0"/>
                        <a:t>04/02/2008</a:t>
                      </a:r>
                      <a:endParaRPr lang="en-US" sz="1200" dirty="0"/>
                    </a:p>
                  </a:txBody>
                  <a:tcPr/>
                </a:tc>
                <a:tc>
                  <a:txBody>
                    <a:bodyPr/>
                    <a:lstStyle/>
                    <a:p>
                      <a:r>
                        <a:rPr lang="en-US" sz="1200" dirty="0" smtClean="0"/>
                        <a:t>01/03/2008</a:t>
                      </a:r>
                      <a:endParaRPr lang="en-US" sz="1200" dirty="0"/>
                    </a:p>
                  </a:txBody>
                  <a:tcPr/>
                </a:tc>
                <a:tc>
                  <a:txBody>
                    <a:bodyPr/>
                    <a:lstStyle/>
                    <a:p>
                      <a:r>
                        <a:rPr lang="en-US" sz="1200" dirty="0" smtClean="0"/>
                        <a:t>Active</a:t>
                      </a:r>
                      <a:endParaRPr lang="en-US" sz="1200" dirty="0"/>
                    </a:p>
                  </a:txBody>
                  <a:tcPr/>
                </a:tc>
                <a:tc>
                  <a:txBody>
                    <a:bodyPr/>
                    <a:lstStyle/>
                    <a:p>
                      <a:r>
                        <a:rPr lang="en-US" sz="1200" dirty="0" smtClean="0"/>
                        <a:t>Normal</a:t>
                      </a:r>
                      <a:endParaRPr lang="en-US" sz="1200" dirty="0"/>
                    </a:p>
                  </a:txBody>
                  <a:tcPr/>
                </a:tc>
                <a:tc>
                  <a:txBody>
                    <a:bodyPr/>
                    <a:lstStyle/>
                    <a:p>
                      <a:endParaRPr lang="en-US" sz="1200" dirty="0"/>
                    </a:p>
                  </a:txBody>
                  <a:tcPr/>
                </a:tc>
              </a:tr>
              <a:tr h="268612">
                <a:tc>
                  <a:txBody>
                    <a:bodyPr/>
                    <a:lstStyle/>
                    <a:p>
                      <a:endParaRPr lang="en-US" sz="1200" dirty="0"/>
                    </a:p>
                  </a:txBody>
                  <a:tcPr/>
                </a:tc>
                <a:tc>
                  <a:txBody>
                    <a:bodyPr/>
                    <a:lstStyle/>
                    <a:p>
                      <a:r>
                        <a:rPr lang="en-US" sz="1200" dirty="0" smtClean="0"/>
                        <a:t>0002233</a:t>
                      </a:r>
                      <a:endParaRPr lang="en-US" sz="1200" dirty="0"/>
                    </a:p>
                  </a:txBody>
                  <a:tcPr/>
                </a:tc>
                <a:tc>
                  <a:txBody>
                    <a:bodyPr/>
                    <a:lstStyle/>
                    <a:p>
                      <a:r>
                        <a:rPr lang="en-US" sz="1200" dirty="0" smtClean="0"/>
                        <a:t>Alok </a:t>
                      </a:r>
                      <a:r>
                        <a:rPr lang="en-US" sz="1200" dirty="0" err="1" smtClean="0"/>
                        <a:t>Rathore</a:t>
                      </a:r>
                      <a:endParaRPr lang="en-US" sz="1200" dirty="0"/>
                    </a:p>
                  </a:txBody>
                  <a:tcPr/>
                </a:tc>
                <a:tc>
                  <a:txBody>
                    <a:bodyPr/>
                    <a:lstStyle/>
                    <a:p>
                      <a:r>
                        <a:rPr lang="en-US" sz="1200" dirty="0" smtClean="0"/>
                        <a:t>06 M</a:t>
                      </a:r>
                      <a:endParaRPr lang="en-US" sz="1200" dirty="0"/>
                    </a:p>
                  </a:txBody>
                  <a:tcPr/>
                </a:tc>
                <a:tc>
                  <a:txBody>
                    <a:bodyPr/>
                    <a:lstStyle/>
                    <a:p>
                      <a:r>
                        <a:rPr lang="en-US" sz="1200" dirty="0" smtClean="0"/>
                        <a:t>04/02/2009</a:t>
                      </a:r>
                      <a:endParaRPr lang="en-US" sz="1200" dirty="0"/>
                    </a:p>
                  </a:txBody>
                  <a:tcPr/>
                </a:tc>
                <a:tc>
                  <a:txBody>
                    <a:bodyPr/>
                    <a:lstStyle/>
                    <a:p>
                      <a:r>
                        <a:rPr lang="en-US" sz="1200" dirty="0" smtClean="0"/>
                        <a:t>01/03/2009</a:t>
                      </a:r>
                      <a:endParaRPr lang="en-US" sz="1200" dirty="0"/>
                    </a:p>
                  </a:txBody>
                  <a:tcPr/>
                </a:tc>
                <a:tc>
                  <a:txBody>
                    <a:bodyPr/>
                    <a:lstStyle/>
                    <a:p>
                      <a:r>
                        <a:rPr lang="en-US" sz="1200" dirty="0" smtClean="0"/>
                        <a:t>Active</a:t>
                      </a:r>
                      <a:endParaRPr lang="en-US" sz="1200" dirty="0"/>
                    </a:p>
                  </a:txBody>
                  <a:tcPr/>
                </a:tc>
                <a:tc>
                  <a:txBody>
                    <a:bodyPr/>
                    <a:lstStyle/>
                    <a:p>
                      <a:r>
                        <a:rPr lang="en-US" sz="1200" dirty="0" smtClean="0"/>
                        <a:t>Emergency</a:t>
                      </a:r>
                      <a:endParaRPr lang="en-US" sz="1200" dirty="0"/>
                    </a:p>
                  </a:txBody>
                  <a:tcPr/>
                </a:tc>
                <a:tc>
                  <a:txBody>
                    <a:bodyPr/>
                    <a:lstStyle/>
                    <a:p>
                      <a:endParaRPr lang="en-US" sz="1200" dirty="0"/>
                    </a:p>
                  </a:txBody>
                  <a:tcPr/>
                </a:tc>
              </a:tr>
              <a:tr h="260042">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tr>
              <a:tr h="288614">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r>
              <a:tr h="385778">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tr>
              <a:tr h="385778">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tr>
              <a:tr h="385778">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tr>
              <a:tr h="385778">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tr>
              <a:tr h="385778">
                <a:tc>
                  <a:txBody>
                    <a:bodyPr/>
                    <a:lstStyle/>
                    <a:p>
                      <a:endParaRPr lang="en-US" sz="1200" dirty="0"/>
                    </a:p>
                  </a:txBody>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r>
            </a:tbl>
          </a:graphicData>
        </a:graphic>
      </p:graphicFrame>
      <p:sp>
        <p:nvSpPr>
          <p:cNvPr id="196" name="Rectangle 195"/>
          <p:cNvSpPr/>
          <p:nvPr/>
        </p:nvSpPr>
        <p:spPr>
          <a:xfrm>
            <a:off x="183546" y="3071810"/>
            <a:ext cx="285752"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endParaRPr lang="en-AU" sz="1200" dirty="0"/>
          </a:p>
        </p:txBody>
      </p:sp>
      <p:sp>
        <p:nvSpPr>
          <p:cNvPr id="197" name="Rectangle 196"/>
          <p:cNvSpPr/>
          <p:nvPr/>
        </p:nvSpPr>
        <p:spPr>
          <a:xfrm>
            <a:off x="181264" y="3341125"/>
            <a:ext cx="285752" cy="2230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endParaRPr lang="en-AU" sz="1200" dirty="0"/>
          </a:p>
        </p:txBody>
      </p:sp>
      <p:sp>
        <p:nvSpPr>
          <p:cNvPr id="198" name="Rounded Rectangle 197"/>
          <p:cNvSpPr/>
          <p:nvPr/>
        </p:nvSpPr>
        <p:spPr>
          <a:xfrm>
            <a:off x="8786842" y="3000372"/>
            <a:ext cx="214314" cy="30872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ounded Rectangle 198"/>
          <p:cNvSpPr/>
          <p:nvPr/>
        </p:nvSpPr>
        <p:spPr>
          <a:xfrm flipH="1">
            <a:off x="8794526" y="4357694"/>
            <a:ext cx="214314"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201" name="Rounded Rectangle 200"/>
          <p:cNvSpPr/>
          <p:nvPr/>
        </p:nvSpPr>
        <p:spPr>
          <a:xfrm rot="10800000" flipH="1">
            <a:off x="8786842" y="3000372"/>
            <a:ext cx="214314"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v</a:t>
            </a:r>
            <a:endParaRPr lang="en-US" sz="1000" dirty="0"/>
          </a:p>
        </p:txBody>
      </p:sp>
      <p:sp>
        <p:nvSpPr>
          <p:cNvPr id="202" name="Rounded Rectangle 201"/>
          <p:cNvSpPr/>
          <p:nvPr/>
        </p:nvSpPr>
        <p:spPr>
          <a:xfrm flipH="1">
            <a:off x="8786842" y="5817190"/>
            <a:ext cx="214314"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v</a:t>
            </a:r>
            <a:endParaRPr lang="en-US" sz="1000" dirty="0"/>
          </a:p>
        </p:txBody>
      </p:sp>
      <p:sp>
        <p:nvSpPr>
          <p:cNvPr id="58" name="Rounded Rectangle 57"/>
          <p:cNvSpPr/>
          <p:nvPr/>
        </p:nvSpPr>
        <p:spPr>
          <a:xfrm flipH="1">
            <a:off x="2666226" y="6454730"/>
            <a:ext cx="1571636"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00" dirty="0" smtClean="0"/>
              <a:t>Emergency to Normal</a:t>
            </a:r>
          </a:p>
        </p:txBody>
      </p:sp>
      <p:sp>
        <p:nvSpPr>
          <p:cNvPr id="59" name="Rounded Rectangle 58"/>
          <p:cNvSpPr/>
          <p:nvPr/>
        </p:nvSpPr>
        <p:spPr>
          <a:xfrm flipH="1">
            <a:off x="2438826" y="6143644"/>
            <a:ext cx="1143008"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Print Visit Slip</a:t>
            </a:r>
            <a:endParaRPr lang="en-US" sz="1000" dirty="0"/>
          </a:p>
        </p:txBody>
      </p:sp>
      <p:sp>
        <p:nvSpPr>
          <p:cNvPr id="60" name="Rounded Rectangle 59"/>
          <p:cNvSpPr/>
          <p:nvPr/>
        </p:nvSpPr>
        <p:spPr>
          <a:xfrm flipH="1">
            <a:off x="5039048" y="6143644"/>
            <a:ext cx="1303534"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View Appointments</a:t>
            </a:r>
            <a:endParaRPr lang="en-US" sz="1000" dirty="0"/>
          </a:p>
        </p:txBody>
      </p:sp>
      <p:sp>
        <p:nvSpPr>
          <p:cNvPr id="61" name="Rounded Rectangle 60"/>
          <p:cNvSpPr/>
          <p:nvPr/>
        </p:nvSpPr>
        <p:spPr>
          <a:xfrm flipH="1">
            <a:off x="6381002" y="6143644"/>
            <a:ext cx="1390340"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View/Configure Alerts</a:t>
            </a:r>
            <a:endParaRPr lang="en-US" sz="1000" dirty="0"/>
          </a:p>
        </p:txBody>
      </p:sp>
      <p:sp>
        <p:nvSpPr>
          <p:cNvPr id="62" name="Rounded Rectangle 61"/>
          <p:cNvSpPr/>
          <p:nvPr/>
        </p:nvSpPr>
        <p:spPr>
          <a:xfrm flipH="1">
            <a:off x="142844" y="6444764"/>
            <a:ext cx="1357322"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Print Attendant Slip</a:t>
            </a:r>
            <a:endParaRPr lang="en-US" sz="1000" dirty="0"/>
          </a:p>
        </p:txBody>
      </p:sp>
      <p:cxnSp>
        <p:nvCxnSpPr>
          <p:cNvPr id="64" name="Straight Connector 63"/>
          <p:cNvCxnSpPr/>
          <p:nvPr/>
        </p:nvCxnSpPr>
        <p:spPr>
          <a:xfrm>
            <a:off x="142844" y="6429396"/>
            <a:ext cx="8358246" cy="158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flipH="1">
            <a:off x="7809762" y="6143644"/>
            <a:ext cx="1303534"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View History</a:t>
            </a:r>
            <a:endParaRPr lang="en-US" sz="1000" dirty="0"/>
          </a:p>
        </p:txBody>
      </p:sp>
      <p:sp>
        <p:nvSpPr>
          <p:cNvPr id="67" name="Rounded Rectangle 66"/>
          <p:cNvSpPr/>
          <p:nvPr/>
        </p:nvSpPr>
        <p:spPr>
          <a:xfrm flipH="1">
            <a:off x="3625656" y="6143644"/>
            <a:ext cx="1374972" cy="285752"/>
          </a:xfrm>
          <a:prstGeom prst="round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Print Reg. Card</a:t>
            </a:r>
            <a:endParaRPr lang="en-US" sz="1000" dirty="0"/>
          </a:p>
        </p:txBody>
      </p:sp>
      <p:sp>
        <p:nvSpPr>
          <p:cNvPr id="68" name="TextBox 67"/>
          <p:cNvSpPr txBox="1"/>
          <p:nvPr/>
        </p:nvSpPr>
        <p:spPr>
          <a:xfrm>
            <a:off x="71406" y="2269474"/>
            <a:ext cx="1357322" cy="230832"/>
          </a:xfrm>
          <a:prstGeom prst="rect">
            <a:avLst/>
          </a:prstGeom>
          <a:noFill/>
        </p:spPr>
        <p:txBody>
          <a:bodyPr wrap="square" rtlCol="0">
            <a:spAutoFit/>
          </a:bodyPr>
          <a:lstStyle/>
          <a:p>
            <a:pPr algn="r"/>
            <a:r>
              <a:rPr lang="en-US" sz="900" dirty="0" smtClean="0"/>
              <a:t>Age :</a:t>
            </a:r>
            <a:endParaRPr lang="en-US" sz="900" dirty="0"/>
          </a:p>
        </p:txBody>
      </p:sp>
      <p:sp>
        <p:nvSpPr>
          <p:cNvPr id="69" name="Rectangle 68"/>
          <p:cNvSpPr/>
          <p:nvPr/>
        </p:nvSpPr>
        <p:spPr>
          <a:xfrm>
            <a:off x="1357290" y="2269474"/>
            <a:ext cx="1071570"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endParaRPr lang="en-US" sz="1050" dirty="0">
              <a:solidFill>
                <a:schemeClr val="tx1"/>
              </a:solidFill>
            </a:endParaRPr>
          </a:p>
        </p:txBody>
      </p:sp>
      <p:sp>
        <p:nvSpPr>
          <p:cNvPr id="70" name="TextBox 69"/>
          <p:cNvSpPr txBox="1"/>
          <p:nvPr/>
        </p:nvSpPr>
        <p:spPr>
          <a:xfrm>
            <a:off x="2643174" y="2269474"/>
            <a:ext cx="1357322" cy="230832"/>
          </a:xfrm>
          <a:prstGeom prst="rect">
            <a:avLst/>
          </a:prstGeom>
          <a:noFill/>
        </p:spPr>
        <p:txBody>
          <a:bodyPr wrap="square" rtlCol="0">
            <a:spAutoFit/>
          </a:bodyPr>
          <a:lstStyle/>
          <a:p>
            <a:pPr algn="r"/>
            <a:r>
              <a:rPr lang="en-US" sz="900" dirty="0" smtClean="0"/>
              <a:t>Patient ID :</a:t>
            </a:r>
            <a:endParaRPr lang="en-US" sz="900" dirty="0"/>
          </a:p>
        </p:txBody>
      </p:sp>
      <p:sp>
        <p:nvSpPr>
          <p:cNvPr id="71" name="Rectangle 70"/>
          <p:cNvSpPr/>
          <p:nvPr/>
        </p:nvSpPr>
        <p:spPr>
          <a:xfrm>
            <a:off x="4000496" y="2285992"/>
            <a:ext cx="1071570"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endParaRPr lang="en-US" sz="1050" dirty="0">
              <a:solidFill>
                <a:schemeClr val="tx1"/>
              </a:solidFill>
            </a:endParaRPr>
          </a:p>
        </p:txBody>
      </p:sp>
      <p:sp>
        <p:nvSpPr>
          <p:cNvPr id="72" name="TextBox 71"/>
          <p:cNvSpPr txBox="1"/>
          <p:nvPr/>
        </p:nvSpPr>
        <p:spPr>
          <a:xfrm>
            <a:off x="5572132" y="2269474"/>
            <a:ext cx="1357322" cy="230832"/>
          </a:xfrm>
          <a:prstGeom prst="rect">
            <a:avLst/>
          </a:prstGeom>
          <a:noFill/>
        </p:spPr>
        <p:txBody>
          <a:bodyPr wrap="square" rtlCol="0">
            <a:spAutoFit/>
          </a:bodyPr>
          <a:lstStyle/>
          <a:p>
            <a:pPr algn="r"/>
            <a:r>
              <a:rPr lang="en-US" sz="900" dirty="0" smtClean="0"/>
              <a:t>Phone Number :</a:t>
            </a:r>
            <a:endParaRPr lang="en-US" sz="900" dirty="0"/>
          </a:p>
        </p:txBody>
      </p:sp>
      <p:sp>
        <p:nvSpPr>
          <p:cNvPr id="73" name="Rectangle 72"/>
          <p:cNvSpPr/>
          <p:nvPr/>
        </p:nvSpPr>
        <p:spPr>
          <a:xfrm>
            <a:off x="6929454" y="2269474"/>
            <a:ext cx="1071570" cy="214314"/>
          </a:xfrm>
          <a:prstGeom prst="rect">
            <a:avLst/>
          </a:prstGeom>
          <a:solidFill>
            <a:schemeClr val="bg1"/>
          </a:solidFill>
          <a:ln w="3175">
            <a:solidFill>
              <a:schemeClr val="accent1">
                <a:lumMod val="40000"/>
                <a:lumOff val="60000"/>
              </a:schemeClr>
            </a:solidFill>
          </a:ln>
          <a:scene3d>
            <a:camera prst="orthographicFront"/>
            <a:lightRig rig="threePt" dir="t"/>
          </a:scene3d>
          <a:sp3d>
            <a:bevelT w="25400" h="25400" prst="hardEdge"/>
          </a:sp3d>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endParaRPr lang="en-US" sz="1050" dirty="0">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25233</TotalTime>
  <Words>5482</Words>
  <Application>Microsoft Office PowerPoint</Application>
  <PresentationFormat>On-screen Show (4:3)</PresentationFormat>
  <Paragraphs>1798</Paragraphs>
  <Slides>53</Slides>
  <Notes>51</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Slide 1</vt:lpstr>
      <vt:lpstr>Slide 2</vt:lpstr>
      <vt:lpstr>Slide 3</vt:lpstr>
      <vt:lpstr>Slide 4</vt:lpstr>
      <vt:lpstr>Patient Management</vt:lpstr>
      <vt:lpstr>Patient Management</vt:lpstr>
      <vt:lpstr>Patient Management</vt:lpstr>
      <vt:lpstr>Slide 8</vt:lpstr>
      <vt:lpstr>Patient Management Window</vt:lpstr>
      <vt:lpstr>Slide 10</vt:lpstr>
      <vt:lpstr>Patient Registration Window</vt:lpstr>
      <vt:lpstr>Patient Registration Window</vt:lpstr>
      <vt:lpstr>Patient Registration Window</vt:lpstr>
      <vt:lpstr>Patient Registration Window</vt:lpstr>
      <vt:lpstr>Patient Registration Window</vt:lpstr>
      <vt:lpstr>Slide 16</vt:lpstr>
      <vt:lpstr>Patient Registration Window</vt:lpstr>
      <vt:lpstr>Patient Registration Window</vt:lpstr>
      <vt:lpstr>Patient Registration Window</vt:lpstr>
      <vt:lpstr>Patient Registration Window</vt:lpstr>
      <vt:lpstr>Patient Registration Window</vt:lpstr>
      <vt:lpstr>Slide 22</vt:lpstr>
      <vt:lpstr>Patient Registration Window</vt:lpstr>
      <vt:lpstr>Appointments</vt:lpstr>
      <vt:lpstr>New Appointment Window</vt:lpstr>
      <vt:lpstr>Appointment Details</vt:lpstr>
      <vt:lpstr>Appointment Management</vt:lpstr>
      <vt:lpstr>Manage Appointments</vt:lpstr>
      <vt:lpstr>Appointment Management</vt:lpstr>
      <vt:lpstr>View/Edit Appointment</vt:lpstr>
      <vt:lpstr>Reschedule Appointment Window</vt:lpstr>
      <vt:lpstr>Reschedule Appointment Details</vt:lpstr>
      <vt:lpstr>Cancel Appointment</vt:lpstr>
      <vt:lpstr>Configure Appointment Reminder</vt:lpstr>
      <vt:lpstr>Outpatient Management</vt:lpstr>
      <vt:lpstr>Outpatient Management</vt:lpstr>
      <vt:lpstr>Manage Appointments</vt:lpstr>
      <vt:lpstr>Appointment Management</vt:lpstr>
      <vt:lpstr>Manage Appointments</vt:lpstr>
      <vt:lpstr>Search Treatment History</vt:lpstr>
      <vt:lpstr>Treatment Details</vt:lpstr>
      <vt:lpstr>Medical Prescription</vt:lpstr>
      <vt:lpstr>Medical Observation</vt:lpstr>
      <vt:lpstr>Managing Triage Parameters</vt:lpstr>
      <vt:lpstr>Manage Appointments</vt:lpstr>
      <vt:lpstr>Configure Reminder</vt:lpstr>
      <vt:lpstr>Manage Appointments</vt:lpstr>
      <vt:lpstr>Manage Rooster</vt:lpstr>
      <vt:lpstr>Manage Appointments</vt:lpstr>
      <vt:lpstr>Managing Referral</vt:lpstr>
      <vt:lpstr>Managing Referral</vt:lpstr>
      <vt:lpstr>Bill Details</vt:lpstr>
      <vt:lpstr>Human Resource Management</vt:lpstr>
    </vt:vector>
  </TitlesOfParts>
  <Company>ajit.kumar@enterpriseglue.com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Ajit Kumar</dc:creator>
  <cp:lastModifiedBy>Alok</cp:lastModifiedBy>
  <cp:revision>1278</cp:revision>
  <dcterms:created xsi:type="dcterms:W3CDTF">2008-02-26T14:17:55Z</dcterms:created>
  <dcterms:modified xsi:type="dcterms:W3CDTF">2009-11-10T11:46:34Z</dcterms:modified>
</cp:coreProperties>
</file>