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57" r:id="rId5"/>
    <p:sldId id="258" r:id="rId6"/>
    <p:sldId id="265" r:id="rId7"/>
    <p:sldId id="260" r:id="rId8"/>
    <p:sldId id="259" r:id="rId9"/>
    <p:sldId id="261" r:id="rId10"/>
    <p:sldId id="262" r:id="rId11"/>
    <p:sldId id="263" r:id="rId12"/>
    <p:sldId id="264" r:id="rId13"/>
    <p:sldId id="267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8E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3016" autoAdjust="0"/>
  </p:normalViewPr>
  <p:slideViewPr>
    <p:cSldViewPr>
      <p:cViewPr varScale="1">
        <p:scale>
          <a:sx n="83" d="100"/>
          <a:sy n="83" d="100"/>
        </p:scale>
        <p:origin x="-11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9578-C893-4EE6-B648-580ABF495C7F}" type="datetimeFigureOut">
              <a:rPr lang="en-US" smtClean="0"/>
              <a:pPr/>
              <a:t>3/21/2009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E39E-D055-4172-A1F3-DAB0E56DA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0" Type="http://schemas.openxmlformats.org/officeDocument/2006/relationships/image" Target="../media/image9.wmf"/><Relationship Id="rId4" Type="http://schemas.openxmlformats.org/officeDocument/2006/relationships/image" Target="../media/image3.jpeg"/><Relationship Id="rId9" Type="http://schemas.openxmlformats.org/officeDocument/2006/relationships/image" Target="../media/image8.wm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WTC HCIS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Billing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Availed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sz="2000" dirty="0" smtClean="0"/>
              <a:t>Services provided on daily basis like :-</a:t>
            </a:r>
          </a:p>
          <a:p>
            <a:r>
              <a:rPr lang="en-US" sz="2000" dirty="0" smtClean="0"/>
              <a:t>Room Rent,</a:t>
            </a:r>
          </a:p>
          <a:p>
            <a:r>
              <a:rPr lang="en-US" sz="2000" dirty="0" smtClean="0"/>
              <a:t> Operation,</a:t>
            </a:r>
          </a:p>
          <a:p>
            <a:r>
              <a:rPr lang="en-US" sz="2000" dirty="0" smtClean="0"/>
              <a:t> Delivery,</a:t>
            </a:r>
          </a:p>
          <a:p>
            <a:r>
              <a:rPr lang="en-US" sz="2000" dirty="0" smtClean="0"/>
              <a:t> Oxygen and other gases,</a:t>
            </a:r>
          </a:p>
          <a:p>
            <a:r>
              <a:rPr lang="en-US" sz="2000" dirty="0" smtClean="0"/>
              <a:t> Consultations and Routine visits,</a:t>
            </a:r>
          </a:p>
          <a:p>
            <a:r>
              <a:rPr lang="en-US" sz="2000" dirty="0" smtClean="0"/>
              <a:t> Nursing Charges,</a:t>
            </a:r>
          </a:p>
          <a:p>
            <a:r>
              <a:rPr lang="en-US" sz="2000" dirty="0" smtClean="0"/>
              <a:t> Laboratory tests,</a:t>
            </a:r>
          </a:p>
          <a:p>
            <a:r>
              <a:rPr lang="en-US" sz="2000" dirty="0" smtClean="0"/>
              <a:t> X-ray, Ultrasound,</a:t>
            </a:r>
          </a:p>
          <a:p>
            <a:r>
              <a:rPr lang="en-US" sz="2000" dirty="0" smtClean="0"/>
              <a:t> Medicine, </a:t>
            </a:r>
          </a:p>
          <a:p>
            <a:r>
              <a:rPr lang="en-US" sz="2000" dirty="0" smtClean="0"/>
              <a:t> Procedure.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Deposits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Type of Deposits</a:t>
            </a:r>
          </a:p>
          <a:p>
            <a:pPr lvl="1"/>
            <a:r>
              <a:rPr lang="en-US" sz="1500" dirty="0" smtClean="0"/>
              <a:t>Booking Deposit</a:t>
            </a:r>
          </a:p>
          <a:p>
            <a:pPr lvl="1"/>
            <a:r>
              <a:rPr lang="en-US" sz="1500" dirty="0" smtClean="0"/>
              <a:t>Security Deposit</a:t>
            </a:r>
          </a:p>
          <a:p>
            <a:pPr lvl="1"/>
            <a:r>
              <a:rPr lang="en-US" sz="1500" dirty="0" smtClean="0"/>
              <a:t>Advance Deposit</a:t>
            </a:r>
            <a:endParaRPr lang="en-US" sz="1600" dirty="0" smtClean="0"/>
          </a:p>
          <a:p>
            <a:r>
              <a:rPr lang="en-US" sz="2000" dirty="0" smtClean="0"/>
              <a:t>Payment details</a:t>
            </a:r>
          </a:p>
          <a:p>
            <a:pPr lvl="1"/>
            <a:r>
              <a:rPr lang="en-US" sz="1500" dirty="0" smtClean="0"/>
              <a:t>Voucher</a:t>
            </a:r>
          </a:p>
          <a:p>
            <a:pPr lvl="1"/>
            <a:r>
              <a:rPr lang="en-US" sz="1500" dirty="0" smtClean="0"/>
              <a:t>Cash</a:t>
            </a:r>
          </a:p>
          <a:p>
            <a:pPr lvl="1"/>
            <a:r>
              <a:rPr lang="en-US" sz="1500" dirty="0" smtClean="0"/>
              <a:t>Credit</a:t>
            </a:r>
          </a:p>
          <a:p>
            <a:pPr lvl="1"/>
            <a:r>
              <a:rPr lang="en-US" sz="1500" dirty="0" err="1" smtClean="0"/>
              <a:t>Cheque</a:t>
            </a:r>
            <a:endParaRPr lang="en-US" sz="1500" dirty="0" smtClean="0"/>
          </a:p>
          <a:p>
            <a:r>
              <a:rPr lang="en-US" sz="2000" dirty="0" smtClean="0"/>
              <a:t>Advance Payment.</a:t>
            </a:r>
          </a:p>
          <a:p>
            <a:r>
              <a:rPr lang="en-US" sz="2000" dirty="0" smtClean="0"/>
              <a:t>Deposit date and time.</a:t>
            </a:r>
          </a:p>
          <a:p>
            <a:r>
              <a:rPr lang="en-US" sz="2000" dirty="0" smtClean="0"/>
              <a:t>Credit limits.</a:t>
            </a:r>
          </a:p>
          <a:p>
            <a:r>
              <a:rPr lang="en-US" sz="2000" dirty="0" smtClean="0"/>
              <a:t>Deposit Type</a:t>
            </a:r>
          </a:p>
          <a:p>
            <a:pPr lvl="1"/>
            <a:r>
              <a:rPr lang="en-US" sz="1500" dirty="0" smtClean="0"/>
              <a:t>Self</a:t>
            </a:r>
          </a:p>
          <a:p>
            <a:pPr lvl="1"/>
            <a:r>
              <a:rPr lang="en-US" sz="1500" dirty="0" smtClean="0"/>
              <a:t>TPA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Discounts / Offers /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Type of Adjustment</a:t>
            </a:r>
          </a:p>
          <a:p>
            <a:pPr lvl="1"/>
            <a:r>
              <a:rPr lang="en-US" sz="1600" dirty="0" smtClean="0"/>
              <a:t>Credit</a:t>
            </a:r>
          </a:p>
          <a:p>
            <a:pPr lvl="1"/>
            <a:r>
              <a:rPr lang="en-US" sz="1600" dirty="0" smtClean="0"/>
              <a:t>Debit</a:t>
            </a:r>
          </a:p>
          <a:p>
            <a:r>
              <a:rPr lang="en-US" sz="2000" dirty="0" smtClean="0"/>
              <a:t>Type of Transaction</a:t>
            </a:r>
          </a:p>
          <a:p>
            <a:r>
              <a:rPr lang="en-US" sz="2000" dirty="0" smtClean="0"/>
              <a:t>Type of offers</a:t>
            </a:r>
          </a:p>
          <a:p>
            <a:pPr lvl="1"/>
            <a:r>
              <a:rPr lang="en-US" sz="1600" dirty="0" smtClean="0"/>
              <a:t>Packages</a:t>
            </a:r>
          </a:p>
          <a:p>
            <a:pPr lvl="1"/>
            <a:r>
              <a:rPr lang="en-US" sz="1600" dirty="0" smtClean="0"/>
              <a:t>Long Term Relationship</a:t>
            </a:r>
          </a:p>
          <a:p>
            <a:pPr lvl="1"/>
            <a:r>
              <a:rPr lang="en-US" sz="1600" dirty="0" smtClean="0"/>
              <a:t>Corporate Discounts</a:t>
            </a:r>
          </a:p>
          <a:p>
            <a:r>
              <a:rPr lang="en-US" sz="2000" dirty="0" smtClean="0"/>
              <a:t>Management discounts.</a:t>
            </a:r>
          </a:p>
          <a:p>
            <a:r>
              <a:rPr lang="en-US" sz="2000" dirty="0" smtClean="0"/>
              <a:t>Employee discounts.</a:t>
            </a:r>
          </a:p>
          <a:p>
            <a:r>
              <a:rPr lang="en-US" sz="2000" dirty="0" smtClean="0"/>
              <a:t>Insurance.</a:t>
            </a:r>
          </a:p>
          <a:p>
            <a:pPr lvl="1"/>
            <a:r>
              <a:rPr lang="en-US" sz="1600" dirty="0" smtClean="0"/>
              <a:t>Percentage.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/ </a:t>
            </a:r>
            <a:r>
              <a:rPr lang="en-US" dirty="0" err="1" smtClean="0"/>
              <a:t>Mediclaim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467600" cy="4707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/ Payment Receipts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 patients request.</a:t>
            </a:r>
          </a:p>
          <a:p>
            <a:r>
              <a:rPr lang="en-US" sz="2000" dirty="0" smtClean="0"/>
              <a:t>Exceeding Credit limit.</a:t>
            </a:r>
          </a:p>
          <a:p>
            <a:r>
              <a:rPr lang="en-US" sz="2000" dirty="0" smtClean="0"/>
              <a:t>Stay more than 30 days.</a:t>
            </a:r>
          </a:p>
          <a:p>
            <a:r>
              <a:rPr lang="en-US" sz="2000" dirty="0" smtClean="0"/>
              <a:t>Surgery</a:t>
            </a:r>
          </a:p>
          <a:p>
            <a:r>
              <a:rPr lang="en-US" sz="2000" dirty="0" smtClean="0"/>
              <a:t>Transfers</a:t>
            </a:r>
          </a:p>
          <a:p>
            <a:pPr lvl="1"/>
            <a:r>
              <a:rPr lang="en-US" sz="1600" dirty="0" smtClean="0"/>
              <a:t>Bed</a:t>
            </a:r>
          </a:p>
          <a:p>
            <a:pPr lvl="1"/>
            <a:r>
              <a:rPr lang="en-US" sz="1600" dirty="0" smtClean="0"/>
              <a:t>Hospital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152400" y="271418"/>
            <a:ext cx="8786875" cy="6357982"/>
            <a:chOff x="214282" y="285728"/>
            <a:chExt cx="8786875" cy="6357982"/>
          </a:xfrm>
        </p:grpSpPr>
        <p:sp>
          <p:nvSpPr>
            <p:cNvPr id="5" name="Rounded Rectangle 4"/>
            <p:cNvSpPr/>
            <p:nvPr/>
          </p:nvSpPr>
          <p:spPr>
            <a:xfrm>
              <a:off x="214282" y="285728"/>
              <a:ext cx="8786874" cy="6357982"/>
            </a:xfrm>
            <a:prstGeom prst="roundRect">
              <a:avLst>
                <a:gd name="adj" fmla="val 1566"/>
              </a:avLst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6" name="Picture 9" descr="C:\Documents and Settings\Ajit Kumar\My Documents\My Pictures\Microsoft Clip Organizer\j0431564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00232" y="1857364"/>
              <a:ext cx="809505" cy="814902"/>
            </a:xfrm>
            <a:prstGeom prst="rect">
              <a:avLst/>
            </a:prstGeom>
            <a:noFill/>
          </p:spPr>
        </p:pic>
        <p:pic>
          <p:nvPicPr>
            <p:cNvPr id="7" name="Picture 7" descr="C:\Documents and Settings\Ajit Kumar\My Documents\My Pictures\Microsoft Clip Organizer\j043394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1142976" y="1428736"/>
              <a:ext cx="1000126" cy="1000126"/>
            </a:xfrm>
            <a:prstGeom prst="rect">
              <a:avLst/>
            </a:prstGeom>
            <a:noFill/>
          </p:spPr>
        </p:pic>
        <p:grpSp>
          <p:nvGrpSpPr>
            <p:cNvPr id="8" name="Group 7"/>
            <p:cNvGrpSpPr/>
            <p:nvPr/>
          </p:nvGrpSpPr>
          <p:grpSpPr>
            <a:xfrm>
              <a:off x="5214942" y="714356"/>
              <a:ext cx="857256" cy="532452"/>
              <a:chOff x="7358082" y="1142984"/>
              <a:chExt cx="714380" cy="461014"/>
            </a:xfrm>
          </p:grpSpPr>
          <p:pic>
            <p:nvPicPr>
              <p:cNvPr id="9" name="Picture 11" descr="C:\Documents and Settings\Ajit Kumar\My Documents\My Pictures\Microsoft Clip Organizer\j0438513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72396" y="1142984"/>
                <a:ext cx="500066" cy="461014"/>
              </a:xfrm>
              <a:prstGeom prst="rect">
                <a:avLst/>
              </a:prstGeom>
              <a:noFill/>
            </p:spPr>
          </p:pic>
          <p:pic>
            <p:nvPicPr>
              <p:cNvPr id="10" name="Picture 8" descr="C:\Documents and Settings\Ajit Kumar\My Documents\My Pictures\Microsoft Clip Organizer\j0433944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58082" y="1142984"/>
                <a:ext cx="428628" cy="428628"/>
              </a:xfrm>
              <a:prstGeom prst="rect">
                <a:avLst/>
              </a:prstGeom>
              <a:noFill/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786578" y="571480"/>
              <a:ext cx="889943" cy="604577"/>
              <a:chOff x="7286644" y="1857364"/>
              <a:chExt cx="747067" cy="533139"/>
            </a:xfrm>
          </p:grpSpPr>
          <p:pic>
            <p:nvPicPr>
              <p:cNvPr id="12" name="Picture 12" descr="C:\Program Files\Microsoft Office\MEDIA\CAGCAT10\j0185604.wmf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7643834" y="2000240"/>
                <a:ext cx="389877" cy="390263"/>
              </a:xfrm>
              <a:prstGeom prst="rect">
                <a:avLst/>
              </a:prstGeom>
              <a:noFill/>
            </p:spPr>
          </p:pic>
          <p:pic>
            <p:nvPicPr>
              <p:cNvPr id="13" name="Picture 10" descr="C:\Documents and Settings\Ajit Kumar\My Documents\My Pictures\Microsoft Clip Organizer\j0433942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286644" y="1857364"/>
                <a:ext cx="500066" cy="500066"/>
              </a:xfrm>
              <a:prstGeom prst="rect">
                <a:avLst/>
              </a:prstGeom>
              <a:noFill/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5715008" y="785794"/>
              <a:ext cx="571504" cy="642942"/>
              <a:chOff x="7286644" y="4714884"/>
              <a:chExt cx="500066" cy="500066"/>
            </a:xfrm>
          </p:grpSpPr>
          <p:pic>
            <p:nvPicPr>
              <p:cNvPr id="15" name="Picture 13" descr="C:\Documents and Settings\Ajit Kumar\My Documents\My Pictures\Microsoft Clip Organizer\j0431637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286644" y="4714884"/>
                <a:ext cx="500066" cy="500066"/>
              </a:xfrm>
              <a:prstGeom prst="rect">
                <a:avLst/>
              </a:prstGeom>
              <a:noFill/>
            </p:spPr>
          </p:pic>
          <p:sp>
            <p:nvSpPr>
              <p:cNvPr id="16" name="Flowchart: Multidocument 15"/>
              <p:cNvSpPr/>
              <p:nvPr/>
            </p:nvSpPr>
            <p:spPr>
              <a:xfrm>
                <a:off x="7572396" y="4714884"/>
                <a:ext cx="214314" cy="285752"/>
              </a:xfrm>
              <a:prstGeom prst="flowChartMulti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17" name="Picture 2" descr="C:\Documents and Settings\Ajit Kumar\My Documents\My Pictures\Microsoft Clip Organizer\j0424792.wmf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7500958" y="1000108"/>
              <a:ext cx="458989" cy="500066"/>
            </a:xfrm>
            <a:prstGeom prst="rect">
              <a:avLst/>
            </a:prstGeom>
            <a:noFill/>
          </p:spPr>
        </p:pic>
        <p:sp>
          <p:nvSpPr>
            <p:cNvPr id="18" name="Cloud 17"/>
            <p:cNvSpPr/>
            <p:nvPr/>
          </p:nvSpPr>
          <p:spPr>
            <a:xfrm>
              <a:off x="3571868" y="2357430"/>
              <a:ext cx="3643338" cy="1714512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Internet</a:t>
              </a:r>
              <a:endParaRPr lang="en-AU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643306" y="3500438"/>
              <a:ext cx="1428760" cy="1394908"/>
              <a:chOff x="3643306" y="3500438"/>
              <a:chExt cx="1428760" cy="1394908"/>
            </a:xfrm>
          </p:grpSpPr>
          <p:pic>
            <p:nvPicPr>
              <p:cNvPr id="20" name="Picture 3" descr="C:\Documents and Settings\Ajit Kumar\My Documents\My Pictures\Microsoft Clip Organizer\j0424790.wmf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3643306" y="3500438"/>
                <a:ext cx="1340109" cy="1394908"/>
              </a:xfrm>
              <a:prstGeom prst="rect">
                <a:avLst/>
              </a:prstGeom>
              <a:noFill/>
            </p:spPr>
          </p:pic>
          <p:sp>
            <p:nvSpPr>
              <p:cNvPr id="21" name="Can 20"/>
              <p:cNvSpPr/>
              <p:nvPr/>
            </p:nvSpPr>
            <p:spPr>
              <a:xfrm>
                <a:off x="4500562" y="3643314"/>
                <a:ext cx="571504" cy="500066"/>
              </a:xfrm>
              <a:prstGeom prst="ca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22" name="Picture 4" descr="C:\Documents and Settings\Ajit Kumar\My Documents\My Pictures\Microsoft Clip Organizer\j0424756.wmf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929322" y="1785926"/>
              <a:ext cx="594599" cy="928693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5143504" y="428604"/>
              <a:ext cx="1257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Activity Modeller</a:t>
              </a:r>
              <a:endParaRPr lang="en-AU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15206" y="428604"/>
              <a:ext cx="1571636" cy="285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Business Rule Editors</a:t>
              </a:r>
              <a:endParaRPr lang="en-AU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643301" y="5286397"/>
              <a:ext cx="2214583" cy="1010863"/>
              <a:chOff x="5425481" y="5286388"/>
              <a:chExt cx="2413879" cy="118340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429413" y="5929324"/>
                <a:ext cx="2409947" cy="540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 smtClean="0"/>
                  <a:t>Nurses, Doctors, Administration staff, Chefs, Pharmacy</a:t>
                </a:r>
                <a:endParaRPr lang="en-AU" sz="1200" dirty="0"/>
              </a:p>
            </p:txBody>
          </p:sp>
          <p:pic>
            <p:nvPicPr>
              <p:cNvPr id="27" name="Picture 16" descr="C:\Documents and Settings\Ajit Kumar\My Documents\My Pictures\Microsoft Clip Organizer\j0433944.png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5425481" y="5286388"/>
                <a:ext cx="714372" cy="714374"/>
              </a:xfrm>
              <a:prstGeom prst="rect">
                <a:avLst/>
              </a:prstGeom>
              <a:noFill/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6929454" y="5929330"/>
              <a:ext cx="17145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Patients, Doctors, Administrative staff, etc</a:t>
              </a:r>
              <a:endParaRPr lang="en-AU" sz="1200" dirty="0"/>
            </a:p>
          </p:txBody>
        </p:sp>
        <p:pic>
          <p:nvPicPr>
            <p:cNvPr id="29" name="Picture 17" descr="C:\Documents and Settings\Ajit Kumar\My Documents\My Pictures\Microsoft Clip Organizer\j0424178.wmf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143768" y="5362230"/>
              <a:ext cx="500066" cy="570652"/>
            </a:xfrm>
            <a:prstGeom prst="rect">
              <a:avLst/>
            </a:prstGeom>
            <a:noFill/>
          </p:spPr>
        </p:pic>
        <p:cxnSp>
          <p:nvCxnSpPr>
            <p:cNvPr id="30" name="Elbow Connector 41"/>
            <p:cNvCxnSpPr>
              <a:stCxn id="6" idx="2"/>
            </p:cNvCxnSpPr>
            <p:nvPr/>
          </p:nvCxnSpPr>
          <p:spPr>
            <a:xfrm rot="16200000" flipH="1">
              <a:off x="2574340" y="2502911"/>
              <a:ext cx="1113926" cy="1452636"/>
            </a:xfrm>
            <a:prstGeom prst="bentConnector2">
              <a:avLst/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47" idx="0"/>
            </p:cNvCxnSpPr>
            <p:nvPr/>
          </p:nvCxnSpPr>
          <p:spPr>
            <a:xfrm rot="5400000" flipH="1" flipV="1">
              <a:off x="4081922" y="5043347"/>
              <a:ext cx="532789" cy="187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hape 76"/>
            <p:cNvCxnSpPr/>
            <p:nvPr/>
          </p:nvCxnSpPr>
          <p:spPr>
            <a:xfrm rot="16200000" flipV="1">
              <a:off x="5803622" y="3911890"/>
              <a:ext cx="1718916" cy="1324639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hape 33"/>
            <p:cNvCxnSpPr>
              <a:stCxn id="22" idx="3"/>
              <a:endCxn id="17" idx="2"/>
            </p:cNvCxnSpPr>
            <p:nvPr/>
          </p:nvCxnSpPr>
          <p:spPr>
            <a:xfrm flipV="1">
              <a:off x="6523921" y="1500174"/>
              <a:ext cx="1206532" cy="7500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hape 34"/>
            <p:cNvCxnSpPr>
              <a:stCxn id="22" idx="1"/>
            </p:cNvCxnSpPr>
            <p:nvPr/>
          </p:nvCxnSpPr>
          <p:spPr>
            <a:xfrm rot="10800000">
              <a:off x="5786446" y="1357299"/>
              <a:ext cx="142876" cy="892975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5073257" y="1785529"/>
              <a:ext cx="11422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643570" y="2357430"/>
              <a:ext cx="357190" cy="158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3" idx="2"/>
            </p:cNvCxnSpPr>
            <p:nvPr/>
          </p:nvCxnSpPr>
          <p:spPr>
            <a:xfrm rot="5400000" flipH="1" flipV="1">
              <a:off x="6611817" y="1599065"/>
              <a:ext cx="933126" cy="12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429388" y="2071678"/>
              <a:ext cx="642942" cy="1588"/>
            </a:xfrm>
            <a:prstGeom prst="line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22" idx="2"/>
              <a:endCxn id="20" idx="0"/>
            </p:cNvCxnSpPr>
            <p:nvPr/>
          </p:nvCxnSpPr>
          <p:spPr>
            <a:xfrm rot="5400000">
              <a:off x="4877083" y="2150898"/>
              <a:ext cx="785819" cy="1913261"/>
            </a:xfrm>
            <a:prstGeom prst="bentConnector3">
              <a:avLst>
                <a:gd name="adj1" fmla="val 50000"/>
              </a:avLst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57686" y="4786322"/>
              <a:ext cx="1133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smtClean="0"/>
                <a:t>WTC-HCIS</a:t>
              </a:r>
              <a:endParaRPr lang="en-AU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30259" y="2357430"/>
              <a:ext cx="670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Firewall</a:t>
              </a:r>
              <a:endParaRPr lang="en-AU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929587" y="1000108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BRE</a:t>
              </a:r>
              <a:endParaRPr lang="en-AU" sz="9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29322" y="1142984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BAM Server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5786" y="1214422"/>
              <a:ext cx="11324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SAP Consultant</a:t>
              </a:r>
              <a:endParaRPr lang="en-AU" sz="12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357290" y="2895897"/>
              <a:ext cx="1000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Third party interfaces</a:t>
              </a:r>
              <a:endParaRPr lang="en-AU" sz="1200" dirty="0"/>
            </a:p>
          </p:txBody>
        </p:sp>
        <p:pic>
          <p:nvPicPr>
            <p:cNvPr id="47" name="Picture 16" descr="C:\Documents and Settings\Ajit Kumar\My Documents\My Pictures\Microsoft Clip Organizer\j0433944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071934" y="5319111"/>
              <a:ext cx="534024" cy="610219"/>
            </a:xfrm>
            <a:prstGeom prst="rect">
              <a:avLst/>
            </a:prstGeom>
            <a:noFill/>
          </p:spPr>
        </p:pic>
        <p:pic>
          <p:nvPicPr>
            <p:cNvPr id="48" name="Picture 16" descr="C:\Documents and Settings\Ajit Kumar\My Documents\My Pictures\Microsoft Clip Organizer\j0433944.png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715272" y="5286388"/>
              <a:ext cx="534024" cy="610219"/>
            </a:xfrm>
            <a:prstGeom prst="rect">
              <a:avLst/>
            </a:prstGeom>
            <a:noFill/>
          </p:spPr>
        </p:pic>
        <p:grpSp>
          <p:nvGrpSpPr>
            <p:cNvPr id="49" name="Group 48"/>
            <p:cNvGrpSpPr/>
            <p:nvPr/>
          </p:nvGrpSpPr>
          <p:grpSpPr>
            <a:xfrm>
              <a:off x="3857620" y="1000108"/>
              <a:ext cx="571504" cy="642942"/>
              <a:chOff x="7286644" y="4714884"/>
              <a:chExt cx="500066" cy="500066"/>
            </a:xfrm>
          </p:grpSpPr>
          <p:pic>
            <p:nvPicPr>
              <p:cNvPr id="50" name="Picture 13" descr="C:\Documents and Settings\Ajit Kumar\My Documents\My Pictures\Microsoft Clip Organizer\j0431637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7286644" y="4714884"/>
                <a:ext cx="500066" cy="500066"/>
              </a:xfrm>
              <a:prstGeom prst="rect">
                <a:avLst/>
              </a:prstGeom>
              <a:noFill/>
            </p:spPr>
          </p:pic>
          <p:sp>
            <p:nvSpPr>
              <p:cNvPr id="51" name="Flowchart: Multidocument 50"/>
              <p:cNvSpPr/>
              <p:nvPr/>
            </p:nvSpPr>
            <p:spPr>
              <a:xfrm>
                <a:off x="7572396" y="4714884"/>
                <a:ext cx="214314" cy="285752"/>
              </a:xfrm>
              <a:prstGeom prst="flowChartMultidocumen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3000364" y="508795"/>
              <a:ext cx="1762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BI Developer and Analyst</a:t>
              </a:r>
              <a:endParaRPr lang="en-AU" sz="1200" dirty="0"/>
            </a:p>
          </p:txBody>
        </p:sp>
        <p:cxnSp>
          <p:nvCxnSpPr>
            <p:cNvPr id="53" name="Shape 66"/>
            <p:cNvCxnSpPr/>
            <p:nvPr/>
          </p:nvCxnSpPr>
          <p:spPr>
            <a:xfrm rot="10800000">
              <a:off x="4429124" y="1357298"/>
              <a:ext cx="1643074" cy="107157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071934" y="1357298"/>
              <a:ext cx="1143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 smtClean="0"/>
                <a:t>BI System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786050" y="928670"/>
              <a:ext cx="857256" cy="532452"/>
              <a:chOff x="7358082" y="1142984"/>
              <a:chExt cx="714380" cy="461014"/>
            </a:xfrm>
          </p:grpSpPr>
          <p:pic>
            <p:nvPicPr>
              <p:cNvPr id="56" name="Picture 11" descr="C:\Documents and Settings\Ajit Kumar\My Documents\My Pictures\Microsoft Clip Organizer\j0438513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572396" y="1142984"/>
                <a:ext cx="500066" cy="461014"/>
              </a:xfrm>
              <a:prstGeom prst="rect">
                <a:avLst/>
              </a:prstGeom>
              <a:noFill/>
            </p:spPr>
          </p:pic>
          <p:pic>
            <p:nvPicPr>
              <p:cNvPr id="57" name="Picture 8" descr="C:\Documents and Settings\Ajit Kumar\My Documents\My Pictures\Microsoft Clip Organizer\j0433944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58082" y="1142984"/>
                <a:ext cx="428628" cy="428628"/>
              </a:xfrm>
              <a:prstGeom prst="rect">
                <a:avLst/>
              </a:prstGeom>
              <a:noFill/>
            </p:spPr>
          </p:pic>
        </p:grpSp>
        <p:cxnSp>
          <p:nvCxnSpPr>
            <p:cNvPr id="58" name="Straight Arrow Connector 57"/>
            <p:cNvCxnSpPr>
              <a:stCxn id="54" idx="1"/>
            </p:cNvCxnSpPr>
            <p:nvPr/>
          </p:nvCxnSpPr>
          <p:spPr>
            <a:xfrm rot="10800000">
              <a:off x="3571868" y="1214422"/>
              <a:ext cx="500066" cy="2813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57290" y="1000108"/>
            <a:ext cx="6215106" cy="4643470"/>
            <a:chOff x="1357290" y="1000108"/>
            <a:chExt cx="6215106" cy="4643470"/>
          </a:xfrm>
        </p:grpSpPr>
        <p:sp>
          <p:nvSpPr>
            <p:cNvPr id="5" name="Rounded Rectangle 4"/>
            <p:cNvSpPr/>
            <p:nvPr/>
          </p:nvSpPr>
          <p:spPr>
            <a:xfrm>
              <a:off x="1357290" y="1000108"/>
              <a:ext cx="6215106" cy="4643470"/>
            </a:xfrm>
            <a:prstGeom prst="roundRect">
              <a:avLst>
                <a:gd name="adj" fmla="val 2241"/>
              </a:avLst>
            </a:prstGeom>
            <a:solidFill>
              <a:schemeClr val="accent1">
                <a:alpha val="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Can 5"/>
            <p:cNvSpPr/>
            <p:nvPr/>
          </p:nvSpPr>
          <p:spPr>
            <a:xfrm>
              <a:off x="3714744" y="4500570"/>
              <a:ext cx="2214578" cy="1000132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HCIS Database</a:t>
              </a:r>
              <a:endParaRPr lang="en-AU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8926" y="3643314"/>
              <a:ext cx="3857652" cy="64294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Data Access Layer</a:t>
              </a:r>
              <a:endParaRPr lang="en-AU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28926" y="2857496"/>
              <a:ext cx="2571768" cy="64294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Core </a:t>
              </a:r>
            </a:p>
            <a:p>
              <a:pPr algn="ctr"/>
              <a:r>
                <a:rPr lang="en-AU" dirty="0" smtClean="0"/>
                <a:t>(Business Layer)</a:t>
              </a:r>
              <a:endParaRPr lang="en-AU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132" y="2857496"/>
              <a:ext cx="1214446" cy="6429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Report Layer</a:t>
              </a:r>
              <a:endParaRPr lang="en-A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28926" y="2071678"/>
              <a:ext cx="3857652" cy="642942"/>
            </a:xfrm>
            <a:prstGeom prst="rect">
              <a:avLst/>
            </a:prstGeom>
            <a:solidFill>
              <a:srgbClr val="002060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API Layer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14942" y="1285860"/>
              <a:ext cx="1571636" cy="64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service Layer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28926" y="1285860"/>
              <a:ext cx="2214578" cy="642942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UI Layer</a:t>
              </a:r>
              <a:endParaRPr lang="en-AU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3042" y="1285860"/>
              <a:ext cx="500066" cy="30003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Security Management</a:t>
              </a:r>
              <a:endParaRPr lang="en-AU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9454" y="1285860"/>
              <a:ext cx="500066" cy="300039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AU" dirty="0" smtClean="0"/>
                <a:t>Audit/Logging</a:t>
              </a:r>
              <a:endParaRPr lang="en-AU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85984" y="2071678"/>
              <a:ext cx="500066" cy="2214578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AU" dirty="0" smtClean="0"/>
                <a:t>Transaction  Management</a:t>
              </a:r>
              <a:endParaRPr lang="en-AU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Billing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Inpatient Billing</a:t>
            </a:r>
          </a:p>
          <a:p>
            <a:r>
              <a:rPr lang="en-US" sz="2400" dirty="0" smtClean="0"/>
              <a:t>Outpatient Billing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for IP Billing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While Room booking.</a:t>
            </a:r>
          </a:p>
          <a:p>
            <a:r>
              <a:rPr lang="en-US" sz="2400" dirty="0" smtClean="0"/>
              <a:t>While admitted</a:t>
            </a:r>
          </a:p>
          <a:p>
            <a:pPr lvl="1"/>
            <a:r>
              <a:rPr lang="en-US" sz="2400" dirty="0" smtClean="0"/>
              <a:t>Interim payments to avail services.</a:t>
            </a:r>
          </a:p>
          <a:p>
            <a:pPr lvl="1"/>
            <a:r>
              <a:rPr lang="en-US" sz="2400" dirty="0" smtClean="0"/>
              <a:t>Transfer of Bed.</a:t>
            </a:r>
          </a:p>
          <a:p>
            <a:r>
              <a:rPr lang="en-US" sz="2400" dirty="0" smtClean="0"/>
              <a:t>While discharge.</a:t>
            </a:r>
          </a:p>
          <a:p>
            <a:r>
              <a:rPr lang="en-US" sz="2400" dirty="0" smtClean="0"/>
              <a:t>Transfer to different hospital.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 Masters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Charge Master for</a:t>
            </a:r>
          </a:p>
          <a:p>
            <a:pPr lvl="1"/>
            <a:r>
              <a:rPr lang="en-US" sz="1600" dirty="0" smtClean="0"/>
              <a:t>Beds</a:t>
            </a:r>
          </a:p>
          <a:p>
            <a:pPr lvl="1"/>
            <a:r>
              <a:rPr lang="en-US" sz="1600" dirty="0" smtClean="0"/>
              <a:t>Operation Theatre</a:t>
            </a:r>
          </a:p>
          <a:p>
            <a:pPr lvl="1"/>
            <a:r>
              <a:rPr lang="en-US" sz="1600" dirty="0" smtClean="0"/>
              <a:t>Services</a:t>
            </a:r>
          </a:p>
          <a:p>
            <a:pPr lvl="2"/>
            <a:r>
              <a:rPr lang="en-US" sz="1400" dirty="0" smtClean="0"/>
              <a:t>Consultations</a:t>
            </a:r>
          </a:p>
          <a:p>
            <a:pPr lvl="2"/>
            <a:r>
              <a:rPr lang="en-US" sz="1400" dirty="0" smtClean="0"/>
              <a:t>Physiotherapy</a:t>
            </a:r>
          </a:p>
          <a:p>
            <a:pPr lvl="2"/>
            <a:r>
              <a:rPr lang="en-US" sz="1400" dirty="0" smtClean="0"/>
              <a:t>Appointments</a:t>
            </a:r>
          </a:p>
          <a:p>
            <a:r>
              <a:rPr lang="en-US" sz="2000" dirty="0" smtClean="0"/>
              <a:t>Charges variable for</a:t>
            </a:r>
          </a:p>
          <a:p>
            <a:pPr lvl="1"/>
            <a:r>
              <a:rPr lang="en-US" sz="1600" dirty="0" smtClean="0"/>
              <a:t>Same day Discharge.</a:t>
            </a:r>
          </a:p>
          <a:p>
            <a:pPr lvl="1"/>
            <a:r>
              <a:rPr lang="en-US" sz="1600" dirty="0" smtClean="0"/>
              <a:t>Night charges.</a:t>
            </a:r>
          </a:p>
          <a:p>
            <a:pPr lvl="1"/>
            <a:r>
              <a:rPr lang="en-US" sz="1600" dirty="0" smtClean="0"/>
              <a:t>Emergency Charges.</a:t>
            </a:r>
          </a:p>
          <a:p>
            <a:pPr lvl="1"/>
            <a:r>
              <a:rPr lang="en-US" sz="1600" dirty="0" smtClean="0"/>
              <a:t>Age of Patient.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52400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Room Booking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524000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Admission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39000" y="1524000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 Availed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239000" y="3352800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Deposits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04800" y="5791200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Pre-Discharge Request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5400" y="5791200"/>
            <a:ext cx="1676400" cy="8382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rot="5400000">
            <a:off x="876300" y="12573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1981200" y="1943100"/>
            <a:ext cx="5257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24" idx="1"/>
          </p:cNvCxnSpPr>
          <p:nvPr/>
        </p:nvCxnSpPr>
        <p:spPr>
          <a:xfrm>
            <a:off x="1981200" y="62103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1"/>
            <a:endCxn id="103" idx="3"/>
          </p:cNvCxnSpPr>
          <p:nvPr/>
        </p:nvCxnSpPr>
        <p:spPr>
          <a:xfrm rot="10800000">
            <a:off x="1981200" y="3771106"/>
            <a:ext cx="52578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3" idx="2"/>
            <a:endCxn id="9" idx="0"/>
          </p:cNvCxnSpPr>
          <p:nvPr/>
        </p:nvCxnSpPr>
        <p:spPr>
          <a:xfrm rot="5400000">
            <a:off x="342503" y="4990704"/>
            <a:ext cx="16009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8" idx="1"/>
            <a:endCxn id="4" idx="3"/>
          </p:cNvCxnSpPr>
          <p:nvPr/>
        </p:nvCxnSpPr>
        <p:spPr>
          <a:xfrm rot="10800000">
            <a:off x="1981200" y="5715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1"/>
            <a:endCxn id="48" idx="3"/>
          </p:cNvCxnSpPr>
          <p:nvPr/>
        </p:nvCxnSpPr>
        <p:spPr>
          <a:xfrm rot="10800000">
            <a:off x="5334000" y="571500"/>
            <a:ext cx="1905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657600" y="152400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Id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239000" y="152400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304800" y="3352006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Transfers (Hospital / Bed)</a:t>
            </a:r>
            <a:endParaRPr lang="en-US" dirty="0"/>
          </a:p>
        </p:txBody>
      </p:sp>
      <p:cxnSp>
        <p:nvCxnSpPr>
          <p:cNvPr id="104" name="Straight Arrow Connector 103"/>
          <p:cNvCxnSpPr>
            <a:stCxn id="5" idx="2"/>
            <a:endCxn id="103" idx="0"/>
          </p:cNvCxnSpPr>
          <p:nvPr/>
        </p:nvCxnSpPr>
        <p:spPr>
          <a:xfrm rot="5400000">
            <a:off x="648098" y="2857104"/>
            <a:ext cx="9898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3" idx="3"/>
            <a:endCxn id="6" idx="1"/>
          </p:cNvCxnSpPr>
          <p:nvPr/>
        </p:nvCxnSpPr>
        <p:spPr>
          <a:xfrm flipV="1">
            <a:off x="1981200" y="1943100"/>
            <a:ext cx="5257800" cy="18280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2"/>
            <a:endCxn id="7" idx="0"/>
          </p:cNvCxnSpPr>
          <p:nvPr/>
        </p:nvCxnSpPr>
        <p:spPr>
          <a:xfrm rot="5400000">
            <a:off x="7581900" y="28575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7239000" y="5791200"/>
            <a:ext cx="1676400" cy="838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Discharge</a:t>
            </a:r>
            <a:endParaRPr lang="en-US" dirty="0"/>
          </a:p>
        </p:txBody>
      </p:sp>
      <p:cxnSp>
        <p:nvCxnSpPr>
          <p:cNvPr id="68" name="Straight Arrow Connector 67"/>
          <p:cNvCxnSpPr>
            <a:stCxn id="10" idx="3"/>
            <a:endCxn id="66" idx="1"/>
          </p:cNvCxnSpPr>
          <p:nvPr/>
        </p:nvCxnSpPr>
        <p:spPr>
          <a:xfrm>
            <a:off x="6781800" y="62103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1"/>
            <a:endCxn id="9" idx="0"/>
          </p:cNvCxnSpPr>
          <p:nvPr/>
        </p:nvCxnSpPr>
        <p:spPr>
          <a:xfrm rot="10800000" flipV="1">
            <a:off x="1143000" y="3771900"/>
            <a:ext cx="6096000" cy="2019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743200" y="5638800"/>
            <a:ext cx="1752600" cy="1143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Discounts / Offers / Adjustments / Reimbursements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24" idx="3"/>
            <a:endCxn id="10" idx="1"/>
          </p:cNvCxnSpPr>
          <p:nvPr/>
        </p:nvCxnSpPr>
        <p:spPr>
          <a:xfrm>
            <a:off x="4495800" y="62103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03" grpId="0" animBg="1"/>
      <p:bldP spid="66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Patient </a:t>
            </a:r>
            <a:r>
              <a:rPr lang="en-US" sz="2000" smtClean="0"/>
              <a:t>Id.</a:t>
            </a:r>
            <a:endParaRPr lang="en-US" sz="2000" dirty="0" smtClean="0"/>
          </a:p>
          <a:p>
            <a:r>
              <a:rPr lang="en-US" sz="2000" dirty="0" smtClean="0"/>
              <a:t>Type of Bed (Bed Master).</a:t>
            </a:r>
          </a:p>
          <a:p>
            <a:r>
              <a:rPr lang="en-US" sz="2000" dirty="0" smtClean="0"/>
              <a:t>Charge of the Beds (Charge Master).</a:t>
            </a:r>
          </a:p>
          <a:p>
            <a:r>
              <a:rPr lang="en-US" sz="2000" dirty="0" smtClean="0"/>
              <a:t>Deposits.</a:t>
            </a:r>
          </a:p>
          <a:p>
            <a:r>
              <a:rPr lang="en-US" sz="2000" dirty="0" smtClean="0"/>
              <a:t>Credit Limit.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Approval Doctors Name or ID.</a:t>
            </a:r>
          </a:p>
          <a:p>
            <a:r>
              <a:rPr lang="en-US" sz="2000" dirty="0" smtClean="0"/>
              <a:t>Booking Deposit amount.</a:t>
            </a:r>
          </a:p>
          <a:p>
            <a:r>
              <a:rPr lang="en-US" sz="2000" dirty="0" smtClean="0"/>
              <a:t>Amount paid while booking and mode of payment (voucher/cash/credit card).</a:t>
            </a:r>
          </a:p>
          <a:p>
            <a:r>
              <a:rPr lang="en-US" sz="2000" dirty="0" smtClean="0"/>
              <a:t>Bed number and bed type admitted to.</a:t>
            </a:r>
          </a:p>
          <a:p>
            <a:r>
              <a:rPr lang="en-US" sz="2000" dirty="0" smtClean="0"/>
              <a:t>Maximum Credit limit.</a:t>
            </a:r>
          </a:p>
          <a:p>
            <a:r>
              <a:rPr lang="en-US" sz="2000" dirty="0" smtClean="0"/>
              <a:t>Low Credit notifications to (Doctor, Patient).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363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WTC HCIS</vt:lpstr>
      <vt:lpstr>Slide 2</vt:lpstr>
      <vt:lpstr>Slide 3</vt:lpstr>
      <vt:lpstr>Type of Billing</vt:lpstr>
      <vt:lpstr>Scenarios for IP Billing</vt:lpstr>
      <vt:lpstr>Charge Masters</vt:lpstr>
      <vt:lpstr>Slide 7</vt:lpstr>
      <vt:lpstr>Room Booking</vt:lpstr>
      <vt:lpstr>Admission</vt:lpstr>
      <vt:lpstr>Service Availed</vt:lpstr>
      <vt:lpstr>Deposits</vt:lpstr>
      <vt:lpstr>Discounts / Offers / Adjustments</vt:lpstr>
      <vt:lpstr>Insurance / Mediclaim</vt:lpstr>
      <vt:lpstr>Billing / Payment Receipts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WTC HCIS</dc:title>
  <dc:creator>Kamal</dc:creator>
  <cp:lastModifiedBy>Kamal</cp:lastModifiedBy>
  <cp:revision>41</cp:revision>
  <dcterms:created xsi:type="dcterms:W3CDTF">2009-03-10T10:49:21Z</dcterms:created>
  <dcterms:modified xsi:type="dcterms:W3CDTF">2009-03-21T08:50:25Z</dcterms:modified>
</cp:coreProperties>
</file>