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Consolas" panose="020B0609020204030204" pitchFamily="49" charset="0"/>
      <p:regular r:id="rId50"/>
      <p:bold r:id="rId51"/>
      <p:italic r:id="rId52"/>
      <p:boldItalic r:id="rId53"/>
    </p:embeddedFont>
    <p:embeddedFont>
      <p:font typeface="Google Sans" panose="020B0503030502040204" pitchFamily="3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Condensed" panose="020F050202020403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C0CF5-E5F5-4782-99A4-E4B98B6102AE}">
  <a:tblStyle styleId="{3E6C0CF5-E5F5-4782-99A4-E4B98B6102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resum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paus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o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destro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guide/topics/resources/runtime-chan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debug/am-logca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util/Lo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createvie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viewcreate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destroy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saveinstancestat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topic/libraries/architecture/lifecycl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android.com/topic/libraries/architecture/lifecycle#lco"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kotlin/androidx/lifecycle/LifecycleObserver"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guide/navigation/navigation-navigate#po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cre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ar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android.com/reference/kotlin/android/app/Activity#onrestart" TargetMode="External"/><Relationship Id="rId4" Type="http://schemas.openxmlformats.org/officeDocument/2006/relationships/hyperlink" Target="https://developer.android.com/reference/kotlin/android/app/Activity#onst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d2a86dda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d2a86dd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d2a86dda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d2a86dd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onResume()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d2a86dda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d2a86dd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onPause()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d2a86dda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d2a86dda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onStop()</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onStop()</a:t>
            </a:r>
            <a:endParaRPr sz="12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d2a86dda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d2a86dda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 </a:t>
            </a:r>
            <a:r>
              <a:rPr lang="en">
                <a:latin typeface="Courier New"/>
                <a:ea typeface="Courier New"/>
                <a:cs typeface="Courier New"/>
                <a:sym typeface="Courier New"/>
              </a:rPr>
              <a:t>onDestroy()</a:t>
            </a:r>
            <a:r>
              <a:rPr lang="en"/>
              <a:t> should handle final cleanup of resources.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onDestroy</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d2a86dda_0_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d2a86dda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d2a86dda_0_5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d2a86dd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3"/>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d2a86dda_0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d2a86dda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d2a86dda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d2a86dda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your app crashes, the stack trace can be seen in logcat, which is useful for debugging.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d2a86dda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d2a86dd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marL="0" lvl="0" indent="0" algn="l" rtl="0">
              <a:spcBef>
                <a:spcPts val="0"/>
              </a:spcBef>
              <a:spcAft>
                <a:spcPts val="0"/>
              </a:spcAft>
              <a:buNone/>
            </a:pPr>
            <a:endParaRPr/>
          </a:p>
          <a:p>
            <a:pPr marL="0" lvl="0" indent="0" algn="l" rtl="0">
              <a:spcBef>
                <a:spcPts val="0"/>
              </a:spcBef>
              <a:spcAft>
                <a:spcPts val="0"/>
              </a:spcAft>
              <a:buNone/>
            </a:pPr>
            <a:r>
              <a:rPr lang="en"/>
              <a:t>You’ll get more practice with writing and reading log messages in the codelabs.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Log class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d2a86dda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d2a86dd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d2a86dda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d2a86dd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8d2a86dda_0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8d2a86dda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8d2a86dda_0_6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8d2a86dd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d2a86dda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d2a86dd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8d2a86dda_0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8d2a86dd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onCreateView()</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8d2a86dda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8d2a86dd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8d2a86dda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8d2a86dd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onDestroyView()</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d2a86dda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d2a86dd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d2a86dda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d2a86dda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marL="0" lvl="0" indent="0" algn="l" rtl="0">
              <a:spcBef>
                <a:spcPts val="0"/>
              </a:spcBef>
              <a:spcAft>
                <a:spcPts val="0"/>
              </a:spcAft>
              <a:buNone/>
            </a:pPr>
            <a:endParaRPr/>
          </a:p>
          <a:p>
            <a:pPr marL="0" lvl="0" indent="0" algn="l" rtl="0">
              <a:spcBef>
                <a:spcPts val="0"/>
              </a:spcBef>
              <a:spcAft>
                <a:spcPts val="0"/>
              </a:spcAft>
              <a:buNone/>
            </a:pPr>
            <a:r>
              <a:rPr lang="en"/>
              <a:t>Only keep a minimal amount of data in the Bundle. Any other user data should be stored with other persistent storage options, such as a database.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d2a86dda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d2a86dda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d2a86dda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d2a86dda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Lifecycle-Aware Components</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d2a86dda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d2a86dda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d2a86dda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d2a86dda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8d2a86dda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8d2a86dda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a:p>
          <a:p>
            <a:pPr marL="0" lvl="0" indent="0" algn="l" rtl="0">
              <a:spcBef>
                <a:spcPts val="0"/>
              </a:spcBef>
              <a:spcAft>
                <a:spcPts val="0"/>
              </a:spcAft>
              <a:buNone/>
            </a:pPr>
            <a:endParaRPr/>
          </a:p>
          <a:p>
            <a:pPr marL="0" lvl="0" indent="0" algn="l" rtl="0">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LifecycleObserver interface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8d2a86dda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8d2a86dda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8d2a86dda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8d2a86dda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Tasks and Back Stack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d2a86dda_0_7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d2a86dda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8d2a86dda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8d2a86dda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d2a86dda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d2a86dda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8d2a86dda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8d2a86dda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automated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lvl="0" indent="-298450" algn="l" rtl="0">
              <a:spcBef>
                <a:spcPts val="0"/>
              </a:spcBef>
              <a:spcAft>
                <a:spcPts val="0"/>
              </a:spcAft>
              <a:buClr>
                <a:srgbClr val="1155CC"/>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d2a86dda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d2a86dd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8d2a86dda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b8d2a86dda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d2a86dda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d2a86dd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d2a86dda_0_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d2a86dd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d2a86dda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d2a86dda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8d2a86dda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8d2a86dda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8d2a86dda_0_8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b8d2a86dda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b8d2a86dda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b8d2a86dd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8d2a86dda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8d2a86dda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b8d2a86dda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b8d2a86dda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d2a86dda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d2a86dd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d2a86dda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d2a86dda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d2a86dda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d2a86dda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the core states of an Activity: Created, Started, Resumed, Paused, Stopped, and Destroyed. </a:t>
            </a:r>
            <a:endParaRPr/>
          </a:p>
          <a:p>
            <a:pPr marL="0" lvl="0" indent="0" algn="l" rtl="0">
              <a:spcBef>
                <a:spcPts val="0"/>
              </a:spcBef>
              <a:spcAft>
                <a:spcPts val="0"/>
              </a:spcAft>
              <a:buNone/>
            </a:pPr>
            <a:endParaRPr/>
          </a:p>
          <a:p>
            <a:pPr marL="0" lvl="0" indent="0" algn="l" rtl="0">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marL="0" lvl="0" indent="0" algn="l" rtl="0">
              <a:spcBef>
                <a:spcPts val="0"/>
              </a:spcBef>
              <a:spcAft>
                <a:spcPts val="0"/>
              </a:spcAft>
              <a:buNone/>
            </a:pPr>
            <a:endParaRPr/>
          </a:p>
          <a:p>
            <a:pPr marL="0" lvl="0" indent="0" algn="l" rtl="0">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d2a86dda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d2a86dda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onCreate()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d2a86dda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d2a86dda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onStart()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onStart()</a:t>
            </a:r>
            <a:endParaRPr>
              <a:solidFill>
                <a:schemeClr val="dk1"/>
              </a:solidFill>
            </a:endParaRPr>
          </a:p>
          <a:p>
            <a:pPr marL="457200" lvl="0" indent="-298450" algn="l" rtl="0">
              <a:spcBef>
                <a:spcPts val="0"/>
              </a:spcBef>
              <a:spcAft>
                <a:spcPts val="60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73300" y="1791425"/>
            <a:ext cx="4392300" cy="25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5.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hyperlink" Target="https://developer.android.com/reference/kotlin/androidx/fragment/app/Fragment" TargetMode="External"/><Relationship Id="rId5" Type="http://schemas.openxmlformats.org/officeDocument/2006/relationships/hyperlink" Target="https://developer.android.com/guide/components/fragments" TargetMode="External"/><Relationship Id="rId4" Type="http://schemas.openxmlformats.org/officeDocument/2006/relationships/hyperlink" Target="https://developer.android.com/reference/kotlin/android/app/Activity"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7"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onResume()</a:t>
            </a:r>
            <a:endParaRPr/>
          </a:p>
        </p:txBody>
      </p:sp>
      <p:sp>
        <p:nvSpPr>
          <p:cNvPr id="186" name="Google Shape;186;p26"/>
          <p:cNvSpPr txBox="1">
            <a:spLocks noGrp="1"/>
          </p:cNvSpPr>
          <p:nvPr>
            <p:ph type="body" idx="1"/>
          </p:nvPr>
        </p:nvSpPr>
        <p:spPr>
          <a:xfrm>
            <a:off x="311700" y="1700750"/>
            <a:ext cx="8520600" cy="2721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gains input focus:</a:t>
            </a:r>
            <a:endParaRPr sz="2200"/>
          </a:p>
          <a:p>
            <a:pPr marL="914400" lvl="1" indent="-368300" algn="l" rtl="0">
              <a:spcBef>
                <a:spcPts val="1000"/>
              </a:spcBef>
              <a:spcAft>
                <a:spcPts val="0"/>
              </a:spcAft>
              <a:buSzPts val="2200"/>
              <a:buChar char="○"/>
            </a:pPr>
            <a:r>
              <a:rPr lang="en" sz="2200"/>
              <a:t>User can interact with the activity</a:t>
            </a:r>
            <a:endParaRPr sz="2200"/>
          </a:p>
          <a:p>
            <a:pPr marL="457200" lvl="0" indent="-381000" algn="l" rtl="0">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onPause()</a:t>
            </a:r>
            <a:endParaRPr/>
          </a:p>
        </p:txBody>
      </p:sp>
      <p:sp>
        <p:nvSpPr>
          <p:cNvPr id="193" name="Google Shape;193;p27"/>
          <p:cNvSpPr txBox="1">
            <a:spLocks noGrp="1"/>
          </p:cNvSpPr>
          <p:nvPr>
            <p:ph type="body" idx="1"/>
          </p:nvPr>
        </p:nvSpPr>
        <p:spPr>
          <a:xfrm>
            <a:off x="311700" y="1688175"/>
            <a:ext cx="8520600" cy="2658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has lost focus (not in foreground)</a:t>
            </a:r>
            <a:endParaRPr sz="2200"/>
          </a:p>
          <a:p>
            <a:pPr marL="457200" lvl="0" indent="-368300" algn="l" rtl="0">
              <a:spcBef>
                <a:spcPts val="1000"/>
              </a:spcBef>
              <a:spcAft>
                <a:spcPts val="0"/>
              </a:spcAft>
              <a:buSzPts val="2200"/>
              <a:buChar char="●"/>
            </a:pPr>
            <a:r>
              <a:rPr lang="en" sz="2200"/>
              <a:t>Activity is still visible, but user is not actively interacting with it</a:t>
            </a:r>
            <a:endParaRPr sz="2200"/>
          </a:p>
          <a:p>
            <a:pPr marL="457200" lvl="0" indent="-368300" algn="l" rtl="0">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onStop()</a:t>
            </a:r>
            <a:endParaRPr/>
          </a:p>
        </p:txBody>
      </p:sp>
      <p:sp>
        <p:nvSpPr>
          <p:cNvPr id="200" name="Google Shape;200;p28"/>
          <p:cNvSpPr txBox="1">
            <a:spLocks noGrp="1"/>
          </p:cNvSpPr>
          <p:nvPr>
            <p:ph type="body" idx="1"/>
          </p:nvPr>
        </p:nvSpPr>
        <p:spPr>
          <a:xfrm>
            <a:off x="311700" y="1762075"/>
            <a:ext cx="8520600" cy="1546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no longer visible to the user</a:t>
            </a:r>
            <a:endParaRPr sz="2200"/>
          </a:p>
          <a:p>
            <a:pPr marL="457200" lvl="0" indent="-368300" algn="l" rtl="0">
              <a:spcBef>
                <a:spcPts val="1000"/>
              </a:spcBef>
              <a:spcAft>
                <a:spcPts val="0"/>
              </a:spcAft>
              <a:buSzPts val="2200"/>
              <a:buChar char="●"/>
            </a:pPr>
            <a:r>
              <a:rPr lang="en" sz="2200"/>
              <a:t>Release resources that aren’t needed anymore</a:t>
            </a:r>
            <a:endParaRPr sz="2200"/>
          </a:p>
          <a:p>
            <a:pPr marL="457200" lvl="0" indent="-368300" algn="l" rtl="0">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a:t>
            </a:r>
            <a:endParaRPr/>
          </a:p>
        </p:txBody>
      </p:sp>
      <p:sp>
        <p:nvSpPr>
          <p:cNvPr id="207" name="Google Shape;207;p29"/>
          <p:cNvSpPr txBox="1">
            <a:spLocks noGrp="1"/>
          </p:cNvSpPr>
          <p:nvPr>
            <p:ph type="body" idx="1"/>
          </p:nvPr>
        </p:nvSpPr>
        <p:spPr>
          <a:xfrm>
            <a:off x="311700" y="1519925"/>
            <a:ext cx="8520600" cy="2658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about to be destroyed, which can be caused by: </a:t>
            </a:r>
            <a:endParaRPr sz="2200"/>
          </a:p>
          <a:p>
            <a:pPr marL="914400" lvl="1" indent="-368300" algn="l" rtl="0">
              <a:spcBef>
                <a:spcPts val="400"/>
              </a:spcBef>
              <a:spcAft>
                <a:spcPts val="0"/>
              </a:spcAft>
              <a:buSzPts val="2200"/>
              <a:buChar char="○"/>
            </a:pPr>
            <a:r>
              <a:rPr lang="en" sz="2200"/>
              <a:t>Activity has finished or been dismissed by the user</a:t>
            </a:r>
            <a:endParaRPr sz="2200"/>
          </a:p>
          <a:p>
            <a:pPr marL="914400" lvl="1" indent="-368300" algn="l" rtl="0">
              <a:spcBef>
                <a:spcPts val="400"/>
              </a:spcBef>
              <a:spcAft>
                <a:spcPts val="0"/>
              </a:spcAft>
              <a:buSzPts val="2200"/>
              <a:buChar char="○"/>
            </a:pPr>
            <a:r>
              <a:rPr lang="en" sz="2200"/>
              <a:t>Configuration change</a:t>
            </a:r>
            <a:endParaRPr sz="2200"/>
          </a:p>
          <a:p>
            <a:pPr marL="457200" lvl="0" indent="-368300" algn="l" rtl="0">
              <a:spcBef>
                <a:spcPts val="400"/>
              </a:spcBef>
              <a:spcAft>
                <a:spcPts val="0"/>
              </a:spcAft>
              <a:buSzPts val="2200"/>
              <a:buChar char="●"/>
            </a:pPr>
            <a:r>
              <a:rPr lang="en" sz="2200"/>
              <a:t>Perform any final cleanup of resources.</a:t>
            </a:r>
            <a:endParaRPr sz="2200"/>
          </a:p>
          <a:p>
            <a:pPr marL="457200" lvl="0" indent="-368300" algn="l" rtl="0">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activity states</a:t>
            </a:r>
            <a:endParaRPr/>
          </a:p>
        </p:txBody>
      </p:sp>
      <p:sp>
        <p:nvSpPr>
          <p:cNvPr id="214" name="Google Shape;214;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215" name="Google Shape;215;p30"/>
          <p:cNvGraphicFramePr/>
          <p:nvPr/>
        </p:nvGraphicFramePr>
        <p:xfrm>
          <a:off x="445888" y="1341300"/>
          <a:ext cx="3000000" cy="3000000"/>
        </p:xfrm>
        <a:graphic>
          <a:graphicData uri="http://schemas.openxmlformats.org/drawingml/2006/table">
            <a:tbl>
              <a:tblPr>
                <a:noFill/>
                <a:tableStyleId>{3E6C0CF5-E5F5-4782-99A4-E4B98B6102AE}</a:tableStyleId>
              </a:tblPr>
              <a:tblGrid>
                <a:gridCol w="2432225">
                  <a:extLst>
                    <a:ext uri="{9D8B030D-6E8A-4147-A177-3AD203B41FA5}">
                      <a16:colId xmlns:a16="http://schemas.microsoft.com/office/drawing/2014/main" val="20000"/>
                    </a:ext>
                  </a:extLst>
                </a:gridCol>
                <a:gridCol w="2177650">
                  <a:extLst>
                    <a:ext uri="{9D8B030D-6E8A-4147-A177-3AD203B41FA5}">
                      <a16:colId xmlns:a16="http://schemas.microsoft.com/office/drawing/2014/main" val="20001"/>
                    </a:ext>
                  </a:extLst>
                </a:gridCol>
                <a:gridCol w="3642350">
                  <a:extLst>
                    <a:ext uri="{9D8B030D-6E8A-4147-A177-3AD203B41FA5}">
                      <a16:colId xmlns:a16="http://schemas.microsoft.com/office/drawing/2014/main" val="20002"/>
                    </a:ext>
                  </a:extLst>
                </a:gridCol>
              </a:tblGrid>
              <a:tr h="411425">
                <a:tc>
                  <a:txBody>
                    <a:bodyPr/>
                    <a:lstStyle/>
                    <a:p>
                      <a:pPr marL="0" lvl="0" indent="0" algn="l" rtl="0">
                        <a:spcBef>
                          <a:spcPts val="0"/>
                        </a:spcBef>
                        <a:spcAft>
                          <a:spcPts val="600"/>
                        </a:spcAft>
                        <a:buNone/>
                      </a:pPr>
                      <a:r>
                        <a:rPr lang="en" b="1">
                          <a:latin typeface="Roboto"/>
                          <a:ea typeface="Roboto"/>
                          <a:cs typeface="Roboto"/>
                          <a:sym typeface="Roboto"/>
                        </a:rPr>
                        <a:t>State</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Callbacks</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b="1">
                          <a:latin typeface="Roboto"/>
                          <a:ea typeface="Roboto"/>
                          <a:cs typeface="Roboto"/>
                          <a:sym typeface="Roboto"/>
                        </a:rPr>
                        <a:t>Description</a:t>
                      </a:r>
                      <a:endParaRPr b="1">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1425">
                <a:tc>
                  <a:txBody>
                    <a:bodyPr/>
                    <a:lstStyle/>
                    <a:p>
                      <a:pPr marL="0" lvl="0" indent="0" algn="l" rtl="0">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being initialized.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1425">
                <a:tc>
                  <a:txBody>
                    <a:bodyPr/>
                    <a:lstStyle/>
                    <a:p>
                      <a:pPr marL="0" lvl="0" indent="0" algn="l" rtl="0">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1425">
                <a:tc>
                  <a:txBody>
                    <a:bodyPr/>
                    <a:lstStyle/>
                    <a:p>
                      <a:pPr marL="0" lvl="0" indent="0" algn="l" rtl="0">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1425">
                <a:tc>
                  <a:txBody>
                    <a:bodyPr/>
                    <a:lstStyle/>
                    <a:p>
                      <a:pPr marL="0" lvl="0" indent="0" algn="l" rtl="0">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1425">
                <a:tc>
                  <a:txBody>
                    <a:bodyPr/>
                    <a:lstStyle/>
                    <a:p>
                      <a:pPr marL="0" lvl="0" indent="0" algn="l" rtl="0">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11425">
                <a:tc>
                  <a:txBody>
                    <a:bodyPr/>
                    <a:lstStyle/>
                    <a:p>
                      <a:pPr marL="0" lvl="0" indent="0" algn="l" rtl="0">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Save state</a:t>
            </a:r>
            <a:endParaRPr sz="3400"/>
          </a:p>
        </p:txBody>
      </p:sp>
      <p:sp>
        <p:nvSpPr>
          <p:cNvPr id="221" name="Google Shape;221;p31"/>
          <p:cNvSpPr txBox="1">
            <a:spLocks noGrp="1"/>
          </p:cNvSpPr>
          <p:nvPr>
            <p:ph type="body" idx="1"/>
          </p:nvPr>
        </p:nvSpPr>
        <p:spPr>
          <a:xfrm>
            <a:off x="311700" y="1060175"/>
            <a:ext cx="8520600" cy="32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User expects UI state to stay the same after a config change or if the app is terminated when in the background.</a:t>
            </a:r>
            <a:endParaRPr sz="2000"/>
          </a:p>
          <a:p>
            <a:pPr marL="457200" lvl="0" indent="-355600" algn="l" rtl="0">
              <a:spcBef>
                <a:spcPts val="1000"/>
              </a:spcBef>
              <a:spcAft>
                <a:spcPts val="0"/>
              </a:spcAft>
              <a:buSzPts val="2000"/>
              <a:buChar char="●"/>
            </a:pPr>
            <a:r>
              <a:rPr lang="en" sz="2000"/>
              <a:t>Activity is destroyed and restarted, or app is terminated and activity is started.</a:t>
            </a:r>
            <a:endParaRPr sz="2000"/>
          </a:p>
          <a:p>
            <a:pPr marL="457200" lvl="0" indent="-355600" algn="l" rtl="0">
              <a:spcBef>
                <a:spcPts val="0"/>
              </a:spcBef>
              <a:spcAft>
                <a:spcPts val="0"/>
              </a:spcAft>
              <a:buSzPts val="2000"/>
              <a:buChar char="●"/>
            </a:pPr>
            <a:r>
              <a:rPr lang="en" sz="2000"/>
              <a:t>Store user data needed to reconstruct app and activity Lifecycle changes:</a:t>
            </a:r>
            <a:endParaRPr sz="2000"/>
          </a:p>
          <a:p>
            <a:pPr marL="914400" lvl="1" indent="-355600" algn="l" rtl="0">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28" name="Google Shape;228;p3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Logging</a:t>
            </a:r>
            <a:endParaRPr sz="5200" b="1">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in Android</a:t>
            </a:r>
            <a:endParaRPr/>
          </a:p>
        </p:txBody>
      </p:sp>
      <p:sp>
        <p:nvSpPr>
          <p:cNvPr id="234" name="Google Shape;234;p33"/>
          <p:cNvSpPr txBox="1">
            <a:spLocks noGrp="1"/>
          </p:cNvSpPr>
          <p:nvPr>
            <p:ph type="body" idx="1"/>
          </p:nvPr>
        </p:nvSpPr>
        <p:spPr>
          <a:xfrm>
            <a:off x="311700" y="1228675"/>
            <a:ext cx="8520600" cy="1647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Monitor the flow of events or state of your app.</a:t>
            </a:r>
            <a:endParaRPr sz="2200"/>
          </a:p>
          <a:p>
            <a:pPr marL="457200" lvl="0" indent="-368300" algn="l" rtl="0">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marL="457200" lvl="0" indent="-368300" algn="l" rtl="0">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logs</a:t>
            </a:r>
            <a:endParaRPr/>
          </a:p>
        </p:txBody>
      </p:sp>
      <p:sp>
        <p:nvSpPr>
          <p:cNvPr id="242" name="Google Shape;242;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aphicFrame>
        <p:nvGraphicFramePr>
          <p:cNvPr id="243" name="Google Shape;243;p34"/>
          <p:cNvGraphicFramePr/>
          <p:nvPr/>
        </p:nvGraphicFramePr>
        <p:xfrm>
          <a:off x="735325" y="1390500"/>
          <a:ext cx="3000000" cy="3000000"/>
        </p:xfrm>
        <a:graphic>
          <a:graphicData uri="http://schemas.openxmlformats.org/drawingml/2006/table">
            <a:tbl>
              <a:tblPr>
                <a:noFill/>
                <a:tableStyleId>{3E6C0CF5-E5F5-4782-99A4-E4B98B6102AE}</a:tableStyleId>
              </a:tblPr>
              <a:tblGrid>
                <a:gridCol w="3836675">
                  <a:extLst>
                    <a:ext uri="{9D8B030D-6E8A-4147-A177-3AD203B41FA5}">
                      <a16:colId xmlns:a16="http://schemas.microsoft.com/office/drawing/2014/main" val="20000"/>
                    </a:ext>
                  </a:extLst>
                </a:gridCol>
                <a:gridCol w="3836675">
                  <a:extLst>
                    <a:ext uri="{9D8B030D-6E8A-4147-A177-3AD203B41FA5}">
                      <a16:colId xmlns:a16="http://schemas.microsoft.com/office/drawing/2014/main" val="20001"/>
                    </a:ext>
                  </a:extLst>
                </a:gridCol>
              </a:tblGrid>
              <a:tr h="501750">
                <a:tc>
                  <a:txBody>
                    <a:bodyPr/>
                    <a:lstStyle/>
                    <a:p>
                      <a:pPr marL="274320" lvl="0" indent="-274320" algn="l" rtl="0">
                        <a:lnSpc>
                          <a:spcPct val="115000"/>
                        </a:lnSpc>
                        <a:spcBef>
                          <a:spcPts val="600"/>
                        </a:spcBef>
                        <a:spcAft>
                          <a:spcPts val="0"/>
                        </a:spcAft>
                        <a:buNone/>
                      </a:pPr>
                      <a:r>
                        <a:rPr lang="en" sz="1800" b="1"/>
                        <a:t>Priority level</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274320" lvl="0" indent="-274320" algn="l" rtl="0">
                        <a:lnSpc>
                          <a:spcPct val="115000"/>
                        </a:lnSpc>
                        <a:spcBef>
                          <a:spcPts val="600"/>
                        </a:spcBef>
                        <a:spcAft>
                          <a:spcPts val="0"/>
                        </a:spcAft>
                        <a:buNone/>
                      </a:pPr>
                      <a:r>
                        <a:rPr lang="en" sz="1800" b="1"/>
                        <a:t>Log method</a:t>
                      </a:r>
                      <a:endParaRPr sz="1800" b="1"/>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16150">
                <a:tc>
                  <a:txBody>
                    <a:bodyPr/>
                    <a:lstStyle/>
                    <a:p>
                      <a:pPr marL="274320" lvl="0" indent="-274320" algn="l" rtl="0">
                        <a:lnSpc>
                          <a:spcPct val="115000"/>
                        </a:lnSpc>
                        <a:spcBef>
                          <a:spcPts val="0"/>
                        </a:spcBef>
                        <a:spcAft>
                          <a:spcPts val="0"/>
                        </a:spcAft>
                        <a:buNone/>
                      </a:pPr>
                      <a:r>
                        <a:rPr lang="en" sz="1800"/>
                        <a:t>Verbose</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16150">
                <a:tc>
                  <a:txBody>
                    <a:bodyPr/>
                    <a:lstStyle/>
                    <a:p>
                      <a:pPr marL="274320" lvl="0" indent="-274320" algn="l" rtl="0">
                        <a:lnSpc>
                          <a:spcPct val="115000"/>
                        </a:lnSpc>
                        <a:spcBef>
                          <a:spcPts val="0"/>
                        </a:spcBef>
                        <a:spcAft>
                          <a:spcPts val="0"/>
                        </a:spcAft>
                        <a:buNone/>
                      </a:pPr>
                      <a:r>
                        <a:rPr lang="en" sz="1800"/>
                        <a:t>Debug</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16150">
                <a:tc>
                  <a:txBody>
                    <a:bodyPr/>
                    <a:lstStyle/>
                    <a:p>
                      <a:pPr marL="274320" lvl="0" indent="-274320" algn="l" rtl="0">
                        <a:lnSpc>
                          <a:spcPct val="115000"/>
                        </a:lnSpc>
                        <a:spcBef>
                          <a:spcPts val="0"/>
                        </a:spcBef>
                        <a:spcAft>
                          <a:spcPts val="0"/>
                        </a:spcAft>
                        <a:buNone/>
                      </a:pPr>
                      <a:r>
                        <a:rPr lang="en" sz="1800"/>
                        <a:t>Info</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16150">
                <a:tc>
                  <a:txBody>
                    <a:bodyPr/>
                    <a:lstStyle/>
                    <a:p>
                      <a:pPr marL="274320" lvl="0" indent="-274320" algn="l" rtl="0">
                        <a:lnSpc>
                          <a:spcPct val="115000"/>
                        </a:lnSpc>
                        <a:spcBef>
                          <a:spcPts val="0"/>
                        </a:spcBef>
                        <a:spcAft>
                          <a:spcPts val="0"/>
                        </a:spcAft>
                        <a:buNone/>
                      </a:pPr>
                      <a:r>
                        <a:rPr lang="en" sz="1800"/>
                        <a:t>Warning</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416150">
                <a:tc>
                  <a:txBody>
                    <a:bodyPr/>
                    <a:lstStyle/>
                    <a:p>
                      <a:pPr marL="274320" lvl="0" indent="-274320" algn="l" rtl="0">
                        <a:lnSpc>
                          <a:spcPct val="115000"/>
                        </a:lnSpc>
                        <a:spcBef>
                          <a:spcPts val="0"/>
                        </a:spcBef>
                        <a:spcAft>
                          <a:spcPts val="0"/>
                        </a:spcAft>
                        <a:buNone/>
                      </a:pPr>
                      <a:r>
                        <a:rPr lang="en" sz="1800"/>
                        <a:t>Error</a:t>
                      </a:r>
                      <a:endParaRPr sz="1800"/>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L="57150" marR="57150" marT="57150" marB="57150">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49" name="Google Shape;249;p3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Fragment lifecycle</a:t>
            </a:r>
            <a:endParaRPr sz="52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7: Activity and fragment lifecycles</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Activity lifecycle</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Logging</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Fragment lifecycle</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Lifecycle-aware components</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Tasks and back stack</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states</a:t>
            </a:r>
            <a:endParaRPr/>
          </a:p>
        </p:txBody>
      </p:sp>
      <p:sp>
        <p:nvSpPr>
          <p:cNvPr id="255" name="Google Shape;25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260" name="Google Shape;260;p36"/>
            <p:cNvCxnSpPr>
              <a:stCxn id="261" idx="2"/>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262" name="Google Shape;262;p36"/>
            <p:cNvCxnSpPr>
              <a:stCxn id="263" idx="2"/>
              <a:endCxn id="257"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264" name="Google Shape;264;p36"/>
            <p:cNvCxnSpPr>
              <a:stCxn id="265" idx="2"/>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266" name="Google Shape;266;p36"/>
            <p:cNvCxnSpPr>
              <a:stCxn id="267" idx="2"/>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36"/>
            <p:cNvCxnSpPr>
              <a:stCxn id="257" idx="2"/>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259" name="Google Shape;259;p36"/>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Fragment lifecycle diagram</a:t>
            </a:r>
            <a:endParaRPr/>
          </a:p>
        </p:txBody>
      </p:sp>
      <p:sp>
        <p:nvSpPr>
          <p:cNvPr id="275" name="Google Shape;275;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76" name="Google Shape;276;p37"/>
          <p:cNvSpPr/>
          <p:nvPr/>
        </p:nvSpPr>
        <p:spPr>
          <a:xfrm>
            <a:off x="213125" y="2032575"/>
            <a:ext cx="924000" cy="4629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w="19050" cap="flat" cmpd="sng">
            <a:solidFill>
              <a:srgbClr val="073042"/>
            </a:solidFill>
            <a:prstDash val="solid"/>
            <a:round/>
            <a:headEnd type="none" w="med" len="med"/>
            <a:tailEnd type="triangle" w="med" len="med"/>
          </a:ln>
        </p:spPr>
      </p:cxnSp>
      <p:cxnSp>
        <p:nvCxnSpPr>
          <p:cNvPr id="291" name="Google Shape;291;p37"/>
          <p:cNvCxnSpPr>
            <a:stCxn id="278" idx="3"/>
            <a:endCxn id="279" idx="1"/>
          </p:cNvCxnSpPr>
          <p:nvPr/>
        </p:nvCxnSpPr>
        <p:spPr>
          <a:xfrm>
            <a:off x="2312525"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2" name="Google Shape;292;p37"/>
          <p:cNvCxnSpPr>
            <a:stCxn id="279" idx="3"/>
            <a:endCxn id="280" idx="1"/>
          </p:cNvCxnSpPr>
          <p:nvPr/>
        </p:nvCxnSpPr>
        <p:spPr>
          <a:xfrm>
            <a:off x="3432400"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3" name="Google Shape;293;p37"/>
          <p:cNvCxnSpPr>
            <a:stCxn id="280" idx="3"/>
            <a:endCxn id="281" idx="1"/>
          </p:cNvCxnSpPr>
          <p:nvPr/>
        </p:nvCxnSpPr>
        <p:spPr>
          <a:xfrm>
            <a:off x="4871500" y="2265450"/>
            <a:ext cx="263100" cy="0"/>
          </a:xfrm>
          <a:prstGeom prst="straightConnector1">
            <a:avLst/>
          </a:prstGeom>
          <a:noFill/>
          <a:ln w="19050" cap="flat" cmpd="sng">
            <a:solidFill>
              <a:srgbClr val="073042"/>
            </a:solidFill>
            <a:prstDash val="solid"/>
            <a:round/>
            <a:headEnd type="none" w="med" len="med"/>
            <a:tailEnd type="triangle" w="med" len="med"/>
          </a:ln>
        </p:spPr>
      </p:cxnSp>
      <p:cxnSp>
        <p:nvCxnSpPr>
          <p:cNvPr id="294" name="Google Shape;294;p37"/>
          <p:cNvCxnSpPr>
            <a:stCxn id="281" idx="3"/>
            <a:endCxn id="282" idx="1"/>
          </p:cNvCxnSpPr>
          <p:nvPr/>
        </p:nvCxnSpPr>
        <p:spPr>
          <a:xfrm>
            <a:off x="6365175" y="2265450"/>
            <a:ext cx="264000" cy="0"/>
          </a:xfrm>
          <a:prstGeom prst="straightConnector1">
            <a:avLst/>
          </a:prstGeom>
          <a:noFill/>
          <a:ln w="19050" cap="flat" cmpd="sng">
            <a:solidFill>
              <a:srgbClr val="073042"/>
            </a:solidFill>
            <a:prstDash val="solid"/>
            <a:round/>
            <a:headEnd type="none" w="med" len="med"/>
            <a:tailEnd type="triangle" w="med" len="med"/>
          </a:ln>
        </p:spPr>
      </p:cxnSp>
      <p:cxnSp>
        <p:nvCxnSpPr>
          <p:cNvPr id="295" name="Google Shape;295;p37"/>
          <p:cNvCxnSpPr>
            <a:stCxn id="282" idx="3"/>
            <a:endCxn id="283" idx="1"/>
          </p:cNvCxnSpPr>
          <p:nvPr/>
        </p:nvCxnSpPr>
        <p:spPr>
          <a:xfrm>
            <a:off x="7488676" y="2265450"/>
            <a:ext cx="260400" cy="0"/>
          </a:xfrm>
          <a:prstGeom prst="straightConnector1">
            <a:avLst/>
          </a:prstGeom>
          <a:noFill/>
          <a:ln w="19050" cap="flat" cmpd="sng">
            <a:solidFill>
              <a:srgbClr val="073042"/>
            </a:solidFill>
            <a:prstDash val="solid"/>
            <a:round/>
            <a:headEnd type="none" w="med" len="med"/>
            <a:tailEnd type="triangle" w="med" len="med"/>
          </a:ln>
        </p:spPr>
      </p:cxnSp>
      <p:cxnSp>
        <p:nvCxnSpPr>
          <p:cNvPr id="296" name="Google Shape;296;p37"/>
          <p:cNvCxnSpPr>
            <a:stCxn id="284" idx="3"/>
            <a:endCxn id="285" idx="1"/>
          </p:cNvCxnSpPr>
          <p:nvPr/>
        </p:nvCxnSpPr>
        <p:spPr>
          <a:xfrm>
            <a:off x="1137125"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7" name="Google Shape;297;p37"/>
          <p:cNvCxnSpPr>
            <a:stCxn id="285" idx="3"/>
            <a:endCxn id="286" idx="1"/>
          </p:cNvCxnSpPr>
          <p:nvPr/>
        </p:nvCxnSpPr>
        <p:spPr>
          <a:xfrm>
            <a:off x="2367976" y="3256050"/>
            <a:ext cx="315900" cy="0"/>
          </a:xfrm>
          <a:prstGeom prst="straightConnector1">
            <a:avLst/>
          </a:prstGeom>
          <a:noFill/>
          <a:ln w="19050" cap="flat" cmpd="sng">
            <a:solidFill>
              <a:srgbClr val="073042"/>
            </a:solidFill>
            <a:prstDash val="solid"/>
            <a:round/>
            <a:headEnd type="none" w="med" len="med"/>
            <a:tailEnd type="triangle" w="med" len="med"/>
          </a:ln>
        </p:spPr>
      </p:cxnSp>
      <p:cxnSp>
        <p:nvCxnSpPr>
          <p:cNvPr id="298" name="Google Shape;298;p37"/>
          <p:cNvCxnSpPr>
            <a:stCxn id="286" idx="3"/>
            <a:endCxn id="287" idx="1"/>
          </p:cNvCxnSpPr>
          <p:nvPr/>
        </p:nvCxnSpPr>
        <p:spPr>
          <a:xfrm>
            <a:off x="3487800" y="3256050"/>
            <a:ext cx="371400" cy="0"/>
          </a:xfrm>
          <a:prstGeom prst="straightConnector1">
            <a:avLst/>
          </a:prstGeom>
          <a:noFill/>
          <a:ln w="19050" cap="flat" cmpd="sng">
            <a:solidFill>
              <a:srgbClr val="073042"/>
            </a:solidFill>
            <a:prstDash val="solid"/>
            <a:round/>
            <a:headEnd type="none" w="med" len="med"/>
            <a:tailEnd type="triangle" w="med" len="med"/>
          </a:ln>
        </p:spPr>
      </p:cxnSp>
      <p:cxnSp>
        <p:nvCxnSpPr>
          <p:cNvPr id="299" name="Google Shape;299;p37"/>
          <p:cNvCxnSpPr>
            <a:stCxn id="287" idx="3"/>
            <a:endCxn id="288" idx="1"/>
          </p:cNvCxnSpPr>
          <p:nvPr/>
        </p:nvCxnSpPr>
        <p:spPr>
          <a:xfrm>
            <a:off x="5089750" y="3256050"/>
            <a:ext cx="266700" cy="0"/>
          </a:xfrm>
          <a:prstGeom prst="straightConnector1">
            <a:avLst/>
          </a:prstGeom>
          <a:noFill/>
          <a:ln w="19050" cap="flat" cmpd="sng">
            <a:solidFill>
              <a:srgbClr val="073042"/>
            </a:solidFill>
            <a:prstDash val="solid"/>
            <a:round/>
            <a:headEnd type="none" w="med" len="med"/>
            <a:tailEnd type="triangle" w="med" len="med"/>
          </a:ln>
        </p:spPr>
      </p:cxnSp>
      <p:cxnSp>
        <p:nvCxnSpPr>
          <p:cNvPr id="300" name="Google Shape;300;p37"/>
          <p:cNvCxnSpPr>
            <a:stCxn id="288" idx="3"/>
            <a:endCxn id="289" idx="1"/>
          </p:cNvCxnSpPr>
          <p:nvPr/>
        </p:nvCxnSpPr>
        <p:spPr>
          <a:xfrm>
            <a:off x="6370675" y="3256050"/>
            <a:ext cx="216600" cy="0"/>
          </a:xfrm>
          <a:prstGeom prst="straightConnector1">
            <a:avLst/>
          </a:prstGeom>
          <a:noFill/>
          <a:ln w="19050" cap="flat" cmpd="sng">
            <a:solidFill>
              <a:srgbClr val="073042"/>
            </a:solidFill>
            <a:prstDash val="solid"/>
            <a:round/>
            <a:headEnd type="none" w="med" len="med"/>
            <a:tailEnd type="triangle" w="med" len="med"/>
          </a:ln>
        </p:spPr>
      </p:cxnSp>
      <p:cxnSp>
        <p:nvCxnSpPr>
          <p:cNvPr id="301" name="Google Shape;301;p37"/>
          <p:cNvCxnSpPr>
            <a:stCxn id="289" idx="3"/>
            <a:endCxn id="277" idx="1"/>
          </p:cNvCxnSpPr>
          <p:nvPr/>
        </p:nvCxnSpPr>
        <p:spPr>
          <a:xfrm>
            <a:off x="7511226" y="3256050"/>
            <a:ext cx="306900" cy="4200"/>
          </a:xfrm>
          <a:prstGeom prst="straightConnector1">
            <a:avLst/>
          </a:prstGeom>
          <a:noFill/>
          <a:ln w="19050" cap="flat" cmpd="sng">
            <a:solidFill>
              <a:srgbClr val="073042"/>
            </a:solidFill>
            <a:prstDash val="solid"/>
            <a:round/>
            <a:headEnd type="none" w="med" len="med"/>
            <a:tailEnd type="triangle" w="med" len="med"/>
          </a:ln>
        </p:spPr>
      </p:cxnSp>
      <p:cxnSp>
        <p:nvCxnSpPr>
          <p:cNvPr id="302" name="Google Shape;302;p37"/>
          <p:cNvCxnSpPr>
            <a:stCxn id="283" idx="3"/>
            <a:endCxn id="284" idx="1"/>
          </p:cNvCxnSpPr>
          <p:nvPr/>
        </p:nvCxnSpPr>
        <p:spPr>
          <a:xfrm flipH="1">
            <a:off x="333050" y="2265450"/>
            <a:ext cx="8340000" cy="990600"/>
          </a:xfrm>
          <a:prstGeom prst="curvedConnector5">
            <a:avLst>
              <a:gd name="adj1" fmla="val 276"/>
              <a:gd name="adj2" fmla="val 49712"/>
              <a:gd name="adj3" fmla="val 99724"/>
            </a:avLst>
          </a:prstGeom>
          <a:noFill/>
          <a:ln w="19050" cap="flat" cmpd="sng">
            <a:solidFill>
              <a:srgbClr val="07304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onAttach()</a:t>
            </a:r>
            <a:endParaRPr/>
          </a:p>
        </p:txBody>
      </p:sp>
      <p:sp>
        <p:nvSpPr>
          <p:cNvPr id="308" name="Google Shape;308;p38"/>
          <p:cNvSpPr txBox="1">
            <a:spLocks noGrp="1"/>
          </p:cNvSpPr>
          <p:nvPr>
            <p:ph type="body" idx="1"/>
          </p:nvPr>
        </p:nvSpPr>
        <p:spPr>
          <a:xfrm>
            <a:off x="311700" y="1887425"/>
            <a:ext cx="8520600" cy="1766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a fragment is attached to a context </a:t>
            </a:r>
            <a:endParaRPr sz="2200"/>
          </a:p>
          <a:p>
            <a:pPr marL="457200" lvl="0" indent="-368300" algn="l" rtl="0">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onCreateView()</a:t>
            </a:r>
            <a:endParaRPr/>
          </a:p>
        </p:txBody>
      </p:sp>
      <p:sp>
        <p:nvSpPr>
          <p:cNvPr id="315" name="Google Shape;315;p39"/>
          <p:cNvSpPr txBox="1">
            <a:spLocks noGrp="1"/>
          </p:cNvSpPr>
          <p:nvPr>
            <p:ph type="body" idx="1"/>
          </p:nvPr>
        </p:nvSpPr>
        <p:spPr>
          <a:xfrm>
            <a:off x="311700" y="1914475"/>
            <a:ext cx="8520600" cy="1858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to create the view hierarchy associated with the fragment</a:t>
            </a:r>
            <a:endParaRPr sz="2200"/>
          </a:p>
          <a:p>
            <a:pPr marL="457200" lvl="0" indent="-368300" algn="l" rtl="0">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onViewCreated()</a:t>
            </a:r>
            <a:endParaRPr/>
          </a:p>
        </p:txBody>
      </p:sp>
      <p:sp>
        <p:nvSpPr>
          <p:cNvPr id="322" name="Google Shape;322;p40"/>
          <p:cNvSpPr txBox="1">
            <a:spLocks noGrp="1"/>
          </p:cNvSpPr>
          <p:nvPr>
            <p:ph type="body" idx="1"/>
          </p:nvPr>
        </p:nvSpPr>
        <p:spPr>
          <a:xfrm>
            <a:off x="311700" y="1894025"/>
            <a:ext cx="8520600" cy="2604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Called when view hierarchy has already been created</a:t>
            </a:r>
            <a:endParaRPr sz="2200"/>
          </a:p>
          <a:p>
            <a:pPr marL="457200" lvl="0" indent="-368300" algn="l" rtl="0">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onDestroyView() and onDetach()</a:t>
            </a:r>
            <a:endParaRPr/>
          </a:p>
        </p:txBody>
      </p:sp>
      <p:sp>
        <p:nvSpPr>
          <p:cNvPr id="329" name="Google Shape;329;p41"/>
          <p:cNvSpPr txBox="1">
            <a:spLocks noGrp="1"/>
          </p:cNvSpPr>
          <p:nvPr>
            <p:ph type="body" idx="1"/>
          </p:nvPr>
        </p:nvSpPr>
        <p:spPr>
          <a:xfrm>
            <a:off x="311700" y="1838275"/>
            <a:ext cx="8520600" cy="2217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marL="457200" lvl="0" indent="-368300" algn="l" rtl="0">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fragment states</a:t>
            </a:r>
            <a:endParaRPr/>
          </a:p>
        </p:txBody>
      </p:sp>
      <p:sp>
        <p:nvSpPr>
          <p:cNvPr id="336" name="Google Shape;336;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337" name="Google Shape;337;p42"/>
          <p:cNvGraphicFramePr/>
          <p:nvPr/>
        </p:nvGraphicFramePr>
        <p:xfrm>
          <a:off x="543900" y="1200150"/>
          <a:ext cx="3000000" cy="3000000"/>
        </p:xfrm>
        <a:graphic>
          <a:graphicData uri="http://schemas.openxmlformats.org/drawingml/2006/table">
            <a:tbl>
              <a:tblPr>
                <a:noFill/>
                <a:tableStyleId>{3E6C0CF5-E5F5-4782-99A4-E4B98B6102AE}</a:tableStyleId>
              </a:tblPr>
              <a:tblGrid>
                <a:gridCol w="1928950">
                  <a:extLst>
                    <a:ext uri="{9D8B030D-6E8A-4147-A177-3AD203B41FA5}">
                      <a16:colId xmlns:a16="http://schemas.microsoft.com/office/drawing/2014/main" val="20000"/>
                    </a:ext>
                  </a:extLst>
                </a:gridCol>
                <a:gridCol w="2803200">
                  <a:extLst>
                    <a:ext uri="{9D8B030D-6E8A-4147-A177-3AD203B41FA5}">
                      <a16:colId xmlns:a16="http://schemas.microsoft.com/office/drawing/2014/main" val="20001"/>
                    </a:ext>
                  </a:extLst>
                </a:gridCol>
                <a:gridCol w="3324050">
                  <a:extLst>
                    <a:ext uri="{9D8B030D-6E8A-4147-A177-3AD203B41FA5}">
                      <a16:colId xmlns:a16="http://schemas.microsoft.com/office/drawing/2014/main" val="20002"/>
                    </a:ext>
                  </a:extLst>
                </a:gridCol>
              </a:tblGrid>
              <a:tr h="307400">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State</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Callbacks</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1200" b="1">
                          <a:latin typeface="Roboto"/>
                          <a:ea typeface="Roboto"/>
                          <a:cs typeface="Roboto"/>
                          <a:sym typeface="Roboto"/>
                        </a:rPr>
                        <a:t>Description</a:t>
                      </a:r>
                      <a:endParaRPr sz="1200" b="1">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L="57150" marR="57150" marT="57150" marB="571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Save fragment state across config changes</a:t>
            </a:r>
            <a:endParaRPr sz="2700"/>
          </a:p>
        </p:txBody>
      </p:sp>
      <p:sp>
        <p:nvSpPr>
          <p:cNvPr id="343" name="Google Shape;343;p43"/>
          <p:cNvSpPr txBox="1">
            <a:spLocks noGrp="1"/>
          </p:cNvSpPr>
          <p:nvPr>
            <p:ph type="body" idx="1"/>
          </p:nvPr>
        </p:nvSpPr>
        <p:spPr>
          <a:xfrm>
            <a:off x="311700" y="1152475"/>
            <a:ext cx="8520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marL="457200" lvl="0" indent="-368300" algn="l" rtl="0">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45" name="Google Shape;345;p43"/>
          <p:cNvSpPr txBox="1"/>
          <p:nvPr/>
        </p:nvSpPr>
        <p:spPr>
          <a:xfrm>
            <a:off x="320175" y="2381950"/>
            <a:ext cx="8469300" cy="20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marL="457200" lvl="0" indent="-368300" algn="l" rtl="0">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marL="457200" lvl="0" indent="-368300" algn="l" rtl="0">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51" name="Google Shape;351;p44"/>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Lifecycle-aware components</a:t>
            </a:r>
            <a:endParaRPr sz="52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Lifecycle-aware components</a:t>
            </a:r>
            <a:endParaRPr/>
          </a:p>
        </p:txBody>
      </p:sp>
      <p:sp>
        <p:nvSpPr>
          <p:cNvPr id="357" name="Google Shape;357;p45"/>
          <p:cNvSpPr txBox="1">
            <a:spLocks noGrp="1"/>
          </p:cNvSpPr>
          <p:nvPr>
            <p:ph type="body" idx="1"/>
          </p:nvPr>
        </p:nvSpPr>
        <p:spPr>
          <a:xfrm>
            <a:off x="311700" y="1762075"/>
            <a:ext cx="8520600" cy="244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Adjust their behavior based on activity or fragment lifecycle</a:t>
            </a:r>
            <a:endParaRPr sz="2200"/>
          </a:p>
          <a:p>
            <a:pPr marL="457200" lvl="0" indent="-368300" algn="l" rtl="0">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marL="457200" lvl="0" indent="-368300" algn="l" rtl="0">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marL="914400" lvl="1" indent="-368300" algn="l" rtl="0">
              <a:spcBef>
                <a:spcPts val="0"/>
              </a:spcBef>
              <a:spcAft>
                <a:spcPts val="0"/>
              </a:spcAft>
              <a:buSzPts val="2200"/>
              <a:buChar char="○"/>
            </a:pPr>
            <a:r>
              <a:rPr lang="en" sz="2200"/>
              <a:t>Holds current lifecycle state </a:t>
            </a:r>
            <a:endParaRPr sz="2200"/>
          </a:p>
          <a:p>
            <a:pPr marL="914400" lvl="1" indent="-368300" algn="l" rtl="0">
              <a:spcBef>
                <a:spcPts val="0"/>
              </a:spcBef>
              <a:spcAft>
                <a:spcPts val="0"/>
              </a:spcAft>
              <a:buSzPts val="2200"/>
              <a:buChar char="○"/>
            </a:pPr>
            <a:r>
              <a:rPr lang="en" sz="2200"/>
              <a:t>Dispatches lifecycle events (when there are state changes)</a:t>
            </a:r>
            <a:endParaRPr sz="2200"/>
          </a:p>
        </p:txBody>
      </p:sp>
      <p:sp>
        <p:nvSpPr>
          <p:cNvPr id="358" name="Google Shape;35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Activity lifecycle</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LifecycleOwner</a:t>
            </a:r>
            <a:endParaRPr/>
          </a:p>
        </p:txBody>
      </p:sp>
      <p:sp>
        <p:nvSpPr>
          <p:cNvPr id="364" name="Google Shape;364;p46"/>
          <p:cNvSpPr txBox="1">
            <a:spLocks noGrp="1"/>
          </p:cNvSpPr>
          <p:nvPr>
            <p:ph type="body" idx="1"/>
          </p:nvPr>
        </p:nvSpPr>
        <p:spPr>
          <a:xfrm>
            <a:off x="311700" y="1713479"/>
            <a:ext cx="8520600" cy="2603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Interface that says this class has a lifecycle</a:t>
            </a:r>
            <a:endParaRPr sz="2200"/>
          </a:p>
          <a:p>
            <a:pPr marL="457200" lvl="0" indent="-368300" algn="l" rtl="0">
              <a:spcBef>
                <a:spcPts val="1000"/>
              </a:spcBef>
              <a:spcAft>
                <a:spcPts val="0"/>
              </a:spcAft>
              <a:buSzPts val="2200"/>
              <a:buChar char="●"/>
            </a:pPr>
            <a:r>
              <a:rPr lang="en" sz="2200"/>
              <a:t>Implementers must implement </a:t>
            </a:r>
            <a:r>
              <a:rPr lang="en" sz="2200">
                <a:latin typeface="Courier New"/>
                <a:ea typeface="Courier New"/>
                <a:cs typeface="Courier New"/>
                <a:sym typeface="Courier New"/>
              </a:rPr>
              <a:t>getLifecycle()</a:t>
            </a:r>
            <a:r>
              <a:rPr lang="en" sz="2200"/>
              <a:t> method</a:t>
            </a:r>
            <a:endParaRPr sz="2200"/>
          </a:p>
          <a:p>
            <a:pPr marL="457200" lvl="0" indent="0" algn="l" rtl="0">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LifecycleObserver</a:t>
            </a:r>
            <a:endParaRPr/>
          </a:p>
        </p:txBody>
      </p:sp>
      <p:sp>
        <p:nvSpPr>
          <p:cNvPr id="371" name="Google Shape;371;p47"/>
          <p:cNvSpPr txBox="1">
            <a:spLocks noGrp="1"/>
          </p:cNvSpPr>
          <p:nvPr>
            <p:ph type="body" idx="1"/>
          </p:nvPr>
        </p:nvSpPr>
        <p:spPr>
          <a:xfrm>
            <a:off x="311700" y="1136925"/>
            <a:ext cx="8520600" cy="2141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marL="0" lvl="0" indent="0" algn="l" rtl="0">
              <a:lnSpc>
                <a:spcPct val="100000"/>
              </a:lnSpc>
              <a:spcBef>
                <a:spcPts val="1000"/>
              </a:spcBef>
              <a:spcAft>
                <a:spcPts val="0"/>
              </a:spcAft>
              <a:buNone/>
            </a:pPr>
            <a:endParaRPr sz="500"/>
          </a:p>
          <a:p>
            <a:pPr marL="0" lvl="0" indent="0" algn="l" rtl="0">
              <a:lnSpc>
                <a:spcPct val="100000"/>
              </a:lnSpc>
              <a:spcBef>
                <a:spcPts val="100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9C27B0"/>
                </a:solidFill>
                <a:latin typeface="Consolas"/>
                <a:ea typeface="Consolas"/>
                <a:cs typeface="Consolas"/>
                <a:sym typeface="Consolas"/>
              </a:rPr>
              <a:t>@OnLifecycleEvent</a:t>
            </a:r>
            <a:r>
              <a:rPr lang="e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sz="1800"/>
          </a:p>
        </p:txBody>
      </p:sp>
      <p:sp>
        <p:nvSpPr>
          <p:cNvPr id="372" name="Google Shape;372;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73" name="Google Shape;373;p47"/>
          <p:cNvSpPr txBox="1"/>
          <p:nvPr/>
        </p:nvSpPr>
        <p:spPr>
          <a:xfrm>
            <a:off x="322050" y="3424469"/>
            <a:ext cx="8520600" cy="8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marL="0" lvl="0" indent="0" algn="l" rtl="0">
              <a:lnSpc>
                <a:spcPct val="142857"/>
              </a:lnSpc>
              <a:spcBef>
                <a:spcPts val="10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79" name="Google Shape;379;p48"/>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Tasks and back stack</a:t>
            </a:r>
            <a:endParaRPr sz="52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 stack of activities</a:t>
            </a:r>
            <a:endParaRPr/>
          </a:p>
        </p:txBody>
      </p:sp>
      <p:sp>
        <p:nvSpPr>
          <p:cNvPr id="385" name="Google Shape;385;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86" name="Google Shape;386;p49"/>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7" name="Google Shape;387;p49"/>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49"/>
          <p:cNvSpPr/>
          <p:nvPr/>
        </p:nvSpPr>
        <p:spPr>
          <a:xfrm>
            <a:off x="2912750" y="33278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to the back stack</a:t>
            </a:r>
            <a:endParaRPr/>
          </a:p>
        </p:txBody>
      </p:sp>
      <p:sp>
        <p:nvSpPr>
          <p:cNvPr id="394" name="Google Shape;394;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95" name="Google Shape;395;p50"/>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6" name="Google Shape;396;p50"/>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397" name="Google Shape;397;p50"/>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8" name="Google Shape;398;p50"/>
          <p:cNvSpPr/>
          <p:nvPr/>
        </p:nvSpPr>
        <p:spPr>
          <a:xfrm>
            <a:off x="2912750" y="27182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Add to the back stack again</a:t>
            </a:r>
            <a:endParaRPr/>
          </a:p>
          <a:p>
            <a:pPr marL="0" lvl="0" indent="0" algn="l" rtl="0">
              <a:spcBef>
                <a:spcPts val="0"/>
              </a:spcBef>
              <a:spcAft>
                <a:spcPts val="0"/>
              </a:spcAft>
              <a:buNone/>
            </a:pPr>
            <a:endParaRPr/>
          </a:p>
        </p:txBody>
      </p:sp>
      <p:sp>
        <p:nvSpPr>
          <p:cNvPr id="404" name="Google Shape;40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405" name="Google Shape;405;p51"/>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6" name="Google Shape;406;p51"/>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07" name="Google Shape;407;p51"/>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8" name="Google Shape;408;p51"/>
          <p:cNvSpPr/>
          <p:nvPr/>
        </p:nvSpPr>
        <p:spPr>
          <a:xfrm>
            <a:off x="2912750" y="2718225"/>
            <a:ext cx="2641200" cy="44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9" name="Google Shape;409;p51"/>
          <p:cNvSpPr/>
          <p:nvPr/>
        </p:nvSpPr>
        <p:spPr>
          <a:xfrm>
            <a:off x="2912750" y="21086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Tap Back button</a:t>
            </a:r>
            <a:endParaRPr/>
          </a:p>
        </p:txBody>
      </p:sp>
      <p:sp>
        <p:nvSpPr>
          <p:cNvPr id="415" name="Google Shape;41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16" name="Google Shape;416;p52"/>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2"/>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18" name="Google Shape;418;p52"/>
          <p:cNvSpPr/>
          <p:nvPr/>
        </p:nvSpPr>
        <p:spPr>
          <a:xfrm>
            <a:off x="2912750" y="3327825"/>
            <a:ext cx="26412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2"/>
          <p:cNvSpPr/>
          <p:nvPr/>
        </p:nvSpPr>
        <p:spPr>
          <a:xfrm>
            <a:off x="2912750" y="27182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2"/>
          <p:cNvSpPr/>
          <p:nvPr/>
        </p:nvSpPr>
        <p:spPr>
          <a:xfrm>
            <a:off x="5784375" y="1606200"/>
            <a:ext cx="26412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21" name="Google Shape;421;p52"/>
          <p:cNvSpPr/>
          <p:nvPr/>
        </p:nvSpPr>
        <p:spPr>
          <a:xfrm>
            <a:off x="4761825" y="1826825"/>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sp>
      <p:sp>
        <p:nvSpPr>
          <p:cNvPr id="422" name="Google Shape;422;p52"/>
          <p:cNvSpPr txBox="1"/>
          <p:nvPr/>
        </p:nvSpPr>
        <p:spPr>
          <a:xfrm>
            <a:off x="6012975" y="2092850"/>
            <a:ext cx="26412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Tap Back button again</a:t>
            </a:r>
            <a:endParaRPr/>
          </a:p>
        </p:txBody>
      </p:sp>
      <p:sp>
        <p:nvSpPr>
          <p:cNvPr id="428" name="Google Shape;42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29" name="Google Shape;429;p53"/>
          <p:cNvSpPr txBox="1"/>
          <p:nvPr/>
        </p:nvSpPr>
        <p:spPr>
          <a:xfrm>
            <a:off x="3088550" y="4071575"/>
            <a:ext cx="22368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30" name="Google Shape;430;p53"/>
          <p:cNvCxnSpPr/>
          <p:nvPr/>
        </p:nvCxnSpPr>
        <p:spPr>
          <a:xfrm>
            <a:off x="2933700" y="3918700"/>
            <a:ext cx="2548200" cy="7200"/>
          </a:xfrm>
          <a:prstGeom prst="straightConnector1">
            <a:avLst/>
          </a:prstGeom>
          <a:noFill/>
          <a:ln w="9525" cap="flat" cmpd="sng">
            <a:solidFill>
              <a:schemeClr val="dk2"/>
            </a:solidFill>
            <a:prstDash val="solid"/>
            <a:round/>
            <a:headEnd type="none" w="med" len="med"/>
            <a:tailEnd type="none" w="med" len="med"/>
          </a:ln>
        </p:spPr>
      </p:cxnSp>
      <p:sp>
        <p:nvSpPr>
          <p:cNvPr id="431" name="Google Shape;431;p53"/>
          <p:cNvSpPr/>
          <p:nvPr/>
        </p:nvSpPr>
        <p:spPr>
          <a:xfrm>
            <a:off x="2912750" y="3327825"/>
            <a:ext cx="26412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32" name="Google Shape;432;p53"/>
          <p:cNvSpPr/>
          <p:nvPr/>
        </p:nvSpPr>
        <p:spPr>
          <a:xfrm>
            <a:off x="5784375" y="2215800"/>
            <a:ext cx="26412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33" name="Google Shape;433;p53"/>
          <p:cNvSpPr/>
          <p:nvPr/>
        </p:nvSpPr>
        <p:spPr>
          <a:xfrm>
            <a:off x="4761825" y="2436425"/>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sp>
      <p:sp>
        <p:nvSpPr>
          <p:cNvPr id="434" name="Google Shape;434;p53"/>
          <p:cNvSpPr txBox="1"/>
          <p:nvPr/>
        </p:nvSpPr>
        <p:spPr>
          <a:xfrm>
            <a:off x="6012975" y="2702450"/>
            <a:ext cx="2641200" cy="4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First destination in the back stack</a:t>
            </a:r>
            <a:endParaRPr sz="3400"/>
          </a:p>
        </p:txBody>
      </p:sp>
      <p:sp>
        <p:nvSpPr>
          <p:cNvPr id="440" name="Google Shape;44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441" name="Google Shape;44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2" name="Google Shape;442;p54"/>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3" name="Google Shape;443;p54"/>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44" name="Google Shape;444;p54"/>
          <p:cNvSpPr/>
          <p:nvPr/>
        </p:nvSpPr>
        <p:spPr>
          <a:xfrm>
            <a:off x="4751300" y="3309400"/>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5" name="Google Shape;445;p54"/>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Add a destination to the back stack</a:t>
            </a:r>
            <a:endParaRPr sz="3400"/>
          </a:p>
        </p:txBody>
      </p:sp>
      <p:sp>
        <p:nvSpPr>
          <p:cNvPr id="451" name="Google Shape;451;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pic>
        <p:nvPicPr>
          <p:cNvPr id="452" name="Google Shape;452;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3" name="Google Shape;453;p55"/>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4" name="Google Shape;454;p55"/>
          <p:cNvSpPr/>
          <p:nvPr/>
        </p:nvSpPr>
        <p:spPr>
          <a:xfrm>
            <a:off x="4755750" y="2689175"/>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5" name="Google Shape;455;p55"/>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6" name="Google Shape;456;p55"/>
          <p:cNvSpPr/>
          <p:nvPr/>
        </p:nvSpPr>
        <p:spPr>
          <a:xfrm>
            <a:off x="4751300" y="3309400"/>
            <a:ext cx="20235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7" name="Google Shape;457;p55"/>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it matters</a:t>
            </a:r>
            <a:endParaRPr/>
          </a:p>
        </p:txBody>
      </p:sp>
      <p:sp>
        <p:nvSpPr>
          <p:cNvPr id="100" name="Google Shape;100;p20"/>
          <p:cNvSpPr txBox="1">
            <a:spLocks noGrp="1"/>
          </p:cNvSpPr>
          <p:nvPr>
            <p:ph type="body" idx="1"/>
          </p:nvPr>
        </p:nvSpPr>
        <p:spPr>
          <a:xfrm>
            <a:off x="311700" y="1502125"/>
            <a:ext cx="8520600" cy="26076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Preserve user data and state if:</a:t>
            </a:r>
            <a:endParaRPr sz="2200"/>
          </a:p>
          <a:p>
            <a:pPr marL="914400" lvl="1" indent="-368300" algn="l" rtl="0">
              <a:lnSpc>
                <a:spcPct val="115000"/>
              </a:lnSpc>
              <a:spcBef>
                <a:spcPts val="0"/>
              </a:spcBef>
              <a:spcAft>
                <a:spcPts val="0"/>
              </a:spcAft>
              <a:buSzPts val="2200"/>
              <a:buChar char="○"/>
            </a:pPr>
            <a:r>
              <a:rPr lang="en" sz="2200"/>
              <a:t>User temporarily leaves app and then returns</a:t>
            </a:r>
            <a:endParaRPr sz="2200"/>
          </a:p>
          <a:p>
            <a:pPr marL="914400" lvl="1" indent="-368300" algn="l" rtl="0">
              <a:lnSpc>
                <a:spcPct val="115000"/>
              </a:lnSpc>
              <a:spcBef>
                <a:spcPts val="0"/>
              </a:spcBef>
              <a:spcAft>
                <a:spcPts val="0"/>
              </a:spcAft>
              <a:buSzPts val="2200"/>
              <a:buChar char="○"/>
            </a:pPr>
            <a:r>
              <a:rPr lang="en" sz="2200"/>
              <a:t>User is interrupted (for example, a phone call)</a:t>
            </a:r>
            <a:endParaRPr sz="2200"/>
          </a:p>
          <a:p>
            <a:pPr marL="914400" lvl="1" indent="-368300" algn="l" rtl="0">
              <a:lnSpc>
                <a:spcPct val="115000"/>
              </a:lnSpc>
              <a:spcBef>
                <a:spcPts val="0"/>
              </a:spcBef>
              <a:spcAft>
                <a:spcPts val="0"/>
              </a:spcAft>
              <a:buSzPts val="2200"/>
              <a:buChar char="○"/>
            </a:pPr>
            <a:r>
              <a:rPr lang="en" sz="2200"/>
              <a:t>User rotates device</a:t>
            </a:r>
            <a:endParaRPr sz="2200"/>
          </a:p>
          <a:p>
            <a:pPr marL="457200" lvl="0" indent="-368300" algn="l" rtl="0">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Tap Back button</a:t>
            </a:r>
            <a:endParaRPr sz="3400"/>
          </a:p>
        </p:txBody>
      </p:sp>
      <p:sp>
        <p:nvSpPr>
          <p:cNvPr id="463" name="Google Shape;463;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pic>
        <p:nvPicPr>
          <p:cNvPr id="464" name="Google Shape;464;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5" name="Google Shape;465;p56"/>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6" name="Google Shape;466;p56"/>
          <p:cNvSpPr/>
          <p:nvPr/>
        </p:nvSpPr>
        <p:spPr>
          <a:xfrm>
            <a:off x="6726525" y="2013425"/>
            <a:ext cx="19461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67" name="Google Shape;467;p56"/>
          <p:cNvSpPr txBox="1"/>
          <p:nvPr/>
        </p:nvSpPr>
        <p:spPr>
          <a:xfrm>
            <a:off x="6596775" y="2543338"/>
            <a:ext cx="5070900" cy="8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8" name="Google Shape;468;p56"/>
          <p:cNvSpPr/>
          <p:nvPr/>
        </p:nvSpPr>
        <p:spPr>
          <a:xfrm>
            <a:off x="5725900" y="2325900"/>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sp>
      <p:sp>
        <p:nvSpPr>
          <p:cNvPr id="469" name="Google Shape;469;p56"/>
          <p:cNvSpPr txBox="1"/>
          <p:nvPr/>
        </p:nvSpPr>
        <p:spPr>
          <a:xfrm>
            <a:off x="4852400" y="40872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70" name="Google Shape;470;p56"/>
          <p:cNvSpPr/>
          <p:nvPr/>
        </p:nvSpPr>
        <p:spPr>
          <a:xfrm>
            <a:off x="4751300" y="3309400"/>
            <a:ext cx="20235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71" name="Google Shape;471;p56"/>
          <p:cNvCxnSpPr/>
          <p:nvPr/>
        </p:nvCxnSpPr>
        <p:spPr>
          <a:xfrm>
            <a:off x="4697550" y="3934425"/>
            <a:ext cx="2100000" cy="9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Another back stack example</a:t>
            </a:r>
            <a:endParaRPr sz="3400"/>
          </a:p>
        </p:txBody>
      </p:sp>
      <p:sp>
        <p:nvSpPr>
          <p:cNvPr id="477" name="Google Shape;477;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478" name="Google Shape;478;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9" name="Google Shape;479;p57"/>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0" name="Google Shape;480;p57"/>
          <p:cNvSpPr/>
          <p:nvPr/>
        </p:nvSpPr>
        <p:spPr>
          <a:xfrm>
            <a:off x="4365908" y="35382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81" name="Google Shape;481;p57"/>
          <p:cNvSpPr/>
          <p:nvPr/>
        </p:nvSpPr>
        <p:spPr>
          <a:xfrm>
            <a:off x="4365908" y="29286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82" name="Google Shape;482;p57"/>
          <p:cNvSpPr/>
          <p:nvPr/>
        </p:nvSpPr>
        <p:spPr>
          <a:xfrm>
            <a:off x="4365908" y="23190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83" name="Google Shape;483;p57"/>
          <p:cNvSpPr/>
          <p:nvPr/>
        </p:nvSpPr>
        <p:spPr>
          <a:xfrm>
            <a:off x="4365908" y="1709413"/>
            <a:ext cx="2545800" cy="445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84" name="Google Shape;484;p57"/>
          <p:cNvSpPr/>
          <p:nvPr/>
        </p:nvSpPr>
        <p:spPr>
          <a:xfrm>
            <a:off x="4365908" y="1157838"/>
            <a:ext cx="25458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85" name="Google Shape;485;p57"/>
          <p:cNvSpPr txBox="1"/>
          <p:nvPr/>
        </p:nvSpPr>
        <p:spPr>
          <a:xfrm>
            <a:off x="4700000" y="42396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6" name="Google Shape;486;p57"/>
          <p:cNvCxnSpPr/>
          <p:nvPr/>
        </p:nvCxnSpPr>
        <p:spPr>
          <a:xfrm rot="10800000" flipH="1">
            <a:off x="4697550" y="4158225"/>
            <a:ext cx="1946100" cy="4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Modify Back button behavior</a:t>
            </a:r>
            <a:endParaRPr sz="3400"/>
          </a:p>
        </p:txBody>
      </p:sp>
      <p:sp>
        <p:nvSpPr>
          <p:cNvPr id="492" name="Google Shape;492;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pic>
        <p:nvPicPr>
          <p:cNvPr id="493" name="Google Shape;493;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94" name="Google Shape;494;p58"/>
          <p:cNvSpPr txBox="1"/>
          <p:nvPr/>
        </p:nvSpPr>
        <p:spPr>
          <a:xfrm>
            <a:off x="829050" y="2271875"/>
            <a:ext cx="1304400" cy="8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marL="0" lvl="0" indent="0" algn="ctr" rtl="0">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95" name="Google Shape;495;p58"/>
          <p:cNvSpPr/>
          <p:nvPr/>
        </p:nvSpPr>
        <p:spPr>
          <a:xfrm>
            <a:off x="4365908" y="3538213"/>
            <a:ext cx="2545800" cy="4452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WelcomeFragment</a:t>
            </a:r>
            <a:endParaRPr sz="1800"/>
          </a:p>
        </p:txBody>
      </p:sp>
      <p:sp>
        <p:nvSpPr>
          <p:cNvPr id="496" name="Google Shape;496;p58"/>
          <p:cNvSpPr/>
          <p:nvPr/>
        </p:nvSpPr>
        <p:spPr>
          <a:xfrm>
            <a:off x="6347108" y="29286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Question1Fragment</a:t>
            </a:r>
            <a:endParaRPr sz="1800"/>
          </a:p>
        </p:txBody>
      </p:sp>
      <p:sp>
        <p:nvSpPr>
          <p:cNvPr id="497" name="Google Shape;497;p58"/>
          <p:cNvSpPr/>
          <p:nvPr/>
        </p:nvSpPr>
        <p:spPr>
          <a:xfrm>
            <a:off x="6347108" y="23190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Question2Fragment</a:t>
            </a:r>
            <a:endParaRPr sz="1800"/>
          </a:p>
        </p:txBody>
      </p:sp>
      <p:sp>
        <p:nvSpPr>
          <p:cNvPr id="498" name="Google Shape;498;p58"/>
          <p:cNvSpPr/>
          <p:nvPr/>
        </p:nvSpPr>
        <p:spPr>
          <a:xfrm>
            <a:off x="6347108" y="1709413"/>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Question3Fragment</a:t>
            </a:r>
            <a:endParaRPr sz="1800"/>
          </a:p>
        </p:txBody>
      </p:sp>
      <p:sp>
        <p:nvSpPr>
          <p:cNvPr id="499" name="Google Shape;499;p58"/>
          <p:cNvSpPr/>
          <p:nvPr/>
        </p:nvSpPr>
        <p:spPr>
          <a:xfrm>
            <a:off x="6347108" y="1157838"/>
            <a:ext cx="2545800" cy="4452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ResultFragment</a:t>
            </a:r>
            <a:endParaRPr sz="1800"/>
          </a:p>
        </p:txBody>
      </p:sp>
      <p:sp>
        <p:nvSpPr>
          <p:cNvPr id="500" name="Google Shape;500;p58"/>
          <p:cNvSpPr txBox="1"/>
          <p:nvPr/>
        </p:nvSpPr>
        <p:spPr>
          <a:xfrm>
            <a:off x="4700000" y="4239699"/>
            <a:ext cx="1811700" cy="24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501" name="Google Shape;501;p58"/>
          <p:cNvCxnSpPr/>
          <p:nvPr/>
        </p:nvCxnSpPr>
        <p:spPr>
          <a:xfrm rot="10800000" flipH="1">
            <a:off x="4697550" y="4158225"/>
            <a:ext cx="1946100" cy="4800"/>
          </a:xfrm>
          <a:prstGeom prst="straightConnector1">
            <a:avLst/>
          </a:prstGeom>
          <a:noFill/>
          <a:ln w="9525" cap="flat" cmpd="sng">
            <a:solidFill>
              <a:schemeClr val="dk2"/>
            </a:solidFill>
            <a:prstDash val="solid"/>
            <a:round/>
            <a:headEnd type="none" w="med" len="med"/>
            <a:tailEnd type="none" w="med" len="med"/>
          </a:ln>
        </p:spPr>
      </p:cxnSp>
      <p:sp>
        <p:nvSpPr>
          <p:cNvPr id="502" name="Google Shape;502;p58"/>
          <p:cNvSpPr/>
          <p:nvPr/>
        </p:nvSpPr>
        <p:spPr>
          <a:xfrm>
            <a:off x="5268700" y="2554500"/>
            <a:ext cx="890575" cy="72700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sp>
      <p:sp>
        <p:nvSpPr>
          <p:cNvPr id="503" name="Google Shape;503;p58"/>
          <p:cNvSpPr txBox="1"/>
          <p:nvPr/>
        </p:nvSpPr>
        <p:spPr>
          <a:xfrm>
            <a:off x="3104400" y="1639075"/>
            <a:ext cx="3331200" cy="89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marL="0" lvl="0" indent="0" algn="ctr" rtl="0">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09" name="Google Shape;509;p59"/>
          <p:cNvSpPr txBox="1"/>
          <p:nvPr/>
        </p:nvSpPr>
        <p:spPr>
          <a:xfrm>
            <a:off x="311700" y="0"/>
            <a:ext cx="8520600" cy="467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15" name="Google Shape;515;p60"/>
          <p:cNvSpPr txBox="1">
            <a:spLocks noGrp="1"/>
          </p:cNvSpPr>
          <p:nvPr>
            <p:ph type="body" idx="1"/>
          </p:nvPr>
        </p:nvSpPr>
        <p:spPr>
          <a:xfrm>
            <a:off x="276025" y="1035188"/>
            <a:ext cx="8651100" cy="338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rPr>
              <a:t>In Lesson 7, you learned how to:</a:t>
            </a:r>
            <a:endParaRPr sz="1900"/>
          </a:p>
          <a:p>
            <a:pPr marL="457200" lvl="0" indent="-349250" algn="l" rtl="0">
              <a:spcBef>
                <a:spcPts val="600"/>
              </a:spcBef>
              <a:spcAft>
                <a:spcPts val="0"/>
              </a:spcAft>
              <a:buClr>
                <a:srgbClr val="1C4587"/>
              </a:buClr>
              <a:buSzPts val="1900"/>
              <a:buChar char="●"/>
            </a:pPr>
            <a:r>
              <a:rPr lang="en" sz="1900">
                <a:solidFill>
                  <a:srgbClr val="1C4587"/>
                </a:solidFill>
                <a:uFill>
                  <a:noFill/>
                </a:uFill>
                <a:hlinkClick r:id="rId3" action="ppaction://hlinksldjump">
                  <a:extLst>
                    <a:ext uri="{A12FA001-AC4F-418D-AE19-62706E023703}">
                      <ahyp:hlinkClr xmlns:ahyp="http://schemas.microsoft.com/office/drawing/2018/hyperlinkcolor" val="tx"/>
                    </a:ext>
                  </a:extLst>
                </a:hlinkClick>
              </a:rPr>
              <a:t>Understand how an activity instance transitions through different lifecycle states as the user interacts with or leaves your app</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r:id="rId4" action="ppaction://hlinksldjump">
                  <a:extLst>
                    <a:ext uri="{A12FA001-AC4F-418D-AE19-62706E023703}">
                      <ahyp:hlinkClr xmlns:ahyp="http://schemas.microsoft.com/office/drawing/2018/hyperlinkcolo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Bundle</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5" action="ppaction://hlinksldjump">
                  <a:extLst>
                    <a:ext uri="{A12FA001-AC4F-418D-AE19-62706E023703}">
                      <ahyp:hlinkClr xmlns:ahyp="http://schemas.microsoft.com/office/drawing/2018/hyperlinkcolor" val="tx"/>
                    </a:ext>
                  </a:extLst>
                </a:hlinkClick>
              </a:rPr>
              <a:t>Fragment lifecycle callback methods similar to activity, but with additions</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r:id="rId6" action="ppaction://hlinksldjump">
                  <a:extLst>
                    <a:ext uri="{A12FA001-AC4F-418D-AE19-62706E023703}">
                      <ahyp:hlinkClr xmlns:ahyp="http://schemas.microsoft.com/office/drawing/2018/hyperlinkcolor" val="tx"/>
                    </a:ext>
                  </a:extLst>
                </a:hlinkClick>
              </a:rPr>
              <a:t>ifecycle-aware components help organize your app code</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r:id="rId7" action="ppaction://hlinksldjump">
                  <a:extLst>
                    <a:ext uri="{A12FA001-AC4F-418D-AE19-62706E023703}">
                      <ahyp:hlinkClr xmlns:ahyp="http://schemas.microsoft.com/office/drawing/2018/hyperlinkcolor" val="tx"/>
                    </a:ext>
                  </a:extLst>
                </a:hlinkClick>
              </a:rPr>
              <a:t>efault or custom back stack behavior</a:t>
            </a:r>
            <a:r>
              <a:rPr lang="en" sz="1900">
                <a:solidFill>
                  <a:srgbClr val="1C4587"/>
                </a:solidFill>
              </a:rPr>
              <a:t> </a:t>
            </a:r>
            <a:endParaRPr sz="1900">
              <a:solidFill>
                <a:srgbClr val="1C4587"/>
              </a:solidFill>
            </a:endParaRPr>
          </a:p>
          <a:p>
            <a:pPr marL="457200" lvl="0" indent="-349250" algn="l" rtl="0">
              <a:spcBef>
                <a:spcPts val="0"/>
              </a:spcBef>
              <a:spcAft>
                <a:spcPts val="0"/>
              </a:spcAft>
              <a:buClr>
                <a:srgbClr val="1C4587"/>
              </a:buClr>
              <a:buSzPts val="1900"/>
              <a:buChar char="●"/>
            </a:pPr>
            <a:r>
              <a:rPr lang="en" sz="19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logging to help debug and track the state of the app</a:t>
            </a:r>
            <a:endParaRPr sz="1900">
              <a:solidFill>
                <a:srgbClr val="1C4587"/>
              </a:solidFill>
            </a:endParaRPr>
          </a:p>
        </p:txBody>
      </p:sp>
      <p:sp>
        <p:nvSpPr>
          <p:cNvPr id="516" name="Google Shape;51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522" name="Google Shape;522;p61"/>
          <p:cNvSpPr txBox="1">
            <a:spLocks noGrp="1"/>
          </p:cNvSpPr>
          <p:nvPr>
            <p:ph type="body" idx="1"/>
          </p:nvPr>
        </p:nvSpPr>
        <p:spPr>
          <a:xfrm>
            <a:off x="311700" y="1304875"/>
            <a:ext cx="8520600" cy="31938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xmlns:ahyp="http://schemas.microsoft.com/office/drawing/2018/hyperlinkcolor" val="tx"/>
                    </a:ext>
                  </a:extLst>
                </a:hlinkClick>
              </a:rPr>
              <a:t>Understand the Activity Lifecycle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xmlns:ahyp="http://schemas.microsoft.com/office/drawing/2018/hyperlinkcolor" val="tx"/>
                    </a:ext>
                  </a:extLst>
                </a:hlinkClick>
              </a:rPr>
              <a:t>Activity class</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xmlns:ahyp="http://schemas.microsoft.com/office/drawing/2018/hyperlinkcolor" val="tx"/>
                    </a:ext>
                  </a:extLst>
                </a:hlinkClick>
              </a:rPr>
              <a:t>Fragments guide and lifecycle</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xmlns:ahyp="http://schemas.microsoft.com/office/drawing/2018/hyperlinkcolor" val="tx"/>
                    </a:ext>
                  </a:extLst>
                </a:hlinkClick>
              </a:rPr>
              <a:t>Fragment class</a:t>
            </a:r>
            <a:r>
              <a:rPr lang="en" sz="2000">
                <a:solidFill>
                  <a:schemeClr val="dk1"/>
                </a:solidFill>
              </a:rPr>
              <a:t> </a:t>
            </a:r>
            <a:endParaRPr sz="2000"/>
          </a:p>
        </p:txBody>
      </p:sp>
      <p:sp>
        <p:nvSpPr>
          <p:cNvPr id="523" name="Google Shape;523;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29" name="Google Shape;529;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30" name="Google Shape;530;p6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0"/>
              </a:spcAft>
              <a:buNone/>
            </a:pPr>
            <a:r>
              <a:rPr lang="en" sz="2500" u="sng">
                <a:solidFill>
                  <a:schemeClr val="hlink"/>
                </a:solidFill>
                <a:hlinkClick r:id="rId3"/>
              </a:rPr>
              <a:t>Lesson 7: Activity and Fragment</a:t>
            </a:r>
            <a:br>
              <a:rPr lang="en" sz="2500" u="sng">
                <a:solidFill>
                  <a:schemeClr val="hlink"/>
                </a:solidFill>
                <a:hlinkClick r:id="rId3"/>
              </a:rPr>
            </a:br>
            <a:r>
              <a:rPr lang="en" sz="2500" u="sng">
                <a:solidFill>
                  <a:schemeClr val="hlink"/>
                </a:solidFill>
                <a:hlinkClick r:id="rId3"/>
              </a:rPr>
              <a:t>Lifecycles</a:t>
            </a:r>
            <a:endParaRPr sz="2500">
              <a:solidFill>
                <a:schemeClr val="dk1"/>
              </a:solidFill>
            </a:endParaRPr>
          </a:p>
          <a:p>
            <a:pPr marL="0" lvl="0" indent="0" algn="l" rtl="0">
              <a:lnSpc>
                <a:spcPct val="115000"/>
              </a:lnSpc>
              <a:spcBef>
                <a:spcPts val="1000"/>
              </a:spcBef>
              <a:spcAft>
                <a:spcPts val="1000"/>
              </a:spcAft>
              <a:buNone/>
            </a:pPr>
            <a:endParaRPr sz="2500">
              <a:solidFill>
                <a:schemeClr val="dk1"/>
              </a:solidFill>
            </a:endParaRPr>
          </a:p>
        </p:txBody>
      </p:sp>
      <p:pic>
        <p:nvPicPr>
          <p:cNvPr id="531" name="Google Shape;531;p6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Simplified activity lifecycle</a:t>
            </a:r>
            <a:endParaRPr/>
          </a:p>
        </p:txBody>
      </p:sp>
      <p:sp>
        <p:nvSpPr>
          <p:cNvPr id="107" name="Google Shape;107;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name="adj" fmla="val 16667"/>
              </a:avLst>
            </a:prstGeom>
            <a:solidFill>
              <a:srgbClr val="F8673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113" name="Google Shape;113;p21"/>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114" name="Google Shape;114;p21"/>
            <p:cNvCxnSpPr>
              <a:stCxn id="110"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115" name="Google Shape;115;p21"/>
            <p:cNvSpPr/>
            <p:nvPr/>
          </p:nvSpPr>
          <p:spPr>
            <a:xfrm>
              <a:off x="3681474" y="2163570"/>
              <a:ext cx="1707000" cy="356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1" name="Google Shape;121;p22"/>
          <p:cNvCxnSpPr/>
          <p:nvPr/>
        </p:nvCxnSpPr>
        <p:spPr>
          <a:xfrm>
            <a:off x="5223651" y="344720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2" name="Google Shape;122;p22"/>
          <p:cNvCxnSpPr/>
          <p:nvPr/>
        </p:nvCxnSpPr>
        <p:spPr>
          <a:xfrm>
            <a:off x="4647447" y="2932888"/>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3" name="Google Shape;123;p22"/>
          <p:cNvCxnSpPr/>
          <p:nvPr/>
        </p:nvCxnSpPr>
        <p:spPr>
          <a:xfrm>
            <a:off x="4101743" y="242359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4" name="Google Shape;124;p22"/>
          <p:cNvCxnSpPr/>
          <p:nvPr/>
        </p:nvCxnSpPr>
        <p:spPr>
          <a:xfrm>
            <a:off x="3556345" y="1931609"/>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5" name="Google Shape;125;p22"/>
          <p:cNvCxnSpPr/>
          <p:nvPr/>
        </p:nvCxnSpPr>
        <p:spPr>
          <a:xfrm>
            <a:off x="3029796" y="1429602"/>
            <a:ext cx="174300" cy="172500"/>
          </a:xfrm>
          <a:prstGeom prst="straightConnector1">
            <a:avLst/>
          </a:prstGeom>
          <a:noFill/>
          <a:ln w="28575" cap="flat" cmpd="sng">
            <a:solidFill>
              <a:srgbClr val="073042"/>
            </a:solidFill>
            <a:prstDash val="solid"/>
            <a:round/>
            <a:headEnd type="none" w="med" len="med"/>
            <a:tailEnd type="none" w="med" len="med"/>
          </a:ln>
        </p:spPr>
      </p:cxnSp>
      <p:cxnSp>
        <p:nvCxnSpPr>
          <p:cNvPr id="126" name="Google Shape;126;p22"/>
          <p:cNvCxnSpPr>
            <a:stCxn id="127" idx="1"/>
            <a:endCxn id="128" idx="1"/>
          </p:cNvCxnSpPr>
          <p:nvPr/>
        </p:nvCxnSpPr>
        <p:spPr>
          <a:xfrm rot="10800000">
            <a:off x="927588" y="1790342"/>
            <a:ext cx="4106100" cy="2017200"/>
          </a:xfrm>
          <a:prstGeom prst="curvedConnector3">
            <a:avLst>
              <a:gd name="adj1" fmla="val 105801"/>
            </a:avLst>
          </a:prstGeom>
          <a:noFill/>
          <a:ln w="28575" cap="flat" cmpd="sng">
            <a:solidFill>
              <a:srgbClr val="073042"/>
            </a:solidFill>
            <a:prstDash val="solid"/>
            <a:round/>
            <a:headEnd type="none" w="med" len="med"/>
            <a:tailEnd type="triangle" w="med" len="med"/>
          </a:ln>
        </p:spPr>
      </p:cxnSp>
      <p:sp>
        <p:nvSpPr>
          <p:cNvPr id="129" name="Google Shape;12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lifecycle</a:t>
            </a:r>
            <a:endParaRPr/>
          </a:p>
        </p:txBody>
      </p:sp>
      <p:sp>
        <p:nvSpPr>
          <p:cNvPr id="130" name="Google Shape;130;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31" name="Google Shape;131;p22"/>
          <p:cNvSpPr/>
          <p:nvPr/>
        </p:nvSpPr>
        <p:spPr>
          <a:xfrm>
            <a:off x="219000" y="1089075"/>
            <a:ext cx="1596300" cy="393600"/>
          </a:xfrm>
          <a:prstGeom prst="roundRect">
            <a:avLst>
              <a:gd name="adj" fmla="val 16667"/>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439900" y="4115100"/>
            <a:ext cx="1409025"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latin typeface="Consolas"/>
                <a:ea typeface="Consolas"/>
                <a:cs typeface="Consolas"/>
                <a:sym typeface="Consolas"/>
              </a:rPr>
              <a:t>onDestroy</a:t>
            </a: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name="adj" fmla="val 16667"/>
            </a:avLst>
          </a:prstGeom>
          <a:solidFill>
            <a:srgbClr val="FF72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w="28575" cap="flat" cmpd="sng">
            <a:solidFill>
              <a:srgbClr val="073042"/>
            </a:solidFill>
            <a:prstDash val="solid"/>
            <a:round/>
            <a:headEnd type="none" w="med" len="med"/>
            <a:tailEnd type="triangle" w="med" len="med"/>
          </a:ln>
        </p:spPr>
      </p:cxnSp>
      <p:cxnSp>
        <p:nvCxnSpPr>
          <p:cNvPr id="140" name="Google Shape;140;p22"/>
          <p:cNvCxnSpPr>
            <a:cxnSpLocks/>
            <a:stCxn id="137" idx="3"/>
            <a:endCxn id="138" idx="1"/>
          </p:cNvCxnSpPr>
          <p:nvPr/>
        </p:nvCxnSpPr>
        <p:spPr>
          <a:xfrm flipV="1">
            <a:off x="6848925" y="4311875"/>
            <a:ext cx="405250" cy="25"/>
          </a:xfrm>
          <a:prstGeom prst="straightConnector1">
            <a:avLst/>
          </a:prstGeom>
          <a:noFill/>
          <a:ln w="28575" cap="flat" cmpd="sng">
            <a:solidFill>
              <a:srgbClr val="073042"/>
            </a:solidFill>
            <a:prstDash val="solid"/>
            <a:round/>
            <a:headEnd type="none" w="med" len="med"/>
            <a:tailEnd type="triangle" w="med" len="med"/>
          </a:ln>
        </p:spPr>
      </p:cxnSp>
      <p:cxnSp>
        <p:nvCxnSpPr>
          <p:cNvPr id="141" name="Google Shape;141;p22"/>
          <p:cNvCxnSpPr>
            <a:stCxn id="136" idx="1"/>
            <a:endCxn id="134" idx="1"/>
          </p:cNvCxnSpPr>
          <p:nvPr/>
        </p:nvCxnSpPr>
        <p:spPr>
          <a:xfrm rot="10800000">
            <a:off x="3391956" y="2294608"/>
            <a:ext cx="1210200" cy="1008600"/>
          </a:xfrm>
          <a:prstGeom prst="curvedConnector3">
            <a:avLst>
              <a:gd name="adj1" fmla="val 119678"/>
            </a:avLst>
          </a:prstGeom>
          <a:noFill/>
          <a:ln w="28575" cap="flat" cmpd="sng">
            <a:solidFill>
              <a:srgbClr val="073042"/>
            </a:solidFill>
            <a:prstDash val="solid"/>
            <a:round/>
            <a:headEnd type="none" w="med" len="med"/>
            <a:tailEnd type="triangle" w="med" len="med"/>
          </a:ln>
        </p:spPr>
      </p:cxnSp>
      <p:cxnSp>
        <p:nvCxnSpPr>
          <p:cNvPr id="142" name="Google Shape;142;p22"/>
          <p:cNvCxnSpPr>
            <a:stCxn id="128" idx="3"/>
            <a:endCxn id="133" idx="1"/>
          </p:cNvCxnSpPr>
          <p:nvPr/>
        </p:nvCxnSpPr>
        <p:spPr>
          <a:xfrm>
            <a:off x="2285925" y="1790200"/>
            <a:ext cx="347400" cy="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200"/>
                                        <p:tgtEl>
                                          <p:spTgt spid="139"/>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300"/>
                                        <p:tgtEl>
                                          <p:spTgt spid="13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200"/>
                                        <p:tgtEl>
                                          <p:spTgt spid="125"/>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fade">
                                      <p:cBhvr>
                                        <p:cTn id="19" dur="200"/>
                                        <p:tgtEl>
                                          <p:spTgt spid="133"/>
                                        </p:tgtEl>
                                      </p:cBhvr>
                                    </p:animEffect>
                                  </p:childTnLst>
                                </p:cTn>
                              </p:par>
                            </p:childTnLst>
                          </p:cTn>
                        </p:par>
                        <p:par>
                          <p:cTn id="20" fill="hold">
                            <p:stCondLst>
                              <p:cond delay="900"/>
                            </p:stCondLst>
                            <p:childTnLst>
                              <p:par>
                                <p:cTn id="21" presetID="10" presetClass="entr" presetSubtype="0"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200"/>
                                        <p:tgtEl>
                                          <p:spTgt spid="124"/>
                                        </p:tgtEl>
                                      </p:cBhvr>
                                    </p:animEffect>
                                  </p:childTnLst>
                                </p:cTn>
                              </p:par>
                            </p:childTnLst>
                          </p:cTn>
                        </p:par>
                        <p:par>
                          <p:cTn id="24" fill="hold">
                            <p:stCondLst>
                              <p:cond delay="1100"/>
                            </p:stCondLst>
                            <p:childTnLst>
                              <p:par>
                                <p:cTn id="25" presetID="10" presetClass="entr" presetSubtype="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200"/>
                                        <p:tgtEl>
                                          <p:spTgt spid="134"/>
                                        </p:tgtEl>
                                      </p:cBhvr>
                                    </p:animEffect>
                                  </p:childTnLst>
                                </p:cTn>
                              </p:par>
                            </p:childTnLst>
                          </p:cTn>
                        </p:par>
                        <p:par>
                          <p:cTn id="28" fill="hold">
                            <p:stCondLst>
                              <p:cond delay="13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200"/>
                                        <p:tgtEl>
                                          <p:spTgt spid="123"/>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200"/>
                                        <p:tgtEl>
                                          <p:spTgt spid="135"/>
                                        </p:tgtEl>
                                      </p:cBhvr>
                                    </p:animEffect>
                                  </p:childTnLst>
                                </p:cTn>
                              </p:par>
                            </p:childTnLst>
                          </p:cTn>
                        </p:par>
                        <p:par>
                          <p:cTn id="36" fill="hold">
                            <p:stCondLst>
                              <p:cond delay="1700"/>
                            </p:stCondLst>
                            <p:childTnLst>
                              <p:par>
                                <p:cTn id="37" presetID="10" presetClass="entr" presetSubtype="0" fill="hold" nodeType="after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fade">
                                      <p:cBhvr>
                                        <p:cTn id="39" dur="200"/>
                                        <p:tgtEl>
                                          <p:spTgt spid="122"/>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200"/>
                                        <p:tgtEl>
                                          <p:spTgt spid="136"/>
                                        </p:tgtEl>
                                      </p:cBhvr>
                                    </p:animEffect>
                                  </p:childTnLst>
                                </p:cTn>
                              </p:par>
                            </p:childTnLst>
                          </p:cTn>
                        </p:par>
                        <p:par>
                          <p:cTn id="44" fill="hold">
                            <p:stCondLst>
                              <p:cond delay="2100"/>
                            </p:stCondLst>
                            <p:childTnLst>
                              <p:par>
                                <p:cTn id="45" presetID="10" presetClass="entr" presetSubtype="0" fill="hold"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200"/>
                                        <p:tgtEl>
                                          <p:spTgt spid="121"/>
                                        </p:tgtEl>
                                      </p:cBhvr>
                                    </p:animEffect>
                                  </p:childTnLst>
                                </p:cTn>
                              </p:par>
                            </p:childTnLst>
                          </p:cTn>
                        </p:par>
                        <p:par>
                          <p:cTn id="48" fill="hold">
                            <p:stCondLst>
                              <p:cond delay="2300"/>
                            </p:stCondLst>
                            <p:childTnLst>
                              <p:par>
                                <p:cTn id="49" presetID="10" presetClass="entr" presetSubtype="0" fill="hold" nodeType="after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200"/>
                                        <p:tgtEl>
                                          <p:spTgt spid="127"/>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200"/>
                                        <p:tgtEl>
                                          <p:spTgt spid="120"/>
                                        </p:tgtEl>
                                      </p:cBhvr>
                                    </p:animEffect>
                                  </p:childTnLst>
                                </p:cTn>
                              </p:par>
                            </p:childTnLst>
                          </p:cTn>
                        </p:par>
                        <p:par>
                          <p:cTn id="56" fill="hold">
                            <p:stCondLst>
                              <p:cond delay="2700"/>
                            </p:stCondLst>
                            <p:childTnLst>
                              <p:par>
                                <p:cTn id="57" presetID="10" presetClass="entr" presetSubtype="0" fill="hold" nodeType="after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200"/>
                                        <p:tgtEl>
                                          <p:spTgt spid="137"/>
                                        </p:tgtEl>
                                      </p:cBhvr>
                                    </p:animEffect>
                                  </p:childTnLst>
                                </p:cTn>
                              </p:par>
                            </p:childTnLst>
                          </p:cTn>
                        </p:par>
                        <p:par>
                          <p:cTn id="60" fill="hold">
                            <p:stCondLst>
                              <p:cond delay="2900"/>
                            </p:stCondLst>
                            <p:childTnLst>
                              <p:par>
                                <p:cTn id="61" presetID="10" presetClass="entr" presetSubtype="0"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fade">
                                      <p:cBhvr>
                                        <p:cTn id="63" dur="200"/>
                                        <p:tgtEl>
                                          <p:spTgt spid="140"/>
                                        </p:tgtEl>
                                      </p:cBhvr>
                                    </p:animEffect>
                                  </p:childTnLst>
                                </p:cTn>
                              </p:par>
                            </p:childTnLst>
                          </p:cTn>
                        </p:par>
                        <p:par>
                          <p:cTn id="64" fill="hold">
                            <p:stCondLst>
                              <p:cond delay="3100"/>
                            </p:stCondLst>
                            <p:childTnLst>
                              <p:par>
                                <p:cTn id="65" presetID="10" presetClass="entr" presetSubtype="0" fill="hold" nodeType="after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fade">
                                      <p:cBhvr>
                                        <p:cTn id="67" dur="300"/>
                                        <p:tgtEl>
                                          <p:spTgt spid="1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1000"/>
                                        <p:tgtEl>
                                          <p:spTgt spid="1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fade">
                                      <p:cBhvr>
                                        <p:cTn id="77" dur="1000"/>
                                        <p:tgtEl>
                                          <p:spTgt spid="126"/>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1000"/>
                                        <p:tgtEl>
                                          <p:spTgt spid="128"/>
                                        </p:tgtEl>
                                      </p:cBhvr>
                                    </p:animEffect>
                                  </p:childTnLst>
                                </p:cTn>
                              </p:par>
                              <p:par>
                                <p:cTn id="81" presetID="10" presetClass="entr" presetSubtype="0" fill="hold"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fade">
                                      <p:cBhvr>
                                        <p:cTn id="83"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Activity states</a:t>
            </a:r>
            <a:endParaRPr/>
          </a:p>
        </p:txBody>
      </p:sp>
      <p:sp>
        <p:nvSpPr>
          <p:cNvPr id="148" name="Google Shape;14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name="adj" fmla="val 16667"/>
              </a:avLst>
            </a:prstGeom>
            <a:solidFill>
              <a:srgbClr val="3DDB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153" name="Google Shape;153;p23"/>
            <p:cNvCxnSpPr>
              <a:stCxn id="154" idx="2"/>
              <a:endCxn id="155" idx="0"/>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p23"/>
            <p:cNvCxnSpPr>
              <a:stCxn id="157" idx="2"/>
              <a:endCxn id="150"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158" name="Google Shape;158;p23"/>
            <p:cNvCxnSpPr>
              <a:stCxn id="159" idx="2"/>
              <a:endCxn id="160" idx="0"/>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23"/>
            <p:cNvCxnSpPr>
              <a:stCxn id="162" idx="2"/>
              <a:endCxn id="163" idx="0"/>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23"/>
            <p:cNvCxnSpPr>
              <a:stCxn id="150" idx="2"/>
              <a:endCxn id="165" idx="0"/>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152" name="Google Shape;152;p23"/>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onCreate()</a:t>
            </a:r>
            <a:endParaRPr/>
          </a:p>
        </p:txBody>
      </p:sp>
      <p:sp>
        <p:nvSpPr>
          <p:cNvPr id="172" name="Google Shape;172;p24"/>
          <p:cNvSpPr txBox="1">
            <a:spLocks noGrp="1"/>
          </p:cNvSpPr>
          <p:nvPr>
            <p:ph type="body" idx="1"/>
          </p:nvPr>
        </p:nvSpPr>
        <p:spPr>
          <a:xfrm>
            <a:off x="311700" y="1810725"/>
            <a:ext cx="8520600" cy="243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Activity is created and other initialization work occurs</a:t>
            </a:r>
            <a:endParaRPr sz="2200"/>
          </a:p>
          <a:p>
            <a:pPr marL="457200" lvl="0" indent="-368300" algn="l" rtl="0">
              <a:spcBef>
                <a:spcPts val="1000"/>
              </a:spcBef>
              <a:spcAft>
                <a:spcPts val="0"/>
              </a:spcAft>
              <a:buSzPts val="2200"/>
              <a:buChar char="●"/>
            </a:pPr>
            <a:r>
              <a:rPr lang="en" sz="2200"/>
              <a:t>You must implement this callback</a:t>
            </a:r>
            <a:endParaRPr sz="2200"/>
          </a:p>
          <a:p>
            <a:pPr marL="457200" lvl="0" indent="-368300" algn="l" rtl="0">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onStart()</a:t>
            </a:r>
            <a:endParaRPr/>
          </a:p>
        </p:txBody>
      </p:sp>
      <p:sp>
        <p:nvSpPr>
          <p:cNvPr id="179" name="Google Shape;179;p25"/>
          <p:cNvSpPr txBox="1">
            <a:spLocks noGrp="1"/>
          </p:cNvSpPr>
          <p:nvPr>
            <p:ph type="body" idx="1"/>
          </p:nvPr>
        </p:nvSpPr>
        <p:spPr>
          <a:xfrm>
            <a:off x="311700" y="1597106"/>
            <a:ext cx="8520600" cy="222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Activity becomes visible to the user</a:t>
            </a:r>
            <a:endParaRPr/>
          </a:p>
          <a:p>
            <a:pPr marL="457200" lvl="0" indent="-381000" algn="l" rtl="0">
              <a:spcBef>
                <a:spcPts val="0"/>
              </a:spcBef>
              <a:spcAft>
                <a:spcPts val="0"/>
              </a:spcAft>
              <a:buSzPts val="2400"/>
              <a:buChar char="●"/>
            </a:pPr>
            <a:r>
              <a:rPr lang="en"/>
              <a:t>Called after activity:</a:t>
            </a:r>
            <a:endParaRPr/>
          </a:p>
          <a:p>
            <a:pPr marL="914400" lvl="1" indent="-355600" algn="l" rtl="0">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marL="914400" lvl="0" indent="0" algn="l" rtl="0">
              <a:spcBef>
                <a:spcPts val="0"/>
              </a:spcBef>
              <a:spcAft>
                <a:spcPts val="0"/>
              </a:spcAft>
              <a:buNone/>
            </a:pPr>
            <a:r>
              <a:rPr lang="en"/>
              <a:t>or </a:t>
            </a:r>
            <a:endParaRPr/>
          </a:p>
          <a:p>
            <a:pPr marL="914400" lvl="1" indent="-355600" algn="l" rtl="0">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marL="0" lvl="0" indent="0" algn="l" rtl="0">
              <a:spcBef>
                <a:spcPts val="1000"/>
              </a:spcBef>
              <a:spcAft>
                <a:spcPts val="0"/>
              </a:spcAft>
              <a:buNone/>
            </a:pPr>
            <a:endParaRPr/>
          </a:p>
        </p:txBody>
      </p:sp>
      <p:sp>
        <p:nvSpPr>
          <p:cNvPr id="180" name="Google Shape;180;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4041</Words>
  <Application>Microsoft Macintosh PowerPoint</Application>
  <PresentationFormat>全屏显示(16:9)</PresentationFormat>
  <Paragraphs>490</Paragraphs>
  <Slides>46</Slides>
  <Notes>46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Consolas</vt:lpstr>
      <vt:lpstr>Courier New</vt:lpstr>
      <vt:lpstr>Roboto</vt:lpstr>
      <vt:lpstr>Times New Roman</vt:lpstr>
      <vt:lpstr>Arial</vt:lpstr>
      <vt:lpstr>Open Sans</vt:lpstr>
      <vt:lpstr>Roboto Condensed</vt:lpstr>
      <vt:lpstr>Google Sans</vt:lpstr>
      <vt:lpstr>Simple Light</vt:lpstr>
      <vt:lpstr>GDT master</vt:lpstr>
      <vt:lpstr>PowerPoint 演示文稿</vt:lpstr>
      <vt:lpstr>About this lesson</vt:lpstr>
      <vt:lpstr>PowerPoint 演示文稿</vt:lpstr>
      <vt:lpstr>Why it matters</vt:lpstr>
      <vt:lpstr>Simplified activity lifecycle</vt:lpstr>
      <vt:lpstr>Activity lifecycle</vt:lpstr>
      <vt:lpstr>Activity states</vt:lpstr>
      <vt:lpstr>onCreate()</vt:lpstr>
      <vt:lpstr>onStart()</vt:lpstr>
      <vt:lpstr>onResume()</vt:lpstr>
      <vt:lpstr>onPause()</vt:lpstr>
      <vt:lpstr>onStop()</vt:lpstr>
      <vt:lpstr>onDestroy()</vt:lpstr>
      <vt:lpstr>Summary of activity states</vt:lpstr>
      <vt:lpstr>Save state</vt:lpstr>
      <vt:lpstr>PowerPoint 演示文稿</vt:lpstr>
      <vt:lpstr>Logging in Android</vt:lpstr>
      <vt:lpstr>Write logs</vt:lpstr>
      <vt:lpstr>PowerPoint 演示文稿</vt:lpstr>
      <vt:lpstr>Fragment states</vt:lpstr>
      <vt:lpstr>Fragment lifecycle diagram</vt:lpstr>
      <vt:lpstr>onAttach()</vt:lpstr>
      <vt:lpstr>onCreateView()</vt:lpstr>
      <vt:lpstr>onViewCreated()</vt:lpstr>
      <vt:lpstr>onDestroyView() and onDetach()</vt:lpstr>
      <vt:lpstr>Summary of fragment states</vt:lpstr>
      <vt:lpstr>Save fragment state across config changes</vt:lpstr>
      <vt:lpstr>PowerPoint 演示文稿</vt:lpstr>
      <vt:lpstr>Lifecycle-aware components</vt:lpstr>
      <vt:lpstr>LifecycleOwner</vt:lpstr>
      <vt:lpstr>LifecycleObserver</vt:lpstr>
      <vt:lpstr>PowerPoint 演示文稿</vt:lpstr>
      <vt:lpstr>Back stack of activities</vt:lpstr>
      <vt:lpstr>Add to the back stack</vt:lpstr>
      <vt:lpstr>Add to the back stack again </vt:lpstr>
      <vt:lpstr>Tap Back button</vt:lpstr>
      <vt:lpstr>Tap Back button again</vt:lpstr>
      <vt:lpstr>First destination in the back stack</vt:lpstr>
      <vt:lpstr>Add a destination to the back stack</vt:lpstr>
      <vt:lpstr>Tap Back button</vt:lpstr>
      <vt:lpstr>Another back stack example</vt:lpstr>
      <vt:lpstr>Modify Back button behavior</vt:lpstr>
      <vt:lpstr>PowerPoint 演示文稿</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1</cp:revision>
  <dcterms:modified xsi:type="dcterms:W3CDTF">2022-03-21T09:49:33Z</dcterms:modified>
</cp:coreProperties>
</file>