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5143500" type="screen16x9"/>
  <p:notesSz cx="6858000" cy="9144000"/>
  <p:embeddedFontLst>
    <p:embeddedFont>
      <p:font typeface="Consolas" panose="020B0609020204030204" pitchFamily="49" charset="0"/>
      <p:regular r:id="rId63"/>
      <p:bold r:id="rId64"/>
      <p:italic r:id="rId65"/>
      <p:boldItalic r:id="rId66"/>
    </p:embeddedFont>
    <p:embeddedFont>
      <p:font typeface="Google Sans" panose="020B0503030502040204" pitchFamily="34" charset="0"/>
      <p:regular r:id="rId67"/>
      <p:bold r:id="rId68"/>
      <p:italic r:id="rId69"/>
      <p:boldItalic r:id="rId70"/>
    </p:embeddedFont>
    <p:embeddedFont>
      <p:font typeface="Open Sans" panose="020B0606030504020204" pitchFamily="34" charset="0"/>
      <p:regular r:id="rId71"/>
      <p:bold r:id="rId72"/>
      <p:italic r:id="rId73"/>
      <p:boldItalic r:id="rId74"/>
    </p:embeddedFont>
    <p:embeddedFont>
      <p:font typeface="Roboto" panose="02000000000000000000" pitchFamily="2" charset="0"/>
      <p:regular r:id="rId75"/>
      <p:bold r:id="rId76"/>
      <p:italic r:id="rId77"/>
      <p:boldItalic r:id="rId78"/>
    </p:embeddedFont>
    <p:embeddedFont>
      <p:font typeface="Roboto Mono"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6F409-0117-4770-A795-0CD48C3E616C}">
  <a:tblStyle styleId="{DF36F409-0117-4770-A795-0CD48C3E6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 Id="rId61" Type="http://schemas.openxmlformats.org/officeDocument/2006/relationships/slide" Target="slides/slide59.xml"/><Relationship Id="rId8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otlinlang.org/api/latest/jvm/stdlib/kotlin.rang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8cdc7f5e8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lang="en" b="1">
                <a:solidFill>
                  <a:schemeClr val="dk1"/>
                </a:solidFill>
              </a:rPr>
              <a:t>plus</a:t>
            </a:r>
            <a:r>
              <a:rPr lang="en">
                <a:solidFill>
                  <a:schemeClr val="dk1"/>
                </a:solidFill>
              </a:rPr>
              <a:t>, </a:t>
            </a:r>
            <a:r>
              <a:rPr lang="en" b="1">
                <a:solidFill>
                  <a:schemeClr val="dk1"/>
                </a:solidFill>
              </a:rPr>
              <a:t>minus</a:t>
            </a:r>
            <a:r>
              <a:rPr lang="en">
                <a:solidFill>
                  <a:schemeClr val="dk1"/>
                </a:solidFill>
              </a:rPr>
              <a:t>, </a:t>
            </a:r>
            <a:r>
              <a:rPr lang="en" b="1">
                <a:solidFill>
                  <a:schemeClr val="dk1"/>
                </a:solidFill>
              </a:rPr>
              <a:t>times</a:t>
            </a:r>
            <a:r>
              <a:rPr lang="en">
                <a:solidFill>
                  <a:schemeClr val="dk1"/>
                </a:solidFill>
              </a:rPr>
              <a:t>, </a:t>
            </a:r>
            <a:r>
              <a:rPr lang="en" b="1">
                <a:solidFill>
                  <a:schemeClr val="dk1"/>
                </a:solidFill>
              </a:rPr>
              <a:t>division</a:t>
            </a:r>
            <a:r>
              <a:rPr lang="en">
                <a:solidFill>
                  <a:schemeClr val="dk1"/>
                </a:solidFill>
              </a:rPr>
              <a:t> and </a:t>
            </a:r>
            <a:r>
              <a:rPr lang="en" b="1">
                <a:solidFill>
                  <a:schemeClr val="dk1"/>
                </a:solidFill>
              </a:rPr>
              <a:t>modulus </a:t>
            </a:r>
            <a:r>
              <a:rPr lang="en">
                <a:solidFill>
                  <a:schemeClr val="dk1"/>
                </a:solidFill>
              </a:rPr>
              <a:t>(or</a:t>
            </a:r>
            <a:r>
              <a:rPr lang="en" b="1">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dc7f5e8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cdc7f5e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cdc7f5e8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Kotlin supports different number types, such as </a:t>
            </a:r>
            <a:r>
              <a:rPr lang="en" b="1">
                <a:solidFill>
                  <a:schemeClr val="dk1"/>
                </a:solidFill>
              </a:rPr>
              <a:t>Int</a:t>
            </a:r>
            <a:r>
              <a:rPr lang="en">
                <a:solidFill>
                  <a:schemeClr val="dk1"/>
                </a:solidFill>
              </a:rPr>
              <a:t>, </a:t>
            </a:r>
            <a:r>
              <a:rPr lang="en" b="1">
                <a:solidFill>
                  <a:schemeClr val="dk1"/>
                </a:solidFill>
              </a:rPr>
              <a:t>Long</a:t>
            </a:r>
            <a:r>
              <a:rPr lang="en">
                <a:solidFill>
                  <a:schemeClr val="dk1"/>
                </a:solidFill>
              </a:rPr>
              <a:t>, </a:t>
            </a:r>
            <a:r>
              <a:rPr lang="en" b="1">
                <a:solidFill>
                  <a:schemeClr val="dk1"/>
                </a:solidFill>
              </a:rPr>
              <a:t>Double</a:t>
            </a:r>
            <a:r>
              <a:rPr lang="en">
                <a:solidFill>
                  <a:schemeClr val="dk1"/>
                </a:solidFill>
              </a:rPr>
              <a:t>, and </a:t>
            </a:r>
            <a:r>
              <a:rPr lang="en" b="1">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lang="en" b="1">
                <a:solidFill>
                  <a:schemeClr val="dk1"/>
                </a:solidFill>
              </a:rPr>
              <a:t>Kotlin represents objects using initial caps</a:t>
            </a:r>
            <a:r>
              <a:rPr lang="en">
                <a:solidFill>
                  <a:schemeClr val="dk1"/>
                </a:solidFill>
              </a:rPr>
              <a:t>. More on this later.</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cdc7f5e8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cdc7f5e8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non-integer numeric types: </a:t>
            </a:r>
            <a:r>
              <a:rPr lang="en" b="1"/>
              <a:t>Double</a:t>
            </a:r>
            <a:r>
              <a:rPr lang="en"/>
              <a:t>, </a:t>
            </a:r>
            <a:r>
              <a:rPr lang="en" b="1"/>
              <a:t>Float</a:t>
            </a:r>
            <a:r>
              <a:rPr lang="en"/>
              <a:t>, </a:t>
            </a:r>
            <a:r>
              <a:rPr lang="en" b="1"/>
              <a:t>Char</a:t>
            </a:r>
            <a:r>
              <a:rPr lang="en"/>
              <a:t>, and </a:t>
            </a:r>
            <a:r>
              <a:rPr lang="en" b="1"/>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cdc7f5e8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dc7f5e8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dc7f5e8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8cdc7f5e8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cdc7f5e8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marL="0" lvl="0" indent="0" algn="l" rtl="0">
              <a:spcBef>
                <a:spcPts val="0"/>
              </a:spcBef>
              <a:spcAft>
                <a:spcPts val="0"/>
              </a:spcAft>
              <a:buNone/>
            </a:pPr>
            <a:endParaRPr/>
          </a:p>
          <a:p>
            <a:pPr marL="0" lvl="0" indent="0" algn="l" rtl="0">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cdc7f5e8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lang="en" b="1" i="1">
                <a:solidFill>
                  <a:schemeClr val="dk1"/>
                </a:solidFill>
              </a:rPr>
              <a:t>variable interpolation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cdc7f5e8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cdc7f5e8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cdc7f5e8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8cdc7f5e8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8cdc7f5e8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lang="en" b="1"/>
              <a:t>colon notation</a:t>
            </a:r>
            <a:r>
              <a:rPr lang="en"/>
              <a:t>. </a:t>
            </a:r>
            <a:endParaRPr/>
          </a:p>
          <a:p>
            <a:pPr marL="0" lvl="0" indent="0" algn="l" rtl="0">
              <a:spcBef>
                <a:spcPts val="1000"/>
              </a:spcBef>
              <a:spcAft>
                <a:spcPts val="0"/>
              </a:spcAft>
              <a:buClr>
                <a:schemeClr val="dk1"/>
              </a:buClr>
              <a:buSzPts val="1100"/>
              <a:buFont typeface="Arial"/>
              <a:buNone/>
            </a:pPr>
            <a:r>
              <a:rPr lang="en"/>
              <a:t>Some things to note about colon notation:</a:t>
            </a:r>
            <a:endParaRPr/>
          </a:p>
          <a:p>
            <a:pPr marL="457200" lvl="0" indent="-317500" algn="l" rtl="0">
              <a:spcBef>
                <a:spcPts val="1000"/>
              </a:spcBef>
              <a:spcAft>
                <a:spcPts val="0"/>
              </a:spcAft>
              <a:buSzPts val="1400"/>
              <a:buChar char="●"/>
            </a:pPr>
            <a:r>
              <a:rPr lang="en">
                <a:solidFill>
                  <a:schemeClr val="dk1"/>
                </a:solidFill>
              </a:rPr>
              <a:t>T</a:t>
            </a:r>
            <a:r>
              <a:rPr lang="en"/>
              <a:t>he data type comes after the variable name</a:t>
            </a:r>
            <a:endParaRPr/>
          </a:p>
          <a:p>
            <a:pPr marL="457200" lvl="0" indent="-317500" algn="l" rtl="0">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cdc7f5e8_0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cdc7f5e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cdc7f5e8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cdc7f5e8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lang="en" b="1">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lang="en" b="1">
                <a:solidFill>
                  <a:schemeClr val="dk1"/>
                </a:solidFill>
              </a:rPr>
              <a:t>val</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dc7f5e8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dc7f5e8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8cdc7f5e8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cdc7f5e8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8cdc7f5e8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cdc7f5e8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r:id="rId3" action="ppaction://hlinksldjump"/>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cdc7f5e8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cdc7f5e8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Optional</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3"/>
              </a:rPr>
              <a:t>Ranges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Example:</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cdc7f5e8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a:solidFill>
                  <a:schemeClr val="dk1"/>
                </a:solidFill>
              </a:rPr>
              <a:t>See </a:t>
            </a:r>
            <a:r>
              <a:rPr lang="en" u="sng">
                <a:solidFill>
                  <a:schemeClr val="accent5"/>
                </a:solidFill>
                <a:hlinkClick r:id="rId3">
                  <a:extLst>
                    <a:ext uri="{A12FA001-AC4F-418D-AE19-62706E023703}">
                      <ahyp:hlinkClr xmlns:ahyp="http://schemas.microsoft.com/office/drawing/2018/hyperlinkcolo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8cdc7f5e8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cdc7f5e8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8cdc7f5e8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dc7f5e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dc7f5e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Click </a:t>
            </a:r>
            <a:r>
              <a:rPr lang="en" b="1"/>
              <a:t>+ Create New Project</a:t>
            </a:r>
            <a:r>
              <a:rPr lang="en"/>
              <a:t> to start a new project.</a:t>
            </a:r>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cdc7f5e8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cdc7f5e8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cdc7f5e8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cdc7f5e8_0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cdc7f5e8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cdc7f5e8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cdc7f5e8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cdc7f5e8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are used to organize data so that a related set of values can be easily sorted or searched.</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cdc7f5e8_0_8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cdc7f5e8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languages, Kotlin has arrays. Unlike lists in Kotlin, which have mutable and immutable versions, there is </a:t>
            </a:r>
            <a:r>
              <a:rPr lang="en" b="1"/>
              <a:t>no mutable version of an Array</a:t>
            </a:r>
            <a:r>
              <a:rPr lang="en"/>
              <a:t>. Once you create an array, the size is fixed. You can't add or remove elements, except by copying to a new array.</a:t>
            </a:r>
            <a:endParaRPr/>
          </a:p>
          <a:p>
            <a:pPr marL="0" lvl="0" indent="0" algn="l" rtl="0">
              <a:spcBef>
                <a:spcPts val="0"/>
              </a:spcBef>
              <a:spcAft>
                <a:spcPts val="0"/>
              </a:spcAft>
              <a:buNone/>
            </a:pPr>
            <a:endParaRPr/>
          </a:p>
          <a:p>
            <a:pPr marL="0" lvl="0" indent="0" algn="l" rtl="0">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marL="0" lvl="0" indent="0" algn="l" rtl="0">
              <a:spcBef>
                <a:spcPts val="0"/>
              </a:spcBef>
              <a:spcAft>
                <a:spcPts val="0"/>
              </a:spcAft>
              <a:buNone/>
            </a:pPr>
            <a:endParaRPr/>
          </a:p>
          <a:p>
            <a:pPr marL="0" lvl="0" indent="0" algn="l" rtl="0">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cdc7f5e8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cdc7f5e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cdc7f5e8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cdc7f5e8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marL="0" lvl="0" indent="0" algn="l" rtl="0">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marL="0" lvl="0" indent="0" algn="l" rtl="0">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cdc7f5e8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cdc7f5e8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Select </a:t>
            </a:r>
            <a:r>
              <a:rPr lang="en" b="1"/>
              <a:t>Kotlin</a:t>
            </a:r>
            <a:r>
              <a:rPr lang="en"/>
              <a:t> and </a:t>
            </a:r>
            <a:r>
              <a:rPr lang="en" b="1"/>
              <a:t>JVM | IDEA</a:t>
            </a:r>
            <a:r>
              <a:rPr lang="en"/>
              <a:t>, and click </a:t>
            </a:r>
            <a:r>
              <a:rPr lang="en" b="1"/>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8cdc7f5e8_0_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cdc7f5e8_0_8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8cdc7f5e8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8cdc7f5e8_0_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cdc7f5e8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8cdc7f5e8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8cdc7f5e8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8cdc7f5e8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8cdc7f5e8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b8cdc7f5e8_0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8cdc7f5e8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8cdc7f5e8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8cdc7f5e8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8cdc7f5e8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8cdc7f5e8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Name the project and click </a:t>
            </a:r>
            <a:r>
              <a:rPr lang="en" b="1"/>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8cdc7f5e8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8cdc7f5e8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Select </a:t>
            </a:r>
            <a:r>
              <a:rPr lang="en" b="1"/>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cdc7f5e8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cdc7f5e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lang="en" b="1">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lang="en" b="1">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marL="457200" lvl="0" indent="-317500" algn="l" rtl="0">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cdc7f5e8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4" Type="http://schemas.openxmlformats.org/officeDocument/2006/relationships/slide" Target="slide9.xml"/><Relationship Id="rId9" Type="http://schemas.openxmlformats.org/officeDocument/2006/relationships/slide" Target="slide50.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126" name="Google Shape;126;p18"/>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Mathematical operators   </a:t>
            </a:r>
            <a:endParaRPr/>
          </a:p>
        </p:txBody>
      </p:sp>
      <p:sp>
        <p:nvSpPr>
          <p:cNvPr id="127" name="Google Shape;12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28" name="Google Shape;128;p18"/>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29" name="Google Shape;129;p18"/>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Assignment operator   </a:t>
            </a:r>
            <a:endParaRPr/>
          </a:p>
        </p:txBody>
      </p:sp>
      <p:sp>
        <p:nvSpPr>
          <p:cNvPr id="130" name="Google Shape;130;p18"/>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31" name="Google Shape;131;p18"/>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Equality operators   </a:t>
            </a:r>
            <a:endParaRPr/>
          </a:p>
        </p:txBody>
      </p:sp>
      <p:sp>
        <p:nvSpPr>
          <p:cNvPr id="132" name="Google Shape;132;p18"/>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3" name="Google Shape;133;p18"/>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Increment and decrement operators</a:t>
            </a:r>
            <a:endParaRPr/>
          </a:p>
        </p:txBody>
      </p:sp>
      <p:sp>
        <p:nvSpPr>
          <p:cNvPr id="134" name="Google Shape;134;p18"/>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Comparison operators</a:t>
            </a:r>
            <a:endParaRPr/>
          </a:p>
        </p:txBody>
      </p:sp>
      <p:sp>
        <p:nvSpPr>
          <p:cNvPr id="136" name="Google Shape;136;p18"/>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integers</a:t>
            </a:r>
            <a:endParaRPr/>
          </a:p>
        </p:txBody>
      </p:sp>
      <p:sp>
        <p:nvSpPr>
          <p:cNvPr id="142" name="Google Shape;14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43" name="Google Shape;143;p19"/>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44" name="Google Shape;144;p19"/>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9"/>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9"/>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9"/>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9"/>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doubles</a:t>
            </a:r>
            <a:endParaRPr/>
          </a:p>
        </p:txBody>
      </p:sp>
      <p:sp>
        <p:nvSpPr>
          <p:cNvPr id="156" name="Google Shape;156;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7" name="Google Shape;157;p20"/>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58" name="Google Shape;158;p20"/>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p>
          <a:p>
            <a:pPr marL="0" lvl="0" indent="0" algn="l" rtl="0">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marL="0" lvl="0" indent="0" algn="l" rtl="0">
              <a:lnSpc>
                <a:spcPct val="100000"/>
              </a:lnSpc>
              <a:spcBef>
                <a:spcPts val="600"/>
              </a:spcBef>
              <a:spcAft>
                <a:spcPts val="0"/>
              </a:spcAft>
              <a:buNone/>
            </a:pP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a:solidFill>
                <a:srgbClr val="1155CC"/>
              </a:solidFill>
              <a:latin typeface="Courier New"/>
              <a:ea typeface="Courier New"/>
              <a:cs typeface="Courier New"/>
              <a:sym typeface="Courier New"/>
            </a:endParaRPr>
          </a:p>
        </p:txBody>
      </p:sp>
      <p:sp>
        <p:nvSpPr>
          <p:cNvPr id="166" name="Google Shape;166;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1155CC"/>
                </a:solidFill>
                <a:latin typeface="Roboto"/>
                <a:ea typeface="Roboto"/>
                <a:cs typeface="Roboto"/>
                <a:sym typeface="Roboto"/>
              </a:rPr>
              <a:t>⇒</a:t>
            </a:r>
            <a:r>
              <a:rPr lang="en" sz="1800" b="1">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lang="en" sz="1800" b="1">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68" name="Google Shape;168;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69" name="Google Shape;169;p21"/>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Kotlin keeps numbers as primitives, but lets you call methods on numbers as if they were objects.</a:t>
            </a:r>
            <a:endParaRPr sz="2000"/>
          </a:p>
          <a:p>
            <a:pPr marL="0" lvl="0" indent="0" algn="l" rtl="0">
              <a:lnSpc>
                <a:spcPct val="115000"/>
              </a:lnSpc>
              <a:spcBef>
                <a:spcPts val="1000"/>
              </a:spcBef>
              <a:spcAft>
                <a:spcPts val="0"/>
              </a:spcAft>
              <a:buNone/>
            </a:pPr>
            <a:endParaRPr sz="200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p:txBody>
      </p:sp>
      <p:sp>
        <p:nvSpPr>
          <p:cNvPr id="178" name="Google Shape;17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79" name="Google Shape;17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 operator methods</a:t>
            </a:r>
            <a:endParaRPr/>
          </a:p>
        </p:txBody>
      </p:sp>
      <p:sp>
        <p:nvSpPr>
          <p:cNvPr id="180" name="Google Shape;180;p22"/>
          <p:cNvSpPr txBox="1"/>
          <p:nvPr/>
        </p:nvSpPr>
        <p:spPr>
          <a:xfrm>
            <a:off x="339048" y="3759850"/>
            <a:ext cx="3815165"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2.4.div(2)</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1.2</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3.5.plus(4)</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Data types</a:t>
            </a:r>
            <a:endParaRPr sz="4200"/>
          </a:p>
        </p:txBody>
      </p:sp>
      <p:sp>
        <p:nvSpPr>
          <p:cNvPr id="188" name="Google Shape;18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a:t>
            </a:r>
            <a:endParaRPr/>
          </a:p>
        </p:txBody>
      </p:sp>
      <p:sp>
        <p:nvSpPr>
          <p:cNvPr id="194" name="Google Shape;19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195" name="Google Shape;195;p24"/>
          <p:cNvGraphicFramePr/>
          <p:nvPr/>
        </p:nvGraphicFramePr>
        <p:xfrm>
          <a:off x="395675" y="1165800"/>
          <a:ext cx="8259900" cy="3243750"/>
        </p:xfrm>
        <a:graphic>
          <a:graphicData uri="http://schemas.openxmlformats.org/drawingml/2006/table">
            <a:tbl>
              <a:tblPr>
                <a:noFill/>
                <a:tableStyleId>{DF36F409-0117-4770-A795-0CD48C3E616C}</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-2</a:t>
                      </a:r>
                      <a:r>
                        <a:rPr lang="en" sz="2200" baseline="300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Floating-point and other numeric types</a:t>
            </a:r>
            <a:endParaRPr/>
          </a:p>
        </p:txBody>
      </p:sp>
      <p:sp>
        <p:nvSpPr>
          <p:cNvPr id="201" name="Google Shape;201;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202" name="Google Shape;202;p25"/>
          <p:cNvGraphicFramePr/>
          <p:nvPr>
            <p:extLst>
              <p:ext uri="{D42A27DB-BD31-4B8C-83A1-F6EECF244321}">
                <p14:modId xmlns:p14="http://schemas.microsoft.com/office/powerpoint/2010/main" val="1525468419"/>
              </p:ext>
            </p:extLst>
          </p:nvPr>
        </p:nvGraphicFramePr>
        <p:xfrm>
          <a:off x="391750" y="1122825"/>
          <a:ext cx="8360500" cy="3457955"/>
        </p:xfrm>
        <a:graphic>
          <a:graphicData uri="http://schemas.openxmlformats.org/drawingml/2006/table">
            <a:tbl>
              <a:tblPr>
                <a:noFill/>
                <a:tableStyleId>{DF36F409-0117-4770-A795-0CD48C3E616C}</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dirty="0">
                          <a:latin typeface="Roboto"/>
                          <a:ea typeface="Roboto"/>
                          <a:cs typeface="Roboto"/>
                          <a:sym typeface="Roboto"/>
                        </a:rPr>
                        <a:t>True or false. Operations include: </a:t>
                      </a:r>
                      <a:endParaRPr sz="1800" dirty="0">
                        <a:latin typeface="Roboto"/>
                        <a:ea typeface="Roboto"/>
                        <a:cs typeface="Roboto"/>
                        <a:sym typeface="Roboto"/>
                      </a:endParaRPr>
                    </a:p>
                    <a:p>
                      <a:pPr marL="0" lvl="0" indent="0" algn="l" rtl="0">
                        <a:spcBef>
                          <a:spcPts val="0"/>
                        </a:spcBef>
                        <a:spcAft>
                          <a:spcPts val="0"/>
                        </a:spcAft>
                        <a:buNone/>
                      </a:pPr>
                      <a:r>
                        <a:rPr lang="en" sz="1800" dirty="0">
                          <a:latin typeface="Consolas"/>
                          <a:ea typeface="Consolas"/>
                          <a:cs typeface="Consolas"/>
                          <a:sym typeface="Consolas"/>
                        </a:rPr>
                        <a:t>||</a:t>
                      </a:r>
                      <a:r>
                        <a:rPr lang="en" sz="1800" dirty="0">
                          <a:latin typeface="Roboto"/>
                          <a:ea typeface="Roboto"/>
                          <a:cs typeface="Roboto"/>
                          <a:sym typeface="Roboto"/>
                        </a:rPr>
                        <a:t> - lazy disjunction</a:t>
                      </a:r>
                    </a:p>
                    <a:p>
                      <a:pPr marL="0" lvl="0" indent="0" algn="l" rtl="0">
                        <a:spcBef>
                          <a:spcPts val="0"/>
                        </a:spcBef>
                        <a:spcAft>
                          <a:spcPts val="0"/>
                        </a:spcAft>
                        <a:buNone/>
                      </a:pPr>
                      <a:r>
                        <a:rPr lang="en" sz="1800" dirty="0">
                          <a:latin typeface="Consolas"/>
                          <a:ea typeface="Consolas"/>
                          <a:cs typeface="Consolas"/>
                          <a:sym typeface="Consolas"/>
                        </a:rPr>
                        <a:t>&amp;&amp;</a:t>
                      </a:r>
                      <a:r>
                        <a:rPr lang="en" sz="1800" dirty="0">
                          <a:latin typeface="Roboto"/>
                          <a:ea typeface="Roboto"/>
                          <a:cs typeface="Roboto"/>
                          <a:sym typeface="Roboto"/>
                        </a:rPr>
                        <a:t> - lazy conjunction,</a:t>
                      </a:r>
                      <a:endParaRPr sz="1800" dirty="0">
                        <a:latin typeface="Roboto"/>
                        <a:ea typeface="Roboto"/>
                        <a:cs typeface="Roboto"/>
                        <a:sym typeface="Roboto"/>
                      </a:endParaRPr>
                    </a:p>
                    <a:p>
                      <a:pPr marL="0" lvl="0" indent="0" algn="l" rtl="0">
                        <a:spcBef>
                          <a:spcPts val="0"/>
                        </a:spcBef>
                        <a:spcAft>
                          <a:spcPts val="0"/>
                        </a:spcAft>
                        <a:buNone/>
                      </a:pPr>
                      <a:r>
                        <a:rPr lang="en" sz="1800" dirty="0">
                          <a:latin typeface="Consolas"/>
                          <a:ea typeface="Consolas"/>
                          <a:cs typeface="Consolas"/>
                          <a:sym typeface="Consolas"/>
                        </a:rPr>
                        <a:t>!</a:t>
                      </a:r>
                      <a:r>
                        <a:rPr lang="en" sz="1800" dirty="0">
                          <a:latin typeface="Roboto"/>
                          <a:ea typeface="Roboto"/>
                          <a:cs typeface="Roboto"/>
                          <a:sym typeface="Roboto"/>
                        </a:rPr>
                        <a:t> - negation</a:t>
                      </a:r>
                      <a:endParaRPr sz="18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09" name="Google Shape;20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Operand types</a:t>
            </a:r>
            <a:endParaRPr/>
          </a:p>
        </p:txBody>
      </p:sp>
      <p:sp>
        <p:nvSpPr>
          <p:cNvPr id="210" name="Google Shape;210;p26"/>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20" name="Google Shape;220;p27"/>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2" name="Google Shape;222;p27"/>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println(i.toByte())</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6625" y="2463521"/>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600" dirty="0">
                <a:solidFill>
                  <a:srgbClr val="1155CC"/>
                </a:solidFill>
                <a:latin typeface="Consolas"/>
                <a:ea typeface="Consolas"/>
                <a:cs typeface="Consolas"/>
                <a:sym typeface="Consolas"/>
              </a:rPr>
              <a:t>⇒ error: type mismatch: inferred type is Int but Byte was expected</a:t>
            </a:r>
            <a:endParaRPr sz="1600" dirty="0">
              <a:latin typeface="Consolas"/>
              <a:ea typeface="Consolas"/>
              <a:cs typeface="Consolas"/>
              <a:sym typeface="Consolas"/>
            </a:endParaRPr>
          </a:p>
        </p:txBody>
      </p:sp>
      <p:sp>
        <p:nvSpPr>
          <p:cNvPr id="228" name="Google Shape;228;p27"/>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Convert </a:t>
            </a:r>
            <a:r>
              <a:rPr lang="en" sz="1800" dirty="0">
                <a:latin typeface="Courier New"/>
                <a:ea typeface="Courier New"/>
                <a:cs typeface="Courier New"/>
                <a:sym typeface="Courier New"/>
              </a:rPr>
              <a:t>Int</a:t>
            </a:r>
            <a:r>
              <a:rPr lang="en" sz="1800" dirty="0"/>
              <a:t> to </a:t>
            </a:r>
            <a:r>
              <a:rPr lang="en" sz="1800" dirty="0">
                <a:latin typeface="Courier New"/>
                <a:ea typeface="Courier New"/>
                <a:cs typeface="Courier New"/>
                <a:sym typeface="Courier New"/>
              </a:rPr>
              <a:t>Byte</a:t>
            </a:r>
            <a:r>
              <a:rPr lang="en" sz="1800" dirty="0"/>
              <a:t> with casting</a:t>
            </a:r>
            <a:endParaRPr sz="1800" dirty="0"/>
          </a:p>
        </p:txBody>
      </p:sp>
      <p:sp>
        <p:nvSpPr>
          <p:cNvPr id="229" name="Google Shape;229;p27"/>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1000"/>
                                        <p:tgtEl>
                                          <p:spTgt spid="223"/>
                                        </p:tgtEl>
                                      </p:cBhvr>
                                    </p:animEffect>
                                  </p:childTnLst>
                                </p:cTn>
                              </p:par>
                              <p:par>
                                <p:cTn id="11" presetID="10"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fade">
                                      <p:cBhvr>
                                        <p:cTn id="13" dur="1000"/>
                                        <p:tgtEl>
                                          <p:spTgt spid="224"/>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67" name="Google Shape;67;p10"/>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1: Kotlin basics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Get started</a:t>
            </a:r>
            <a:endParaRPr/>
          </a:p>
          <a:p>
            <a:pPr marL="914400" lvl="1" indent="-355600" algn="l" rtl="0">
              <a:spcBef>
                <a:spcPts val="0"/>
              </a:spcBef>
              <a:spcAft>
                <a:spcPts val="0"/>
              </a:spcAft>
              <a:buSzPts val="2000"/>
              <a:buChar char="○"/>
            </a:pPr>
            <a:r>
              <a:rPr lang="en" u="sng">
                <a:solidFill>
                  <a:schemeClr val="hlink"/>
                </a:solidFill>
                <a:hlinkClick r:id="rId4" action="ppaction://hlinksldjump"/>
              </a:rPr>
              <a:t>Operators</a:t>
            </a:r>
            <a:endParaRPr/>
          </a:p>
          <a:p>
            <a:pPr marL="914400" lvl="1" indent="-355600" algn="l" rtl="0">
              <a:spcBef>
                <a:spcPts val="0"/>
              </a:spcBef>
              <a:spcAft>
                <a:spcPts val="0"/>
              </a:spcAft>
              <a:buSzPts val="2000"/>
              <a:buChar char="○"/>
            </a:pPr>
            <a:r>
              <a:rPr lang="en" u="sng">
                <a:solidFill>
                  <a:schemeClr val="hlink"/>
                </a:solidFill>
                <a:hlinkClick r:id="rId5" action="ppaction://hlinksldjump"/>
              </a:rPr>
              <a:t>Data types</a:t>
            </a:r>
            <a:endParaRPr/>
          </a:p>
          <a:p>
            <a:pPr marL="914400" lvl="1" indent="-355600" algn="l" rtl="0">
              <a:spcBef>
                <a:spcPts val="0"/>
              </a:spcBef>
              <a:spcAft>
                <a:spcPts val="0"/>
              </a:spcAft>
              <a:buSzPts val="2000"/>
              <a:buChar char="○"/>
            </a:pPr>
            <a:r>
              <a:rPr lang="en" u="sng">
                <a:solidFill>
                  <a:schemeClr val="hlink"/>
                </a:solidFill>
                <a:hlinkClick r:id="rId6" action="ppaction://hlinksldjump"/>
              </a:rPr>
              <a:t>Variables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Conditionals</a:t>
            </a:r>
            <a:endParaRPr/>
          </a:p>
          <a:p>
            <a:pPr marL="914400" lvl="1" indent="-355600" algn="l" rtl="0">
              <a:spcBef>
                <a:spcPts val="0"/>
              </a:spcBef>
              <a:spcAft>
                <a:spcPts val="0"/>
              </a:spcAft>
              <a:buSzPts val="2000"/>
              <a:buChar char="○"/>
            </a:pPr>
            <a:r>
              <a:rPr lang="en" u="sng">
                <a:solidFill>
                  <a:schemeClr val="hlink"/>
                </a:solidFill>
                <a:hlinkClick r:id="rId8" action="ppaction://hlinksldjump"/>
              </a:rPr>
              <a:t>Lists and arrays</a:t>
            </a:r>
            <a:endParaRPr/>
          </a:p>
          <a:p>
            <a:pPr marL="914400" lvl="1" indent="-355600" algn="l" rtl="0">
              <a:spcBef>
                <a:spcPts val="0"/>
              </a:spcBef>
              <a:spcAft>
                <a:spcPts val="0"/>
              </a:spcAft>
              <a:buSzPts val="2000"/>
              <a:buChar char="○"/>
            </a:pPr>
            <a:r>
              <a:rPr lang="en" u="sng">
                <a:solidFill>
                  <a:schemeClr val="hlink"/>
                </a:solidFill>
                <a:hlinkClick r:id="rId9" action="ppaction://hlinksldjump"/>
              </a:rPr>
              <a:t>Null safety</a:t>
            </a:r>
            <a:endParaRPr/>
          </a:p>
          <a:p>
            <a:pPr marL="914400" lvl="1" indent="-355600" algn="l" rtl="0">
              <a:spcBef>
                <a:spcPts val="0"/>
              </a:spcBef>
              <a:spcAft>
                <a:spcPts val="0"/>
              </a:spcAft>
              <a:buSzPts val="2000"/>
              <a:buChar char="○"/>
            </a:pPr>
            <a:r>
              <a:rPr lang="en" u="sng">
                <a:solidFill>
                  <a:schemeClr val="hlink"/>
                </a:solidFill>
                <a:hlinkClick r:id="rId10" action="ppaction://hlinksldjump"/>
              </a:rPr>
              <a:t>Summary</a:t>
            </a:r>
            <a:endParaRPr/>
          </a:p>
        </p:txBody>
      </p:sp>
      <p:sp>
        <p:nvSpPr>
          <p:cNvPr id="68" name="Google Shape;68;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Underscores for long numbers</a:t>
            </a:r>
            <a:endParaRPr/>
          </a:p>
        </p:txBody>
      </p:sp>
      <p:sp>
        <p:nvSpPr>
          <p:cNvPr id="235" name="Google Shape;235;p28"/>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a:solidFill>
                  <a:schemeClr val="dk1"/>
                </a:solidFill>
              </a:rPr>
              <a:t>Use underscores to make long numeric constants more readable. </a:t>
            </a:r>
            <a:endParaRPr sz="1600" b="1">
              <a:solidFill>
                <a:schemeClr val="dk1"/>
              </a:solidFill>
            </a:endParaRPr>
          </a:p>
          <a:p>
            <a:pPr marL="0" lvl="0" indent="0" algn="l" rtl="0">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p:txBody>
      </p:sp>
      <p:sp>
        <p:nvSpPr>
          <p:cNvPr id="236" name="Google Shape;23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42" name="Google Shape;242;p29"/>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Strings are any sequence of characters enclosed by double quotes.</a:t>
            </a:r>
            <a:endParaRPr sz="1800"/>
          </a:p>
          <a:p>
            <a:pPr marL="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p>
          <a:p>
            <a:pPr marL="0" lvl="0" indent="0" algn="l" rtl="0">
              <a:spcBef>
                <a:spcPts val="1000"/>
              </a:spcBef>
              <a:spcAft>
                <a:spcPts val="0"/>
              </a:spcAft>
              <a:buNone/>
            </a:pPr>
            <a:endParaRPr sz="180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9" name="Google Shape;249;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0" name="Google Shape;25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concatenation</a:t>
            </a:r>
            <a:endParaRPr/>
          </a:p>
        </p:txBody>
      </p:sp>
      <p:sp>
        <p:nvSpPr>
          <p:cNvPr id="251" name="Google Shape;251;p30"/>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b="1">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lang="en" sz="1800" b="1">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marL="0" lvl="0" indent="45720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lang="en" sz="1800" b="1">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59" name="Google Shape;259;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1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67" name="Google Shape;26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68" name="Google Shape;26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lang="en" sz="1800" b="1">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76" name="Google Shape;276;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82" name="Google Shape;282;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83" name="Google Shape;283;p34"/>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Powerful type inference</a:t>
            </a:r>
            <a:endParaRPr sz="2200"/>
          </a:p>
        </p:txBody>
      </p:sp>
      <p:sp>
        <p:nvSpPr>
          <p:cNvPr id="284" name="Google Shape;284;p34"/>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the variable type</a:t>
            </a:r>
            <a:endParaRPr/>
          </a:p>
        </p:txBody>
      </p:sp>
      <p:sp>
        <p:nvSpPr>
          <p:cNvPr id="293" name="Google Shape;293;p35"/>
          <p:cNvSpPr txBox="1">
            <a:spLocks noGrp="1"/>
          </p:cNvSpPr>
          <p:nvPr>
            <p:ph type="body" idx="1"/>
          </p:nvPr>
        </p:nvSpPr>
        <p:spPr>
          <a:xfrm>
            <a:off x="311700" y="1317175"/>
            <a:ext cx="7804800" cy="2291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b="1"/>
              <a:t>Colon Notation</a:t>
            </a:r>
            <a:endParaRPr sz="1400" b="1"/>
          </a:p>
          <a:p>
            <a:pPr marL="0" lvl="0" indent="0" algn="l" rtl="0">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marL="0" lvl="0" indent="0" algn="l" rtl="0">
              <a:lnSpc>
                <a:spcPct val="115000"/>
              </a:lnSpc>
              <a:spcBef>
                <a:spcPts val="0"/>
              </a:spcBef>
              <a:spcAft>
                <a:spcPts val="0"/>
              </a:spcAft>
              <a:buNone/>
            </a:pPr>
            <a:endParaRPr sz="1400"/>
          </a:p>
        </p:txBody>
      </p:sp>
      <p:sp>
        <p:nvSpPr>
          <p:cNvPr id="294" name="Google Shape;294;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35"/>
          <p:cNvSpPr txBox="1"/>
          <p:nvPr/>
        </p:nvSpPr>
        <p:spPr>
          <a:xfrm>
            <a:off x="556350" y="3667750"/>
            <a:ext cx="7929900" cy="747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1" name="Google Shape;301;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Mutable and immutable variables</a:t>
            </a:r>
            <a:endParaRPr/>
          </a:p>
        </p:txBody>
      </p:sp>
      <p:sp>
        <p:nvSpPr>
          <p:cNvPr id="302" name="Google Shape;302;p36"/>
          <p:cNvSpPr txBox="1">
            <a:spLocks noGrp="1"/>
          </p:cNvSpPr>
          <p:nvPr>
            <p:ph type="body" idx="1"/>
          </p:nvPr>
        </p:nvSpPr>
        <p:spPr>
          <a:xfrm>
            <a:off x="401075" y="1122375"/>
            <a:ext cx="8431200" cy="572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(Changeable)</a:t>
            </a:r>
            <a:endParaRPr sz="2200"/>
          </a:p>
          <a:p>
            <a:pPr marL="0" lvl="0" indent="0" algn="l" rtl="0">
              <a:lnSpc>
                <a:spcPct val="115000"/>
              </a:lnSpc>
              <a:spcBef>
                <a:spcPts val="1000"/>
              </a:spcBef>
              <a:spcAft>
                <a:spcPts val="0"/>
              </a:spcAft>
              <a:buNone/>
            </a:pPr>
            <a:r>
              <a:rPr lang="en"/>
              <a:t>	</a:t>
            </a:r>
            <a:endParaRPr>
              <a:latin typeface="Consolas"/>
              <a:ea typeface="Consolas"/>
              <a:cs typeface="Consolas"/>
              <a:sym typeface="Consolas"/>
            </a:endParaRPr>
          </a:p>
        </p:txBody>
      </p:sp>
      <p:sp>
        <p:nvSpPr>
          <p:cNvPr id="303" name="Google Shape;303;p36"/>
          <p:cNvSpPr txBox="1">
            <a:spLocks noGrp="1"/>
          </p:cNvSpPr>
          <p:nvPr>
            <p:ph type="body" idx="1"/>
          </p:nvPr>
        </p:nvSpPr>
        <p:spPr>
          <a:xfrm>
            <a:off x="401075" y="2403225"/>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36"/>
          <p:cNvSpPr txBox="1"/>
          <p:nvPr/>
        </p:nvSpPr>
        <p:spPr>
          <a:xfrm>
            <a:off x="911075" y="1843855"/>
            <a:ext cx="3000000" cy="39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sz="1800" b="1">
              <a:solidFill>
                <a:schemeClr val="dk1"/>
              </a:solidFill>
              <a:latin typeface="Consolas"/>
              <a:ea typeface="Consolas"/>
              <a:cs typeface="Consolas"/>
              <a:sym typeface="Consolas"/>
            </a:endParaRPr>
          </a:p>
        </p:txBody>
      </p:sp>
      <p:sp>
        <p:nvSpPr>
          <p:cNvPr id="305" name="Google Shape;305;p36"/>
          <p:cNvSpPr txBox="1"/>
          <p:nvPr/>
        </p:nvSpPr>
        <p:spPr>
          <a:xfrm>
            <a:off x="911075" y="3094214"/>
            <a:ext cx="526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306" name="Google Shape;306;p36"/>
          <p:cNvSpPr txBox="1"/>
          <p:nvPr/>
        </p:nvSpPr>
        <p:spPr>
          <a:xfrm>
            <a:off x="553475" y="3696775"/>
            <a:ext cx="8041200" cy="676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body" idx="1"/>
          </p:nvPr>
        </p:nvSpPr>
        <p:spPr>
          <a:xfrm>
            <a:off x="427625" y="1404425"/>
            <a:ext cx="8520600" cy="1051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100" b="1">
                <a:solidFill>
                  <a:srgbClr val="3F51B5"/>
                </a:solidFill>
                <a:latin typeface="Consolas"/>
                <a:ea typeface="Consolas"/>
                <a:cs typeface="Consolas"/>
                <a:sym typeface="Consolas"/>
              </a:rPr>
              <a:t>var</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marL="45720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45720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p:txBody>
      </p:sp>
      <p:sp>
        <p:nvSpPr>
          <p:cNvPr id="312" name="Google Shape;31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3" name="Google Shape;313;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 and val</a:t>
            </a:r>
            <a:endParaRPr/>
          </a:p>
        </p:txBody>
      </p:sp>
      <p:sp>
        <p:nvSpPr>
          <p:cNvPr id="314" name="Google Shape;314;p37"/>
          <p:cNvSpPr txBox="1"/>
          <p:nvPr/>
        </p:nvSpPr>
        <p:spPr>
          <a:xfrm>
            <a:off x="427625" y="2456225"/>
            <a:ext cx="4452000" cy="82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b="1">
              <a:latin typeface="Consolas"/>
              <a:ea typeface="Consolas"/>
              <a:cs typeface="Consolas"/>
              <a:sym typeface="Consolas"/>
            </a:endParaRPr>
          </a:p>
        </p:txBody>
      </p:sp>
      <p:sp>
        <p:nvSpPr>
          <p:cNvPr id="315" name="Google Shape;315;p37"/>
          <p:cNvSpPr txBox="1"/>
          <p:nvPr/>
        </p:nvSpPr>
        <p:spPr>
          <a:xfrm>
            <a:off x="427625" y="3516850"/>
            <a:ext cx="650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val cannot be reassigned</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Get started</a:t>
            </a:r>
            <a:endParaRPr sz="4200"/>
          </a:p>
        </p:txBody>
      </p:sp>
      <p:sp>
        <p:nvSpPr>
          <p:cNvPr id="74" name="Google Shape;74;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a:t>Conditionals</a:t>
            </a:r>
            <a:endParaRPr sz="4200"/>
          </a:p>
        </p:txBody>
      </p:sp>
      <p:sp>
        <p:nvSpPr>
          <p:cNvPr id="321" name="Google Shape;32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27" name="Google Shape;32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76200" marR="76200" lvl="0" indent="0" algn="l" rtl="0">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35" name="Google Shape;335;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if/else statements</a:t>
            </a:r>
            <a:endParaRPr/>
          </a:p>
        </p:txBody>
      </p:sp>
      <p:sp>
        <p:nvSpPr>
          <p:cNvPr id="336" name="Google Shape;336;p40"/>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44" name="Google Shape;344;p4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52" name="Google Shape;352;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53" name="Google Shape;353;p42"/>
          <p:cNvSpPr txBox="1"/>
          <p:nvPr/>
        </p:nvSpPr>
        <p:spPr>
          <a:xfrm>
            <a:off x="307486" y="2507627"/>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54" name="Google Shape;354;p42"/>
          <p:cNvSpPr txBox="1"/>
          <p:nvPr/>
        </p:nvSpPr>
        <p:spPr>
          <a:xfrm>
            <a:off x="303708" y="3000250"/>
            <a:ext cx="77805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60" name="Google Shape;360;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 in if/else statements</a:t>
            </a:r>
            <a:endParaRPr/>
          </a:p>
        </p:txBody>
      </p:sp>
      <p:sp>
        <p:nvSpPr>
          <p:cNvPr id="361" name="Google Shape;361;p43"/>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lang="en" sz="1800" b="1">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69" name="Google Shape;36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70" name="Google Shape;370;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45"/>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380" name="Google Shape;380;p45"/>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dog cat canary</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sz="1800" dirty="0">
              <a:latin typeface="Consolas"/>
              <a:ea typeface="Consolas"/>
              <a:cs typeface="Consolas"/>
              <a:sym typeface="Consolas"/>
            </a:endParaRPr>
          </a:p>
        </p:txBody>
      </p:sp>
      <p:sp>
        <p:nvSpPr>
          <p:cNvPr id="381" name="Google Shape;381;p45"/>
          <p:cNvSpPr txBox="1"/>
          <p:nvPr/>
        </p:nvSpPr>
        <p:spPr>
          <a:xfrm>
            <a:off x="401275" y="3918850"/>
            <a:ext cx="7824000" cy="51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46"/>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89" name="Google Shape;389;p46"/>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for loops: step sizes and ranges</a:t>
            </a:r>
            <a:endParaRPr dirty="0">
              <a:solidFill>
                <a:srgbClr val="FFFFFF"/>
              </a:solidFill>
            </a:endParaRPr>
          </a:p>
        </p:txBody>
      </p:sp>
      <p:sp>
        <p:nvSpPr>
          <p:cNvPr id="395" name="Google Shape;395;p47"/>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rgbClr val="3F51B5"/>
                </a:solidFill>
                <a:latin typeface="Consolas"/>
                <a:ea typeface="Consolas"/>
                <a:cs typeface="Consolas"/>
                <a:sym typeface="Consolas"/>
              </a:rPr>
              <a:t>for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i</a:t>
            </a:r>
            <a:r>
              <a:rPr lang="en" sz="1800" b="1"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in</a:t>
            </a:r>
            <a:r>
              <a:rPr lang="en" sz="1800" b="1" dirty="0">
                <a:solidFill>
                  <a:srgbClr val="37474F"/>
                </a:solidFill>
                <a:latin typeface="Consolas"/>
                <a:ea typeface="Consolas"/>
                <a:cs typeface="Consolas"/>
                <a:sym typeface="Consolas"/>
              </a:rPr>
              <a:t> </a:t>
            </a:r>
            <a:r>
              <a:rPr lang="en" sz="1800" b="1" dirty="0">
                <a:solidFill>
                  <a:srgbClr val="C53929"/>
                </a:solidFill>
                <a:latin typeface="Consolas"/>
                <a:ea typeface="Consolas"/>
                <a:cs typeface="Consolas"/>
                <a:sym typeface="Consolas"/>
              </a:rPr>
              <a:t>1</a:t>
            </a:r>
            <a:r>
              <a:rPr lang="en" sz="1800" b="1" dirty="0">
                <a:solidFill>
                  <a:srgbClr val="37474F"/>
                </a:solidFill>
                <a:latin typeface="Consolas"/>
                <a:ea typeface="Consolas"/>
                <a:cs typeface="Consolas"/>
                <a:sym typeface="Consolas"/>
              </a:rPr>
              <a:t>..</a:t>
            </a:r>
            <a:r>
              <a:rPr lang="en" sz="1800" b="1" dirty="0">
                <a:solidFill>
                  <a:srgbClr val="C53929"/>
                </a:solidFill>
                <a:latin typeface="Consolas"/>
                <a:ea typeface="Consolas"/>
                <a:cs typeface="Consolas"/>
                <a:sym typeface="Consolas"/>
              </a:rPr>
              <a:t>5</a:t>
            </a:r>
            <a:r>
              <a:rPr lang="en" sz="1800" dirty="0">
                <a:solidFill>
                  <a:srgbClr val="37474F"/>
                </a:solidFill>
                <a:latin typeface="Consolas"/>
                <a:ea typeface="Consolas"/>
                <a:cs typeface="Consolas"/>
                <a:sym typeface="Consolas"/>
              </a:rPr>
              <a:t>) print(</a:t>
            </a:r>
            <a:r>
              <a:rPr lang="en" sz="1800" dirty="0" err="1">
                <a:solidFill>
                  <a:srgbClr val="37474F"/>
                </a:solidFill>
                <a:latin typeface="Consolas"/>
                <a:ea typeface="Consolas"/>
                <a:cs typeface="Consolas"/>
                <a:sym typeface="Consolas"/>
              </a:rPr>
              <a:t>i</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None/>
            </a:pPr>
            <a:r>
              <a:rPr lang="en" sz="1800" dirty="0">
                <a:solidFill>
                  <a:srgbClr val="1155CC"/>
                </a:solidFill>
                <a:latin typeface="Consolas"/>
                <a:ea typeface="Consolas"/>
                <a:cs typeface="Consolas"/>
                <a:sym typeface="Consolas"/>
              </a:rPr>
              <a:t>⇒ 12345</a:t>
            </a:r>
            <a:endParaRPr sz="1800" dirty="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dirty="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dirty="0">
              <a:latin typeface="Consolas"/>
              <a:ea typeface="Consolas"/>
              <a:cs typeface="Consolas"/>
              <a:sym typeface="Consolas"/>
            </a:endParaRPr>
          </a:p>
          <a:p>
            <a:pPr marL="0" lvl="0" indent="0" algn="l" rtl="0">
              <a:lnSpc>
                <a:spcPct val="115000"/>
              </a:lnSpc>
              <a:spcBef>
                <a:spcPts val="600"/>
              </a:spcBef>
              <a:spcAft>
                <a:spcPts val="0"/>
              </a:spcAft>
              <a:buNone/>
            </a:pPr>
            <a:endParaRPr sz="1800" b="1" dirty="0">
              <a:latin typeface="Consolas"/>
              <a:ea typeface="Consolas"/>
              <a:cs typeface="Consolas"/>
              <a:sym typeface="Consolas"/>
            </a:endParaRPr>
          </a:p>
          <a:p>
            <a:pPr marL="0" lvl="0" indent="0" algn="l" rtl="0">
              <a:lnSpc>
                <a:spcPct val="115000"/>
              </a:lnSpc>
              <a:spcBef>
                <a:spcPts val="600"/>
              </a:spcBef>
              <a:spcAft>
                <a:spcPts val="0"/>
              </a:spcAft>
              <a:buNone/>
            </a:pPr>
            <a:endParaRPr sz="1800" b="1" dirty="0">
              <a:latin typeface="Consolas"/>
              <a:ea typeface="Consolas"/>
              <a:cs typeface="Consolas"/>
              <a:sym typeface="Consolas"/>
            </a:endParaRPr>
          </a:p>
          <a:p>
            <a:pPr marL="0" lvl="0" indent="0" algn="l" rtl="0">
              <a:lnSpc>
                <a:spcPct val="115000"/>
              </a:lnSpc>
              <a:spcBef>
                <a:spcPts val="600"/>
              </a:spcBef>
              <a:spcAft>
                <a:spcPts val="0"/>
              </a:spcAft>
              <a:buNone/>
            </a:pPr>
            <a:endParaRPr sz="1800" b="1" dirty="0">
              <a:latin typeface="Consolas"/>
              <a:ea typeface="Consolas"/>
              <a:cs typeface="Consolas"/>
              <a:sym typeface="Consolas"/>
            </a:endParaRPr>
          </a:p>
          <a:p>
            <a:pPr marL="0" lvl="0" indent="0" algn="l" rtl="0">
              <a:lnSpc>
                <a:spcPct val="115000"/>
              </a:lnSpc>
              <a:spcBef>
                <a:spcPts val="600"/>
              </a:spcBef>
              <a:spcAft>
                <a:spcPts val="0"/>
              </a:spcAft>
              <a:buNone/>
            </a:pPr>
            <a:endParaRPr sz="1800" dirty="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dirty="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dirty="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dirty="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dirty="0">
              <a:solidFill>
                <a:schemeClr val="dk1"/>
              </a:solidFill>
              <a:highlight>
                <a:srgbClr val="FFFFFF"/>
              </a:highlight>
              <a:latin typeface="Consolas"/>
              <a:ea typeface="Consolas"/>
              <a:cs typeface="Consolas"/>
              <a:sym typeface="Consolas"/>
            </a:endParaRPr>
          </a:p>
        </p:txBody>
      </p:sp>
      <p:sp>
        <p:nvSpPr>
          <p:cNvPr id="396" name="Google Shape;396;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97" name="Google Shape;397;p47"/>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for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i</a:t>
            </a: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in</a:t>
            </a:r>
            <a:r>
              <a:rPr lang="en" sz="1800" b="1" dirty="0">
                <a:solidFill>
                  <a:srgbClr val="37474F"/>
                </a:solidFill>
                <a:latin typeface="Consolas"/>
                <a:ea typeface="Consolas"/>
                <a:cs typeface="Consolas"/>
                <a:sym typeface="Consolas"/>
              </a:rPr>
              <a:t> </a:t>
            </a:r>
            <a:r>
              <a:rPr lang="en" sz="1800" b="1" dirty="0">
                <a:solidFill>
                  <a:srgbClr val="C53929"/>
                </a:solidFill>
                <a:latin typeface="Consolas"/>
                <a:ea typeface="Consolas"/>
                <a:cs typeface="Consolas"/>
                <a:sym typeface="Consolas"/>
              </a:rPr>
              <a:t>5</a:t>
            </a:r>
            <a:r>
              <a:rPr lang="en" sz="1800" b="1" dirty="0">
                <a:solidFill>
                  <a:srgbClr val="37474F"/>
                </a:solidFill>
                <a:latin typeface="Consolas"/>
                <a:ea typeface="Consolas"/>
                <a:cs typeface="Consolas"/>
                <a:sym typeface="Consolas"/>
              </a:rPr>
              <a:t> </a:t>
            </a:r>
            <a:r>
              <a:rPr lang="en" sz="1800" b="1" dirty="0" err="1">
                <a:solidFill>
                  <a:srgbClr val="37474F"/>
                </a:solidFill>
                <a:latin typeface="Consolas"/>
                <a:ea typeface="Consolas"/>
                <a:cs typeface="Consolas"/>
                <a:sym typeface="Consolas"/>
              </a:rPr>
              <a:t>downTo</a:t>
            </a:r>
            <a:r>
              <a:rPr lang="en" sz="1800" b="1" dirty="0">
                <a:solidFill>
                  <a:srgbClr val="37474F"/>
                </a:solidFill>
                <a:latin typeface="Consolas"/>
                <a:ea typeface="Consolas"/>
                <a:cs typeface="Consolas"/>
                <a:sym typeface="Consolas"/>
              </a:rPr>
              <a:t> </a:t>
            </a:r>
            <a:r>
              <a:rPr lang="en" sz="1800" b="1" dirty="0">
                <a:solidFill>
                  <a:srgbClr val="C53929"/>
                </a:solidFill>
                <a:latin typeface="Consolas"/>
                <a:ea typeface="Consolas"/>
                <a:cs typeface="Consolas"/>
                <a:sym typeface="Consolas"/>
              </a:rPr>
              <a:t>1</a:t>
            </a:r>
            <a:r>
              <a:rPr lang="en" sz="1800" dirty="0">
                <a:solidFill>
                  <a:srgbClr val="37474F"/>
                </a:solidFill>
                <a:latin typeface="Consolas"/>
                <a:ea typeface="Consolas"/>
                <a:cs typeface="Consolas"/>
                <a:sym typeface="Consolas"/>
              </a:rPr>
              <a:t>) print(</a:t>
            </a:r>
            <a:r>
              <a:rPr lang="en" sz="1800" dirty="0" err="1">
                <a:solidFill>
                  <a:srgbClr val="37474F"/>
                </a:solidFill>
                <a:latin typeface="Consolas"/>
                <a:ea typeface="Consolas"/>
                <a:cs typeface="Consolas"/>
                <a:sym typeface="Consolas"/>
              </a:rPr>
              <a:t>i</a:t>
            </a: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dirty="0">
                <a:solidFill>
                  <a:srgbClr val="1155CC"/>
                </a:solidFill>
                <a:latin typeface="Consolas"/>
                <a:ea typeface="Consolas"/>
                <a:cs typeface="Consolas"/>
                <a:sym typeface="Consolas"/>
              </a:rPr>
              <a:t>⇒ 54321</a:t>
            </a:r>
            <a:endParaRPr sz="1800" dirty="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IntelliJ IDEA</a:t>
            </a:r>
            <a:endParaRPr/>
          </a:p>
        </p:txBody>
      </p:sp>
      <p:sp>
        <p:nvSpPr>
          <p:cNvPr id="80" name="Google Shape;80;p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81" name="Google Shape;81;p12"/>
          <p:cNvPicPr preferRelativeResize="0"/>
          <p:nvPr/>
        </p:nvPicPr>
        <p:blipFill>
          <a:blip r:embed="rId3">
            <a:alphaModFix/>
          </a:blip>
          <a:stretch>
            <a:fillRect/>
          </a:stretch>
        </p:blipFill>
        <p:spPr>
          <a:xfrm>
            <a:off x="1807284" y="1077670"/>
            <a:ext cx="5529431" cy="3384626"/>
          </a:xfrm>
          <a:prstGeom prst="rect">
            <a:avLst/>
          </a:prstGeom>
          <a:noFill/>
          <a:ln>
            <a:noFill/>
          </a:ln>
        </p:spPr>
      </p:pic>
      <p:sp>
        <p:nvSpPr>
          <p:cNvPr id="82" name="Google Shape;82;p12"/>
          <p:cNvSpPr/>
          <p:nvPr/>
        </p:nvSpPr>
        <p:spPr>
          <a:xfrm>
            <a:off x="4093250" y="2437100"/>
            <a:ext cx="989700" cy="1347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while loops</a:t>
            </a:r>
            <a:endParaRPr dirty="0">
              <a:solidFill>
                <a:srgbClr val="FFFFFF"/>
              </a:solidFill>
            </a:endParaRPr>
          </a:p>
        </p:txBody>
      </p:sp>
      <p:sp>
        <p:nvSpPr>
          <p:cNvPr id="405" name="Google Shape;405;p48"/>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solidFill>
                  <a:srgbClr val="3F51B5"/>
                </a:solidFill>
                <a:latin typeface="Consolas" panose="020B0609020204030204" pitchFamily="49" charset="0"/>
                <a:ea typeface="Roboto Mono"/>
                <a:cs typeface="Consolas" panose="020B0609020204030204" pitchFamily="49" charset="0"/>
                <a:sym typeface="Roboto Mono"/>
              </a:rPr>
              <a:t>var</a:t>
            </a:r>
            <a:r>
              <a:rPr lang="en" sz="1800" dirty="0">
                <a:solidFill>
                  <a:srgbClr val="37474F"/>
                </a:solidFill>
                <a:latin typeface="Consolas" panose="020B0609020204030204" pitchFamily="49" charset="0"/>
                <a:ea typeface="Roboto Mono"/>
                <a:cs typeface="Consolas" panose="020B0609020204030204" pitchFamily="49" charset="0"/>
                <a:sym typeface="Roboto Mono"/>
              </a:rPr>
              <a:t> bicycles = </a:t>
            </a:r>
            <a:r>
              <a:rPr lang="en" sz="1800" dirty="0">
                <a:solidFill>
                  <a:srgbClr val="C53929"/>
                </a:solidFill>
                <a:latin typeface="Consolas" panose="020B0609020204030204" pitchFamily="49" charset="0"/>
                <a:ea typeface="Roboto Mono"/>
                <a:cs typeface="Consolas" panose="020B0609020204030204" pitchFamily="49" charset="0"/>
                <a:sym typeface="Roboto Mono"/>
              </a:rPr>
              <a:t>0</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00000"/>
              </a:lnSpc>
              <a:spcBef>
                <a:spcPts val="0"/>
              </a:spcBef>
              <a:spcAft>
                <a:spcPts val="0"/>
              </a:spcAft>
              <a:buNone/>
            </a:pPr>
            <a:r>
              <a:rPr lang="en" sz="1800" b="1" dirty="0">
                <a:solidFill>
                  <a:srgbClr val="3F51B5"/>
                </a:solidFill>
                <a:latin typeface="Consolas" panose="020B0609020204030204" pitchFamily="49" charset="0"/>
                <a:ea typeface="Roboto Mono"/>
                <a:cs typeface="Consolas" panose="020B0609020204030204" pitchFamily="49" charset="0"/>
                <a:sym typeface="Roboto Mono"/>
              </a:rPr>
              <a:t>while</a:t>
            </a:r>
            <a:r>
              <a:rPr lang="en" sz="1800" dirty="0">
                <a:solidFill>
                  <a:srgbClr val="37474F"/>
                </a:solidFill>
                <a:latin typeface="Consolas" panose="020B0609020204030204" pitchFamily="49" charset="0"/>
                <a:ea typeface="Roboto Mono"/>
                <a:cs typeface="Consolas" panose="020B0609020204030204" pitchFamily="49" charset="0"/>
                <a:sym typeface="Roboto Mono"/>
              </a:rPr>
              <a:t> (bicycles &lt; </a:t>
            </a:r>
            <a:r>
              <a:rPr lang="en" sz="1800" dirty="0">
                <a:solidFill>
                  <a:srgbClr val="C53929"/>
                </a:solidFill>
                <a:latin typeface="Consolas" panose="020B0609020204030204" pitchFamily="49" charset="0"/>
                <a:ea typeface="Roboto Mono"/>
                <a:cs typeface="Consolas" panose="020B0609020204030204" pitchFamily="49" charset="0"/>
                <a:sym typeface="Roboto Mono"/>
              </a:rPr>
              <a:t>50</a:t>
            </a:r>
            <a:r>
              <a:rPr lang="en" sz="1800" dirty="0">
                <a:solidFill>
                  <a:srgbClr val="37474F"/>
                </a:solidFill>
                <a:latin typeface="Consolas" panose="020B0609020204030204" pitchFamily="49" charset="0"/>
                <a:ea typeface="Roboto Mono"/>
                <a:cs typeface="Consolas" panose="020B0609020204030204" pitchFamily="49" charset="0"/>
                <a:sym typeface="Roboto Mono"/>
              </a:rPr>
              <a:t>) {</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00000"/>
              </a:lnSpc>
              <a:spcBef>
                <a:spcPts val="0"/>
              </a:spcBef>
              <a:spcAft>
                <a:spcPts val="0"/>
              </a:spcAft>
              <a:buNone/>
            </a:pPr>
            <a:r>
              <a:rPr lang="en" sz="1800" dirty="0">
                <a:solidFill>
                  <a:srgbClr val="37474F"/>
                </a:solidFill>
                <a:latin typeface="Consolas" panose="020B0609020204030204" pitchFamily="49" charset="0"/>
                <a:ea typeface="Roboto Mono"/>
                <a:cs typeface="Consolas" panose="020B0609020204030204" pitchFamily="49" charset="0"/>
                <a:sym typeface="Roboto Mono"/>
              </a:rPr>
              <a:t>    bicycles++</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00000"/>
              </a:lnSpc>
              <a:spcBef>
                <a:spcPts val="0"/>
              </a:spcBef>
              <a:spcAft>
                <a:spcPts val="0"/>
              </a:spcAft>
              <a:buNone/>
            </a:pP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panose="020B0609020204030204" pitchFamily="49" charset="0"/>
                <a:ea typeface="Roboto Mono"/>
                <a:cs typeface="Consolas" panose="020B0609020204030204" pitchFamily="49" charset="0"/>
                <a:sym typeface="Roboto Mono"/>
              </a:rPr>
              <a:t>println</a:t>
            </a: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r>
              <a:rPr lang="en" sz="1800" dirty="0">
                <a:solidFill>
                  <a:srgbClr val="388E3C"/>
                </a:solidFill>
                <a:latin typeface="Consolas" panose="020B0609020204030204" pitchFamily="49" charset="0"/>
                <a:ea typeface="Roboto Mono"/>
                <a:cs typeface="Consolas" panose="020B0609020204030204" pitchFamily="49" charset="0"/>
                <a:sym typeface="Roboto Mono"/>
              </a:rPr>
              <a:t>"</a:t>
            </a:r>
            <a:r>
              <a:rPr lang="en" sz="1800" dirty="0">
                <a:solidFill>
                  <a:srgbClr val="C53929"/>
                </a:solidFill>
                <a:latin typeface="Consolas" panose="020B0609020204030204" pitchFamily="49" charset="0"/>
                <a:ea typeface="Roboto Mono"/>
                <a:cs typeface="Consolas" panose="020B0609020204030204" pitchFamily="49" charset="0"/>
                <a:sym typeface="Roboto Mono"/>
              </a:rPr>
              <a:t>$bicycles</a:t>
            </a:r>
            <a:r>
              <a:rPr lang="en" sz="1800" dirty="0">
                <a:solidFill>
                  <a:srgbClr val="388E3C"/>
                </a:solidFill>
                <a:latin typeface="Consolas" panose="020B0609020204030204" pitchFamily="49" charset="0"/>
                <a:ea typeface="Roboto Mono"/>
                <a:cs typeface="Consolas" panose="020B0609020204030204" pitchFamily="49" charset="0"/>
                <a:sym typeface="Roboto Mono"/>
              </a:rPr>
              <a:t> bicycles in the bicycle rack\n"</a:t>
            </a: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00000"/>
              </a:lnSpc>
              <a:spcBef>
                <a:spcPts val="0"/>
              </a:spcBef>
              <a:spcAft>
                <a:spcPts val="0"/>
              </a:spcAft>
              <a:buNone/>
            </a:pPr>
            <a:endParaRPr sz="1800" dirty="0">
              <a:latin typeface="Consolas" panose="020B0609020204030204" pitchFamily="49" charset="0"/>
              <a:ea typeface="Consolas"/>
              <a:cs typeface="Consolas" panose="020B0609020204030204" pitchFamily="49" charset="0"/>
              <a:sym typeface="Consolas"/>
            </a:endParaRPr>
          </a:p>
          <a:p>
            <a:pPr marL="457200" lvl="0" indent="0" algn="l" rtl="0">
              <a:lnSpc>
                <a:spcPct val="115000"/>
              </a:lnSpc>
              <a:spcBef>
                <a:spcPts val="0"/>
              </a:spcBef>
              <a:spcAft>
                <a:spcPts val="0"/>
              </a:spcAft>
              <a:buNone/>
            </a:pPr>
            <a:endParaRPr sz="1400" dirty="0">
              <a:solidFill>
                <a:schemeClr val="dk1"/>
              </a:solidFill>
              <a:latin typeface="Consolas" panose="020B0609020204030204" pitchFamily="49" charset="0"/>
              <a:cs typeface="Consolas" panose="020B0609020204030204" pitchFamily="49" charset="0"/>
            </a:endParaRPr>
          </a:p>
          <a:p>
            <a:pPr marL="457200" lvl="0" indent="0" algn="l" rtl="0">
              <a:lnSpc>
                <a:spcPct val="115000"/>
              </a:lnSpc>
              <a:spcBef>
                <a:spcPts val="600"/>
              </a:spcBef>
              <a:spcAft>
                <a:spcPts val="600"/>
              </a:spcAft>
              <a:buNone/>
            </a:pPr>
            <a:endParaRPr sz="1200" dirty="0">
              <a:solidFill>
                <a:schemeClr val="dk1"/>
              </a:solidFill>
              <a:highlight>
                <a:srgbClr val="FFFFFF"/>
              </a:highlight>
              <a:latin typeface="Consolas" panose="020B0609020204030204" pitchFamily="49" charset="0"/>
              <a:ea typeface="Courier New"/>
              <a:cs typeface="Consolas" panose="020B0609020204030204" pitchFamily="49" charset="0"/>
              <a:sym typeface="Courier New"/>
            </a:endParaRPr>
          </a:p>
        </p:txBody>
      </p:sp>
      <p:sp>
        <p:nvSpPr>
          <p:cNvPr id="406" name="Google Shape;406;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07" name="Google Shape;407;p48"/>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rgbClr val="3F51B5"/>
                </a:solidFill>
                <a:latin typeface="Consolas" panose="020B0609020204030204" pitchFamily="49" charset="0"/>
                <a:ea typeface="Roboto Mono"/>
                <a:cs typeface="Consolas" panose="020B0609020204030204" pitchFamily="49" charset="0"/>
                <a:sym typeface="Roboto Mono"/>
              </a:rPr>
              <a:t>do</a:t>
            </a:r>
            <a:r>
              <a:rPr lang="en" sz="1800" dirty="0">
                <a:solidFill>
                  <a:srgbClr val="37474F"/>
                </a:solidFill>
                <a:latin typeface="Consolas" panose="020B0609020204030204" pitchFamily="49" charset="0"/>
                <a:ea typeface="Roboto Mono"/>
                <a:cs typeface="Consolas" panose="020B0609020204030204" pitchFamily="49" charset="0"/>
                <a:sym typeface="Roboto Mono"/>
              </a:rPr>
              <a:t> {</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spcBef>
                <a:spcPts val="0"/>
              </a:spcBef>
              <a:spcAft>
                <a:spcPts val="0"/>
              </a:spcAft>
              <a:buClr>
                <a:schemeClr val="dk1"/>
              </a:buClr>
              <a:buSzPts val="1100"/>
              <a:buFont typeface="Arial"/>
              <a:buNone/>
            </a:pPr>
            <a:r>
              <a:rPr lang="en" sz="1800" dirty="0">
                <a:solidFill>
                  <a:srgbClr val="37474F"/>
                </a:solidFill>
                <a:latin typeface="Consolas" panose="020B0609020204030204" pitchFamily="49" charset="0"/>
                <a:ea typeface="Roboto Mono"/>
                <a:cs typeface="Consolas" panose="020B0609020204030204" pitchFamily="49" charset="0"/>
                <a:sym typeface="Roboto Mono"/>
              </a:rPr>
              <a:t>    bicycles--</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spcBef>
                <a:spcPts val="0"/>
              </a:spcBef>
              <a:spcAft>
                <a:spcPts val="0"/>
              </a:spcAft>
              <a:buClr>
                <a:schemeClr val="dk1"/>
              </a:buClr>
              <a:buSzPts val="1100"/>
              <a:buFont typeface="Arial"/>
              <a:buNone/>
            </a:pPr>
            <a:r>
              <a:rPr lang="en" sz="1800" dirty="0">
                <a:solidFill>
                  <a:srgbClr val="37474F"/>
                </a:solidFill>
                <a:latin typeface="Consolas" panose="020B0609020204030204" pitchFamily="49" charset="0"/>
                <a:ea typeface="Roboto Mono"/>
                <a:cs typeface="Consolas" panose="020B0609020204030204" pitchFamily="49" charset="0"/>
                <a:sym typeface="Roboto Mono"/>
              </a:rPr>
              <a:t>} </a:t>
            </a:r>
            <a:r>
              <a:rPr lang="en" sz="1800" b="1" dirty="0">
                <a:solidFill>
                  <a:srgbClr val="3F51B5"/>
                </a:solidFill>
                <a:latin typeface="Consolas" panose="020B0609020204030204" pitchFamily="49" charset="0"/>
                <a:ea typeface="Roboto Mono"/>
                <a:cs typeface="Consolas" panose="020B0609020204030204" pitchFamily="49" charset="0"/>
                <a:sym typeface="Roboto Mono"/>
              </a:rPr>
              <a:t>while</a:t>
            </a:r>
            <a:r>
              <a:rPr lang="en" sz="1800" dirty="0">
                <a:solidFill>
                  <a:srgbClr val="37474F"/>
                </a:solidFill>
                <a:latin typeface="Consolas" panose="020B0609020204030204" pitchFamily="49" charset="0"/>
                <a:ea typeface="Roboto Mono"/>
                <a:cs typeface="Consolas" panose="020B0609020204030204" pitchFamily="49" charset="0"/>
                <a:sym typeface="Roboto Mono"/>
              </a:rPr>
              <a:t> (bicycles &gt; </a:t>
            </a:r>
            <a:r>
              <a:rPr lang="en" sz="1800" dirty="0">
                <a:solidFill>
                  <a:srgbClr val="C53929"/>
                </a:solidFill>
                <a:latin typeface="Consolas" panose="020B0609020204030204" pitchFamily="49" charset="0"/>
                <a:ea typeface="Roboto Mono"/>
                <a:cs typeface="Consolas" panose="020B0609020204030204" pitchFamily="49" charset="0"/>
                <a:sym typeface="Roboto Mono"/>
              </a:rPr>
              <a:t>50</a:t>
            </a: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endParaRPr sz="1800" dirty="0">
              <a:solidFill>
                <a:srgbClr val="37474F"/>
              </a:solidFill>
              <a:latin typeface="Consolas" panose="020B0609020204030204" pitchFamily="49" charset="0"/>
              <a:ea typeface="Roboto Mono"/>
              <a:cs typeface="Consolas" panose="020B0609020204030204" pitchFamily="49" charset="0"/>
              <a:sym typeface="Roboto Mono"/>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panose="020B0609020204030204" pitchFamily="49" charset="0"/>
                <a:ea typeface="Roboto Mono"/>
                <a:cs typeface="Consolas" panose="020B0609020204030204" pitchFamily="49" charset="0"/>
                <a:sym typeface="Roboto Mono"/>
              </a:rPr>
              <a:t>println</a:t>
            </a: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r>
              <a:rPr lang="en" sz="1800" dirty="0">
                <a:solidFill>
                  <a:srgbClr val="388E3C"/>
                </a:solidFill>
                <a:latin typeface="Consolas" panose="020B0609020204030204" pitchFamily="49" charset="0"/>
                <a:ea typeface="Roboto Mono"/>
                <a:cs typeface="Consolas" panose="020B0609020204030204" pitchFamily="49" charset="0"/>
                <a:sym typeface="Roboto Mono"/>
              </a:rPr>
              <a:t>"</a:t>
            </a:r>
            <a:r>
              <a:rPr lang="en" sz="1800" dirty="0">
                <a:solidFill>
                  <a:srgbClr val="C53929"/>
                </a:solidFill>
                <a:latin typeface="Consolas" panose="020B0609020204030204" pitchFamily="49" charset="0"/>
                <a:ea typeface="Roboto Mono"/>
                <a:cs typeface="Consolas" panose="020B0609020204030204" pitchFamily="49" charset="0"/>
                <a:sym typeface="Roboto Mono"/>
              </a:rPr>
              <a:t>$bicycles</a:t>
            </a:r>
            <a:r>
              <a:rPr lang="en" sz="1800" dirty="0">
                <a:solidFill>
                  <a:srgbClr val="388E3C"/>
                </a:solidFill>
                <a:latin typeface="Consolas" panose="020B0609020204030204" pitchFamily="49" charset="0"/>
                <a:ea typeface="Roboto Mono"/>
                <a:cs typeface="Consolas" panose="020B0609020204030204" pitchFamily="49" charset="0"/>
                <a:sym typeface="Roboto Mono"/>
              </a:rPr>
              <a:t> bicycles in the bicycle rack\n"</a:t>
            </a:r>
            <a:r>
              <a:rPr lang="en" sz="1800" dirty="0">
                <a:solidFill>
                  <a:srgbClr val="37474F"/>
                </a:solidFill>
                <a:latin typeface="Consolas" panose="020B0609020204030204" pitchFamily="49" charset="0"/>
                <a:ea typeface="Roboto Mono"/>
                <a:cs typeface="Consolas" panose="020B0609020204030204" pitchFamily="49" charset="0"/>
                <a:sym typeface="Roboto Mono"/>
              </a:rPr>
              <a:t>)</a:t>
            </a:r>
            <a:endParaRPr dirty="0">
              <a:latin typeface="Consolas" panose="020B0609020204030204" pitchFamily="49" charset="0"/>
              <a:ea typeface="Roboto"/>
              <a:cs typeface="Consolas" panose="020B0609020204030204" pitchFamily="49" charset="0"/>
              <a:sym typeface="Roboto"/>
            </a:endParaRPr>
          </a:p>
        </p:txBody>
      </p:sp>
      <p:sp>
        <p:nvSpPr>
          <p:cNvPr id="409" name="Google Shape;409;p48"/>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17" name="Google Shape;417;p49"/>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Lists and arrays</a:t>
            </a:r>
            <a:endParaRPr sz="4200"/>
          </a:p>
        </p:txBody>
      </p:sp>
      <p:sp>
        <p:nvSpPr>
          <p:cNvPr id="423" name="Google Shape;423;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429" name="Google Shape;429;p51"/>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marL="0" lvl="0" indent="0" algn="l" rtl="0">
              <a:spcBef>
                <a:spcPts val="1000"/>
              </a:spcBef>
              <a:spcAft>
                <a:spcPts val="0"/>
              </a:spcAft>
              <a:buNone/>
            </a:pPr>
            <a:endParaRPr sz="2200">
              <a:solidFill>
                <a:schemeClr val="dk1"/>
              </a:solidFill>
            </a:endParaRPr>
          </a:p>
          <a:p>
            <a:pPr marL="0" lvl="0" indent="0" algn="l" rtl="0">
              <a:spcBef>
                <a:spcPts val="1000"/>
              </a:spcBef>
              <a:spcAft>
                <a:spcPts val="0"/>
              </a:spcAft>
              <a:buNone/>
            </a:pPr>
            <a:endParaRPr sz="2200">
              <a:solidFill>
                <a:schemeClr val="dk1"/>
              </a:solidFill>
            </a:endParaRPr>
          </a:p>
        </p:txBody>
      </p:sp>
      <p:sp>
        <p:nvSpPr>
          <p:cNvPr id="430" name="Google Shape;43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31" name="Google Shape;431;p51"/>
          <p:cNvSpPr txBox="1"/>
          <p:nvPr/>
        </p:nvSpPr>
        <p:spPr>
          <a:xfrm>
            <a:off x="325725" y="2766224"/>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32" name="Google Shape;432;p51"/>
          <p:cNvSpPr txBox="1"/>
          <p:nvPr/>
        </p:nvSpPr>
        <p:spPr>
          <a:xfrm>
            <a:off x="318750" y="1821347"/>
            <a:ext cx="83454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2"/>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39" name="Google Shape;43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40" name="Google Shape;440;p52"/>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Lists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6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47" name="Google Shape;44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49" name="Google Shape;449;p5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a:t>
            </a:r>
            <a:endParaRPr/>
          </a:p>
        </p:txBody>
      </p:sp>
      <p:sp>
        <p:nvSpPr>
          <p:cNvPr id="456" name="Google Shape;456;p54"/>
          <p:cNvSpPr txBox="1">
            <a:spLocks noGrp="1"/>
          </p:cNvSpPr>
          <p:nvPr>
            <p:ph type="body" idx="1"/>
          </p:nvPr>
        </p:nvSpPr>
        <p:spPr>
          <a:xfrm>
            <a:off x="311700" y="1228675"/>
            <a:ext cx="8520600" cy="7203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Arrays store multiple items</a:t>
            </a:r>
            <a:endParaRPr sz="2200"/>
          </a:p>
        </p:txBody>
      </p:sp>
      <p:sp>
        <p:nvSpPr>
          <p:cNvPr id="457" name="Google Shape;45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58" name="Google Shape;458;p54"/>
          <p:cNvSpPr txBox="1"/>
          <p:nvPr/>
        </p:nvSpPr>
        <p:spPr>
          <a:xfrm>
            <a:off x="311700" y="1949000"/>
            <a:ext cx="8237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5"/>
          <p:cNvSpPr txBox="1">
            <a:spLocks noGrp="1"/>
          </p:cNvSpPr>
          <p:nvPr>
            <p:ph type="body" idx="1"/>
          </p:nvPr>
        </p:nvSpPr>
        <p:spPr>
          <a:xfrm>
            <a:off x="311700" y="1353575"/>
            <a:ext cx="83988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marL="0" lvl="0" indent="0" algn="l" rtl="0">
              <a:spcBef>
                <a:spcPts val="600"/>
              </a:spcBef>
              <a:spcAft>
                <a:spcPts val="0"/>
              </a:spcAft>
              <a:buNone/>
            </a:pPr>
            <a:endParaRPr sz="1400">
              <a:solidFill>
                <a:srgbClr val="1155CC"/>
              </a:solidFill>
              <a:latin typeface="Courier New"/>
              <a:ea typeface="Courier New"/>
              <a:cs typeface="Courier New"/>
              <a:sym typeface="Courier New"/>
            </a:endParaRPr>
          </a:p>
          <a:p>
            <a:pPr marL="457200" lvl="0" indent="0" algn="l" rtl="0">
              <a:spcBef>
                <a:spcPts val="60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66" name="Google Shape;466;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68" name="Google Shape;468;p5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a:spLocks noGrp="1"/>
          </p:cNvSpPr>
          <p:nvPr>
            <p:ph type="body" idx="1"/>
          </p:nvPr>
        </p:nvSpPr>
        <p:spPr>
          <a:xfrm>
            <a:off x="311700" y="1429799"/>
            <a:ext cx="83988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An array can contain different types.</a:t>
            </a:r>
            <a:endParaRPr sz="1800">
              <a:solidFill>
                <a:schemeClr val="dk1"/>
              </a:solidFill>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600"/>
              </a:spcBef>
              <a:spcAft>
                <a:spcPts val="0"/>
              </a:spcAft>
              <a:buNone/>
            </a:pPr>
            <a:endParaRPr sz="1400" b="1">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75" name="Google Shape;475;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476" name="Google Shape;476;p5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Arrays with mixed or single types</a:t>
            </a:r>
            <a:endParaRPr sz="2400"/>
          </a:p>
        </p:txBody>
      </p:sp>
      <p:sp>
        <p:nvSpPr>
          <p:cNvPr id="477" name="Google Shape;477;p56"/>
          <p:cNvSpPr txBox="1"/>
          <p:nvPr/>
        </p:nvSpPr>
        <p:spPr>
          <a:xfrm>
            <a:off x="295350" y="2621150"/>
            <a:ext cx="8431500" cy="73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marL="0" lvl="0" indent="0" algn="l" rtl="0">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7"/>
          <p:cNvSpPr txBox="1">
            <a:spLocks noGrp="1"/>
          </p:cNvSpPr>
          <p:nvPr>
            <p:ph type="body" idx="1"/>
          </p:nvPr>
        </p:nvSpPr>
        <p:spPr>
          <a:xfrm>
            <a:off x="311700" y="1277369"/>
            <a:ext cx="8398800" cy="17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Use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marL="0" lvl="0" indent="0" algn="l" rtl="0">
              <a:spcBef>
                <a:spcPts val="600"/>
              </a:spcBef>
              <a:spcAft>
                <a:spcPts val="0"/>
              </a:spcAft>
              <a:buNone/>
            </a:pPr>
            <a:endParaRPr sz="120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83" name="Google Shape;48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484" name="Google Shape;484;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project</a:t>
            </a:r>
            <a:endParaRPr/>
          </a:p>
        </p:txBody>
      </p:sp>
      <p:sp>
        <p:nvSpPr>
          <p:cNvPr id="88" name="Google Shape;88;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89" name="Google Shape;89;p13"/>
          <p:cNvPicPr preferRelativeResize="0"/>
          <p:nvPr/>
        </p:nvPicPr>
        <p:blipFill rotWithShape="1">
          <a:blip r:embed="rId3">
            <a:alphaModFix/>
          </a:blip>
          <a:srcRect l="238" r="545"/>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Null safety</a:t>
            </a:r>
            <a:endParaRPr sz="4200"/>
          </a:p>
        </p:txBody>
      </p:sp>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497" name="Google Shape;497;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412911"/>
            <a:ext cx="7273200" cy="49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99" name="Google Shape;499;p59"/>
          <p:cNvSpPr txBox="1"/>
          <p:nvPr/>
        </p:nvSpPr>
        <p:spPr>
          <a:xfrm>
            <a:off x="361148" y="2796264"/>
            <a:ext cx="7476300" cy="825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Allow null-pointer exceptions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0" name="Google Shape;500;p59"/>
          <p:cNvSpPr txBox="1"/>
          <p:nvPr/>
        </p:nvSpPr>
        <p:spPr>
          <a:xfrm>
            <a:off x="361156" y="3317375"/>
            <a:ext cx="73602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1" name="Google Shape;501;p59"/>
          <p:cNvSpPr txBox="1"/>
          <p:nvPr/>
        </p:nvSpPr>
        <p:spPr>
          <a:xfrm>
            <a:off x="333839" y="1937586"/>
            <a:ext cx="82005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07" name="Google Shape;507;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Variables cannot be null</a:t>
            </a:r>
            <a:endParaRPr>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61"/>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marL="0" lvl="0" indent="0" algn="l" rtl="0">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a:solidFill>
                <a:schemeClr val="dk1"/>
              </a:solidFill>
              <a:highlight>
                <a:srgbClr val="FFFFFF"/>
              </a:highlight>
            </a:endParaRPr>
          </a:p>
        </p:txBody>
      </p:sp>
      <p:sp>
        <p:nvSpPr>
          <p:cNvPr id="517" name="Google Shape;517;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18" name="Google Shape;518;p61"/>
          <p:cNvSpPr txBox="1"/>
          <p:nvPr/>
        </p:nvSpPr>
        <p:spPr>
          <a:xfrm>
            <a:off x="285300" y="1546750"/>
            <a:ext cx="83460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Roboto"/>
                <a:ea typeface="Roboto"/>
                <a:cs typeface="Roboto"/>
                <a:sym typeface="Roboto"/>
              </a:rPr>
              <a:t>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519" name="Google Shape;519;p61"/>
          <p:cNvSpPr txBox="1"/>
          <p:nvPr/>
        </p:nvSpPr>
        <p:spPr>
          <a:xfrm>
            <a:off x="351450" y="3966675"/>
            <a:ext cx="8266500" cy="492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body" idx="1"/>
          </p:nvPr>
        </p:nvSpPr>
        <p:spPr>
          <a:xfrm>
            <a:off x="311700" y="1048772"/>
            <a:ext cx="8398800" cy="76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marL="0" lvl="0" indent="0" algn="l" rtl="0">
              <a:lnSpc>
                <a:spcPct val="100000"/>
              </a:lnSpc>
              <a:spcBef>
                <a:spcPts val="1400"/>
              </a:spcBef>
              <a:spcAft>
                <a:spcPts val="600"/>
              </a:spcAft>
              <a:buNone/>
            </a:pPr>
            <a:endParaRPr sz="1400" b="1">
              <a:solidFill>
                <a:schemeClr val="dk1"/>
              </a:solidFill>
              <a:highlight>
                <a:srgbClr val="FFFFFF"/>
              </a:highlight>
            </a:endParaRPr>
          </a:p>
        </p:txBody>
      </p:sp>
      <p:sp>
        <p:nvSpPr>
          <p:cNvPr id="525" name="Google Shape;525;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26" name="Google Shape;526;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a:latin typeface="Roboto"/>
              <a:ea typeface="Roboto"/>
              <a:cs typeface="Roboto"/>
              <a:sym typeface="Roboto"/>
            </a:endParaRPr>
          </a:p>
        </p:txBody>
      </p:sp>
      <p:sp>
        <p:nvSpPr>
          <p:cNvPr id="528" name="Google Shape;528;p62"/>
          <p:cNvSpPr txBox="1"/>
          <p:nvPr/>
        </p:nvSpPr>
        <p:spPr>
          <a:xfrm>
            <a:off x="311700" y="1734100"/>
            <a:ext cx="73383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1000"/>
                                        <p:tgtEl>
                                          <p:spTgt spid="527"/>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35" name="Google Shape;53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 operator</a:t>
            </a:r>
            <a:endParaRPr/>
          </a:p>
        </p:txBody>
      </p:sp>
      <p:sp>
        <p:nvSpPr>
          <p:cNvPr id="536" name="Google Shape;536;p63"/>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i="1">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38" name="Google Shape;538;p63"/>
          <p:cNvSpPr txBox="1">
            <a:spLocks noGrp="1"/>
          </p:cNvSpPr>
          <p:nvPr>
            <p:ph type="body" idx="1"/>
          </p:nvPr>
        </p:nvSpPr>
        <p:spPr>
          <a:xfrm>
            <a:off x="303403" y="1075450"/>
            <a:ext cx="8403300" cy="7065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4"/>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marL="0" lvl="0" indent="0" algn="l" rtl="0">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sz="1800">
              <a:solidFill>
                <a:srgbClr val="3C4043"/>
              </a:solidFill>
              <a:latin typeface="Roboto"/>
              <a:ea typeface="Roboto"/>
              <a:cs typeface="Roboto"/>
              <a:sym typeface="Roboto"/>
            </a:endParaRPr>
          </a:p>
        </p:txBody>
      </p:sp>
      <p:sp>
        <p:nvSpPr>
          <p:cNvPr id="548" name="Google Shape;548;p6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5"/>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54" name="Google Shape;554;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60" name="Google Shape;560;p66"/>
          <p:cNvSpPr txBox="1">
            <a:spLocks noGrp="1"/>
          </p:cNvSpPr>
          <p:nvPr>
            <p:ph type="body" idx="1"/>
          </p:nvPr>
        </p:nvSpPr>
        <p:spPr>
          <a:xfrm>
            <a:off x="311700" y="1443166"/>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an IntelliJ IDEA project, opening REPL, and execute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perators and numeric operator methods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ata types, type casting, strings, and string templates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ariables and type inference, and mutable and immutable variables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onditionals, control flow, and looping structures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ists and arrays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ull safety</a:t>
            </a:r>
            <a:r>
              <a:rPr lang="en" sz="2000">
                <a:solidFill>
                  <a:srgbClr val="1C4587"/>
                </a:solidFill>
              </a:rPr>
              <a:t> features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p>
          <a:p>
            <a:pPr marL="0" lvl="0" indent="0" algn="l" rtl="0">
              <a:lnSpc>
                <a:spcPct val="115000"/>
              </a:lnSpc>
              <a:spcBef>
                <a:spcPts val="0"/>
              </a:spcBef>
              <a:spcAft>
                <a:spcPts val="0"/>
              </a:spcAft>
              <a:buNone/>
            </a:pPr>
            <a:endParaRPr sz="2000"/>
          </a:p>
        </p:txBody>
      </p:sp>
      <p:sp>
        <p:nvSpPr>
          <p:cNvPr id="561" name="Google Shape;561;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562" name="Google Shape;562;p66"/>
          <p:cNvSpPr txBox="1"/>
          <p:nvPr/>
        </p:nvSpPr>
        <p:spPr>
          <a:xfrm>
            <a:off x="250900" y="999103"/>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68" name="Google Shape;568;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569" name="Google Shape;569;p67"/>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70" name="Google Shape;570;p67"/>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 the project</a:t>
            </a:r>
            <a:endParaRPr/>
          </a:p>
        </p:txBody>
      </p:sp>
      <p:sp>
        <p:nvSpPr>
          <p:cNvPr id="95" name="Google Shape;95;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6" name="Google Shape;96;p14"/>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REPL (Read-Eval-Print-Loop)</a:t>
            </a:r>
            <a:endParaRPr/>
          </a:p>
        </p:txBody>
      </p:sp>
      <p:sp>
        <p:nvSpPr>
          <p:cNvPr id="102" name="Google Shape;102;p15"/>
          <p:cNvSpPr txBox="1">
            <a:spLocks noGrp="1"/>
          </p:cNvSpPr>
          <p:nvPr>
            <p:ph type="body" idx="1"/>
          </p:nvPr>
        </p:nvSpPr>
        <p:spPr>
          <a:xfrm>
            <a:off x="311700" y="923875"/>
            <a:ext cx="8520600" cy="3862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a:solidFill>
                <a:schemeClr val="dk1"/>
              </a:solidFill>
            </a:endParaRPr>
          </a:p>
          <a:p>
            <a:pPr marL="457200" lvl="0" indent="0" algn="l" rtl="0">
              <a:spcBef>
                <a:spcPts val="1000"/>
              </a:spcBef>
              <a:spcAft>
                <a:spcPts val="0"/>
              </a:spcAft>
              <a:buClr>
                <a:schemeClr val="dk1"/>
              </a:buClr>
              <a:buSzPts val="1100"/>
              <a:buFont typeface="Arial"/>
              <a:buNone/>
            </a:pPr>
            <a:endParaRPr/>
          </a:p>
        </p:txBody>
      </p:sp>
      <p:sp>
        <p:nvSpPr>
          <p:cNvPr id="103" name="Google Shape;103;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04" name="Google Shape;104;p15"/>
          <p:cNvSpPr txBox="1"/>
          <p:nvPr/>
        </p:nvSpPr>
        <p:spPr>
          <a:xfrm>
            <a:off x="6304800" y="2904775"/>
            <a:ext cx="2325900" cy="1395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lang="en" sz="1800" b="1">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printHello() function</a:t>
            </a:r>
            <a:endParaRPr/>
          </a:p>
        </p:txBody>
      </p:sp>
      <p:sp>
        <p:nvSpPr>
          <p:cNvPr id="111" name="Google Shape;111;p16"/>
          <p:cNvSpPr txBox="1">
            <a:spLocks noGrp="1"/>
          </p:cNvSpPr>
          <p:nvPr>
            <p:ph type="body" idx="1"/>
          </p:nvPr>
        </p:nvSpPr>
        <p:spPr>
          <a:xfrm>
            <a:off x="311700" y="923875"/>
            <a:ext cx="8520600" cy="3815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400"/>
          </a:p>
          <a:p>
            <a:pPr marL="914400" lvl="0" indent="0" algn="l" rtl="0">
              <a:spcBef>
                <a:spcPts val="1000"/>
              </a:spcBef>
              <a:spcAft>
                <a:spcPts val="0"/>
              </a:spcAft>
              <a:buNone/>
            </a:pPr>
            <a:endParaRPr sz="1400"/>
          </a:p>
        </p:txBody>
      </p:sp>
      <p:sp>
        <p:nvSpPr>
          <p:cNvPr id="112" name="Google Shape;11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13" name="Google Shape;113;p16"/>
          <p:cNvPicPr preferRelativeResize="0"/>
          <p:nvPr/>
        </p:nvPicPr>
        <p:blipFill rotWithShape="1">
          <a:blip r:embed="rId3">
            <a:alphaModFix/>
          </a:blip>
          <a:srcRect r="2467"/>
          <a:stretch/>
        </p:blipFill>
        <p:spPr>
          <a:xfrm>
            <a:off x="311694" y="1457050"/>
            <a:ext cx="4828451" cy="2749050"/>
          </a:xfrm>
          <a:prstGeom prst="rect">
            <a:avLst/>
          </a:prstGeom>
          <a:noFill/>
          <a:ln>
            <a:noFill/>
          </a:ln>
        </p:spPr>
      </p:pic>
      <p:sp>
        <p:nvSpPr>
          <p:cNvPr id="114" name="Google Shape;114;p16"/>
          <p:cNvSpPr txBox="1"/>
          <p:nvPr/>
        </p:nvSpPr>
        <p:spPr>
          <a:xfrm>
            <a:off x="6321650" y="3090150"/>
            <a:ext cx="2329500" cy="1116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Press </a:t>
            </a:r>
            <a:r>
              <a:rPr lang="en" sz="1800" b="1">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lang="en" sz="1800" b="1">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on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Operators</a:t>
            </a:r>
            <a:endParaRPr sz="4200"/>
          </a:p>
        </p:txBody>
      </p:sp>
      <p:sp>
        <p:nvSpPr>
          <p:cNvPr id="120" name="Google Shape;12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4538</Words>
  <Application>Microsoft Macintosh PowerPoint</Application>
  <PresentationFormat>全屏显示(16:9)</PresentationFormat>
  <Paragraphs>579</Paragraphs>
  <Slides>59</Slides>
  <Notes>59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59</vt:i4>
      </vt:variant>
    </vt:vector>
  </HeadingPairs>
  <TitlesOfParts>
    <vt:vector size="68" baseType="lpstr">
      <vt:lpstr>Arial</vt:lpstr>
      <vt:lpstr>Open Sans</vt:lpstr>
      <vt:lpstr>Google Sans</vt:lpstr>
      <vt:lpstr>Courier New</vt:lpstr>
      <vt:lpstr>Consolas</vt:lpstr>
      <vt:lpstr>Roboto</vt:lpstr>
      <vt:lpstr>Roboto Mono</vt:lpstr>
      <vt:lpstr>GDT master</vt:lpstr>
      <vt:lpstr>GDT master</vt:lpstr>
      <vt:lpstr>PowerPoint 演示文稿</vt:lpstr>
      <vt:lpstr>About this lesson</vt:lpstr>
      <vt:lpstr>Get started</vt:lpstr>
      <vt:lpstr>Open IntelliJ IDEA</vt:lpstr>
      <vt:lpstr>Create a new project</vt:lpstr>
      <vt:lpstr>Name the project</vt:lpstr>
      <vt:lpstr>Open REPL (Read-Eval-Print-Loop)</vt:lpstr>
      <vt:lpstr>Create a printHello() function</vt:lpstr>
      <vt:lpstr>Operators</vt:lpstr>
      <vt:lpstr>Operators</vt:lpstr>
      <vt:lpstr>Math operators with integers</vt:lpstr>
      <vt:lpstr>Math operators with doubles</vt:lpstr>
      <vt:lpstr>Math operators</vt:lpstr>
      <vt:lpstr>Numeric operator methods</vt:lpstr>
      <vt:lpstr>Data types</vt:lpstr>
      <vt:lpstr>Integer types</vt:lpstr>
      <vt:lpstr>Floating-point and other numeric types</vt:lpstr>
      <vt:lpstr>Operand types</vt:lpstr>
      <vt:lpstr>Type casting</vt:lpstr>
      <vt:lpstr>Underscores for long numbers</vt:lpstr>
      <vt:lpstr>Strings</vt:lpstr>
      <vt:lpstr>String concatenation</vt:lpstr>
      <vt:lpstr>String templates</vt:lpstr>
      <vt:lpstr>String template expressions</vt:lpstr>
      <vt:lpstr>Variables</vt:lpstr>
      <vt:lpstr>Variables</vt:lpstr>
      <vt:lpstr>Specifying the variable type</vt:lpstr>
      <vt:lpstr>Mutable and immutable variables</vt:lpstr>
      <vt:lpstr>var and val</vt:lpstr>
      <vt:lpstr>Conditionals</vt:lpstr>
      <vt:lpstr>Control flow</vt:lpstr>
      <vt:lpstr>if/else statements</vt:lpstr>
      <vt:lpstr>if statement with multiple cases</vt:lpstr>
      <vt:lpstr>Ranges</vt:lpstr>
      <vt:lpstr>Ranges in if/else statements</vt:lpstr>
      <vt:lpstr>when statement</vt:lpstr>
      <vt:lpstr>for loops</vt:lpstr>
      <vt:lpstr>for loops: elements and indexes</vt:lpstr>
      <vt:lpstr>for loops: step sizes and ranges</vt:lpstr>
      <vt:lpstr>while loops</vt:lpstr>
      <vt:lpstr>repeat loops</vt:lpstr>
      <vt:lpstr>Lists and arrays</vt:lpstr>
      <vt:lpstr>Lists</vt:lpstr>
      <vt:lpstr>Immutable list using listOf()</vt:lpstr>
      <vt:lpstr>Mutable list using mutableListOf()</vt:lpstr>
      <vt:lpstr>Arrays</vt:lpstr>
      <vt:lpstr>Array using arrayOf()</vt:lpstr>
      <vt:lpstr>Arrays with mixed or single types</vt:lpstr>
      <vt:lpstr>Combining arrays</vt:lpstr>
      <vt:lpstr>Null safety</vt:lpstr>
      <vt:lpstr>Null safety</vt:lpstr>
      <vt:lpstr>Variables cannot be null</vt:lpstr>
      <vt:lpstr>Safe call operator</vt:lpstr>
      <vt:lpstr>Testing for null</vt:lpstr>
      <vt:lpstr>The !! operator</vt:lpstr>
      <vt:lpstr>Elvis operator</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3</cp:revision>
  <dcterms:modified xsi:type="dcterms:W3CDTF">2022-02-14T08:40:53Z</dcterms:modified>
</cp:coreProperties>
</file>