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4"/>
    <p:sldMasterId id="2147483804" r:id="rId5"/>
  </p:sldMasterIdLst>
  <p:notesMasterIdLst>
    <p:notesMasterId r:id="rId22"/>
  </p:notesMasterIdLst>
  <p:handoutMasterIdLst>
    <p:handoutMasterId r:id="rId23"/>
  </p:handoutMasterIdLst>
  <p:sldIdLst>
    <p:sldId id="263" r:id="rId6"/>
    <p:sldId id="307" r:id="rId7"/>
    <p:sldId id="308" r:id="rId8"/>
    <p:sldId id="268" r:id="rId9"/>
    <p:sldId id="278" r:id="rId10"/>
    <p:sldId id="296" r:id="rId11"/>
    <p:sldId id="300" r:id="rId12"/>
    <p:sldId id="301" r:id="rId13"/>
    <p:sldId id="302" r:id="rId14"/>
    <p:sldId id="270" r:id="rId15"/>
    <p:sldId id="272" r:id="rId16"/>
    <p:sldId id="280" r:id="rId17"/>
    <p:sldId id="297" r:id="rId18"/>
    <p:sldId id="282" r:id="rId19"/>
    <p:sldId id="292" r:id="rId20"/>
    <p:sldId id="298" r:id="rId21"/>
  </p:sldIdLst>
  <p:sldSz cx="10160000" cy="5715000"/>
  <p:notesSz cx="6858000" cy="9144000"/>
  <p:defaultTextStyle>
    <a:defPPr>
      <a:defRPr lang="en-US"/>
    </a:defPPr>
    <a:lvl1pPr marL="0" algn="l" defTabSz="793699" rtl="0" eaLnBrk="1" latinLnBrk="0" hangingPunct="1">
      <a:defRPr sz="1600" kern="1200">
        <a:solidFill>
          <a:schemeClr val="tx1"/>
        </a:solidFill>
        <a:latin typeface="+mn-lt"/>
        <a:ea typeface="+mn-ea"/>
        <a:cs typeface="+mn-cs"/>
      </a:defRPr>
    </a:lvl1pPr>
    <a:lvl2pPr marL="396850" algn="l" defTabSz="793699" rtl="0" eaLnBrk="1" latinLnBrk="0" hangingPunct="1">
      <a:defRPr sz="1600" kern="1200">
        <a:solidFill>
          <a:schemeClr val="tx1"/>
        </a:solidFill>
        <a:latin typeface="+mn-lt"/>
        <a:ea typeface="+mn-ea"/>
        <a:cs typeface="+mn-cs"/>
      </a:defRPr>
    </a:lvl2pPr>
    <a:lvl3pPr marL="793699" algn="l" defTabSz="793699" rtl="0" eaLnBrk="1" latinLnBrk="0" hangingPunct="1">
      <a:defRPr sz="1600" kern="1200">
        <a:solidFill>
          <a:schemeClr val="tx1"/>
        </a:solidFill>
        <a:latin typeface="+mn-lt"/>
        <a:ea typeface="+mn-ea"/>
        <a:cs typeface="+mn-cs"/>
      </a:defRPr>
    </a:lvl3pPr>
    <a:lvl4pPr marL="1190549" algn="l" defTabSz="793699" rtl="0" eaLnBrk="1" latinLnBrk="0" hangingPunct="1">
      <a:defRPr sz="1600" kern="1200">
        <a:solidFill>
          <a:schemeClr val="tx1"/>
        </a:solidFill>
        <a:latin typeface="+mn-lt"/>
        <a:ea typeface="+mn-ea"/>
        <a:cs typeface="+mn-cs"/>
      </a:defRPr>
    </a:lvl4pPr>
    <a:lvl5pPr marL="1587398" algn="l" defTabSz="793699" rtl="0" eaLnBrk="1" latinLnBrk="0" hangingPunct="1">
      <a:defRPr sz="1600" kern="1200">
        <a:solidFill>
          <a:schemeClr val="tx1"/>
        </a:solidFill>
        <a:latin typeface="+mn-lt"/>
        <a:ea typeface="+mn-ea"/>
        <a:cs typeface="+mn-cs"/>
      </a:defRPr>
    </a:lvl5pPr>
    <a:lvl6pPr marL="1984248" algn="l" defTabSz="793699" rtl="0" eaLnBrk="1" latinLnBrk="0" hangingPunct="1">
      <a:defRPr sz="1600" kern="1200">
        <a:solidFill>
          <a:schemeClr val="tx1"/>
        </a:solidFill>
        <a:latin typeface="+mn-lt"/>
        <a:ea typeface="+mn-ea"/>
        <a:cs typeface="+mn-cs"/>
      </a:defRPr>
    </a:lvl6pPr>
    <a:lvl7pPr marL="2381098" algn="l" defTabSz="793699" rtl="0" eaLnBrk="1" latinLnBrk="0" hangingPunct="1">
      <a:defRPr sz="1600" kern="1200">
        <a:solidFill>
          <a:schemeClr val="tx1"/>
        </a:solidFill>
        <a:latin typeface="+mn-lt"/>
        <a:ea typeface="+mn-ea"/>
        <a:cs typeface="+mn-cs"/>
      </a:defRPr>
    </a:lvl7pPr>
    <a:lvl8pPr marL="2777947" algn="l" defTabSz="793699" rtl="0" eaLnBrk="1" latinLnBrk="0" hangingPunct="1">
      <a:defRPr sz="1600" kern="1200">
        <a:solidFill>
          <a:schemeClr val="tx1"/>
        </a:solidFill>
        <a:latin typeface="+mn-lt"/>
        <a:ea typeface="+mn-ea"/>
        <a:cs typeface="+mn-cs"/>
      </a:defRPr>
    </a:lvl8pPr>
    <a:lvl9pPr marL="3174797" algn="l" defTabSz="793699"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621162E4-CAFB-CB40-BE04-6954770AEF27}">
          <p14:sldIdLst>
            <p14:sldId id="263"/>
            <p14:sldId id="307"/>
            <p14:sldId id="308"/>
            <p14:sldId id="268"/>
          </p14:sldIdLst>
        </p14:section>
        <p14:section name="Presentation Section" id="{BDD90656-9366-9443-B50B-91CD72D8C577}">
          <p14:sldIdLst>
            <p14:sldId id="278"/>
            <p14:sldId id="296"/>
            <p14:sldId id="300"/>
            <p14:sldId id="301"/>
            <p14:sldId id="302"/>
            <p14:sldId id="270"/>
            <p14:sldId id="272"/>
            <p14:sldId id="280"/>
            <p14:sldId id="297"/>
            <p14:sldId id="282"/>
            <p14:sldId id="292"/>
          </p14:sldIdLst>
        </p14:section>
        <p14:section name="Closing Section" id="{8C0D9BF1-4D38-F44E-B56A-435CB3F079A3}">
          <p14:sldIdLst>
            <p14:sldId id="298"/>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3B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61" autoAdjust="0"/>
    <p:restoredTop sz="86547" autoAdjust="0"/>
  </p:normalViewPr>
  <p:slideViewPr>
    <p:cSldViewPr>
      <p:cViewPr varScale="1">
        <p:scale>
          <a:sx n="119" d="100"/>
          <a:sy n="119" d="100"/>
        </p:scale>
        <p:origin x="492" y="102"/>
      </p:cViewPr>
      <p:guideLst>
        <p:guide orient="horz" pos="1800"/>
        <p:guide pos="3200"/>
      </p:guideLst>
    </p:cSldViewPr>
  </p:slideViewPr>
  <p:notesTextViewPr>
    <p:cViewPr>
      <p:scale>
        <a:sx n="100" d="100"/>
        <a:sy n="100" d="100"/>
      </p:scale>
      <p:origin x="0" y="0"/>
    </p:cViewPr>
  </p:notesTextViewPr>
  <p:notesViewPr>
    <p:cSldViewPr showGuides="1">
      <p:cViewPr varScale="1">
        <p:scale>
          <a:sx n="57" d="100"/>
          <a:sy n="57" d="100"/>
        </p:scale>
        <p:origin x="-259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EFA3C3-E8D6-4416-88B4-678BA54D754C}" type="datetimeFigureOut">
              <a:rPr lang="zh-CN" altLang="en-US" smtClean="0"/>
              <a:t>2022/3/21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BC204B-09C8-4B61-B5DC-3631B38901A3}" type="slidenum">
              <a:rPr lang="zh-CN" altLang="en-US" smtClean="0"/>
              <a:t>‹#›</a:t>
            </a:fld>
            <a:endParaRPr lang="zh-CN" altLang="en-US"/>
          </a:p>
        </p:txBody>
      </p:sp>
    </p:spTree>
    <p:extLst>
      <p:ext uri="{BB962C8B-B14F-4D97-AF65-F5344CB8AC3E}">
        <p14:creationId xmlns:p14="http://schemas.microsoft.com/office/powerpoint/2010/main" val="1089751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C2C2C-A586-9740-B231-E9D27B5EB144}"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68B8F-AD35-EF4A-86A7-CD2706257CFD}" type="slidenum">
              <a:rPr lang="en-US" smtClean="0"/>
              <a:t>‹#›</a:t>
            </a:fld>
            <a:endParaRPr lang="en-US"/>
          </a:p>
        </p:txBody>
      </p:sp>
    </p:spTree>
    <p:extLst>
      <p:ext uri="{BB962C8B-B14F-4D97-AF65-F5344CB8AC3E}">
        <p14:creationId xmlns:p14="http://schemas.microsoft.com/office/powerpoint/2010/main" val="114030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facebook.github.io/react/" TargetMode="External"/><Relationship Id="rId3" Type="http://schemas.openxmlformats.org/officeDocument/2006/relationships/hyperlink" Target="http://angularjs.org/" TargetMode="External"/><Relationship Id="rId7" Type="http://schemas.openxmlformats.org/officeDocument/2006/relationships/hyperlink" Target="http://monaca.mobi/e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telerik.com/kendo-ui" TargetMode="External"/><Relationship Id="rId5" Type="http://schemas.openxmlformats.org/officeDocument/2006/relationships/hyperlink" Target="http://backbonejs.org/" TargetMode="External"/><Relationship Id="rId10" Type="http://schemas.openxmlformats.org/officeDocument/2006/relationships/hyperlink" Target="http://jquerymobile.com/" TargetMode="External"/><Relationship Id="rId4" Type="http://schemas.openxmlformats.org/officeDocument/2006/relationships/hyperlink" Target="http://emberjs.com/" TargetMode="External"/><Relationship Id="rId9" Type="http://schemas.openxmlformats.org/officeDocument/2006/relationships/hyperlink" Target="http://www.sencha.com/products/touc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a:t>
            </a:fld>
            <a:endParaRPr lang="en-US"/>
          </a:p>
        </p:txBody>
      </p:sp>
    </p:spTree>
    <p:extLst>
      <p:ext uri="{BB962C8B-B14F-4D97-AF65-F5344CB8AC3E}">
        <p14:creationId xmlns:p14="http://schemas.microsoft.com/office/powerpoint/2010/main" val="233276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It used to be</a:t>
            </a:r>
            <a:r>
              <a:rPr lang="en-US" baseline="0" dirty="0"/>
              <a:t> the case that simply having a app on the app store put you at a huge advantage over your competition, whether you were a large company or a small company, it really didn’t matter.  The only thing that did matter was that you were first.   </a:t>
            </a:r>
          </a:p>
          <a:p>
            <a:endParaRPr lang="en-US" baseline="0" dirty="0"/>
          </a:p>
          <a:p>
            <a:r>
              <a:rPr lang="en-US" baseline="0" dirty="0"/>
              <a:t>Well, today, with over 50 billion app downloads on the app store alone, simply having it or being first isn’t going work.  Today, you need to have not only the best app but have options across all platforms and screen sizes. </a:t>
            </a:r>
          </a:p>
        </p:txBody>
      </p:sp>
      <p:sp>
        <p:nvSpPr>
          <p:cNvPr id="4" name="Slide Number Placeholder 3"/>
          <p:cNvSpPr>
            <a:spLocks noGrp="1"/>
          </p:cNvSpPr>
          <p:nvPr>
            <p:ph type="sldNum" sz="quarter" idx="10"/>
          </p:nvPr>
        </p:nvSpPr>
        <p:spPr/>
        <p:txBody>
          <a:bodyPr/>
          <a:lstStyle/>
          <a:p>
            <a:fld id="{DDB68B8F-AD35-EF4A-86A7-CD2706257CFD}" type="slidenum">
              <a:rPr lang="en-US" smtClean="0"/>
              <a:t>12</a:t>
            </a:fld>
            <a:endParaRPr lang="en-US"/>
          </a:p>
        </p:txBody>
      </p:sp>
    </p:spTree>
    <p:extLst>
      <p:ext uri="{BB962C8B-B14F-4D97-AF65-F5344CB8AC3E}">
        <p14:creationId xmlns:p14="http://schemas.microsoft.com/office/powerpoint/2010/main" val="3777620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13</a:t>
            </a:fld>
            <a:endParaRPr lang="en-US"/>
          </a:p>
        </p:txBody>
      </p:sp>
    </p:spTree>
    <p:extLst>
      <p:ext uri="{BB962C8B-B14F-4D97-AF65-F5344CB8AC3E}">
        <p14:creationId xmlns:p14="http://schemas.microsoft.com/office/powerpoint/2010/main" val="2154057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14</a:t>
            </a:fld>
            <a:endParaRPr lang="en-US"/>
          </a:p>
        </p:txBody>
      </p:sp>
    </p:spTree>
    <p:extLst>
      <p:ext uri="{BB962C8B-B14F-4D97-AF65-F5344CB8AC3E}">
        <p14:creationId xmlns:p14="http://schemas.microsoft.com/office/powerpoint/2010/main" val="3488982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Hybrid: </a:t>
            </a:r>
            <a:r>
              <a:rPr lang="en-US" sz="1200" dirty="0"/>
              <a:t>App depends on a website; Already have a website developed</a:t>
            </a:r>
          </a:p>
          <a:p>
            <a:r>
              <a:rPr lang="en-US" sz="1200" dirty="0"/>
              <a:t>Native:</a:t>
            </a:r>
            <a:r>
              <a:rPr lang="en-US" sz="1200" baseline="0" dirty="0"/>
              <a:t> Device-based functionality</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15</a:t>
            </a:fld>
            <a:endParaRPr lang="en-US"/>
          </a:p>
        </p:txBody>
      </p:sp>
    </p:spTree>
    <p:extLst>
      <p:ext uri="{BB962C8B-B14F-4D97-AF65-F5344CB8AC3E}">
        <p14:creationId xmlns:p14="http://schemas.microsoft.com/office/powerpoint/2010/main" val="2321607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16</a:t>
            </a:fld>
            <a:endParaRPr lang="en-US"/>
          </a:p>
        </p:txBody>
      </p:sp>
    </p:spTree>
    <p:extLst>
      <p:ext uri="{BB962C8B-B14F-4D97-AF65-F5344CB8AC3E}">
        <p14:creationId xmlns:p14="http://schemas.microsoft.com/office/powerpoint/2010/main" val="253998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4</a:t>
            </a:fld>
            <a:endParaRPr lang="en-US"/>
          </a:p>
        </p:txBody>
      </p:sp>
    </p:spTree>
    <p:extLst>
      <p:ext uri="{BB962C8B-B14F-4D97-AF65-F5344CB8AC3E}">
        <p14:creationId xmlns:p14="http://schemas.microsoft.com/office/powerpoint/2010/main" val="23023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5</a:t>
            </a:fld>
            <a:endParaRPr lang="en-US"/>
          </a:p>
        </p:txBody>
      </p:sp>
    </p:spTree>
    <p:extLst>
      <p:ext uri="{BB962C8B-B14F-4D97-AF65-F5344CB8AC3E}">
        <p14:creationId xmlns:p14="http://schemas.microsoft.com/office/powerpoint/2010/main" val="93042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6</a:t>
            </a:fld>
            <a:endParaRPr lang="en-US"/>
          </a:p>
        </p:txBody>
      </p:sp>
    </p:spTree>
    <p:extLst>
      <p:ext uri="{BB962C8B-B14F-4D97-AF65-F5344CB8AC3E}">
        <p14:creationId xmlns:p14="http://schemas.microsoft.com/office/powerpoint/2010/main" val="402703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7</a:t>
            </a:fld>
            <a:endParaRPr lang="en-US"/>
          </a:p>
        </p:txBody>
      </p:sp>
    </p:spTree>
    <p:extLst>
      <p:ext uri="{BB962C8B-B14F-4D97-AF65-F5344CB8AC3E}">
        <p14:creationId xmlns:p14="http://schemas.microsoft.com/office/powerpoint/2010/main" val="418588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8</a:t>
            </a:fld>
            <a:endParaRPr lang="en-US"/>
          </a:p>
        </p:txBody>
      </p:sp>
    </p:spTree>
    <p:extLst>
      <p:ext uri="{BB962C8B-B14F-4D97-AF65-F5344CB8AC3E}">
        <p14:creationId xmlns:p14="http://schemas.microsoft.com/office/powerpoint/2010/main" val="241900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9</a:t>
            </a:fld>
            <a:endParaRPr lang="en-US"/>
          </a:p>
        </p:txBody>
      </p:sp>
    </p:spTree>
    <p:extLst>
      <p:ext uri="{BB962C8B-B14F-4D97-AF65-F5344CB8AC3E}">
        <p14:creationId xmlns:p14="http://schemas.microsoft.com/office/powerpoint/2010/main" val="309655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10</a:t>
            </a:fld>
            <a:endParaRPr lang="en-US"/>
          </a:p>
        </p:txBody>
      </p:sp>
    </p:spTree>
    <p:extLst>
      <p:ext uri="{BB962C8B-B14F-4D97-AF65-F5344CB8AC3E}">
        <p14:creationId xmlns:p14="http://schemas.microsoft.com/office/powerpoint/2010/main" val="38451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Examples of SPA libraries you can use in your Cordova applications are:</a:t>
            </a:r>
          </a:p>
          <a:p>
            <a:r>
              <a:rPr lang="en-US" sz="1200" kern="1200" dirty="0">
                <a:solidFill>
                  <a:schemeClr val="tx1"/>
                </a:solidFill>
                <a:latin typeface="+mn-lt"/>
                <a:ea typeface="+mn-ea"/>
                <a:cs typeface="+mn-cs"/>
                <a:hlinkClick r:id="rId3"/>
              </a:rPr>
              <a:t>AngularJS</a:t>
            </a:r>
          </a:p>
          <a:p>
            <a:r>
              <a:rPr lang="en-US" sz="1200" kern="1200" dirty="0">
                <a:solidFill>
                  <a:schemeClr val="tx1"/>
                </a:solidFill>
                <a:latin typeface="+mn-lt"/>
                <a:ea typeface="+mn-ea"/>
                <a:cs typeface="+mn-cs"/>
                <a:hlinkClick r:id="rId4"/>
              </a:rPr>
              <a:t>EmberJS</a:t>
            </a:r>
          </a:p>
          <a:p>
            <a:r>
              <a:rPr lang="en-US" sz="1200" kern="1200" dirty="0">
                <a:solidFill>
                  <a:schemeClr val="tx1"/>
                </a:solidFill>
                <a:latin typeface="+mn-lt"/>
                <a:ea typeface="+mn-ea"/>
                <a:cs typeface="+mn-cs"/>
                <a:hlinkClick r:id="rId5"/>
              </a:rPr>
              <a:t>Backbone</a:t>
            </a:r>
          </a:p>
          <a:p>
            <a:r>
              <a:rPr lang="en-US" sz="1200" kern="1200" dirty="0">
                <a:solidFill>
                  <a:schemeClr val="tx1"/>
                </a:solidFill>
                <a:latin typeface="+mn-lt"/>
                <a:ea typeface="+mn-ea"/>
                <a:cs typeface="+mn-cs"/>
                <a:hlinkClick r:id="rId6"/>
              </a:rPr>
              <a:t>Kendo UI</a:t>
            </a:r>
          </a:p>
          <a:p>
            <a:r>
              <a:rPr lang="en-US" sz="1200" kern="1200" dirty="0">
                <a:solidFill>
                  <a:schemeClr val="tx1"/>
                </a:solidFill>
                <a:latin typeface="+mn-lt"/>
                <a:ea typeface="+mn-ea"/>
                <a:cs typeface="+mn-cs"/>
                <a:hlinkClick r:id="rId7"/>
              </a:rPr>
              <a:t>Monaca</a:t>
            </a:r>
          </a:p>
          <a:p>
            <a:r>
              <a:rPr lang="en-US" sz="1200" kern="1200" dirty="0">
                <a:solidFill>
                  <a:schemeClr val="tx1"/>
                </a:solidFill>
                <a:latin typeface="+mn-lt"/>
                <a:ea typeface="+mn-ea"/>
                <a:cs typeface="+mn-cs"/>
                <a:hlinkClick r:id="rId8"/>
              </a:rPr>
              <a:t>ReactJS</a:t>
            </a:r>
          </a:p>
          <a:p>
            <a:r>
              <a:rPr lang="en-US" sz="1200" kern="1200" dirty="0">
                <a:solidFill>
                  <a:schemeClr val="tx1"/>
                </a:solidFill>
                <a:latin typeface="+mn-lt"/>
                <a:ea typeface="+mn-ea"/>
                <a:cs typeface="+mn-cs"/>
                <a:hlinkClick r:id="rId9"/>
              </a:rPr>
              <a:t>Sencha Touch</a:t>
            </a:r>
          </a:p>
          <a:p>
            <a:r>
              <a:rPr lang="en-US" sz="1200" kern="1200" dirty="0">
                <a:solidFill>
                  <a:schemeClr val="tx1"/>
                </a:solidFill>
                <a:latin typeface="+mn-lt"/>
                <a:ea typeface="+mn-ea"/>
                <a:cs typeface="+mn-cs"/>
                <a:hlinkClick r:id="rId10"/>
              </a:rPr>
              <a:t>jQuery Mobile</a:t>
            </a:r>
            <a:endParaRPr lang="en-US" dirty="0"/>
          </a:p>
          <a:p>
            <a:endParaRPr lang="en-US" dirty="0"/>
          </a:p>
          <a:p>
            <a:endParaRPr lang="en-US" dirty="0"/>
          </a:p>
          <a:p>
            <a:r>
              <a:rPr lang="en-US" dirty="0"/>
              <a:t>Use Apache Cordova if: </a:t>
            </a:r>
          </a:p>
          <a:p>
            <a:pPr lvl="1"/>
            <a:r>
              <a:rPr lang="en-US" dirty="0"/>
              <a:t>a mobile developer and want to extend an application across more than one platform, without having to re-implement it with each platform's language and tool set.</a:t>
            </a:r>
          </a:p>
          <a:p>
            <a:pPr lvl="1"/>
            <a:r>
              <a:rPr lang="en-US" dirty="0"/>
              <a:t>a web developer and want to deploy a web app that's packaged for distribution in various app store portals.</a:t>
            </a:r>
          </a:p>
          <a:p>
            <a:pPr lvl="1"/>
            <a:r>
              <a:rPr lang="en-US" dirty="0"/>
              <a:t>a mobile developer interested in mixing native application components with a </a:t>
            </a:r>
            <a:r>
              <a:rPr lang="en-US" i="1" dirty="0" err="1"/>
              <a:t>WebView</a:t>
            </a:r>
            <a:r>
              <a:rPr lang="en-US" dirty="0"/>
              <a:t> (special browser window) that can access device-level APIs, or if you want to develop a plugin interface between native and </a:t>
            </a:r>
            <a:r>
              <a:rPr lang="en-US" dirty="0" err="1"/>
              <a:t>WebView</a:t>
            </a:r>
            <a:r>
              <a:rPr lang="en-US" dirty="0"/>
              <a:t> </a:t>
            </a:r>
            <a:r>
              <a:rPr lang="en-US" dirty="0" err="1"/>
              <a:t>componen</a:t>
            </a:r>
            <a:endParaRPr lang="en-US" dirty="0"/>
          </a:p>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11</a:t>
            </a:fld>
            <a:endParaRPr lang="en-US"/>
          </a:p>
        </p:txBody>
      </p:sp>
    </p:spTree>
    <p:extLst>
      <p:ext uri="{BB962C8B-B14F-4D97-AF65-F5344CB8AC3E}">
        <p14:creationId xmlns:p14="http://schemas.microsoft.com/office/powerpoint/2010/main" val="2782295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97536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3/21/2022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31088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84331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8197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1800"/>
            </a:lvl1pPr>
          </a:lstStyle>
          <a:p>
            <a:pPr lvl="0"/>
            <a:r>
              <a:rPr lang="en-US"/>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247128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400" b="0" cap="none" baseline="0">
                <a:solidFill>
                  <a:srgbClr val="55225F"/>
                </a:solidFill>
              </a:defRPr>
            </a:lvl1pPr>
          </a:lstStyle>
          <a:p>
            <a:r>
              <a:rPr lang="en-US"/>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fld id="{B61BEF0D-F0BB-DE4B-95CE-6DB70DBA9567}" type="datetimeFigureOut">
              <a:rPr lang="en-US" smtClean="0"/>
              <a:pPr/>
              <a:t>3/21/2022</a:t>
            </a:fld>
            <a:endParaRPr lang="en-US" dirty="0"/>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dirty="0"/>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294034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24563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4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rdered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3/21/2022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9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3/21/2022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14180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28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46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1800"/>
            </a:lvl1pPr>
          </a:lstStyle>
          <a:p>
            <a:pPr lvl="0"/>
            <a:r>
              <a:rPr lang="en-US"/>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2864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400" b="0" cap="none" baseline="0">
                <a:solidFill>
                  <a:srgbClr val="55225F"/>
                </a:solidFill>
              </a:defRPr>
            </a:lvl1pPr>
          </a:lstStyle>
          <a:p>
            <a:r>
              <a:rPr lang="en-US"/>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pPr algn="l"/>
            <a:fld id="{D728701E-CAF4-4159-9B3E-41C86DFFA30D}" type="datetimeFigureOut">
              <a:rPr lang="en-US" smtClean="0"/>
              <a:pPr algn="l"/>
              <a:t>3/21/2022</a:t>
            </a:fld>
            <a:endParaRPr lang="en-US"/>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pPr algn="l"/>
            <a:fld id="{12FC7DE2-860A-AF4B-B1D9-1F89B1A34ABF}" type="slidenum">
              <a:rPr lang="en-US" smtClean="0"/>
              <a:pPr algn="l"/>
              <a:t>‹#›</a:t>
            </a:fld>
            <a:endParaRPr lang="en-US"/>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3900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3/21/2022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465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9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52166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pPr/>
              <a:t>3/21/2022</a:t>
            </a:fld>
            <a:endParaRPr lang="en-US"/>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162F1D00-BD13-4404-86B0-79703945A0A7}"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63414908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B61BEF0D-F0BB-DE4B-95CE-6DB70DBA9567}" type="datetimeFigureOut">
              <a:rPr lang="en-US" smtClean="0"/>
              <a:pPr/>
              <a:t>3/21/2022</a:t>
            </a:fld>
            <a:endParaRPr lang="en-US" dirty="0"/>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57F1E4F-1CFF-5643-939E-217C01CDF565}"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8783185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weixin.qq.com/miniprogram/dev/wxcloudrun/src/quickstart/"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hyperlink" Target="https://developers.weixin.qq.com/miniprogram/dev/wxcloudrun/src/quickstart/template/" TargetMode="External"/><Relationship Id="rId5" Type="http://schemas.openxmlformats.org/officeDocument/2006/relationships/hyperlink" Target="https://developers.weixin.qq.com/miniprogram/dev/wxcloudrun/src/development/" TargetMode="External"/><Relationship Id="rId4" Type="http://schemas.openxmlformats.org/officeDocument/2006/relationships/hyperlink" Target="https://developers.weixin.qq.com/miniprogram/dev/wxcloudrun/src/guid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s.weixin.qq.com/community/business/course/00068c2c0106c0667f5b01d015b80d"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cloud.weixin.qq.com/cloudrun?utm_source=wxrundoc&amp;utm_content=intro"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标题 1"/>
          <p:cNvSpPr txBox="1">
            <a:spLocks noChangeArrowheads="1"/>
          </p:cNvSpPr>
          <p:nvPr/>
        </p:nvSpPr>
        <p:spPr>
          <a:xfrm>
            <a:off x="2478" y="296991"/>
            <a:ext cx="10058400" cy="1631951"/>
          </a:xfrm>
          <a:prstGeom prst="rect">
            <a:avLst/>
          </a:prstGeom>
        </p:spPr>
        <p:txBody>
          <a:bodyPr vert="horz" lIns="91440" tIns="45720" rIns="91440" bIns="45720" rtlCol="0" anchor="t" anchorCtr="0">
            <a:noAutofit/>
          </a:bodyPr>
          <a:lstStyle>
            <a:lvl1pPr algn="l" defTabSz="685800" rtl="0" eaLnBrk="1" latinLnBrk="0" hangingPunct="1">
              <a:spcBef>
                <a:spcPct val="0"/>
              </a:spcBef>
              <a:buNone/>
              <a:defRPr sz="2700" b="0" kern="1200">
                <a:solidFill>
                  <a:schemeClr val="accent1"/>
                </a:solidFill>
                <a:latin typeface="+mj-lt"/>
                <a:ea typeface="+mj-ea"/>
                <a:cs typeface="+mj-cs"/>
              </a:defRPr>
            </a:lvl1pPr>
          </a:lstStyle>
          <a:p>
            <a:pPr algn="ctr"/>
            <a:r>
              <a:rPr lang="zh-CN" altLang="en-US" sz="4800" b="1" dirty="0" smtClean="0">
                <a:solidFill>
                  <a:schemeClr val="bg1"/>
                </a:solidFill>
                <a:effectLst>
                  <a:outerShdw blurRad="38100" dist="38100" dir="2700000" algn="tl">
                    <a:srgbClr val="000000">
                      <a:alpha val="43137"/>
                    </a:srgbClr>
                  </a:outerShdw>
                </a:effectLst>
              </a:rPr>
              <a:t>微信云托管</a:t>
            </a:r>
            <a:endParaRPr lang="en-US" altLang="zh-CN" sz="2400" b="1" dirty="0" smtClean="0">
              <a:solidFill>
                <a:schemeClr val="bg1"/>
              </a:solidFill>
              <a:effectLst>
                <a:outerShdw blurRad="38100" dist="38100" dir="2700000" algn="tl">
                  <a:srgbClr val="000000">
                    <a:alpha val="43137"/>
                  </a:srgbClr>
                </a:outerShdw>
              </a:effectLst>
            </a:endParaRPr>
          </a:p>
          <a:p>
            <a:pPr algn="ctr"/>
            <a:r>
              <a:rPr lang="en-US" altLang="zh-CN" sz="2400" b="1" dirty="0" smtClean="0">
                <a:solidFill>
                  <a:schemeClr val="bg1"/>
                </a:solidFill>
                <a:effectLst>
                  <a:outerShdw blurRad="38100" dist="38100" dir="2700000" algn="tl">
                    <a:srgbClr val="000000">
                      <a:alpha val="43137"/>
                    </a:srgbClr>
                  </a:outerShdw>
                </a:effectLst>
              </a:rPr>
              <a:t>https</a:t>
            </a:r>
            <a:r>
              <a:rPr lang="en-US" altLang="zh-CN" sz="2400" b="1" dirty="0">
                <a:solidFill>
                  <a:schemeClr val="bg1"/>
                </a:solidFill>
                <a:effectLst>
                  <a:outerShdw blurRad="38100" dist="38100" dir="2700000" algn="tl">
                    <a:srgbClr val="000000">
                      <a:alpha val="43137"/>
                    </a:srgbClr>
                  </a:outerShdw>
                </a:effectLst>
              </a:rPr>
              <a:t>://cloud.weixin.qq.com/cloudrun</a:t>
            </a:r>
            <a:endParaRPr lang="zh-CN" sz="2400" b="1" dirty="0">
              <a:solidFill>
                <a:schemeClr val="bg1"/>
              </a:solidFill>
              <a:effectLst>
                <a:outerShdw blurRad="38100" dist="38100" dir="2700000" algn="tl">
                  <a:srgbClr val="000000">
                    <a:alpha val="43137"/>
                  </a:srgbClr>
                </a:outerShdw>
              </a:effectLst>
            </a:endParaRPr>
          </a:p>
        </p:txBody>
      </p:sp>
      <p:sp>
        <p:nvSpPr>
          <p:cNvPr id="2" name="标题 1"/>
          <p:cNvSpPr>
            <a:spLocks noGrp="1"/>
          </p:cNvSpPr>
          <p:nvPr>
            <p:ph type="ctrTitle"/>
          </p:nvPr>
        </p:nvSpPr>
        <p:spPr/>
        <p:txBody>
          <a:bodyPr/>
          <a:lstStyle/>
          <a:p>
            <a:endParaRPr lang="zh-CN" altLang="en-US" dirty="0"/>
          </a:p>
        </p:txBody>
      </p:sp>
      <p:sp>
        <p:nvSpPr>
          <p:cNvPr id="9" name="标题 7"/>
          <p:cNvSpPr txBox="1">
            <a:spLocks/>
          </p:cNvSpPr>
          <p:nvPr/>
        </p:nvSpPr>
        <p:spPr>
          <a:xfrm>
            <a:off x="1422400" y="5002392"/>
            <a:ext cx="7620000" cy="598308"/>
          </a:xfrm>
          <a:prstGeom prst="rect">
            <a:avLst/>
          </a:prstGeom>
        </p:spPr>
        <p:txBody>
          <a:bodyPr vert="horz" lIns="91440" tIns="45720" rIns="91440" bIns="45720" rtlCol="0" anchor="t" anchorCtr="0">
            <a:normAutofit fontScale="92500"/>
          </a:bodyPr>
          <a:lstStyle>
            <a:lvl1pPr algn="l" defTabSz="685800" rtl="0" eaLnBrk="1" latinLnBrk="0" hangingPunct="1">
              <a:spcBef>
                <a:spcPct val="0"/>
              </a:spcBef>
              <a:buNone/>
              <a:defRPr sz="2100" b="0" kern="1200">
                <a:solidFill>
                  <a:schemeClr val="tx1">
                    <a:lumMod val="65000"/>
                    <a:lumOff val="35000"/>
                  </a:schemeClr>
                </a:solidFill>
                <a:latin typeface="+mj-lt"/>
                <a:ea typeface="+mj-ea"/>
                <a:cs typeface="+mj-cs"/>
              </a:defRPr>
            </a:lvl1pPr>
          </a:lstStyle>
          <a:p>
            <a:pPr algn="ctr"/>
            <a:r>
              <a:rPr lang="en-US" altLang="zh-CN" dirty="0">
                <a:solidFill>
                  <a:schemeClr val="bg1"/>
                </a:solidFill>
              </a:rPr>
              <a:t>Shi </a:t>
            </a:r>
            <a:r>
              <a:rPr lang="en-US" altLang="zh-CN" dirty="0" err="1">
                <a:solidFill>
                  <a:schemeClr val="bg1"/>
                </a:solidFill>
              </a:rPr>
              <a:t>Wenxuan</a:t>
            </a:r>
            <a:r>
              <a:rPr lang="zh-CN" altLang="en-US" dirty="0">
                <a:solidFill>
                  <a:schemeClr val="bg1"/>
                </a:solidFill>
              </a:rPr>
              <a:t>，</a:t>
            </a:r>
            <a:r>
              <a:rPr lang="en-US" altLang="zh-CN" dirty="0">
                <a:solidFill>
                  <a:schemeClr val="bg1"/>
                </a:solidFill>
              </a:rPr>
              <a:t>Email: </a:t>
            </a:r>
            <a:r>
              <a:rPr lang="en-US" altLang="zh-CN" dirty="0" err="1">
                <a:solidFill>
                  <a:schemeClr val="bg1"/>
                </a:solidFill>
              </a:rPr>
              <a:t>shiwx@nankai.edu.cn</a:t>
            </a:r>
            <a:r>
              <a:rPr lang="en-US" altLang="zh-CN" dirty="0">
                <a:solidFill>
                  <a:schemeClr val="bg1"/>
                </a:solidFill>
              </a:rPr>
              <a:t>,  </a:t>
            </a:r>
            <a:r>
              <a:rPr lang="en-US" altLang="zh-CN" dirty="0" err="1">
                <a:solidFill>
                  <a:schemeClr val="bg1"/>
                </a:solidFill>
              </a:rPr>
              <a:t>Wechat</a:t>
            </a:r>
            <a:r>
              <a:rPr lang="en-US" altLang="zh-CN" dirty="0">
                <a:solidFill>
                  <a:schemeClr val="bg1"/>
                </a:solidFill>
              </a:rPr>
              <a:t>: 13920561100</a:t>
            </a:r>
            <a:endParaRPr lang="zh-CN" altLang="en-US" dirty="0">
              <a:solidFill>
                <a:schemeClr val="bg1"/>
              </a:solidFill>
            </a:endParaRPr>
          </a:p>
        </p:txBody>
      </p:sp>
      <p:pic>
        <p:nvPicPr>
          <p:cNvPr id="6" name="图片 5"/>
          <p:cNvPicPr>
            <a:picLocks noChangeAspect="1"/>
          </p:cNvPicPr>
          <p:nvPr/>
        </p:nvPicPr>
        <p:blipFill>
          <a:blip r:embed="rId3"/>
          <a:stretch>
            <a:fillRect/>
          </a:stretch>
        </p:blipFill>
        <p:spPr>
          <a:xfrm>
            <a:off x="2501770" y="1638300"/>
            <a:ext cx="5059815" cy="3196531"/>
          </a:xfrm>
          <a:prstGeom prst="rect">
            <a:avLst/>
          </a:prstGeom>
        </p:spPr>
      </p:pic>
    </p:spTree>
    <p:extLst>
      <p:ext uri="{BB962C8B-B14F-4D97-AF65-F5344CB8AC3E}">
        <p14:creationId xmlns:p14="http://schemas.microsoft.com/office/powerpoint/2010/main" val="142345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79370" tIns="39685" rIns="79370" bIns="39685" rtlCol="0" anchor="t">
            <a:normAutofit/>
          </a:bodyPr>
          <a:lstStyle/>
          <a:p>
            <a:r>
              <a:rPr lang="zh-CN" altLang="en-US" b="1" dirty="0"/>
              <a:t>自动流水线</a:t>
            </a:r>
            <a:r>
              <a:rPr lang="zh-CN" altLang="en-US" dirty="0"/>
              <a:t>：提供流水线能力，可以实现从代码仓库到服务发布的全自动流程，无需反复登录控制台操作。</a:t>
            </a:r>
          </a:p>
          <a:p>
            <a:r>
              <a:rPr lang="zh-CN" altLang="en-US" b="1" dirty="0"/>
              <a:t>部署安全可控</a:t>
            </a:r>
            <a:r>
              <a:rPr lang="zh-CN" altLang="en-US" dirty="0"/>
              <a:t>：提供灰度发布、定向开发测试、版本回滚等多样部署能力，业务更新迭代更稳更安全。</a:t>
            </a:r>
          </a:p>
          <a:p>
            <a:r>
              <a:rPr lang="zh-CN" altLang="en-US" b="1" dirty="0"/>
              <a:t>机器人提醒</a:t>
            </a:r>
            <a:r>
              <a:rPr lang="zh-CN" altLang="en-US" dirty="0"/>
              <a:t>：提供企业微信机器人提醒，第一时间告知发布情况。</a:t>
            </a:r>
          </a:p>
          <a:p>
            <a:r>
              <a:rPr lang="zh-CN" altLang="en-US" b="1" dirty="0"/>
              <a:t>日志系统</a:t>
            </a:r>
            <a:r>
              <a:rPr lang="zh-CN" altLang="en-US" dirty="0"/>
              <a:t>：对服务运行提供实时日志收集和查询能力，支持多种检索语法。</a:t>
            </a:r>
          </a:p>
          <a:p>
            <a:r>
              <a:rPr lang="zh-CN" altLang="en-US" b="1" dirty="0"/>
              <a:t>资源监控</a:t>
            </a:r>
            <a:r>
              <a:rPr lang="zh-CN" altLang="en-US" dirty="0"/>
              <a:t>：实时反映环境各个服务和各种资源的使用消耗情况，以及服务内版本运行的具体情况。</a:t>
            </a:r>
          </a:p>
          <a:p>
            <a:r>
              <a:rPr lang="zh-CN" altLang="en-US" b="1" dirty="0"/>
              <a:t>资源告警</a:t>
            </a:r>
            <a:r>
              <a:rPr lang="zh-CN" altLang="en-US" dirty="0"/>
              <a:t>：提供丰富的告警渠道，实时感知环境资源使用的各项指标运行情况，支持自定义规则。</a:t>
            </a:r>
          </a:p>
          <a:p>
            <a:r>
              <a:rPr lang="zh-CN" altLang="en-US" b="1" dirty="0"/>
              <a:t>集成</a:t>
            </a:r>
            <a:r>
              <a:rPr lang="en-US" altLang="zh-CN" b="1" dirty="0"/>
              <a:t>SDK</a:t>
            </a:r>
            <a:r>
              <a:rPr lang="zh-CN" altLang="en-US" dirty="0"/>
              <a:t>：小程序和公众号开发接入，可直接使用自带的</a:t>
            </a:r>
            <a:r>
              <a:rPr lang="en-US" altLang="zh-CN" dirty="0"/>
              <a:t>SDK</a:t>
            </a:r>
            <a:r>
              <a:rPr lang="zh-CN" altLang="en-US" dirty="0"/>
              <a:t>操作，无需自己封装。</a:t>
            </a:r>
          </a:p>
        </p:txBody>
      </p:sp>
      <p:sp>
        <p:nvSpPr>
          <p:cNvPr id="2" name="Title 1"/>
          <p:cNvSpPr>
            <a:spLocks noGrp="1"/>
          </p:cNvSpPr>
          <p:nvPr>
            <p:ph type="title"/>
          </p:nvPr>
        </p:nvSpPr>
        <p:spPr/>
        <p:txBody>
          <a:bodyPr/>
          <a:lstStyle/>
          <a:p>
            <a:r>
              <a:rPr lang="zh-CN" altLang="en-US" b="1" dirty="0"/>
              <a:t>免除服务器运维工作，业务发布又快又稳</a:t>
            </a:r>
            <a:endParaRPr lang="en-US" dirty="0"/>
          </a:p>
        </p:txBody>
      </p:sp>
    </p:spTree>
    <p:extLst>
      <p:ext uri="{BB962C8B-B14F-4D97-AF65-F5344CB8AC3E}">
        <p14:creationId xmlns:p14="http://schemas.microsoft.com/office/powerpoint/2010/main" val="2455846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服务端所需资源一站式管理</a:t>
            </a:r>
          </a:p>
        </p:txBody>
      </p:sp>
      <p:pic>
        <p:nvPicPr>
          <p:cNvPr id="4098" name="Picture 2" descr="产品功能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400" y="1333500"/>
            <a:ext cx="6324600" cy="433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5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服务端所需资源一站式管理</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b="1" dirty="0" err="1"/>
              <a:t>MySql</a:t>
            </a:r>
            <a:r>
              <a:rPr lang="zh-CN" altLang="en-US" dirty="0"/>
              <a:t>：提供「</a:t>
            </a:r>
            <a:r>
              <a:rPr lang="en-US" altLang="zh-CN" dirty="0" err="1"/>
              <a:t>Serverless</a:t>
            </a:r>
            <a:r>
              <a:rPr lang="zh-CN" altLang="en-US" dirty="0"/>
              <a:t>形态的</a:t>
            </a:r>
            <a:r>
              <a:rPr lang="en-US" altLang="zh-CN" dirty="0" err="1"/>
              <a:t>Mysql</a:t>
            </a:r>
            <a:r>
              <a:rPr lang="zh-CN" altLang="en-US" dirty="0"/>
              <a:t>」，根据业务使用需求自动扩缩容，不产生瓶颈；</a:t>
            </a:r>
          </a:p>
          <a:p>
            <a:r>
              <a:rPr lang="zh-CN" altLang="en-US" b="1" dirty="0"/>
              <a:t>对象存储</a:t>
            </a:r>
            <a:r>
              <a:rPr lang="zh-CN" altLang="en-US" dirty="0"/>
              <a:t>：简单配置就可以在服务内和客户端使用，自带安全域名校验，</a:t>
            </a:r>
            <a:r>
              <a:rPr lang="en-US" altLang="zh-CN" dirty="0"/>
              <a:t>CDN</a:t>
            </a:r>
            <a:r>
              <a:rPr lang="zh-CN" altLang="en-US" dirty="0"/>
              <a:t>缓存加速和其他安全能力；</a:t>
            </a:r>
          </a:p>
          <a:p>
            <a:r>
              <a:rPr lang="zh-CN" altLang="en-US" b="1" dirty="0"/>
              <a:t>可延展性</a:t>
            </a:r>
            <a:r>
              <a:rPr lang="zh-CN" altLang="en-US" dirty="0"/>
              <a:t>：可以结合其他云资源搭配使用，随心选择合适的云上资源，打造自己的服务体系。</a:t>
            </a:r>
          </a:p>
        </p:txBody>
      </p:sp>
    </p:spTree>
    <p:extLst>
      <p:ext uri="{BB962C8B-B14F-4D97-AF65-F5344CB8AC3E}">
        <p14:creationId xmlns:p14="http://schemas.microsoft.com/office/powerpoint/2010/main" val="385059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从服务器迁移到云托管</a:t>
            </a:r>
          </a:p>
        </p:txBody>
      </p:sp>
      <p:sp>
        <p:nvSpPr>
          <p:cNvPr id="3" name="Content Placeholder 2"/>
          <p:cNvSpPr>
            <a:spLocks noGrp="1"/>
          </p:cNvSpPr>
          <p:nvPr>
            <p:ph idx="1"/>
          </p:nvPr>
        </p:nvSpPr>
        <p:spPr/>
        <p:txBody>
          <a:bodyPr>
            <a:normAutofit/>
          </a:bodyPr>
          <a:lstStyle/>
          <a:p>
            <a:r>
              <a:rPr lang="zh-CN" altLang="en-US" b="1" dirty="0"/>
              <a:t>低改造成本</a:t>
            </a:r>
            <a:r>
              <a:rPr lang="zh-CN" altLang="en-US" dirty="0"/>
              <a:t>：传统服务几乎无需改造成本，可快速迁移存量业务；</a:t>
            </a:r>
          </a:p>
          <a:p>
            <a:r>
              <a:rPr lang="zh-CN" altLang="en-US" b="1" dirty="0"/>
              <a:t>支持微服务</a:t>
            </a:r>
            <a:r>
              <a:rPr lang="zh-CN" altLang="en-US" dirty="0"/>
              <a:t>：支持东西向通信微服务和服务常驻，灵活设定，内网隔离；</a:t>
            </a:r>
          </a:p>
          <a:p>
            <a:r>
              <a:rPr lang="zh-CN" altLang="en-US" b="1" dirty="0"/>
              <a:t>自定义域名</a:t>
            </a:r>
            <a:r>
              <a:rPr lang="zh-CN" altLang="en-US" dirty="0"/>
              <a:t>：服务可以解析到自有域名，支持开启</a:t>
            </a:r>
            <a:r>
              <a:rPr lang="en-US" altLang="zh-CN" dirty="0"/>
              <a:t>HTTPS</a:t>
            </a:r>
            <a:r>
              <a:rPr lang="zh-CN" altLang="en-US" dirty="0"/>
              <a:t>，还有更多网关相关能力；</a:t>
            </a:r>
          </a:p>
        </p:txBody>
      </p:sp>
    </p:spTree>
    <p:extLst>
      <p:ext uri="{BB962C8B-B14F-4D97-AF65-F5344CB8AC3E}">
        <p14:creationId xmlns:p14="http://schemas.microsoft.com/office/powerpoint/2010/main" val="175593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如何使用微信云托管？</a:t>
            </a:r>
          </a:p>
        </p:txBody>
      </p:sp>
      <p:sp>
        <p:nvSpPr>
          <p:cNvPr id="3" name="Content Placeholder 2"/>
          <p:cNvSpPr>
            <a:spLocks noGrp="1"/>
          </p:cNvSpPr>
          <p:nvPr>
            <p:ph idx="1"/>
          </p:nvPr>
        </p:nvSpPr>
        <p:spPr/>
        <p:txBody>
          <a:bodyPr vert="horz" lIns="79370" tIns="39685" rIns="79370" bIns="39685" rtlCol="0" anchor="t">
            <a:normAutofit/>
          </a:bodyPr>
          <a:lstStyle/>
          <a:p>
            <a:r>
              <a:rPr lang="zh-CN" altLang="en-US" dirty="0">
                <a:hlinkClick r:id="rId3"/>
              </a:rPr>
              <a:t>快速开始</a:t>
            </a:r>
            <a:r>
              <a:rPr lang="zh-CN" altLang="en-US" dirty="0"/>
              <a:t>：</a:t>
            </a:r>
            <a:r>
              <a:rPr lang="zh-CN" altLang="en-US" dirty="0" smtClean="0"/>
              <a:t>建议先</a:t>
            </a:r>
            <a:r>
              <a:rPr lang="zh-CN" altLang="en-US" dirty="0"/>
              <a:t>阅读「</a:t>
            </a:r>
            <a:r>
              <a:rPr lang="zh-CN" altLang="en-US" dirty="0">
                <a:hlinkClick r:id="rId3"/>
              </a:rPr>
              <a:t>快速开始</a:t>
            </a:r>
            <a:r>
              <a:rPr lang="zh-CN" altLang="en-US" dirty="0"/>
              <a:t>」，先整体体验了解一下微信云托管的各项功能。</a:t>
            </a:r>
          </a:p>
          <a:p>
            <a:r>
              <a:rPr lang="zh-CN" altLang="en-US" dirty="0">
                <a:hlinkClick r:id="rId4"/>
              </a:rPr>
              <a:t>使用指南</a:t>
            </a:r>
            <a:r>
              <a:rPr lang="zh-CN" altLang="en-US" dirty="0"/>
              <a:t>：在具体使用平台的时候，可以直接从控制台获得「</a:t>
            </a:r>
            <a:r>
              <a:rPr lang="zh-CN" altLang="en-US" dirty="0">
                <a:hlinkClick r:id="rId4"/>
              </a:rPr>
              <a:t>使用指南</a:t>
            </a:r>
            <a:r>
              <a:rPr lang="zh-CN" altLang="en-US" dirty="0"/>
              <a:t>」的具体链接，来学习如何操作。</a:t>
            </a:r>
          </a:p>
          <a:p>
            <a:r>
              <a:rPr lang="zh-CN" altLang="en-US" dirty="0">
                <a:hlinkClick r:id="rId5"/>
              </a:rPr>
              <a:t>开发指引</a:t>
            </a:r>
            <a:r>
              <a:rPr lang="zh-CN" altLang="en-US" dirty="0"/>
              <a:t>：在开发业务代码时，对于云托管平台的操作，可以具体阅读「</a:t>
            </a:r>
            <a:r>
              <a:rPr lang="zh-CN" altLang="en-US" dirty="0">
                <a:hlinkClick r:id="rId5"/>
              </a:rPr>
              <a:t>开发指引</a:t>
            </a:r>
            <a:r>
              <a:rPr lang="zh-CN" altLang="en-US" dirty="0"/>
              <a:t>」。</a:t>
            </a:r>
          </a:p>
          <a:p>
            <a:r>
              <a:rPr lang="zh-CN" altLang="en-US" dirty="0">
                <a:hlinkClick r:id="rId6"/>
              </a:rPr>
              <a:t>模版部署</a:t>
            </a:r>
            <a:r>
              <a:rPr lang="zh-CN" altLang="en-US" dirty="0"/>
              <a:t>：</a:t>
            </a:r>
            <a:r>
              <a:rPr lang="zh-CN" altLang="en-US" dirty="0" smtClean="0"/>
              <a:t>如果开发新的项目</a:t>
            </a:r>
            <a:r>
              <a:rPr lang="zh-CN" altLang="en-US" dirty="0"/>
              <a:t>，或者</a:t>
            </a:r>
            <a:r>
              <a:rPr lang="zh-CN" altLang="en-US" dirty="0" smtClean="0"/>
              <a:t>改造过于</a:t>
            </a:r>
            <a:r>
              <a:rPr lang="zh-CN" altLang="en-US" dirty="0"/>
              <a:t>传统的项目，可以在「</a:t>
            </a:r>
            <a:r>
              <a:rPr lang="zh-CN" altLang="en-US" dirty="0">
                <a:hlinkClick r:id="rId6"/>
              </a:rPr>
              <a:t>一键部署模版</a:t>
            </a:r>
            <a:r>
              <a:rPr lang="zh-CN" altLang="en-US" dirty="0"/>
              <a:t>」下选择与你最匹配的语言或</a:t>
            </a:r>
            <a:r>
              <a:rPr lang="zh-CN" altLang="en-US" dirty="0" smtClean="0"/>
              <a:t>框架。</a:t>
            </a:r>
            <a:endParaRPr lang="zh-CN" altLang="en-US" dirty="0"/>
          </a:p>
        </p:txBody>
      </p:sp>
    </p:spTree>
    <p:extLst>
      <p:ext uri="{BB962C8B-B14F-4D97-AF65-F5344CB8AC3E}">
        <p14:creationId xmlns:p14="http://schemas.microsoft.com/office/powerpoint/2010/main" val="3205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产品计费</a:t>
            </a:r>
            <a:endParaRPr lang="en-US" dirty="0"/>
          </a:p>
        </p:txBody>
      </p:sp>
      <p:pic>
        <p:nvPicPr>
          <p:cNvPr id="7" name="图片 6"/>
          <p:cNvPicPr>
            <a:picLocks noChangeAspect="1"/>
          </p:cNvPicPr>
          <p:nvPr/>
        </p:nvPicPr>
        <p:blipFill>
          <a:blip r:embed="rId3"/>
          <a:stretch>
            <a:fillRect/>
          </a:stretch>
        </p:blipFill>
        <p:spPr>
          <a:xfrm>
            <a:off x="400340" y="1790700"/>
            <a:ext cx="8702945" cy="3048000"/>
          </a:xfrm>
          <a:prstGeom prst="rect">
            <a:avLst/>
          </a:prstGeom>
        </p:spPr>
      </p:pic>
    </p:spTree>
    <p:extLst>
      <p:ext uri="{BB962C8B-B14F-4D97-AF65-F5344CB8AC3E}">
        <p14:creationId xmlns:p14="http://schemas.microsoft.com/office/powerpoint/2010/main" val="110120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专题课程</a:t>
            </a:r>
            <a:endParaRPr lang="en-US" dirty="0"/>
          </a:p>
        </p:txBody>
      </p:sp>
      <p:sp>
        <p:nvSpPr>
          <p:cNvPr id="3" name="Content Placeholder 2"/>
          <p:cNvSpPr>
            <a:spLocks noGrp="1"/>
          </p:cNvSpPr>
          <p:nvPr>
            <p:ph idx="1"/>
          </p:nvPr>
        </p:nvSpPr>
        <p:spPr/>
        <p:txBody>
          <a:bodyPr>
            <a:noAutofit/>
          </a:bodyPr>
          <a:lstStyle/>
          <a:p>
            <a:r>
              <a:rPr lang="zh-CN" altLang="en-US" sz="2000" dirty="0"/>
              <a:t>快速上手微信云托管：</a:t>
            </a:r>
            <a:r>
              <a:rPr lang="en-US" sz="1200" dirty="0">
                <a:hlinkClick r:id="rId3"/>
              </a:rPr>
              <a:t>https://</a:t>
            </a:r>
            <a:r>
              <a:rPr lang="en-US" sz="1200" dirty="0" smtClean="0">
                <a:hlinkClick r:id="rId3"/>
              </a:rPr>
              <a:t>developers.weixin.qq.com/community/business/course/00068c2c0106c0667f5b01d015b80d</a:t>
            </a:r>
            <a:endParaRPr lang="en-US" sz="1400" dirty="0" smtClean="0"/>
          </a:p>
        </p:txBody>
      </p:sp>
      <p:pic>
        <p:nvPicPr>
          <p:cNvPr id="4" name="图片 3"/>
          <p:cNvPicPr>
            <a:picLocks noChangeAspect="1"/>
          </p:cNvPicPr>
          <p:nvPr/>
        </p:nvPicPr>
        <p:blipFill>
          <a:blip r:embed="rId4"/>
          <a:stretch>
            <a:fillRect/>
          </a:stretch>
        </p:blipFill>
        <p:spPr>
          <a:xfrm>
            <a:off x="1528578" y="1979859"/>
            <a:ext cx="2179821" cy="3554166"/>
          </a:xfrm>
          <a:prstGeom prst="rect">
            <a:avLst/>
          </a:prstGeom>
        </p:spPr>
      </p:pic>
      <p:pic>
        <p:nvPicPr>
          <p:cNvPr id="6" name="图片 5"/>
          <p:cNvPicPr>
            <a:picLocks noChangeAspect="1"/>
          </p:cNvPicPr>
          <p:nvPr/>
        </p:nvPicPr>
        <p:blipFill>
          <a:blip r:embed="rId5"/>
          <a:stretch>
            <a:fillRect/>
          </a:stretch>
        </p:blipFill>
        <p:spPr>
          <a:xfrm>
            <a:off x="4683115" y="2462701"/>
            <a:ext cx="2596114" cy="2676525"/>
          </a:xfrm>
          <a:prstGeom prst="rect">
            <a:avLst/>
          </a:prstGeom>
        </p:spPr>
      </p:pic>
    </p:spTree>
    <p:extLst>
      <p:ext uri="{BB962C8B-B14F-4D97-AF65-F5344CB8AC3E}">
        <p14:creationId xmlns:p14="http://schemas.microsoft.com/office/powerpoint/2010/main" val="71365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微信云托管是什么？</a:t>
            </a:r>
          </a:p>
        </p:txBody>
      </p:sp>
      <p:sp>
        <p:nvSpPr>
          <p:cNvPr id="3" name="内容占位符 2"/>
          <p:cNvSpPr>
            <a:spLocks noGrp="1"/>
          </p:cNvSpPr>
          <p:nvPr>
            <p:ph idx="1"/>
          </p:nvPr>
        </p:nvSpPr>
        <p:spPr>
          <a:xfrm>
            <a:off x="553862" y="1333501"/>
            <a:ext cx="3171581" cy="3771636"/>
          </a:xfrm>
        </p:spPr>
        <p:txBody>
          <a:bodyPr>
            <a:normAutofit/>
          </a:bodyPr>
          <a:lstStyle/>
          <a:p>
            <a:r>
              <a:rPr lang="zh-CN" altLang="en-US" dirty="0"/>
              <a:t>微信云托管是为开发者提供的后端服务云原生解决</a:t>
            </a:r>
            <a:r>
              <a:rPr lang="zh-CN" altLang="en-US" dirty="0" smtClean="0"/>
              <a:t>方案；</a:t>
            </a:r>
            <a:endParaRPr lang="en-US" altLang="zh-CN" dirty="0" smtClean="0"/>
          </a:p>
          <a:p>
            <a:r>
              <a:rPr lang="zh-CN" altLang="en-US" dirty="0" smtClean="0"/>
              <a:t>支持</a:t>
            </a:r>
            <a:r>
              <a:rPr lang="zh-CN" altLang="en-US" dirty="0"/>
              <a:t>托管任意语言及框架的容器化</a:t>
            </a:r>
            <a:r>
              <a:rPr lang="zh-CN" altLang="en-US" dirty="0" smtClean="0"/>
              <a:t>应用；</a:t>
            </a:r>
            <a:endParaRPr lang="en-US" altLang="zh-CN" dirty="0" smtClean="0"/>
          </a:p>
          <a:p>
            <a:r>
              <a:rPr lang="zh-CN" altLang="en-US" dirty="0" smtClean="0"/>
              <a:t>创建</a:t>
            </a:r>
            <a:r>
              <a:rPr lang="zh-CN" altLang="en-US" dirty="0"/>
              <a:t>环境即可享受能自动扩缩容的容器</a:t>
            </a:r>
            <a:r>
              <a:rPr lang="zh-CN" altLang="en-US" dirty="0" smtClean="0"/>
              <a:t>资源；</a:t>
            </a:r>
            <a:endParaRPr lang="en-US" altLang="zh-CN" dirty="0" smtClean="0"/>
          </a:p>
          <a:p>
            <a:r>
              <a:rPr lang="zh-CN" altLang="en-US" dirty="0" smtClean="0"/>
              <a:t>用户</a:t>
            </a:r>
            <a:r>
              <a:rPr lang="zh-CN" altLang="en-US" dirty="0"/>
              <a:t>可面向代码</a:t>
            </a:r>
            <a:r>
              <a:rPr lang="en-US" altLang="zh-CN" dirty="0"/>
              <a:t>/</a:t>
            </a:r>
            <a:r>
              <a:rPr lang="zh-CN" altLang="en-US" dirty="0"/>
              <a:t>镜像等方式使用，免服务器、免运维。</a:t>
            </a:r>
          </a:p>
        </p:txBody>
      </p:sp>
      <p:pic>
        <p:nvPicPr>
          <p:cNvPr id="5" name="图片 4"/>
          <p:cNvPicPr>
            <a:picLocks noChangeAspect="1"/>
          </p:cNvPicPr>
          <p:nvPr/>
        </p:nvPicPr>
        <p:blipFill>
          <a:blip r:embed="rId2"/>
          <a:stretch>
            <a:fillRect/>
          </a:stretch>
        </p:blipFill>
        <p:spPr>
          <a:xfrm>
            <a:off x="3860800" y="1333500"/>
            <a:ext cx="5224322" cy="4283382"/>
          </a:xfrm>
          <a:prstGeom prst="rect">
            <a:avLst/>
          </a:prstGeom>
        </p:spPr>
      </p:pic>
    </p:spTree>
    <p:extLst>
      <p:ext uri="{BB962C8B-B14F-4D97-AF65-F5344CB8AC3E}">
        <p14:creationId xmlns:p14="http://schemas.microsoft.com/office/powerpoint/2010/main" val="400750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微信云托管能带来什么？</a:t>
            </a:r>
            <a:endParaRPr lang="zh-CN" altLang="en-US" b="1" dirty="0"/>
          </a:p>
        </p:txBody>
      </p:sp>
      <p:sp>
        <p:nvSpPr>
          <p:cNvPr id="3" name="内容占位符 2"/>
          <p:cNvSpPr>
            <a:spLocks noGrp="1"/>
          </p:cNvSpPr>
          <p:nvPr>
            <p:ph idx="1"/>
          </p:nvPr>
        </p:nvSpPr>
        <p:spPr/>
        <p:txBody>
          <a:bodyPr>
            <a:normAutofit/>
          </a:bodyPr>
          <a:lstStyle/>
          <a:p>
            <a:r>
              <a:rPr lang="zh-CN" altLang="en-US" dirty="0">
                <a:hlinkClick r:id="rId2"/>
              </a:rPr>
              <a:t>微信云托管</a:t>
            </a:r>
            <a:r>
              <a:rPr lang="zh-CN" altLang="en-US" dirty="0"/>
              <a:t> 是微信团队提供的以云原生为基础的，免运维、高可用服务上云解决方案，无需服务器，</a:t>
            </a:r>
            <a:r>
              <a:rPr lang="en-US" altLang="zh-CN" dirty="0"/>
              <a:t>1</a:t>
            </a:r>
            <a:r>
              <a:rPr lang="zh-CN" altLang="en-US" dirty="0"/>
              <a:t>分钟即可部署小程序</a:t>
            </a:r>
            <a:r>
              <a:rPr lang="en-US" altLang="zh-CN" dirty="0"/>
              <a:t>/</a:t>
            </a:r>
            <a:r>
              <a:rPr lang="zh-CN" altLang="en-US" dirty="0"/>
              <a:t>公众</a:t>
            </a:r>
            <a:r>
              <a:rPr lang="zh-CN" altLang="en-US" dirty="0" smtClean="0"/>
              <a:t>号</a:t>
            </a:r>
            <a:r>
              <a:rPr lang="en-US" altLang="zh-CN" dirty="0" smtClean="0"/>
              <a:t>/</a:t>
            </a:r>
            <a:r>
              <a:rPr lang="zh-CN" altLang="en-US" dirty="0" smtClean="0"/>
              <a:t>网站服务</a:t>
            </a:r>
            <a:r>
              <a:rPr lang="zh-CN" altLang="en-US" dirty="0"/>
              <a:t>端。</a:t>
            </a:r>
          </a:p>
          <a:p>
            <a:r>
              <a:rPr lang="zh-CN" altLang="en-US" dirty="0"/>
              <a:t>微信云托管支持目前绝大多数语言</a:t>
            </a:r>
            <a:r>
              <a:rPr lang="en-US" altLang="zh-CN" dirty="0"/>
              <a:t>/</a:t>
            </a:r>
            <a:r>
              <a:rPr lang="zh-CN" altLang="en-US" dirty="0"/>
              <a:t>框架项目，开发者可以从服务器平滑迁移；并且微信云托管的自动运维和扩缩容特性，无需开发者关心服务的可用性，专注于业务，极大节省人力和服务资源成本。</a:t>
            </a:r>
          </a:p>
          <a:p>
            <a:r>
              <a:rPr lang="zh-CN" altLang="en-US" dirty="0"/>
              <a:t>同时，微信云托管还集成持续交付部署，</a:t>
            </a:r>
            <a:r>
              <a:rPr lang="en-US" altLang="zh-CN" dirty="0"/>
              <a:t>DevOps</a:t>
            </a:r>
            <a:r>
              <a:rPr lang="zh-CN" altLang="en-US" dirty="0"/>
              <a:t>自动化，安全鉴权等众多能力，致力于帮助没有深层运维经验的业务开发者和研发团队，用最低的成本，打造出稳定性高，安全性强的后端服务。</a:t>
            </a:r>
          </a:p>
        </p:txBody>
      </p:sp>
    </p:spTree>
    <p:extLst>
      <p:ext uri="{BB962C8B-B14F-4D97-AF65-F5344CB8AC3E}">
        <p14:creationId xmlns:p14="http://schemas.microsoft.com/office/powerpoint/2010/main" val="310928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2800" b="1" dirty="0"/>
              <a:t>与传统的服务器部署模式相比有什么优势</a:t>
            </a:r>
            <a:r>
              <a:rPr lang="zh-CN" altLang="en-US" sz="2800" b="1" dirty="0" smtClean="0"/>
              <a:t>？</a:t>
            </a:r>
            <a:endParaRPr lang="zh-CN" altLang="en-US" b="1" dirty="0"/>
          </a:p>
        </p:txBody>
      </p:sp>
      <p:sp>
        <p:nvSpPr>
          <p:cNvPr id="3" name="Content Placeholder 2"/>
          <p:cNvSpPr>
            <a:spLocks noGrp="1"/>
          </p:cNvSpPr>
          <p:nvPr>
            <p:ph idx="1"/>
          </p:nvPr>
        </p:nvSpPr>
        <p:spPr/>
        <p:txBody>
          <a:bodyPr vert="horz" lIns="79370" tIns="39685" rIns="79370" bIns="39685" rtlCol="0" anchor="t">
            <a:normAutofit/>
          </a:bodyPr>
          <a:lstStyle/>
          <a:p>
            <a:r>
              <a:rPr lang="zh-CN" altLang="en-US" dirty="0" smtClean="0"/>
              <a:t>微</a:t>
            </a:r>
            <a:r>
              <a:rPr lang="zh-CN" altLang="en-US" dirty="0"/>
              <a:t>信云托管的助力下，项目服务可以达到和专业运维团队支撑一样的效果，同时又极大的节省人力和服务成本。</a:t>
            </a:r>
            <a:endParaRPr lang="en-US" altLang="zh-CN" dirty="0"/>
          </a:p>
          <a:p>
            <a:r>
              <a:rPr lang="zh-CN" altLang="en-US" dirty="0"/>
              <a:t>微</a:t>
            </a:r>
            <a:r>
              <a:rPr lang="zh-CN" altLang="en-US" dirty="0"/>
              <a:t>信云托管的高可用，免运维的基本特性，加上独家提供的微信生态核心能力，使得其在服务上云中有非常突出的优势</a:t>
            </a:r>
            <a:r>
              <a:rPr lang="zh-CN" altLang="en-US" dirty="0"/>
              <a:t>。</a:t>
            </a:r>
            <a:endParaRPr lang="en-US" altLang="zh-CN" dirty="0"/>
          </a:p>
          <a:p>
            <a:r>
              <a:rPr lang="zh-CN" altLang="en-US" dirty="0"/>
              <a:t>微信云托管与微信生态深度融合，具有免鉴权，云调用，消息推送，微信支付等众多微信优势特性，开发者可以非常轻松和高效</a:t>
            </a:r>
            <a:r>
              <a:rPr lang="zh-CN" altLang="en-US" dirty="0"/>
              <a:t>的完成互通，并且在安全、可靠性方面有微信团队的专业保障。</a:t>
            </a:r>
            <a:endParaRPr lang="en-US" sz="2400" dirty="0"/>
          </a:p>
        </p:txBody>
      </p:sp>
    </p:spTree>
    <p:extLst>
      <p:ext uri="{BB962C8B-B14F-4D97-AF65-F5344CB8AC3E}">
        <p14:creationId xmlns:p14="http://schemas.microsoft.com/office/powerpoint/2010/main" val="215174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网络加速与网络安全</a:t>
            </a:r>
          </a:p>
        </p:txBody>
      </p:sp>
      <p:pic>
        <p:nvPicPr>
          <p:cNvPr id="1026" name="Picture 2" descr="产品功能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400" y="1333500"/>
            <a:ext cx="611824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464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网络加速与网络安全</a:t>
            </a:r>
            <a:endParaRPr lang="en-US" dirty="0"/>
          </a:p>
        </p:txBody>
      </p:sp>
      <p:sp>
        <p:nvSpPr>
          <p:cNvPr id="3" name="Content Placeholder 2"/>
          <p:cNvSpPr>
            <a:spLocks noGrp="1"/>
          </p:cNvSpPr>
          <p:nvPr>
            <p:ph idx="1"/>
          </p:nvPr>
        </p:nvSpPr>
        <p:spPr/>
        <p:txBody>
          <a:bodyPr>
            <a:normAutofit/>
          </a:bodyPr>
          <a:lstStyle/>
          <a:p>
            <a:r>
              <a:rPr lang="zh-CN" altLang="en-US" b="1" dirty="0"/>
              <a:t>低网络延迟：</a:t>
            </a:r>
            <a:r>
              <a:rPr lang="zh-CN" altLang="en-US" dirty="0"/>
              <a:t> 客户端请求从微信就近节点经过微信专线到达服务，服务端内网专线访问微信接口。</a:t>
            </a:r>
          </a:p>
          <a:p>
            <a:r>
              <a:rPr lang="zh-CN" altLang="en-US" b="1" dirty="0"/>
              <a:t>免费防</a:t>
            </a:r>
            <a:r>
              <a:rPr lang="en-US" altLang="zh-CN" b="1" dirty="0" err="1"/>
              <a:t>DDoS</a:t>
            </a:r>
            <a:r>
              <a:rPr lang="zh-CN" altLang="en-US" b="1" dirty="0"/>
              <a:t>攻击：</a:t>
            </a:r>
            <a:r>
              <a:rPr lang="zh-CN" altLang="en-US" dirty="0"/>
              <a:t> 服务端接口可以禁止公网访问，只接受客户端请求通过专线访问，从根本上杜绝</a:t>
            </a:r>
            <a:r>
              <a:rPr lang="en-US" altLang="zh-CN" dirty="0" err="1"/>
              <a:t>DDoS</a:t>
            </a:r>
            <a:r>
              <a:rPr lang="zh-CN" altLang="en-US" dirty="0"/>
              <a:t>可能且无需支付额外费用。（专线安全性由微信团队支持，与微信客户端安全级别相同）</a:t>
            </a:r>
          </a:p>
          <a:p>
            <a:r>
              <a:rPr lang="zh-CN" altLang="en-US" b="1" dirty="0"/>
              <a:t>天然免鉴权</a:t>
            </a:r>
            <a:r>
              <a:rPr lang="zh-CN" altLang="en-US" dirty="0"/>
              <a:t>：项目服务可以直接获取微信服务端接口令牌，由小程序或公众号端发送的请求，免鉴权直接获取用户信息。</a:t>
            </a:r>
          </a:p>
          <a:p>
            <a:r>
              <a:rPr lang="zh-CN" altLang="en-US" b="1" dirty="0"/>
              <a:t>开放接口服务</a:t>
            </a:r>
            <a:r>
              <a:rPr lang="zh-CN" altLang="en-US" dirty="0"/>
              <a:t>：提供所有微信服务端接口的免密中转，集成「微信支付」，无需加解密处理。</a:t>
            </a:r>
          </a:p>
          <a:p>
            <a:r>
              <a:rPr lang="zh-CN" altLang="en-US" b="1" dirty="0"/>
              <a:t>消息推送服务</a:t>
            </a:r>
            <a:r>
              <a:rPr lang="zh-CN" altLang="en-US" dirty="0"/>
              <a:t>：微信生态内各种消息，可配置多个服务和具体路径来接收，无需关心消息的加密和解密。</a:t>
            </a:r>
          </a:p>
        </p:txBody>
      </p:sp>
    </p:spTree>
    <p:extLst>
      <p:ext uri="{BB962C8B-B14F-4D97-AF65-F5344CB8AC3E}">
        <p14:creationId xmlns:p14="http://schemas.microsoft.com/office/powerpoint/2010/main" val="41615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初创业务、流量不稳定触发型业务大幅</a:t>
            </a:r>
            <a:r>
              <a:rPr lang="zh-CN" altLang="en-US" b="1" dirty="0" smtClean="0"/>
              <a:t>降低成本</a:t>
            </a:r>
            <a:endParaRPr lang="en-US" dirty="0"/>
          </a:p>
        </p:txBody>
      </p:sp>
      <p:pic>
        <p:nvPicPr>
          <p:cNvPr id="2050" name="Picture 2" descr="产品功能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400" y="1333500"/>
            <a:ext cx="6129650" cy="419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96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862" y="403412"/>
            <a:ext cx="8945738" cy="930088"/>
          </a:xfrm>
        </p:spPr>
        <p:txBody>
          <a:bodyPr/>
          <a:lstStyle/>
          <a:p>
            <a:r>
              <a:rPr lang="zh-CN" altLang="en-US" b="1" dirty="0"/>
              <a:t>初创业务、流量不稳定触发型业务大幅降低成本</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zh-CN" altLang="en-US" b="1" dirty="0"/>
              <a:t>自动扩缩容</a:t>
            </a:r>
            <a:r>
              <a:rPr lang="zh-CN" altLang="en-US" dirty="0"/>
              <a:t>：服务可以根据流量多少和自身承载消耗动态的进行扩缩容，保证服务高可用、高稳定。</a:t>
            </a:r>
          </a:p>
          <a:p>
            <a:r>
              <a:rPr lang="zh-CN" altLang="en-US" b="1" dirty="0"/>
              <a:t>极速响应率</a:t>
            </a:r>
            <a:r>
              <a:rPr lang="zh-CN" altLang="en-US" dirty="0"/>
              <a:t>：高并发场景下可在 </a:t>
            </a:r>
            <a:r>
              <a:rPr lang="en-US" altLang="zh-CN" dirty="0"/>
              <a:t>10s-20s </a:t>
            </a:r>
            <a:r>
              <a:rPr lang="zh-CN" altLang="en-US" dirty="0"/>
              <a:t>自动快速扩容（增加实例副本数）并支持业务稳定运行，事前事中时候均无需人工操作。</a:t>
            </a:r>
          </a:p>
          <a:p>
            <a:r>
              <a:rPr lang="zh-CN" altLang="en-US" b="1" dirty="0"/>
              <a:t>无闲置成本</a:t>
            </a:r>
            <a:r>
              <a:rPr lang="zh-CN" altLang="en-US" dirty="0"/>
              <a:t>：无业务流量时，实例副本数支持缩容到</a:t>
            </a:r>
            <a:r>
              <a:rPr lang="en-US" altLang="zh-CN" dirty="0"/>
              <a:t>0</a:t>
            </a:r>
            <a:r>
              <a:rPr lang="zh-CN" altLang="en-US" dirty="0"/>
              <a:t>，做到不用不花钱。</a:t>
            </a:r>
          </a:p>
        </p:txBody>
      </p:sp>
    </p:spTree>
    <p:extLst>
      <p:ext uri="{BB962C8B-B14F-4D97-AF65-F5344CB8AC3E}">
        <p14:creationId xmlns:p14="http://schemas.microsoft.com/office/powerpoint/2010/main" val="335277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免除服务器运维工作，业务发布</a:t>
            </a:r>
            <a:r>
              <a:rPr lang="zh-CN" altLang="en-US" b="1" dirty="0" smtClean="0"/>
              <a:t>又快又稳</a:t>
            </a:r>
            <a:endParaRPr lang="en-US" dirty="0"/>
          </a:p>
        </p:txBody>
      </p:sp>
      <p:pic>
        <p:nvPicPr>
          <p:cNvPr id="3074" name="Picture 2" descr="产品功能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600" y="1333500"/>
            <a:ext cx="6324600" cy="433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04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heme_AR">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PPT_GC_0915_WIDESCREEN" id="{9D53C443-ED6F-4918-A532-1E9B84616CC5}" vid="{7E79FEBC-D277-4FB7-B3A2-9627CB83E51E}"/>
    </a:ext>
  </a:extLst>
</a:theme>
</file>

<file path=ppt/theme/theme2.xml><?xml version="1.0" encoding="utf-8"?>
<a:theme xmlns:a="http://schemas.openxmlformats.org/drawingml/2006/main" name="GrapeCity_Standard">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70C0"/>
          </a:solid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apeCity_Standard" id="{79618E84-3BA7-4716-88DB-EDA2C343797B}" vid="{2A534A58-9FC7-4FAE-843C-F591238B18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007F32B4F84B44ACC6DD97D428A504" ma:contentTypeVersion="3" ma:contentTypeDescription="Create a new document." ma:contentTypeScope="" ma:versionID="df1701c683e45b7de10b6f7e2a0548c7">
  <xsd:schema xmlns:xsd="http://www.w3.org/2001/XMLSchema" xmlns:xs="http://www.w3.org/2001/XMLSchema" xmlns:p="http://schemas.microsoft.com/office/2006/metadata/properties" xmlns:ns2="eef61076-61bb-4ba8-9539-3229e0848d9e" targetNamespace="http://schemas.microsoft.com/office/2006/metadata/properties" ma:root="true" ma:fieldsID="cbbdbb27ac8dac2b6f3c91648c2172b0" ns2:_="">
    <xsd:import namespace="eef61076-61bb-4ba8-9539-3229e0848d9e"/>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61076-61bb-4ba8-9539-3229e0848d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0B5AD0-169F-4C2D-8F32-CC7E999DF833}">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ef61076-61bb-4ba8-9539-3229e0848d9e"/>
    <ds:schemaRef ds:uri="http://www.w3.org/XML/1998/namespace"/>
  </ds:schemaRefs>
</ds:datastoreItem>
</file>

<file path=customXml/itemProps2.xml><?xml version="1.0" encoding="utf-8"?>
<ds:datastoreItem xmlns:ds="http://schemas.openxmlformats.org/officeDocument/2006/customXml" ds:itemID="{5A8CBD8A-A3E3-4476-B9EC-9ABD2DED8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61076-61bb-4ba8-9539-3229e0848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CBCFDE-8814-4D85-8B11-BF18575B4D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GCDTD2_PowerPointTemplate_Widescreen_2015</Template>
  <TotalTime>2716</TotalTime>
  <Words>1048</Words>
  <Application>Microsoft Office PowerPoint</Application>
  <PresentationFormat>自定义</PresentationFormat>
  <Paragraphs>88</Paragraphs>
  <Slides>16</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宋体</vt:lpstr>
      <vt:lpstr>Arial</vt:lpstr>
      <vt:lpstr>Calibri</vt:lpstr>
      <vt:lpstr>Courier New</vt:lpstr>
      <vt:lpstr>Rockwell</vt:lpstr>
      <vt:lpstr>Trebuchet MS</vt:lpstr>
      <vt:lpstr>Wingdings</vt:lpstr>
      <vt:lpstr>1_Theme_AR</vt:lpstr>
      <vt:lpstr>GrapeCity_Standard</vt:lpstr>
      <vt:lpstr>PowerPoint 演示文稿</vt:lpstr>
      <vt:lpstr>微信云托管是什么？</vt:lpstr>
      <vt:lpstr>微信云托管能带来什么？</vt:lpstr>
      <vt:lpstr>与传统的服务器部署模式相比有什么优势？</vt:lpstr>
      <vt:lpstr>网络加速与网络安全</vt:lpstr>
      <vt:lpstr>网络加速与网络安全</vt:lpstr>
      <vt:lpstr>初创业务、流量不稳定触发型业务大幅降低成本</vt:lpstr>
      <vt:lpstr>初创业务、流量不稳定触发型业务大幅降低成本</vt:lpstr>
      <vt:lpstr>免除服务器运维工作，业务发布又快又稳</vt:lpstr>
      <vt:lpstr>免除服务器运维工作，业务发布又快又稳</vt:lpstr>
      <vt:lpstr>服务端所需资源一站式管理</vt:lpstr>
      <vt:lpstr>服务端所需资源一站式管理</vt:lpstr>
      <vt:lpstr>从服务器迁移到云托管</vt:lpstr>
      <vt:lpstr>如何使用微信云托管？</vt:lpstr>
      <vt:lpstr>产品计费</vt:lpstr>
      <vt:lpstr>专题课程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Dederer</dc:creator>
  <cp:lastModifiedBy>微软用户</cp:lastModifiedBy>
  <cp:revision>140</cp:revision>
  <dcterms:created xsi:type="dcterms:W3CDTF">2015-11-09T19:00:01Z</dcterms:created>
  <dcterms:modified xsi:type="dcterms:W3CDTF">2022-03-21T03:53:24Z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0x01010032007F32B4F84B44ACC6DD97D428A504</vt:lpwstr>
  </property>
</Properties>
</file>