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5143500" type="screen16x9"/>
  <p:notesSz cx="6858000" cy="9144000"/>
  <p:embeddedFontLst>
    <p:embeddedFont>
      <p:font typeface="Consolas" panose="020B0609020204030204" pitchFamily="49" charset="0"/>
      <p:regular r:id="rId46"/>
      <p:bold r:id="rId47"/>
      <p:italic r:id="rId48"/>
      <p:boldItalic r:id="rId49"/>
    </p:embeddedFont>
    <p:embeddedFont>
      <p:font typeface="Google Sans" panose="020B0603030502040204" pitchFamily="34"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Roboto Condensed" panose="020F050202020403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40" d="100"/>
          <a:sy n="140" d="100"/>
        </p:scale>
        <p:origin x="840" y="184"/>
      </p:cViewPr>
      <p:guideLst>
        <p:guide orient="horz" pos="1620"/>
        <p:guide pos="2880"/>
        <p:guide orient="horz" pos="9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5.fntdata"/><Relationship Id="rId5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DiffUtil.ItemCallbac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topic/libraries/data-bindin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topic/libraries/data-binding/binding-adapters"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eveloper.android.com/reference/android/databinding/ViewDataBinding#executependingbindings" TargetMode="External"/><Relationship Id="rId4" Type="http://schemas.openxmlformats.org/officeDocument/2006/relationships/hyperlink" Target="https://developer.android.com/reference/android/databinding/BindingAdapter"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reference/android/databinding/ViewDataBinding#executependingbinding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RecyclerView.LayoutManager"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GridLayoutManager"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GridLayoutManager.SpanSizeLookup"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RecyclerView.Adapt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fc54c9b39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fc54c9b3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fc54c9b39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fc54c9b39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Just like any other view, we can add click listeners to an entire list item view or child view within it. Because our view holders get recycled, we only need to set up click listeners once when the </a:t>
            </a:r>
            <a:r>
              <a:rPr lang="en">
                <a:solidFill>
                  <a:schemeClr val="dk1"/>
                </a:solidFill>
                <a:latin typeface="Courier New"/>
                <a:ea typeface="Courier New"/>
                <a:cs typeface="Courier New"/>
                <a:sym typeface="Courier New"/>
              </a:rPr>
              <a:t>ViewHolder</a:t>
            </a:r>
            <a:r>
              <a:rPr lang="en">
                <a:solidFill>
                  <a:schemeClr val="dk1"/>
                </a:solidFill>
              </a:rPr>
              <a:t> is created, not when it's bound (or re-bound). When an item is clicked, we can do something like pop up a Toast message with the value from the </a:t>
            </a:r>
            <a:r>
              <a:rPr lang="en">
                <a:solidFill>
                  <a:schemeClr val="dk1"/>
                </a:solidFill>
                <a:latin typeface="Courier New"/>
                <a:ea typeface="Courier New"/>
                <a:cs typeface="Courier New"/>
                <a:sym typeface="Courier New"/>
              </a:rPr>
              <a:t>TextView</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fc54c9b39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fc54c9b39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your custom adapter, you can extend </a:t>
            </a:r>
            <a:r>
              <a:rPr lang="en">
                <a:latin typeface="Courier New"/>
                <a:ea typeface="Courier New"/>
                <a:cs typeface="Courier New"/>
                <a:sym typeface="Courier New"/>
              </a:rPr>
              <a:t>RecyclerView.Adapter</a:t>
            </a:r>
            <a:r>
              <a:rPr lang="en"/>
              <a:t> directly, but whenever an update to the source data is needed, we discard the whole data list and reconstruct it. This is costly and wasteful. Especially if the prior source of data and updated source of data are the same or nearly the same. Instead, consider using </a:t>
            </a:r>
            <a:r>
              <a:rPr lang="en">
                <a:latin typeface="Courier New"/>
                <a:ea typeface="Courier New"/>
                <a:cs typeface="Courier New"/>
                <a:sym typeface="Courier New"/>
              </a:rPr>
              <a:t>ListAdapter</a:t>
            </a:r>
            <a:r>
              <a:rPr lang="en"/>
              <a:t>.</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fc54c9b39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fc54c9b39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Transitions: 3 clicks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Using a </a:t>
            </a:r>
            <a:r>
              <a:rPr lang="en">
                <a:solidFill>
                  <a:schemeClr val="dk1"/>
                </a:solidFill>
                <a:latin typeface="Courier New"/>
                <a:ea typeface="Courier New"/>
                <a:cs typeface="Courier New"/>
                <a:sym typeface="Courier New"/>
              </a:rPr>
              <a:t>RecyclerView.Adapter</a:t>
            </a:r>
            <a:r>
              <a:rPr lang="en">
                <a:solidFill>
                  <a:schemeClr val="dk1"/>
                </a:solidFill>
              </a:rPr>
              <a:t>, if we updated this 8-item list, it would first remove all current items from the list, and then reinsert them in the desired order. That would be 16 actions, 8 to remove (red background), and 8 to add (green background).</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fc54c9b39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fc54c9b39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Transitions: 2 clicks</a:t>
            </a:r>
            <a:endParaRPr b="1">
              <a:solidFill>
                <a:schemeClr val="dk1"/>
              </a:solidFill>
            </a:endParaRPr>
          </a:p>
          <a:p>
            <a:pPr marL="0" lvl="0" indent="0" algn="l" rtl="0">
              <a:spcBef>
                <a:spcPts val="1200"/>
              </a:spcBef>
              <a:spcAft>
                <a:spcPts val="0"/>
              </a:spcAft>
              <a:buNone/>
            </a:pPr>
            <a:r>
              <a:rPr lang="en">
                <a:solidFill>
                  <a:schemeClr val="dk1"/>
                </a:solidFill>
              </a:rPr>
              <a:t>Instead, it's more efficient to compute the minimum insertions and deletions needed to get from the source to destination. That way, we’re not building up the list from scratch if the data hasn’t changed much. </a:t>
            </a:r>
            <a:endParaRPr/>
          </a:p>
          <a:p>
            <a:pPr marL="0" lvl="0" indent="0" algn="l" rtl="0">
              <a:spcBef>
                <a:spcPts val="1200"/>
              </a:spcBef>
              <a:spcAft>
                <a:spcPts val="0"/>
              </a:spcAft>
              <a:buClr>
                <a:schemeClr val="dk1"/>
              </a:buClr>
              <a:buSzPts val="1100"/>
              <a:buFont typeface="Arial"/>
              <a:buNone/>
            </a:pPr>
            <a:r>
              <a:rPr lang="en"/>
              <a:t>Using </a:t>
            </a:r>
            <a:r>
              <a:rPr lang="en">
                <a:latin typeface="Courier New"/>
                <a:ea typeface="Courier New"/>
                <a:cs typeface="Courier New"/>
                <a:sym typeface="Courier New"/>
              </a:rPr>
              <a:t>ListAdapter</a:t>
            </a:r>
            <a:r>
              <a:rPr lang="en"/>
              <a:t> with a diff algorithm, you can get the same ending result with only 6 actions: 3 insertions (green background) and 3 deletions (red background).</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fc54c9b39_0_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fc54c9b39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few changes between the previous adapter code and the </a:t>
            </a:r>
            <a:r>
              <a:rPr lang="en">
                <a:latin typeface="Courier New"/>
                <a:ea typeface="Courier New"/>
                <a:cs typeface="Courier New"/>
                <a:sym typeface="Courier New"/>
              </a:rPr>
              <a:t>ListAdapter</a:t>
            </a:r>
            <a:r>
              <a:rPr lang="en"/>
              <a:t> code. The first major change is the addition of the data type of the list. Instead of extending </a:t>
            </a:r>
            <a:r>
              <a:rPr lang="en">
                <a:latin typeface="Courier New"/>
                <a:ea typeface="Courier New"/>
                <a:cs typeface="Courier New"/>
                <a:sym typeface="Courier New"/>
              </a:rPr>
              <a:t>RecyclerView.Adapter&lt;ViewHolder&gt;</a:t>
            </a:r>
            <a:r>
              <a:rPr lang="en"/>
              <a:t>, we extend </a:t>
            </a:r>
            <a:r>
              <a:rPr lang="en">
                <a:latin typeface="Courier New"/>
                <a:ea typeface="Courier New"/>
                <a:cs typeface="Courier New"/>
                <a:sym typeface="Courier New"/>
              </a:rPr>
              <a:t>ListAdapter&lt;Int, ViewHolder&gt;</a:t>
            </a:r>
            <a:r>
              <a:rPr lang="en"/>
              <a:t>. The second change is the passing of a </a:t>
            </a:r>
            <a:r>
              <a:rPr lang="en">
                <a:latin typeface="Courier New"/>
                <a:ea typeface="Courier New"/>
                <a:cs typeface="Courier New"/>
                <a:sym typeface="Courier New"/>
              </a:rPr>
              <a:t>DiffUtil.ItemCallback</a:t>
            </a:r>
            <a:r>
              <a:rPr lang="en"/>
              <a:t> object that determines how to diff two lists.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fc54c9b39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fc54c9b39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DiffUtil.ItemCallback</a:t>
            </a:r>
            <a:r>
              <a:rPr lang="en"/>
              <a:t> specifies a callback for calculating the diff between two non-null items in a list. It has two abstract functions that need to be overridden: </a:t>
            </a:r>
            <a:r>
              <a:rPr lang="en">
                <a:latin typeface="Courier New"/>
                <a:ea typeface="Courier New"/>
                <a:cs typeface="Courier New"/>
                <a:sym typeface="Courier New"/>
              </a:rPr>
              <a:t>areContentsTheSame()</a:t>
            </a:r>
            <a:r>
              <a:rPr lang="en"/>
              <a:t> and </a:t>
            </a:r>
            <a:r>
              <a:rPr lang="en">
                <a:latin typeface="Courier New"/>
                <a:ea typeface="Courier New"/>
                <a:cs typeface="Courier New"/>
                <a:sym typeface="Courier New"/>
              </a:rPr>
              <a:t>areItemsTheSame()</a:t>
            </a:r>
            <a:r>
              <a:rPr lang="en"/>
              <a:t>. While the methods seem similar, having both gives you more control over how data is handled. For example, you may have a dataset where two list item views </a:t>
            </a:r>
            <a:r>
              <a:rPr lang="en">
                <a:solidFill>
                  <a:schemeClr val="dk1"/>
                </a:solidFill>
              </a:rPr>
              <a:t>visually</a:t>
            </a:r>
            <a:r>
              <a:rPr lang="en"/>
              <a:t> appear the same to the user, but actually represent two different things in the source data.</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chemeClr val="hlink"/>
                </a:solidFill>
                <a:hlinkClick r:id="rId3"/>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fc54c9b39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fc54c9b39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More specifically, </a:t>
            </a:r>
            <a:r>
              <a:rPr lang="en">
                <a:latin typeface="Courier New"/>
                <a:ea typeface="Courier New"/>
                <a:cs typeface="Courier New"/>
                <a:sym typeface="Courier New"/>
              </a:rPr>
              <a:t>areItemsTheSame()</a:t>
            </a:r>
            <a:r>
              <a:rPr lang="en"/>
              <a:t> is called to check whether the </a:t>
            </a:r>
            <a:r>
              <a:rPr lang="en">
                <a:latin typeface="Courier New"/>
                <a:ea typeface="Courier New"/>
                <a:cs typeface="Courier New"/>
                <a:sym typeface="Courier New"/>
              </a:rPr>
              <a:t>oldItem</a:t>
            </a:r>
            <a:r>
              <a:rPr lang="en"/>
              <a:t> and </a:t>
            </a:r>
            <a:r>
              <a:rPr lang="en">
                <a:latin typeface="Courier New"/>
                <a:ea typeface="Courier New"/>
                <a:cs typeface="Courier New"/>
                <a:sym typeface="Courier New"/>
              </a:rPr>
              <a:t>newItem</a:t>
            </a:r>
            <a:r>
              <a:rPr lang="en"/>
              <a:t> represent the same item. For example, if your items have unique IDs, this method should check their ID equality.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areContentTheSame()</a:t>
            </a:r>
            <a:r>
              <a:rPr lang="en"/>
              <a:t>is called to check whether </a:t>
            </a:r>
            <a:r>
              <a:rPr lang="en">
                <a:solidFill>
                  <a:schemeClr val="dk1"/>
                </a:solidFill>
                <a:latin typeface="Courier New"/>
                <a:ea typeface="Courier New"/>
                <a:cs typeface="Courier New"/>
                <a:sym typeface="Courier New"/>
              </a:rPr>
              <a:t>oldItem</a:t>
            </a:r>
            <a:r>
              <a:rPr lang="en">
                <a:solidFill>
                  <a:schemeClr val="dk1"/>
                </a:solidFill>
              </a:rPr>
              <a:t> and </a:t>
            </a:r>
            <a:r>
              <a:rPr lang="en">
                <a:solidFill>
                  <a:schemeClr val="dk1"/>
                </a:solidFill>
                <a:latin typeface="Courier New"/>
                <a:ea typeface="Courier New"/>
                <a:cs typeface="Courier New"/>
                <a:sym typeface="Courier New"/>
              </a:rPr>
              <a:t>newItem</a:t>
            </a:r>
            <a:r>
              <a:rPr lang="en"/>
              <a:t> have the same data. When </a:t>
            </a:r>
            <a:r>
              <a:rPr lang="en">
                <a:latin typeface="Courier New"/>
                <a:ea typeface="Courier New"/>
                <a:cs typeface="Courier New"/>
                <a:sym typeface="Courier New"/>
              </a:rPr>
              <a:t>DiffUtil</a:t>
            </a:r>
            <a:r>
              <a:rPr lang="en"/>
              <a:t> is used with a </a:t>
            </a:r>
            <a:r>
              <a:rPr lang="en">
                <a:latin typeface="Courier New"/>
                <a:ea typeface="Courier New"/>
                <a:cs typeface="Courier New"/>
                <a:sym typeface="Courier New"/>
              </a:rPr>
              <a:t>RecyclerView.Adapter</a:t>
            </a:r>
            <a:r>
              <a:rPr lang="en"/>
              <a:t>, you should return whether the two items' visual representations are the same.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Because our list is backed by a list of integers, our </a:t>
            </a:r>
            <a:r>
              <a:rPr lang="en">
                <a:latin typeface="Courier New"/>
                <a:ea typeface="Courier New"/>
                <a:cs typeface="Courier New"/>
                <a:sym typeface="Courier New"/>
              </a:rPr>
              <a:t>areItemsTheSame()</a:t>
            </a:r>
            <a:r>
              <a:rPr lang="en"/>
              <a:t> and </a:t>
            </a:r>
            <a:r>
              <a:rPr lang="en">
                <a:latin typeface="Courier New"/>
                <a:ea typeface="Courier New"/>
                <a:cs typeface="Courier New"/>
                <a:sym typeface="Courier New"/>
              </a:rPr>
              <a:t>areContentsTheSame()</a:t>
            </a:r>
            <a:r>
              <a:rPr lang="en"/>
              <a:t> functions have the same code.</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fc54c9b39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fc54c9b39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the next set of slides we'll look at how you can implement data binding with your </a:t>
            </a:r>
            <a:r>
              <a:rPr lang="en">
                <a:solidFill>
                  <a:schemeClr val="dk1"/>
                </a:solidFill>
                <a:latin typeface="Courier New"/>
                <a:ea typeface="Courier New"/>
                <a:cs typeface="Courier New"/>
                <a:sym typeface="Courier New"/>
              </a:rPr>
              <a:t>RecyclerView</a:t>
            </a:r>
            <a:r>
              <a:rPr lang="en">
                <a:solidFill>
                  <a:schemeClr val="dk1"/>
                </a:solidFill>
              </a:rPr>
              <a:t> adapter.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fc54c9b39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fc54c9b39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we’ve added data binding to the list item layout file. Now let’s look at the changes we need in our </a:t>
            </a:r>
            <a:r>
              <a:rPr lang="en">
                <a:latin typeface="Courier New"/>
                <a:ea typeface="Courier New"/>
                <a:cs typeface="Courier New"/>
                <a:sym typeface="Courier New"/>
              </a:rPr>
              <a:t>NumberListAdapter</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Kotlin, if we want a function or property to be tied to a class rather than to instances of it, we declare it as a </a:t>
            </a:r>
            <a:r>
              <a:rPr lang="en">
                <a:latin typeface="Courier New"/>
                <a:ea typeface="Courier New"/>
                <a:cs typeface="Courier New"/>
                <a:sym typeface="Courier New"/>
              </a:rPr>
              <a:t>companion object</a:t>
            </a:r>
            <a:r>
              <a:rPr lang="en"/>
              <a:t>. Inside our </a:t>
            </a:r>
            <a:r>
              <a:rPr lang="en">
                <a:latin typeface="Courier New"/>
                <a:ea typeface="Courier New"/>
                <a:cs typeface="Courier New"/>
                <a:sym typeface="Courier New"/>
              </a:rPr>
              <a:t>companion object</a:t>
            </a:r>
            <a:r>
              <a:rPr lang="en"/>
              <a:t> within the </a:t>
            </a:r>
            <a:r>
              <a:rPr lang="en">
                <a:latin typeface="Courier New"/>
                <a:ea typeface="Courier New"/>
                <a:cs typeface="Courier New"/>
                <a:sym typeface="Courier New"/>
              </a:rPr>
              <a:t>IntViewHolder</a:t>
            </a:r>
            <a:r>
              <a:rPr lang="en"/>
              <a:t> class, define a function named </a:t>
            </a:r>
            <a:r>
              <a:rPr lang="en">
                <a:latin typeface="Courier New"/>
                <a:ea typeface="Courier New"/>
                <a:cs typeface="Courier New"/>
                <a:sym typeface="Courier New"/>
              </a:rPr>
              <a:t>from</a:t>
            </a:r>
            <a:r>
              <a:rPr lang="en"/>
              <a:t> to create the </a:t>
            </a:r>
            <a:r>
              <a:rPr lang="en">
                <a:latin typeface="Courier New"/>
                <a:ea typeface="Courier New"/>
                <a:cs typeface="Courier New"/>
                <a:sym typeface="Courier New"/>
              </a:rPr>
              <a:t>ViewHolder</a:t>
            </a:r>
            <a:r>
              <a:rPr lang="en"/>
              <a:t>. We’ll use this later. The function inflates the item view using </a:t>
            </a:r>
            <a:r>
              <a:rPr lang="en">
                <a:latin typeface="Courier New"/>
                <a:ea typeface="Courier New"/>
                <a:cs typeface="Courier New"/>
                <a:sym typeface="Courier New"/>
              </a:rPr>
              <a:t>ItemViewBinding</a:t>
            </a:r>
            <a:r>
              <a:rPr lang="en"/>
              <a:t>, which is a binding class auto generated from the </a:t>
            </a:r>
            <a:r>
              <a:rPr lang="en">
                <a:latin typeface="Courier New"/>
                <a:ea typeface="Courier New"/>
                <a:cs typeface="Courier New"/>
                <a:sym typeface="Courier New"/>
              </a:rPr>
              <a:t>item_view.xml</a:t>
            </a:r>
            <a:r>
              <a:rPr lang="en"/>
              <a:t> layout file in our app. Next, we modify our </a:t>
            </a:r>
            <a:r>
              <a:rPr lang="en">
                <a:latin typeface="Courier New"/>
                <a:ea typeface="Courier New"/>
                <a:cs typeface="Courier New"/>
                <a:sym typeface="Courier New"/>
              </a:rPr>
              <a:t>ViewHolder</a:t>
            </a:r>
            <a:r>
              <a:rPr lang="en"/>
              <a:t> code to take an </a:t>
            </a:r>
            <a:r>
              <a:rPr lang="en">
                <a:latin typeface="Courier New"/>
                <a:ea typeface="Courier New"/>
                <a:cs typeface="Courier New"/>
                <a:sym typeface="Courier New"/>
              </a:rPr>
              <a:t>ItemViewBinding</a:t>
            </a:r>
            <a:r>
              <a:rPr lang="en"/>
              <a:t> object </a:t>
            </a:r>
            <a:r>
              <a:rPr lang="en">
                <a:solidFill>
                  <a:schemeClr val="dk1"/>
                </a:solidFill>
              </a:rPr>
              <a:t>as input</a:t>
            </a:r>
            <a:r>
              <a:rPr lang="en"/>
              <a:t>, and then pass in </a:t>
            </a:r>
            <a:r>
              <a:rPr lang="en">
                <a:latin typeface="Courier New"/>
                <a:ea typeface="Courier New"/>
                <a:cs typeface="Courier New"/>
                <a:sym typeface="Courier New"/>
              </a:rPr>
              <a:t>binding.root</a:t>
            </a:r>
            <a:r>
              <a:rPr lang="en"/>
              <a:t> to the </a:t>
            </a:r>
            <a:r>
              <a:rPr lang="en">
                <a:latin typeface="Courier New"/>
                <a:ea typeface="Courier New"/>
                <a:cs typeface="Courier New"/>
                <a:sym typeface="Courier New"/>
              </a:rPr>
              <a:t>RecyclerView.ViewHolder</a:t>
            </a:r>
            <a:r>
              <a:rPr lang="en"/>
              <a:t> superclass constructor.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Why are we passing </a:t>
            </a:r>
            <a:r>
              <a:rPr lang="en">
                <a:latin typeface="Courier New"/>
                <a:ea typeface="Courier New"/>
                <a:cs typeface="Courier New"/>
                <a:sym typeface="Courier New"/>
              </a:rPr>
              <a:t>binding</a:t>
            </a:r>
            <a:r>
              <a:rPr lang="en"/>
              <a:t> as a parameter to the </a:t>
            </a:r>
            <a:r>
              <a:rPr lang="en">
                <a:latin typeface="Courier New"/>
                <a:ea typeface="Courier New"/>
                <a:cs typeface="Courier New"/>
                <a:sym typeface="Courier New"/>
              </a:rPr>
              <a:t>ViewHolder</a:t>
            </a:r>
            <a:r>
              <a:rPr lang="en"/>
              <a:t>? We need it to set up binding adapters later in this lesson. Binding adapters let us encapsulate custom functionality and tie it to an attribute.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2100" algn="l" rtl="0">
              <a:spcBef>
                <a:spcPts val="0"/>
              </a:spcBef>
              <a:spcAft>
                <a:spcPts val="0"/>
              </a:spcAft>
              <a:buClr>
                <a:schemeClr val="dk1"/>
              </a:buClr>
              <a:buSzPts val="1000"/>
              <a:buChar char="●"/>
            </a:pPr>
            <a:r>
              <a:rPr lang="en" u="sng">
                <a:solidFill>
                  <a:schemeClr val="hlink"/>
                </a:solidFill>
                <a:hlinkClick r:id="rId3"/>
              </a:rPr>
              <a:t>Data Binding</a:t>
            </a:r>
            <a:endParaRPr>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chemeClr val="hlink"/>
                </a:solidFill>
                <a:hlinkClick r:id="rId4"/>
              </a:rPr>
              <a:t>Companion objects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fc54c9b39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afc54c9b39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Now, in the </a:t>
            </a:r>
            <a:r>
              <a:rPr lang="en">
                <a:latin typeface="Courier New"/>
                <a:ea typeface="Courier New"/>
                <a:cs typeface="Courier New"/>
                <a:sym typeface="Courier New"/>
              </a:rPr>
              <a:t>ListAdapter</a:t>
            </a:r>
            <a:r>
              <a:rPr lang="en"/>
              <a:t>, when we need to create a new </a:t>
            </a:r>
            <a:r>
              <a:rPr lang="en">
                <a:latin typeface="Courier New"/>
                <a:ea typeface="Courier New"/>
                <a:cs typeface="Courier New"/>
                <a:sym typeface="Courier New"/>
              </a:rPr>
              <a:t>ViewHolder</a:t>
            </a:r>
            <a:r>
              <a:rPr lang="en"/>
              <a:t>, we can use the </a:t>
            </a:r>
            <a:r>
              <a:rPr lang="en">
                <a:latin typeface="Courier New"/>
                <a:ea typeface="Courier New"/>
                <a:cs typeface="Courier New"/>
                <a:sym typeface="Courier New"/>
              </a:rPr>
              <a:t>from</a:t>
            </a:r>
            <a:r>
              <a:rPr lang="en"/>
              <a:t> helper function we created earlier (</a:t>
            </a:r>
            <a:r>
              <a:rPr lang="en">
                <a:latin typeface="Courier New"/>
                <a:ea typeface="Courier New"/>
                <a:cs typeface="Courier New"/>
                <a:sym typeface="Courier New"/>
              </a:rPr>
              <a:t>IntViewHolder.from(parent)</a:t>
            </a:r>
            <a:r>
              <a:rPr lang="en"/>
              <a:t>). </a:t>
            </a:r>
            <a:endParaRPr/>
          </a:p>
          <a:p>
            <a:pPr marL="0" lvl="0" indent="0" algn="l" rtl="0">
              <a:spcBef>
                <a:spcPts val="0"/>
              </a:spcBef>
              <a:spcAft>
                <a:spcPts val="0"/>
              </a:spcAft>
              <a:buClr>
                <a:schemeClr val="dk1"/>
              </a:buClr>
              <a:buSzPts val="1100"/>
              <a:buFont typeface="Arial"/>
              <a:buNone/>
            </a:pPr>
            <a:r>
              <a:rPr lang="en"/>
              <a:t>When we need to bind a </a:t>
            </a:r>
            <a:r>
              <a:rPr lang="en">
                <a:latin typeface="Courier New"/>
                <a:ea typeface="Courier New"/>
                <a:cs typeface="Courier New"/>
                <a:sym typeface="Courier New"/>
              </a:rPr>
              <a:t>ViewHolder</a:t>
            </a:r>
            <a:r>
              <a:rPr lang="en"/>
              <a:t> with new data, we update the </a:t>
            </a:r>
            <a:r>
              <a:rPr lang="en">
                <a:latin typeface="Courier New"/>
                <a:ea typeface="Courier New"/>
                <a:cs typeface="Courier New"/>
                <a:sym typeface="Courier New"/>
              </a:rPr>
              <a:t>num</a:t>
            </a:r>
            <a:r>
              <a:rPr lang="en"/>
              <a:t> variable on the binding with the current item in the dataset. (The </a:t>
            </a:r>
            <a:r>
              <a:rPr lang="en">
                <a:latin typeface="Courier New"/>
                <a:ea typeface="Courier New"/>
                <a:cs typeface="Courier New"/>
                <a:sym typeface="Courier New"/>
              </a:rPr>
              <a:t>num</a:t>
            </a:r>
            <a:r>
              <a:rPr lang="en"/>
              <a:t> variable was declared with a data tag in </a:t>
            </a:r>
            <a:r>
              <a:rPr lang="en">
                <a:latin typeface="Courier New"/>
                <a:ea typeface="Courier New"/>
                <a:cs typeface="Courier New"/>
                <a:sym typeface="Courier New"/>
              </a:rPr>
              <a:t>item_view.xml</a:t>
            </a:r>
            <a:r>
              <a:rPr lang="en"/>
              <a:t> using data binding.)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fc54c9b39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fc54c9b39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afc54c9b39_0_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afc54c9b39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previous lectures, we showed you how to use </a:t>
            </a:r>
            <a:r>
              <a:rPr lang="en">
                <a:latin typeface="Courier New"/>
                <a:ea typeface="Courier New"/>
                <a:cs typeface="Courier New"/>
                <a:sym typeface="Courier New"/>
              </a:rPr>
              <a:t>Transformations</a:t>
            </a:r>
            <a:r>
              <a:rPr lang="en"/>
              <a:t> on </a:t>
            </a:r>
            <a:r>
              <a:rPr lang="en">
                <a:latin typeface="Courier New"/>
                <a:ea typeface="Courier New"/>
                <a:cs typeface="Courier New"/>
                <a:sym typeface="Courier New"/>
              </a:rPr>
              <a:t>LiveData</a:t>
            </a:r>
            <a:r>
              <a:rPr lang="en"/>
              <a:t> to compute new data. We can offload some of that work to our layout XML, and create specific attributes that are evaluated at runtime.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Any attribute in a view tag can be overridden by a binding adapter. It's a way to encapsulate code to handle how something in that code gets interpreted. You can override attributes in the Android namespace or create your own attributes. You can specify the method that should be called and provide your own binding logic. Binding adapters should make the appropriate framework calls to set values on the View.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fc54c9b39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fc54c9b39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To demonstrate this, we’ve added a second </a:t>
            </a:r>
            <a:r>
              <a:rPr lang="en">
                <a:latin typeface="Courier New"/>
                <a:ea typeface="Courier New"/>
                <a:cs typeface="Courier New"/>
                <a:sym typeface="Courier New"/>
              </a:rPr>
              <a:t>TextView</a:t>
            </a:r>
            <a:r>
              <a:rPr lang="en"/>
              <a:t> (with resource ID </a:t>
            </a:r>
            <a:r>
              <a:rPr lang="en">
                <a:latin typeface="Courier New"/>
                <a:ea typeface="Courier New"/>
                <a:cs typeface="Courier New"/>
                <a:sym typeface="Courier New"/>
              </a:rPr>
              <a:t>base2_number</a:t>
            </a:r>
            <a:r>
              <a:rPr lang="en"/>
              <a:t>) to the list item layout in order to display the same number, but in base 2. The full list item XML layout is not shown here, for brevity. </a:t>
            </a:r>
            <a:endParaRPr/>
          </a:p>
          <a:p>
            <a:pPr marL="0" lvl="0" indent="0" algn="l" rtl="0">
              <a:spcBef>
                <a:spcPts val="0"/>
              </a:spcBef>
              <a:spcAft>
                <a:spcPts val="0"/>
              </a:spcAft>
              <a:buNone/>
            </a:pPr>
            <a:endParaRPr/>
          </a:p>
          <a:p>
            <a:pPr marL="0" lvl="0" indent="0" algn="l" rtl="0">
              <a:spcBef>
                <a:spcPts val="0"/>
              </a:spcBef>
              <a:spcAft>
                <a:spcPts val="0"/>
              </a:spcAft>
              <a:buNone/>
            </a:pPr>
            <a:r>
              <a:rPr lang="en"/>
              <a:t>The diagram shows what a list item would look like if it represented the number 5. The second </a:t>
            </a:r>
            <a:r>
              <a:rPr lang="en">
                <a:latin typeface="Courier New"/>
                <a:ea typeface="Courier New"/>
                <a:cs typeface="Courier New"/>
                <a:sym typeface="Courier New"/>
              </a:rPr>
              <a:t>TextView</a:t>
            </a:r>
            <a:r>
              <a:rPr lang="en"/>
              <a:t> shows its binary representation (</a:t>
            </a:r>
            <a:r>
              <a:rPr lang="en">
                <a:solidFill>
                  <a:schemeClr val="dk1"/>
                </a:solidFill>
              </a:rPr>
              <a:t>101</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Going back to our discussion of binding adapters, we need an attribute on the View we want to modify, in this case a </a:t>
            </a:r>
            <a:r>
              <a:rPr lang="en">
                <a:latin typeface="Courier New"/>
                <a:ea typeface="Courier New"/>
                <a:cs typeface="Courier New"/>
                <a:sym typeface="Courier New"/>
              </a:rPr>
              <a:t>TextView</a:t>
            </a:r>
            <a:r>
              <a:rPr lang="en"/>
              <a:t>. The custom binding goes in the app namespace so that it doesn’t conflict with any attributes provided by the framework. Note that we don’t need to specify the </a:t>
            </a:r>
            <a:r>
              <a:rPr lang="en">
                <a:latin typeface="Courier New"/>
                <a:ea typeface="Courier New"/>
                <a:cs typeface="Courier New"/>
                <a:sym typeface="Courier New"/>
              </a:rPr>
              <a:t>android:text</a:t>
            </a:r>
            <a:r>
              <a:rPr lang="en"/>
              <a:t> attribute on the </a:t>
            </a:r>
            <a:r>
              <a:rPr lang="en">
                <a:latin typeface="Courier New"/>
                <a:ea typeface="Courier New"/>
                <a:cs typeface="Courier New"/>
                <a:sym typeface="Courier New"/>
              </a:rPr>
              <a:t>TextView</a:t>
            </a:r>
            <a:r>
              <a:rPr lang="en"/>
              <a:t> because our binding function will do that for us when </a:t>
            </a:r>
            <a:r>
              <a:rPr lang="en">
                <a:latin typeface="Courier New"/>
                <a:ea typeface="Courier New"/>
                <a:cs typeface="Courier New"/>
                <a:sym typeface="Courier New"/>
              </a:rPr>
              <a:t>app:base2number</a:t>
            </a:r>
            <a:r>
              <a:rPr lang="en"/>
              <a:t> is set. </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fc54c9b39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fc54c9b39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We declare an extension function on the </a:t>
            </a:r>
            <a:r>
              <a:rPr lang="en">
                <a:latin typeface="Courier New"/>
                <a:ea typeface="Courier New"/>
                <a:cs typeface="Courier New"/>
                <a:sym typeface="Courier New"/>
              </a:rPr>
              <a:t>TextView</a:t>
            </a:r>
            <a:r>
              <a:rPr lang="en"/>
              <a:t> class as "set", followed by the name as our attribute (</a:t>
            </a:r>
            <a:r>
              <a:rPr lang="en">
                <a:latin typeface="Courier New"/>
                <a:ea typeface="Courier New"/>
                <a:cs typeface="Courier New"/>
                <a:sym typeface="Courier New"/>
              </a:rPr>
              <a:t>setBase2Number</a:t>
            </a:r>
            <a:r>
              <a:rPr lang="en"/>
              <a:t>) so that Android can take advantage of automatic method selection. The method must also accept the appropriate arguments, which is </a:t>
            </a:r>
            <a:r>
              <a:rPr lang="en">
                <a:latin typeface="Courier New"/>
                <a:ea typeface="Courier New"/>
                <a:cs typeface="Courier New"/>
                <a:sym typeface="Courier New"/>
              </a:rPr>
              <a:t>Int</a:t>
            </a:r>
            <a:r>
              <a:rPr lang="en"/>
              <a:t> in our example. Our </a:t>
            </a:r>
            <a:r>
              <a:rPr lang="en">
                <a:latin typeface="Courier New"/>
                <a:ea typeface="Courier New"/>
                <a:cs typeface="Courier New"/>
                <a:sym typeface="Courier New"/>
              </a:rPr>
              <a:t>setBase2Number()</a:t>
            </a:r>
            <a:r>
              <a:rPr lang="en"/>
              <a:t> function directly edits the text of the </a:t>
            </a:r>
            <a:r>
              <a:rPr lang="en">
                <a:latin typeface="Courier New"/>
                <a:ea typeface="Courier New"/>
                <a:cs typeface="Courier New"/>
                <a:sym typeface="Courier New"/>
              </a:rPr>
              <a:t>TextView</a:t>
            </a:r>
            <a:r>
              <a:rPr lang="en"/>
              <a:t> that called it.</a:t>
            </a:r>
            <a:endParaRPr/>
          </a:p>
          <a:p>
            <a:pPr marL="0" lvl="0" indent="0" algn="l" rtl="0">
              <a:spcBef>
                <a:spcPts val="0"/>
              </a:spcBef>
              <a:spcAft>
                <a:spcPts val="0"/>
              </a:spcAft>
              <a:buNone/>
            </a:pPr>
            <a:endParaRPr/>
          </a:p>
          <a:p>
            <a:pPr marL="0" lvl="0" indent="0" algn="l" rtl="0">
              <a:spcBef>
                <a:spcPts val="0"/>
              </a:spcBef>
              <a:spcAft>
                <a:spcPts val="0"/>
              </a:spcAft>
              <a:buNone/>
            </a:pPr>
            <a:r>
              <a:rPr lang="en"/>
              <a:t>We could have chosen a custom function name if desired (see </a:t>
            </a:r>
            <a:r>
              <a:rPr lang="en" i="1"/>
              <a:t>Binding Adapters guide</a:t>
            </a:r>
            <a:r>
              <a:rPr lang="en"/>
              <a:t> for details).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Note:</a:t>
            </a:r>
            <a:r>
              <a:rPr lang="en"/>
              <a:t> Remember that</a:t>
            </a:r>
            <a:r>
              <a:rPr lang="en">
                <a:solidFill>
                  <a:schemeClr val="dk1"/>
                </a:solidFill>
              </a:rPr>
              <a:t> extension functions </a:t>
            </a:r>
            <a:r>
              <a:rPr lang="en"/>
              <a:t>let us add new functionality to a Kotlin class without inheriting from that class.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When we bind our </a:t>
            </a:r>
            <a:r>
              <a:rPr lang="en">
                <a:latin typeface="Courier New"/>
                <a:ea typeface="Courier New"/>
                <a:cs typeface="Courier New"/>
                <a:sym typeface="Courier New"/>
              </a:rPr>
              <a:t>ViewHolder</a:t>
            </a:r>
            <a:r>
              <a:rPr lang="en"/>
              <a:t>, it’s good practice to call </a:t>
            </a:r>
            <a:r>
              <a:rPr lang="en">
                <a:latin typeface="Courier New"/>
                <a:ea typeface="Courier New"/>
                <a:cs typeface="Courier New"/>
                <a:sym typeface="Courier New"/>
              </a:rPr>
              <a:t>executePendingBindings()</a:t>
            </a:r>
            <a:r>
              <a:rPr lang="en"/>
              <a:t>. This ensures that the framework does everything it needs to properly calculate space for the item, since changing a binding variable is not always immediate. In this snippet, where we're just calculating the base 2 value, it’s not really necessary. However, If you had a </a:t>
            </a:r>
            <a:r>
              <a:rPr lang="en">
                <a:latin typeface="Courier New"/>
                <a:ea typeface="Courier New"/>
                <a:cs typeface="Courier New"/>
                <a:sym typeface="Courier New"/>
              </a:rPr>
              <a:t>BindingAdapter</a:t>
            </a:r>
            <a:r>
              <a:rPr lang="en"/>
              <a:t> that dealt with image-loading code or other time-consuming processes, it would be important to call </a:t>
            </a:r>
            <a:r>
              <a:rPr lang="en">
                <a:latin typeface="Courier New"/>
                <a:ea typeface="Courier New"/>
                <a:cs typeface="Courier New"/>
                <a:sym typeface="Courier New"/>
              </a:rPr>
              <a:t>executePendingBindings()</a:t>
            </a:r>
            <a:r>
              <a:rPr lang="en">
                <a:latin typeface="Roboto"/>
                <a:ea typeface="Roboto"/>
                <a:cs typeface="Roboto"/>
                <a:sym typeface="Roboto"/>
              </a:rPr>
              <a:t>.</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This </a:t>
            </a:r>
            <a:r>
              <a:rPr lang="en">
                <a:solidFill>
                  <a:schemeClr val="dk1"/>
                </a:solidFill>
              </a:rPr>
              <a:t>is just a small example of</a:t>
            </a:r>
            <a:r>
              <a:rPr lang="en"/>
              <a:t> what you can do with binding adapters.</a:t>
            </a:r>
            <a:endParaRPr/>
          </a:p>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r>
              <a:rPr lang="en" b="1"/>
              <a:t>Resources:</a:t>
            </a:r>
            <a:endParaRPr b="1"/>
          </a:p>
          <a:p>
            <a:pPr marL="457200" marR="360045"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Binding Adapters guide</a:t>
            </a:r>
            <a:endParaRPr>
              <a:solidFill>
                <a:schemeClr val="dk1"/>
              </a:solidFill>
            </a:endParaRPr>
          </a:p>
          <a:p>
            <a:pPr marL="457200" marR="360045" lvl="0" indent="-298450" algn="l" rtl="0">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BindingAdapter class</a:t>
            </a:r>
            <a:endParaRPr>
              <a:solidFill>
                <a:schemeClr val="dk1"/>
              </a:solidFill>
            </a:endParaRPr>
          </a:p>
          <a:p>
            <a:pPr marL="457200" marR="360045" lvl="0" indent="-298450" algn="l" rtl="0">
              <a:lnSpc>
                <a:spcPct val="115000"/>
              </a:lnSpc>
              <a:spcBef>
                <a:spcPts val="0"/>
              </a:spcBef>
              <a:spcAft>
                <a:spcPts val="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executePendingBindings</a:t>
            </a:r>
            <a:endParaRPr>
              <a:solidFill>
                <a:schemeClr val="dk1"/>
              </a:solidFill>
            </a:endParaRPr>
          </a:p>
          <a:p>
            <a:pPr marL="0" lvl="0" indent="0" algn="l" rtl="0">
              <a:spcBef>
                <a:spcPts val="1415"/>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fc54c9b39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fc54c9b39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applying the binding adapter, the app looks like this. Each list item view contains an integer number and the corresponding binary representation to the right of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fc54c9b39_0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fc54c9b39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aren’t limited to a single item view type for a </a:t>
            </a:r>
            <a:r>
              <a:rPr lang="en">
                <a:solidFill>
                  <a:schemeClr val="dk1"/>
                </a:solidFill>
                <a:latin typeface="Courier New"/>
                <a:ea typeface="Courier New"/>
                <a:cs typeface="Courier New"/>
                <a:sym typeface="Courier New"/>
              </a:rPr>
              <a:t>RecyclerView</a:t>
            </a:r>
            <a:r>
              <a:rPr lang="en">
                <a:solidFill>
                  <a:schemeClr val="dk1"/>
                </a:solidFill>
              </a:rPr>
              <a:t>. You can have different types of list item layouts as long as you provide the appropriate </a:t>
            </a:r>
            <a:r>
              <a:rPr lang="en">
                <a:solidFill>
                  <a:schemeClr val="dk1"/>
                </a:solidFill>
                <a:latin typeface="Courier New"/>
                <a:ea typeface="Courier New"/>
                <a:cs typeface="Courier New"/>
                <a:sym typeface="Courier New"/>
              </a:rPr>
              <a:t>ViewHolders</a:t>
            </a:r>
            <a:r>
              <a:rPr lang="en">
                <a:solidFill>
                  <a:schemeClr val="dk1"/>
                </a:solidFill>
              </a:rPr>
              <a:t>, and give your adapter a way to determine which </a:t>
            </a:r>
            <a:r>
              <a:rPr lang="en">
                <a:solidFill>
                  <a:schemeClr val="dk1"/>
                </a:solidFill>
                <a:latin typeface="Courier New"/>
                <a:ea typeface="Courier New"/>
                <a:cs typeface="Courier New"/>
                <a:sym typeface="Courier New"/>
              </a:rPr>
              <a:t>ViewHolder</a:t>
            </a:r>
            <a:r>
              <a:rPr lang="en">
                <a:solidFill>
                  <a:schemeClr val="dk1"/>
                </a:solidFill>
              </a:rPr>
              <a:t> to bind.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We’re going to expand on the last example and add an item type to show colors.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fc54c9b39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fc54c9b39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steps needed to support another type for your </a:t>
            </a:r>
            <a:r>
              <a:rPr lang="en">
                <a:latin typeface="Courier New"/>
                <a:ea typeface="Courier New"/>
                <a:cs typeface="Courier New"/>
                <a:sym typeface="Courier New"/>
              </a:rPr>
              <a:t>RecyclerView</a:t>
            </a:r>
            <a:r>
              <a:rPr lang="en"/>
              <a:t>. Many of them are steps we’ve done before, with a few modifications to existing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fc54c9b39_0_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fc54c9b39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a:t>
            </a:r>
            <a:r>
              <a:rPr lang="en">
                <a:latin typeface="Courier New"/>
                <a:ea typeface="Courier New"/>
                <a:cs typeface="Courier New"/>
                <a:sym typeface="Courier New"/>
              </a:rPr>
              <a:t>color_item_view.xml</a:t>
            </a:r>
            <a:r>
              <a:rPr lang="en"/>
              <a:t> layout file for this new type of list item. Add data binding inside the layout file for the new </a:t>
            </a:r>
            <a:r>
              <a:rPr lang="en">
                <a:latin typeface="Courier New"/>
                <a:ea typeface="Courier New"/>
                <a:cs typeface="Courier New"/>
                <a:sym typeface="Courier New"/>
              </a:rPr>
              <a:t>Color</a:t>
            </a:r>
            <a:r>
              <a:rPr lang="en"/>
              <a:t> variable, which we refer to in our </a:t>
            </a:r>
            <a:r>
              <a:rPr lang="en">
                <a:latin typeface="Courier New"/>
                <a:ea typeface="Courier New"/>
                <a:cs typeface="Courier New"/>
                <a:sym typeface="Courier New"/>
              </a:rPr>
              <a:t>TextViews</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fc54c9b39_0_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fc54c9b39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adapter should know about two item view types: an item that displays a number, and an item that displays a color. We’ve used an </a:t>
            </a:r>
            <a:r>
              <a:rPr lang="en">
                <a:solidFill>
                  <a:schemeClr val="dk1"/>
                </a:solidFill>
                <a:latin typeface="Courier New"/>
                <a:ea typeface="Courier New"/>
                <a:cs typeface="Courier New"/>
                <a:sym typeface="Courier New"/>
              </a:rPr>
              <a:t>enum</a:t>
            </a:r>
            <a:r>
              <a:rPr lang="en">
                <a:solidFill>
                  <a:schemeClr val="dk1"/>
                </a:solidFill>
              </a:rPr>
              <a:t> class here, but you could use immutable integers if you prefer.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modify the adapter’s </a:t>
            </a:r>
            <a:r>
              <a:rPr lang="en">
                <a:solidFill>
                  <a:schemeClr val="dk1"/>
                </a:solidFill>
                <a:latin typeface="Courier New"/>
                <a:ea typeface="Courier New"/>
                <a:cs typeface="Courier New"/>
                <a:sym typeface="Courier New"/>
              </a:rPr>
              <a:t>getItemViewType()</a:t>
            </a:r>
            <a:r>
              <a:rPr lang="en">
                <a:solidFill>
                  <a:schemeClr val="dk1"/>
                </a:solidFill>
              </a:rPr>
              <a:t> method to return the appropriate type (as an </a:t>
            </a:r>
            <a:r>
              <a:rPr lang="en">
                <a:solidFill>
                  <a:schemeClr val="dk1"/>
                </a:solidFill>
                <a:latin typeface="Courier New"/>
                <a:ea typeface="Courier New"/>
                <a:cs typeface="Courier New"/>
                <a:sym typeface="Courier New"/>
              </a:rPr>
              <a:t>Int</a:t>
            </a:r>
            <a:r>
              <a:rPr lang="en">
                <a:solidFill>
                  <a:schemeClr val="dk1"/>
                </a:solidFill>
              </a:rPr>
              <a:t>) based on the item at the specified position.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fc54c9b39_0_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fc54c9b39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looks at the data at a given position and returns an integer indicating the view type to use.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afc54c9b39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afc54c9b39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we defined a new layout file called </a:t>
            </a:r>
            <a:r>
              <a:rPr lang="en">
                <a:latin typeface="Courier New"/>
                <a:ea typeface="Courier New"/>
                <a:cs typeface="Courier New"/>
                <a:sym typeface="Courier New"/>
              </a:rPr>
              <a:t>color_item_view.xml</a:t>
            </a:r>
            <a:r>
              <a:rPr lang="en"/>
              <a:t> and enabled data binding in our app,  the </a:t>
            </a:r>
            <a:r>
              <a:rPr lang="en">
                <a:latin typeface="Courier New"/>
                <a:ea typeface="Courier New"/>
                <a:cs typeface="Courier New"/>
                <a:sym typeface="Courier New"/>
              </a:rPr>
              <a:t>ColorItemViewBinding</a:t>
            </a:r>
            <a:r>
              <a:rPr lang="en"/>
              <a:t> class will be auto-generated. Use </a:t>
            </a:r>
            <a:r>
              <a:rPr lang="en">
                <a:solidFill>
                  <a:schemeClr val="dk1"/>
                </a:solidFill>
                <a:latin typeface="Courier New"/>
                <a:ea typeface="Courier New"/>
                <a:cs typeface="Courier New"/>
                <a:sym typeface="Courier New"/>
              </a:rPr>
              <a:t>ColorItemViewBinding</a:t>
            </a:r>
            <a:r>
              <a:rPr lang="en"/>
              <a:t> to inflate the color list item view. We should also define a new </a:t>
            </a:r>
            <a:r>
              <a:rPr lang="en">
                <a:latin typeface="Courier New"/>
                <a:ea typeface="Courier New"/>
                <a:cs typeface="Courier New"/>
                <a:sym typeface="Courier New"/>
              </a:rPr>
              <a:t>ColorViewHolder</a:t>
            </a:r>
            <a:r>
              <a:rPr lang="en"/>
              <a:t> for the color item view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fc54c9b39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fc54c9b3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fc54c9b39_0_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afc54c9b39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t>
            </a:r>
            <a:r>
              <a:rPr lang="en">
                <a:latin typeface="Courier New"/>
                <a:ea typeface="Courier New"/>
                <a:cs typeface="Courier New"/>
                <a:sym typeface="Courier New"/>
              </a:rPr>
              <a:t>onCreateViewHolder()</a:t>
            </a:r>
            <a:r>
              <a:rPr lang="en"/>
              <a:t>, we inspect the view type and create the appropriate </a:t>
            </a:r>
            <a:r>
              <a:rPr lang="en">
                <a:latin typeface="Courier New"/>
                <a:ea typeface="Courier New"/>
                <a:cs typeface="Courier New"/>
                <a:sym typeface="Courier New"/>
              </a:rPr>
              <a:t>ViewHolder</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fc54c9b39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afc54c9b39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t>
            </a:r>
            <a:r>
              <a:rPr lang="en">
                <a:latin typeface="Courier New"/>
                <a:ea typeface="Courier New"/>
                <a:cs typeface="Courier New"/>
                <a:sym typeface="Courier New"/>
              </a:rPr>
              <a:t>onBindViewHolder()</a:t>
            </a:r>
            <a:r>
              <a:rPr lang="en"/>
              <a:t> we use the class type of the </a:t>
            </a:r>
            <a:r>
              <a:rPr lang="en">
                <a:latin typeface="Courier New"/>
                <a:ea typeface="Courier New"/>
                <a:cs typeface="Courier New"/>
                <a:sym typeface="Courier New"/>
              </a:rPr>
              <a:t>ViewHolder</a:t>
            </a:r>
            <a:r>
              <a:rPr lang="en"/>
              <a:t> to set the variables exposed in the binding, and then call </a:t>
            </a:r>
            <a:r>
              <a:rPr lang="en">
                <a:latin typeface="Courier New"/>
                <a:ea typeface="Courier New"/>
                <a:cs typeface="Courier New"/>
                <a:sym typeface="Courier New"/>
              </a:rPr>
              <a:t>executePendingBindings()</a:t>
            </a:r>
            <a:r>
              <a:rPr lang="en"/>
              <a:t> to make sure the size information is up to date.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executePendingBindings</a:t>
            </a:r>
            <a:endParaRPr sz="1200">
              <a:solidFill>
                <a:schemeClr val="dk1"/>
              </a:solidFill>
              <a:latin typeface="Times New Roman"/>
              <a:ea typeface="Times New Roman"/>
              <a:cs typeface="Times New Roman"/>
              <a:sym typeface="Times New Roman"/>
            </a:endParaRPr>
          </a:p>
          <a:p>
            <a:pPr marL="0" lvl="0" indent="0" algn="l" rtl="0">
              <a:spcBef>
                <a:spcPts val="1415"/>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afc54c9b39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afc54c9b39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header is a great use case for why you may want to have multiple item view types. Sometimes you may want to add a header to the list of items in a RecyclerView. Or you may want to separate list items into different groups with multiple headers. Let’s look at an example.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fc54c9b39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afc54c9b39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example, the RecyclerView is showing a list of food menu options with headers distinguishing the category of food. There are 2 item view types in this RecyclerView. A header view is made up of an ImageView and a TextView. Meanwhile, a food menu item view is made up of two TextViews displaying the name of the item and its price.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views still get recycled, but it’s important what type of view holder is required at each position. Header views only get reused at positions that require a header view, while food menu item views will only get reused at positions that require a food menu item.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When implementing headers in a RecyclerView, you could either have the headers represented in the underlying data set (e.g. 0th item in the underlying data set is the Entrees category). Or you could implement logic in the adapter to return a different view holder at certain indices (e.g. index 0), and then displaying the rest of the list items based on that offset (so the Burger menu item is still in position 0 in the underlying dataset, but it ends up getting displayed at position 1 in the RecyclerView). The latter option could get a little tricky to manage the offsets if you start to have multiple headers in your list.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Either way, being able to display headers in your list is useful to know as you display more complex lists.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fc54c9b39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fc54c9b39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Another scenario you may run into is needing to display data in a grid.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fc54c9b39_0_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fc54c9b3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far, we’ve used </a:t>
            </a:r>
            <a:r>
              <a:rPr lang="en">
                <a:latin typeface="Courier New"/>
                <a:ea typeface="Courier New"/>
                <a:cs typeface="Courier New"/>
                <a:sym typeface="Courier New"/>
              </a:rPr>
              <a:t>RecyclerView</a:t>
            </a:r>
            <a:r>
              <a:rPr lang="en"/>
              <a:t> to display a vertical list of data. The </a:t>
            </a:r>
            <a:r>
              <a:rPr lang="en">
                <a:latin typeface="Courier New"/>
                <a:ea typeface="Courier New"/>
                <a:cs typeface="Courier New"/>
                <a:sym typeface="Courier New"/>
              </a:rPr>
              <a:t>RecyclerView</a:t>
            </a:r>
            <a:r>
              <a:rPr lang="en"/>
              <a:t> can also display the data in other layouts, such as a grid.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afc54c9b39_0_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afc54c9b3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have the </a:t>
            </a:r>
            <a:r>
              <a:rPr lang="en">
                <a:latin typeface="Courier New"/>
                <a:ea typeface="Courier New"/>
                <a:cs typeface="Courier New"/>
                <a:sym typeface="Courier New"/>
              </a:rPr>
              <a:t>RecyclerView</a:t>
            </a:r>
            <a:r>
              <a:rPr lang="en"/>
              <a:t> display the data as a grid, we just need to switch the </a:t>
            </a:r>
            <a:r>
              <a:rPr lang="en">
                <a:latin typeface="Courier New"/>
                <a:ea typeface="Courier New"/>
                <a:cs typeface="Courier New"/>
                <a:sym typeface="Courier New"/>
              </a:rPr>
              <a:t>layoutManager</a:t>
            </a:r>
            <a:r>
              <a:rPr lang="en"/>
              <a:t> in our code. When initializing </a:t>
            </a:r>
            <a:r>
              <a:rPr lang="en">
                <a:latin typeface="Courier New"/>
                <a:ea typeface="Courier New"/>
                <a:cs typeface="Courier New"/>
                <a:sym typeface="Courier New"/>
              </a:rPr>
              <a:t>GridLayoutManager</a:t>
            </a:r>
            <a:r>
              <a:rPr lang="en"/>
              <a:t>, the first parameter is the </a:t>
            </a:r>
            <a:r>
              <a:rPr lang="en">
                <a:latin typeface="Courier New"/>
                <a:ea typeface="Courier New"/>
                <a:cs typeface="Courier New"/>
                <a:sym typeface="Courier New"/>
              </a:rPr>
              <a:t>Context</a:t>
            </a:r>
            <a:r>
              <a:rPr lang="en"/>
              <a:t>, and the second is how many items we want to fit in a single row. </a:t>
            </a:r>
            <a:endParaRPr/>
          </a:p>
          <a:p>
            <a:pPr marL="0" lvl="0" indent="0" algn="l" rtl="0">
              <a:spcBef>
                <a:spcPts val="0"/>
              </a:spcBef>
              <a:spcAft>
                <a:spcPts val="0"/>
              </a:spcAft>
              <a:buNone/>
            </a:pPr>
            <a:endParaRPr/>
          </a:p>
          <a:p>
            <a:pPr marL="0" lvl="0" indent="0" algn="l" rtl="0">
              <a:spcBef>
                <a:spcPts val="0"/>
              </a:spcBef>
              <a:spcAft>
                <a:spcPts val="0"/>
              </a:spcAft>
              <a:buNone/>
            </a:pPr>
            <a:r>
              <a:rPr lang="en" b="1"/>
              <a:t>Note:</a:t>
            </a:r>
            <a:r>
              <a:rPr lang="en"/>
              <a:t> Although these are the most commonly used built-in layout managers, </a:t>
            </a:r>
            <a:r>
              <a:rPr lang="en">
                <a:solidFill>
                  <a:srgbClr val="3C4043"/>
                </a:solidFill>
                <a:highlight>
                  <a:srgbClr val="FFFFFF"/>
                </a:highlight>
              </a:rPr>
              <a:t>they are not the only ones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b="1">
                <a:solidFill>
                  <a:srgbClr val="3C4043"/>
                </a:solidFill>
                <a:highlight>
                  <a:srgbClr val="FFFFFF"/>
                </a:highlight>
              </a:rPr>
              <a:t>Resource:</a:t>
            </a:r>
            <a:endParaRPr b="1">
              <a:solidFill>
                <a:srgbClr val="3C4043"/>
              </a:solidFill>
              <a:highlight>
                <a:srgbClr val="FFFFFF"/>
              </a:highlight>
            </a:endParaRPr>
          </a:p>
          <a:p>
            <a:pPr marL="457200" lvl="0" indent="-298450" algn="l" rtl="0">
              <a:spcBef>
                <a:spcPts val="0"/>
              </a:spcBef>
              <a:spcAft>
                <a:spcPts val="0"/>
              </a:spcAft>
              <a:buSzPts val="1100"/>
              <a:buChar char="●"/>
            </a:pPr>
            <a:r>
              <a:rPr lang="en" u="sng">
                <a:solidFill>
                  <a:schemeClr val="hlink"/>
                </a:solidFill>
                <a:hlinkClick r:id="rId3"/>
              </a:rPr>
              <a:t>RecyclerView.LayoutManager</a:t>
            </a:r>
            <a:endParaRPr>
              <a:solidFill>
                <a:srgbClr val="3C404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fc54c9b39_0_8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fc54c9b39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GridLayoutManager</a:t>
            </a:r>
            <a:r>
              <a:rPr lang="en"/>
              <a:t> lays out items in a grid as a table of rows and columns. Orientation can be vertically or horizontally scrollable. By default, each item occupies 1 span, but you can vary the number of spans an item takes by providing a custom </a:t>
            </a:r>
            <a:r>
              <a:rPr lang="en">
                <a:latin typeface="Courier New"/>
                <a:ea typeface="Courier New"/>
                <a:cs typeface="Courier New"/>
                <a:sym typeface="Courier New"/>
              </a:rPr>
              <a:t>SpanSizeLookup</a:t>
            </a:r>
            <a:r>
              <a:rPr lang="en"/>
              <a:t> instance.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Assuming all elements are the same item type, you can derive the number of available spans by taking the available dps in the specified dimension, and divide by the item size + the layout constraints along that dimension.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GridLayoutManager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fc54c9b39_0_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fc54c9b39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GridLayoutManager</a:t>
            </a:r>
            <a:r>
              <a:rPr lang="en"/>
              <a:t> lets you determine how many spans an item takes up by providing a custom </a:t>
            </a:r>
            <a:r>
              <a:rPr lang="en">
                <a:latin typeface="Courier New"/>
                <a:ea typeface="Courier New"/>
                <a:cs typeface="Courier New"/>
                <a:sym typeface="Courier New"/>
              </a:rPr>
              <a:t>SpanSizeLookup</a:t>
            </a:r>
            <a:r>
              <a:rPr lang="en"/>
              <a:t> instance, and overriding </a:t>
            </a:r>
            <a:r>
              <a:rPr lang="en">
                <a:latin typeface="Courier New"/>
                <a:ea typeface="Courier New"/>
                <a:cs typeface="Courier New"/>
                <a:sym typeface="Courier New"/>
              </a:rPr>
              <a:t>getSpanSize(position)</a:t>
            </a:r>
            <a:r>
              <a:rPr lang="en"/>
              <a:t> to specify the number of spans an item at a given position takes up. Using getSpanSize() is especially important when using GridLayoutManager.</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layout manager can only use </a:t>
            </a:r>
            <a:r>
              <a:rPr lang="en">
                <a:latin typeface="Courier New"/>
                <a:ea typeface="Courier New"/>
                <a:cs typeface="Courier New"/>
                <a:sym typeface="Courier New"/>
              </a:rPr>
              <a:t>position</a:t>
            </a:r>
            <a:r>
              <a:rPr lang="en"/>
              <a:t> in the dataset to determine the span size (e.g., every other item has span size of X, or every nth item is span size of 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code in the example sets the span size for the first 3 elements to 2 and everything else to 1.</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SpanSizeLookup</a:t>
            </a:r>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fc54c9b39_0_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fc54c9b39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fc54c9b39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fc54c9b39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1415"/>
              </a:spcAft>
              <a:buNone/>
            </a:pPr>
            <a:r>
              <a:rPr lang="en"/>
              <a:t>Let's briefly recap what we learned about </a:t>
            </a:r>
            <a:r>
              <a:rPr lang="en">
                <a:latin typeface="Courier New"/>
                <a:ea typeface="Courier New"/>
                <a:cs typeface="Courier New"/>
                <a:sym typeface="Courier New"/>
              </a:rPr>
              <a:t>RecyclerView</a:t>
            </a:r>
            <a:r>
              <a:rPr lang="en"/>
              <a:t> in lesson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afc54c9b39_0_8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afc54c9b39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fc54c9b39_0_8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fc54c9b39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fc54c9b39_0_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fc54c9b39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fc54c9b39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fc54c9b39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In lesson 5, we learned that a custom adapter extends from </a:t>
            </a:r>
            <a:r>
              <a:rPr lang="en">
                <a:solidFill>
                  <a:schemeClr val="dk1"/>
                </a:solidFill>
                <a:latin typeface="Courier New"/>
                <a:ea typeface="Courier New"/>
                <a:cs typeface="Courier New"/>
                <a:sym typeface="Courier New"/>
              </a:rPr>
              <a:t>RecyclerView.Adapter</a:t>
            </a:r>
            <a:r>
              <a:rPr lang="en">
                <a:solidFill>
                  <a:schemeClr val="dk1"/>
                </a:solidFill>
              </a:rPr>
              <a:t> and overrides three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getItemCount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onCreateViewHolder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onBindViewHolder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a:t>
            </a:r>
            <a:r>
              <a:rPr lang="en">
                <a:solidFill>
                  <a:schemeClr val="dk1"/>
                </a:solidFill>
                <a:latin typeface="Courier New"/>
                <a:ea typeface="Courier New"/>
                <a:cs typeface="Courier New"/>
                <a:sym typeface="Courier New"/>
              </a:rPr>
              <a:t>ViewHolder</a:t>
            </a:r>
            <a:r>
              <a:rPr lang="en">
                <a:solidFill>
                  <a:schemeClr val="dk1"/>
                </a:solidFill>
              </a:rPr>
              <a:t> represents a single list item view and has references to all the views within that layout.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the diagram shows, when you have a large number of items in your list (greater than the amount of space on screen to display them all), we don’t need to create item views that have not been scrolled to yet.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view are updated to reflect the data in the new list item (that’s about to appear on screen). Then the list item view is added back to the view hierarchy.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a:solidFill>
                <a:schemeClr val="dk1"/>
              </a:solidFill>
            </a:endParaRPr>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RecyclerView.Adapter</a:t>
            </a:r>
            <a:endParaRPr>
              <a:solidFill>
                <a:schemeClr val="dk1"/>
              </a:solidFill>
            </a:endParaRPr>
          </a:p>
          <a:p>
            <a:pPr marL="457200" marR="360045" lvl="0" indent="-298450" algn="l" rtl="0">
              <a:spcBef>
                <a:spcPts val="0"/>
              </a:spcBef>
              <a:spcAft>
                <a:spcPts val="0"/>
              </a:spcAft>
              <a:buClr>
                <a:schemeClr val="dk1"/>
              </a:buClr>
              <a:buSzPts val="1100"/>
              <a:buChar char="●"/>
            </a:pPr>
            <a:r>
              <a:rPr lang="en" u="sng">
                <a:solidFill>
                  <a:schemeClr val="accent5"/>
                </a:solidFill>
                <a:hlinkClick r:id="rId4">
                  <a:extLst>
                    <a:ext uri="{A12FA001-AC4F-418D-AE19-62706E023703}">
                      <ahyp:hlinkClr xmlns:ahyp="http://schemas.microsoft.com/office/drawing/2018/hyperlinkcolor" val="tx"/>
                    </a:ext>
                  </a:extLst>
                </a:hlinkClick>
              </a:rPr>
              <a:t>RecyclerView.ViewHolder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fc54c9b39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fc54c9b39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lesson, we’ll be talking about the RecyclerViewDemo </a:t>
            </a:r>
            <a:r>
              <a:rPr lang="en">
                <a:solidFill>
                  <a:schemeClr val="dk1"/>
                </a:solidFill>
              </a:rPr>
              <a:t>sample app</a:t>
            </a:r>
            <a:r>
              <a:rPr lang="en"/>
              <a:t>. It uses a </a:t>
            </a:r>
            <a:r>
              <a:rPr lang="en">
                <a:latin typeface="Courier New"/>
                <a:ea typeface="Courier New"/>
                <a:cs typeface="Courier New"/>
                <a:sym typeface="Courier New"/>
              </a:rPr>
              <a:t>RecyclerView</a:t>
            </a:r>
            <a:r>
              <a:rPr lang="en"/>
              <a:t> to display a list of numbers, and has a </a:t>
            </a:r>
            <a:r>
              <a:rPr lang="en">
                <a:latin typeface="Courier New"/>
                <a:ea typeface="Courier New"/>
                <a:cs typeface="Courier New"/>
                <a:sym typeface="Courier New"/>
              </a:rPr>
              <a:t>RecyclerView.Adapter</a:t>
            </a:r>
            <a:r>
              <a:rPr lang="en"/>
              <a:t> that uses a list of integers as the source data to create item views for the list. </a:t>
            </a:r>
            <a:endParaRPr/>
          </a:p>
          <a:p>
            <a:pPr marL="0" lvl="0" indent="0" algn="l" rtl="0">
              <a:spcBef>
                <a:spcPts val="0"/>
              </a:spcBef>
              <a:spcAft>
                <a:spcPts val="0"/>
              </a:spcAft>
              <a:buNone/>
            </a:pPr>
            <a:endParaRPr/>
          </a:p>
          <a:p>
            <a:pPr marL="0" lvl="0" indent="0" algn="l" rtl="0">
              <a:spcBef>
                <a:spcPts val="0"/>
              </a:spcBef>
              <a:spcAft>
                <a:spcPts val="0"/>
              </a:spcAft>
              <a:buNone/>
            </a:pPr>
            <a:r>
              <a:rPr lang="en"/>
              <a:t>A list item layout contains a </a:t>
            </a:r>
            <a:r>
              <a:rPr lang="en">
                <a:latin typeface="Courier New"/>
                <a:ea typeface="Courier New"/>
                <a:cs typeface="Courier New"/>
                <a:sym typeface="Courier New"/>
              </a:rPr>
              <a:t>TextView</a:t>
            </a:r>
            <a:r>
              <a:rPr lang="en"/>
              <a:t>, and we use a </a:t>
            </a:r>
            <a:r>
              <a:rPr lang="en">
                <a:latin typeface="Courier New"/>
                <a:ea typeface="Courier New"/>
                <a:cs typeface="Courier New"/>
                <a:sym typeface="Courier New"/>
              </a:rPr>
              <a:t>ViewHolder</a:t>
            </a:r>
            <a:r>
              <a:rPr lang="en"/>
              <a:t> to hold a reference to that </a:t>
            </a:r>
            <a:r>
              <a:rPr lang="en">
                <a:latin typeface="Courier New"/>
                <a:ea typeface="Courier New"/>
                <a:cs typeface="Courier New"/>
                <a:sym typeface="Courier New"/>
              </a:rPr>
              <a:t>View</a:t>
            </a:r>
            <a:r>
              <a:rPr lang="en"/>
              <a:t>. A </a:t>
            </a:r>
            <a:r>
              <a:rPr lang="en">
                <a:latin typeface="Courier New"/>
                <a:ea typeface="Courier New"/>
                <a:cs typeface="Courier New"/>
                <a:sym typeface="Courier New"/>
              </a:rPr>
              <a:t>ViewHolder</a:t>
            </a:r>
            <a:r>
              <a:rPr lang="en"/>
              <a:t> makes it easier to update the </a:t>
            </a:r>
            <a:r>
              <a:rPr lang="en">
                <a:latin typeface="Courier New"/>
                <a:ea typeface="Courier New"/>
                <a:cs typeface="Courier New"/>
                <a:sym typeface="Courier New"/>
              </a:rPr>
              <a:t>TextView</a:t>
            </a:r>
            <a:r>
              <a:rPr lang="en"/>
              <a:t> when we recycle the views, as the user scrolls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fc54c9b39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fc54c9b39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adapter code with an inner </a:t>
            </a:r>
            <a:r>
              <a:rPr lang="en">
                <a:latin typeface="Courier New"/>
                <a:ea typeface="Courier New"/>
                <a:cs typeface="Courier New"/>
                <a:sym typeface="Courier New"/>
              </a:rPr>
              <a:t>ViewHolder</a:t>
            </a:r>
            <a:r>
              <a:rPr lang="en"/>
              <a:t>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fc54c9b39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fc54c9b3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override </a:t>
            </a:r>
            <a:r>
              <a:rPr lang="en">
                <a:latin typeface="Courier New"/>
                <a:ea typeface="Courier New"/>
                <a:cs typeface="Courier New"/>
                <a:sym typeface="Courier New"/>
              </a:rPr>
              <a:t>onCreateViewHolder()</a:t>
            </a:r>
            <a:r>
              <a:rPr lang="en"/>
              <a:t> to inflate the layout and call our </a:t>
            </a:r>
            <a:r>
              <a:rPr lang="en">
                <a:latin typeface="Courier New"/>
                <a:ea typeface="Courier New"/>
                <a:cs typeface="Courier New"/>
                <a:sym typeface="Courier New"/>
              </a:rPr>
              <a:t>ViewHolder</a:t>
            </a:r>
            <a:r>
              <a:rPr lang="en"/>
              <a:t> and </a:t>
            </a:r>
            <a:r>
              <a:rPr lang="en">
                <a:latin typeface="Courier New"/>
                <a:ea typeface="Courier New"/>
                <a:cs typeface="Courier New"/>
                <a:sym typeface="Courier New"/>
              </a:rPr>
              <a:t>onBindViewHolder()</a:t>
            </a:r>
            <a:r>
              <a:rPr lang="en"/>
              <a:t> to bind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fc54c9b39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fc54c9b39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a:t>
            </a:r>
            <a:r>
              <a:rPr lang="en">
                <a:latin typeface="Courier New"/>
                <a:ea typeface="Courier New"/>
                <a:cs typeface="Courier New"/>
                <a:sym typeface="Courier New"/>
              </a:rPr>
              <a:t>MainActivity</a:t>
            </a:r>
            <a:r>
              <a:rPr lang="en"/>
              <a:t>, we setup our </a:t>
            </a:r>
            <a:r>
              <a:rPr lang="en">
                <a:latin typeface="Courier New"/>
                <a:ea typeface="Courier New"/>
                <a:cs typeface="Courier New"/>
                <a:sym typeface="Courier New"/>
              </a:rPr>
              <a:t>RecyclerView</a:t>
            </a:r>
            <a:r>
              <a:rPr lang="en"/>
              <a:t>. Note that we initialize </a:t>
            </a:r>
            <a:r>
              <a:rPr lang="en">
                <a:latin typeface="Courier New"/>
                <a:ea typeface="Courier New"/>
                <a:cs typeface="Courier New"/>
                <a:sym typeface="Courier New"/>
              </a:rPr>
              <a:t>NumberListAdapter</a:t>
            </a:r>
            <a:r>
              <a:rPr lang="en"/>
              <a:t> by creating a list of numbers from 0 through 100. Then we set the adapter onto the </a:t>
            </a:r>
            <a:r>
              <a:rPr lang="en">
                <a:latin typeface="Courier New"/>
                <a:ea typeface="Courier New"/>
                <a:cs typeface="Courier New"/>
                <a:sym typeface="Courier New"/>
              </a:rPr>
              <a:t>RecyclerView</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 name="Google Shape;66;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2" name="Google Shape;72;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2.xml"/><Relationship Id="rId5" Type="http://schemas.openxmlformats.org/officeDocument/2006/relationships/slide" Target="slide24.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8.xml"/><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slide" Target="slide34.xml"/><Relationship Id="rId5" Type="http://schemas.openxmlformats.org/officeDocument/2006/relationships/slide" Target="slide24.xml"/><Relationship Id="rId4" Type="http://schemas.openxmlformats.org/officeDocument/2006/relationships/slide" Target="slide17.xml"/></Relationships>
</file>

<file path=ppt/slides/_rels/slide41.xml.rels><?xml version="1.0" encoding="UTF-8" standalone="yes"?>
<Relationships xmlns="http://schemas.openxmlformats.org/package/2006/relationships"><Relationship Id="rId8" Type="http://schemas.openxmlformats.org/officeDocument/2006/relationships/hyperlink" Target="https://developer.android.com/reference/kotlin/androidx/recyclerview/widget/DiffUtil" TargetMode="External"/><Relationship Id="rId3" Type="http://schemas.openxmlformats.org/officeDocument/2006/relationships/hyperlink" Target="https://developer.android.com/guide/topics/ui/layout/recyclerview" TargetMode="External"/><Relationship Id="rId7" Type="http://schemas.openxmlformats.org/officeDocument/2006/relationships/hyperlink" Target="https://developer.android.com/reference/kotlin/androidx/recyclerview/widget/GridLayoutManager"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hyperlink" Target="https://developer.android.com/topic/libraries/data-binding/binding-adapters" TargetMode="External"/><Relationship Id="rId5" Type="http://schemas.openxmlformats.org/officeDocument/2006/relationships/hyperlink" Target="https://developer.android.com/reference/kotlin/androidx/recyclerview/widget/ListAdapter"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10"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76776"/>
          </a:xfrm>
          <a:prstGeom prst="rect">
            <a:avLst/>
          </a:prstGeom>
          <a:noFill/>
          <a:ln>
            <a:noFill/>
          </a:ln>
        </p:spPr>
      </p:pic>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0" name="Google Shape;80;p17"/>
          <p:cNvSpPr txBox="1"/>
          <p:nvPr/>
        </p:nvSpPr>
        <p:spPr>
          <a:xfrm>
            <a:off x="762300" y="1786450"/>
            <a:ext cx="4359300" cy="30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10: Advanced RecyclerView</a:t>
            </a:r>
            <a:br>
              <a:rPr lang="en" sz="3600">
                <a:solidFill>
                  <a:srgbClr val="FAFAFA"/>
                </a:solidFill>
                <a:latin typeface="Google Sans"/>
                <a:ea typeface="Google Sans"/>
                <a:cs typeface="Google Sans"/>
                <a:sym typeface="Google Sans"/>
              </a:rPr>
            </a:br>
            <a:r>
              <a:rPr lang="en" sz="3600">
                <a:solidFill>
                  <a:srgbClr val="FAFAFA"/>
                </a:solidFill>
                <a:latin typeface="Google Sans"/>
                <a:ea typeface="Google Sans"/>
                <a:cs typeface="Google Sans"/>
                <a:sym typeface="Google Sans"/>
              </a:rPr>
              <a:t>use cases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items in the list clickable</a:t>
            </a:r>
            <a:endParaRPr/>
          </a:p>
        </p:txBody>
      </p:sp>
      <p:sp>
        <p:nvSpPr>
          <p:cNvPr id="164" name="Google Shape;164;p26"/>
          <p:cNvSpPr txBox="1">
            <a:spLocks noGrp="1"/>
          </p:cNvSpPr>
          <p:nvPr>
            <p:ph type="body" idx="1"/>
          </p:nvPr>
        </p:nvSpPr>
        <p:spPr>
          <a:xfrm>
            <a:off x="175050" y="1152475"/>
            <a:ext cx="8610900" cy="34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C4043"/>
                </a:solidFill>
                <a:highlight>
                  <a:srgbClr val="FFFFFF"/>
                </a:highlight>
              </a:rPr>
              <a:t>In </a:t>
            </a:r>
            <a:r>
              <a:rPr lang="en" sz="1800">
                <a:solidFill>
                  <a:srgbClr val="3C4043"/>
                </a:solidFill>
                <a:highlight>
                  <a:srgbClr val="FFFFFF"/>
                </a:highlight>
                <a:latin typeface="Courier New"/>
                <a:ea typeface="Courier New"/>
                <a:cs typeface="Courier New"/>
                <a:sym typeface="Courier New"/>
              </a:rPr>
              <a:t>NumberListAdapter.kt</a:t>
            </a:r>
            <a:r>
              <a:rPr lang="en" sz="1800">
                <a:solidFill>
                  <a:srgbClr val="3C4043"/>
                </a:solidFill>
                <a:highlight>
                  <a:srgbClr val="FFFFFF"/>
                </a:highlight>
              </a:rPr>
              <a:t>:</a:t>
            </a:r>
            <a:endParaRPr sz="1800"/>
          </a:p>
        </p:txBody>
      </p:sp>
      <p:sp>
        <p:nvSpPr>
          <p:cNvPr id="165" name="Google Shape;165;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6" name="Google Shape;166;p26"/>
          <p:cNvSpPr txBox="1"/>
          <p:nvPr/>
        </p:nvSpPr>
        <p:spPr>
          <a:xfrm>
            <a:off x="114450" y="1578475"/>
            <a:ext cx="9108900" cy="29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a:t>
            </a:r>
            <a:r>
              <a:rPr lang="en" sz="1000">
                <a:solidFill>
                  <a:srgbClr val="3F51B5"/>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000">
                <a:latin typeface="Consolas"/>
                <a:ea typeface="Consolas"/>
                <a:cs typeface="Consolas"/>
                <a:sym typeface="Consolas"/>
              </a:rPr>
              <a:t> </a:t>
            </a:r>
            <a:r>
              <a:rPr lang="en" sz="1600">
                <a:latin typeface="Consolas"/>
                <a:ea typeface="Consolas"/>
                <a:cs typeface="Consolas"/>
                <a:sym typeface="Consolas"/>
              </a:rPr>
              <a:t>onCreateViewHolder(parent:</a:t>
            </a:r>
            <a:r>
              <a:rPr lang="en" sz="1000">
                <a:latin typeface="Consolas"/>
                <a:ea typeface="Consolas"/>
                <a:cs typeface="Consolas"/>
                <a:sym typeface="Consolas"/>
              </a:rPr>
              <a:t> </a:t>
            </a:r>
            <a:r>
              <a:rPr lang="en" sz="1600">
                <a:latin typeface="Consolas"/>
                <a:ea typeface="Consolas"/>
                <a:cs typeface="Consolas"/>
                <a:sym typeface="Consolas"/>
              </a:rPr>
              <a:t>ViewGroup,</a:t>
            </a:r>
            <a:r>
              <a:rPr lang="en" sz="1000">
                <a:latin typeface="Consolas"/>
                <a:ea typeface="Consolas"/>
                <a:cs typeface="Consolas"/>
                <a:sym typeface="Consolas"/>
              </a:rPr>
              <a:t> </a:t>
            </a:r>
            <a:r>
              <a:rPr lang="en" sz="1600">
                <a:latin typeface="Consolas"/>
                <a:ea typeface="Consolas"/>
                <a:cs typeface="Consolas"/>
                <a:sym typeface="Consolas"/>
              </a:rPr>
              <a:t>viewType:</a:t>
            </a:r>
            <a:r>
              <a:rPr lang="en" sz="1000">
                <a:latin typeface="Consolas"/>
                <a:ea typeface="Consolas"/>
                <a:cs typeface="Consolas"/>
                <a:sym typeface="Consolas"/>
              </a:rPr>
              <a:t> </a:t>
            </a:r>
            <a:r>
              <a:rPr lang="en" sz="1600">
                <a:latin typeface="Consolas"/>
                <a:ea typeface="Consolas"/>
                <a:cs typeface="Consolas"/>
                <a:sym typeface="Consolas"/>
              </a:rPr>
              <a:t>Int):</a:t>
            </a:r>
            <a:r>
              <a:rPr lang="en" sz="1000">
                <a:latin typeface="Consolas"/>
                <a:ea typeface="Consolas"/>
                <a:cs typeface="Consolas"/>
                <a:sym typeface="Consolas"/>
              </a:rPr>
              <a:t> </a:t>
            </a:r>
            <a:r>
              <a:rPr lang="en" sz="1600">
                <a:latin typeface="Consolas"/>
                <a:ea typeface="Consolas"/>
                <a:cs typeface="Consolas"/>
                <a:sym typeface="Consolas"/>
              </a:rPr>
              <a:t>IntViewHolder{</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100">
                <a:latin typeface="Consolas"/>
                <a:ea typeface="Consolas"/>
                <a:cs typeface="Consolas"/>
                <a:sym typeface="Consolas"/>
              </a:rPr>
              <a:t> </a:t>
            </a:r>
            <a:r>
              <a:rPr lang="en" sz="1600">
                <a:latin typeface="Consolas"/>
                <a:ea typeface="Consolas"/>
                <a:cs typeface="Consolas"/>
                <a:sym typeface="Consolas"/>
              </a:rPr>
              <a:t>layout</a:t>
            </a:r>
            <a:r>
              <a:rPr lang="en" sz="1100">
                <a:latin typeface="Consolas"/>
                <a:ea typeface="Consolas"/>
                <a:cs typeface="Consolas"/>
                <a:sym typeface="Consolas"/>
              </a:rPr>
              <a:t> </a:t>
            </a:r>
            <a:r>
              <a:rPr lang="en" sz="1600">
                <a:latin typeface="Consolas"/>
                <a:ea typeface="Consolas"/>
                <a:cs typeface="Consolas"/>
                <a:sym typeface="Consolas"/>
              </a:rPr>
              <a:t>=</a:t>
            </a:r>
            <a:r>
              <a:rPr lang="en" sz="1100">
                <a:latin typeface="Consolas"/>
                <a:ea typeface="Consolas"/>
                <a:cs typeface="Consolas"/>
                <a:sym typeface="Consolas"/>
              </a:rPr>
              <a:t> </a:t>
            </a:r>
            <a:r>
              <a:rPr lang="en" sz="1600">
                <a:latin typeface="Consolas"/>
                <a:ea typeface="Consolas"/>
                <a:cs typeface="Consolas"/>
                <a:sym typeface="Consolas"/>
              </a:rPr>
              <a:t>LayoutInflater.from(parent.context).inflate(R.layout.item_view,</a:t>
            </a:r>
            <a:br>
              <a:rPr lang="en" sz="1600">
                <a:latin typeface="Consolas"/>
                <a:ea typeface="Consolas"/>
                <a:cs typeface="Consolas"/>
                <a:sym typeface="Consolas"/>
              </a:rPr>
            </a:br>
            <a:r>
              <a:rPr lang="en" sz="1600">
                <a:latin typeface="Consolas"/>
                <a:ea typeface="Consolas"/>
                <a:cs typeface="Consolas"/>
                <a:sym typeface="Consolas"/>
              </a:rPr>
              <a:t>         parent, </a:t>
            </a:r>
            <a:r>
              <a:rPr lang="en" sz="1600">
                <a:solidFill>
                  <a:srgbClr val="3F51B5"/>
                </a:solidFill>
                <a:latin typeface="Consolas"/>
                <a:ea typeface="Consolas"/>
                <a:cs typeface="Consolas"/>
                <a:sym typeface="Consolas"/>
              </a:rPr>
              <a:t>false</a:t>
            </a:r>
            <a:r>
              <a:rPr lang="en"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latin typeface="Consolas"/>
                <a:ea typeface="Consolas"/>
                <a:cs typeface="Consolas"/>
                <a:sym typeface="Consolas"/>
              </a:rPr>
              <a:t> holder = IntViewHolder(layout)</a:t>
            </a: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latin typeface="Consolas"/>
                <a:ea typeface="Consolas"/>
                <a:cs typeface="Consolas"/>
                <a:sym typeface="Consolas"/>
              </a:rPr>
              <a:t>    holder.row.setOnClickListener {</a:t>
            </a: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C53929"/>
                </a:solidFill>
                <a:latin typeface="Consolas"/>
                <a:ea typeface="Consolas"/>
                <a:cs typeface="Consolas"/>
                <a:sym typeface="Consolas"/>
              </a:rPr>
              <a:t>// Do something on click</a:t>
            </a:r>
            <a:endParaRPr sz="16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latin typeface="Consolas"/>
                <a:ea typeface="Consolas"/>
                <a:cs typeface="Consolas"/>
                <a:sym typeface="Consolas"/>
              </a:rPr>
              <a:t> holder</a:t>
            </a: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6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600">
              <a:latin typeface="Consolas"/>
              <a:ea typeface="Consolas"/>
              <a:cs typeface="Consolas"/>
              <a:sym typeface="Consolas"/>
            </a:endParaRPr>
          </a:p>
          <a:p>
            <a:pPr marL="0" lvl="0" indent="0" algn="l" rtl="0">
              <a:spcBef>
                <a:spcPts val="0"/>
              </a:spcBef>
              <a:spcAft>
                <a:spcPts val="0"/>
              </a:spcAft>
              <a:buNone/>
            </a:pPr>
            <a:endParaRPr sz="16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ListAdapter</a:t>
            </a:r>
            <a:endParaRPr/>
          </a:p>
        </p:txBody>
      </p:sp>
      <p:sp>
        <p:nvSpPr>
          <p:cNvPr id="172" name="Google Shape;172;p27"/>
          <p:cNvSpPr txBox="1">
            <a:spLocks noGrp="1"/>
          </p:cNvSpPr>
          <p:nvPr>
            <p:ph type="body" idx="1"/>
          </p:nvPr>
        </p:nvSpPr>
        <p:spPr>
          <a:xfrm>
            <a:off x="311700" y="1312713"/>
            <a:ext cx="8520600" cy="3033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latin typeface="Courier New"/>
                <a:ea typeface="Courier New"/>
                <a:cs typeface="Courier New"/>
                <a:sym typeface="Courier New"/>
              </a:rPr>
              <a:t>RecyclerView.Adapter</a:t>
            </a:r>
            <a:endParaRPr sz="2200">
              <a:latin typeface="Courier New"/>
              <a:ea typeface="Courier New"/>
              <a:cs typeface="Courier New"/>
              <a:sym typeface="Courier New"/>
            </a:endParaRPr>
          </a:p>
          <a:p>
            <a:pPr marL="914400" lvl="1" indent="-368300" algn="l" rtl="0">
              <a:lnSpc>
                <a:spcPct val="100000"/>
              </a:lnSpc>
              <a:spcBef>
                <a:spcPts val="0"/>
              </a:spcBef>
              <a:spcAft>
                <a:spcPts val="0"/>
              </a:spcAft>
              <a:buSzPts val="2200"/>
              <a:buChar char="○"/>
            </a:pPr>
            <a:r>
              <a:rPr lang="en" sz="2200"/>
              <a:t>Disposes UI data on every update</a:t>
            </a:r>
            <a:endParaRPr sz="2200"/>
          </a:p>
          <a:p>
            <a:pPr marL="914400" lvl="1" indent="-368300" algn="l" rtl="0">
              <a:spcBef>
                <a:spcPts val="600"/>
              </a:spcBef>
              <a:spcAft>
                <a:spcPts val="0"/>
              </a:spcAft>
              <a:buSzPts val="2200"/>
              <a:buChar char="○"/>
            </a:pPr>
            <a:r>
              <a:rPr lang="en" sz="2200"/>
              <a:t>Can be costly and wasteful</a:t>
            </a:r>
            <a:endParaRPr sz="2200"/>
          </a:p>
          <a:p>
            <a:pPr marL="457200" lvl="0" indent="-368300" algn="l" rtl="0">
              <a:spcBef>
                <a:spcPts val="1000"/>
              </a:spcBef>
              <a:spcAft>
                <a:spcPts val="0"/>
              </a:spcAft>
              <a:buSzPts val="2200"/>
              <a:buChar char="●"/>
            </a:pPr>
            <a:r>
              <a:rPr lang="en" sz="2200">
                <a:latin typeface="Courier New"/>
                <a:ea typeface="Courier New"/>
                <a:cs typeface="Courier New"/>
                <a:sym typeface="Courier New"/>
              </a:rPr>
              <a:t>ListAdapter</a:t>
            </a:r>
            <a:endParaRPr sz="2200"/>
          </a:p>
          <a:p>
            <a:pPr marL="914400" lvl="1" indent="-368300" algn="l" rtl="0">
              <a:lnSpc>
                <a:spcPct val="100000"/>
              </a:lnSpc>
              <a:spcBef>
                <a:spcPts val="0"/>
              </a:spcBef>
              <a:spcAft>
                <a:spcPts val="0"/>
              </a:spcAft>
              <a:buSzPts val="2200"/>
              <a:buChar char="○"/>
            </a:pPr>
            <a:r>
              <a:rPr lang="en" sz="2200"/>
              <a:t>Computes the difference between what is currently shown and what needs to be shown</a:t>
            </a:r>
            <a:endParaRPr sz="2200"/>
          </a:p>
          <a:p>
            <a:pPr marL="914400" lvl="1" indent="-368300" algn="l" rtl="0">
              <a:spcBef>
                <a:spcPts val="400"/>
              </a:spcBef>
              <a:spcAft>
                <a:spcPts val="1000"/>
              </a:spcAft>
              <a:buSzPts val="2200"/>
              <a:buChar char="○"/>
            </a:pPr>
            <a:r>
              <a:rPr lang="en" sz="2200"/>
              <a:t>Changes are calculated on a background thread</a:t>
            </a:r>
            <a:endParaRPr sz="2200"/>
          </a:p>
        </p:txBody>
      </p:sp>
      <p:sp>
        <p:nvSpPr>
          <p:cNvPr id="173" name="Google Shape;173;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Sort using RecyclerView.Adapter</a:t>
            </a:r>
            <a:endParaRPr/>
          </a:p>
        </p:txBody>
      </p:sp>
      <p:sp>
        <p:nvSpPr>
          <p:cNvPr id="179" name="Google Shape;179;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80" name="Google Shape;180;p28"/>
          <p:cNvSpPr/>
          <p:nvPr/>
        </p:nvSpPr>
        <p:spPr>
          <a:xfrm>
            <a:off x="4078519" y="2720137"/>
            <a:ext cx="678900" cy="35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txBox="1"/>
          <p:nvPr/>
        </p:nvSpPr>
        <p:spPr>
          <a:xfrm>
            <a:off x="6016225" y="3227175"/>
            <a:ext cx="1368300" cy="8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a:ea typeface="Roboto"/>
                <a:cs typeface="Roboto"/>
                <a:sym typeface="Roboto"/>
              </a:rPr>
              <a:t>16 actions:</a:t>
            </a:r>
            <a:endParaRPr sz="1600">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8 deletions </a:t>
            </a:r>
            <a:endParaRPr sz="1600">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
        <p:nvSpPr>
          <p:cNvPr id="182" name="Google Shape;182;p28"/>
          <p:cNvSpPr txBox="1"/>
          <p:nvPr/>
        </p:nvSpPr>
        <p:spPr>
          <a:xfrm>
            <a:off x="235512" y="1164900"/>
            <a:ext cx="2020200" cy="25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Roboto"/>
                <a:ea typeface="Roboto"/>
                <a:cs typeface="Roboto"/>
                <a:sym typeface="Roboto"/>
              </a:rPr>
              <a:t>Starting state</a:t>
            </a:r>
            <a:endParaRPr sz="1800" b="1">
              <a:latin typeface="Roboto"/>
              <a:ea typeface="Roboto"/>
              <a:cs typeface="Roboto"/>
              <a:sym typeface="Roboto"/>
            </a:endParaRPr>
          </a:p>
        </p:txBody>
      </p:sp>
      <p:sp>
        <p:nvSpPr>
          <p:cNvPr id="183" name="Google Shape;183;p28"/>
          <p:cNvSpPr txBox="1"/>
          <p:nvPr/>
        </p:nvSpPr>
        <p:spPr>
          <a:xfrm>
            <a:off x="6828087" y="1164900"/>
            <a:ext cx="2020200" cy="25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Roboto"/>
                <a:ea typeface="Roboto"/>
                <a:cs typeface="Roboto"/>
                <a:sym typeface="Roboto"/>
              </a:rPr>
              <a:t>Ending state</a:t>
            </a:r>
            <a:endParaRPr sz="1800" b="1">
              <a:latin typeface="Roboto"/>
              <a:ea typeface="Roboto"/>
              <a:cs typeface="Roboto"/>
              <a:sym typeface="Roboto"/>
            </a:endParaRPr>
          </a:p>
        </p:txBody>
      </p:sp>
      <p:grpSp>
        <p:nvGrpSpPr>
          <p:cNvPr id="184" name="Google Shape;184;p28"/>
          <p:cNvGrpSpPr/>
          <p:nvPr/>
        </p:nvGrpSpPr>
        <p:grpSpPr>
          <a:xfrm>
            <a:off x="2775288" y="1463645"/>
            <a:ext cx="1020780" cy="3073432"/>
            <a:chOff x="2851488" y="1463645"/>
            <a:chExt cx="1020780" cy="3073432"/>
          </a:xfrm>
        </p:grpSpPr>
        <p:pic>
          <p:nvPicPr>
            <p:cNvPr id="185" name="Google Shape;185;p28"/>
            <p:cNvPicPr preferRelativeResize="0"/>
            <p:nvPr/>
          </p:nvPicPr>
          <p:blipFill rotWithShape="1">
            <a:blip r:embed="rId3">
              <a:alphaModFix/>
            </a:blip>
            <a:srcRect l="-5140" r="5139"/>
            <a:stretch/>
          </p:blipFill>
          <p:spPr>
            <a:xfrm>
              <a:off x="2851487" y="1463645"/>
              <a:ext cx="1020780" cy="3073432"/>
            </a:xfrm>
            <a:prstGeom prst="rect">
              <a:avLst/>
            </a:prstGeom>
            <a:noFill/>
            <a:ln>
              <a:noFill/>
            </a:ln>
          </p:spPr>
        </p:pic>
        <p:sp>
          <p:nvSpPr>
            <p:cNvPr id="186" name="Google Shape;186;p28"/>
            <p:cNvSpPr txBox="1"/>
            <p:nvPr/>
          </p:nvSpPr>
          <p:spPr>
            <a:xfrm>
              <a:off x="2978900" y="1542325"/>
              <a:ext cx="873000" cy="3474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1909025"/>
              <a:ext cx="864600" cy="3474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2270975"/>
              <a:ext cx="864600" cy="3579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2642450"/>
              <a:ext cx="864600" cy="3474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010625"/>
              <a:ext cx="864600" cy="3474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3373313"/>
              <a:ext cx="864600" cy="3474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sp>
          <p:nvSpPr>
            <p:cNvPr id="192" name="Google Shape;192;p28"/>
            <p:cNvSpPr txBox="1"/>
            <p:nvPr/>
          </p:nvSpPr>
          <p:spPr>
            <a:xfrm>
              <a:off x="2978900" y="3742575"/>
              <a:ext cx="864600" cy="3474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sp>
          <p:nvSpPr>
            <p:cNvPr id="193" name="Google Shape;193;p28"/>
            <p:cNvSpPr txBox="1"/>
            <p:nvPr/>
          </p:nvSpPr>
          <p:spPr>
            <a:xfrm>
              <a:off x="2978900" y="4110763"/>
              <a:ext cx="864600" cy="347400"/>
            </a:xfrm>
            <a:prstGeom prst="rect">
              <a:avLst/>
            </a:prstGeom>
            <a:solidFill>
              <a:srgbClr val="EAD5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rgbClr val="0000FF"/>
                </a:solidFill>
                <a:latin typeface="Times New Roman"/>
                <a:ea typeface="Times New Roman"/>
                <a:cs typeface="Times New Roman"/>
                <a:sym typeface="Times New Roman"/>
              </a:endParaRPr>
            </a:p>
          </p:txBody>
        </p:sp>
      </p:grpSp>
      <p:grpSp>
        <p:nvGrpSpPr>
          <p:cNvPr id="194" name="Google Shape;194;p28"/>
          <p:cNvGrpSpPr/>
          <p:nvPr/>
        </p:nvGrpSpPr>
        <p:grpSpPr>
          <a:xfrm>
            <a:off x="641688" y="1463645"/>
            <a:ext cx="1020780" cy="3073432"/>
            <a:chOff x="641688" y="1463645"/>
            <a:chExt cx="1020780" cy="3073432"/>
          </a:xfrm>
        </p:grpSpPr>
        <p:pic>
          <p:nvPicPr>
            <p:cNvPr id="195" name="Google Shape;195;p28"/>
            <p:cNvPicPr preferRelativeResize="0"/>
            <p:nvPr/>
          </p:nvPicPr>
          <p:blipFill rotWithShape="1">
            <a:blip r:embed="rId3">
              <a:alphaModFix/>
            </a:blip>
            <a:srcRect l="-5140" r="5139"/>
            <a:stretch/>
          </p:blipFill>
          <p:spPr>
            <a:xfrm>
              <a:off x="641688" y="1463645"/>
              <a:ext cx="1020780" cy="3073432"/>
            </a:xfrm>
            <a:prstGeom prst="rect">
              <a:avLst/>
            </a:prstGeom>
            <a:noFill/>
            <a:ln>
              <a:noFill/>
            </a:ln>
          </p:spPr>
        </p:pic>
        <p:sp>
          <p:nvSpPr>
            <p:cNvPr id="196" name="Google Shape;196;p28"/>
            <p:cNvSpPr txBox="1"/>
            <p:nvPr/>
          </p:nvSpPr>
          <p:spPr>
            <a:xfrm>
              <a:off x="769100" y="1542325"/>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197" name="Google Shape;197;p28"/>
            <p:cNvSpPr txBox="1"/>
            <p:nvPr/>
          </p:nvSpPr>
          <p:spPr>
            <a:xfrm>
              <a:off x="769100" y="1909025"/>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198" name="Google Shape;198;p28"/>
            <p:cNvSpPr txBox="1"/>
            <p:nvPr/>
          </p:nvSpPr>
          <p:spPr>
            <a:xfrm>
              <a:off x="769100" y="2270975"/>
              <a:ext cx="864600" cy="357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199" name="Google Shape;199;p28"/>
            <p:cNvSpPr txBox="1"/>
            <p:nvPr/>
          </p:nvSpPr>
          <p:spPr>
            <a:xfrm>
              <a:off x="769100" y="2642450"/>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00" name="Google Shape;200;p28"/>
            <p:cNvSpPr txBox="1"/>
            <p:nvPr/>
          </p:nvSpPr>
          <p:spPr>
            <a:xfrm>
              <a:off x="769100" y="3010625"/>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01" name="Google Shape;201;p28"/>
            <p:cNvSpPr txBox="1"/>
            <p:nvPr/>
          </p:nvSpPr>
          <p:spPr>
            <a:xfrm>
              <a:off x="769100" y="3373313"/>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02" name="Google Shape;202;p28"/>
            <p:cNvSpPr txBox="1"/>
            <p:nvPr/>
          </p:nvSpPr>
          <p:spPr>
            <a:xfrm>
              <a:off x="769100" y="3742575"/>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03" name="Google Shape;203;p28"/>
            <p:cNvSpPr txBox="1"/>
            <p:nvPr/>
          </p:nvSpPr>
          <p:spPr>
            <a:xfrm>
              <a:off x="769100" y="4110763"/>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04" name="Google Shape;204;p28"/>
          <p:cNvSpPr/>
          <p:nvPr/>
        </p:nvSpPr>
        <p:spPr>
          <a:xfrm>
            <a:off x="1944919" y="2720137"/>
            <a:ext cx="678900" cy="35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28"/>
          <p:cNvGrpSpPr/>
          <p:nvPr/>
        </p:nvGrpSpPr>
        <p:grpSpPr>
          <a:xfrm>
            <a:off x="7326433" y="1462825"/>
            <a:ext cx="1023487" cy="3073325"/>
            <a:chOff x="7326433" y="1462825"/>
            <a:chExt cx="1023487" cy="3073325"/>
          </a:xfrm>
        </p:grpSpPr>
        <p:pic>
          <p:nvPicPr>
            <p:cNvPr id="206" name="Google Shape;206;p28"/>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07" name="Google Shape;207;p28"/>
            <p:cNvSpPr txBox="1"/>
            <p:nvPr/>
          </p:nvSpPr>
          <p:spPr>
            <a:xfrm>
              <a:off x="7401675" y="1539750"/>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08" name="Google Shape;208;p28"/>
            <p:cNvSpPr txBox="1"/>
            <p:nvPr/>
          </p:nvSpPr>
          <p:spPr>
            <a:xfrm>
              <a:off x="7401675" y="1911225"/>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09" name="Google Shape;209;p28"/>
            <p:cNvSpPr txBox="1"/>
            <p:nvPr/>
          </p:nvSpPr>
          <p:spPr>
            <a:xfrm>
              <a:off x="7401675" y="2273175"/>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10" name="Google Shape;210;p28"/>
            <p:cNvSpPr txBox="1"/>
            <p:nvPr/>
          </p:nvSpPr>
          <p:spPr>
            <a:xfrm>
              <a:off x="7401675" y="2639888"/>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11" name="Google Shape;211;p28"/>
            <p:cNvSpPr txBox="1"/>
            <p:nvPr/>
          </p:nvSpPr>
          <p:spPr>
            <a:xfrm>
              <a:off x="7401675" y="3006600"/>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12" name="Google Shape;212;p28"/>
            <p:cNvSpPr txBox="1"/>
            <p:nvPr/>
          </p:nvSpPr>
          <p:spPr>
            <a:xfrm>
              <a:off x="7401675" y="3373313"/>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13" name="Google Shape;213;p28"/>
            <p:cNvSpPr txBox="1"/>
            <p:nvPr/>
          </p:nvSpPr>
          <p:spPr>
            <a:xfrm>
              <a:off x="7401675" y="3740038"/>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14" name="Google Shape;214;p28"/>
            <p:cNvSpPr txBox="1"/>
            <p:nvPr/>
          </p:nvSpPr>
          <p:spPr>
            <a:xfrm>
              <a:off x="7401675" y="4106750"/>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15" name="Google Shape;215;p28"/>
          <p:cNvSpPr/>
          <p:nvPr/>
        </p:nvSpPr>
        <p:spPr>
          <a:xfrm>
            <a:off x="6364519" y="2720137"/>
            <a:ext cx="678900" cy="35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txBox="1"/>
          <p:nvPr/>
        </p:nvSpPr>
        <p:spPr>
          <a:xfrm>
            <a:off x="1662475" y="3232100"/>
            <a:ext cx="1195500" cy="3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8 deletions</a:t>
            </a:r>
            <a:endParaRPr sz="1600">
              <a:latin typeface="Roboto"/>
              <a:ea typeface="Roboto"/>
              <a:cs typeface="Roboto"/>
              <a:sym typeface="Roboto"/>
            </a:endParaRPr>
          </a:p>
        </p:txBody>
      </p:sp>
      <p:grpSp>
        <p:nvGrpSpPr>
          <p:cNvPr id="217" name="Google Shape;217;p28"/>
          <p:cNvGrpSpPr/>
          <p:nvPr/>
        </p:nvGrpSpPr>
        <p:grpSpPr>
          <a:xfrm>
            <a:off x="5040433" y="1462825"/>
            <a:ext cx="1023487" cy="3073325"/>
            <a:chOff x="4964233" y="1462825"/>
            <a:chExt cx="1023487" cy="3073325"/>
          </a:xfrm>
        </p:grpSpPr>
        <p:pic>
          <p:nvPicPr>
            <p:cNvPr id="218" name="Google Shape;218;p28"/>
            <p:cNvPicPr preferRelativeResize="0"/>
            <p:nvPr/>
          </p:nvPicPr>
          <p:blipFill>
            <a:blip r:embed="rId4">
              <a:alphaModFix/>
            </a:blip>
            <a:stretch>
              <a:fillRect/>
            </a:stretch>
          </p:blipFill>
          <p:spPr>
            <a:xfrm>
              <a:off x="4964233" y="1462825"/>
              <a:ext cx="1023487" cy="3073325"/>
            </a:xfrm>
            <a:prstGeom prst="rect">
              <a:avLst/>
            </a:prstGeom>
            <a:noFill/>
            <a:ln>
              <a:noFill/>
            </a:ln>
          </p:spPr>
        </p:pic>
        <p:sp>
          <p:nvSpPr>
            <p:cNvPr id="219" name="Google Shape;219;p28"/>
            <p:cNvSpPr txBox="1"/>
            <p:nvPr/>
          </p:nvSpPr>
          <p:spPr>
            <a:xfrm>
              <a:off x="5039475" y="1539750"/>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20" name="Google Shape;220;p28"/>
            <p:cNvSpPr txBox="1"/>
            <p:nvPr/>
          </p:nvSpPr>
          <p:spPr>
            <a:xfrm>
              <a:off x="5039475" y="1911225"/>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21" name="Google Shape;221;p28"/>
            <p:cNvSpPr txBox="1"/>
            <p:nvPr/>
          </p:nvSpPr>
          <p:spPr>
            <a:xfrm>
              <a:off x="5039475" y="2273175"/>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22" name="Google Shape;222;p28"/>
            <p:cNvSpPr txBox="1"/>
            <p:nvPr/>
          </p:nvSpPr>
          <p:spPr>
            <a:xfrm>
              <a:off x="5039475" y="2639888"/>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23" name="Google Shape;223;p28"/>
            <p:cNvSpPr txBox="1"/>
            <p:nvPr/>
          </p:nvSpPr>
          <p:spPr>
            <a:xfrm>
              <a:off x="5039475" y="3006600"/>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24" name="Google Shape;224;p28"/>
            <p:cNvSpPr txBox="1"/>
            <p:nvPr/>
          </p:nvSpPr>
          <p:spPr>
            <a:xfrm>
              <a:off x="5039475" y="3373313"/>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25" name="Google Shape;225;p28"/>
            <p:cNvSpPr txBox="1"/>
            <p:nvPr/>
          </p:nvSpPr>
          <p:spPr>
            <a:xfrm>
              <a:off x="5039475" y="3740038"/>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26" name="Google Shape;226;p28"/>
            <p:cNvSpPr txBox="1"/>
            <p:nvPr/>
          </p:nvSpPr>
          <p:spPr>
            <a:xfrm>
              <a:off x="5039475" y="4106750"/>
              <a:ext cx="873000" cy="347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27" name="Google Shape;227;p28"/>
          <p:cNvSpPr txBox="1"/>
          <p:nvPr/>
        </p:nvSpPr>
        <p:spPr>
          <a:xfrm>
            <a:off x="3826250" y="3232100"/>
            <a:ext cx="1265100" cy="3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par>
                                <p:cTn id="8" presetID="10" presetClass="entr" presetSubtype="0" fill="hold" nodeType="withEffect">
                                  <p:stCondLst>
                                    <p:cond delay="0"/>
                                  </p:stCondLst>
                                  <p:childTnLst>
                                    <p:set>
                                      <p:cBhvr>
                                        <p:cTn id="9" dur="1" fill="hold">
                                          <p:stCondLst>
                                            <p:cond delay="0"/>
                                          </p:stCondLst>
                                        </p:cTn>
                                        <p:tgtEl>
                                          <p:spTgt spid="204"/>
                                        </p:tgtEl>
                                        <p:attrNameLst>
                                          <p:attrName>style.visibility</p:attrName>
                                        </p:attrNameLst>
                                      </p:cBhvr>
                                      <p:to>
                                        <p:strVal val="visible"/>
                                      </p:to>
                                    </p:set>
                                    <p:animEffect transition="in" filter="fade">
                                      <p:cBhvr>
                                        <p:cTn id="10" dur="1000"/>
                                        <p:tgtEl>
                                          <p:spTgt spid="204"/>
                                        </p:tgtEl>
                                      </p:cBhvr>
                                    </p:animEffect>
                                  </p:childTnLst>
                                </p:cTn>
                              </p:par>
                              <p:par>
                                <p:cTn id="11" presetID="10" presetClass="entr" presetSubtype="0" fill="hold" nodeType="withEffect">
                                  <p:stCondLst>
                                    <p:cond delay="0"/>
                                  </p:stCondLst>
                                  <p:childTnLst>
                                    <p:set>
                                      <p:cBhvr>
                                        <p:cTn id="12" dur="1" fill="hold">
                                          <p:stCondLst>
                                            <p:cond delay="0"/>
                                          </p:stCondLst>
                                        </p:cTn>
                                        <p:tgtEl>
                                          <p:spTgt spid="216"/>
                                        </p:tgtEl>
                                        <p:attrNameLst>
                                          <p:attrName>style.visibility</p:attrName>
                                        </p:attrNameLst>
                                      </p:cBhvr>
                                      <p:to>
                                        <p:strVal val="visible"/>
                                      </p:to>
                                    </p:set>
                                    <p:animEffect transition="in" filter="fade">
                                      <p:cBhvr>
                                        <p:cTn id="13" dur="1000"/>
                                        <p:tgtEl>
                                          <p:spTgt spid="2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0"/>
                                        </p:tgtEl>
                                        <p:attrNameLst>
                                          <p:attrName>style.visibility</p:attrName>
                                        </p:attrNameLst>
                                      </p:cBhvr>
                                      <p:to>
                                        <p:strVal val="visible"/>
                                      </p:to>
                                    </p:set>
                                    <p:animEffect transition="in" filter="fade">
                                      <p:cBhvr>
                                        <p:cTn id="18" dur="1000"/>
                                        <p:tgtEl>
                                          <p:spTgt spid="180"/>
                                        </p:tgtEl>
                                      </p:cBhvr>
                                    </p:animEffect>
                                  </p:childTnLst>
                                </p:cTn>
                              </p:par>
                              <p:par>
                                <p:cTn id="19" presetID="10" presetClass="entr" presetSubtype="0" fill="hold" nodeType="withEffect">
                                  <p:stCondLst>
                                    <p:cond delay="0"/>
                                  </p:stCondLst>
                                  <p:childTnLst>
                                    <p:set>
                                      <p:cBhvr>
                                        <p:cTn id="20" dur="1" fill="hold">
                                          <p:stCondLst>
                                            <p:cond delay="0"/>
                                          </p:stCondLst>
                                        </p:cTn>
                                        <p:tgtEl>
                                          <p:spTgt spid="217"/>
                                        </p:tgtEl>
                                        <p:attrNameLst>
                                          <p:attrName>style.visibility</p:attrName>
                                        </p:attrNameLst>
                                      </p:cBhvr>
                                      <p:to>
                                        <p:strVal val="visible"/>
                                      </p:to>
                                    </p:set>
                                    <p:animEffect transition="in" filter="fade">
                                      <p:cBhvr>
                                        <p:cTn id="21" dur="1000"/>
                                        <p:tgtEl>
                                          <p:spTgt spid="217"/>
                                        </p:tgtEl>
                                      </p:cBhvr>
                                    </p:animEffect>
                                  </p:childTnLst>
                                </p:cTn>
                              </p:par>
                              <p:par>
                                <p:cTn id="22" presetID="10" presetClass="entr" presetSubtype="0" fill="hold" nodeType="withEffect">
                                  <p:stCondLst>
                                    <p:cond delay="0"/>
                                  </p:stCondLst>
                                  <p:childTnLst>
                                    <p:set>
                                      <p:cBhvr>
                                        <p:cTn id="23" dur="1" fill="hold">
                                          <p:stCondLst>
                                            <p:cond delay="0"/>
                                          </p:stCondLst>
                                        </p:cTn>
                                        <p:tgtEl>
                                          <p:spTgt spid="227"/>
                                        </p:tgtEl>
                                        <p:attrNameLst>
                                          <p:attrName>style.visibility</p:attrName>
                                        </p:attrNameLst>
                                      </p:cBhvr>
                                      <p:to>
                                        <p:strVal val="visible"/>
                                      </p:to>
                                    </p:set>
                                    <p:animEffect transition="in" filter="fade">
                                      <p:cBhvr>
                                        <p:cTn id="24" dur="1000"/>
                                        <p:tgtEl>
                                          <p:spTgt spid="2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1"/>
                                        </p:tgtEl>
                                        <p:attrNameLst>
                                          <p:attrName>style.visibility</p:attrName>
                                        </p:attrNameLst>
                                      </p:cBhvr>
                                      <p:to>
                                        <p:strVal val="visible"/>
                                      </p:to>
                                    </p:set>
                                    <p:animEffect transition="in" filter="fade">
                                      <p:cBhvr>
                                        <p:cTn id="29" dur="1000"/>
                                        <p:tgtEl>
                                          <p:spTgt spid="181"/>
                                        </p:tgtEl>
                                      </p:cBhvr>
                                    </p:animEffect>
                                  </p:childTnLst>
                                </p:cTn>
                              </p:par>
                              <p:par>
                                <p:cTn id="30" presetID="10" presetClass="entr" presetSubtype="0" fill="hold" nodeType="withEffect">
                                  <p:stCondLst>
                                    <p:cond delay="0"/>
                                  </p:stCondLst>
                                  <p:childTnLst>
                                    <p:set>
                                      <p:cBhvr>
                                        <p:cTn id="31" dur="1" fill="hold">
                                          <p:stCondLst>
                                            <p:cond delay="0"/>
                                          </p:stCondLst>
                                        </p:cTn>
                                        <p:tgtEl>
                                          <p:spTgt spid="215"/>
                                        </p:tgtEl>
                                        <p:attrNameLst>
                                          <p:attrName>style.visibility</p:attrName>
                                        </p:attrNameLst>
                                      </p:cBhvr>
                                      <p:to>
                                        <p:strVal val="visible"/>
                                      </p:to>
                                    </p:set>
                                    <p:animEffect transition="in" filter="fade">
                                      <p:cBhvr>
                                        <p:cTn id="32" dur="10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Sort using ListAdapter</a:t>
            </a:r>
            <a:endParaRPr/>
          </a:p>
        </p:txBody>
      </p:sp>
      <p:sp>
        <p:nvSpPr>
          <p:cNvPr id="233" name="Google Shape;233;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34" name="Google Shape;234;p29"/>
          <p:cNvSpPr/>
          <p:nvPr/>
        </p:nvSpPr>
        <p:spPr>
          <a:xfrm>
            <a:off x="2922520" y="2674512"/>
            <a:ext cx="678900" cy="35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p:nvPr/>
        </p:nvSpPr>
        <p:spPr>
          <a:xfrm>
            <a:off x="742888" y="1161650"/>
            <a:ext cx="2020200" cy="25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Roboto"/>
                <a:ea typeface="Roboto"/>
                <a:cs typeface="Roboto"/>
                <a:sym typeface="Roboto"/>
              </a:rPr>
              <a:t>Starting state</a:t>
            </a:r>
            <a:endParaRPr sz="1800" b="1">
              <a:latin typeface="Roboto"/>
              <a:ea typeface="Roboto"/>
              <a:cs typeface="Roboto"/>
              <a:sym typeface="Roboto"/>
            </a:endParaRPr>
          </a:p>
        </p:txBody>
      </p:sp>
      <p:sp>
        <p:nvSpPr>
          <p:cNvPr id="236" name="Google Shape;236;p29"/>
          <p:cNvSpPr txBox="1"/>
          <p:nvPr/>
        </p:nvSpPr>
        <p:spPr>
          <a:xfrm>
            <a:off x="6380913" y="1161650"/>
            <a:ext cx="2020200" cy="25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Roboto"/>
                <a:ea typeface="Roboto"/>
                <a:cs typeface="Roboto"/>
                <a:sym typeface="Roboto"/>
              </a:rPr>
              <a:t>Ending state</a:t>
            </a:r>
            <a:endParaRPr sz="1800" b="1">
              <a:latin typeface="Roboto"/>
              <a:ea typeface="Roboto"/>
              <a:cs typeface="Roboto"/>
              <a:sym typeface="Roboto"/>
            </a:endParaRPr>
          </a:p>
        </p:txBody>
      </p:sp>
      <p:sp>
        <p:nvSpPr>
          <p:cNvPr id="237" name="Google Shape;237;p29"/>
          <p:cNvSpPr/>
          <p:nvPr/>
        </p:nvSpPr>
        <p:spPr>
          <a:xfrm>
            <a:off x="5650407" y="2674512"/>
            <a:ext cx="678900" cy="35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txBox="1"/>
          <p:nvPr/>
        </p:nvSpPr>
        <p:spPr>
          <a:xfrm>
            <a:off x="2487976" y="3037675"/>
            <a:ext cx="1577700" cy="9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39" name="Google Shape;239;p29"/>
          <p:cNvGrpSpPr/>
          <p:nvPr/>
        </p:nvGrpSpPr>
        <p:grpSpPr>
          <a:xfrm>
            <a:off x="1245988" y="1463645"/>
            <a:ext cx="1020780" cy="3073432"/>
            <a:chOff x="641688" y="1463645"/>
            <a:chExt cx="1020780" cy="3073432"/>
          </a:xfrm>
        </p:grpSpPr>
        <p:pic>
          <p:nvPicPr>
            <p:cNvPr id="240" name="Google Shape;240;p29"/>
            <p:cNvPicPr preferRelativeResize="0"/>
            <p:nvPr/>
          </p:nvPicPr>
          <p:blipFill rotWithShape="1">
            <a:blip r:embed="rId3">
              <a:alphaModFix/>
            </a:blip>
            <a:srcRect l="-5140" r="5139"/>
            <a:stretch/>
          </p:blipFill>
          <p:spPr>
            <a:xfrm>
              <a:off x="641688" y="1463645"/>
              <a:ext cx="1020780" cy="3073432"/>
            </a:xfrm>
            <a:prstGeom prst="rect">
              <a:avLst/>
            </a:prstGeom>
            <a:noFill/>
            <a:ln>
              <a:noFill/>
            </a:ln>
          </p:spPr>
        </p:pic>
        <p:sp>
          <p:nvSpPr>
            <p:cNvPr id="241" name="Google Shape;241;p29"/>
            <p:cNvSpPr txBox="1"/>
            <p:nvPr/>
          </p:nvSpPr>
          <p:spPr>
            <a:xfrm>
              <a:off x="769100" y="1542325"/>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42" name="Google Shape;242;p29"/>
            <p:cNvSpPr txBox="1"/>
            <p:nvPr/>
          </p:nvSpPr>
          <p:spPr>
            <a:xfrm>
              <a:off x="769100" y="1909025"/>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43" name="Google Shape;243;p29"/>
            <p:cNvSpPr txBox="1"/>
            <p:nvPr/>
          </p:nvSpPr>
          <p:spPr>
            <a:xfrm>
              <a:off x="769100" y="2270975"/>
              <a:ext cx="864600" cy="357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44" name="Google Shape;244;p29"/>
            <p:cNvSpPr txBox="1"/>
            <p:nvPr/>
          </p:nvSpPr>
          <p:spPr>
            <a:xfrm>
              <a:off x="769100" y="2642450"/>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45" name="Google Shape;245;p29"/>
            <p:cNvSpPr txBox="1"/>
            <p:nvPr/>
          </p:nvSpPr>
          <p:spPr>
            <a:xfrm>
              <a:off x="769100" y="3010625"/>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46" name="Google Shape;246;p29"/>
            <p:cNvSpPr txBox="1"/>
            <p:nvPr/>
          </p:nvSpPr>
          <p:spPr>
            <a:xfrm>
              <a:off x="769100" y="3373313"/>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47" name="Google Shape;247;p29"/>
            <p:cNvSpPr txBox="1"/>
            <p:nvPr/>
          </p:nvSpPr>
          <p:spPr>
            <a:xfrm>
              <a:off x="769100" y="3742575"/>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48" name="Google Shape;248;p29"/>
            <p:cNvSpPr txBox="1"/>
            <p:nvPr/>
          </p:nvSpPr>
          <p:spPr>
            <a:xfrm>
              <a:off x="769100" y="4110763"/>
              <a:ext cx="8646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grpSp>
        <p:nvGrpSpPr>
          <p:cNvPr id="249" name="Google Shape;249;p29"/>
          <p:cNvGrpSpPr/>
          <p:nvPr/>
        </p:nvGrpSpPr>
        <p:grpSpPr>
          <a:xfrm>
            <a:off x="6951459" y="1463700"/>
            <a:ext cx="1023487" cy="3073325"/>
            <a:chOff x="7326433" y="1462825"/>
            <a:chExt cx="1023487" cy="3073325"/>
          </a:xfrm>
        </p:grpSpPr>
        <p:pic>
          <p:nvPicPr>
            <p:cNvPr id="250" name="Google Shape;250;p29"/>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51" name="Google Shape;251;p29"/>
            <p:cNvSpPr txBox="1"/>
            <p:nvPr/>
          </p:nvSpPr>
          <p:spPr>
            <a:xfrm>
              <a:off x="7401675" y="1539750"/>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52" name="Google Shape;252;p29"/>
            <p:cNvSpPr txBox="1"/>
            <p:nvPr/>
          </p:nvSpPr>
          <p:spPr>
            <a:xfrm>
              <a:off x="7401675" y="1911225"/>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53" name="Google Shape;253;p29"/>
            <p:cNvSpPr txBox="1"/>
            <p:nvPr/>
          </p:nvSpPr>
          <p:spPr>
            <a:xfrm>
              <a:off x="7401675" y="2273175"/>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54" name="Google Shape;254;p29"/>
            <p:cNvSpPr txBox="1"/>
            <p:nvPr/>
          </p:nvSpPr>
          <p:spPr>
            <a:xfrm>
              <a:off x="7401675" y="2639888"/>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55" name="Google Shape;255;p29"/>
            <p:cNvSpPr txBox="1"/>
            <p:nvPr/>
          </p:nvSpPr>
          <p:spPr>
            <a:xfrm>
              <a:off x="7401675" y="3006600"/>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56" name="Google Shape;256;p29"/>
            <p:cNvSpPr txBox="1"/>
            <p:nvPr/>
          </p:nvSpPr>
          <p:spPr>
            <a:xfrm>
              <a:off x="7401675" y="3373313"/>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57" name="Google Shape;257;p29"/>
            <p:cNvSpPr txBox="1"/>
            <p:nvPr/>
          </p:nvSpPr>
          <p:spPr>
            <a:xfrm>
              <a:off x="7401675" y="3740038"/>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58" name="Google Shape;258;p29"/>
            <p:cNvSpPr txBox="1"/>
            <p:nvPr/>
          </p:nvSpPr>
          <p:spPr>
            <a:xfrm>
              <a:off x="7401675" y="4106750"/>
              <a:ext cx="873000" cy="347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59" name="Google Shape;259;p29"/>
          <p:cNvSpPr txBox="1"/>
          <p:nvPr/>
        </p:nvSpPr>
        <p:spPr>
          <a:xfrm>
            <a:off x="5231176" y="3037675"/>
            <a:ext cx="1577700" cy="9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6 actions:</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60" name="Google Shape;260;p29"/>
          <p:cNvGrpSpPr/>
          <p:nvPr/>
        </p:nvGrpSpPr>
        <p:grpSpPr>
          <a:xfrm>
            <a:off x="4099924" y="1036108"/>
            <a:ext cx="896072" cy="3522803"/>
            <a:chOff x="2716225" y="1113646"/>
            <a:chExt cx="864601" cy="3576450"/>
          </a:xfrm>
        </p:grpSpPr>
        <p:sp>
          <p:nvSpPr>
            <p:cNvPr id="261" name="Google Shape;261;p29"/>
            <p:cNvSpPr txBox="1"/>
            <p:nvPr/>
          </p:nvSpPr>
          <p:spPr>
            <a:xfrm>
              <a:off x="2716225" y="1435500"/>
              <a:ext cx="864600" cy="347400"/>
            </a:xfrm>
            <a:prstGeom prst="rect">
              <a:avLst/>
            </a:prstGeom>
            <a:solidFill>
              <a:srgbClr val="EAD5D5"/>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2" name="Google Shape;262;p29"/>
            <p:cNvSpPr txBox="1"/>
            <p:nvPr/>
          </p:nvSpPr>
          <p:spPr>
            <a:xfrm>
              <a:off x="2716226" y="175735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63" name="Google Shape;263;p29"/>
            <p:cNvSpPr txBox="1"/>
            <p:nvPr/>
          </p:nvSpPr>
          <p:spPr>
            <a:xfrm>
              <a:off x="2716226" y="2079211"/>
              <a:ext cx="864600" cy="357900"/>
            </a:xfrm>
            <a:prstGeom prst="rect">
              <a:avLst/>
            </a:prstGeom>
            <a:solidFill>
              <a:srgbClr val="EAD5D5"/>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4" name="Google Shape;264;p29"/>
            <p:cNvSpPr txBox="1"/>
            <p:nvPr/>
          </p:nvSpPr>
          <p:spPr>
            <a:xfrm>
              <a:off x="2716226" y="241156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65" name="Google Shape;265;p29"/>
            <p:cNvSpPr txBox="1"/>
            <p:nvPr/>
          </p:nvSpPr>
          <p:spPr>
            <a:xfrm>
              <a:off x="2716226" y="305527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66" name="Google Shape;266;p29"/>
            <p:cNvSpPr txBox="1"/>
            <p:nvPr/>
          </p:nvSpPr>
          <p:spPr>
            <a:xfrm>
              <a:off x="2716226" y="3377131"/>
              <a:ext cx="864600" cy="347400"/>
            </a:xfrm>
            <a:prstGeom prst="rect">
              <a:avLst/>
            </a:prstGeom>
            <a:solidFill>
              <a:srgbClr val="D9EAD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7" name="Google Shape;267;p29"/>
            <p:cNvSpPr txBox="1"/>
            <p:nvPr/>
          </p:nvSpPr>
          <p:spPr>
            <a:xfrm>
              <a:off x="2716226" y="3698986"/>
              <a:ext cx="864600" cy="347400"/>
            </a:xfrm>
            <a:prstGeom prst="rect">
              <a:avLst/>
            </a:prstGeom>
            <a:solidFill>
              <a:srgbClr val="D9EAD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8" name="Google Shape;268;p29"/>
            <p:cNvSpPr txBox="1"/>
            <p:nvPr/>
          </p:nvSpPr>
          <p:spPr>
            <a:xfrm>
              <a:off x="2716226" y="4020841"/>
              <a:ext cx="864600" cy="347400"/>
            </a:xfrm>
            <a:prstGeom prst="rect">
              <a:avLst/>
            </a:prstGeom>
            <a:solidFill>
              <a:srgbClr val="D9EAD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69" name="Google Shape;269;p29"/>
            <p:cNvSpPr txBox="1"/>
            <p:nvPr/>
          </p:nvSpPr>
          <p:spPr>
            <a:xfrm>
              <a:off x="2716226" y="2733421"/>
              <a:ext cx="864600" cy="347400"/>
            </a:xfrm>
            <a:prstGeom prst="rect">
              <a:avLst/>
            </a:prstGeom>
            <a:solidFill>
              <a:srgbClr val="EAD5D5"/>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70" name="Google Shape;270;p29"/>
            <p:cNvSpPr txBox="1"/>
            <p:nvPr/>
          </p:nvSpPr>
          <p:spPr>
            <a:xfrm>
              <a:off x="2716226" y="111364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71" name="Google Shape;271;p29"/>
            <p:cNvSpPr txBox="1"/>
            <p:nvPr/>
          </p:nvSpPr>
          <p:spPr>
            <a:xfrm>
              <a:off x="2716226" y="434269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par>
                                <p:cTn id="8" presetID="10" presetClass="entr" presetSubtype="0"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fade">
                                      <p:cBhvr>
                                        <p:cTn id="10" dur="1000"/>
                                        <p:tgtEl>
                                          <p:spTgt spid="238"/>
                                        </p:tgtEl>
                                      </p:cBhvr>
                                    </p:animEffect>
                                  </p:childTnLst>
                                </p:cTn>
                              </p:par>
                              <p:par>
                                <p:cTn id="11" presetID="10" presetClass="entr" presetSubtype="0" fill="hold" nodeType="withEffect">
                                  <p:stCondLst>
                                    <p:cond delay="0"/>
                                  </p:stCondLst>
                                  <p:childTnLst>
                                    <p:set>
                                      <p:cBhvr>
                                        <p:cTn id="12" dur="1" fill="hold">
                                          <p:stCondLst>
                                            <p:cond delay="0"/>
                                          </p:stCondLst>
                                        </p:cTn>
                                        <p:tgtEl>
                                          <p:spTgt spid="260"/>
                                        </p:tgtEl>
                                        <p:attrNameLst>
                                          <p:attrName>style.visibility</p:attrName>
                                        </p:attrNameLst>
                                      </p:cBhvr>
                                      <p:to>
                                        <p:strVal val="visible"/>
                                      </p:to>
                                    </p:set>
                                    <p:animEffect transition="in" filter="fade">
                                      <p:cBhvr>
                                        <p:cTn id="13" dur="1000"/>
                                        <p:tgtEl>
                                          <p:spTgt spid="2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7"/>
                                        </p:tgtEl>
                                        <p:attrNameLst>
                                          <p:attrName>style.visibility</p:attrName>
                                        </p:attrNameLst>
                                      </p:cBhvr>
                                      <p:to>
                                        <p:strVal val="visible"/>
                                      </p:to>
                                    </p:set>
                                    <p:animEffect transition="in" filter="fade">
                                      <p:cBhvr>
                                        <p:cTn id="18" dur="1000"/>
                                        <p:tgtEl>
                                          <p:spTgt spid="237"/>
                                        </p:tgtEl>
                                      </p:cBhvr>
                                    </p:animEffect>
                                  </p:childTnLst>
                                </p:cTn>
                              </p:par>
                              <p:par>
                                <p:cTn id="19" presetID="10" presetClass="entr" presetSubtype="0" fill="hold" nodeType="withEffect">
                                  <p:stCondLst>
                                    <p:cond delay="0"/>
                                  </p:stCondLst>
                                  <p:childTnLst>
                                    <p:set>
                                      <p:cBhvr>
                                        <p:cTn id="20" dur="1" fill="hold">
                                          <p:stCondLst>
                                            <p:cond delay="0"/>
                                          </p:stCondLst>
                                        </p:cTn>
                                        <p:tgtEl>
                                          <p:spTgt spid="259"/>
                                        </p:tgtEl>
                                        <p:attrNameLst>
                                          <p:attrName>style.visibility</p:attrName>
                                        </p:attrNameLst>
                                      </p:cBhvr>
                                      <p:to>
                                        <p:strVal val="visible"/>
                                      </p:to>
                                    </p:set>
                                    <p:animEffect transition="in" filter="fade">
                                      <p:cBhvr>
                                        <p:cTn id="21"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ListAdapter example</a:t>
            </a:r>
            <a:endParaRPr/>
          </a:p>
        </p:txBody>
      </p:sp>
      <p:sp>
        <p:nvSpPr>
          <p:cNvPr id="277" name="Google Shape;277;p30"/>
          <p:cNvSpPr txBox="1">
            <a:spLocks noGrp="1"/>
          </p:cNvSpPr>
          <p:nvPr>
            <p:ph type="body" idx="1"/>
          </p:nvPr>
        </p:nvSpPr>
        <p:spPr>
          <a:xfrm>
            <a:off x="190500" y="1536625"/>
            <a:ext cx="8769000" cy="289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NumberListAdapter: </a:t>
            </a:r>
            <a:r>
              <a:rPr lang="en" sz="1800" b="1">
                <a:latin typeface="Consolas"/>
                <a:ea typeface="Consolas"/>
                <a:cs typeface="Consolas"/>
                <a:sym typeface="Consolas"/>
              </a:rPr>
              <a:t>ListAdapter&lt;Int,  </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NumberListAdapter.IntViewHolder&gt;(RowItemDiffCallback())</a:t>
            </a:r>
            <a:r>
              <a:rPr lang="en" sz="1800">
                <a:latin typeface="Consolas"/>
                <a:ea typeface="Consolas"/>
                <a:cs typeface="Consolas"/>
                <a:sym typeface="Consolas"/>
              </a:rPr>
              <a:t> {</a:t>
            </a:r>
            <a:endParaRPr sz="9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endParaRPr sz="9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100">
                <a:latin typeface="Consolas"/>
                <a:ea typeface="Consolas"/>
                <a:cs typeface="Consolas"/>
                <a:sym typeface="Consolas"/>
              </a:rPr>
              <a:t> </a:t>
            </a:r>
            <a:r>
              <a:rPr lang="en" sz="1800">
                <a:latin typeface="Consolas"/>
                <a:ea typeface="Consolas"/>
                <a:cs typeface="Consolas"/>
                <a:sym typeface="Consolas"/>
              </a:rPr>
              <a:t>IntViewHolder(val</a:t>
            </a:r>
            <a:r>
              <a:rPr lang="en" sz="1100">
                <a:latin typeface="Consolas"/>
                <a:ea typeface="Consolas"/>
                <a:cs typeface="Consolas"/>
                <a:sym typeface="Consolas"/>
              </a:rPr>
              <a:t> </a:t>
            </a:r>
            <a:r>
              <a:rPr lang="en" sz="1800">
                <a:latin typeface="Consolas"/>
                <a:ea typeface="Consolas"/>
                <a:cs typeface="Consolas"/>
                <a:sym typeface="Consolas"/>
              </a:rPr>
              <a:t>row:</a:t>
            </a:r>
            <a:r>
              <a:rPr lang="en" sz="1100">
                <a:latin typeface="Consolas"/>
                <a:ea typeface="Consolas"/>
                <a:cs typeface="Consolas"/>
                <a:sym typeface="Consolas"/>
              </a:rPr>
              <a:t> </a:t>
            </a:r>
            <a:r>
              <a:rPr lang="en" sz="1800">
                <a:latin typeface="Consolas"/>
                <a:ea typeface="Consolas"/>
                <a:cs typeface="Consolas"/>
                <a:sym typeface="Consolas"/>
              </a:rPr>
              <a:t>View):RecyclerView.ViewHolder(row)</a:t>
            </a:r>
            <a:r>
              <a:rPr lang="en" sz="11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textView = row.findViewById&lt;TextView&gt;(R.id.number)</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9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endParaRPr sz="9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78" name="Google Shape;278;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DiffUtil.ItemCallback</a:t>
            </a:r>
            <a:endParaRPr/>
          </a:p>
        </p:txBody>
      </p:sp>
      <p:sp>
        <p:nvSpPr>
          <p:cNvPr id="284" name="Google Shape;284;p31"/>
          <p:cNvSpPr txBox="1">
            <a:spLocks noGrp="1"/>
          </p:cNvSpPr>
          <p:nvPr>
            <p:ph type="body" idx="1"/>
          </p:nvPr>
        </p:nvSpPr>
        <p:spPr>
          <a:xfrm>
            <a:off x="311700" y="1719550"/>
            <a:ext cx="8520600" cy="2703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2000"/>
              <a:t>Determines the transformations needed to translate one list into another </a:t>
            </a:r>
            <a:endParaRPr sz="2000"/>
          </a:p>
          <a:p>
            <a:pPr marL="457200" lvl="0" indent="-355600" algn="l" rtl="0">
              <a:spcBef>
                <a:spcPts val="1000"/>
              </a:spcBef>
              <a:spcAft>
                <a:spcPts val="0"/>
              </a:spcAft>
              <a:buSzPts val="2000"/>
              <a:buChar char="●"/>
            </a:pPr>
            <a:r>
              <a:rPr lang="en" sz="2000">
                <a:latin typeface="Consolas"/>
                <a:ea typeface="Consolas"/>
                <a:cs typeface="Consolas"/>
                <a:sym typeface="Consolas"/>
              </a:rPr>
              <a:t>areContentsTheSame(oldItem: T, newItem: T): Boolean</a:t>
            </a:r>
            <a:r>
              <a:rPr lang="en" sz="2000"/>
              <a:t> </a:t>
            </a:r>
            <a:endParaRPr sz="2000"/>
          </a:p>
          <a:p>
            <a:pPr marL="457200" lvl="0" indent="-355600" algn="l" rtl="0">
              <a:spcBef>
                <a:spcPts val="1000"/>
              </a:spcBef>
              <a:spcAft>
                <a:spcPts val="0"/>
              </a:spcAft>
              <a:buSzPts val="2000"/>
              <a:buFont typeface="Consolas"/>
              <a:buChar char="●"/>
            </a:pPr>
            <a:r>
              <a:rPr lang="en" sz="2000">
                <a:latin typeface="Consolas"/>
                <a:ea typeface="Consolas"/>
                <a:cs typeface="Consolas"/>
                <a:sym typeface="Consolas"/>
              </a:rPr>
              <a:t>areItemsTheSame(oldItem: T, newItem: T): Boolean</a:t>
            </a:r>
            <a:endParaRPr sz="2000">
              <a:latin typeface="Consolas"/>
              <a:ea typeface="Consolas"/>
              <a:cs typeface="Consolas"/>
              <a:sym typeface="Consolas"/>
            </a:endParaRPr>
          </a:p>
        </p:txBody>
      </p:sp>
      <p:sp>
        <p:nvSpPr>
          <p:cNvPr id="285" name="Google Shape;285;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DiffUtil.ItemCallback example</a:t>
            </a:r>
            <a:endParaRPr/>
          </a:p>
        </p:txBody>
      </p:sp>
      <p:sp>
        <p:nvSpPr>
          <p:cNvPr id="291" name="Google Shape;291;p32"/>
          <p:cNvSpPr txBox="1">
            <a:spLocks noGrp="1"/>
          </p:cNvSpPr>
          <p:nvPr>
            <p:ph type="body" idx="1"/>
          </p:nvPr>
        </p:nvSpPr>
        <p:spPr>
          <a:xfrm>
            <a:off x="228600" y="1421925"/>
            <a:ext cx="8814300" cy="2791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RowItemDiffCallback : DiffUtil.ItemCallback&lt;Int&gt;()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areItemsTheSame(oldItem: Int, newItem: Int): Boolean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200">
                <a:latin typeface="Consolas"/>
                <a:ea typeface="Consolas"/>
                <a:cs typeface="Consolas"/>
                <a:sym typeface="Consolas"/>
              </a:rPr>
              <a:t> </a:t>
            </a:r>
            <a:r>
              <a:rPr lang="en" sz="1700">
                <a:latin typeface="Consolas"/>
                <a:ea typeface="Consolas"/>
                <a:cs typeface="Consolas"/>
                <a:sym typeface="Consolas"/>
              </a:rPr>
              <a:t>areContentsTheSame(oldItem: Int,</a:t>
            </a:r>
            <a:r>
              <a:rPr lang="en" sz="1200">
                <a:latin typeface="Consolas"/>
                <a:ea typeface="Consolas"/>
                <a:cs typeface="Consolas"/>
                <a:sym typeface="Consolas"/>
              </a:rPr>
              <a:t> </a:t>
            </a:r>
            <a:r>
              <a:rPr lang="en" sz="1700">
                <a:latin typeface="Consolas"/>
                <a:ea typeface="Consolas"/>
                <a:cs typeface="Consolas"/>
                <a:sym typeface="Consolas"/>
              </a:rPr>
              <a:t>newItem:</a:t>
            </a:r>
            <a:r>
              <a:rPr lang="en" sz="1200">
                <a:latin typeface="Consolas"/>
                <a:ea typeface="Consolas"/>
                <a:cs typeface="Consolas"/>
                <a:sym typeface="Consolas"/>
              </a:rPr>
              <a:t> </a:t>
            </a:r>
            <a:r>
              <a:rPr lang="en" sz="1700">
                <a:latin typeface="Consolas"/>
                <a:ea typeface="Consolas"/>
                <a:cs typeface="Consolas"/>
                <a:sym typeface="Consolas"/>
              </a:rPr>
              <a:t>Int):</a:t>
            </a:r>
            <a:r>
              <a:rPr lang="en" sz="1200">
                <a:latin typeface="Consolas"/>
                <a:ea typeface="Consolas"/>
                <a:cs typeface="Consolas"/>
                <a:sym typeface="Consolas"/>
              </a:rPr>
              <a:t> </a:t>
            </a:r>
            <a:r>
              <a:rPr lang="en" sz="1700">
                <a:latin typeface="Consolas"/>
                <a:ea typeface="Consolas"/>
                <a:cs typeface="Consolas"/>
                <a:sym typeface="Consolas"/>
              </a:rPr>
              <a:t>Boolean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92" name="Google Shape;292;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98" name="Google Shape;298;p33"/>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Advanced binding</a:t>
            </a:r>
            <a:endParaRPr sz="5200" b="1">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ViewHolders and data binding</a:t>
            </a:r>
            <a:endParaRPr/>
          </a:p>
        </p:txBody>
      </p:sp>
      <p:sp>
        <p:nvSpPr>
          <p:cNvPr id="304" name="Google Shape;304;p34"/>
          <p:cNvSpPr txBox="1">
            <a:spLocks noGrp="1"/>
          </p:cNvSpPr>
          <p:nvPr>
            <p:ph type="body" idx="1"/>
          </p:nvPr>
        </p:nvSpPr>
        <p:spPr>
          <a:xfrm>
            <a:off x="311700" y="1312750"/>
            <a:ext cx="8520600" cy="265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lang="en" sz="1700" b="1">
                <a:latin typeface="Consolas"/>
                <a:ea typeface="Consolas"/>
                <a:cs typeface="Consolas"/>
                <a:sym typeface="Consolas"/>
              </a:rPr>
              <a:t>IntViewHolder</a:t>
            </a: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constructor</a:t>
            </a:r>
            <a:r>
              <a:rPr lang="en" sz="1700" b="1">
                <a:latin typeface="Consolas"/>
                <a:ea typeface="Consolas"/>
                <a:cs typeface="Consolas"/>
                <a:sym typeface="Consolas"/>
              </a:rPr>
              <a:t>(</a:t>
            </a:r>
            <a:r>
              <a:rPr lang="en" sz="1700" b="1">
                <a:solidFill>
                  <a:srgbClr val="3F51B5"/>
                </a:solidFill>
                <a:latin typeface="Consolas"/>
                <a:ea typeface="Consolas"/>
                <a:cs typeface="Consolas"/>
                <a:sym typeface="Consolas"/>
              </a:rPr>
              <a:t>val</a:t>
            </a:r>
            <a:r>
              <a:rPr lang="en" sz="1700" b="1">
                <a:latin typeface="Consolas"/>
                <a:ea typeface="Consolas"/>
                <a:cs typeface="Consolas"/>
                <a:sym typeface="Consolas"/>
              </a:rPr>
              <a:t> binding: ItemViewBinding):</a:t>
            </a:r>
            <a:endParaRPr sz="17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b="1">
                <a:latin typeface="Consolas"/>
                <a:ea typeface="Consolas"/>
                <a:cs typeface="Consolas"/>
                <a:sym typeface="Consolas"/>
              </a:rPr>
              <a:t>RecyclerView.ViewHolder(binding.root)</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IntViewHolder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b="1">
                <a:solidFill>
                  <a:srgbClr val="3F51B5"/>
                </a:solidFill>
                <a:latin typeface="Consolas"/>
                <a:ea typeface="Consolas"/>
                <a:cs typeface="Consolas"/>
                <a:sym typeface="Consolas"/>
              </a:rPr>
              <a:t>val</a:t>
            </a:r>
            <a:r>
              <a:rPr lang="en" sz="1700" b="1">
                <a:latin typeface="Consolas"/>
                <a:ea typeface="Consolas"/>
                <a:cs typeface="Consolas"/>
                <a:sym typeface="Consolas"/>
              </a:rPr>
              <a:t> binding = ItemViewBinding.inflate(layoutInflater,</a:t>
            </a:r>
            <a:br>
              <a:rPr lang="en" sz="1700" b="1">
                <a:latin typeface="Consolas"/>
                <a:ea typeface="Consolas"/>
                <a:cs typeface="Consolas"/>
                <a:sym typeface="Consolas"/>
              </a:rPr>
            </a:br>
            <a:r>
              <a:rPr lang="en" sz="1700" b="1">
                <a:latin typeface="Consolas"/>
                <a:ea typeface="Consolas"/>
                <a:cs typeface="Consolas"/>
                <a:sym typeface="Consolas"/>
              </a:rPr>
              <a:t>                parent, </a:t>
            </a:r>
            <a:r>
              <a:rPr lang="en" sz="1700" b="1">
                <a:solidFill>
                  <a:srgbClr val="3F51B5"/>
                </a:solidFill>
                <a:latin typeface="Consolas"/>
                <a:ea typeface="Consolas"/>
                <a:cs typeface="Consolas"/>
                <a:sym typeface="Consolas"/>
              </a:rPr>
              <a:t>false</a:t>
            </a:r>
            <a:r>
              <a:rPr lang="en" sz="1700" b="1">
                <a:latin typeface="Consolas"/>
                <a:ea typeface="Consolas"/>
                <a:cs typeface="Consolas"/>
                <a:sym typeface="Consolas"/>
              </a:rPr>
              <a:t>)</a:t>
            </a:r>
            <a:endParaRPr sz="17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lang="en" sz="1700" b="1">
                <a:latin typeface="Consolas"/>
                <a:ea typeface="Consolas"/>
                <a:cs typeface="Consolas"/>
                <a:sym typeface="Consolas"/>
              </a:rPr>
              <a:t>IntViewHolder(binding)</a:t>
            </a:r>
            <a:endParaRPr sz="17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595"/>
              </a:spcBef>
              <a:spcAft>
                <a:spcPts val="595"/>
              </a:spcAft>
              <a:buNone/>
            </a:pPr>
            <a:endParaRPr sz="1700">
              <a:latin typeface="Consolas"/>
              <a:ea typeface="Consolas"/>
              <a:cs typeface="Consolas"/>
              <a:sym typeface="Consolas"/>
            </a:endParaRPr>
          </a:p>
        </p:txBody>
      </p:sp>
      <p:sp>
        <p:nvSpPr>
          <p:cNvPr id="305" name="Google Shape;305;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ViewHolder in a ListAdapter</a:t>
            </a:r>
            <a:endParaRPr/>
          </a:p>
        </p:txBody>
      </p:sp>
      <p:sp>
        <p:nvSpPr>
          <p:cNvPr id="311" name="Google Shape;311;p35"/>
          <p:cNvSpPr txBox="1">
            <a:spLocks noGrp="1"/>
          </p:cNvSpPr>
          <p:nvPr>
            <p:ph type="body" idx="1"/>
          </p:nvPr>
        </p:nvSpPr>
        <p:spPr>
          <a:xfrm>
            <a:off x="152400" y="1487250"/>
            <a:ext cx="9144000" cy="252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onCreateViewHolder(parent: ViewGroup, viewType: Int):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IntViewHolder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lang="en" sz="1800" b="1">
                <a:latin typeface="Consolas"/>
                <a:ea typeface="Consolas"/>
                <a:cs typeface="Consolas"/>
                <a:sym typeface="Consolas"/>
              </a:rPr>
              <a:t>IntViewHolder.from(parent)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latin typeface="Consolas"/>
                <a:ea typeface="Consolas"/>
                <a:cs typeface="Consolas"/>
                <a:sym typeface="Consolas"/>
              </a:rPr>
              <a:t> </a:t>
            </a:r>
            <a:r>
              <a:rPr lang="en" sz="1800">
                <a:latin typeface="Consolas"/>
                <a:ea typeface="Consolas"/>
                <a:cs typeface="Consolas"/>
                <a:sym typeface="Consolas"/>
              </a:rPr>
              <a:t>onBindViewHolder(holder:</a:t>
            </a:r>
            <a:r>
              <a:rPr lang="en" sz="1100">
                <a:latin typeface="Consolas"/>
                <a:ea typeface="Consolas"/>
                <a:cs typeface="Consolas"/>
                <a:sym typeface="Consolas"/>
              </a:rPr>
              <a:t> </a:t>
            </a:r>
            <a:r>
              <a:rPr lang="en" sz="1800">
                <a:latin typeface="Consolas"/>
                <a:ea typeface="Consolas"/>
                <a:cs typeface="Consolas"/>
                <a:sym typeface="Consolas"/>
              </a:rPr>
              <a:t>NumberListAdapter.IntViewHolder,</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position: Int)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holder.binding.num</a:t>
            </a:r>
            <a:r>
              <a:rPr lang="en" sz="1800">
                <a:latin typeface="Consolas"/>
                <a:ea typeface="Consolas"/>
                <a:cs typeface="Consolas"/>
                <a:sym typeface="Consolas"/>
              </a:rPr>
              <a:t> = getItem(position)</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12" name="Google Shape;312;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6" name="Google Shape;86;p1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t>Lesson 10: Advanced </a:t>
            </a:r>
            <a:r>
              <a:rPr lang="en" sz="2000">
                <a:latin typeface="Courier New"/>
                <a:ea typeface="Courier New"/>
                <a:cs typeface="Courier New"/>
                <a:sym typeface="Courier New"/>
              </a:rPr>
              <a:t>RecyclerView</a:t>
            </a:r>
            <a:r>
              <a:rPr lang="en" sz="2000"/>
              <a:t> use cases</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RecyclerView recap</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Advanced binding</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Multiple item view types</a:t>
            </a:r>
            <a:endParaRPr sz="2000"/>
          </a:p>
          <a:p>
            <a:pPr marL="457200" lvl="0" indent="-355600" algn="l" rtl="0">
              <a:spcBef>
                <a:spcPts val="0"/>
              </a:spcBef>
              <a:spcAft>
                <a:spcPts val="0"/>
              </a:spcAft>
              <a:buSzPts val="2000"/>
              <a:buChar char="●"/>
            </a:pPr>
            <a:r>
              <a:rPr lang="en" sz="2000" u="sng">
                <a:solidFill>
                  <a:schemeClr val="hlink"/>
                </a:solidFill>
                <a:hlinkClick r:id="rId6" action="ppaction://hlinksldjump"/>
              </a:rPr>
              <a:t>Headers</a:t>
            </a:r>
            <a:endParaRPr sz="2000"/>
          </a:p>
          <a:p>
            <a:pPr marL="457200" lvl="0" indent="-355600" algn="l" rtl="0">
              <a:spcBef>
                <a:spcPts val="0"/>
              </a:spcBef>
              <a:spcAft>
                <a:spcPts val="0"/>
              </a:spcAft>
              <a:buSzPts val="2000"/>
              <a:buChar char="●"/>
            </a:pPr>
            <a:r>
              <a:rPr lang="en" sz="2000" u="sng">
                <a:solidFill>
                  <a:schemeClr val="hlink"/>
                </a:solidFill>
                <a:hlinkClick r:id="rId7" action="ppaction://hlinksldjump"/>
              </a:rPr>
              <a:t>Grid</a:t>
            </a:r>
            <a:r>
              <a:rPr lang="en" sz="2000" u="sng">
                <a:solidFill>
                  <a:schemeClr val="hlink"/>
                </a:solidFill>
                <a:hlinkClick r:id="rId7" action="ppaction://hlinksldjump"/>
              </a:rPr>
              <a:t> </a:t>
            </a:r>
            <a:r>
              <a:rPr lang="en" sz="2000" u="sng">
                <a:solidFill>
                  <a:schemeClr val="hlink"/>
                </a:solidFill>
                <a:hlinkClick r:id="rId7" action="ppaction://hlinksldjump"/>
              </a:rPr>
              <a:t>layout</a:t>
            </a:r>
            <a:endParaRPr sz="2000"/>
          </a:p>
          <a:p>
            <a:pPr marL="457200" lvl="0" indent="-355600" algn="l" rtl="0">
              <a:spcBef>
                <a:spcPts val="0"/>
              </a:spcBef>
              <a:spcAft>
                <a:spcPts val="0"/>
              </a:spcAft>
              <a:buSzPts val="2000"/>
              <a:buChar char="●"/>
            </a:pPr>
            <a:r>
              <a:rPr lang="en" sz="2000" u="sng">
                <a:solidFill>
                  <a:schemeClr val="hlink"/>
                </a:solidFill>
                <a:hlinkClick r:id="rId8" action="ppaction://hlinksldjump"/>
              </a:rPr>
              <a:t>Summary</a:t>
            </a:r>
            <a:endParaRPr sz="2000"/>
          </a:p>
        </p:txBody>
      </p:sp>
      <p:sp>
        <p:nvSpPr>
          <p:cNvPr id="87" name="Google Shape;8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Binding adapters</a:t>
            </a:r>
            <a:endParaRPr/>
          </a:p>
        </p:txBody>
      </p:sp>
      <p:sp>
        <p:nvSpPr>
          <p:cNvPr id="318" name="Google Shape;31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19" name="Google Shape;319;p36"/>
          <p:cNvSpPr txBox="1"/>
          <p:nvPr/>
        </p:nvSpPr>
        <p:spPr>
          <a:xfrm>
            <a:off x="311700" y="1653575"/>
            <a:ext cx="8675400" cy="246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Let you map a function to an attribute in your XML</a:t>
            </a:r>
            <a:endParaRPr sz="1800">
              <a:latin typeface="Roboto"/>
              <a:ea typeface="Roboto"/>
              <a:cs typeface="Roboto"/>
              <a:sym typeface="Roboto"/>
            </a:endParaRPr>
          </a:p>
          <a:p>
            <a:pPr marL="457200" lvl="0" indent="-342900" algn="l" rtl="0">
              <a:lnSpc>
                <a:spcPct val="115000"/>
              </a:lnSpc>
              <a:spcBef>
                <a:spcPts val="1400"/>
              </a:spcBef>
              <a:spcAft>
                <a:spcPts val="0"/>
              </a:spcAft>
              <a:buSzPts val="1800"/>
              <a:buFont typeface="Roboto"/>
              <a:buChar char="●"/>
            </a:pPr>
            <a:r>
              <a:rPr lang="en" sz="1800">
                <a:latin typeface="Roboto"/>
                <a:ea typeface="Roboto"/>
                <a:cs typeface="Roboto"/>
                <a:sym typeface="Roboto"/>
              </a:rPr>
              <a:t>Override existing framework behavior:</a:t>
            </a:r>
            <a:br>
              <a:rPr lang="en" sz="1800">
                <a:latin typeface="Roboto"/>
                <a:ea typeface="Roboto"/>
                <a:cs typeface="Roboto"/>
                <a:sym typeface="Roboto"/>
              </a:rPr>
            </a:br>
            <a:r>
              <a:rPr lang="en" sz="1800">
                <a:latin typeface="Courier New"/>
                <a:ea typeface="Courier New"/>
                <a:cs typeface="Courier New"/>
                <a:sym typeface="Courier New"/>
              </a:rPr>
              <a:t>android:text = </a:t>
            </a:r>
            <a:r>
              <a:rPr lang="en" sz="1800">
                <a:solidFill>
                  <a:srgbClr val="388E3C"/>
                </a:solidFill>
                <a:latin typeface="Courier New"/>
                <a:ea typeface="Courier New"/>
                <a:cs typeface="Courier New"/>
                <a:sym typeface="Courier New"/>
              </a:rPr>
              <a:t>"foo"</a:t>
            </a:r>
            <a:r>
              <a:rPr lang="en" sz="1800">
                <a:latin typeface="Roboto"/>
                <a:ea typeface="Roboto"/>
                <a:cs typeface="Roboto"/>
                <a:sym typeface="Roboto"/>
              </a:rPr>
              <a:t> →  </a:t>
            </a:r>
            <a:r>
              <a:rPr lang="en" sz="1800">
                <a:latin typeface="Courier New"/>
                <a:ea typeface="Courier New"/>
                <a:cs typeface="Courier New"/>
                <a:sym typeface="Courier New"/>
              </a:rPr>
              <a:t>TextView.setText(</a:t>
            </a:r>
            <a:r>
              <a:rPr lang="en" sz="1800">
                <a:solidFill>
                  <a:srgbClr val="388E3C"/>
                </a:solidFill>
                <a:latin typeface="Courier New"/>
                <a:ea typeface="Courier New"/>
                <a:cs typeface="Courier New"/>
                <a:sym typeface="Courier New"/>
              </a:rPr>
              <a:t>"foo"</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a:p>
            <a:pPr marL="457200" lvl="0" indent="-342900" algn="l" rtl="0">
              <a:lnSpc>
                <a:spcPct val="115000"/>
              </a:lnSpc>
              <a:spcBef>
                <a:spcPts val="1400"/>
              </a:spcBef>
              <a:spcAft>
                <a:spcPts val="0"/>
              </a:spcAft>
              <a:buSzPts val="1800"/>
              <a:buFont typeface="Roboto"/>
              <a:buChar char="●"/>
            </a:pPr>
            <a:r>
              <a:rPr lang="en" sz="1800">
                <a:latin typeface="Roboto"/>
                <a:ea typeface="Roboto"/>
                <a:cs typeface="Roboto"/>
                <a:sym typeface="Roboto"/>
              </a:rPr>
              <a:t>Create your own custom attributes:</a:t>
            </a:r>
            <a:br>
              <a:rPr lang="en" sz="1800">
                <a:latin typeface="Roboto"/>
                <a:ea typeface="Roboto"/>
                <a:cs typeface="Roboto"/>
                <a:sym typeface="Roboto"/>
              </a:rPr>
            </a:br>
            <a:r>
              <a:rPr lang="en" sz="1800">
                <a:latin typeface="Courier New"/>
                <a:ea typeface="Courier New"/>
                <a:cs typeface="Courier New"/>
                <a:sym typeface="Courier New"/>
              </a:rPr>
              <a:t>app:base2Number = </a:t>
            </a:r>
            <a:r>
              <a:rPr lang="en" sz="1800">
                <a:solidFill>
                  <a:srgbClr val="388E3C"/>
                </a:solidFill>
                <a:latin typeface="Courier New"/>
                <a:ea typeface="Courier New"/>
                <a:cs typeface="Courier New"/>
                <a:sym typeface="Courier New"/>
              </a:rPr>
              <a:t>"5"</a:t>
            </a:r>
            <a:r>
              <a:rPr lang="en" sz="1800">
                <a:latin typeface="Roboto"/>
                <a:ea typeface="Roboto"/>
                <a:cs typeface="Roboto"/>
                <a:sym typeface="Roboto"/>
              </a:rPr>
              <a:t> → </a:t>
            </a:r>
            <a:r>
              <a:rPr lang="en" sz="1800">
                <a:latin typeface="Courier New"/>
                <a:ea typeface="Courier New"/>
                <a:cs typeface="Courier New"/>
                <a:sym typeface="Courier New"/>
              </a:rPr>
              <a:t>TextView.setBase2Number(</a:t>
            </a:r>
            <a:r>
              <a:rPr lang="en" sz="1800">
                <a:solidFill>
                  <a:srgbClr val="388E3C"/>
                </a:solidFill>
                <a:latin typeface="Courier New"/>
                <a:ea typeface="Courier New"/>
                <a:cs typeface="Courier New"/>
                <a:sym typeface="Courier New"/>
              </a:rPr>
              <a:t>"5"</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p:nvPr/>
        </p:nvSpPr>
        <p:spPr>
          <a:xfrm>
            <a:off x="5591175" y="2657475"/>
            <a:ext cx="2143200" cy="7905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attribute</a:t>
            </a:r>
            <a:endParaRPr/>
          </a:p>
        </p:txBody>
      </p:sp>
      <p:sp>
        <p:nvSpPr>
          <p:cNvPr id="326" name="Google Shape;326;p37"/>
          <p:cNvSpPr txBox="1">
            <a:spLocks noGrp="1"/>
          </p:cNvSpPr>
          <p:nvPr>
            <p:ph type="body" idx="1"/>
          </p:nvPr>
        </p:nvSpPr>
        <p:spPr>
          <a:xfrm>
            <a:off x="257175" y="1666825"/>
            <a:ext cx="8575200" cy="393600"/>
          </a:xfrm>
          <a:prstGeom prst="rect">
            <a:avLst/>
          </a:prstGeom>
        </p:spPr>
        <p:txBody>
          <a:bodyPr spcFirstLastPara="1" wrap="square" lIns="91425" tIns="91425" rIns="91425" bIns="91425" anchor="ctr" anchorCtr="0">
            <a:noAutofit/>
          </a:bodyPr>
          <a:lstStyle/>
          <a:p>
            <a:pPr marL="0" lvl="0" indent="0" algn="l" rtl="0">
              <a:spcBef>
                <a:spcPts val="1000"/>
              </a:spcBef>
              <a:spcAft>
                <a:spcPts val="0"/>
              </a:spcAft>
              <a:buNone/>
            </a:pPr>
            <a:r>
              <a:rPr lang="en" sz="1800"/>
              <a:t>Add another </a:t>
            </a:r>
            <a:r>
              <a:rPr lang="en" sz="1800">
                <a:latin typeface="Courier New"/>
                <a:ea typeface="Courier New"/>
                <a:cs typeface="Courier New"/>
                <a:sym typeface="Courier New"/>
              </a:rPr>
              <a:t>TextView</a:t>
            </a:r>
            <a:r>
              <a:rPr lang="en" sz="1800"/>
              <a:t> in the list item layout that uses a custom attribute:</a:t>
            </a:r>
            <a:endParaRPr sz="1800"/>
          </a:p>
        </p:txBody>
      </p:sp>
      <p:sp>
        <p:nvSpPr>
          <p:cNvPr id="327" name="Google Shape;327;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28" name="Google Shape;328;p37"/>
          <p:cNvSpPr txBox="1"/>
          <p:nvPr/>
        </p:nvSpPr>
        <p:spPr>
          <a:xfrm>
            <a:off x="257175" y="2105025"/>
            <a:ext cx="4877100" cy="16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&lt;TextView</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"@+id/base2_number"</a:t>
            </a:r>
            <a:endParaRPr sz="17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android:textSize=</a:t>
            </a:r>
            <a:r>
              <a:rPr lang="en" sz="1700">
                <a:solidFill>
                  <a:srgbClr val="388E3C"/>
                </a:solidFill>
                <a:latin typeface="Consolas"/>
                <a:ea typeface="Consolas"/>
                <a:cs typeface="Consolas"/>
                <a:sym typeface="Consolas"/>
              </a:rPr>
              <a:t>"24sp"</a:t>
            </a: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marL="0" lvl="0" indent="0" algn="l" rtl="0">
              <a:spcBef>
                <a:spcPts val="0"/>
              </a:spcBef>
              <a:spcAft>
                <a:spcPts val="0"/>
              </a:spcAft>
              <a:buNone/>
            </a:pPr>
            <a:r>
              <a:rPr lang="en" sz="1700" b="1">
                <a:solidFill>
                  <a:schemeClr val="dk1"/>
                </a:solidFill>
                <a:latin typeface="Consolas"/>
                <a:ea typeface="Consolas"/>
                <a:cs typeface="Consolas"/>
                <a:sym typeface="Consolas"/>
              </a:rPr>
              <a:t>   app:base2Number=</a:t>
            </a:r>
            <a:r>
              <a:rPr lang="en" sz="1700" b="1">
                <a:solidFill>
                  <a:srgbClr val="388E3C"/>
                </a:solidFill>
                <a:latin typeface="Consolas"/>
                <a:ea typeface="Consolas"/>
                <a:cs typeface="Consolas"/>
                <a:sym typeface="Consolas"/>
              </a:rPr>
              <a:t>"@{num}"</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329" name="Google Shape;329;p37"/>
          <p:cNvSpPr/>
          <p:nvPr/>
        </p:nvSpPr>
        <p:spPr>
          <a:xfrm>
            <a:off x="5796000" y="2809875"/>
            <a:ext cx="676200" cy="485700"/>
          </a:xfrm>
          <a:prstGeom prst="rect">
            <a:avLst/>
          </a:prstGeom>
          <a:noFill/>
          <a:ln w="9525"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330" name="Google Shape;330;p37"/>
          <p:cNvSpPr/>
          <p:nvPr/>
        </p:nvSpPr>
        <p:spPr>
          <a:xfrm>
            <a:off x="6939000" y="2809875"/>
            <a:ext cx="676200" cy="485700"/>
          </a:xfrm>
          <a:prstGeom prst="rect">
            <a:avLst/>
          </a:prstGeom>
          <a:noFill/>
          <a:ln w="9525"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101</a:t>
            </a:r>
            <a:endParaRPr sz="1800"/>
          </a:p>
        </p:txBody>
      </p:sp>
      <p:sp>
        <p:nvSpPr>
          <p:cNvPr id="331" name="Google Shape;331;p37"/>
          <p:cNvSpPr txBox="1"/>
          <p:nvPr/>
        </p:nvSpPr>
        <p:spPr>
          <a:xfrm>
            <a:off x="5505450" y="2381175"/>
            <a:ext cx="1905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a:ea typeface="Roboto"/>
                <a:cs typeface="Roboto"/>
                <a:sym typeface="Roboto"/>
              </a:rPr>
              <a:t>Example list item</a:t>
            </a:r>
            <a:endParaRPr sz="1600">
              <a:latin typeface="Roboto"/>
              <a:ea typeface="Roboto"/>
              <a:cs typeface="Roboto"/>
              <a:sym typeface="Roboto"/>
            </a:endParaRPr>
          </a:p>
        </p:txBody>
      </p:sp>
      <p:sp>
        <p:nvSpPr>
          <p:cNvPr id="332" name="Google Shape;332;p37"/>
          <p:cNvSpPr txBox="1"/>
          <p:nvPr/>
        </p:nvSpPr>
        <p:spPr>
          <a:xfrm>
            <a:off x="5381625" y="3562350"/>
            <a:ext cx="1247700" cy="19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@id/number</a:t>
            </a:r>
            <a:endParaRPr>
              <a:latin typeface="Consolas"/>
              <a:ea typeface="Consolas"/>
              <a:cs typeface="Consolas"/>
              <a:sym typeface="Consolas"/>
            </a:endParaRPr>
          </a:p>
        </p:txBody>
      </p:sp>
      <p:sp>
        <p:nvSpPr>
          <p:cNvPr id="333" name="Google Shape;333;p37"/>
          <p:cNvSpPr txBox="1"/>
          <p:nvPr/>
        </p:nvSpPr>
        <p:spPr>
          <a:xfrm>
            <a:off x="6829425" y="3562350"/>
            <a:ext cx="1828800" cy="19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@id/base2_number</a:t>
            </a:r>
            <a:endParaRPr>
              <a:latin typeface="Consolas"/>
              <a:ea typeface="Consolas"/>
              <a:cs typeface="Consolas"/>
              <a:sym typeface="Consolas"/>
            </a:endParaRPr>
          </a:p>
        </p:txBody>
      </p:sp>
      <p:cxnSp>
        <p:nvCxnSpPr>
          <p:cNvPr id="334" name="Google Shape;334;p37"/>
          <p:cNvCxnSpPr>
            <a:stCxn id="332" idx="0"/>
          </p:cNvCxnSpPr>
          <p:nvPr/>
        </p:nvCxnSpPr>
        <p:spPr>
          <a:xfrm rot="10800000" flipH="1">
            <a:off x="6005475" y="3333750"/>
            <a:ext cx="119100" cy="228600"/>
          </a:xfrm>
          <a:prstGeom prst="straightConnector1">
            <a:avLst/>
          </a:prstGeom>
          <a:noFill/>
          <a:ln w="19050" cap="flat" cmpd="sng">
            <a:solidFill>
              <a:schemeClr val="dk2"/>
            </a:solidFill>
            <a:prstDash val="solid"/>
            <a:round/>
            <a:headEnd type="none" w="med" len="med"/>
            <a:tailEnd type="triangle" w="med" len="med"/>
          </a:ln>
        </p:spPr>
      </p:cxnSp>
      <p:cxnSp>
        <p:nvCxnSpPr>
          <p:cNvPr id="335" name="Google Shape;335;p37"/>
          <p:cNvCxnSpPr/>
          <p:nvPr/>
        </p:nvCxnSpPr>
        <p:spPr>
          <a:xfrm rot="10800000">
            <a:off x="7305450" y="3321732"/>
            <a:ext cx="105000" cy="266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 binding adapter</a:t>
            </a:r>
            <a:endParaRPr/>
          </a:p>
        </p:txBody>
      </p:sp>
      <p:sp>
        <p:nvSpPr>
          <p:cNvPr id="341" name="Google Shape;341;p38"/>
          <p:cNvSpPr txBox="1">
            <a:spLocks noGrp="1"/>
          </p:cNvSpPr>
          <p:nvPr>
            <p:ph type="body" idx="1"/>
          </p:nvPr>
        </p:nvSpPr>
        <p:spPr>
          <a:xfrm>
            <a:off x="311700" y="1457275"/>
            <a:ext cx="8520600" cy="108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9C27B0"/>
                </a:solidFill>
                <a:latin typeface="Consolas"/>
                <a:ea typeface="Consolas"/>
                <a:cs typeface="Consolas"/>
                <a:sym typeface="Consolas"/>
              </a:rPr>
              <a:t>@BindingAdapter</a:t>
            </a:r>
            <a:r>
              <a:rPr lang="en" sz="1700">
                <a:solidFill>
                  <a:srgbClr val="37474F"/>
                </a:solidFill>
                <a:latin typeface="Consolas"/>
                <a:ea typeface="Consolas"/>
                <a:cs typeface="Consolas"/>
                <a:sym typeface="Consolas"/>
              </a:rPr>
              <a:t>(</a:t>
            </a:r>
            <a:r>
              <a:rPr lang="en" sz="1700">
                <a:solidFill>
                  <a:srgbClr val="388E3C"/>
                </a:solidFill>
                <a:latin typeface="Consolas"/>
                <a:ea typeface="Consolas"/>
                <a:cs typeface="Consolas"/>
                <a:sym typeface="Consolas"/>
              </a:rPr>
              <a:t>"base2Number"</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TextView.setBase2Number(item: Int)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text = Integer.toBinaryString(item)</a:t>
            </a:r>
            <a:endParaRPr sz="17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342" name="Google Shape;342;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43" name="Google Shape;343;p38"/>
          <p:cNvSpPr txBox="1"/>
          <p:nvPr/>
        </p:nvSpPr>
        <p:spPr>
          <a:xfrm>
            <a:off x="261450" y="3080375"/>
            <a:ext cx="8520600" cy="13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onBindViewHolder(holder: NumberListAdapter.IntViewHolder,</a:t>
            </a:r>
            <a:br>
              <a:rPr lang="en" sz="1700">
                <a:latin typeface="Consolas"/>
                <a:ea typeface="Consolas"/>
                <a:cs typeface="Consolas"/>
                <a:sym typeface="Consolas"/>
              </a:rPr>
            </a:br>
            <a:r>
              <a:rPr lang="en" sz="1700">
                <a:latin typeface="Consolas"/>
                <a:ea typeface="Consolas"/>
                <a:cs typeface="Consolas"/>
                <a:sym typeface="Consolas"/>
              </a:rPr>
              <a:t>        position: Int) {</a:t>
            </a:r>
            <a:endParaRPr sz="17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a:t>
            </a:r>
            <a:endParaRPr sz="17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44" name="Google Shape;344;p38"/>
          <p:cNvSpPr txBox="1"/>
          <p:nvPr/>
        </p:nvSpPr>
        <p:spPr>
          <a:xfrm>
            <a:off x="295275" y="1099175"/>
            <a:ext cx="4200600" cy="3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Declare binding adapter:</a:t>
            </a:r>
            <a:endParaRPr sz="1800">
              <a:latin typeface="Roboto"/>
              <a:ea typeface="Roboto"/>
              <a:cs typeface="Roboto"/>
              <a:sym typeface="Roboto"/>
            </a:endParaRPr>
          </a:p>
        </p:txBody>
      </p:sp>
      <p:sp>
        <p:nvSpPr>
          <p:cNvPr id="345" name="Google Shape;345;p38"/>
          <p:cNvSpPr txBox="1"/>
          <p:nvPr/>
        </p:nvSpPr>
        <p:spPr>
          <a:xfrm>
            <a:off x="273600" y="2842250"/>
            <a:ext cx="5889300" cy="27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NumberListAdapter.kt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par>
                                <p:cTn id="8" presetID="10" presetClass="entr" presetSubtype="0" fill="hold" nodeType="withEffect">
                                  <p:stCondLst>
                                    <p:cond delay="0"/>
                                  </p:stCondLst>
                                  <p:childTnLst>
                                    <p:set>
                                      <p:cBhvr>
                                        <p:cTn id="9" dur="1" fill="hold">
                                          <p:stCondLst>
                                            <p:cond delay="0"/>
                                          </p:stCondLst>
                                        </p:cTn>
                                        <p:tgtEl>
                                          <p:spTgt spid="345"/>
                                        </p:tgtEl>
                                        <p:attrNameLst>
                                          <p:attrName>style.visibility</p:attrName>
                                        </p:attrNameLst>
                                      </p:cBhvr>
                                      <p:to>
                                        <p:strVal val="visible"/>
                                      </p:to>
                                    </p:set>
                                    <p:animEffect transition="in" filter="fade">
                                      <p:cBhvr>
                                        <p:cTn id="10"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Updated RecyclerViewDemo app</a:t>
            </a:r>
            <a:endParaRPr/>
          </a:p>
        </p:txBody>
      </p:sp>
      <p:sp>
        <p:nvSpPr>
          <p:cNvPr id="351" name="Google Shape;351;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352" name="Google Shape;352;p39"/>
          <p:cNvPicPr preferRelativeResize="0"/>
          <p:nvPr/>
        </p:nvPicPr>
        <p:blipFill>
          <a:blip r:embed="rId3">
            <a:alphaModFix/>
          </a:blip>
          <a:stretch>
            <a:fillRect/>
          </a:stretch>
        </p:blipFill>
        <p:spPr>
          <a:xfrm>
            <a:off x="3592800" y="1064345"/>
            <a:ext cx="1958392" cy="3525106"/>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58" name="Google Shape;358;p40"/>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Multiple item view types</a:t>
            </a:r>
            <a:endParaRPr sz="5200" b="1">
              <a:solidFill>
                <a:srgbClr val="FAFAFA"/>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 new item view type</a:t>
            </a:r>
            <a:endParaRPr/>
          </a:p>
        </p:txBody>
      </p:sp>
      <p:sp>
        <p:nvSpPr>
          <p:cNvPr id="364" name="Google Shape;364;p41"/>
          <p:cNvSpPr txBox="1">
            <a:spLocks noGrp="1"/>
          </p:cNvSpPr>
          <p:nvPr>
            <p:ph type="body" idx="1"/>
          </p:nvPr>
        </p:nvSpPr>
        <p:spPr>
          <a:xfrm>
            <a:off x="311700" y="1228675"/>
            <a:ext cx="8568300" cy="319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AutoNum type="arabicPeriod"/>
            </a:pPr>
            <a:r>
              <a:rPr lang="en" sz="2200"/>
              <a:t>Create a new list item layout XML file.</a:t>
            </a:r>
            <a:endParaRPr sz="2200"/>
          </a:p>
          <a:p>
            <a:pPr marL="457200" lvl="0" indent="-368300" algn="l" rtl="0">
              <a:spcBef>
                <a:spcPts val="1000"/>
              </a:spcBef>
              <a:spcAft>
                <a:spcPts val="0"/>
              </a:spcAft>
              <a:buSzPts val="2200"/>
              <a:buAutoNum type="arabicPeriod"/>
            </a:pPr>
            <a:r>
              <a:rPr lang="en" sz="2200">
                <a:solidFill>
                  <a:schemeClr val="dk1"/>
                </a:solidFill>
              </a:rPr>
              <a:t>Modify underlying adapter to hold the new type.</a:t>
            </a:r>
            <a:endParaRPr sz="2200"/>
          </a:p>
          <a:p>
            <a:pPr marL="457200" lvl="0" indent="-368300" algn="l" rtl="0">
              <a:spcBef>
                <a:spcPts val="1000"/>
              </a:spcBef>
              <a:spcAft>
                <a:spcPts val="0"/>
              </a:spcAft>
              <a:buSzPts val="2200"/>
              <a:buAutoNum type="arabicPeriod"/>
            </a:pPr>
            <a:r>
              <a:rPr lang="en" sz="2200"/>
              <a:t>Override </a:t>
            </a:r>
            <a:r>
              <a:rPr lang="en" sz="2200">
                <a:latin typeface="Courier New"/>
                <a:ea typeface="Courier New"/>
                <a:cs typeface="Courier New"/>
                <a:sym typeface="Courier New"/>
              </a:rPr>
              <a:t>getItemViewType</a:t>
            </a:r>
            <a:r>
              <a:rPr lang="en" sz="2200"/>
              <a:t> in adapter. </a:t>
            </a:r>
            <a:endParaRPr sz="2200"/>
          </a:p>
          <a:p>
            <a:pPr marL="457200" lvl="0" indent="-368300" algn="l" rtl="0">
              <a:spcBef>
                <a:spcPts val="1000"/>
              </a:spcBef>
              <a:spcAft>
                <a:spcPts val="0"/>
              </a:spcAft>
              <a:buSzPts val="2200"/>
              <a:buAutoNum type="arabicPeriod"/>
            </a:pPr>
            <a:r>
              <a:rPr lang="en" sz="2200"/>
              <a:t>Create a new </a:t>
            </a:r>
            <a:r>
              <a:rPr lang="en" sz="2200">
                <a:latin typeface="Courier New"/>
                <a:ea typeface="Courier New"/>
                <a:cs typeface="Courier New"/>
                <a:sym typeface="Courier New"/>
              </a:rPr>
              <a:t>ViewHolder</a:t>
            </a:r>
            <a:r>
              <a:rPr lang="en" sz="2200"/>
              <a:t> class.</a:t>
            </a:r>
            <a:endParaRPr sz="2200"/>
          </a:p>
          <a:p>
            <a:pPr marL="457200" lvl="0" indent="-368300" algn="l" rtl="0">
              <a:spcBef>
                <a:spcPts val="1000"/>
              </a:spcBef>
              <a:spcAft>
                <a:spcPts val="1000"/>
              </a:spcAft>
              <a:buSzPts val="2200"/>
              <a:buAutoNum type="arabicPeriod"/>
            </a:pPr>
            <a:r>
              <a:rPr lang="en" sz="2200"/>
              <a:t>Add conditional code in </a:t>
            </a:r>
            <a:r>
              <a:rPr lang="en" sz="2200">
                <a:latin typeface="Courier New"/>
                <a:ea typeface="Courier New"/>
                <a:cs typeface="Courier New"/>
                <a:sym typeface="Courier New"/>
              </a:rPr>
              <a:t>onCreateViewHolder</a:t>
            </a:r>
            <a:r>
              <a:rPr lang="en" sz="2200"/>
              <a:t> and </a:t>
            </a:r>
            <a:r>
              <a:rPr lang="en" sz="2200">
                <a:latin typeface="Courier New"/>
                <a:ea typeface="Courier New"/>
                <a:cs typeface="Courier New"/>
                <a:sym typeface="Courier New"/>
              </a:rPr>
              <a:t>onBindViewHolder</a:t>
            </a:r>
            <a:r>
              <a:rPr lang="en" sz="2200"/>
              <a:t> to handle the new type.</a:t>
            </a:r>
            <a:endParaRPr sz="2200"/>
          </a:p>
        </p:txBody>
      </p:sp>
      <p:sp>
        <p:nvSpPr>
          <p:cNvPr id="365" name="Google Shape;365;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Declare new color item layout</a:t>
            </a:r>
            <a:endParaRPr/>
          </a:p>
        </p:txBody>
      </p:sp>
      <p:sp>
        <p:nvSpPr>
          <p:cNvPr id="371" name="Google Shape;371;p42"/>
          <p:cNvSpPr txBox="1">
            <a:spLocks noGrp="1"/>
          </p:cNvSpPr>
          <p:nvPr>
            <p:ph type="body" idx="1"/>
          </p:nvPr>
        </p:nvSpPr>
        <p:spPr>
          <a:xfrm>
            <a:off x="311700" y="949499"/>
            <a:ext cx="8520600" cy="3349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 ...&gt;</a:t>
            </a:r>
            <a:endParaRPr sz="1700">
              <a:solidFill>
                <a:schemeClr val="dk1"/>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a:t>
            </a:r>
            <a:r>
              <a:rPr lang="en" sz="1700" b="1">
                <a:solidFill>
                  <a:srgbClr val="3F51B5"/>
                </a:solidFill>
                <a:latin typeface="Consolas"/>
                <a:ea typeface="Consolas"/>
                <a:cs typeface="Consolas"/>
                <a:sym typeface="Consolas"/>
              </a:rPr>
              <a:t>&lt;data&gt;</a:t>
            </a:r>
            <a:endParaRPr sz="1700" b="1">
              <a:solidFill>
                <a:srgbClr val="3F51B5"/>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&lt;variable</a:t>
            </a:r>
            <a:endParaRPr sz="1700" b="1">
              <a:solidFill>
                <a:schemeClr val="dk1"/>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name=</a:t>
            </a:r>
            <a:r>
              <a:rPr lang="en" sz="1700" b="1">
                <a:solidFill>
                  <a:srgbClr val="388E3C"/>
                </a:solidFill>
                <a:latin typeface="Consolas"/>
                <a:ea typeface="Consolas"/>
                <a:cs typeface="Consolas"/>
                <a:sym typeface="Consolas"/>
              </a:rPr>
              <a:t>"color"</a:t>
            </a:r>
            <a:endParaRPr sz="1700" b="1">
              <a:solidFill>
                <a:srgbClr val="388E3C"/>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type=</a:t>
            </a:r>
            <a:r>
              <a:rPr lang="en" sz="1700" b="1">
                <a:solidFill>
                  <a:srgbClr val="388E3C"/>
                </a:solidFill>
                <a:latin typeface="Consolas"/>
                <a:ea typeface="Consolas"/>
                <a:cs typeface="Consolas"/>
                <a:sym typeface="Consolas"/>
              </a:rPr>
              <a:t>"android.graphics.Color"</a:t>
            </a:r>
            <a:r>
              <a:rPr lang="en" sz="1700" b="1">
                <a:solidFill>
                  <a:schemeClr val="dk1"/>
                </a:solidFill>
                <a:latin typeface="Consolas"/>
                <a:ea typeface="Consolas"/>
                <a:cs typeface="Consolas"/>
                <a:sym typeface="Consolas"/>
              </a:rPr>
              <a:t> /&gt;</a:t>
            </a:r>
            <a:endParaRPr sz="1700" b="1">
              <a:solidFill>
                <a:schemeClr val="dk1"/>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a:t>
            </a:r>
            <a:r>
              <a:rPr lang="en" sz="1700" b="1">
                <a:solidFill>
                  <a:srgbClr val="3F51B5"/>
                </a:solidFill>
                <a:latin typeface="Consolas"/>
                <a:ea typeface="Consolas"/>
                <a:cs typeface="Consolas"/>
                <a:sym typeface="Consolas"/>
              </a:rPr>
              <a:t>&lt;/data&gt;</a:t>
            </a:r>
            <a:endParaRPr sz="1700" b="1">
              <a:solidFill>
                <a:srgbClr val="3F51B5"/>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 ...&gt;</a:t>
            </a:r>
            <a:endParaRPr sz="1700">
              <a:solidFill>
                <a:schemeClr val="dk1"/>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marL="0" lvl="0" indent="0" algn="l" rtl="0">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lang="en" sz="1700" b="1">
                <a:solidFill>
                  <a:schemeClr val="dk1"/>
                </a:solidFill>
                <a:latin typeface="Consolas"/>
                <a:ea typeface="Consolas"/>
                <a:cs typeface="Consolas"/>
                <a:sym typeface="Consolas"/>
              </a:rPr>
              <a:t>android:backgroundColor=</a:t>
            </a:r>
            <a:r>
              <a:rPr lang="en" sz="1700" b="1">
                <a:solidFill>
                  <a:srgbClr val="388E3C"/>
                </a:solidFill>
                <a:latin typeface="Consolas"/>
                <a:ea typeface="Consolas"/>
                <a:cs typeface="Consolas"/>
                <a:sym typeface="Consolas"/>
              </a:rPr>
              <a:t>"@{color.toArgb()}"</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marL="0" lvl="0" indent="0" algn="l" rtl="0">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lang="en" sz="1700" b="1">
                <a:solidFill>
                  <a:schemeClr val="dk1"/>
                </a:solidFill>
                <a:latin typeface="Consolas"/>
                <a:ea typeface="Consolas"/>
                <a:cs typeface="Consolas"/>
                <a:sym typeface="Consolas"/>
              </a:rPr>
              <a:t>android:text=</a:t>
            </a:r>
            <a:r>
              <a:rPr lang="en" sz="1700" b="1">
                <a:solidFill>
                  <a:srgbClr val="388E3C"/>
                </a:solidFill>
                <a:latin typeface="Consolas"/>
                <a:ea typeface="Consolas"/>
                <a:cs typeface="Consolas"/>
                <a:sym typeface="Consolas"/>
              </a:rPr>
              <a:t>"@{color.toString()}"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marL="0" lvl="0" indent="0" algn="l" rtl="0">
              <a:lnSpc>
                <a:spcPct val="95000"/>
              </a:lnSpc>
              <a:spcBef>
                <a:spcPts val="0"/>
              </a:spcBef>
              <a:spcAft>
                <a:spcPts val="0"/>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72" name="Google Shape;372;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view type</a:t>
            </a:r>
            <a:endParaRPr/>
          </a:p>
        </p:txBody>
      </p:sp>
      <p:sp>
        <p:nvSpPr>
          <p:cNvPr id="378" name="Google Shape;378;p43"/>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 sz="2000"/>
              <a:t>Adapter should know about two item view types:</a:t>
            </a:r>
            <a:endParaRPr sz="2000"/>
          </a:p>
          <a:p>
            <a:pPr marL="914400" lvl="1" indent="-355600" algn="l" rtl="0">
              <a:spcBef>
                <a:spcPts val="0"/>
              </a:spcBef>
              <a:spcAft>
                <a:spcPts val="0"/>
              </a:spcAft>
              <a:buSzPts val="2000"/>
              <a:buChar char="○"/>
            </a:pPr>
            <a:r>
              <a:rPr lang="en"/>
              <a:t>Item that displays a number</a:t>
            </a:r>
            <a:endParaRPr/>
          </a:p>
          <a:p>
            <a:pPr marL="914400" lvl="1" indent="-355600" algn="l" rtl="0">
              <a:spcBef>
                <a:spcPts val="0"/>
              </a:spcBef>
              <a:spcAft>
                <a:spcPts val="0"/>
              </a:spcAft>
              <a:buSzPts val="2000"/>
              <a:buChar char="○"/>
            </a:pPr>
            <a:r>
              <a:rPr lang="en"/>
              <a:t>Item that displays a color</a:t>
            </a:r>
            <a:endParaRPr/>
          </a:p>
          <a:p>
            <a:pPr marL="457200" lvl="0" indent="0" algn="l" rtl="0">
              <a:spcBef>
                <a:spcPts val="600"/>
              </a:spcBef>
              <a:spcAft>
                <a:spcPts val="0"/>
              </a:spcAft>
              <a:buClr>
                <a:schemeClr val="dk1"/>
              </a:buClr>
              <a:buSzPts val="1100"/>
              <a:buFont typeface="Arial"/>
              <a:buNone/>
            </a:pPr>
            <a:r>
              <a:rPr lang="en" sz="2000">
                <a:latin typeface="Courier New"/>
                <a:ea typeface="Courier New"/>
                <a:cs typeface="Courier New"/>
                <a:sym typeface="Courier New"/>
              </a:rPr>
              <a:t>enum class ITEM_VIEW_TYPE { NUMBER, COLOR }</a:t>
            </a:r>
            <a:endParaRPr sz="2000">
              <a:latin typeface="Courier New"/>
              <a:ea typeface="Courier New"/>
              <a:cs typeface="Courier New"/>
              <a:sym typeface="Courier New"/>
            </a:endParaRPr>
          </a:p>
          <a:p>
            <a:pPr marL="457200" lvl="0" indent="-355600" algn="l" rtl="0">
              <a:spcBef>
                <a:spcPts val="1500"/>
              </a:spcBef>
              <a:spcAft>
                <a:spcPts val="0"/>
              </a:spcAft>
              <a:buSzPts val="2000"/>
              <a:buChar char="●"/>
            </a:pPr>
            <a:r>
              <a:rPr lang="en" sz="2000"/>
              <a:t>Modify </a:t>
            </a:r>
            <a:r>
              <a:rPr lang="en" sz="2000">
                <a:latin typeface="Courier New"/>
                <a:ea typeface="Courier New"/>
                <a:cs typeface="Courier New"/>
                <a:sym typeface="Courier New"/>
              </a:rPr>
              <a:t>getItemViewType()</a:t>
            </a:r>
            <a:r>
              <a:rPr lang="en" sz="2000"/>
              <a:t> to return the appropriate type (as </a:t>
            </a:r>
            <a:r>
              <a:rPr lang="en" sz="2000">
                <a:latin typeface="Courier New"/>
                <a:ea typeface="Courier New"/>
                <a:cs typeface="Courier New"/>
                <a:sym typeface="Courier New"/>
              </a:rPr>
              <a:t>Int</a:t>
            </a:r>
            <a:r>
              <a:rPr lang="en" sz="2000"/>
              <a:t>):</a:t>
            </a:r>
            <a:endParaRPr sz="2000"/>
          </a:p>
          <a:p>
            <a:pPr marL="457200" lvl="0" indent="0" algn="l" rtl="0">
              <a:spcBef>
                <a:spcPts val="600"/>
              </a:spcBef>
              <a:spcAft>
                <a:spcPts val="0"/>
              </a:spcAft>
              <a:buNone/>
            </a:pPr>
            <a:r>
              <a:rPr lang="en" sz="2000">
                <a:latin typeface="Courier New"/>
                <a:ea typeface="Courier New"/>
                <a:cs typeface="Courier New"/>
                <a:sym typeface="Courier New"/>
              </a:rPr>
              <a:t>override fun getItemViewType(position: Int): Int</a:t>
            </a:r>
            <a:endParaRPr sz="2000">
              <a:latin typeface="Courier New"/>
              <a:ea typeface="Courier New"/>
              <a:cs typeface="Courier New"/>
              <a:sym typeface="Courier New"/>
            </a:endParaRPr>
          </a:p>
        </p:txBody>
      </p:sp>
      <p:sp>
        <p:nvSpPr>
          <p:cNvPr id="379" name="Google Shape;379;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Override getItemViewType</a:t>
            </a:r>
            <a:endParaRPr/>
          </a:p>
        </p:txBody>
      </p:sp>
      <p:sp>
        <p:nvSpPr>
          <p:cNvPr id="385" name="Google Shape;385;p44"/>
          <p:cNvSpPr txBox="1">
            <a:spLocks noGrp="1"/>
          </p:cNvSpPr>
          <p:nvPr>
            <p:ph type="body" idx="1"/>
          </p:nvPr>
        </p:nvSpPr>
        <p:spPr>
          <a:xfrm>
            <a:off x="311700" y="1984305"/>
            <a:ext cx="8520600" cy="207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getItemViewType(position: Int): Int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when(getItem(position))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is</a:t>
            </a:r>
            <a:r>
              <a:rPr lang="en" sz="1800">
                <a:latin typeface="Consolas"/>
                <a:ea typeface="Consolas"/>
                <a:cs typeface="Consolas"/>
                <a:sym typeface="Consolas"/>
              </a:rPr>
              <a:t> Int -&gt; ITEM_VIEW_TYPE.NUMBER.ordinal</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ITEM_VIEW_TYPE.COLOR.ordinal</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595"/>
              </a:spcAft>
              <a:buNone/>
            </a:pPr>
            <a:endParaRPr sz="1800">
              <a:latin typeface="Consolas"/>
              <a:ea typeface="Consolas"/>
              <a:cs typeface="Consolas"/>
              <a:sym typeface="Consolas"/>
            </a:endParaRPr>
          </a:p>
        </p:txBody>
      </p:sp>
      <p:sp>
        <p:nvSpPr>
          <p:cNvPr id="386" name="Google Shape;386;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87" name="Google Shape;387;p44"/>
          <p:cNvSpPr txBox="1"/>
          <p:nvPr/>
        </p:nvSpPr>
        <p:spPr>
          <a:xfrm>
            <a:off x="318862" y="1632575"/>
            <a:ext cx="564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NumberListAdapter.kt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new ViewHolder</a:t>
            </a:r>
            <a:endParaRPr/>
          </a:p>
        </p:txBody>
      </p:sp>
      <p:sp>
        <p:nvSpPr>
          <p:cNvPr id="393" name="Google Shape;393;p45"/>
          <p:cNvSpPr txBox="1">
            <a:spLocks noGrp="1"/>
          </p:cNvSpPr>
          <p:nvPr>
            <p:ph type="body" idx="1"/>
          </p:nvPr>
        </p:nvSpPr>
        <p:spPr>
          <a:xfrm>
            <a:off x="59225" y="1208650"/>
            <a:ext cx="91440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000">
                <a:latin typeface="Consolas"/>
                <a:ea typeface="Consolas"/>
                <a:cs typeface="Consolas"/>
                <a:sym typeface="Consolas"/>
              </a:rPr>
              <a:t> </a:t>
            </a:r>
            <a:r>
              <a:rPr lang="en" sz="1700" b="1">
                <a:latin typeface="Consolas"/>
                <a:ea typeface="Consolas"/>
                <a:cs typeface="Consolas"/>
                <a:sym typeface="Consolas"/>
              </a:rPr>
              <a:t>ColorViewHolder</a:t>
            </a:r>
            <a:r>
              <a:rPr lang="en" sz="1000">
                <a:latin typeface="Consolas"/>
                <a:ea typeface="Consolas"/>
                <a:cs typeface="Consolas"/>
                <a:sym typeface="Consolas"/>
              </a:rPr>
              <a:t> </a:t>
            </a:r>
            <a:r>
              <a:rPr lang="en" sz="1700">
                <a:solidFill>
                  <a:srgbClr val="3F51B5"/>
                </a:solidFill>
                <a:latin typeface="Consolas"/>
                <a:ea typeface="Consolas"/>
                <a:cs typeface="Consolas"/>
                <a:sym typeface="Consolas"/>
              </a:rPr>
              <a:t>private</a:t>
            </a:r>
            <a:r>
              <a:rPr lang="en" sz="10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constructor</a:t>
            </a:r>
            <a:r>
              <a:rPr lang="en" sz="1700">
                <a:latin typeface="Consolas"/>
                <a:ea typeface="Consolas"/>
                <a:cs typeface="Consolas"/>
                <a:sym typeface="Consolas"/>
              </a:rPr>
              <a:t>(</a:t>
            </a:r>
            <a:r>
              <a:rPr lang="en" sz="1700">
                <a:solidFill>
                  <a:srgbClr val="3F51B5"/>
                </a:solidFill>
                <a:latin typeface="Consolas"/>
                <a:ea typeface="Consolas"/>
                <a:cs typeface="Consolas"/>
                <a:sym typeface="Consolas"/>
              </a:rPr>
              <a:t>val</a:t>
            </a:r>
            <a:r>
              <a:rPr lang="en" sz="1000">
                <a:latin typeface="Consolas"/>
                <a:ea typeface="Consolas"/>
                <a:cs typeface="Consolas"/>
                <a:sym typeface="Consolas"/>
              </a:rPr>
              <a:t> </a:t>
            </a:r>
            <a:r>
              <a:rPr lang="en" sz="1700">
                <a:latin typeface="Consolas"/>
                <a:ea typeface="Consolas"/>
                <a:cs typeface="Consolas"/>
                <a:sym typeface="Consolas"/>
              </a:rPr>
              <a:t>binding:</a:t>
            </a:r>
            <a:r>
              <a:rPr lang="en" sz="1000">
                <a:latin typeface="Consolas"/>
                <a:ea typeface="Consolas"/>
                <a:cs typeface="Consolas"/>
                <a:sym typeface="Consolas"/>
              </a:rPr>
              <a:t> </a:t>
            </a:r>
            <a:r>
              <a:rPr lang="en" sz="1700">
                <a:latin typeface="Consolas"/>
                <a:ea typeface="Consolas"/>
                <a:cs typeface="Consolas"/>
                <a:sym typeface="Consolas"/>
              </a:rPr>
              <a:t>ColorItemViewBinding): </a:t>
            </a:r>
            <a:br>
              <a:rPr lang="en" sz="1700">
                <a:latin typeface="Consolas"/>
                <a:ea typeface="Consolas"/>
                <a:cs typeface="Consolas"/>
                <a:sym typeface="Consolas"/>
              </a:rPr>
            </a:br>
            <a:r>
              <a:rPr lang="en" sz="1700">
                <a:latin typeface="Consolas"/>
                <a:ea typeface="Consolas"/>
                <a:cs typeface="Consolas"/>
                <a:sym typeface="Consolas"/>
              </a:rPr>
              <a:t>      RecyclerView.ViewHolder(binding.root)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ColorViewHolder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 </a:t>
            </a:r>
            <a:r>
              <a:rPr lang="en" sz="1700" b="1">
                <a:latin typeface="Consolas"/>
                <a:ea typeface="Consolas"/>
                <a:cs typeface="Consolas"/>
                <a:sym typeface="Consolas"/>
              </a:rPr>
              <a:t>ColorItemViewBinding</a:t>
            </a:r>
            <a:r>
              <a:rPr lang="en" sz="1700">
                <a:latin typeface="Consolas"/>
                <a:ea typeface="Consolas"/>
                <a:cs typeface="Consolas"/>
                <a:sym typeface="Consolas"/>
              </a:rPr>
              <a:t>.inflate(layoutInflater,</a:t>
            </a:r>
            <a:br>
              <a:rPr lang="en" sz="1700">
                <a:latin typeface="Consolas"/>
                <a:ea typeface="Consolas"/>
                <a:cs typeface="Consolas"/>
                <a:sym typeface="Consolas"/>
              </a:rPr>
            </a:br>
            <a:r>
              <a:rPr lang="en" sz="1700">
                <a:latin typeface="Consolas"/>
                <a:ea typeface="Consolas"/>
                <a:cs typeface="Consolas"/>
                <a:sym typeface="Consolas"/>
              </a:rPr>
              <a:t>                parent, </a:t>
            </a:r>
            <a:r>
              <a:rPr lang="en" sz="1700">
                <a:solidFill>
                  <a:srgbClr val="3F51B5"/>
                </a:solidFill>
                <a:latin typeface="Consolas"/>
                <a:ea typeface="Consolas"/>
                <a:cs typeface="Consolas"/>
                <a:sym typeface="Consolas"/>
              </a:rPr>
              <a:t>false</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lang="en" sz="1700" b="1">
                <a:latin typeface="Consolas"/>
                <a:ea typeface="Consolas"/>
                <a:cs typeface="Consolas"/>
                <a:sym typeface="Consolas"/>
              </a:rPr>
              <a:t>ColorViewHolder(binding)</a:t>
            </a:r>
            <a:endParaRPr sz="17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94" name="Google Shape;39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3" name="Google Shape;93;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RecyclerView recap</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onCreateViewHolder()</a:t>
            </a:r>
            <a:endParaRPr/>
          </a:p>
        </p:txBody>
      </p:sp>
      <p:sp>
        <p:nvSpPr>
          <p:cNvPr id="400" name="Google Shape;400;p46"/>
          <p:cNvSpPr txBox="1">
            <a:spLocks noGrp="1"/>
          </p:cNvSpPr>
          <p:nvPr>
            <p:ph type="body" idx="1"/>
          </p:nvPr>
        </p:nvSpPr>
        <p:spPr>
          <a:xfrm>
            <a:off x="262650" y="1754375"/>
            <a:ext cx="8618700" cy="18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onCreateViewHolder(parent: ViewGroup, </a:t>
            </a:r>
            <a:r>
              <a:rPr lang="en" sz="1700" b="1">
                <a:latin typeface="Consolas"/>
                <a:ea typeface="Consolas"/>
                <a:cs typeface="Consolas"/>
                <a:sym typeface="Consolas"/>
              </a:rPr>
              <a:t>viewType: Int</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RecyclerView.ViewHolder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br>
              <a:rPr lang="en" sz="1700">
                <a:latin typeface="Consolas"/>
                <a:ea typeface="Consolas"/>
                <a:cs typeface="Consolas"/>
                <a:sym typeface="Consolas"/>
              </a:rPr>
            </a:b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lang="en" sz="1700" b="1">
                <a:latin typeface="Consolas"/>
                <a:ea typeface="Consolas"/>
                <a:cs typeface="Consolas"/>
                <a:sym typeface="Consolas"/>
              </a:rPr>
              <a:t>when(viewType) </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ITEM_VIEW_TYPE.NUMBER.ordinal -&gt; </a:t>
            </a:r>
            <a:r>
              <a:rPr lang="en" sz="1700" b="1">
                <a:latin typeface="Consolas"/>
                <a:ea typeface="Consolas"/>
                <a:cs typeface="Consolas"/>
                <a:sym typeface="Consolas"/>
              </a:rPr>
              <a:t>IntViewHolder.from(parent)</a:t>
            </a:r>
            <a:endParaRPr sz="17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-&gt; </a:t>
            </a:r>
            <a:r>
              <a:rPr lang="en" sz="1700" b="1">
                <a:latin typeface="Consolas"/>
                <a:ea typeface="Consolas"/>
                <a:cs typeface="Consolas"/>
                <a:sym typeface="Consolas"/>
              </a:rPr>
              <a:t>ColorViewHolder.from(parent)</a:t>
            </a:r>
            <a:endParaRPr sz="17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1" name="Google Shape;401;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onBindViewHolder()</a:t>
            </a:r>
            <a:endParaRPr/>
          </a:p>
        </p:txBody>
      </p:sp>
      <p:sp>
        <p:nvSpPr>
          <p:cNvPr id="407" name="Google Shape;407;p47"/>
          <p:cNvSpPr txBox="1">
            <a:spLocks noGrp="1"/>
          </p:cNvSpPr>
          <p:nvPr>
            <p:ph type="body" idx="1"/>
          </p:nvPr>
        </p:nvSpPr>
        <p:spPr>
          <a:xfrm>
            <a:off x="25172" y="1136375"/>
            <a:ext cx="91275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000">
                <a:solidFill>
                  <a:srgbClr val="3F51B5"/>
                </a:solidFill>
              </a:rPr>
              <a:t> </a:t>
            </a:r>
            <a:r>
              <a:rPr lang="en" sz="1700">
                <a:solidFill>
                  <a:srgbClr val="3F51B5"/>
                </a:solidFill>
                <a:latin typeface="Consolas"/>
                <a:ea typeface="Consolas"/>
                <a:cs typeface="Consolas"/>
                <a:sym typeface="Consolas"/>
              </a:rPr>
              <a:t>fun</a:t>
            </a:r>
            <a:r>
              <a:rPr lang="en" sz="1000"/>
              <a:t> </a:t>
            </a:r>
            <a:r>
              <a:rPr lang="en" sz="1700">
                <a:latin typeface="Consolas"/>
                <a:ea typeface="Consolas"/>
                <a:cs typeface="Consolas"/>
                <a:sym typeface="Consolas"/>
              </a:rPr>
              <a:t>onBindViewHolder(holder:</a:t>
            </a:r>
            <a:r>
              <a:rPr lang="en" sz="1000"/>
              <a:t> </a:t>
            </a:r>
            <a:r>
              <a:rPr lang="en" sz="1700">
                <a:latin typeface="Consolas"/>
                <a:ea typeface="Consolas"/>
                <a:cs typeface="Consolas"/>
                <a:sym typeface="Consolas"/>
              </a:rPr>
              <a:t>RecyclerView.ViewHolder,</a:t>
            </a:r>
            <a:r>
              <a:rPr lang="en" sz="1000"/>
              <a:t> </a:t>
            </a:r>
            <a:r>
              <a:rPr lang="en" sz="1700">
                <a:latin typeface="Consolas"/>
                <a:ea typeface="Consolas"/>
                <a:cs typeface="Consolas"/>
                <a:sym typeface="Consolas"/>
              </a:rPr>
              <a:t>position:</a:t>
            </a:r>
            <a:r>
              <a:rPr lang="en" sz="1000"/>
              <a:t> </a:t>
            </a:r>
            <a:r>
              <a:rPr lang="en" sz="1700">
                <a:latin typeface="Consolas"/>
                <a:ea typeface="Consolas"/>
                <a:cs typeface="Consolas"/>
                <a:sym typeface="Consolas"/>
              </a:rPr>
              <a:t>Int)</a:t>
            </a:r>
            <a:r>
              <a:rPr lang="en" sz="1000">
                <a:latin typeface="Consolas"/>
                <a:ea typeface="Consolas"/>
                <a:cs typeface="Consolas"/>
                <a:sym typeface="Consolas"/>
              </a:rPr>
              <a:t> </a:t>
            </a:r>
            <a:r>
              <a:rPr lang="en" sz="17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b="1">
                <a:solidFill>
                  <a:srgbClr val="3F51B5"/>
                </a:solidFill>
                <a:latin typeface="Consolas"/>
                <a:ea typeface="Consolas"/>
                <a:cs typeface="Consolas"/>
                <a:sym typeface="Consolas"/>
              </a:rPr>
              <a:t>when</a:t>
            </a:r>
            <a:r>
              <a:rPr lang="en" sz="1700" b="1">
                <a:latin typeface="Consolas"/>
                <a:ea typeface="Consolas"/>
                <a:cs typeface="Consolas"/>
                <a:sym typeface="Consolas"/>
              </a:rPr>
              <a:t> (holder) {</a:t>
            </a:r>
            <a:endParaRPr sz="17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latin typeface="Consolas"/>
                <a:ea typeface="Consolas"/>
                <a:cs typeface="Consolas"/>
                <a:sym typeface="Consolas"/>
              </a:rPr>
              <a:t>        </a:t>
            </a:r>
            <a:r>
              <a:rPr lang="en" sz="1700" b="1">
                <a:solidFill>
                  <a:srgbClr val="3F51B5"/>
                </a:solidFill>
                <a:latin typeface="Consolas"/>
                <a:ea typeface="Consolas"/>
                <a:cs typeface="Consolas"/>
                <a:sym typeface="Consolas"/>
              </a:rPr>
              <a:t>is</a:t>
            </a:r>
            <a:r>
              <a:rPr lang="en" sz="1700" b="1">
                <a:latin typeface="Consolas"/>
                <a:ea typeface="Consolas"/>
                <a:cs typeface="Consolas"/>
                <a:sym typeface="Consolas"/>
              </a:rPr>
              <a:t> IntViewHolder</a:t>
            </a:r>
            <a:r>
              <a:rPr lang="en" sz="1700">
                <a:latin typeface="Consolas"/>
                <a:ea typeface="Consolas"/>
                <a:cs typeface="Consolas"/>
                <a:sym typeface="Consolas"/>
              </a:rPr>
              <a:t> -&gt;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Int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b="1">
                <a:solidFill>
                  <a:srgbClr val="3F51B5"/>
                </a:solidFill>
                <a:latin typeface="Consolas"/>
                <a:ea typeface="Consolas"/>
                <a:cs typeface="Consolas"/>
                <a:sym typeface="Consolas"/>
              </a:rPr>
              <a:t>is</a:t>
            </a:r>
            <a:r>
              <a:rPr lang="en" sz="1700" b="1">
                <a:latin typeface="Consolas"/>
                <a:ea typeface="Consolas"/>
                <a:cs typeface="Consolas"/>
                <a:sym typeface="Consolas"/>
              </a:rPr>
              <a:t> ColorViewHolder</a:t>
            </a:r>
            <a:r>
              <a:rPr lang="en" sz="1700">
                <a:latin typeface="Consolas"/>
                <a:ea typeface="Consolas"/>
                <a:cs typeface="Consolas"/>
                <a:sym typeface="Consolas"/>
              </a:rPr>
              <a:t> -&gt;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holder.binding.color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Color</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8" name="Google Shape;408;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14" name="Google Shape;414;p48"/>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Headers</a:t>
            </a:r>
            <a:endParaRPr sz="5200" b="1">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Headers Example</a:t>
            </a:r>
            <a:endParaRPr/>
          </a:p>
        </p:txBody>
      </p:sp>
      <p:sp>
        <p:nvSpPr>
          <p:cNvPr id="420" name="Google Shape;420;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421" name="Google Shape;421;p49"/>
          <p:cNvSpPr/>
          <p:nvPr/>
        </p:nvSpPr>
        <p:spPr>
          <a:xfrm>
            <a:off x="424807" y="1288725"/>
            <a:ext cx="2576400" cy="3012000"/>
          </a:xfrm>
          <a:prstGeom prst="rect">
            <a:avLst/>
          </a:prstGeom>
          <a:no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24732" y="1727975"/>
            <a:ext cx="2576400" cy="4110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txBox="1"/>
          <p:nvPr/>
        </p:nvSpPr>
        <p:spPr>
          <a:xfrm>
            <a:off x="756257" y="1389478"/>
            <a:ext cx="2433300" cy="2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Entrees</a:t>
            </a:r>
            <a:endParaRPr sz="1600">
              <a:latin typeface="Roboto Condensed"/>
              <a:ea typeface="Roboto Condensed"/>
              <a:cs typeface="Roboto Condensed"/>
              <a:sym typeface="Roboto Condensed"/>
            </a:endParaRPr>
          </a:p>
        </p:txBody>
      </p:sp>
      <p:sp>
        <p:nvSpPr>
          <p:cNvPr id="424" name="Google Shape;424;p49"/>
          <p:cNvSpPr txBox="1"/>
          <p:nvPr/>
        </p:nvSpPr>
        <p:spPr>
          <a:xfrm>
            <a:off x="441132" y="1713081"/>
            <a:ext cx="9918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Burger</a:t>
            </a:r>
            <a:endParaRPr sz="1600">
              <a:latin typeface="Roboto Condensed"/>
              <a:ea typeface="Roboto Condensed"/>
              <a:cs typeface="Roboto Condensed"/>
              <a:sym typeface="Roboto Condensed"/>
            </a:endParaRPr>
          </a:p>
        </p:txBody>
      </p:sp>
      <p:sp>
        <p:nvSpPr>
          <p:cNvPr id="425" name="Google Shape;425;p49"/>
          <p:cNvSpPr/>
          <p:nvPr/>
        </p:nvSpPr>
        <p:spPr>
          <a:xfrm>
            <a:off x="424732" y="2138872"/>
            <a:ext cx="2576400" cy="4110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9"/>
          <p:cNvSpPr/>
          <p:nvPr/>
        </p:nvSpPr>
        <p:spPr>
          <a:xfrm>
            <a:off x="424732" y="2549770"/>
            <a:ext cx="2576400" cy="4110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9"/>
          <p:cNvSpPr/>
          <p:nvPr/>
        </p:nvSpPr>
        <p:spPr>
          <a:xfrm>
            <a:off x="424732" y="2960446"/>
            <a:ext cx="2576400" cy="411000"/>
          </a:xfrm>
          <a:prstGeom prst="rect">
            <a:avLst/>
          </a:prstGeom>
          <a:no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9"/>
          <p:cNvSpPr/>
          <p:nvPr/>
        </p:nvSpPr>
        <p:spPr>
          <a:xfrm>
            <a:off x="424732" y="3371565"/>
            <a:ext cx="2576400" cy="4110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9"/>
          <p:cNvSpPr txBox="1"/>
          <p:nvPr/>
        </p:nvSpPr>
        <p:spPr>
          <a:xfrm>
            <a:off x="441131" y="2136183"/>
            <a:ext cx="23544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Salad</a:t>
            </a:r>
            <a:endParaRPr sz="1600">
              <a:latin typeface="Roboto Condensed"/>
              <a:ea typeface="Roboto Condensed"/>
              <a:cs typeface="Roboto Condensed"/>
              <a:sym typeface="Roboto Condensed"/>
            </a:endParaRPr>
          </a:p>
        </p:txBody>
      </p:sp>
      <p:sp>
        <p:nvSpPr>
          <p:cNvPr id="430" name="Google Shape;430;p49"/>
          <p:cNvSpPr txBox="1"/>
          <p:nvPr/>
        </p:nvSpPr>
        <p:spPr>
          <a:xfrm>
            <a:off x="441131" y="2539988"/>
            <a:ext cx="23544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Sandwich</a:t>
            </a:r>
            <a:endParaRPr sz="1600">
              <a:latin typeface="Roboto Condensed"/>
              <a:ea typeface="Roboto Condensed"/>
              <a:cs typeface="Roboto Condensed"/>
              <a:sym typeface="Roboto Condensed"/>
            </a:endParaRPr>
          </a:p>
        </p:txBody>
      </p:sp>
      <p:sp>
        <p:nvSpPr>
          <p:cNvPr id="431" name="Google Shape;431;p49"/>
          <p:cNvSpPr txBox="1"/>
          <p:nvPr/>
        </p:nvSpPr>
        <p:spPr>
          <a:xfrm>
            <a:off x="441132" y="3356449"/>
            <a:ext cx="14001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pic>
        <p:nvPicPr>
          <p:cNvPr id="432" name="Google Shape;432;p49"/>
          <p:cNvPicPr preferRelativeResize="0"/>
          <p:nvPr/>
        </p:nvPicPr>
        <p:blipFill>
          <a:blip r:embed="rId3">
            <a:alphaModFix/>
          </a:blip>
          <a:stretch>
            <a:fillRect/>
          </a:stretch>
        </p:blipFill>
        <p:spPr>
          <a:xfrm>
            <a:off x="563870" y="1420546"/>
            <a:ext cx="171450" cy="192324"/>
          </a:xfrm>
          <a:prstGeom prst="rect">
            <a:avLst/>
          </a:prstGeom>
          <a:noFill/>
          <a:ln>
            <a:noFill/>
          </a:ln>
        </p:spPr>
      </p:pic>
      <p:sp>
        <p:nvSpPr>
          <p:cNvPr id="433" name="Google Shape;433;p49"/>
          <p:cNvSpPr txBox="1"/>
          <p:nvPr/>
        </p:nvSpPr>
        <p:spPr>
          <a:xfrm>
            <a:off x="2298532" y="1719700"/>
            <a:ext cx="7026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$5.00</a:t>
            </a:r>
            <a:endParaRPr sz="1600">
              <a:latin typeface="Roboto Condensed"/>
              <a:ea typeface="Roboto Condensed"/>
              <a:cs typeface="Roboto Condensed"/>
              <a:sym typeface="Roboto Condensed"/>
            </a:endParaRPr>
          </a:p>
        </p:txBody>
      </p:sp>
      <p:sp>
        <p:nvSpPr>
          <p:cNvPr id="434" name="Google Shape;434;p49"/>
          <p:cNvSpPr txBox="1"/>
          <p:nvPr/>
        </p:nvSpPr>
        <p:spPr>
          <a:xfrm>
            <a:off x="2298532" y="2108494"/>
            <a:ext cx="7026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$3.00</a:t>
            </a:r>
            <a:endParaRPr sz="1600">
              <a:latin typeface="Roboto Condensed"/>
              <a:ea typeface="Roboto Condensed"/>
              <a:cs typeface="Roboto Condensed"/>
              <a:sym typeface="Roboto Condensed"/>
            </a:endParaRPr>
          </a:p>
        </p:txBody>
      </p:sp>
      <p:sp>
        <p:nvSpPr>
          <p:cNvPr id="435" name="Google Shape;435;p49"/>
          <p:cNvSpPr txBox="1"/>
          <p:nvPr/>
        </p:nvSpPr>
        <p:spPr>
          <a:xfrm>
            <a:off x="2298532" y="2535881"/>
            <a:ext cx="7026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$4.00</a:t>
            </a:r>
            <a:endParaRPr sz="1600">
              <a:latin typeface="Roboto Condensed"/>
              <a:ea typeface="Roboto Condensed"/>
              <a:cs typeface="Roboto Condensed"/>
              <a:sym typeface="Roboto Condensed"/>
            </a:endParaRPr>
          </a:p>
        </p:txBody>
      </p:sp>
      <p:sp>
        <p:nvSpPr>
          <p:cNvPr id="436" name="Google Shape;436;p49"/>
          <p:cNvSpPr txBox="1"/>
          <p:nvPr/>
        </p:nvSpPr>
        <p:spPr>
          <a:xfrm>
            <a:off x="756257" y="3041137"/>
            <a:ext cx="2433300" cy="2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37" name="Google Shape;437;p49"/>
          <p:cNvPicPr preferRelativeResize="0"/>
          <p:nvPr/>
        </p:nvPicPr>
        <p:blipFill>
          <a:blip r:embed="rId4">
            <a:alphaModFix/>
          </a:blip>
          <a:stretch>
            <a:fillRect/>
          </a:stretch>
        </p:blipFill>
        <p:spPr>
          <a:xfrm>
            <a:off x="581555" y="3087086"/>
            <a:ext cx="171450" cy="192324"/>
          </a:xfrm>
          <a:prstGeom prst="rect">
            <a:avLst/>
          </a:prstGeom>
          <a:noFill/>
          <a:ln>
            <a:noFill/>
          </a:ln>
        </p:spPr>
      </p:pic>
      <p:sp>
        <p:nvSpPr>
          <p:cNvPr id="438" name="Google Shape;438;p49"/>
          <p:cNvSpPr/>
          <p:nvPr/>
        </p:nvSpPr>
        <p:spPr>
          <a:xfrm>
            <a:off x="424732" y="3779655"/>
            <a:ext cx="2576400" cy="4110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9"/>
          <p:cNvSpPr txBox="1"/>
          <p:nvPr/>
        </p:nvSpPr>
        <p:spPr>
          <a:xfrm>
            <a:off x="441132" y="3783836"/>
            <a:ext cx="14001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Soda</a:t>
            </a:r>
            <a:endParaRPr sz="1600">
              <a:latin typeface="Roboto Condensed"/>
              <a:ea typeface="Roboto Condensed"/>
              <a:cs typeface="Roboto Condensed"/>
              <a:sym typeface="Roboto Condensed"/>
            </a:endParaRPr>
          </a:p>
        </p:txBody>
      </p:sp>
      <p:sp>
        <p:nvSpPr>
          <p:cNvPr id="440" name="Google Shape;440;p49"/>
          <p:cNvSpPr/>
          <p:nvPr/>
        </p:nvSpPr>
        <p:spPr>
          <a:xfrm>
            <a:off x="424732" y="4187746"/>
            <a:ext cx="2576400" cy="1128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9"/>
          <p:cNvSpPr txBox="1"/>
          <p:nvPr/>
        </p:nvSpPr>
        <p:spPr>
          <a:xfrm>
            <a:off x="2298532" y="3371359"/>
            <a:ext cx="7026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
        <p:nvSpPr>
          <p:cNvPr id="442" name="Google Shape;442;p49"/>
          <p:cNvSpPr txBox="1"/>
          <p:nvPr/>
        </p:nvSpPr>
        <p:spPr>
          <a:xfrm>
            <a:off x="2298532" y="3771159"/>
            <a:ext cx="7026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$1.00</a:t>
            </a:r>
            <a:endParaRPr sz="1600">
              <a:latin typeface="Roboto Condensed"/>
              <a:ea typeface="Roboto Condensed"/>
              <a:cs typeface="Roboto Condensed"/>
              <a:sym typeface="Roboto Condensed"/>
            </a:endParaRPr>
          </a:p>
        </p:txBody>
      </p:sp>
      <p:sp>
        <p:nvSpPr>
          <p:cNvPr id="443" name="Google Shape;443;p49"/>
          <p:cNvSpPr txBox="1">
            <a:spLocks noGrp="1"/>
          </p:cNvSpPr>
          <p:nvPr>
            <p:ph type="body" idx="1"/>
          </p:nvPr>
        </p:nvSpPr>
        <p:spPr>
          <a:xfrm>
            <a:off x="3322100" y="1212525"/>
            <a:ext cx="4355100" cy="319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2 item view types:</a:t>
            </a:r>
            <a:endParaRPr sz="2200"/>
          </a:p>
          <a:p>
            <a:pPr marL="914400" lvl="1" indent="-368300" algn="l" rtl="0">
              <a:spcBef>
                <a:spcPts val="0"/>
              </a:spcBef>
              <a:spcAft>
                <a:spcPts val="0"/>
              </a:spcAft>
              <a:buSzPts val="2200"/>
              <a:buChar char="○"/>
            </a:pPr>
            <a:r>
              <a:rPr lang="en" sz="2200"/>
              <a:t>header item</a:t>
            </a:r>
            <a:endParaRPr sz="2200"/>
          </a:p>
          <a:p>
            <a:pPr marL="914400" lvl="0" indent="0" algn="l" rtl="0">
              <a:spcBef>
                <a:spcPts val="1000"/>
              </a:spcBef>
              <a:spcAft>
                <a:spcPts val="0"/>
              </a:spcAft>
              <a:buNone/>
            </a:pPr>
            <a:endParaRPr sz="2200"/>
          </a:p>
          <a:p>
            <a:pPr marL="914400" lvl="1" indent="-368300" algn="l" rtl="0">
              <a:spcBef>
                <a:spcPts val="1000"/>
              </a:spcBef>
              <a:spcAft>
                <a:spcPts val="0"/>
              </a:spcAft>
              <a:buSzPts val="2200"/>
              <a:buChar char="○"/>
            </a:pPr>
            <a:r>
              <a:rPr lang="en" sz="2200"/>
              <a:t>food menu item</a:t>
            </a:r>
            <a:endParaRPr sz="2200"/>
          </a:p>
        </p:txBody>
      </p:sp>
      <p:sp>
        <p:nvSpPr>
          <p:cNvPr id="444" name="Google Shape;444;p49"/>
          <p:cNvSpPr/>
          <p:nvPr/>
        </p:nvSpPr>
        <p:spPr>
          <a:xfrm>
            <a:off x="4359239" y="2147380"/>
            <a:ext cx="2576400" cy="411000"/>
          </a:xfrm>
          <a:prstGeom prst="rect">
            <a:avLst/>
          </a:prstGeom>
          <a:no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9"/>
          <p:cNvSpPr txBox="1"/>
          <p:nvPr/>
        </p:nvSpPr>
        <p:spPr>
          <a:xfrm>
            <a:off x="4690764" y="2228071"/>
            <a:ext cx="2433300" cy="2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46" name="Google Shape;446;p49"/>
          <p:cNvPicPr preferRelativeResize="0"/>
          <p:nvPr/>
        </p:nvPicPr>
        <p:blipFill>
          <a:blip r:embed="rId4">
            <a:alphaModFix/>
          </a:blip>
          <a:stretch>
            <a:fillRect/>
          </a:stretch>
        </p:blipFill>
        <p:spPr>
          <a:xfrm>
            <a:off x="4516062" y="2274020"/>
            <a:ext cx="171450" cy="192324"/>
          </a:xfrm>
          <a:prstGeom prst="rect">
            <a:avLst/>
          </a:prstGeom>
          <a:noFill/>
          <a:ln>
            <a:noFill/>
          </a:ln>
        </p:spPr>
      </p:pic>
      <p:sp>
        <p:nvSpPr>
          <p:cNvPr id="447" name="Google Shape;447;p49"/>
          <p:cNvSpPr/>
          <p:nvPr/>
        </p:nvSpPr>
        <p:spPr>
          <a:xfrm>
            <a:off x="4349416" y="3199444"/>
            <a:ext cx="2576400" cy="4110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9"/>
          <p:cNvSpPr txBox="1"/>
          <p:nvPr/>
        </p:nvSpPr>
        <p:spPr>
          <a:xfrm>
            <a:off x="4365816" y="3184329"/>
            <a:ext cx="14001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sp>
        <p:nvSpPr>
          <p:cNvPr id="449" name="Google Shape;449;p49"/>
          <p:cNvSpPr txBox="1"/>
          <p:nvPr/>
        </p:nvSpPr>
        <p:spPr>
          <a:xfrm>
            <a:off x="6223216" y="3199238"/>
            <a:ext cx="7026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455" name="Google Shape;455;p50"/>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Grid layout</a:t>
            </a:r>
            <a:endParaRPr sz="5200" b="1">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versus grid</a:t>
            </a:r>
            <a:endParaRPr/>
          </a:p>
        </p:txBody>
      </p:sp>
      <p:sp>
        <p:nvSpPr>
          <p:cNvPr id="461" name="Google Shape;461;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462" name="Google Shape;462;p51"/>
          <p:cNvPicPr preferRelativeResize="0"/>
          <p:nvPr/>
        </p:nvPicPr>
        <p:blipFill rotWithShape="1">
          <a:blip r:embed="rId3">
            <a:alphaModFix/>
          </a:blip>
          <a:srcRect t="855" b="806"/>
          <a:stretch/>
        </p:blipFill>
        <p:spPr>
          <a:xfrm>
            <a:off x="2258622" y="1083900"/>
            <a:ext cx="1645925" cy="3426751"/>
          </a:xfrm>
          <a:prstGeom prst="rect">
            <a:avLst/>
          </a:prstGeom>
          <a:noFill/>
          <a:ln>
            <a:noFill/>
          </a:ln>
          <a:effectLst>
            <a:outerShdw blurRad="57150" dist="19050" dir="5400000" algn="bl" rotWithShape="0">
              <a:srgbClr val="FFFFFF">
                <a:alpha val="50000"/>
              </a:srgbClr>
            </a:outerShdw>
          </a:effectLst>
        </p:spPr>
      </p:pic>
      <p:pic>
        <p:nvPicPr>
          <p:cNvPr id="463" name="Google Shape;463;p51"/>
          <p:cNvPicPr preferRelativeResize="0"/>
          <p:nvPr/>
        </p:nvPicPr>
        <p:blipFill>
          <a:blip r:embed="rId4">
            <a:alphaModFix/>
          </a:blip>
          <a:stretch>
            <a:fillRect/>
          </a:stretch>
        </p:blipFill>
        <p:spPr>
          <a:xfrm>
            <a:off x="5056578" y="1001420"/>
            <a:ext cx="1828800" cy="3590223"/>
          </a:xfrm>
          <a:prstGeom prst="rect">
            <a:avLst/>
          </a:prstGeom>
          <a:noFill/>
          <a:ln>
            <a:noFill/>
          </a:ln>
        </p:spPr>
      </p:pic>
      <p:sp>
        <p:nvSpPr>
          <p:cNvPr id="464" name="Google Shape;464;p51"/>
          <p:cNvSpPr/>
          <p:nvPr/>
        </p:nvSpPr>
        <p:spPr>
          <a:xfrm>
            <a:off x="3886200" y="1051550"/>
            <a:ext cx="61800" cy="9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886200" y="1556375"/>
            <a:ext cx="61800" cy="9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3886200" y="2304100"/>
            <a:ext cx="61800" cy="9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886200" y="3218500"/>
            <a:ext cx="61800" cy="1292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Specifying a LayoutManager</a:t>
            </a:r>
            <a:endParaRPr/>
          </a:p>
        </p:txBody>
      </p:sp>
      <p:sp>
        <p:nvSpPr>
          <p:cNvPr id="473" name="Google Shape;473;p52"/>
          <p:cNvSpPr txBox="1">
            <a:spLocks noGrp="1"/>
          </p:cNvSpPr>
          <p:nvPr>
            <p:ph type="body" idx="1"/>
          </p:nvPr>
        </p:nvSpPr>
        <p:spPr>
          <a:xfrm>
            <a:off x="249100" y="1215225"/>
            <a:ext cx="8729100" cy="151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MainActivity</a:t>
            </a:r>
            <a:r>
              <a:rPr lang="en" sz="1800"/>
              <a:t> </a:t>
            </a:r>
            <a:r>
              <a:rPr lang="en" sz="1800">
                <a:latin typeface="Courier New"/>
                <a:ea typeface="Courier New"/>
                <a:cs typeface="Courier New"/>
                <a:sym typeface="Courier New"/>
              </a:rPr>
              <a:t>onCreate()</a:t>
            </a:r>
            <a:r>
              <a:rPr lang="en" sz="1800"/>
              <a:t>, once you have a reference to the </a:t>
            </a:r>
            <a:r>
              <a:rPr lang="en" sz="1800">
                <a:latin typeface="Courier New"/>
                <a:ea typeface="Courier New"/>
                <a:cs typeface="Courier New"/>
                <a:sym typeface="Courier New"/>
              </a:rPr>
              <a:t>RecyclerView</a:t>
            </a:r>
            <a:endParaRPr sz="1800"/>
          </a:p>
          <a:p>
            <a:pPr marL="457200" lvl="0" indent="-342900" algn="l" rtl="0">
              <a:lnSpc>
                <a:spcPct val="100000"/>
              </a:lnSpc>
              <a:spcBef>
                <a:spcPts val="1000"/>
              </a:spcBef>
              <a:spcAft>
                <a:spcPts val="0"/>
              </a:spcAft>
              <a:buSzPts val="1800"/>
              <a:buChar char="●"/>
            </a:pPr>
            <a:r>
              <a:rPr lang="en" sz="1800"/>
              <a:t>Display a list with </a:t>
            </a:r>
            <a:r>
              <a:rPr lang="en" sz="1800">
                <a:latin typeface="Courier New"/>
                <a:ea typeface="Courier New"/>
                <a:cs typeface="Courier New"/>
                <a:sym typeface="Courier New"/>
              </a:rPr>
              <a:t>LinearLayoutManager</a:t>
            </a:r>
            <a:r>
              <a:rPr lang="en" sz="1800"/>
              <a:t>:</a:t>
            </a:r>
            <a:endParaRPr sz="1800"/>
          </a:p>
          <a:p>
            <a:pPr marL="457200" lvl="0" indent="0" algn="l" rtl="0">
              <a:spcBef>
                <a:spcPts val="1000"/>
              </a:spcBef>
              <a:spcAft>
                <a:spcPts val="0"/>
              </a:spcAft>
              <a:buClr>
                <a:schemeClr val="dk1"/>
              </a:buClr>
              <a:buSzPts val="1100"/>
              <a:buFont typeface="Arial"/>
              <a:buNone/>
            </a:pPr>
            <a:r>
              <a:rPr lang="en" sz="1800">
                <a:latin typeface="Courier New"/>
                <a:ea typeface="Courier New"/>
                <a:cs typeface="Courier New"/>
                <a:sym typeface="Courier New"/>
              </a:rPr>
              <a:t>recyclerView.layoutManager = LinearLayoutManager(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474" name="Google Shape;474;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75" name="Google Shape;475;p52"/>
          <p:cNvSpPr txBox="1">
            <a:spLocks noGrp="1"/>
          </p:cNvSpPr>
          <p:nvPr>
            <p:ph type="body" idx="1"/>
          </p:nvPr>
        </p:nvSpPr>
        <p:spPr>
          <a:xfrm>
            <a:off x="253200" y="2246075"/>
            <a:ext cx="8637600" cy="1796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800"/>
          </a:p>
          <a:p>
            <a:pPr marL="457200" lvl="0" indent="-342900" algn="l" rtl="0">
              <a:lnSpc>
                <a:spcPct val="100000"/>
              </a:lnSpc>
              <a:spcBef>
                <a:spcPts val="1000"/>
              </a:spcBef>
              <a:spcAft>
                <a:spcPts val="0"/>
              </a:spcAft>
              <a:buSzPts val="1800"/>
              <a:buChar char="●"/>
            </a:pPr>
            <a:r>
              <a:rPr lang="en" sz="1800"/>
              <a:t>Display a grid with </a:t>
            </a:r>
            <a:r>
              <a:rPr lang="en" sz="1800">
                <a:latin typeface="Courier New"/>
                <a:ea typeface="Courier New"/>
                <a:cs typeface="Courier New"/>
                <a:sym typeface="Courier New"/>
              </a:rPr>
              <a:t>GridLayoutManager</a:t>
            </a:r>
            <a:r>
              <a:rPr lang="en" sz="1800">
                <a:solidFill>
                  <a:schemeClr val="dk1"/>
                </a:solidFill>
              </a:rPr>
              <a:t>:</a:t>
            </a:r>
            <a:endParaRPr sz="1800">
              <a:latin typeface="Courier New"/>
              <a:ea typeface="Courier New"/>
              <a:cs typeface="Courier New"/>
              <a:sym typeface="Courier New"/>
            </a:endParaRPr>
          </a:p>
          <a:p>
            <a:pPr marL="457200" lvl="0" indent="0" algn="l" rtl="0">
              <a:spcBef>
                <a:spcPts val="1000"/>
              </a:spcBef>
              <a:spcAft>
                <a:spcPts val="0"/>
              </a:spcAft>
              <a:buNone/>
            </a:pPr>
            <a:r>
              <a:rPr lang="en" sz="1800">
                <a:latin typeface="Courier New"/>
                <a:ea typeface="Courier New"/>
                <a:cs typeface="Courier New"/>
                <a:sym typeface="Courier New"/>
              </a:rPr>
              <a:t>recyclerView.layoutManager = GridLayoutManager(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 </a:t>
            </a:r>
            <a:r>
              <a:rPr lang="en" sz="1800">
                <a:solidFill>
                  <a:srgbClr val="C53929"/>
                </a:solidFill>
                <a:latin typeface="Courier New"/>
                <a:ea typeface="Courier New"/>
                <a:cs typeface="Courier New"/>
                <a:sym typeface="Courier New"/>
              </a:rPr>
              <a:t>2</a:t>
            </a:r>
            <a:r>
              <a:rPr lang="en" sz="1800">
                <a:latin typeface="Courier New"/>
                <a:ea typeface="Courier New"/>
                <a:cs typeface="Courier New"/>
                <a:sym typeface="Courier New"/>
              </a:rPr>
              <a:t>)</a:t>
            </a:r>
            <a:br>
              <a:rPr lang="en" sz="700">
                <a:latin typeface="Courier New"/>
                <a:ea typeface="Courier New"/>
                <a:cs typeface="Courier New"/>
                <a:sym typeface="Courier New"/>
              </a:rPr>
            </a:br>
            <a:endParaRPr sz="700">
              <a:latin typeface="Courier New"/>
              <a:ea typeface="Courier New"/>
              <a:cs typeface="Courier New"/>
              <a:sym typeface="Courier New"/>
            </a:endParaRPr>
          </a:p>
          <a:p>
            <a:pPr marL="457200" lvl="0" indent="-342900" algn="l" rtl="0">
              <a:spcBef>
                <a:spcPts val="1000"/>
              </a:spcBef>
              <a:spcAft>
                <a:spcPts val="0"/>
              </a:spcAft>
              <a:buClr>
                <a:schemeClr val="dk1"/>
              </a:buClr>
              <a:buSzPts val="1800"/>
              <a:buChar char="●"/>
            </a:pPr>
            <a:r>
              <a:rPr lang="en" sz="1800">
                <a:solidFill>
                  <a:schemeClr val="dk1"/>
                </a:solidFill>
              </a:rPr>
              <a:t>Use a different layout manager (or create your own)</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GridLayoutManager</a:t>
            </a:r>
            <a:endParaRPr/>
          </a:p>
        </p:txBody>
      </p:sp>
      <p:sp>
        <p:nvSpPr>
          <p:cNvPr id="481" name="Google Shape;481;p53"/>
          <p:cNvSpPr txBox="1">
            <a:spLocks noGrp="1"/>
          </p:cNvSpPr>
          <p:nvPr>
            <p:ph type="body" idx="1"/>
          </p:nvPr>
        </p:nvSpPr>
        <p:spPr>
          <a:xfrm>
            <a:off x="311700" y="1657350"/>
            <a:ext cx="8520600" cy="2209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Arranges items in a grid as a table of rows and columns.</a:t>
            </a:r>
            <a:endParaRPr sz="2200"/>
          </a:p>
          <a:p>
            <a:pPr marL="457200" lvl="0" indent="-368300" algn="l" rtl="0">
              <a:lnSpc>
                <a:spcPct val="115000"/>
              </a:lnSpc>
              <a:spcBef>
                <a:spcPts val="1000"/>
              </a:spcBef>
              <a:spcAft>
                <a:spcPts val="0"/>
              </a:spcAft>
              <a:buSzPts val="2200"/>
              <a:buChar char="●"/>
            </a:pPr>
            <a:r>
              <a:rPr lang="en" sz="2200"/>
              <a:t>Orientation can be vertically or horizontally scrollable.</a:t>
            </a:r>
            <a:endParaRPr sz="2200"/>
          </a:p>
          <a:p>
            <a:pPr marL="457200" lvl="0" indent="-368300" algn="l" rtl="0">
              <a:lnSpc>
                <a:spcPct val="115000"/>
              </a:lnSpc>
              <a:spcBef>
                <a:spcPts val="1000"/>
              </a:spcBef>
              <a:spcAft>
                <a:spcPts val="0"/>
              </a:spcAft>
              <a:buSzPts val="2200"/>
              <a:buChar char="●"/>
            </a:pPr>
            <a:r>
              <a:rPr lang="en" sz="2200"/>
              <a:t>By default, each item occupies 1 span. </a:t>
            </a:r>
            <a:endParaRPr sz="2200"/>
          </a:p>
          <a:p>
            <a:pPr marL="457200" lvl="0" indent="-368300" algn="l" rtl="0">
              <a:lnSpc>
                <a:spcPct val="115000"/>
              </a:lnSpc>
              <a:spcBef>
                <a:spcPts val="1000"/>
              </a:spcBef>
              <a:spcAft>
                <a:spcPts val="1000"/>
              </a:spcAft>
              <a:buSzPts val="2200"/>
              <a:buChar char="●"/>
            </a:pPr>
            <a:r>
              <a:rPr lang="en" sz="2200"/>
              <a:t>You can vary the number of spans an item takes up (span size).</a:t>
            </a:r>
            <a:endParaRPr sz="2200"/>
          </a:p>
        </p:txBody>
      </p:sp>
      <p:sp>
        <p:nvSpPr>
          <p:cNvPr id="482" name="Google Shape;482;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span size for an item</a:t>
            </a:r>
            <a:endParaRPr/>
          </a:p>
        </p:txBody>
      </p:sp>
      <p:sp>
        <p:nvSpPr>
          <p:cNvPr id="488" name="Google Shape;488;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89" name="Google Shape;489;p54"/>
          <p:cNvSpPr txBox="1"/>
          <p:nvPr/>
        </p:nvSpPr>
        <p:spPr>
          <a:xfrm>
            <a:off x="219075" y="1781100"/>
            <a:ext cx="8878200" cy="28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manager = GridLayoutManager(</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manager.spanSizeLookup</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object</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GridLayoutManager.</a:t>
            </a:r>
            <a:r>
              <a:rPr lang="en" sz="1800" b="1">
                <a:latin typeface="Consolas"/>
                <a:ea typeface="Consolas"/>
                <a:cs typeface="Consolas"/>
                <a:sym typeface="Consolas"/>
              </a:rPr>
              <a:t>SpanSizeLookup</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a:t>
            </a:r>
            <a:r>
              <a:rPr lang="en" sz="1800" b="1">
                <a:latin typeface="Consolas"/>
                <a:ea typeface="Consolas"/>
                <a:cs typeface="Consolas"/>
                <a:sym typeface="Consolas"/>
              </a:rPr>
              <a:t>getSpanSize(position: Int)</a:t>
            </a:r>
            <a:r>
              <a:rPr lang="en" sz="1800">
                <a:latin typeface="Consolas"/>
                <a:ea typeface="Consolas"/>
                <a:cs typeface="Consolas"/>
                <a:sym typeface="Consolas"/>
              </a:rPr>
              <a:t>: Int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 when</a:t>
            </a:r>
            <a:r>
              <a:rPr lang="en" sz="1800">
                <a:latin typeface="Consolas"/>
                <a:ea typeface="Consolas"/>
                <a:cs typeface="Consolas"/>
                <a:sym typeface="Consolas"/>
              </a:rPr>
              <a:t> (position)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90" name="Google Shape;490;p54"/>
          <p:cNvSpPr txBox="1"/>
          <p:nvPr/>
        </p:nvSpPr>
        <p:spPr>
          <a:xfrm>
            <a:off x="219075" y="1304925"/>
            <a:ext cx="861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Create </a:t>
            </a:r>
            <a:r>
              <a:rPr lang="en" sz="1800">
                <a:latin typeface="Courier New"/>
                <a:ea typeface="Courier New"/>
                <a:cs typeface="Courier New"/>
                <a:sym typeface="Courier New"/>
              </a:rPr>
              <a:t>SpanSizeLookup</a:t>
            </a:r>
            <a:r>
              <a:rPr lang="en" sz="1800">
                <a:latin typeface="Roboto"/>
                <a:ea typeface="Roboto"/>
                <a:cs typeface="Roboto"/>
                <a:sym typeface="Roboto"/>
              </a:rPr>
              <a:t> instance and override </a:t>
            </a:r>
            <a:r>
              <a:rPr lang="en" sz="1800">
                <a:latin typeface="Courier New"/>
                <a:ea typeface="Courier New"/>
                <a:cs typeface="Courier New"/>
                <a:sym typeface="Courier New"/>
              </a:rPr>
              <a:t>getSpanSize(position)</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96" name="Google Shape;496;p5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RecyclerView overview</a:t>
            </a:r>
            <a:endParaRPr/>
          </a:p>
        </p:txBody>
      </p:sp>
      <p:sp>
        <p:nvSpPr>
          <p:cNvPr id="99" name="Google Shape;99;p20"/>
          <p:cNvSpPr txBox="1">
            <a:spLocks noGrp="1"/>
          </p:cNvSpPr>
          <p:nvPr>
            <p:ph type="body" idx="1"/>
          </p:nvPr>
        </p:nvSpPr>
        <p:spPr>
          <a:xfrm>
            <a:off x="311700" y="1514750"/>
            <a:ext cx="8520600" cy="27552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Widget for displaying lists of data </a:t>
            </a:r>
            <a:endParaRPr sz="2200"/>
          </a:p>
          <a:p>
            <a:pPr marL="457200" lvl="0" indent="-368300" algn="l" rtl="0">
              <a:lnSpc>
                <a:spcPct val="115000"/>
              </a:lnSpc>
              <a:spcBef>
                <a:spcPts val="1000"/>
              </a:spcBef>
              <a:spcAft>
                <a:spcPts val="0"/>
              </a:spcAft>
              <a:buSzPts val="2200"/>
              <a:buChar char="●"/>
            </a:pPr>
            <a:r>
              <a:rPr lang="en" sz="2200"/>
              <a:t>"Recycles" (reuses) item views to make scrolling more performant </a:t>
            </a:r>
            <a:endParaRPr sz="2200"/>
          </a:p>
          <a:p>
            <a:pPr marL="457200" lvl="0" indent="-368300" algn="l" rtl="0">
              <a:lnSpc>
                <a:spcPct val="115000"/>
              </a:lnSpc>
              <a:spcBef>
                <a:spcPts val="1000"/>
              </a:spcBef>
              <a:spcAft>
                <a:spcPts val="0"/>
              </a:spcAft>
              <a:buSzPts val="2200"/>
              <a:buChar char="●"/>
            </a:pPr>
            <a:r>
              <a:rPr lang="en" sz="2200"/>
              <a:t>Can specify a list item layout for each item in the dataset </a:t>
            </a:r>
            <a:endParaRPr sz="2200"/>
          </a:p>
          <a:p>
            <a:pPr marL="457200" lvl="0" indent="-368300" algn="l" rtl="0">
              <a:lnSpc>
                <a:spcPct val="115000"/>
              </a:lnSpc>
              <a:spcBef>
                <a:spcPts val="1000"/>
              </a:spcBef>
              <a:spcAft>
                <a:spcPts val="1000"/>
              </a:spcAft>
              <a:buSzPts val="2200"/>
              <a:buChar char="●"/>
            </a:pPr>
            <a:r>
              <a:rPr lang="en" sz="2200"/>
              <a:t>Supports animations and transitions </a:t>
            </a:r>
            <a:endParaRPr sz="2200"/>
          </a:p>
        </p:txBody>
      </p:sp>
      <p:sp>
        <p:nvSpPr>
          <p:cNvPr id="100" name="Google Shape;10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02" name="Google Shape;502;p56"/>
          <p:cNvSpPr txBox="1">
            <a:spLocks noGrp="1"/>
          </p:cNvSpPr>
          <p:nvPr>
            <p:ph type="body" idx="1"/>
          </p:nvPr>
        </p:nvSpPr>
        <p:spPr>
          <a:xfrm>
            <a:off x="311700" y="1011274"/>
            <a:ext cx="8520600" cy="36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In Lesson 10, you learned how to:</a:t>
            </a:r>
            <a:endParaRPr sz="2000"/>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Use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ListAdapter</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to make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RecyclerView</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more efficient at updating lists</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Create a binding adapter with custom logic to set View values from an XML attribute</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Handle multiple </a:t>
            </a:r>
            <a:r>
              <a:rPr lang="en" sz="20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ViewHolders</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 in the same </a:t>
            </a:r>
            <a:r>
              <a:rPr lang="en" sz="20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RecyclerView</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 to show multiple item types</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a:t>
            </a:r>
            <a:r>
              <a:rPr lang="en" sz="2000">
                <a:solidFill>
                  <a:srgbClr val="1C4587"/>
                </a:solidFill>
                <a:uFill>
                  <a:noFill/>
                </a:uFill>
                <a:latin typeface="Courier New"/>
                <a:ea typeface="Courier New"/>
                <a:cs typeface="Courier New"/>
                <a:sym typeface="Courier New"/>
                <a:hlinkClick r:id="rId6" action="ppaction://hlinksldjump">
                  <a:extLst>
                    <a:ext uri="{A12FA001-AC4F-418D-AE19-62706E023703}">
                      <ahyp:hlinkClr xmlns:ahyp="http://schemas.microsoft.com/office/drawing/2018/hyperlinkcolor" val="tx"/>
                    </a:ext>
                  </a:extLst>
                </a:hlinkClick>
              </a:rPr>
              <a:t>GridLayoutManager</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 to display items as a grid</a:t>
            </a:r>
            <a:endParaRPr sz="2000">
              <a:solidFill>
                <a:srgbClr val="1C4587"/>
              </a:solidFill>
            </a:endParaRPr>
          </a:p>
          <a:p>
            <a:pPr marL="457200" lvl="0" indent="-355600" algn="l" rtl="0">
              <a:spcBef>
                <a:spcPts val="600"/>
              </a:spcBef>
              <a:spcAft>
                <a:spcPts val="60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Specify span size for an item in a grid with </a:t>
            </a:r>
            <a:r>
              <a:rPr lang="en" sz="2000">
                <a:solidFill>
                  <a:srgbClr val="1C4587"/>
                </a:solidFill>
                <a:uFill>
                  <a:noFill/>
                </a:uFill>
                <a:latin typeface="Courier New"/>
                <a:ea typeface="Courier New"/>
                <a:cs typeface="Courier New"/>
                <a:sym typeface="Courier New"/>
                <a:hlinkClick r:id="rId7" action="ppaction://hlinksldjump">
                  <a:extLst>
                    <a:ext uri="{A12FA001-AC4F-418D-AE19-62706E023703}">
                      <ahyp:hlinkClr xmlns:ahyp="http://schemas.microsoft.com/office/drawing/2018/hyperlinkcolor" val="tx"/>
                    </a:ext>
                  </a:extLst>
                </a:hlinkClick>
              </a:rPr>
              <a:t>SpanSizeLookup</a:t>
            </a:r>
            <a:endParaRPr sz="2000">
              <a:solidFill>
                <a:srgbClr val="1C4587"/>
              </a:solidFill>
              <a:latin typeface="Courier New"/>
              <a:ea typeface="Courier New"/>
              <a:cs typeface="Courier New"/>
              <a:sym typeface="Courier New"/>
            </a:endParaRPr>
          </a:p>
        </p:txBody>
      </p:sp>
      <p:sp>
        <p:nvSpPr>
          <p:cNvPr id="503" name="Google Shape;503;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509" name="Google Shape;509;p57"/>
          <p:cNvSpPr txBox="1">
            <a:spLocks noGrp="1"/>
          </p:cNvSpPr>
          <p:nvPr>
            <p:ph type="body" idx="1"/>
          </p:nvPr>
        </p:nvSpPr>
        <p:spPr>
          <a:xfrm>
            <a:off x="311700" y="1233338"/>
            <a:ext cx="8520600" cy="30366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xmlns:ahyp="http://schemas.microsoft.com/office/drawing/2018/hyperlinkcolor" val="tx"/>
                    </a:ext>
                  </a:extLst>
                </a:hlinkClick>
              </a:rPr>
              <a:t>Create a List with RecyclerView</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xmlns:ahyp="http://schemas.microsoft.com/office/drawing/2018/hyperlinkcolor" val="tx"/>
                    </a:ext>
                  </a:extLst>
                </a:hlinkClick>
              </a:rPr>
              <a:t>RecyclerView</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xmlns:ahyp="http://schemas.microsoft.com/office/drawing/2018/hyperlinkcolor" val="tx"/>
                    </a:ext>
                  </a:extLst>
                </a:hlinkClick>
              </a:rPr>
              <a:t>ListAdapter</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xmlns:ahyp="http://schemas.microsoft.com/office/drawing/2018/hyperlinkcolor" val="tx"/>
                    </a:ext>
                  </a:extLst>
                </a:hlinkClick>
              </a:rPr>
              <a:t>Binding adapters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xmlns:ahyp="http://schemas.microsoft.com/office/drawing/2018/hyperlinkcolor" val="tx"/>
                    </a:ext>
                  </a:extLst>
                </a:hlinkClick>
              </a:rPr>
              <a:t>GridLayoutManager</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xmlns:ahyp="http://schemas.microsoft.com/office/drawing/2018/hyperlinkcolor" val="tx"/>
                    </a:ext>
                  </a:extLst>
                </a:hlinkClick>
              </a:rPr>
              <a:t>DiffUtil</a:t>
            </a:r>
            <a:r>
              <a:rPr lang="en" sz="2000"/>
              <a:t> and </a:t>
            </a:r>
            <a:r>
              <a:rPr lang="en" sz="2000" u="sng">
                <a:solidFill>
                  <a:srgbClr val="1155CC"/>
                </a:solidFill>
                <a:hlinkClick r:id="rId9">
                  <a:extLst>
                    <a:ext uri="{A12FA001-AC4F-418D-AE19-62706E023703}">
                      <ahyp:hlinkClr xmlns:ahyp="http://schemas.microsoft.com/office/drawing/2018/hyperlinkcolor" val="tx"/>
                    </a:ext>
                  </a:extLst>
                </a:hlinkClick>
              </a:rPr>
              <a:t>ItemCallback</a:t>
            </a:r>
            <a:endParaRPr sz="2000" u="sng"/>
          </a:p>
        </p:txBody>
      </p:sp>
      <p:sp>
        <p:nvSpPr>
          <p:cNvPr id="510" name="Google Shape;510;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16" name="Google Shape;516;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517" name="Google Shape;517;p58"/>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1000"/>
              </a:spcAft>
              <a:buNone/>
            </a:pPr>
            <a:r>
              <a:rPr lang="en" sz="2500" u="sng">
                <a:solidFill>
                  <a:schemeClr val="hlink"/>
                </a:solidFill>
                <a:hlinkClick r:id="rId3"/>
              </a:rPr>
              <a:t>Lesson 10: Advanced RecyclerView</a:t>
            </a:r>
            <a:br>
              <a:rPr lang="en" sz="2500" u="sng">
                <a:solidFill>
                  <a:schemeClr val="hlink"/>
                </a:solidFill>
                <a:hlinkClick r:id="rId3"/>
              </a:rPr>
            </a:br>
            <a:r>
              <a:rPr lang="en" sz="2500" u="sng">
                <a:solidFill>
                  <a:schemeClr val="hlink"/>
                </a:solidFill>
                <a:hlinkClick r:id="rId3"/>
              </a:rPr>
              <a:t>use cases</a:t>
            </a:r>
            <a:endParaRPr sz="2500">
              <a:solidFill>
                <a:schemeClr val="dk1"/>
              </a:solidFill>
            </a:endParaRPr>
          </a:p>
        </p:txBody>
      </p:sp>
      <p:pic>
        <p:nvPicPr>
          <p:cNvPr id="518" name="Google Shape;518;p58"/>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recycling in RecyclerView</a:t>
            </a:r>
            <a:endParaRPr/>
          </a:p>
        </p:txBody>
      </p:sp>
      <p:sp>
        <p:nvSpPr>
          <p:cNvPr id="106" name="Google Shape;106;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7" name="Google Shape;107;p21"/>
          <p:cNvSpPr txBox="1"/>
          <p:nvPr/>
        </p:nvSpPr>
        <p:spPr>
          <a:xfrm>
            <a:off x="6255375" y="1185375"/>
            <a:ext cx="2707200" cy="14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If item is scrolled offscreen, it isn’t destroyed. Item is put in a pool to be recycled.</a:t>
            </a:r>
            <a:endParaRPr sz="1800"/>
          </a:p>
        </p:txBody>
      </p:sp>
      <p:sp>
        <p:nvSpPr>
          <p:cNvPr id="108" name="Google Shape;108;p21"/>
          <p:cNvSpPr txBox="1"/>
          <p:nvPr/>
        </p:nvSpPr>
        <p:spPr>
          <a:xfrm>
            <a:off x="6339525" y="3193150"/>
            <a:ext cx="2804400" cy="8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onBindViewHolder binds the view with the new values, and then the view gets reinserted in the list.</a:t>
            </a:r>
            <a:endParaRPr sz="1800">
              <a:latin typeface="Roboto"/>
              <a:ea typeface="Roboto"/>
              <a:cs typeface="Roboto"/>
              <a:sym typeface="Roboto"/>
            </a:endParaRPr>
          </a:p>
        </p:txBody>
      </p:sp>
      <p:grpSp>
        <p:nvGrpSpPr>
          <p:cNvPr id="109" name="Google Shape;109;p21"/>
          <p:cNvGrpSpPr/>
          <p:nvPr/>
        </p:nvGrpSpPr>
        <p:grpSpPr>
          <a:xfrm>
            <a:off x="354423" y="1253410"/>
            <a:ext cx="5887177" cy="3100677"/>
            <a:chOff x="354423" y="1253410"/>
            <a:chExt cx="5887177" cy="3100677"/>
          </a:xfrm>
        </p:grpSpPr>
        <p:sp>
          <p:nvSpPr>
            <p:cNvPr id="110" name="Google Shape;110;p21"/>
            <p:cNvSpPr/>
            <p:nvPr/>
          </p:nvSpPr>
          <p:spPr>
            <a:xfrm>
              <a:off x="355300" y="1630150"/>
              <a:ext cx="2576400" cy="2532900"/>
            </a:xfrm>
            <a:prstGeom prst="rect">
              <a:avLst/>
            </a:prstGeom>
            <a:no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355225" y="19875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txBox="1"/>
            <p:nvPr/>
          </p:nvSpPr>
          <p:spPr>
            <a:xfrm>
              <a:off x="371624" y="1991450"/>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113" name="Google Shape;113;p21"/>
            <p:cNvSpPr/>
            <p:nvPr/>
          </p:nvSpPr>
          <p:spPr>
            <a:xfrm>
              <a:off x="3256725" y="3987787"/>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3256732" y="1275003"/>
              <a:ext cx="25230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5" name="Google Shape;115;p21"/>
            <p:cNvSpPr/>
            <p:nvPr/>
          </p:nvSpPr>
          <p:spPr>
            <a:xfrm>
              <a:off x="355225" y="23538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355225" y="27201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355225" y="3086228"/>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355225" y="34527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txBox="1"/>
            <p:nvPr/>
          </p:nvSpPr>
          <p:spPr>
            <a:xfrm>
              <a:off x="371624" y="2351428"/>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120" name="Google Shape;120;p21"/>
            <p:cNvSpPr txBox="1"/>
            <p:nvPr/>
          </p:nvSpPr>
          <p:spPr>
            <a:xfrm>
              <a:off x="371624" y="2711405"/>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121" name="Google Shape;121;p21"/>
            <p:cNvSpPr txBox="1"/>
            <p:nvPr/>
          </p:nvSpPr>
          <p:spPr>
            <a:xfrm>
              <a:off x="371624" y="3058250"/>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122" name="Google Shape;122;p21"/>
            <p:cNvSpPr txBox="1"/>
            <p:nvPr/>
          </p:nvSpPr>
          <p:spPr>
            <a:xfrm>
              <a:off x="371624" y="3439250"/>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123" name="Google Shape;123;p21"/>
            <p:cNvSpPr txBox="1"/>
            <p:nvPr/>
          </p:nvSpPr>
          <p:spPr>
            <a:xfrm>
              <a:off x="3322402" y="3965259"/>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124" name="Google Shape;124;p21"/>
            <p:cNvSpPr txBox="1"/>
            <p:nvPr/>
          </p:nvSpPr>
          <p:spPr>
            <a:xfrm>
              <a:off x="3322402" y="1253410"/>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125" name="Google Shape;125;p21"/>
            <p:cNvSpPr/>
            <p:nvPr/>
          </p:nvSpPr>
          <p:spPr>
            <a:xfrm>
              <a:off x="354423" y="1628827"/>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p:nvPr/>
          </p:nvSpPr>
          <p:spPr>
            <a:xfrm>
              <a:off x="370822" y="1632752"/>
              <a:ext cx="23544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127" name="Google Shape;127;p21"/>
            <p:cNvCxnSpPr/>
            <p:nvPr/>
          </p:nvCxnSpPr>
          <p:spPr>
            <a:xfrm rot="10800000">
              <a:off x="2503266" y="3949788"/>
              <a:ext cx="647400" cy="252900"/>
            </a:xfrm>
            <a:prstGeom prst="straightConnector1">
              <a:avLst/>
            </a:prstGeom>
            <a:noFill/>
            <a:ln w="28575" cap="flat" cmpd="sng">
              <a:solidFill>
                <a:srgbClr val="083042"/>
              </a:solidFill>
              <a:prstDash val="solid"/>
              <a:round/>
              <a:headEnd type="none" w="med" len="med"/>
              <a:tailEnd type="triangle" w="med" len="med"/>
            </a:ln>
          </p:spPr>
        </p:cxnSp>
        <p:sp>
          <p:nvSpPr>
            <p:cNvPr id="128" name="Google Shape;128;p21"/>
            <p:cNvSpPr/>
            <p:nvPr/>
          </p:nvSpPr>
          <p:spPr>
            <a:xfrm>
              <a:off x="5934800" y="1462200"/>
              <a:ext cx="306800" cy="2783996"/>
            </a:xfrm>
            <a:custGeom>
              <a:avLst/>
              <a:gdLst/>
              <a:ahLst/>
              <a:cxnLst/>
              <a:rect l="l" t="t" r="r" b="b"/>
              <a:pathLst>
                <a:path w="12272" h="123857" extrusionOk="0">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w="28575" cap="flat" cmpd="sng">
              <a:solidFill>
                <a:srgbClr val="083042"/>
              </a:solidFill>
              <a:prstDash val="solid"/>
              <a:round/>
              <a:headEnd type="none" w="med" len="med"/>
              <a:tailEnd type="triangle" w="med" len="med"/>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RecyclerViewDemo app</a:t>
            </a:r>
            <a:endParaRPr/>
          </a:p>
        </p:txBody>
      </p:sp>
      <p:sp>
        <p:nvSpPr>
          <p:cNvPr id="134" name="Google Shape;134;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35" name="Google Shape;135;p22"/>
          <p:cNvPicPr preferRelativeResize="0"/>
          <p:nvPr/>
        </p:nvPicPr>
        <p:blipFill rotWithShape="1">
          <a:blip r:embed="rId3">
            <a:alphaModFix/>
          </a:blip>
          <a:srcRect/>
          <a:stretch/>
        </p:blipFill>
        <p:spPr>
          <a:xfrm>
            <a:off x="1057437" y="1028400"/>
            <a:ext cx="1963341" cy="3501442"/>
          </a:xfrm>
          <a:prstGeom prst="rect">
            <a:avLst/>
          </a:prstGeom>
          <a:noFill/>
          <a:ln w="9525" cap="flat" cmpd="sng">
            <a:solidFill>
              <a:srgbClr val="D9D9D9"/>
            </a:solidFill>
            <a:prstDash val="solid"/>
            <a:round/>
            <a:headEnd type="none" w="sm" len="sm"/>
            <a:tailEnd type="none" w="sm" len="sm"/>
          </a:ln>
        </p:spPr>
      </p:pic>
      <p:sp>
        <p:nvSpPr>
          <p:cNvPr id="136" name="Google Shape;136;p22"/>
          <p:cNvSpPr/>
          <p:nvPr/>
        </p:nvSpPr>
        <p:spPr>
          <a:xfrm>
            <a:off x="1067165" y="1420497"/>
            <a:ext cx="464100" cy="2813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2</a:t>
            </a:r>
            <a:endParaRPr/>
          </a:p>
          <a:p>
            <a:pPr marL="0" lvl="0" indent="0" algn="l" rtl="0">
              <a:spcBef>
                <a:spcPts val="0"/>
              </a:spcBef>
              <a:spcAft>
                <a:spcPts val="0"/>
              </a:spcAft>
              <a:buNone/>
            </a:pPr>
            <a:r>
              <a:rPr lang="en"/>
              <a:t>3</a:t>
            </a:r>
            <a:endParaRPr/>
          </a:p>
          <a:p>
            <a:pPr marL="0" lvl="0" indent="0" algn="l" rtl="0">
              <a:spcBef>
                <a:spcPts val="0"/>
              </a:spcBef>
              <a:spcAft>
                <a:spcPts val="0"/>
              </a:spcAft>
              <a:buNone/>
            </a:pPr>
            <a:r>
              <a:rPr lang="en"/>
              <a:t>4</a:t>
            </a:r>
            <a:endParaRPr/>
          </a:p>
          <a:p>
            <a:pPr marL="0" lvl="0" indent="0" algn="l" rtl="0">
              <a:spcBef>
                <a:spcPts val="0"/>
              </a:spcBef>
              <a:spcAft>
                <a:spcPts val="0"/>
              </a:spcAft>
              <a:buNone/>
            </a:pPr>
            <a:r>
              <a:rPr lang="en"/>
              <a:t>5</a:t>
            </a:r>
            <a:endParaRPr/>
          </a:p>
          <a:p>
            <a:pPr marL="0" lvl="0" indent="0" algn="l" rtl="0">
              <a:spcBef>
                <a:spcPts val="0"/>
              </a:spcBef>
              <a:spcAft>
                <a:spcPts val="0"/>
              </a:spcAft>
              <a:buNone/>
            </a:pPr>
            <a:r>
              <a:rPr lang="en"/>
              <a:t>6</a:t>
            </a:r>
            <a:endParaRPr/>
          </a:p>
          <a:p>
            <a:pPr marL="0" lvl="0" indent="0" algn="l" rtl="0">
              <a:spcBef>
                <a:spcPts val="0"/>
              </a:spcBef>
              <a:spcAft>
                <a:spcPts val="0"/>
              </a:spcAft>
              <a:buNone/>
            </a:pPr>
            <a:r>
              <a:rPr lang="en"/>
              <a:t>7</a:t>
            </a:r>
            <a:endParaRPr/>
          </a:p>
          <a:p>
            <a:pPr marL="0" lvl="0" indent="0" algn="l" rtl="0">
              <a:spcBef>
                <a:spcPts val="0"/>
              </a:spcBef>
              <a:spcAft>
                <a:spcPts val="0"/>
              </a:spcAft>
              <a:buNone/>
            </a:pPr>
            <a:r>
              <a:rPr lang="en"/>
              <a:t>8</a:t>
            </a:r>
            <a:endParaRPr/>
          </a:p>
          <a:p>
            <a:pPr marL="0" lvl="0" indent="0" algn="l" rtl="0">
              <a:spcBef>
                <a:spcPts val="0"/>
              </a:spcBef>
              <a:spcAft>
                <a:spcPts val="0"/>
              </a:spcAft>
              <a:buNone/>
            </a:pPr>
            <a:r>
              <a:rPr lang="en"/>
              <a:t>9</a:t>
            </a:r>
            <a:endParaRPr/>
          </a:p>
          <a:p>
            <a:pPr marL="0" lvl="0" indent="0" algn="l" rtl="0">
              <a:spcBef>
                <a:spcPts val="0"/>
              </a:spcBef>
              <a:spcAft>
                <a:spcPts val="0"/>
              </a:spcAft>
              <a:buNone/>
            </a:pPr>
            <a:r>
              <a:rPr lang="en"/>
              <a:t>10</a:t>
            </a:r>
            <a:endParaRPr/>
          </a:p>
          <a:p>
            <a:pPr marL="0" lvl="0" indent="0" algn="l" rtl="0">
              <a:spcBef>
                <a:spcPts val="0"/>
              </a:spcBef>
              <a:spcAft>
                <a:spcPts val="0"/>
              </a:spcAft>
              <a:buNone/>
            </a:pPr>
            <a:r>
              <a:rPr lang="en"/>
              <a:t>11</a:t>
            </a:r>
            <a:endParaRPr/>
          </a:p>
          <a:p>
            <a:pPr marL="0" lvl="0" indent="0" algn="l" rtl="0">
              <a:spcBef>
                <a:spcPts val="0"/>
              </a:spcBef>
              <a:spcAft>
                <a:spcPts val="0"/>
              </a:spcAft>
              <a:buNone/>
            </a:pPr>
            <a:r>
              <a:rPr lang="en"/>
              <a:t>12</a:t>
            </a:r>
            <a:endParaRPr/>
          </a:p>
          <a:p>
            <a:pPr marL="0" lvl="0" indent="0" algn="l" rtl="0">
              <a:spcBef>
                <a:spcPts val="0"/>
              </a:spcBef>
              <a:spcAft>
                <a:spcPts val="0"/>
              </a:spcAft>
              <a:buNone/>
            </a:pPr>
            <a:r>
              <a:rPr lang="en"/>
              <a:t>13</a:t>
            </a:r>
            <a:endParaRPr/>
          </a:p>
        </p:txBody>
      </p:sp>
      <p:pic>
        <p:nvPicPr>
          <p:cNvPr id="3" name="图片 2">
            <a:extLst>
              <a:ext uri="{FF2B5EF4-FFF2-40B4-BE49-F238E27FC236}">
                <a16:creationId xmlns:a16="http://schemas.microsoft.com/office/drawing/2014/main" id="{D3ADDE7F-8346-BDE6-F7F4-F04439E545CE}"/>
              </a:ext>
            </a:extLst>
          </p:cNvPr>
          <p:cNvPicPr>
            <a:picLocks noChangeAspect="1"/>
          </p:cNvPicPr>
          <p:nvPr/>
        </p:nvPicPr>
        <p:blipFill>
          <a:blip r:embed="rId4"/>
          <a:stretch>
            <a:fillRect/>
          </a:stretch>
        </p:blipFill>
        <p:spPr>
          <a:xfrm>
            <a:off x="3241962" y="1580642"/>
            <a:ext cx="5306696" cy="24061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Adapter for RecyclerViewDemo</a:t>
            </a:r>
            <a:endParaRPr/>
          </a:p>
        </p:txBody>
      </p:sp>
      <p:sp>
        <p:nvSpPr>
          <p:cNvPr id="142" name="Google Shape;142;p23"/>
          <p:cNvSpPr txBox="1">
            <a:spLocks noGrp="1"/>
          </p:cNvSpPr>
          <p:nvPr>
            <p:ph type="body" idx="1"/>
          </p:nvPr>
        </p:nvSpPr>
        <p:spPr>
          <a:xfrm>
            <a:off x="311700" y="1838275"/>
            <a:ext cx="8520600" cy="174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NumberListAdapter(</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data</a:t>
            </a:r>
            <a:r>
              <a:rPr lang="en" sz="1700">
                <a:solidFill>
                  <a:srgbClr val="37474F"/>
                </a:solidFill>
                <a:latin typeface="Consolas"/>
                <a:ea typeface="Consolas"/>
                <a:cs typeface="Consolas"/>
                <a:sym typeface="Consolas"/>
              </a:rPr>
              <a:t>: List&lt;Int&gt;):</a:t>
            </a:r>
            <a:endParaRPr sz="1700">
              <a:solidFill>
                <a:srgbClr val="37474F"/>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RecyclerView.Adapter&lt;NumberListAdapter.IntViewHolder&gt;() {</a:t>
            </a:r>
            <a:endParaRPr sz="1700">
              <a:solidFill>
                <a:srgbClr val="37474F"/>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IntViewHolder(</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row: View): RecyclerView.ViewHolder(row) {</a:t>
            </a:r>
            <a:endParaRPr sz="1700">
              <a:solidFill>
                <a:srgbClr val="37474F"/>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textView = row.findViewById&lt;TextView&gt;(R.id.number)</a:t>
            </a:r>
            <a:endParaRPr sz="1700">
              <a:solidFill>
                <a:srgbClr val="37474F"/>
              </a:solidFill>
              <a:latin typeface="Consolas"/>
              <a:ea typeface="Consolas"/>
              <a:cs typeface="Consolas"/>
              <a:sym typeface="Consolas"/>
            </a:endParaRPr>
          </a:p>
          <a:p>
            <a:pPr marL="0" lvl="0" indent="0" algn="l" rtl="0">
              <a:lnSpc>
                <a:spcPct val="15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chemeClr val="dk1"/>
              </a:solidFill>
              <a:latin typeface="Consolas"/>
              <a:ea typeface="Consolas"/>
              <a:cs typeface="Consolas"/>
              <a:sym typeface="Consolas"/>
            </a:endParaRPr>
          </a:p>
        </p:txBody>
      </p:sp>
      <p:sp>
        <p:nvSpPr>
          <p:cNvPr id="143" name="Google Shape;143;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for RecyclerViewDemo</a:t>
            </a:r>
            <a:endParaRPr/>
          </a:p>
        </p:txBody>
      </p:sp>
      <p:sp>
        <p:nvSpPr>
          <p:cNvPr id="149" name="Google Shape;149;p24"/>
          <p:cNvSpPr txBox="1">
            <a:spLocks noGrp="1"/>
          </p:cNvSpPr>
          <p:nvPr>
            <p:ph type="body" idx="1"/>
          </p:nvPr>
        </p:nvSpPr>
        <p:spPr>
          <a:xfrm>
            <a:off x="222825" y="1381075"/>
            <a:ext cx="8874600" cy="290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onCreateViewHolder(parent:</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ViewGroup,</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viewType:</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layout = LayoutInflater.from(parent.context)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.inflate(R.layout.item_view, parent, </a:t>
            </a:r>
            <a:r>
              <a:rPr lang="en" sz="1800">
                <a:solidFill>
                  <a:srgbClr val="3F51B5"/>
                </a:solidFill>
                <a:latin typeface="Consolas"/>
                <a:ea typeface="Consolas"/>
                <a:cs typeface="Consolas"/>
                <a:sym typeface="Consolas"/>
              </a:rPr>
              <a:t>false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chemeClr val="dk1"/>
                </a:solidFill>
                <a:latin typeface="Consolas"/>
                <a:ea typeface="Consolas"/>
                <a:cs typeface="Consolas"/>
                <a:sym typeface="Consolas"/>
              </a:rPr>
              <a:t> IntViewHolder(layout)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onBindViewHolder(holder:</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 position: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holder.textView.text = </a:t>
            </a:r>
            <a:r>
              <a:rPr lang="en" sz="1800">
                <a:solidFill>
                  <a:srgbClr val="3F51B5"/>
                </a:solidFill>
                <a:latin typeface="Consolas"/>
                <a:ea typeface="Consolas"/>
                <a:cs typeface="Consolas"/>
                <a:sym typeface="Consolas"/>
              </a:rPr>
              <a:t>data</a:t>
            </a:r>
            <a:r>
              <a:rPr lang="en" sz="1800">
                <a:solidFill>
                  <a:schemeClr val="dk1"/>
                </a:solidFill>
                <a:latin typeface="Consolas"/>
                <a:ea typeface="Consolas"/>
                <a:cs typeface="Consolas"/>
                <a:sym typeface="Consolas"/>
              </a:rPr>
              <a:t>.</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(position).toString()</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150" name="Google Shape;150;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adapter onto the RecyclerView</a:t>
            </a:r>
            <a:endParaRPr/>
          </a:p>
        </p:txBody>
      </p:sp>
      <p:sp>
        <p:nvSpPr>
          <p:cNvPr id="156" name="Google Shape;156;p25"/>
          <p:cNvSpPr txBox="1">
            <a:spLocks noGrp="1"/>
          </p:cNvSpPr>
          <p:nvPr>
            <p:ph type="body" idx="1"/>
          </p:nvPr>
        </p:nvSpPr>
        <p:spPr>
          <a:xfrm>
            <a:off x="311700" y="1609675"/>
            <a:ext cx="8520600" cy="283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rv: RecyclerView = findViewById(R.id.rv)</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rv.layoutManager = LinearLayoutManager(</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rv.adapter = NumberListAdapter(IntRange(</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100</a:t>
            </a:r>
            <a:r>
              <a:rPr lang="en" sz="1800" b="1">
                <a:solidFill>
                  <a:srgbClr val="37474F"/>
                </a:solidFill>
                <a:latin typeface="Consolas"/>
                <a:ea typeface="Consolas"/>
                <a:cs typeface="Consolas"/>
                <a:sym typeface="Consolas"/>
              </a:rPr>
              <a:t>).toList())</a:t>
            </a:r>
            <a:endParaRPr sz="1800" b="1">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endParaRPr sz="1800">
              <a:latin typeface="Consolas"/>
              <a:ea typeface="Consolas"/>
              <a:cs typeface="Consolas"/>
              <a:sym typeface="Consolas"/>
            </a:endParaRPr>
          </a:p>
        </p:txBody>
      </p:sp>
      <p:sp>
        <p:nvSpPr>
          <p:cNvPr id="157" name="Google Shape;157;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8" name="Google Shape;158;p25"/>
          <p:cNvSpPr txBox="1"/>
          <p:nvPr/>
        </p:nvSpPr>
        <p:spPr>
          <a:xfrm>
            <a:off x="311700" y="1173028"/>
            <a:ext cx="3694800" cy="3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MainActivity.kt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4563</Words>
  <Application>Microsoft Macintosh PowerPoint</Application>
  <PresentationFormat>全屏显示(16:9)</PresentationFormat>
  <Paragraphs>528</Paragraphs>
  <Slides>42</Slides>
  <Notes>42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42</vt:i4>
      </vt:variant>
    </vt:vector>
  </HeadingPairs>
  <TitlesOfParts>
    <vt:vector size="52" baseType="lpstr">
      <vt:lpstr>Google Sans</vt:lpstr>
      <vt:lpstr>Consolas</vt:lpstr>
      <vt:lpstr>Roboto Condensed</vt:lpstr>
      <vt:lpstr>Courier New</vt:lpstr>
      <vt:lpstr>Times New Roman</vt:lpstr>
      <vt:lpstr>Roboto</vt:lpstr>
      <vt:lpstr>Open Sans</vt:lpstr>
      <vt:lpstr>Arial</vt:lpstr>
      <vt:lpstr>Simple Light</vt:lpstr>
      <vt:lpstr>GDT master</vt:lpstr>
      <vt:lpstr>PowerPoint 演示文稿</vt:lpstr>
      <vt:lpstr>About this lesson</vt:lpstr>
      <vt:lpstr>PowerPoint 演示文稿</vt:lpstr>
      <vt:lpstr>RecyclerView overview</vt:lpstr>
      <vt:lpstr>View recycling in RecyclerView</vt:lpstr>
      <vt:lpstr>RecyclerViewDemo app</vt:lpstr>
      <vt:lpstr>Adapter for RecyclerViewDemo</vt:lpstr>
      <vt:lpstr>Functions for RecyclerViewDemo</vt:lpstr>
      <vt:lpstr>Set the adapter onto the RecyclerView</vt:lpstr>
      <vt:lpstr>Make items in the list clickable</vt:lpstr>
      <vt:lpstr>ListAdapter</vt:lpstr>
      <vt:lpstr>Sort using RecyclerView.Adapter</vt:lpstr>
      <vt:lpstr>Sort using ListAdapter</vt:lpstr>
      <vt:lpstr>ListAdapter example</vt:lpstr>
      <vt:lpstr>DiffUtil.ItemCallback</vt:lpstr>
      <vt:lpstr>DiffUtil.ItemCallback example</vt:lpstr>
      <vt:lpstr>PowerPoint 演示文稿</vt:lpstr>
      <vt:lpstr>ViewHolders and data binding</vt:lpstr>
      <vt:lpstr>Using the ViewHolder in a ListAdapter</vt:lpstr>
      <vt:lpstr>Binding adapters</vt:lpstr>
      <vt:lpstr>Custom attribute</vt:lpstr>
      <vt:lpstr>Add a binding adapter</vt:lpstr>
      <vt:lpstr>Updated RecyclerViewDemo app</vt:lpstr>
      <vt:lpstr>PowerPoint 演示文稿</vt:lpstr>
      <vt:lpstr>Add a new item view type</vt:lpstr>
      <vt:lpstr>Declare new color item layout</vt:lpstr>
      <vt:lpstr>New view type</vt:lpstr>
      <vt:lpstr>Override getItemViewType</vt:lpstr>
      <vt:lpstr>Define new ViewHolder</vt:lpstr>
      <vt:lpstr>Update onCreateViewHolder()</vt:lpstr>
      <vt:lpstr>Update onBindViewHolder()</vt:lpstr>
      <vt:lpstr>PowerPoint 演示文稿</vt:lpstr>
      <vt:lpstr>Headers Example</vt:lpstr>
      <vt:lpstr>PowerPoint 演示文稿</vt:lpstr>
      <vt:lpstr>List versus grid</vt:lpstr>
      <vt:lpstr>Specifying a LayoutManager</vt:lpstr>
      <vt:lpstr>GridLayoutManager</vt:lpstr>
      <vt:lpstr>Set span size for an item</vt:lpstr>
      <vt:lpstr>PowerPoint 演示文稿</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Walkman Neo</cp:lastModifiedBy>
  <cp:revision>1</cp:revision>
  <dcterms:modified xsi:type="dcterms:W3CDTF">2022-04-18T07:24:04Z</dcterms:modified>
</cp:coreProperties>
</file>