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1074" r:id="rId2"/>
    <p:sldId id="1189" r:id="rId3"/>
    <p:sldId id="1198" r:id="rId4"/>
    <p:sldId id="1197" r:id="rId5"/>
    <p:sldId id="1202" r:id="rId6"/>
    <p:sldId id="1204" r:id="rId7"/>
    <p:sldId id="1206" r:id="rId8"/>
    <p:sldId id="1207" r:id="rId9"/>
    <p:sldId id="1203" r:id="rId10"/>
    <p:sldId id="1209" r:id="rId11"/>
    <p:sldId id="1210" r:id="rId12"/>
    <p:sldId id="1190" r:id="rId13"/>
    <p:sldId id="1191" r:id="rId14"/>
    <p:sldId id="1192" r:id="rId15"/>
    <p:sldId id="1194" r:id="rId16"/>
    <p:sldId id="1195" r:id="rId17"/>
    <p:sldId id="1196" r:id="rId18"/>
    <p:sldId id="1211" r:id="rId19"/>
    <p:sldId id="1212" r:id="rId20"/>
    <p:sldId id="1213" r:id="rId21"/>
    <p:sldId id="1215" r:id="rId22"/>
    <p:sldId id="1216" r:id="rId23"/>
    <p:sldId id="1217" r:id="rId24"/>
    <p:sldId id="1218" r:id="rId25"/>
    <p:sldId id="1219" r:id="rId26"/>
    <p:sldId id="1220" r:id="rId27"/>
    <p:sldId id="1221" r:id="rId28"/>
    <p:sldId id="1222" r:id="rId29"/>
    <p:sldId id="1223" r:id="rId30"/>
    <p:sldId id="1225" r:id="rId31"/>
    <p:sldId id="1226" r:id="rId32"/>
    <p:sldId id="1227" r:id="rId33"/>
    <p:sldId id="1229" r:id="rId34"/>
    <p:sldId id="1230" r:id="rId35"/>
    <p:sldId id="1231" r:id="rId36"/>
    <p:sldId id="1232" r:id="rId37"/>
    <p:sldId id="1233" r:id="rId38"/>
    <p:sldId id="1234" r:id="rId39"/>
    <p:sldId id="1235" r:id="rId40"/>
    <p:sldId id="1236" r:id="rId41"/>
    <p:sldId id="1237" r:id="rId42"/>
    <p:sldId id="1238" r:id="rId43"/>
    <p:sldId id="1239" r:id="rId44"/>
    <p:sldId id="1240" r:id="rId45"/>
    <p:sldId id="1241" r:id="rId46"/>
    <p:sldId id="1246" r:id="rId47"/>
    <p:sldId id="1247" r:id="rId48"/>
    <p:sldId id="116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104">
          <p15:clr>
            <a:srgbClr val="A4A3A4"/>
          </p15:clr>
        </p15:guide>
        <p15:guide id="8" pos="288">
          <p15:clr>
            <a:srgbClr val="A4A3A4"/>
          </p15:clr>
        </p15:guide>
        <p15:guide id="9"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5" autoAdjust="0"/>
    <p:restoredTop sz="84343" autoAdjust="0"/>
  </p:normalViewPr>
  <p:slideViewPr>
    <p:cSldViewPr>
      <p:cViewPr varScale="1">
        <p:scale>
          <a:sx n="129" d="100"/>
          <a:sy n="129" d="100"/>
        </p:scale>
        <p:origin x="1288" y="192"/>
      </p:cViewPr>
      <p:guideLst>
        <p:guide orient="horz" pos="2160"/>
        <p:guide pos="2880"/>
        <p:guide orient="horz" pos="336"/>
        <p:guide orient="horz" pos="3984"/>
        <p:guide orient="horz" pos="912"/>
        <p:guide orient="horz" pos="672"/>
        <p:guide orient="horz" pos="1104"/>
        <p:guide pos="288"/>
        <p:guide pos="5424"/>
      </p:guideLst>
    </p:cSldViewPr>
  </p:slideViewPr>
  <p:outlineViewPr>
    <p:cViewPr>
      <p:scale>
        <a:sx n="33" d="100"/>
        <a:sy n="33" d="100"/>
      </p:scale>
      <p:origin x="0" y="41394"/>
    </p:cViewPr>
  </p:outlineViewPr>
  <p:notesTextViewPr>
    <p:cViewPr>
      <p:scale>
        <a:sx n="1" d="1"/>
        <a:sy n="1" d="1"/>
      </p:scale>
      <p:origin x="0" y="0"/>
    </p:cViewPr>
  </p:notesTextViewPr>
  <p:sorterViewPr>
    <p:cViewPr>
      <p:scale>
        <a:sx n="100" d="100"/>
        <a:sy n="100" d="100"/>
      </p:scale>
      <p:origin x="0" y="1467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10/25/21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10/25/21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06254"/>
            <a:ext cx="8229600" cy="553998"/>
          </a:xfrm>
        </p:spPr>
        <p:txBody>
          <a:bodyPr>
            <a:sp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153400" cy="1143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153400" cy="1066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267200"/>
            <a:ext cx="81534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6907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28194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10/25/21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8862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5"/>
          </p:nvPr>
        </p:nvSpPr>
        <p:spPr>
          <a:xfrm>
            <a:off x="457200" y="4876800"/>
            <a:ext cx="8153400" cy="106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10/25/21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10/25/21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10/25/21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10/25/21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10/25/21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10/25/21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10/25/21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6" r:id="rId10"/>
    <p:sldLayoutId id="2147483665" r:id="rId11"/>
    <p:sldLayoutId id="2147483663" r:id="rId12"/>
    <p:sldLayoutId id="2147483651" r:id="rId13"/>
    <p:sldLayoutId id="2147483654" r:id="rId14"/>
    <p:sldLayoutId id="2147483655" r:id="rId15"/>
    <p:sldLayoutId id="2147483664"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hyperlink" Target="KDnuggets.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notesSlide" Target="../notesSlides/notesSlide23.xml"/><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2.wmf"/><Relationship Id="rId4" Type="http://schemas.openxmlformats.org/officeDocument/2006/relationships/image" Target="../media/image15.jpeg"/><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5.xml"/><Relationship Id="rId1" Type="http://schemas.openxmlformats.org/officeDocument/2006/relationships/slideLayout" Target="../slideLayouts/slideLayout11.xml"/><Relationship Id="rId4" Type="http://schemas.openxmlformats.org/officeDocument/2006/relationships/hyperlink" Target="KDnuggets.com"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740"/>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45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98859"/>
            <a:ext cx="8163448"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75048" y="2497663"/>
            <a:ext cx="4035551" cy="492443"/>
          </a:xfrm>
        </p:spPr>
        <p:txBody>
          <a:bodyPr wrap="square">
            <a:spAutoFit/>
          </a:bodyPr>
          <a:lstStyle/>
          <a:p>
            <a:r>
              <a:rPr lang="en-US" sz="3200" dirty="0"/>
              <a:t>Chapter 4</a:t>
            </a:r>
          </a:p>
        </p:txBody>
      </p:sp>
      <p:sp>
        <p:nvSpPr>
          <p:cNvPr id="5" name="Text Placeholder 5"/>
          <p:cNvSpPr>
            <a:spLocks noGrp="1"/>
          </p:cNvSpPr>
          <p:nvPr>
            <p:ph type="body" sz="quarter" idx="15"/>
          </p:nvPr>
        </p:nvSpPr>
        <p:spPr>
          <a:xfrm>
            <a:off x="4572000" y="3175397"/>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Data Mining Process, Methods, and Algorithms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365" y="1548087"/>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362201" y="6416159"/>
            <a:ext cx="62484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endParaRPr lang="en-IN" altLang="en-US" sz="1200" dirty="0"/>
          </a:p>
        </p:txBody>
      </p:sp>
      <p:sp>
        <p:nvSpPr>
          <p:cNvPr id="8" name="TextBox 9"/>
          <p:cNvSpPr txBox="1"/>
          <p:nvPr/>
        </p:nvSpPr>
        <p:spPr>
          <a:xfrm>
            <a:off x="4572000" y="4173474"/>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86523"/>
            <a:ext cx="8153400" cy="553998"/>
          </a:xfrm>
        </p:spPr>
        <p:txBody>
          <a:bodyPr wrap="square">
            <a:spAutoFit/>
          </a:bodyPr>
          <a:lstStyle/>
          <a:p>
            <a:r>
              <a:rPr lang="en-IN" dirty="0"/>
              <a:t>Other Data Mining Patterns/Tasks</a:t>
            </a:r>
            <a:endParaRPr lang="en-US" dirty="0"/>
          </a:p>
        </p:txBody>
      </p:sp>
      <p:sp>
        <p:nvSpPr>
          <p:cNvPr id="3" name="Content Placeholder 2"/>
          <p:cNvSpPr>
            <a:spLocks noGrp="1"/>
          </p:cNvSpPr>
          <p:nvPr>
            <p:ph idx="1"/>
          </p:nvPr>
        </p:nvSpPr>
        <p:spPr>
          <a:xfrm>
            <a:off x="456154" y="999181"/>
            <a:ext cx="8153400" cy="3724096"/>
          </a:xfrm>
        </p:spPr>
        <p:txBody>
          <a:bodyPr wrap="square">
            <a:spAutoFit/>
          </a:bodyPr>
          <a:lstStyle/>
          <a:p>
            <a:r>
              <a:rPr lang="en-US" sz="2400" dirty="0"/>
              <a:t>Time-series forecasting</a:t>
            </a:r>
          </a:p>
          <a:p>
            <a:pPr lvl="1"/>
            <a:r>
              <a:rPr lang="en-US" sz="2400" dirty="0"/>
              <a:t>Part of the sequence or link analysis?</a:t>
            </a:r>
          </a:p>
          <a:p>
            <a:r>
              <a:rPr lang="en-US" sz="2400" dirty="0"/>
              <a:t>Visualization</a:t>
            </a:r>
          </a:p>
          <a:p>
            <a:pPr lvl="1"/>
            <a:r>
              <a:rPr lang="en-US" sz="2400" dirty="0"/>
              <a:t>Another data mining task?</a:t>
            </a:r>
          </a:p>
          <a:p>
            <a:pPr lvl="1"/>
            <a:r>
              <a:rPr lang="en-US" sz="2400" dirty="0"/>
              <a:t>Covered in Chapter 3</a:t>
            </a:r>
          </a:p>
          <a:p>
            <a:r>
              <a:rPr lang="en-US" sz="2400" dirty="0">
                <a:solidFill>
                  <a:schemeClr val="bg2"/>
                </a:solidFill>
              </a:rPr>
              <a:t>Data Mining versus Statistics</a:t>
            </a:r>
          </a:p>
          <a:p>
            <a:pPr lvl="1"/>
            <a:r>
              <a:rPr lang="en-US" sz="2400" dirty="0"/>
              <a:t>Are they the same?</a:t>
            </a:r>
          </a:p>
          <a:p>
            <a:pPr lvl="1"/>
            <a:r>
              <a:rPr lang="en-US" sz="2400" dirty="0"/>
              <a:t>What is the relationship between the two? </a:t>
            </a:r>
          </a:p>
        </p:txBody>
      </p:sp>
    </p:spTree>
    <p:extLst>
      <p:ext uri="{BB962C8B-B14F-4D97-AF65-F5344CB8AC3E}">
        <p14:creationId xmlns:p14="http://schemas.microsoft.com/office/powerpoint/2010/main" val="299456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(1 of 4)</a:t>
            </a:r>
            <a:endParaRPr lang="en-US" dirty="0"/>
          </a:p>
        </p:txBody>
      </p:sp>
      <p:sp>
        <p:nvSpPr>
          <p:cNvPr id="3" name="Content Placeholder 2"/>
          <p:cNvSpPr>
            <a:spLocks noGrp="1"/>
          </p:cNvSpPr>
          <p:nvPr>
            <p:ph idx="1"/>
          </p:nvPr>
        </p:nvSpPr>
        <p:spPr>
          <a:xfrm>
            <a:off x="456154" y="989656"/>
            <a:ext cx="8153400" cy="4501232"/>
          </a:xfrm>
        </p:spPr>
        <p:txBody>
          <a:bodyPr wrap="square">
            <a:spAutoFit/>
          </a:bodyPr>
          <a:lstStyle/>
          <a:p>
            <a:r>
              <a:rPr lang="en-US" sz="2400" dirty="0"/>
              <a:t>Customer Relationship Management</a:t>
            </a:r>
          </a:p>
          <a:p>
            <a:pPr lvl="1"/>
            <a:r>
              <a:rPr lang="en-US" sz="2400" dirty="0"/>
              <a:t>Maximize return on marketing campaigns</a:t>
            </a:r>
          </a:p>
          <a:p>
            <a:pPr lvl="1"/>
            <a:r>
              <a:rPr lang="en-US" sz="2400" dirty="0"/>
              <a:t>Improve customer retention (churn analysis)</a:t>
            </a:r>
          </a:p>
          <a:p>
            <a:pPr lvl="1"/>
            <a:r>
              <a:rPr lang="en-US" sz="2400" dirty="0"/>
              <a:t>Maximize customer value (cross-, up-selling)</a:t>
            </a:r>
          </a:p>
          <a:p>
            <a:pPr lvl="1"/>
            <a:r>
              <a:rPr lang="en-US" sz="2400" dirty="0"/>
              <a:t>Identify and treat most valued customers</a:t>
            </a:r>
          </a:p>
          <a:p>
            <a:r>
              <a:rPr lang="en-US" sz="2400" dirty="0"/>
              <a:t>Banking &amp; Other Financial </a:t>
            </a:r>
          </a:p>
          <a:p>
            <a:pPr lvl="1"/>
            <a:r>
              <a:rPr lang="en-US" sz="2400" dirty="0"/>
              <a:t>Automate the loan application process </a:t>
            </a:r>
          </a:p>
          <a:p>
            <a:pPr lvl="1"/>
            <a:r>
              <a:rPr lang="en-US" sz="2400" dirty="0"/>
              <a:t>Detecting fraudulent transactions</a:t>
            </a:r>
          </a:p>
          <a:p>
            <a:pPr lvl="1"/>
            <a:r>
              <a:rPr lang="en-US" sz="2400" dirty="0"/>
              <a:t>Maximize customer value (cross-, up-selling)</a:t>
            </a:r>
          </a:p>
          <a:p>
            <a:pPr lvl="1"/>
            <a:r>
              <a:rPr lang="en-US" sz="2400" dirty="0"/>
              <a:t>Optimizing cash reserves with forecasting </a:t>
            </a:r>
          </a:p>
        </p:txBody>
      </p:sp>
    </p:spTree>
    <p:extLst>
      <p:ext uri="{BB962C8B-B14F-4D97-AF65-F5344CB8AC3E}">
        <p14:creationId xmlns:p14="http://schemas.microsoft.com/office/powerpoint/2010/main" val="197775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(2 of 4)</a:t>
            </a:r>
            <a:endParaRPr lang="en-US" dirty="0"/>
          </a:p>
        </p:txBody>
      </p:sp>
      <p:sp>
        <p:nvSpPr>
          <p:cNvPr id="3" name="Content Placeholder 2"/>
          <p:cNvSpPr>
            <a:spLocks noGrp="1"/>
          </p:cNvSpPr>
          <p:nvPr>
            <p:ph idx="1"/>
          </p:nvPr>
        </p:nvSpPr>
        <p:spPr>
          <a:xfrm>
            <a:off x="456154" y="987222"/>
            <a:ext cx="8153400" cy="4424288"/>
          </a:xfrm>
        </p:spPr>
        <p:txBody>
          <a:bodyPr wrap="square">
            <a:spAutoFit/>
          </a:bodyPr>
          <a:lstStyle/>
          <a:p>
            <a:r>
              <a:rPr lang="en-US" sz="2400" dirty="0"/>
              <a:t>Retailing and Logistics</a:t>
            </a:r>
          </a:p>
          <a:p>
            <a:pPr lvl="1"/>
            <a:r>
              <a:rPr lang="en-US" sz="2400" dirty="0"/>
              <a:t>Optimize inventory levels at different locations</a:t>
            </a:r>
          </a:p>
          <a:p>
            <a:pPr lvl="1"/>
            <a:r>
              <a:rPr lang="en-US" sz="2400" dirty="0"/>
              <a:t>Improve the store layout and sales promotions</a:t>
            </a:r>
          </a:p>
          <a:p>
            <a:pPr lvl="1"/>
            <a:r>
              <a:rPr lang="en-US" sz="2400" dirty="0"/>
              <a:t>Optimize logistics by predicting seasonal effects</a:t>
            </a:r>
          </a:p>
          <a:p>
            <a:pPr lvl="1"/>
            <a:r>
              <a:rPr lang="en-US" sz="2400" dirty="0"/>
              <a:t>Minimize losses due to limited shelf life</a:t>
            </a:r>
          </a:p>
          <a:p>
            <a:r>
              <a:rPr lang="en-US" sz="2400" dirty="0"/>
              <a:t>Manufacturing and Maintenance</a:t>
            </a:r>
          </a:p>
          <a:p>
            <a:pPr lvl="1"/>
            <a:r>
              <a:rPr lang="en-US" sz="2400" dirty="0"/>
              <a:t>Predict/prevent machinery failures </a:t>
            </a:r>
          </a:p>
          <a:p>
            <a:pPr lvl="1"/>
            <a:r>
              <a:rPr lang="en-US" sz="2400" dirty="0"/>
              <a:t>Identify anomalies in production systems to optimize the use manufacturing capacity</a:t>
            </a:r>
          </a:p>
          <a:p>
            <a:pPr lvl="1"/>
            <a:r>
              <a:rPr lang="en-US" sz="2400" dirty="0"/>
              <a:t>Discover novel patterns to improve product quality</a:t>
            </a:r>
          </a:p>
        </p:txBody>
      </p:sp>
    </p:spTree>
    <p:extLst>
      <p:ext uri="{BB962C8B-B14F-4D97-AF65-F5344CB8AC3E}">
        <p14:creationId xmlns:p14="http://schemas.microsoft.com/office/powerpoint/2010/main" val="153091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(3 of 4)</a:t>
            </a:r>
            <a:endParaRPr lang="en-US" dirty="0"/>
          </a:p>
        </p:txBody>
      </p:sp>
      <p:sp>
        <p:nvSpPr>
          <p:cNvPr id="3" name="Content Placeholder 2"/>
          <p:cNvSpPr>
            <a:spLocks noGrp="1"/>
          </p:cNvSpPr>
          <p:nvPr>
            <p:ph idx="1"/>
          </p:nvPr>
        </p:nvSpPr>
        <p:spPr>
          <a:xfrm>
            <a:off x="456154" y="994693"/>
            <a:ext cx="8153400" cy="4501232"/>
          </a:xfrm>
        </p:spPr>
        <p:txBody>
          <a:bodyPr wrap="square">
            <a:spAutoFit/>
          </a:bodyPr>
          <a:lstStyle/>
          <a:p>
            <a:r>
              <a:rPr lang="en-US" sz="2400" dirty="0"/>
              <a:t>Brokerage and Securities Trading</a:t>
            </a:r>
          </a:p>
          <a:p>
            <a:pPr lvl="1"/>
            <a:r>
              <a:rPr lang="en-US" sz="2400" dirty="0"/>
              <a:t>Predict changes on certain bond prices </a:t>
            </a:r>
          </a:p>
          <a:p>
            <a:pPr lvl="1"/>
            <a:r>
              <a:rPr lang="en-US" sz="2400" dirty="0"/>
              <a:t>Forecast the direction of stock fluctuations</a:t>
            </a:r>
          </a:p>
          <a:p>
            <a:pPr lvl="1"/>
            <a:r>
              <a:rPr lang="en-US" sz="2400" dirty="0"/>
              <a:t>Assess the effect of events on market movements</a:t>
            </a:r>
          </a:p>
          <a:p>
            <a:pPr lvl="1"/>
            <a:r>
              <a:rPr lang="en-US" sz="2400" dirty="0"/>
              <a:t>Identify and prevent fraudulent activities in trading</a:t>
            </a:r>
          </a:p>
          <a:p>
            <a:r>
              <a:rPr lang="en-US" sz="2400" dirty="0"/>
              <a:t>Insurance</a:t>
            </a:r>
          </a:p>
          <a:p>
            <a:pPr lvl="1"/>
            <a:r>
              <a:rPr lang="en-US" sz="2400" dirty="0"/>
              <a:t>Forecast claim costs for better business planning</a:t>
            </a:r>
          </a:p>
          <a:p>
            <a:pPr lvl="1"/>
            <a:r>
              <a:rPr lang="en-US" sz="2400" dirty="0"/>
              <a:t>Determine optimal rate plans </a:t>
            </a:r>
          </a:p>
          <a:p>
            <a:pPr lvl="1"/>
            <a:r>
              <a:rPr lang="en-US" sz="2400" dirty="0"/>
              <a:t>Optimize marketing to specific customers </a:t>
            </a:r>
          </a:p>
          <a:p>
            <a:pPr lvl="1"/>
            <a:r>
              <a:rPr lang="en-US" sz="2400" dirty="0"/>
              <a:t>Identify and prevent fraudulent claim activities</a:t>
            </a:r>
          </a:p>
        </p:txBody>
      </p:sp>
    </p:spTree>
    <p:extLst>
      <p:ext uri="{BB962C8B-B14F-4D97-AF65-F5344CB8AC3E}">
        <p14:creationId xmlns:p14="http://schemas.microsoft.com/office/powerpoint/2010/main" val="55294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(4 of 4)</a:t>
            </a:r>
            <a:endParaRPr lang="en-US" dirty="0"/>
          </a:p>
        </p:txBody>
      </p:sp>
      <p:sp>
        <p:nvSpPr>
          <p:cNvPr id="3" name="Content Placeholder 2"/>
          <p:cNvSpPr>
            <a:spLocks noGrp="1"/>
          </p:cNvSpPr>
          <p:nvPr>
            <p:ph idx="1"/>
          </p:nvPr>
        </p:nvSpPr>
        <p:spPr>
          <a:xfrm>
            <a:off x="456154" y="990600"/>
            <a:ext cx="8153400" cy="3739485"/>
          </a:xfrm>
        </p:spPr>
        <p:txBody>
          <a:bodyPr wrap="square">
            <a:spAutoFit/>
          </a:bodyPr>
          <a:lstStyle/>
          <a:p>
            <a:r>
              <a:rPr lang="en-US" sz="2400" dirty="0"/>
              <a:t>Computer hardware and software</a:t>
            </a:r>
          </a:p>
          <a:p>
            <a:r>
              <a:rPr lang="en-US" sz="2400" dirty="0"/>
              <a:t>Science and engineering</a:t>
            </a:r>
          </a:p>
          <a:p>
            <a:r>
              <a:rPr lang="en-US" sz="2400" dirty="0"/>
              <a:t>Government and defense</a:t>
            </a:r>
          </a:p>
          <a:p>
            <a:r>
              <a:rPr lang="en-US" sz="2400" dirty="0"/>
              <a:t>Homeland security and law enforcement</a:t>
            </a:r>
          </a:p>
          <a:p>
            <a:r>
              <a:rPr lang="en-US" sz="2400" dirty="0"/>
              <a:t>Travel, entertainment, sports</a:t>
            </a:r>
          </a:p>
          <a:p>
            <a:r>
              <a:rPr lang="en-US" sz="2400" dirty="0"/>
              <a:t>Healthcare and medicine</a:t>
            </a:r>
          </a:p>
          <a:p>
            <a:r>
              <a:rPr lang="en-US" sz="2400" dirty="0"/>
              <a:t>Sports,… virtually everywhere…</a:t>
            </a:r>
          </a:p>
        </p:txBody>
      </p:sp>
    </p:spTree>
    <p:extLst>
      <p:ext uri="{BB962C8B-B14F-4D97-AF65-F5344CB8AC3E}">
        <p14:creationId xmlns:p14="http://schemas.microsoft.com/office/powerpoint/2010/main" val="1967218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Process</a:t>
            </a:r>
            <a:endParaRPr lang="en-US" dirty="0"/>
          </a:p>
        </p:txBody>
      </p:sp>
      <p:sp>
        <p:nvSpPr>
          <p:cNvPr id="3" name="Content Placeholder 2"/>
          <p:cNvSpPr>
            <a:spLocks noGrp="1"/>
          </p:cNvSpPr>
          <p:nvPr>
            <p:ph idx="1"/>
          </p:nvPr>
        </p:nvSpPr>
        <p:spPr>
          <a:xfrm>
            <a:off x="456154" y="990689"/>
            <a:ext cx="8153400" cy="4693593"/>
          </a:xfrm>
        </p:spPr>
        <p:txBody>
          <a:bodyPr wrap="square">
            <a:spAutoFit/>
          </a:bodyPr>
          <a:lstStyle/>
          <a:p>
            <a:r>
              <a:rPr lang="en-US" sz="2400" dirty="0"/>
              <a:t>A manifestation of the best practices</a:t>
            </a:r>
          </a:p>
          <a:p>
            <a:r>
              <a:rPr lang="en-US" sz="2400" dirty="0"/>
              <a:t>A systematic way to conduct </a:t>
            </a:r>
            <a:r>
              <a:rPr lang="en-US" sz="2400" spc="-300" dirty="0"/>
              <a:t>D </a:t>
            </a:r>
            <a:r>
              <a:rPr lang="en-US" sz="2400" dirty="0"/>
              <a:t>M projects</a:t>
            </a:r>
          </a:p>
          <a:p>
            <a:r>
              <a:rPr lang="en-US" sz="2400" dirty="0"/>
              <a:t>Moving from </a:t>
            </a:r>
            <a:r>
              <a:rPr lang="en-US" sz="2400" dirty="0">
                <a:solidFill>
                  <a:schemeClr val="bg2"/>
                </a:solidFill>
              </a:rPr>
              <a:t>Art to Science</a:t>
            </a:r>
            <a:r>
              <a:rPr lang="en-US" sz="2400" dirty="0"/>
              <a:t> for </a:t>
            </a:r>
            <a:r>
              <a:rPr lang="en-US" sz="2400" spc="-300" dirty="0"/>
              <a:t>D </a:t>
            </a:r>
            <a:r>
              <a:rPr lang="en-US" sz="2400" dirty="0"/>
              <a:t>M project</a:t>
            </a:r>
          </a:p>
          <a:p>
            <a:r>
              <a:rPr lang="en-US" sz="2400" dirty="0"/>
              <a:t>Everybody has a different version</a:t>
            </a:r>
          </a:p>
          <a:p>
            <a:r>
              <a:rPr lang="en-US" sz="2400" dirty="0"/>
              <a:t>Most common standard processes:</a:t>
            </a:r>
          </a:p>
          <a:p>
            <a:pPr lvl="1"/>
            <a:r>
              <a:rPr lang="en-US" sz="2400" spc="-300" dirty="0">
                <a:solidFill>
                  <a:schemeClr val="bg2"/>
                </a:solidFill>
              </a:rPr>
              <a:t>C R I S </a:t>
            </a:r>
            <a:r>
              <a:rPr lang="en-US" sz="2400" dirty="0">
                <a:solidFill>
                  <a:schemeClr val="bg2"/>
                </a:solidFill>
              </a:rPr>
              <a:t>P-</a:t>
            </a:r>
            <a:r>
              <a:rPr lang="en-US" sz="2400" spc="-300" dirty="0">
                <a:solidFill>
                  <a:schemeClr val="bg2"/>
                </a:solidFill>
              </a:rPr>
              <a:t>D </a:t>
            </a:r>
            <a:r>
              <a:rPr lang="en-US" sz="2400" dirty="0">
                <a:solidFill>
                  <a:schemeClr val="bg2"/>
                </a:solidFill>
              </a:rPr>
              <a:t>M</a:t>
            </a:r>
            <a:r>
              <a:rPr lang="en-US" sz="2400" dirty="0"/>
              <a:t> (Cross-Industry Standard Process for Data Mining)</a:t>
            </a:r>
          </a:p>
          <a:p>
            <a:pPr lvl="1"/>
            <a:r>
              <a:rPr lang="en-US" sz="2400" spc="-300" dirty="0">
                <a:solidFill>
                  <a:schemeClr val="bg2"/>
                </a:solidFill>
              </a:rPr>
              <a:t>S E M </a:t>
            </a:r>
            <a:r>
              <a:rPr lang="en-US" sz="2400" spc="-300" dirty="0" err="1">
                <a:solidFill>
                  <a:schemeClr val="bg2"/>
                </a:solidFill>
              </a:rPr>
              <a:t>M</a:t>
            </a:r>
            <a:r>
              <a:rPr lang="en-US" sz="2400" spc="-300" dirty="0">
                <a:solidFill>
                  <a:schemeClr val="bg2"/>
                </a:solidFill>
              </a:rPr>
              <a:t> </a:t>
            </a:r>
            <a:r>
              <a:rPr lang="en-US" sz="2400" dirty="0">
                <a:solidFill>
                  <a:schemeClr val="bg2"/>
                </a:solidFill>
              </a:rPr>
              <a:t>A</a:t>
            </a:r>
            <a:r>
              <a:rPr lang="en-US" sz="2400" dirty="0"/>
              <a:t> (Sample, Explore, Modify, Model, and Assess)</a:t>
            </a:r>
          </a:p>
          <a:p>
            <a:pPr lvl="1"/>
            <a:r>
              <a:rPr lang="en-US" sz="2400" spc="-300" dirty="0">
                <a:solidFill>
                  <a:schemeClr val="bg2"/>
                </a:solidFill>
              </a:rPr>
              <a:t>K D </a:t>
            </a:r>
            <a:r>
              <a:rPr lang="en-US" sz="2400" dirty="0" err="1">
                <a:solidFill>
                  <a:schemeClr val="bg2"/>
                </a:solidFill>
              </a:rPr>
              <a:t>D</a:t>
            </a:r>
            <a:r>
              <a:rPr lang="en-US" sz="2400" dirty="0">
                <a:solidFill>
                  <a:schemeClr val="bg2"/>
                </a:solidFill>
              </a:rPr>
              <a:t> </a:t>
            </a:r>
            <a:r>
              <a:rPr lang="en-US" sz="2400" dirty="0"/>
              <a:t>(Knowledge Discovery in Databases)</a:t>
            </a:r>
          </a:p>
        </p:txBody>
      </p:sp>
    </p:spTree>
    <p:extLst>
      <p:ext uri="{BB962C8B-B14F-4D97-AF65-F5344CB8AC3E}">
        <p14:creationId xmlns:p14="http://schemas.microsoft.com/office/powerpoint/2010/main" val="114029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72" y="61524"/>
            <a:ext cx="8153400" cy="984885"/>
          </a:xfrm>
        </p:spPr>
        <p:txBody>
          <a:bodyPr wrap="square">
            <a:spAutoFit/>
          </a:bodyPr>
          <a:lstStyle/>
          <a:p>
            <a:r>
              <a:rPr lang="en-IN" sz="3600" dirty="0">
                <a:latin typeface="+mj-lt"/>
              </a:rPr>
              <a:t>Data Mining Process: </a:t>
            </a:r>
            <a:r>
              <a:rPr lang="en-IN" sz="3600" spc="-450" dirty="0">
                <a:latin typeface="+mj-lt"/>
              </a:rPr>
              <a:t>C R I S </a:t>
            </a:r>
            <a:r>
              <a:rPr lang="en-IN" sz="3600" dirty="0">
                <a:latin typeface="+mj-lt"/>
              </a:rPr>
              <a:t>P-</a:t>
            </a:r>
            <a:r>
              <a:rPr lang="en-IN" sz="3600" spc="-450" dirty="0">
                <a:latin typeface="+mj-lt"/>
              </a:rPr>
              <a:t>D </a:t>
            </a:r>
            <a:r>
              <a:rPr lang="en-IN" sz="3600" dirty="0">
                <a:latin typeface="+mj-lt"/>
              </a:rPr>
              <a:t>M      </a:t>
            </a:r>
            <a:r>
              <a:rPr lang="en-IN" sz="2800" dirty="0">
                <a:latin typeface="+mj-lt"/>
              </a:rPr>
              <a:t>(1 of 2)</a:t>
            </a:r>
            <a:endParaRPr lang="en-US" dirty="0">
              <a:latin typeface="+mj-lt"/>
            </a:endParaRPr>
          </a:p>
        </p:txBody>
      </p:sp>
      <p:sp>
        <p:nvSpPr>
          <p:cNvPr id="3" name="Content Placeholder 2"/>
          <p:cNvSpPr>
            <a:spLocks noGrp="1"/>
          </p:cNvSpPr>
          <p:nvPr>
            <p:ph idx="1"/>
          </p:nvPr>
        </p:nvSpPr>
        <p:spPr>
          <a:xfrm>
            <a:off x="457200" y="1367599"/>
            <a:ext cx="8153400" cy="1492716"/>
          </a:xfrm>
        </p:spPr>
        <p:txBody>
          <a:bodyPr wrap="square">
            <a:spAutoFit/>
          </a:bodyPr>
          <a:lstStyle/>
          <a:p>
            <a:r>
              <a:rPr lang="en-US" sz="2400" dirty="0">
                <a:solidFill>
                  <a:schemeClr val="bg2"/>
                </a:solidFill>
              </a:rPr>
              <a:t>Cr</a:t>
            </a:r>
            <a:r>
              <a:rPr lang="en-US" sz="2400" dirty="0"/>
              <a:t>oss </a:t>
            </a:r>
            <a:r>
              <a:rPr lang="en-US" sz="2400" dirty="0">
                <a:solidFill>
                  <a:schemeClr val="bg2"/>
                </a:solidFill>
              </a:rPr>
              <a:t>I</a:t>
            </a:r>
            <a:r>
              <a:rPr lang="en-US" sz="2400" dirty="0"/>
              <a:t>ndustry </a:t>
            </a:r>
            <a:r>
              <a:rPr lang="en-US" sz="2400" dirty="0">
                <a:solidFill>
                  <a:schemeClr val="bg2"/>
                </a:solidFill>
              </a:rPr>
              <a:t>S</a:t>
            </a:r>
            <a:r>
              <a:rPr lang="en-US" sz="2400" dirty="0"/>
              <a:t>tandard </a:t>
            </a:r>
            <a:r>
              <a:rPr lang="en-US" sz="2400" dirty="0">
                <a:solidFill>
                  <a:schemeClr val="bg2"/>
                </a:solidFill>
              </a:rPr>
              <a:t>P</a:t>
            </a:r>
            <a:r>
              <a:rPr lang="en-US" sz="2400" dirty="0"/>
              <a:t>rocess for </a:t>
            </a:r>
            <a:r>
              <a:rPr lang="en-US" sz="2400" dirty="0">
                <a:solidFill>
                  <a:schemeClr val="bg2"/>
                </a:solidFill>
              </a:rPr>
              <a:t>D</a:t>
            </a:r>
            <a:r>
              <a:rPr lang="en-US" sz="2400" dirty="0"/>
              <a:t>ata </a:t>
            </a:r>
            <a:r>
              <a:rPr lang="en-US" sz="2400" dirty="0">
                <a:solidFill>
                  <a:schemeClr val="bg2"/>
                </a:solidFill>
              </a:rPr>
              <a:t>M</a:t>
            </a:r>
            <a:r>
              <a:rPr lang="en-US" sz="2400" dirty="0"/>
              <a:t>ining</a:t>
            </a:r>
          </a:p>
          <a:p>
            <a:r>
              <a:rPr lang="en-US" sz="2400" dirty="0"/>
              <a:t>Proposed in 1990s by a European consortium</a:t>
            </a:r>
          </a:p>
          <a:p>
            <a:r>
              <a:rPr lang="en-US" sz="2400" dirty="0"/>
              <a:t>Composed of six consecutive steps</a:t>
            </a:r>
          </a:p>
        </p:txBody>
      </p:sp>
      <p:sp>
        <p:nvSpPr>
          <p:cNvPr id="5" name="Content Placeholder 4"/>
          <p:cNvSpPr>
            <a:spLocks noGrp="1"/>
          </p:cNvSpPr>
          <p:nvPr>
            <p:ph idx="13"/>
          </p:nvPr>
        </p:nvSpPr>
        <p:spPr>
          <a:xfrm>
            <a:off x="457200" y="2955195"/>
            <a:ext cx="5181600" cy="1261884"/>
          </a:xfrm>
        </p:spPr>
        <p:txBody>
          <a:bodyPr wrap="square">
            <a:spAutoFit/>
          </a:bodyPr>
          <a:lstStyle/>
          <a:p>
            <a:pPr marL="738188" lvl="1" indent="-457200"/>
            <a:r>
              <a:rPr lang="en-US" sz="2400" dirty="0">
                <a:solidFill>
                  <a:schemeClr val="bg2"/>
                </a:solidFill>
              </a:rPr>
              <a:t>Step 1:</a:t>
            </a:r>
            <a:r>
              <a:rPr lang="en-US" sz="2400" dirty="0"/>
              <a:t> Business Understanding</a:t>
            </a:r>
          </a:p>
          <a:p>
            <a:pPr marL="738188" lvl="1" indent="-457200"/>
            <a:r>
              <a:rPr lang="en-US" sz="2400" dirty="0">
                <a:solidFill>
                  <a:schemeClr val="bg2"/>
                </a:solidFill>
              </a:rPr>
              <a:t>Step 2:</a:t>
            </a:r>
            <a:r>
              <a:rPr lang="en-US" sz="2400" dirty="0"/>
              <a:t> Data Understanding</a:t>
            </a:r>
          </a:p>
          <a:p>
            <a:pPr marL="738188" lvl="1" indent="-457200"/>
            <a:r>
              <a:rPr lang="en-US" sz="2400" dirty="0">
                <a:solidFill>
                  <a:schemeClr val="bg2"/>
                </a:solidFill>
              </a:rPr>
              <a:t>Step 3:</a:t>
            </a:r>
            <a:r>
              <a:rPr lang="en-US" sz="2400" dirty="0"/>
              <a:t> Data Preparation</a:t>
            </a:r>
            <a:endParaRPr lang="en-IN" dirty="0"/>
          </a:p>
        </p:txBody>
      </p:sp>
      <p:graphicFrame>
        <p:nvGraphicFramePr>
          <p:cNvPr id="9" name="Object 8" descr="First three consecutive phases of data mining process-The Business Understanding ,Data Understanding and Data Preparation accounts for approximately eighty five percent of total project time."/>
          <p:cNvGraphicFramePr>
            <a:graphicFrameLocks noChangeAspect="1"/>
          </p:cNvGraphicFramePr>
          <p:nvPr>
            <p:extLst>
              <p:ext uri="{D42A27DB-BD31-4B8C-83A1-F6EECF244321}">
                <p14:modId xmlns:p14="http://schemas.microsoft.com/office/powerpoint/2010/main" val="326614039"/>
              </p:ext>
            </p:extLst>
          </p:nvPr>
        </p:nvGraphicFramePr>
        <p:xfrm>
          <a:off x="5767365" y="2926494"/>
          <a:ext cx="2053122" cy="1385239"/>
        </p:xfrm>
        <a:graphic>
          <a:graphicData uri="http://schemas.openxmlformats.org/presentationml/2006/ole">
            <mc:AlternateContent xmlns:mc="http://schemas.openxmlformats.org/markup-compatibility/2006">
              <mc:Choice xmlns:v="urn:schemas-microsoft-com:vml" Requires="v">
                <p:oleObj spid="_x0000_s7396" name="Equation" r:id="rId4" imgW="1054080" imgH="711000" progId="Equation.DSMT4">
                  <p:embed/>
                </p:oleObj>
              </mc:Choice>
              <mc:Fallback>
                <p:oleObj name="Equation" r:id="rId4" imgW="1054080" imgH="711000" progId="Equation.DSMT4">
                  <p:embed/>
                  <p:pic>
                    <p:nvPicPr>
                      <p:cNvPr id="0" name=""/>
                      <p:cNvPicPr/>
                      <p:nvPr/>
                    </p:nvPicPr>
                    <p:blipFill>
                      <a:blip r:embed="rId5"/>
                      <a:stretch>
                        <a:fillRect/>
                      </a:stretch>
                    </p:blipFill>
                    <p:spPr>
                      <a:xfrm>
                        <a:off x="5767365" y="2926494"/>
                        <a:ext cx="2053122" cy="1385239"/>
                      </a:xfrm>
                      <a:prstGeom prst="rect">
                        <a:avLst/>
                      </a:prstGeom>
                    </p:spPr>
                  </p:pic>
                </p:oleObj>
              </mc:Fallback>
            </mc:AlternateContent>
          </a:graphicData>
        </a:graphic>
      </p:graphicFrame>
      <p:sp>
        <p:nvSpPr>
          <p:cNvPr id="7" name="Content Placeholder 6"/>
          <p:cNvSpPr>
            <a:spLocks noGrp="1"/>
          </p:cNvSpPr>
          <p:nvPr>
            <p:ph sz="quarter" idx="14"/>
          </p:nvPr>
        </p:nvSpPr>
        <p:spPr>
          <a:xfrm>
            <a:off x="457200" y="4279255"/>
            <a:ext cx="5181600" cy="1261884"/>
          </a:xfrm>
        </p:spPr>
        <p:txBody>
          <a:bodyPr wrap="square">
            <a:spAutoFit/>
          </a:bodyPr>
          <a:lstStyle/>
          <a:p>
            <a:pPr marL="738188" lvl="1" indent="-457200"/>
            <a:r>
              <a:rPr lang="en-US" sz="2400" dirty="0">
                <a:solidFill>
                  <a:schemeClr val="bg2"/>
                </a:solidFill>
              </a:rPr>
              <a:t>Step 4:</a:t>
            </a:r>
            <a:r>
              <a:rPr lang="en-US" sz="2400" dirty="0"/>
              <a:t> Model Building</a:t>
            </a:r>
          </a:p>
          <a:p>
            <a:pPr marL="738188" lvl="1" indent="-457200"/>
            <a:r>
              <a:rPr lang="en-US" sz="2400" dirty="0">
                <a:solidFill>
                  <a:schemeClr val="bg2"/>
                </a:solidFill>
              </a:rPr>
              <a:t>Step 5:</a:t>
            </a:r>
            <a:r>
              <a:rPr lang="en-US" sz="2400" dirty="0"/>
              <a:t> Testing and Evaluation</a:t>
            </a:r>
          </a:p>
          <a:p>
            <a:pPr marL="738188" lvl="1" indent="-457200"/>
            <a:r>
              <a:rPr lang="en-US" sz="2400" dirty="0">
                <a:solidFill>
                  <a:schemeClr val="bg2"/>
                </a:solidFill>
              </a:rPr>
              <a:t>Step 6:</a:t>
            </a:r>
            <a:r>
              <a:rPr lang="en-US" sz="2400" dirty="0"/>
              <a:t> Deployment</a:t>
            </a:r>
            <a:endParaRPr lang="en-IN" dirty="0"/>
          </a:p>
        </p:txBody>
      </p:sp>
    </p:spTree>
    <p:extLst>
      <p:ext uri="{BB962C8B-B14F-4D97-AF65-F5344CB8AC3E}">
        <p14:creationId xmlns:p14="http://schemas.microsoft.com/office/powerpoint/2010/main" val="348932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2553"/>
            <a:ext cx="8153400" cy="984885"/>
          </a:xfrm>
        </p:spPr>
        <p:txBody>
          <a:bodyPr wrap="square">
            <a:spAutoFit/>
          </a:bodyPr>
          <a:lstStyle/>
          <a:p>
            <a:r>
              <a:rPr lang="en-IN" dirty="0"/>
              <a:t>Data Mining Process: </a:t>
            </a:r>
            <a:r>
              <a:rPr lang="en-IN" spc="-450" dirty="0"/>
              <a:t>C R I S </a:t>
            </a:r>
            <a:r>
              <a:rPr lang="en-IN" dirty="0"/>
              <a:t>P-</a:t>
            </a:r>
            <a:r>
              <a:rPr lang="en-IN" spc="-450" dirty="0"/>
              <a:t>D </a:t>
            </a:r>
            <a:r>
              <a:rPr lang="en-IN" dirty="0"/>
              <a:t>M       </a:t>
            </a:r>
            <a:r>
              <a:rPr lang="en-IN" sz="2800" dirty="0"/>
              <a:t>(2 of 2)</a:t>
            </a:r>
            <a:endParaRPr lang="en-US" dirty="0"/>
          </a:p>
        </p:txBody>
      </p:sp>
      <p:sp>
        <p:nvSpPr>
          <p:cNvPr id="3" name="Content Placeholder 2"/>
          <p:cNvSpPr>
            <a:spLocks noGrp="1"/>
          </p:cNvSpPr>
          <p:nvPr>
            <p:ph idx="1"/>
          </p:nvPr>
        </p:nvSpPr>
        <p:spPr>
          <a:xfrm>
            <a:off x="456154" y="1371689"/>
            <a:ext cx="3277646" cy="2777683"/>
          </a:xfrm>
        </p:spPr>
        <p:txBody>
          <a:bodyPr wrap="square">
            <a:spAutoFit/>
          </a:bodyPr>
          <a:lstStyle/>
          <a:p>
            <a:r>
              <a:rPr lang="en-US" sz="2400" b="1" dirty="0"/>
              <a:t>Figure 4.3 </a:t>
            </a:r>
            <a:r>
              <a:rPr lang="en-US" sz="2400" dirty="0"/>
              <a:t>The Six-Step </a:t>
            </a:r>
            <a:r>
              <a:rPr lang="en-US" sz="2400" spc="-300" dirty="0"/>
              <a:t>C R I S </a:t>
            </a:r>
            <a:r>
              <a:rPr lang="en-US" sz="2400" dirty="0"/>
              <a:t>P-</a:t>
            </a:r>
            <a:r>
              <a:rPr lang="en-US" sz="2400" spc="-300" dirty="0"/>
              <a:t>D </a:t>
            </a:r>
            <a:r>
              <a:rPr lang="en-US" sz="2400" dirty="0"/>
              <a:t>M Data Mining Process.  </a:t>
            </a:r>
            <a:r>
              <a:rPr lang="en-US" sz="2400" dirty="0">
                <a:sym typeface="Wingdings" panose="05000000000000000000" pitchFamily="2" charset="2"/>
              </a:rPr>
              <a:t></a:t>
            </a:r>
          </a:p>
          <a:p>
            <a:r>
              <a:rPr lang="en-US" sz="2400" dirty="0"/>
              <a:t>The process is highly repetitive and experimental (</a:t>
            </a:r>
            <a:r>
              <a:rPr lang="en-US" sz="2400" spc="-300" dirty="0"/>
              <a:t>D </a:t>
            </a:r>
            <a:r>
              <a:rPr lang="en-US" sz="2400" dirty="0"/>
              <a:t>M: art versus science?)</a:t>
            </a:r>
          </a:p>
        </p:txBody>
      </p:sp>
      <p:pic>
        <p:nvPicPr>
          <p:cNvPr id="3074" name="Picture 2" descr="The flowchart shows the following steps, each step leading to the next step:&#10;• Business understanding&#10;• Data understanding&#10;• Data preparation&#10;• Model building&#10;• Testing and evaluation&#10;• Deployment&#10;Testing and evaluation also flows back to Business understanding and Model building. Model building also flows back to Data preparation, which in turn flows back to Data understanding. These backward flows are indicated using dotted lines."/>
          <p:cNvPicPr>
            <a:picLocks noChangeAspect="1" noChangeArrowheads="1"/>
          </p:cNvPicPr>
          <p:nvPr/>
        </p:nvPicPr>
        <p:blipFill rotWithShape="1">
          <a:blip r:embed="rId3">
            <a:extLst>
              <a:ext uri="{28A0092B-C50C-407E-A947-70E740481C1C}">
                <a14:useLocalDpi xmlns:a14="http://schemas.microsoft.com/office/drawing/2010/main" val="0"/>
              </a:ext>
            </a:extLst>
          </a:blip>
          <a:srcRect b="3118"/>
          <a:stretch/>
        </p:blipFill>
        <p:spPr bwMode="auto">
          <a:xfrm>
            <a:off x="3882390" y="1360902"/>
            <a:ext cx="4690111" cy="4439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433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Data Mining Process: </a:t>
            </a:r>
            <a:r>
              <a:rPr lang="en-US" sz="3600" spc="-450" dirty="0">
                <a:latin typeface="+mj-lt"/>
              </a:rPr>
              <a:t>S E M </a:t>
            </a:r>
            <a:r>
              <a:rPr lang="en-US" sz="3600" spc="-450" dirty="0" err="1">
                <a:latin typeface="+mj-lt"/>
              </a:rPr>
              <a:t>M</a:t>
            </a:r>
            <a:r>
              <a:rPr lang="en-US" sz="3600" spc="-450" dirty="0">
                <a:latin typeface="+mj-lt"/>
              </a:rPr>
              <a:t> </a:t>
            </a:r>
            <a:r>
              <a:rPr lang="en-US" sz="3600" dirty="0">
                <a:latin typeface="+mj-lt"/>
              </a:rPr>
              <a:t>A</a:t>
            </a:r>
          </a:p>
        </p:txBody>
      </p:sp>
      <p:sp>
        <p:nvSpPr>
          <p:cNvPr id="3" name="Content Placeholder 2"/>
          <p:cNvSpPr>
            <a:spLocks noGrp="1"/>
          </p:cNvSpPr>
          <p:nvPr>
            <p:ph idx="1"/>
          </p:nvPr>
        </p:nvSpPr>
        <p:spPr>
          <a:xfrm>
            <a:off x="457200" y="1143000"/>
            <a:ext cx="8153400" cy="369332"/>
          </a:xfrm>
        </p:spPr>
        <p:txBody>
          <a:bodyPr wrap="square">
            <a:spAutoFit/>
          </a:bodyPr>
          <a:lstStyle/>
          <a:p>
            <a:pPr marL="0" indent="0">
              <a:buNone/>
            </a:pPr>
            <a:r>
              <a:rPr lang="en-IN" sz="2400" b="1" dirty="0"/>
              <a:t>Figure 4.5 </a:t>
            </a:r>
            <a:r>
              <a:rPr lang="en-IN" sz="2400" spc="-300" dirty="0"/>
              <a:t>S E M </a:t>
            </a:r>
            <a:r>
              <a:rPr lang="en-IN" sz="2400" spc="-300" dirty="0" err="1"/>
              <a:t>M</a:t>
            </a:r>
            <a:r>
              <a:rPr lang="en-IN" sz="2400" spc="-300" dirty="0"/>
              <a:t> </a:t>
            </a:r>
            <a:r>
              <a:rPr lang="en-IN" sz="2400" dirty="0"/>
              <a:t>A Data Mining Process.</a:t>
            </a:r>
          </a:p>
        </p:txBody>
      </p:sp>
      <p:sp>
        <p:nvSpPr>
          <p:cNvPr id="4" name="Content Placeholder 3"/>
          <p:cNvSpPr>
            <a:spLocks noGrp="1"/>
          </p:cNvSpPr>
          <p:nvPr>
            <p:ph idx="13"/>
          </p:nvPr>
        </p:nvSpPr>
        <p:spPr>
          <a:xfrm>
            <a:off x="457200" y="1600200"/>
            <a:ext cx="8153400" cy="369332"/>
          </a:xfrm>
        </p:spPr>
        <p:txBody>
          <a:bodyPr wrap="square">
            <a:spAutoFit/>
          </a:bodyPr>
          <a:lstStyle/>
          <a:p>
            <a:r>
              <a:rPr lang="en-IN" sz="2400" dirty="0"/>
              <a:t>Developed by </a:t>
            </a:r>
            <a:r>
              <a:rPr lang="en-IN" sz="2400" spc="-300" dirty="0"/>
              <a:t>S A </a:t>
            </a:r>
            <a:r>
              <a:rPr lang="en-IN" sz="2400" dirty="0"/>
              <a:t>S Institute</a:t>
            </a:r>
          </a:p>
        </p:txBody>
      </p:sp>
      <p:pic>
        <p:nvPicPr>
          <p:cNvPr id="4098" name="Picture 2" descr="The flowchart shows the following steps, each step leading to the next step:&#10;• Model - Use a variety of statistical and machine learning models. &#10;• Assess - Evaluate the accuracy and usefulness of the models.&#10;• Sample - Generate a representative sample of the data.&#10;• Explore - Visualize and provide a basic description of the data.&#10;• Modify - Select variables, transform variable representations. This step loops back to Model."/>
          <p:cNvPicPr>
            <a:picLocks noChangeAspect="1" noChangeArrowheads="1"/>
          </p:cNvPicPr>
          <p:nvPr/>
        </p:nvPicPr>
        <p:blipFill rotWithShape="1">
          <a:blip r:embed="rId3">
            <a:extLst>
              <a:ext uri="{28A0092B-C50C-407E-A947-70E740481C1C}">
                <a14:useLocalDpi xmlns:a14="http://schemas.microsoft.com/office/drawing/2010/main" val="0"/>
              </a:ext>
            </a:extLst>
          </a:blip>
          <a:srcRect b="3021"/>
          <a:stretch/>
        </p:blipFill>
        <p:spPr bwMode="auto">
          <a:xfrm>
            <a:off x="1602350" y="2058670"/>
            <a:ext cx="5930567" cy="425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061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Data Mining Process: </a:t>
            </a:r>
            <a:r>
              <a:rPr lang="en-US" spc="-450" dirty="0"/>
              <a:t>K D </a:t>
            </a:r>
            <a:r>
              <a:rPr lang="en-US" dirty="0" err="1"/>
              <a:t>D</a:t>
            </a:r>
            <a:endParaRPr lang="en-US" dirty="0"/>
          </a:p>
        </p:txBody>
      </p:sp>
      <p:sp>
        <p:nvSpPr>
          <p:cNvPr id="3" name="Content Placeholder 2"/>
          <p:cNvSpPr>
            <a:spLocks noGrp="1"/>
          </p:cNvSpPr>
          <p:nvPr>
            <p:ph idx="1"/>
          </p:nvPr>
        </p:nvSpPr>
        <p:spPr>
          <a:xfrm>
            <a:off x="456154" y="990600"/>
            <a:ext cx="8154446" cy="738664"/>
          </a:xfrm>
        </p:spPr>
        <p:txBody>
          <a:bodyPr wrap="square">
            <a:spAutoFit/>
          </a:bodyPr>
          <a:lstStyle/>
          <a:p>
            <a:pPr marL="0" indent="0">
              <a:buNone/>
            </a:pPr>
            <a:r>
              <a:rPr lang="en-IN" sz="2400" b="1" dirty="0"/>
              <a:t>Figure 4.6</a:t>
            </a:r>
            <a:r>
              <a:rPr lang="en-IN" sz="2400" dirty="0"/>
              <a:t> </a:t>
            </a:r>
            <a:r>
              <a:rPr lang="en-IN" sz="2400" spc="-300" dirty="0"/>
              <a:t>K D </a:t>
            </a:r>
            <a:r>
              <a:rPr lang="en-IN" sz="2400" dirty="0" err="1"/>
              <a:t>D</a:t>
            </a:r>
            <a:r>
              <a:rPr lang="en-IN" sz="2400" dirty="0"/>
              <a:t> (Knowledge Discovery in Databases) Process.</a:t>
            </a:r>
          </a:p>
        </p:txBody>
      </p:sp>
      <p:pic>
        <p:nvPicPr>
          <p:cNvPr id="5122" name="Picture 2" descr="The figure summarizes some of the processes identified in data mining and knowledge discovery. The diagram starts with the sources for raw data and finishes with the knowledge &quot;Actionable Insight&quot;, which was acquired because of the following stages:&#10;• Data selection or segmenting for gaining the target data.&#10;• Data cleaning or preprocessing the data.&#10;• Data transformation for making the data useable.&#10;• Data mining: This stage is concerned with the extraction of patterns from the data.&#10;• Internalization: In this stage, the patterns identified by the system are interpreted into knowledge or actionable insights which can be used to support decision making."/>
          <p:cNvPicPr>
            <a:picLocks noChangeAspect="1" noChangeArrowheads="1"/>
          </p:cNvPicPr>
          <p:nvPr/>
        </p:nvPicPr>
        <p:blipFill rotWithShape="1">
          <a:blip r:embed="rId3">
            <a:extLst>
              <a:ext uri="{28A0092B-C50C-407E-A947-70E740481C1C}">
                <a14:useLocalDpi xmlns:a14="http://schemas.microsoft.com/office/drawing/2010/main" val="0"/>
              </a:ext>
            </a:extLst>
          </a:blip>
          <a:srcRect b="2971"/>
          <a:stretch/>
        </p:blipFill>
        <p:spPr bwMode="auto">
          <a:xfrm>
            <a:off x="1626858" y="1846284"/>
            <a:ext cx="6002863" cy="444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Learning Objectives </a:t>
            </a:r>
            <a:r>
              <a:rPr lang="en-IN" sz="2800" dirty="0"/>
              <a:t>(1 of 2)</a:t>
            </a:r>
            <a:endParaRPr lang="en-US" dirty="0"/>
          </a:p>
        </p:txBody>
      </p:sp>
      <p:sp>
        <p:nvSpPr>
          <p:cNvPr id="3" name="Content Placeholder 2"/>
          <p:cNvSpPr>
            <a:spLocks noGrp="1"/>
          </p:cNvSpPr>
          <p:nvPr>
            <p:ph idx="1"/>
          </p:nvPr>
        </p:nvSpPr>
        <p:spPr>
          <a:xfrm>
            <a:off x="456154" y="990128"/>
            <a:ext cx="8153400" cy="3354765"/>
          </a:xfrm>
        </p:spPr>
        <p:txBody>
          <a:bodyPr wrap="square">
            <a:spAutoFit/>
          </a:bodyPr>
          <a:lstStyle/>
          <a:p>
            <a:pPr marL="0" indent="0">
              <a:buClr>
                <a:schemeClr val="bg1"/>
              </a:buClr>
              <a:buNone/>
              <a:tabLst>
                <a:tab pos="514350" algn="l"/>
              </a:tabLst>
            </a:pPr>
            <a:r>
              <a:rPr lang="en-US" sz="2400" b="1" dirty="0">
                <a:solidFill>
                  <a:srgbClr val="007FA3"/>
                </a:solidFill>
              </a:rPr>
              <a:t>4.1</a:t>
            </a:r>
            <a:r>
              <a:rPr lang="en-US" sz="2400" dirty="0"/>
              <a:t> Define data mining as an enabling technology for 	business analytics</a:t>
            </a:r>
          </a:p>
          <a:p>
            <a:pPr marL="0" indent="0">
              <a:buClr>
                <a:schemeClr val="bg1"/>
              </a:buClr>
              <a:buNone/>
            </a:pPr>
            <a:r>
              <a:rPr lang="en-US" sz="2400" b="1" dirty="0">
                <a:solidFill>
                  <a:srgbClr val="007FA3"/>
                </a:solidFill>
              </a:rPr>
              <a:t>4.2</a:t>
            </a:r>
            <a:r>
              <a:rPr lang="en-US" sz="2400" dirty="0"/>
              <a:t> Understand the objectives and benefits of data mining</a:t>
            </a:r>
          </a:p>
          <a:p>
            <a:pPr marL="0" indent="0">
              <a:buClr>
                <a:schemeClr val="bg1"/>
              </a:buClr>
              <a:buNone/>
              <a:tabLst>
                <a:tab pos="514350" algn="l"/>
              </a:tabLst>
            </a:pPr>
            <a:r>
              <a:rPr lang="en-US" sz="2400" b="1" dirty="0">
                <a:solidFill>
                  <a:srgbClr val="007FA3"/>
                </a:solidFill>
              </a:rPr>
              <a:t>4.3</a:t>
            </a:r>
            <a:r>
              <a:rPr lang="en-US" sz="2400" dirty="0"/>
              <a:t> Become familiar with the wide range of applications of 	data mining</a:t>
            </a:r>
          </a:p>
          <a:p>
            <a:pPr marL="0" indent="0">
              <a:buClr>
                <a:schemeClr val="bg1"/>
              </a:buClr>
              <a:buNone/>
            </a:pPr>
            <a:r>
              <a:rPr lang="en-US" sz="2400" b="1" dirty="0">
                <a:solidFill>
                  <a:srgbClr val="007FA3"/>
                </a:solidFill>
              </a:rPr>
              <a:t>4.4</a:t>
            </a:r>
            <a:r>
              <a:rPr lang="en-US" sz="2400" dirty="0"/>
              <a:t> Learn the standardized data mining processes</a:t>
            </a:r>
          </a:p>
          <a:p>
            <a:pPr marL="0" indent="0">
              <a:buClr>
                <a:schemeClr val="bg1"/>
              </a:buClr>
              <a:buNone/>
            </a:pPr>
            <a:r>
              <a:rPr lang="en-US" sz="2400" b="1" dirty="0">
                <a:solidFill>
                  <a:srgbClr val="007FA3"/>
                </a:solidFill>
              </a:rPr>
              <a:t>4.5</a:t>
            </a:r>
            <a:r>
              <a:rPr lang="en-US" sz="2400" dirty="0"/>
              <a:t> Learn different methods and algorithms of data mining</a:t>
            </a:r>
          </a:p>
        </p:txBody>
      </p:sp>
    </p:spTree>
    <p:extLst>
      <p:ext uri="{BB962C8B-B14F-4D97-AF65-F5344CB8AC3E}">
        <p14:creationId xmlns:p14="http://schemas.microsoft.com/office/powerpoint/2010/main" val="3449686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IN" sz="3600" dirty="0">
                <a:latin typeface="+mj-lt"/>
              </a:rPr>
              <a:t>Which Data Mining Process is the Best?</a:t>
            </a:r>
            <a:endParaRPr lang="en-US" sz="3600" dirty="0">
              <a:latin typeface="+mj-lt"/>
            </a:endParaRPr>
          </a:p>
        </p:txBody>
      </p:sp>
      <p:sp>
        <p:nvSpPr>
          <p:cNvPr id="3" name="Content Placeholder 2"/>
          <p:cNvSpPr>
            <a:spLocks noGrp="1"/>
          </p:cNvSpPr>
          <p:nvPr>
            <p:ph idx="1"/>
          </p:nvPr>
        </p:nvSpPr>
        <p:spPr>
          <a:xfrm>
            <a:off x="457200" y="1371600"/>
            <a:ext cx="8153400" cy="338554"/>
          </a:xfrm>
        </p:spPr>
        <p:txBody>
          <a:bodyPr wrap="square">
            <a:spAutoFit/>
          </a:bodyPr>
          <a:lstStyle/>
          <a:p>
            <a:pPr marL="0" indent="0">
              <a:buNone/>
            </a:pPr>
            <a:r>
              <a:rPr lang="en-IN" sz="2200" b="1" dirty="0"/>
              <a:t>Figure 4.7</a:t>
            </a:r>
            <a:r>
              <a:rPr lang="en-IN" sz="2200" dirty="0"/>
              <a:t> Ranking of Data Mining Methodologies/Processes.</a:t>
            </a:r>
          </a:p>
        </p:txBody>
      </p:sp>
      <p:pic>
        <p:nvPicPr>
          <p:cNvPr id="6146" name="Picture 2" descr="The vertical axis shows various data mining methodologies/processes and the horizontal axis shows the ranking from 0 to 70 in increments of 10. The data depicted in the graph is as follows: &#10;• CRISP-DM - 62&#10;• My own - 27&#10;• SEMMA - 18&#10;• KDD Process - 9&#10;• My organization's - 7&#10;• Domain-specific methodology - 5&#10;• None - 5&#10;• Other methodology (not domain specific) - 4"/>
          <p:cNvPicPr>
            <a:picLocks noChangeAspect="1" noChangeArrowheads="1"/>
          </p:cNvPicPr>
          <p:nvPr/>
        </p:nvPicPr>
        <p:blipFill rotWithShape="1">
          <a:blip r:embed="rId3">
            <a:extLst>
              <a:ext uri="{28A0092B-C50C-407E-A947-70E740481C1C}">
                <a14:useLocalDpi xmlns:a14="http://schemas.microsoft.com/office/drawing/2010/main" val="0"/>
              </a:ext>
            </a:extLst>
          </a:blip>
          <a:srcRect b="4050"/>
          <a:stretch/>
        </p:blipFill>
        <p:spPr bwMode="auto">
          <a:xfrm>
            <a:off x="502302" y="1864280"/>
            <a:ext cx="8086082" cy="409146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457200" y="6057049"/>
            <a:ext cx="8153400" cy="246221"/>
          </a:xfrm>
        </p:spPr>
        <p:txBody>
          <a:bodyPr wrap="square">
            <a:spAutoFit/>
          </a:bodyPr>
          <a:lstStyle/>
          <a:p>
            <a:pPr marL="0" indent="0">
              <a:buNone/>
            </a:pPr>
            <a:r>
              <a:rPr lang="en-IN" i="1" dirty="0"/>
              <a:t>Source: </a:t>
            </a:r>
            <a:r>
              <a:rPr lang="en-IN" dirty="0"/>
              <a:t>Used with permission from </a:t>
            </a:r>
            <a:r>
              <a:rPr lang="en-IN" b="1" dirty="0">
                <a:hlinkClick r:id="rId4" action="ppaction://hlinkfile" tooltip="KDnuggets.com"/>
              </a:rPr>
              <a:t>KDnuggets.com</a:t>
            </a:r>
            <a:r>
              <a:rPr lang="en-IN" dirty="0"/>
              <a:t>.</a:t>
            </a:r>
          </a:p>
        </p:txBody>
      </p:sp>
    </p:spTree>
    <p:extLst>
      <p:ext uri="{BB962C8B-B14F-4D97-AF65-F5344CB8AC3E}">
        <p14:creationId xmlns:p14="http://schemas.microsoft.com/office/powerpoint/2010/main" val="2229399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Methods: Classification</a:t>
            </a:r>
            <a:endParaRPr lang="en-US" dirty="0"/>
          </a:p>
        </p:txBody>
      </p:sp>
      <p:sp>
        <p:nvSpPr>
          <p:cNvPr id="3" name="Content Placeholder 2"/>
          <p:cNvSpPr>
            <a:spLocks noGrp="1"/>
          </p:cNvSpPr>
          <p:nvPr>
            <p:ph idx="1"/>
          </p:nvPr>
        </p:nvSpPr>
        <p:spPr>
          <a:xfrm>
            <a:off x="456154" y="990128"/>
            <a:ext cx="8153400" cy="4108817"/>
          </a:xfrm>
        </p:spPr>
        <p:txBody>
          <a:bodyPr wrap="square">
            <a:spAutoFit/>
          </a:bodyPr>
          <a:lstStyle/>
          <a:p>
            <a:r>
              <a:rPr lang="en-US" sz="2400" dirty="0"/>
              <a:t>Most frequently used </a:t>
            </a:r>
            <a:r>
              <a:rPr lang="en-US" sz="2400" spc="-300" dirty="0"/>
              <a:t>D </a:t>
            </a:r>
            <a:r>
              <a:rPr lang="en-US" sz="2400" dirty="0"/>
              <a:t>M method</a:t>
            </a:r>
          </a:p>
          <a:p>
            <a:r>
              <a:rPr lang="en-US" sz="2400" dirty="0"/>
              <a:t>Part of the machine-learning family </a:t>
            </a:r>
          </a:p>
          <a:p>
            <a:r>
              <a:rPr lang="en-US" sz="2400" dirty="0"/>
              <a:t>Employ supervised learning</a:t>
            </a:r>
          </a:p>
          <a:p>
            <a:r>
              <a:rPr lang="en-US" sz="2400" dirty="0"/>
              <a:t>Learn from past data, classify new data</a:t>
            </a:r>
          </a:p>
          <a:p>
            <a:r>
              <a:rPr lang="en-US" sz="2400" dirty="0"/>
              <a:t>The output variable is categorical (nominal or ordinal) in nature</a:t>
            </a:r>
          </a:p>
          <a:p>
            <a:r>
              <a:rPr lang="en-US" sz="2400" dirty="0">
                <a:solidFill>
                  <a:schemeClr val="bg2"/>
                </a:solidFill>
              </a:rPr>
              <a:t>Classification versus regression?</a:t>
            </a:r>
          </a:p>
          <a:p>
            <a:r>
              <a:rPr lang="en-US" sz="2400" dirty="0">
                <a:solidFill>
                  <a:schemeClr val="bg2"/>
                </a:solidFill>
              </a:rPr>
              <a:t>Classification versus clustering? </a:t>
            </a:r>
          </a:p>
        </p:txBody>
      </p:sp>
    </p:spTree>
    <p:extLst>
      <p:ext uri="{BB962C8B-B14F-4D97-AF65-F5344CB8AC3E}">
        <p14:creationId xmlns:p14="http://schemas.microsoft.com/office/powerpoint/2010/main" val="3098304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Assessment Methods for Classification</a:t>
            </a:r>
            <a:endParaRPr lang="en-US" dirty="0"/>
          </a:p>
        </p:txBody>
      </p:sp>
      <p:sp>
        <p:nvSpPr>
          <p:cNvPr id="3" name="Content Placeholder 2"/>
          <p:cNvSpPr>
            <a:spLocks noGrp="1"/>
          </p:cNvSpPr>
          <p:nvPr>
            <p:ph idx="1"/>
          </p:nvPr>
        </p:nvSpPr>
        <p:spPr>
          <a:xfrm>
            <a:off x="456154" y="1369546"/>
            <a:ext cx="8153400" cy="3954929"/>
          </a:xfrm>
        </p:spPr>
        <p:txBody>
          <a:bodyPr wrap="square">
            <a:spAutoFit/>
          </a:bodyPr>
          <a:lstStyle/>
          <a:p>
            <a:r>
              <a:rPr lang="en-US" sz="2400" dirty="0"/>
              <a:t>Predictive accuracy</a:t>
            </a:r>
          </a:p>
          <a:p>
            <a:pPr lvl="1"/>
            <a:r>
              <a:rPr lang="en-US" sz="2400" dirty="0"/>
              <a:t>Hit rate </a:t>
            </a:r>
          </a:p>
          <a:p>
            <a:r>
              <a:rPr lang="en-US" sz="2400" dirty="0"/>
              <a:t>Speed</a:t>
            </a:r>
          </a:p>
          <a:p>
            <a:pPr lvl="1"/>
            <a:r>
              <a:rPr lang="en-US" sz="2400" dirty="0"/>
              <a:t>Model building versus predicting/usage speed</a:t>
            </a:r>
          </a:p>
          <a:p>
            <a:r>
              <a:rPr lang="en-US" sz="2400" dirty="0"/>
              <a:t>Robustness</a:t>
            </a:r>
          </a:p>
          <a:p>
            <a:r>
              <a:rPr lang="en-US" sz="2400" dirty="0"/>
              <a:t>Scalability</a:t>
            </a:r>
          </a:p>
          <a:p>
            <a:r>
              <a:rPr lang="en-US" sz="2400" dirty="0"/>
              <a:t>Interpretability</a:t>
            </a:r>
          </a:p>
          <a:p>
            <a:pPr lvl="1"/>
            <a:r>
              <a:rPr lang="en-US" sz="2400" dirty="0"/>
              <a:t>Transparency, </a:t>
            </a:r>
            <a:r>
              <a:rPr lang="en-US" sz="2400" dirty="0" err="1"/>
              <a:t>explainability</a:t>
            </a:r>
            <a:endParaRPr lang="en-US" sz="2400" dirty="0"/>
          </a:p>
        </p:txBody>
      </p:sp>
    </p:spTree>
    <p:extLst>
      <p:ext uri="{BB962C8B-B14F-4D97-AF65-F5344CB8AC3E}">
        <p14:creationId xmlns:p14="http://schemas.microsoft.com/office/powerpoint/2010/main" val="515634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Accuracy of Classification Models</a:t>
            </a:r>
          </a:p>
        </p:txBody>
      </p:sp>
      <p:sp>
        <p:nvSpPr>
          <p:cNvPr id="3" name="Content Placeholder 2"/>
          <p:cNvSpPr>
            <a:spLocks noGrp="1"/>
          </p:cNvSpPr>
          <p:nvPr>
            <p:ph idx="1"/>
          </p:nvPr>
        </p:nvSpPr>
        <p:spPr>
          <a:xfrm>
            <a:off x="456154" y="991072"/>
            <a:ext cx="8153400" cy="738664"/>
          </a:xfrm>
        </p:spPr>
        <p:txBody>
          <a:bodyPr wrap="square">
            <a:spAutoFit/>
          </a:bodyPr>
          <a:lstStyle/>
          <a:p>
            <a:r>
              <a:rPr lang="en-IN" sz="2400" dirty="0"/>
              <a:t>In classification problems, the primary source for accuracy estimation is the </a:t>
            </a:r>
            <a:r>
              <a:rPr lang="en-IN" sz="2400" dirty="0">
                <a:solidFill>
                  <a:schemeClr val="bg2"/>
                </a:solidFill>
              </a:rPr>
              <a:t>confusion matrix</a:t>
            </a:r>
            <a:r>
              <a:rPr lang="en-IN" sz="2400" dirty="0"/>
              <a:t> </a:t>
            </a:r>
          </a:p>
        </p:txBody>
      </p:sp>
      <p:pic>
        <p:nvPicPr>
          <p:cNvPr id="1031" name="Picture 7" descr="The confusion matrix shows two classes – predicted class on the horizontal axis and true/deserved class on the vertical axis. There are four squares inside this matrix – True positive (TP) count, False positive (FP) count, True negative (TN) count and False Negative (FN) count. The numbers along the diagonal from the upper left to the lower right represent correct decisions, and the numbers outside this diagonal represent the errors.&#10;True positive (TP) count square – Horizontal axis Positive; Vertical Axis Positive&#10;False positive (FP) count square – Horizontal axis Negative; Vertical Axis Positive&#10;True negative (TN) count square – Horizontal axis Negative; Vertical Axis Negative&#10;False Negative (FN) count square – Horizontal axis Positive; Vertical Axis Negative"/>
          <p:cNvPicPr>
            <a:picLocks noChangeAspect="1" noChangeArrowheads="1"/>
          </p:cNvPicPr>
          <p:nvPr/>
        </p:nvPicPr>
        <p:blipFill rotWithShape="1">
          <a:blip r:embed="rId4">
            <a:extLst>
              <a:ext uri="{28A0092B-C50C-407E-A947-70E740481C1C}">
                <a14:useLocalDpi xmlns:a14="http://schemas.microsoft.com/office/drawing/2010/main" val="0"/>
              </a:ext>
            </a:extLst>
          </a:blip>
          <a:srcRect b="2607"/>
          <a:stretch/>
        </p:blipFill>
        <p:spPr bwMode="auto">
          <a:xfrm>
            <a:off x="511228" y="2238376"/>
            <a:ext cx="3984572" cy="4000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descr="Accuracy equals the sum of true Positive Count and True Negative count divided by the sum of True Positive count, True Negative count, False Positive count and False Negative count."/>
          <p:cNvGraphicFramePr>
            <a:graphicFrameLocks noChangeAspect="1"/>
          </p:cNvGraphicFramePr>
          <p:nvPr>
            <p:extLst>
              <p:ext uri="{D42A27DB-BD31-4B8C-83A1-F6EECF244321}">
                <p14:modId xmlns:p14="http://schemas.microsoft.com/office/powerpoint/2010/main" val="2839218388"/>
              </p:ext>
            </p:extLst>
          </p:nvPr>
        </p:nvGraphicFramePr>
        <p:xfrm>
          <a:off x="5105400" y="2743200"/>
          <a:ext cx="3194050" cy="685800"/>
        </p:xfrm>
        <a:graphic>
          <a:graphicData uri="http://schemas.openxmlformats.org/presentationml/2006/ole">
            <mc:AlternateContent xmlns:mc="http://schemas.openxmlformats.org/markup-compatibility/2006">
              <mc:Choice xmlns:v="urn:schemas-microsoft-com:vml" Requires="v">
                <p:oleObj spid="_x0000_s8486" name="Equation" r:id="rId5" imgW="1688367" imgH="355446" progId="Equation.DSMT4">
                  <p:embed/>
                </p:oleObj>
              </mc:Choice>
              <mc:Fallback>
                <p:oleObj name="Equation" r:id="rId5" imgW="1688367" imgH="35544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743200"/>
                        <a:ext cx="31940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descr="True Positive Rate equals True Positive Count divided by the sum of True Positive Count and False Negative count."/>
          <p:cNvGraphicFramePr>
            <a:graphicFrameLocks noChangeAspect="1"/>
          </p:cNvGraphicFramePr>
          <p:nvPr>
            <p:extLst>
              <p:ext uri="{D42A27DB-BD31-4B8C-83A1-F6EECF244321}">
                <p14:modId xmlns:p14="http://schemas.microsoft.com/office/powerpoint/2010/main" val="3589073095"/>
              </p:ext>
            </p:extLst>
          </p:nvPr>
        </p:nvGraphicFramePr>
        <p:xfrm>
          <a:off x="5098338" y="3594226"/>
          <a:ext cx="3112924" cy="660149"/>
        </p:xfrm>
        <a:graphic>
          <a:graphicData uri="http://schemas.openxmlformats.org/presentationml/2006/ole">
            <mc:AlternateContent xmlns:mc="http://schemas.openxmlformats.org/markup-compatibility/2006">
              <mc:Choice xmlns:v="urn:schemas-microsoft-com:vml" Requires="v">
                <p:oleObj spid="_x0000_s8487" name="Equation" r:id="rId7" imgW="1892160" imgH="393480" progId="Equation.DSMT4">
                  <p:embed/>
                </p:oleObj>
              </mc:Choice>
              <mc:Fallback>
                <p:oleObj name="Equation" r:id="rId7" imgW="1892160" imgH="393480" progId="Equation.DSMT4">
                  <p:embed/>
                  <p:pic>
                    <p:nvPicPr>
                      <p:cNvPr id="0" name="Object 1"/>
                      <p:cNvPicPr>
                        <a:picLocks noChangeAspect="1" noChangeArrowheads="1"/>
                      </p:cNvPicPr>
                      <p:nvPr/>
                    </p:nvPicPr>
                    <p:blipFill>
                      <a:blip r:embed="rId8"/>
                      <a:srcRect/>
                      <a:stretch>
                        <a:fillRect/>
                      </a:stretch>
                    </p:blipFill>
                    <p:spPr bwMode="auto">
                      <a:xfrm>
                        <a:off x="5098338" y="3594226"/>
                        <a:ext cx="3112924" cy="66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descr="True Negative Rate equals True Negative count divided by the sum of True Negative count and False Positive count."/>
          <p:cNvGraphicFramePr>
            <a:graphicFrameLocks noChangeAspect="1"/>
          </p:cNvGraphicFramePr>
          <p:nvPr>
            <p:extLst>
              <p:ext uri="{D42A27DB-BD31-4B8C-83A1-F6EECF244321}">
                <p14:modId xmlns:p14="http://schemas.microsoft.com/office/powerpoint/2010/main" val="3899087026"/>
              </p:ext>
            </p:extLst>
          </p:nvPr>
        </p:nvGraphicFramePr>
        <p:xfrm>
          <a:off x="5105400" y="4419600"/>
          <a:ext cx="3086100" cy="685800"/>
        </p:xfrm>
        <a:graphic>
          <a:graphicData uri="http://schemas.openxmlformats.org/presentationml/2006/ole">
            <mc:AlternateContent xmlns:mc="http://schemas.openxmlformats.org/markup-compatibility/2006">
              <mc:Choice xmlns:v="urn:schemas-microsoft-com:vml" Requires="v">
                <p:oleObj spid="_x0000_s8488" name="Equation" r:id="rId9" imgW="1625600" imgH="355600" progId="Equation.DSMT4">
                  <p:embed/>
                </p:oleObj>
              </mc:Choice>
              <mc:Fallback>
                <p:oleObj name="Equation" r:id="rId9" imgW="1625600" imgH="35560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4419600"/>
                        <a:ext cx="3086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descr="Precision equals True Positive Count divided by the sum of True Positive Count and False Positive count."/>
          <p:cNvGraphicFramePr>
            <a:graphicFrameLocks noChangeAspect="1"/>
          </p:cNvGraphicFramePr>
          <p:nvPr>
            <p:extLst>
              <p:ext uri="{D42A27DB-BD31-4B8C-83A1-F6EECF244321}">
                <p14:modId xmlns:p14="http://schemas.microsoft.com/office/powerpoint/2010/main" val="4210764612"/>
              </p:ext>
            </p:extLst>
          </p:nvPr>
        </p:nvGraphicFramePr>
        <p:xfrm>
          <a:off x="4794969" y="5454001"/>
          <a:ext cx="1984524" cy="598199"/>
        </p:xfrm>
        <a:graphic>
          <a:graphicData uri="http://schemas.openxmlformats.org/presentationml/2006/ole">
            <mc:AlternateContent xmlns:mc="http://schemas.openxmlformats.org/markup-compatibility/2006">
              <mc:Choice xmlns:v="urn:schemas-microsoft-com:vml" Requires="v">
                <p:oleObj spid="_x0000_s8489" name="Equation" r:id="rId11" imgW="1320480" imgH="393480" progId="Equation.3">
                  <p:embed/>
                </p:oleObj>
              </mc:Choice>
              <mc:Fallback>
                <p:oleObj name="Equation" r:id="rId11" imgW="1320480" imgH="393480" progId="Equation.3">
                  <p:embed/>
                  <p:pic>
                    <p:nvPicPr>
                      <p:cNvPr id="0" name="Object 7"/>
                      <p:cNvPicPr>
                        <a:picLocks noChangeAspect="1" noChangeArrowheads="1"/>
                      </p:cNvPicPr>
                      <p:nvPr/>
                    </p:nvPicPr>
                    <p:blipFill>
                      <a:blip r:embed="rId12"/>
                      <a:srcRect/>
                      <a:stretch>
                        <a:fillRect/>
                      </a:stretch>
                    </p:blipFill>
                    <p:spPr bwMode="auto">
                      <a:xfrm>
                        <a:off x="4794969" y="5454001"/>
                        <a:ext cx="1984524" cy="59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descr="Recall equals True Positive Count divided by the sum of True Positive Count and False Negative count."/>
          <p:cNvGraphicFramePr>
            <a:graphicFrameLocks noChangeAspect="1"/>
          </p:cNvGraphicFramePr>
          <p:nvPr>
            <p:extLst>
              <p:ext uri="{D42A27DB-BD31-4B8C-83A1-F6EECF244321}">
                <p14:modId xmlns:p14="http://schemas.microsoft.com/office/powerpoint/2010/main" val="2446656350"/>
              </p:ext>
            </p:extLst>
          </p:nvPr>
        </p:nvGraphicFramePr>
        <p:xfrm>
          <a:off x="6966587" y="5464302"/>
          <a:ext cx="1566040" cy="577596"/>
        </p:xfrm>
        <a:graphic>
          <a:graphicData uri="http://schemas.openxmlformats.org/presentationml/2006/ole">
            <mc:AlternateContent xmlns:mc="http://schemas.openxmlformats.org/markup-compatibility/2006">
              <mc:Choice xmlns:v="urn:schemas-microsoft-com:vml" Requires="v">
                <p:oleObj spid="_x0000_s8490" name="Equation" r:id="rId13" imgW="977900" imgH="355600" progId="Equation.3">
                  <p:embed/>
                </p:oleObj>
              </mc:Choice>
              <mc:Fallback>
                <p:oleObj name="Equation" r:id="rId13" imgW="977900" imgH="355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66587" y="5464302"/>
                        <a:ext cx="1566040" cy="57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40612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09" y="85888"/>
            <a:ext cx="8162925" cy="1097280"/>
          </a:xfrm>
        </p:spPr>
        <p:txBody>
          <a:bodyPr wrap="square">
            <a:spAutoFit/>
          </a:bodyPr>
          <a:lstStyle/>
          <a:p>
            <a:r>
              <a:rPr lang="en-US" sz="3600" dirty="0">
                <a:latin typeface="+mn-lt"/>
              </a:rPr>
              <a:t>Estimation Methodologies for Classification: Single/Simple Split</a:t>
            </a:r>
          </a:p>
        </p:txBody>
      </p:sp>
      <p:sp>
        <p:nvSpPr>
          <p:cNvPr id="5" name="Content Placeholder 4"/>
          <p:cNvSpPr>
            <a:spLocks noGrp="1"/>
          </p:cNvSpPr>
          <p:nvPr>
            <p:ph idx="13"/>
          </p:nvPr>
        </p:nvSpPr>
        <p:spPr>
          <a:xfrm>
            <a:off x="447675" y="1364668"/>
            <a:ext cx="8162925" cy="1184940"/>
          </a:xfrm>
        </p:spPr>
        <p:txBody>
          <a:bodyPr wrap="square">
            <a:spAutoFit/>
          </a:bodyPr>
          <a:lstStyle/>
          <a:p>
            <a:r>
              <a:rPr lang="en-US" sz="2400" dirty="0">
                <a:solidFill>
                  <a:schemeClr val="bg2"/>
                </a:solidFill>
              </a:rPr>
              <a:t>Simple split</a:t>
            </a:r>
            <a:r>
              <a:rPr lang="en-US" sz="2400" dirty="0">
                <a:solidFill>
                  <a:srgbClr val="FF6600"/>
                </a:solidFill>
              </a:rPr>
              <a:t> </a:t>
            </a:r>
            <a:r>
              <a:rPr lang="en-US" sz="2400" dirty="0"/>
              <a:t>(or holdout or test sample estimation) </a:t>
            </a:r>
          </a:p>
          <a:p>
            <a:pPr lvl="1"/>
            <a:r>
              <a:rPr lang="en-US" sz="2400" dirty="0"/>
              <a:t>Split the data into 2 mutually exclusive sets: training (~70%) and testing (30%)</a:t>
            </a:r>
          </a:p>
        </p:txBody>
      </p:sp>
      <p:pic>
        <p:nvPicPr>
          <p:cNvPr id="2050" name="Picture 2" descr="The figure summarizes some of the steps identified in the simple random data splitting process. The diagram starts with the sources processed data set and finishes with the confusion matrix. Here are the steps as shown in the diagram:&#10;Preprocessed data is shown partitioned into two mutually exclusive subsets - training data and testing data. In the diagram, two-thirds of the data is designated as the training set and the remaining one-third as the test set.&#10;Training data set is used for model development, and the testing data set is used for model assessment (scoring). The next step in the model development process is model assessment (scoring) through the trained classifier. The assessments are then used for prediction accuracy using the confusion matrix."/>
          <p:cNvPicPr>
            <a:picLocks noChangeAspect="1" noChangeArrowheads="1"/>
          </p:cNvPicPr>
          <p:nvPr/>
        </p:nvPicPr>
        <p:blipFill rotWithShape="1">
          <a:blip r:embed="rId3">
            <a:extLst>
              <a:ext uri="{28A0092B-C50C-407E-A947-70E740481C1C}">
                <a14:useLocalDpi xmlns:a14="http://schemas.microsoft.com/office/drawing/2010/main" val="0"/>
              </a:ext>
            </a:extLst>
          </a:blip>
          <a:srcRect b="6888"/>
          <a:stretch/>
        </p:blipFill>
        <p:spPr bwMode="auto">
          <a:xfrm>
            <a:off x="727985" y="2608987"/>
            <a:ext cx="7681606" cy="252850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457200" y="5200070"/>
            <a:ext cx="8153400" cy="1107996"/>
          </a:xfrm>
        </p:spPr>
        <p:txBody>
          <a:bodyPr>
            <a:spAutoFit/>
          </a:bodyPr>
          <a:lstStyle/>
          <a:p>
            <a:pPr lvl="1"/>
            <a:r>
              <a:rPr lang="en-US" sz="2400" dirty="0"/>
              <a:t>For Neural Networks, the data is split into three sub-sets (training [~60%], validation [~20%], testing [~20%])</a:t>
            </a:r>
          </a:p>
        </p:txBody>
      </p:sp>
    </p:spTree>
    <p:extLst>
      <p:ext uri="{BB962C8B-B14F-4D97-AF65-F5344CB8AC3E}">
        <p14:creationId xmlns:p14="http://schemas.microsoft.com/office/powerpoint/2010/main" val="299436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63720"/>
            <a:ext cx="8149482" cy="1661993"/>
          </a:xfrm>
        </p:spPr>
        <p:txBody>
          <a:bodyPr wrap="square">
            <a:spAutoFit/>
          </a:bodyPr>
          <a:lstStyle/>
          <a:p>
            <a:r>
              <a:rPr lang="en-IN" sz="3600" dirty="0">
                <a:latin typeface="+mn-lt"/>
              </a:rPr>
              <a:t>Estimation Methodologies for Classification: </a:t>
            </a:r>
            <a:r>
              <a:rPr lang="en-IN" sz="3600" i="1" dirty="0">
                <a:latin typeface="+mn-lt"/>
              </a:rPr>
              <a:t>k</a:t>
            </a:r>
            <a:r>
              <a:rPr lang="en-IN" sz="3600" dirty="0">
                <a:latin typeface="+mn-lt"/>
              </a:rPr>
              <a:t>-Fold Cross Validation</a:t>
            </a:r>
            <a:endParaRPr lang="en-US" sz="3600" dirty="0">
              <a:latin typeface="+mn-lt"/>
            </a:endParaRPr>
          </a:p>
        </p:txBody>
      </p:sp>
      <p:sp>
        <p:nvSpPr>
          <p:cNvPr id="3" name="Content Placeholder 2"/>
          <p:cNvSpPr>
            <a:spLocks noGrp="1"/>
          </p:cNvSpPr>
          <p:nvPr>
            <p:ph idx="1"/>
          </p:nvPr>
        </p:nvSpPr>
        <p:spPr>
          <a:xfrm>
            <a:off x="457201" y="1914308"/>
            <a:ext cx="8149482" cy="615553"/>
          </a:xfrm>
        </p:spPr>
        <p:txBody>
          <a:bodyPr wrap="square">
            <a:spAutoFit/>
          </a:bodyPr>
          <a:lstStyle/>
          <a:p>
            <a:r>
              <a:rPr lang="en-US" sz="2000" dirty="0"/>
              <a:t>Data is split into </a:t>
            </a:r>
            <a:r>
              <a:rPr lang="en-US" sz="2000" i="1" dirty="0"/>
              <a:t>k</a:t>
            </a:r>
            <a:r>
              <a:rPr lang="en-US" sz="2000" dirty="0"/>
              <a:t> mutual subsets and </a:t>
            </a:r>
            <a:r>
              <a:rPr lang="en-US" sz="2000" i="1" dirty="0"/>
              <a:t>k</a:t>
            </a:r>
            <a:r>
              <a:rPr lang="en-US" sz="2000" dirty="0"/>
              <a:t> number training/testing experiments are conducted </a:t>
            </a:r>
          </a:p>
        </p:txBody>
      </p:sp>
      <p:sp>
        <p:nvSpPr>
          <p:cNvPr id="10" name="Content Placeholder 2"/>
          <p:cNvSpPr>
            <a:spLocks noGrp="1"/>
          </p:cNvSpPr>
          <p:nvPr>
            <p:ph sz="quarter" idx="14"/>
          </p:nvPr>
        </p:nvSpPr>
        <p:spPr>
          <a:xfrm>
            <a:off x="457200" y="2700586"/>
            <a:ext cx="8153400" cy="307777"/>
          </a:xfrm>
        </p:spPr>
        <p:txBody>
          <a:bodyPr wrap="square">
            <a:spAutoFit/>
          </a:bodyPr>
          <a:lstStyle/>
          <a:p>
            <a:pPr marL="0" indent="0">
              <a:buNone/>
            </a:pPr>
            <a:r>
              <a:rPr lang="en-US" sz="2000" b="1" dirty="0"/>
              <a:t>Figure 4.10 </a:t>
            </a:r>
            <a:r>
              <a:rPr lang="en-US" sz="2000" dirty="0"/>
              <a:t>A Graphical Depiction of </a:t>
            </a:r>
            <a:r>
              <a:rPr lang="en-US" sz="2000" i="1" dirty="0"/>
              <a:t>k</a:t>
            </a:r>
            <a:r>
              <a:rPr lang="en-US" sz="2000" dirty="0"/>
              <a:t>-Fold Cross-Validation.</a:t>
            </a:r>
          </a:p>
        </p:txBody>
      </p:sp>
      <p:pic>
        <p:nvPicPr>
          <p:cNvPr id="3074" name="Picture 2" descr="The graphic shows three pie charts, and each slice in all three pie charts is equal to 10%. In the first pie chart, one slice is shown highlighted in red, and an arrow indicates a repeat process for the remaining slices. In the second chart, two slices are shown highlighted in red, and an arrow indicates a repeat process for the remaining slices. In the third pie chart, all 10 slices are highlighted in red, and an arrow indicates an ongoing process."/>
          <p:cNvPicPr>
            <a:picLocks noChangeAspect="1" noChangeArrowheads="1"/>
          </p:cNvPicPr>
          <p:nvPr/>
        </p:nvPicPr>
        <p:blipFill rotWithShape="1">
          <a:blip r:embed="rId3">
            <a:extLst>
              <a:ext uri="{28A0092B-C50C-407E-A947-70E740481C1C}">
                <a14:useLocalDpi xmlns:a14="http://schemas.microsoft.com/office/drawing/2010/main" val="0"/>
              </a:ext>
            </a:extLst>
          </a:blip>
          <a:srcRect b="4976"/>
          <a:stretch/>
        </p:blipFill>
        <p:spPr bwMode="auto">
          <a:xfrm>
            <a:off x="492870" y="3276600"/>
            <a:ext cx="8073445" cy="284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721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Additional Estimation Methodologies for Classification </a:t>
            </a:r>
            <a:endParaRPr lang="en-US" dirty="0"/>
          </a:p>
        </p:txBody>
      </p:sp>
      <p:sp>
        <p:nvSpPr>
          <p:cNvPr id="3" name="Content Placeholder 2"/>
          <p:cNvSpPr>
            <a:spLocks noGrp="1"/>
          </p:cNvSpPr>
          <p:nvPr>
            <p:ph idx="1"/>
          </p:nvPr>
        </p:nvSpPr>
        <p:spPr>
          <a:xfrm>
            <a:off x="456154" y="1369546"/>
            <a:ext cx="8153400" cy="4208844"/>
          </a:xfrm>
        </p:spPr>
        <p:txBody>
          <a:bodyPr wrap="square">
            <a:spAutoFit/>
          </a:bodyPr>
          <a:lstStyle/>
          <a:p>
            <a:r>
              <a:rPr lang="en-US" sz="2400" dirty="0"/>
              <a:t>Leave-one-out</a:t>
            </a:r>
          </a:p>
          <a:p>
            <a:pPr lvl="1"/>
            <a:r>
              <a:rPr lang="en-US" sz="2400" dirty="0"/>
              <a:t>Similar to </a:t>
            </a:r>
            <a:r>
              <a:rPr lang="en-US" sz="2400" i="1" dirty="0"/>
              <a:t>k</a:t>
            </a:r>
            <a:r>
              <a:rPr lang="en-US" sz="2400" dirty="0"/>
              <a:t>-fold where </a:t>
            </a:r>
            <a:r>
              <a:rPr lang="en-US" sz="2400" i="1" dirty="0"/>
              <a:t>k </a:t>
            </a:r>
            <a:r>
              <a:rPr lang="en-US" sz="2400" dirty="0"/>
              <a:t>= number of samples</a:t>
            </a:r>
          </a:p>
          <a:p>
            <a:r>
              <a:rPr lang="en-US" sz="2400" dirty="0"/>
              <a:t>Bootstrapping</a:t>
            </a:r>
          </a:p>
          <a:p>
            <a:pPr lvl="1"/>
            <a:r>
              <a:rPr lang="en-US" sz="2400" dirty="0"/>
              <a:t>Random sampling with replacement</a:t>
            </a:r>
          </a:p>
          <a:p>
            <a:r>
              <a:rPr lang="en-US" sz="2400" dirty="0"/>
              <a:t>Jackknifing</a:t>
            </a:r>
          </a:p>
          <a:p>
            <a:pPr lvl="1"/>
            <a:r>
              <a:rPr lang="en-US" sz="2400" dirty="0"/>
              <a:t>Similar to leave-one-out </a:t>
            </a:r>
          </a:p>
          <a:p>
            <a:r>
              <a:rPr lang="en-US" sz="2400" dirty="0"/>
              <a:t>Area Under the </a:t>
            </a:r>
            <a:r>
              <a:rPr lang="en-US" sz="2400" spc="-300" dirty="0"/>
              <a:t>R O </a:t>
            </a:r>
            <a:r>
              <a:rPr lang="en-US" sz="2400" dirty="0"/>
              <a:t>C Curve (</a:t>
            </a:r>
            <a:r>
              <a:rPr lang="en-US" sz="2400" spc="-300" dirty="0"/>
              <a:t>A U </a:t>
            </a:r>
            <a:r>
              <a:rPr lang="en-US" sz="2400" dirty="0"/>
              <a:t>C)</a:t>
            </a:r>
          </a:p>
          <a:p>
            <a:pPr lvl="1"/>
            <a:r>
              <a:rPr lang="en-US" sz="2400" spc="-300" dirty="0"/>
              <a:t>R O </a:t>
            </a:r>
            <a:r>
              <a:rPr lang="en-US" sz="2400" dirty="0"/>
              <a:t>C: receiver operating characteristics (a term borrowed from radar image processing)</a:t>
            </a:r>
          </a:p>
        </p:txBody>
      </p:sp>
    </p:spTree>
    <p:extLst>
      <p:ext uri="{BB962C8B-B14F-4D97-AF65-F5344CB8AC3E}">
        <p14:creationId xmlns:p14="http://schemas.microsoft.com/office/powerpoint/2010/main" val="3721951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dirty="0">
                <a:latin typeface="+mj-lt"/>
              </a:rPr>
              <a:t>Area Under the </a:t>
            </a:r>
            <a:r>
              <a:rPr lang="en-US" sz="3600" spc="-450" dirty="0">
                <a:latin typeface="+mj-lt"/>
              </a:rPr>
              <a:t>R O </a:t>
            </a:r>
            <a:r>
              <a:rPr lang="en-US" sz="3600" dirty="0">
                <a:latin typeface="+mj-lt"/>
              </a:rPr>
              <a:t>C Curve (</a:t>
            </a:r>
            <a:r>
              <a:rPr lang="en-US" sz="3600" spc="-450" dirty="0">
                <a:latin typeface="+mj-lt"/>
              </a:rPr>
              <a:t>A U </a:t>
            </a:r>
            <a:r>
              <a:rPr lang="en-US" sz="3600" dirty="0">
                <a:latin typeface="+mj-lt"/>
              </a:rPr>
              <a:t>C)      </a:t>
            </a:r>
            <a:r>
              <a:rPr lang="en-US" sz="2800" dirty="0">
                <a:latin typeface="+mj-lt"/>
              </a:rPr>
              <a:t>(1 of 2)</a:t>
            </a:r>
            <a:endParaRPr lang="en-US" dirty="0">
              <a:latin typeface="+mj-lt"/>
            </a:endParaRPr>
          </a:p>
        </p:txBody>
      </p:sp>
      <p:sp>
        <p:nvSpPr>
          <p:cNvPr id="3" name="Content Placeholder 2"/>
          <p:cNvSpPr>
            <a:spLocks noGrp="1"/>
          </p:cNvSpPr>
          <p:nvPr>
            <p:ph idx="1"/>
          </p:nvPr>
        </p:nvSpPr>
        <p:spPr>
          <a:xfrm>
            <a:off x="457200" y="1362075"/>
            <a:ext cx="8153400" cy="369332"/>
          </a:xfrm>
        </p:spPr>
        <p:txBody>
          <a:bodyPr wrap="square">
            <a:spAutoFit/>
          </a:bodyPr>
          <a:lstStyle/>
          <a:p>
            <a:r>
              <a:rPr lang="en-IN" sz="2400" dirty="0"/>
              <a:t>Works with binary classification </a:t>
            </a:r>
          </a:p>
        </p:txBody>
      </p:sp>
      <p:sp>
        <p:nvSpPr>
          <p:cNvPr id="4" name="Content Placeholder 3"/>
          <p:cNvSpPr>
            <a:spLocks noGrp="1"/>
          </p:cNvSpPr>
          <p:nvPr>
            <p:ph idx="13"/>
          </p:nvPr>
        </p:nvSpPr>
        <p:spPr>
          <a:xfrm>
            <a:off x="457200" y="1828800"/>
            <a:ext cx="8153400" cy="369332"/>
          </a:xfrm>
        </p:spPr>
        <p:txBody>
          <a:bodyPr wrap="square">
            <a:spAutoFit/>
          </a:bodyPr>
          <a:lstStyle/>
          <a:p>
            <a:pPr marL="0" indent="0">
              <a:buNone/>
            </a:pPr>
            <a:r>
              <a:rPr lang="en-IN" sz="2400" b="1" dirty="0"/>
              <a:t>Figure 4.11</a:t>
            </a:r>
            <a:r>
              <a:rPr lang="en-IN" sz="2400" dirty="0"/>
              <a:t> A Sample </a:t>
            </a:r>
            <a:r>
              <a:rPr lang="en-IN" sz="2400" spc="-300" dirty="0"/>
              <a:t>R O </a:t>
            </a:r>
            <a:r>
              <a:rPr lang="en-IN" sz="2400" dirty="0"/>
              <a:t>C Curve.</a:t>
            </a:r>
          </a:p>
        </p:txBody>
      </p:sp>
      <p:pic>
        <p:nvPicPr>
          <p:cNvPr id="4098" name="Picture 2" descr="The horizontal axis shows false positive rate (1-specificity) and ranges from 0 to 1 in increments of 0.1. The vertical axis shows true positive rate and ranges from 0 to 1 in increments of 0.1.&#10;Three ROC curves are shown - A, B and C, with different values of the area under the ROC curve. Curve A has an area under the ROC curve of 1. The chance diagonal C has an area under the ROC curve of 0.5. Curve A with the higher area under the ROC curve has a better overall performance than Curve B."/>
          <p:cNvPicPr>
            <a:picLocks noChangeAspect="1" noChangeArrowheads="1"/>
          </p:cNvPicPr>
          <p:nvPr/>
        </p:nvPicPr>
        <p:blipFill rotWithShape="1">
          <a:blip r:embed="rId3">
            <a:extLst>
              <a:ext uri="{28A0092B-C50C-407E-A947-70E740481C1C}">
                <a14:useLocalDpi xmlns:a14="http://schemas.microsoft.com/office/drawing/2010/main" val="0"/>
              </a:ext>
            </a:extLst>
          </a:blip>
          <a:srcRect b="2965"/>
          <a:stretch/>
        </p:blipFill>
        <p:spPr bwMode="auto">
          <a:xfrm>
            <a:off x="2171698" y="2286000"/>
            <a:ext cx="4087349"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53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984885"/>
          </a:xfrm>
        </p:spPr>
        <p:txBody>
          <a:bodyPr wrap="square">
            <a:spAutoFit/>
          </a:bodyPr>
          <a:lstStyle/>
          <a:p>
            <a:r>
              <a:rPr lang="en-US" dirty="0"/>
              <a:t>Area Under the </a:t>
            </a:r>
            <a:r>
              <a:rPr lang="en-US" spc="-450" dirty="0"/>
              <a:t>R O </a:t>
            </a:r>
            <a:r>
              <a:rPr lang="en-US" dirty="0"/>
              <a:t>C Curve (</a:t>
            </a:r>
            <a:r>
              <a:rPr lang="en-US" spc="-450" dirty="0"/>
              <a:t>A U </a:t>
            </a:r>
            <a:r>
              <a:rPr lang="en-US" dirty="0"/>
              <a:t>C)     </a:t>
            </a:r>
            <a:r>
              <a:rPr lang="en-US" sz="2800" dirty="0"/>
              <a:t>(2 of 2)</a:t>
            </a:r>
            <a:endParaRPr lang="en-US" dirty="0"/>
          </a:p>
        </p:txBody>
      </p:sp>
      <p:sp>
        <p:nvSpPr>
          <p:cNvPr id="3" name="Content Placeholder 2"/>
          <p:cNvSpPr>
            <a:spLocks noGrp="1"/>
          </p:cNvSpPr>
          <p:nvPr>
            <p:ph idx="1"/>
          </p:nvPr>
        </p:nvSpPr>
        <p:spPr>
          <a:xfrm>
            <a:off x="456154" y="1369546"/>
            <a:ext cx="8154446" cy="1862048"/>
          </a:xfrm>
        </p:spPr>
        <p:txBody>
          <a:bodyPr wrap="square">
            <a:spAutoFit/>
          </a:bodyPr>
          <a:lstStyle/>
          <a:p>
            <a:r>
              <a:rPr lang="en-IN" sz="2400" dirty="0"/>
              <a:t>Produces values from 0 to 1.0</a:t>
            </a:r>
          </a:p>
          <a:p>
            <a:r>
              <a:rPr lang="en-IN" sz="2400" dirty="0"/>
              <a:t>Random chance is 0.5 and perfect classification is 1.0</a:t>
            </a:r>
          </a:p>
          <a:p>
            <a:r>
              <a:rPr lang="en-IN" sz="2400" dirty="0"/>
              <a:t>Produces good a assessment for skewed class distributions too!</a:t>
            </a:r>
          </a:p>
        </p:txBody>
      </p:sp>
    </p:spTree>
    <p:extLst>
      <p:ext uri="{BB962C8B-B14F-4D97-AF65-F5344CB8AC3E}">
        <p14:creationId xmlns:p14="http://schemas.microsoft.com/office/powerpoint/2010/main" val="2585829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Classification Techniques</a:t>
            </a:r>
          </a:p>
        </p:txBody>
      </p:sp>
      <p:sp>
        <p:nvSpPr>
          <p:cNvPr id="3" name="Content Placeholder 2"/>
          <p:cNvSpPr>
            <a:spLocks noGrp="1"/>
          </p:cNvSpPr>
          <p:nvPr>
            <p:ph idx="1"/>
          </p:nvPr>
        </p:nvSpPr>
        <p:spPr>
          <a:xfrm>
            <a:off x="465207" y="990128"/>
            <a:ext cx="8145393" cy="4301177"/>
          </a:xfrm>
        </p:spPr>
        <p:txBody>
          <a:bodyPr wrap="square">
            <a:spAutoFit/>
          </a:bodyPr>
          <a:lstStyle/>
          <a:p>
            <a:r>
              <a:rPr lang="en-US" sz="2400" dirty="0"/>
              <a:t>Decision tree analysis</a:t>
            </a:r>
          </a:p>
          <a:p>
            <a:r>
              <a:rPr lang="en-US" sz="2400" dirty="0"/>
              <a:t>Statistical analysis</a:t>
            </a:r>
          </a:p>
          <a:p>
            <a:r>
              <a:rPr lang="en-US" sz="2400" dirty="0"/>
              <a:t>Neural networks</a:t>
            </a:r>
          </a:p>
          <a:p>
            <a:r>
              <a:rPr lang="en-US" sz="2400" dirty="0"/>
              <a:t>Support vector machines</a:t>
            </a:r>
          </a:p>
          <a:p>
            <a:r>
              <a:rPr lang="en-US" sz="2400" dirty="0"/>
              <a:t>Case-based reasoning</a:t>
            </a:r>
          </a:p>
          <a:p>
            <a:r>
              <a:rPr lang="en-US" sz="2400" dirty="0"/>
              <a:t>Bayesian classifiers</a:t>
            </a:r>
          </a:p>
          <a:p>
            <a:r>
              <a:rPr lang="en-US" sz="2400" dirty="0"/>
              <a:t>Genetic algorithms</a:t>
            </a:r>
          </a:p>
          <a:p>
            <a:r>
              <a:rPr lang="en-US" sz="2400" dirty="0"/>
              <a:t>Rough sets</a:t>
            </a:r>
          </a:p>
        </p:txBody>
      </p:sp>
    </p:spTree>
    <p:extLst>
      <p:ext uri="{BB962C8B-B14F-4D97-AF65-F5344CB8AC3E}">
        <p14:creationId xmlns:p14="http://schemas.microsoft.com/office/powerpoint/2010/main" val="122372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Learning Objectives </a:t>
            </a:r>
            <a:r>
              <a:rPr lang="en-IN" sz="2800" dirty="0"/>
              <a:t>(2 of 2)</a:t>
            </a:r>
            <a:endParaRPr lang="en-US" dirty="0"/>
          </a:p>
        </p:txBody>
      </p:sp>
      <p:sp>
        <p:nvSpPr>
          <p:cNvPr id="3" name="Content Placeholder 2"/>
          <p:cNvSpPr>
            <a:spLocks noGrp="1"/>
          </p:cNvSpPr>
          <p:nvPr>
            <p:ph idx="1"/>
          </p:nvPr>
        </p:nvSpPr>
        <p:spPr>
          <a:xfrm>
            <a:off x="456154" y="989656"/>
            <a:ext cx="8153400" cy="1669688"/>
          </a:xfrm>
        </p:spPr>
        <p:txBody>
          <a:bodyPr wrap="square">
            <a:spAutoFit/>
          </a:bodyPr>
          <a:lstStyle/>
          <a:p>
            <a:pPr marL="0" indent="0">
              <a:buClr>
                <a:schemeClr val="bg1"/>
              </a:buClr>
              <a:buNone/>
              <a:tabLst>
                <a:tab pos="514350" algn="l"/>
              </a:tabLst>
            </a:pPr>
            <a:r>
              <a:rPr lang="en-US" sz="2400" b="1" dirty="0">
                <a:solidFill>
                  <a:srgbClr val="007FA3"/>
                </a:solidFill>
              </a:rPr>
              <a:t>4.6</a:t>
            </a:r>
            <a:r>
              <a:rPr lang="en-US" sz="2400" dirty="0"/>
              <a:t> Build awareness of the existing data mining software 	tools</a:t>
            </a:r>
          </a:p>
          <a:p>
            <a:pPr marL="0" indent="0">
              <a:buClr>
                <a:schemeClr val="bg1"/>
              </a:buClr>
              <a:buNone/>
              <a:tabLst>
                <a:tab pos="514350" algn="l"/>
              </a:tabLst>
            </a:pPr>
            <a:r>
              <a:rPr lang="en-US" sz="2400" b="1" dirty="0">
                <a:solidFill>
                  <a:srgbClr val="007FA3"/>
                </a:solidFill>
              </a:rPr>
              <a:t>4.7</a:t>
            </a:r>
            <a:r>
              <a:rPr lang="en-US" sz="2400" dirty="0"/>
              <a:t> Understand the privacy issues, pitfalls, and myths of 	data mining</a:t>
            </a:r>
          </a:p>
        </p:txBody>
      </p:sp>
    </p:spTree>
    <p:extLst>
      <p:ext uri="{BB962C8B-B14F-4D97-AF65-F5344CB8AC3E}">
        <p14:creationId xmlns:p14="http://schemas.microsoft.com/office/powerpoint/2010/main" val="573552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934"/>
            <a:ext cx="8153400" cy="553998"/>
          </a:xfrm>
        </p:spPr>
        <p:txBody>
          <a:bodyPr wrap="square">
            <a:spAutoFit/>
          </a:bodyPr>
          <a:lstStyle/>
          <a:p>
            <a:r>
              <a:rPr lang="en-IN" sz="3600" dirty="0">
                <a:latin typeface="+mj-lt"/>
              </a:rPr>
              <a:t>Decision Trees </a:t>
            </a:r>
            <a:r>
              <a:rPr lang="en-IN" sz="2800" dirty="0">
                <a:latin typeface="+mj-lt"/>
              </a:rPr>
              <a:t>(1 of 2)</a:t>
            </a:r>
            <a:endParaRPr lang="en-US" dirty="0">
              <a:latin typeface="+mj-lt"/>
            </a:endParaRPr>
          </a:p>
        </p:txBody>
      </p:sp>
      <p:sp>
        <p:nvSpPr>
          <p:cNvPr id="3" name="Content Placeholder 2"/>
          <p:cNvSpPr>
            <a:spLocks noGrp="1"/>
          </p:cNvSpPr>
          <p:nvPr>
            <p:ph idx="1"/>
          </p:nvPr>
        </p:nvSpPr>
        <p:spPr>
          <a:xfrm>
            <a:off x="457200" y="995681"/>
            <a:ext cx="8153400" cy="1208023"/>
          </a:xfrm>
        </p:spPr>
        <p:txBody>
          <a:bodyPr wrap="square">
            <a:spAutoFit/>
          </a:bodyPr>
          <a:lstStyle/>
          <a:p>
            <a:r>
              <a:rPr lang="en-US" sz="2200" dirty="0"/>
              <a:t>Employs a divide-and-conquer method</a:t>
            </a:r>
          </a:p>
          <a:p>
            <a:r>
              <a:rPr lang="en-US" sz="2200" dirty="0"/>
              <a:t>Recursively divides a training set until each division consists of examples from one class:</a:t>
            </a:r>
          </a:p>
        </p:txBody>
      </p:sp>
      <p:sp>
        <p:nvSpPr>
          <p:cNvPr id="5" name="Content Placeholder 4"/>
          <p:cNvSpPr>
            <a:spLocks noGrp="1"/>
          </p:cNvSpPr>
          <p:nvPr>
            <p:ph idx="13"/>
          </p:nvPr>
        </p:nvSpPr>
        <p:spPr>
          <a:xfrm>
            <a:off x="467360" y="2332357"/>
            <a:ext cx="1361440" cy="2031325"/>
          </a:xfrm>
          <a:solidFill>
            <a:srgbClr val="D4EAE4"/>
          </a:solidFill>
        </p:spPr>
        <p:txBody>
          <a:bodyPr wrap="square">
            <a:spAutoFit/>
          </a:bodyPr>
          <a:lstStyle/>
          <a:p>
            <a:pPr marL="0" indent="0">
              <a:spcBef>
                <a:spcPts val="600"/>
              </a:spcBef>
              <a:buNone/>
            </a:pPr>
            <a:r>
              <a:rPr lang="en-US" sz="2200" dirty="0"/>
              <a:t>A general algorithm (steps) for building a decision tree</a:t>
            </a:r>
            <a:endParaRPr lang="en-US" sz="2200" dirty="0">
              <a:solidFill>
                <a:srgbClr val="C00000"/>
              </a:solidFill>
            </a:endParaRPr>
          </a:p>
        </p:txBody>
      </p:sp>
      <p:sp>
        <p:nvSpPr>
          <p:cNvPr id="6" name="Content Placeholder 5"/>
          <p:cNvSpPr>
            <a:spLocks noGrp="1"/>
          </p:cNvSpPr>
          <p:nvPr>
            <p:ph sz="quarter" idx="14"/>
          </p:nvPr>
        </p:nvSpPr>
        <p:spPr>
          <a:xfrm>
            <a:off x="1905000" y="2301875"/>
            <a:ext cx="6705600" cy="2939266"/>
          </a:xfrm>
          <a:solidFill>
            <a:schemeClr val="bg1"/>
          </a:solidFill>
        </p:spPr>
        <p:txBody>
          <a:bodyPr wrap="square">
            <a:spAutoFit/>
          </a:bodyPr>
          <a:lstStyle/>
          <a:p>
            <a:pPr marL="457200" indent="-457200">
              <a:spcBef>
                <a:spcPts val="600"/>
              </a:spcBef>
              <a:buFont typeface="+mj-lt"/>
              <a:buAutoNum type="arabicPeriod"/>
            </a:pPr>
            <a:r>
              <a:rPr lang="en-US" sz="2200" dirty="0"/>
              <a:t>Create a root node and assign all of the training data to it. </a:t>
            </a:r>
          </a:p>
          <a:p>
            <a:pPr marL="457200" indent="-457200">
              <a:spcBef>
                <a:spcPts val="600"/>
              </a:spcBef>
              <a:buFont typeface="+mj-lt"/>
              <a:buAutoNum type="arabicPeriod"/>
            </a:pPr>
            <a:r>
              <a:rPr lang="en-US" sz="2200" dirty="0"/>
              <a:t>Select the best splitting attribute.</a:t>
            </a:r>
          </a:p>
          <a:p>
            <a:pPr marL="457200" indent="-457200">
              <a:spcBef>
                <a:spcPts val="600"/>
              </a:spcBef>
              <a:buFont typeface="+mj-lt"/>
              <a:buAutoNum type="arabicPeriod"/>
            </a:pPr>
            <a:r>
              <a:rPr lang="en-US" sz="2200" dirty="0"/>
              <a:t>Add a branch to the root node for each value of the split. Split the data into mutually exclusive subsets along the lines of the specific split.</a:t>
            </a:r>
          </a:p>
          <a:p>
            <a:pPr marL="457200" indent="-457200">
              <a:spcBef>
                <a:spcPts val="600"/>
              </a:spcBef>
              <a:buFont typeface="+mj-lt"/>
              <a:buAutoNum type="arabicPeriod"/>
            </a:pPr>
            <a:r>
              <a:rPr lang="en-US" sz="2200" dirty="0"/>
              <a:t>Repeat the steps 2 and 3 for each and every leaf node until the stopping criteria is reached.</a:t>
            </a:r>
          </a:p>
        </p:txBody>
      </p:sp>
    </p:spTree>
    <p:extLst>
      <p:ext uri="{BB962C8B-B14F-4D97-AF65-F5344CB8AC3E}">
        <p14:creationId xmlns:p14="http://schemas.microsoft.com/office/powerpoint/2010/main" val="2465190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314"/>
            <a:ext cx="8153400" cy="553998"/>
          </a:xfrm>
        </p:spPr>
        <p:txBody>
          <a:bodyPr wrap="square">
            <a:spAutoFit/>
          </a:bodyPr>
          <a:lstStyle/>
          <a:p>
            <a:r>
              <a:rPr lang="en-IN" sz="3600" dirty="0">
                <a:latin typeface="+mj-lt"/>
              </a:rPr>
              <a:t>Decision </a:t>
            </a:r>
            <a:r>
              <a:rPr lang="en-IN" sz="3600">
                <a:latin typeface="+mj-lt"/>
              </a:rPr>
              <a:t>Trees </a:t>
            </a:r>
            <a:r>
              <a:rPr lang="en-IN" sz="2800">
                <a:latin typeface="+mj-lt"/>
              </a:rPr>
              <a:t>(2 of 2)</a:t>
            </a:r>
            <a:endParaRPr lang="en-US" dirty="0">
              <a:latin typeface="+mj-lt"/>
            </a:endParaRPr>
          </a:p>
        </p:txBody>
      </p:sp>
      <p:sp>
        <p:nvSpPr>
          <p:cNvPr id="3" name="Content Placeholder 2"/>
          <p:cNvSpPr>
            <a:spLocks noGrp="1"/>
          </p:cNvSpPr>
          <p:nvPr>
            <p:ph idx="1"/>
          </p:nvPr>
        </p:nvSpPr>
        <p:spPr>
          <a:xfrm>
            <a:off x="457200" y="993650"/>
            <a:ext cx="8153400" cy="815608"/>
          </a:xfrm>
        </p:spPr>
        <p:txBody>
          <a:bodyPr wrap="square">
            <a:spAutoFit/>
          </a:bodyPr>
          <a:lstStyle/>
          <a:p>
            <a:r>
              <a:rPr lang="en-US" sz="2400" spc="-300" dirty="0"/>
              <a:t>D </a:t>
            </a:r>
            <a:r>
              <a:rPr lang="en-US" sz="2400" dirty="0"/>
              <a:t>T algorithms mainly differ on</a:t>
            </a:r>
          </a:p>
          <a:p>
            <a:pPr marL="798513" lvl="1" indent="-514350">
              <a:buFont typeface="+mj-lt"/>
              <a:buAutoNum type="arabicPeriod"/>
            </a:pPr>
            <a:r>
              <a:rPr lang="en-US" sz="2400" dirty="0"/>
              <a:t>Splitting criteria</a:t>
            </a:r>
          </a:p>
        </p:txBody>
      </p:sp>
      <p:sp>
        <p:nvSpPr>
          <p:cNvPr id="4" name="Content Placeholder 3"/>
          <p:cNvSpPr>
            <a:spLocks noGrp="1"/>
          </p:cNvSpPr>
          <p:nvPr>
            <p:ph idx="13"/>
          </p:nvPr>
        </p:nvSpPr>
        <p:spPr>
          <a:xfrm>
            <a:off x="462280" y="1889760"/>
            <a:ext cx="8153400" cy="815608"/>
          </a:xfrm>
        </p:spPr>
        <p:txBody>
          <a:bodyPr wrap="square">
            <a:spAutoFit/>
          </a:bodyPr>
          <a:lstStyle/>
          <a:p>
            <a:pPr lvl="2"/>
            <a:r>
              <a:rPr lang="en-US" sz="2400" dirty="0"/>
              <a:t>Which variable,  what value, etc.</a:t>
            </a:r>
          </a:p>
          <a:p>
            <a:pPr marL="795338" lvl="1" indent="-514350">
              <a:buFont typeface="+mj-lt"/>
              <a:buAutoNum type="arabicPeriod" startAt="2"/>
            </a:pPr>
            <a:r>
              <a:rPr lang="en-US" sz="2400" dirty="0"/>
              <a:t>Stopping criteria</a:t>
            </a:r>
            <a:endParaRPr lang="en-US" dirty="0"/>
          </a:p>
        </p:txBody>
      </p:sp>
      <p:sp>
        <p:nvSpPr>
          <p:cNvPr id="5" name="Content Placeholder 4"/>
          <p:cNvSpPr>
            <a:spLocks noGrp="1"/>
          </p:cNvSpPr>
          <p:nvPr>
            <p:ph sz="quarter" idx="14"/>
          </p:nvPr>
        </p:nvSpPr>
        <p:spPr>
          <a:xfrm>
            <a:off x="462280" y="2804160"/>
            <a:ext cx="8153400" cy="815608"/>
          </a:xfrm>
        </p:spPr>
        <p:txBody>
          <a:bodyPr>
            <a:spAutoFit/>
          </a:bodyPr>
          <a:lstStyle/>
          <a:p>
            <a:pPr lvl="2"/>
            <a:r>
              <a:rPr lang="en-US" sz="2400" dirty="0"/>
              <a:t>When to stop building the tree </a:t>
            </a:r>
          </a:p>
          <a:p>
            <a:pPr marL="795338" lvl="1" indent="-514350">
              <a:buFont typeface="+mj-lt"/>
              <a:buAutoNum type="arabicPeriod" startAt="3"/>
            </a:pPr>
            <a:r>
              <a:rPr lang="en-US" sz="2400" dirty="0"/>
              <a:t>Pruning (generalization method)</a:t>
            </a:r>
            <a:endParaRPr lang="en-US" dirty="0"/>
          </a:p>
        </p:txBody>
      </p:sp>
      <p:sp>
        <p:nvSpPr>
          <p:cNvPr id="6" name="Content Placeholder 5"/>
          <p:cNvSpPr>
            <a:spLocks noGrp="1"/>
          </p:cNvSpPr>
          <p:nvPr>
            <p:ph sz="quarter" idx="15"/>
          </p:nvPr>
        </p:nvSpPr>
        <p:spPr>
          <a:xfrm>
            <a:off x="457200" y="3738880"/>
            <a:ext cx="8153400" cy="1377300"/>
          </a:xfrm>
        </p:spPr>
        <p:txBody>
          <a:bodyPr>
            <a:spAutoFit/>
          </a:bodyPr>
          <a:lstStyle/>
          <a:p>
            <a:pPr lvl="2"/>
            <a:r>
              <a:rPr lang="en-US" sz="2400" dirty="0"/>
              <a:t>Pre-pruning versus post-pruning</a:t>
            </a:r>
          </a:p>
          <a:p>
            <a:r>
              <a:rPr lang="en-US" sz="2400" dirty="0"/>
              <a:t>Most popular </a:t>
            </a:r>
            <a:r>
              <a:rPr lang="en-US" sz="2400" spc="-300" dirty="0"/>
              <a:t>D </a:t>
            </a:r>
            <a:r>
              <a:rPr lang="en-US" sz="2400" dirty="0"/>
              <a:t>T algorithms include</a:t>
            </a:r>
          </a:p>
          <a:p>
            <a:pPr lvl="1"/>
            <a:r>
              <a:rPr lang="en-US" sz="2400" spc="-300" dirty="0"/>
              <a:t>I </a:t>
            </a:r>
            <a:r>
              <a:rPr lang="en-US" sz="2400" dirty="0"/>
              <a:t>D3, C4.5, C5; </a:t>
            </a:r>
            <a:r>
              <a:rPr lang="en-US" sz="2400" spc="-300" dirty="0"/>
              <a:t>C A R </a:t>
            </a:r>
            <a:r>
              <a:rPr lang="en-US" sz="2400" dirty="0"/>
              <a:t>T; </a:t>
            </a:r>
            <a:r>
              <a:rPr lang="en-US" sz="2400" spc="-300" dirty="0"/>
              <a:t>C H A I </a:t>
            </a:r>
            <a:r>
              <a:rPr lang="en-US" sz="2400" dirty="0"/>
              <a:t>D; M5</a:t>
            </a:r>
          </a:p>
        </p:txBody>
      </p:sp>
    </p:spTree>
    <p:extLst>
      <p:ext uri="{BB962C8B-B14F-4D97-AF65-F5344CB8AC3E}">
        <p14:creationId xmlns:p14="http://schemas.microsoft.com/office/powerpoint/2010/main" val="2801245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IN" sz="3600" dirty="0">
                <a:latin typeface="+mj-lt"/>
              </a:rPr>
              <a:t>Ensemble Models for Predictive Analytics</a:t>
            </a:r>
            <a:endParaRPr lang="en-US" sz="3600" dirty="0">
              <a:latin typeface="+mj-lt"/>
            </a:endParaRPr>
          </a:p>
        </p:txBody>
      </p:sp>
      <p:sp>
        <p:nvSpPr>
          <p:cNvPr id="3" name="Content Placeholder 2"/>
          <p:cNvSpPr>
            <a:spLocks noGrp="1"/>
          </p:cNvSpPr>
          <p:nvPr>
            <p:ph idx="1"/>
          </p:nvPr>
        </p:nvSpPr>
        <p:spPr>
          <a:xfrm>
            <a:off x="457200" y="1371600"/>
            <a:ext cx="8153400" cy="369332"/>
          </a:xfrm>
        </p:spPr>
        <p:txBody>
          <a:bodyPr wrap="square">
            <a:spAutoFit/>
          </a:bodyPr>
          <a:lstStyle/>
          <a:p>
            <a:r>
              <a:rPr lang="en-IN" sz="2400" dirty="0"/>
              <a:t>Produces more robust and reliable prediction models</a:t>
            </a:r>
          </a:p>
        </p:txBody>
      </p:sp>
      <p:sp>
        <p:nvSpPr>
          <p:cNvPr id="4" name="Content Placeholder 3"/>
          <p:cNvSpPr>
            <a:spLocks noGrp="1"/>
          </p:cNvSpPr>
          <p:nvPr>
            <p:ph idx="13"/>
          </p:nvPr>
        </p:nvSpPr>
        <p:spPr>
          <a:xfrm>
            <a:off x="457200" y="1838325"/>
            <a:ext cx="8153400" cy="738664"/>
          </a:xfrm>
        </p:spPr>
        <p:txBody>
          <a:bodyPr wrap="square">
            <a:spAutoFit/>
          </a:bodyPr>
          <a:lstStyle/>
          <a:p>
            <a:pPr marL="0" indent="0">
              <a:buNone/>
            </a:pPr>
            <a:r>
              <a:rPr lang="en-IN" sz="2400" b="1" dirty="0"/>
              <a:t>Figure 4.12 </a:t>
            </a:r>
            <a:r>
              <a:rPr lang="en-IN" sz="2400" dirty="0"/>
              <a:t>Graphical Illustration of a Heterogeneous Ensemble.</a:t>
            </a:r>
          </a:p>
        </p:txBody>
      </p:sp>
      <p:pic>
        <p:nvPicPr>
          <p:cNvPr id="8194" name="Picture 2" descr="In the figure, systematically perturb input variables are added or removed and the relative change is observed in Outputs through the Trained ML model, also known as the black box. In the Trained ML model box, four square boxes are shown, and each box contains an experimentation process aimed at discovering the cause-and- effect relationship between the input variables and output variable. They are a scatterplot, line graph, tree diagram, and neural diagram. Uncertainty arising from different sources is propagated through the model for uncertainty analysis and their relative importance is quantified via sensitivity analysis, represented as a wave and bar graph."/>
          <p:cNvPicPr>
            <a:picLocks noChangeAspect="1" noChangeArrowheads="1"/>
          </p:cNvPicPr>
          <p:nvPr/>
        </p:nvPicPr>
        <p:blipFill rotWithShape="1">
          <a:blip r:embed="rId3">
            <a:extLst>
              <a:ext uri="{28A0092B-C50C-407E-A947-70E740481C1C}">
                <a14:useLocalDpi xmlns:a14="http://schemas.microsoft.com/office/drawing/2010/main" val="0"/>
              </a:ext>
            </a:extLst>
          </a:blip>
          <a:srcRect b="4707"/>
          <a:stretch/>
        </p:blipFill>
        <p:spPr bwMode="auto">
          <a:xfrm>
            <a:off x="653366" y="2752546"/>
            <a:ext cx="7836006" cy="3492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118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Mining       </a:t>
            </a:r>
            <a:r>
              <a:rPr lang="en-IN" sz="2800" dirty="0"/>
              <a:t>(1 of 4)</a:t>
            </a:r>
            <a:endParaRPr lang="en-US" dirty="0"/>
          </a:p>
        </p:txBody>
      </p:sp>
      <p:sp>
        <p:nvSpPr>
          <p:cNvPr id="3" name="Content Placeholder 2"/>
          <p:cNvSpPr>
            <a:spLocks noGrp="1"/>
          </p:cNvSpPr>
          <p:nvPr>
            <p:ph idx="1"/>
          </p:nvPr>
        </p:nvSpPr>
        <p:spPr>
          <a:xfrm>
            <a:off x="456154" y="1375113"/>
            <a:ext cx="8154446" cy="3916457"/>
          </a:xfrm>
        </p:spPr>
        <p:txBody>
          <a:bodyPr wrap="square">
            <a:spAutoFit/>
          </a:bodyPr>
          <a:lstStyle/>
          <a:p>
            <a:r>
              <a:rPr lang="en-US" sz="2400" dirty="0"/>
              <a:t>Used for automatic identification of natural groupings of things</a:t>
            </a:r>
          </a:p>
          <a:p>
            <a:r>
              <a:rPr lang="en-US" sz="2400" dirty="0"/>
              <a:t>Part of the machine-learning family </a:t>
            </a:r>
          </a:p>
          <a:p>
            <a:r>
              <a:rPr lang="en-US" sz="2400" dirty="0"/>
              <a:t>Employ unsupervised learning</a:t>
            </a:r>
          </a:p>
          <a:p>
            <a:r>
              <a:rPr lang="en-US" sz="2400" dirty="0"/>
              <a:t>Learns the clusters of things from past data, then assigns new instances</a:t>
            </a:r>
          </a:p>
          <a:p>
            <a:r>
              <a:rPr lang="en-US" sz="2400" dirty="0"/>
              <a:t>There is not an output/target variable</a:t>
            </a:r>
          </a:p>
          <a:p>
            <a:r>
              <a:rPr lang="en-US" sz="2400" dirty="0"/>
              <a:t>In marketing, it is also known as segmentation</a:t>
            </a:r>
          </a:p>
        </p:txBody>
      </p:sp>
    </p:spTree>
    <p:extLst>
      <p:ext uri="{BB962C8B-B14F-4D97-AF65-F5344CB8AC3E}">
        <p14:creationId xmlns:p14="http://schemas.microsoft.com/office/powerpoint/2010/main" val="2281202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Mining       </a:t>
            </a:r>
            <a:r>
              <a:rPr lang="en-IN" sz="2800" dirty="0"/>
              <a:t>(2 of 4)</a:t>
            </a:r>
            <a:endParaRPr lang="en-US" dirty="0"/>
          </a:p>
        </p:txBody>
      </p:sp>
      <p:sp>
        <p:nvSpPr>
          <p:cNvPr id="3" name="Content Placeholder 2"/>
          <p:cNvSpPr>
            <a:spLocks noGrp="1"/>
          </p:cNvSpPr>
          <p:nvPr>
            <p:ph idx="1"/>
          </p:nvPr>
        </p:nvSpPr>
        <p:spPr>
          <a:xfrm>
            <a:off x="456154" y="1375113"/>
            <a:ext cx="8154446" cy="4078039"/>
          </a:xfrm>
        </p:spPr>
        <p:txBody>
          <a:bodyPr wrap="square">
            <a:spAutoFit/>
          </a:bodyPr>
          <a:lstStyle/>
          <a:p>
            <a:r>
              <a:rPr lang="en-US" sz="2400" dirty="0"/>
              <a:t>Clustering results may be used to</a:t>
            </a:r>
          </a:p>
          <a:p>
            <a:pPr lvl="1"/>
            <a:r>
              <a:rPr lang="en-US" sz="2400" dirty="0"/>
              <a:t>Identify natural groupings of customers</a:t>
            </a:r>
          </a:p>
          <a:p>
            <a:pPr lvl="1"/>
            <a:r>
              <a:rPr lang="en-US" sz="2400" dirty="0"/>
              <a:t>Identify rules for assigning new cases to classes for targeting/diagnostic purposes</a:t>
            </a:r>
          </a:p>
          <a:p>
            <a:pPr lvl="1"/>
            <a:r>
              <a:rPr lang="en-US" sz="2400" dirty="0"/>
              <a:t>Provide characterization, definition, labeling of populations</a:t>
            </a:r>
          </a:p>
          <a:p>
            <a:pPr lvl="1"/>
            <a:r>
              <a:rPr lang="en-US" sz="2400" dirty="0"/>
              <a:t>Decrease the size and complexity of problems for other data mining methods </a:t>
            </a:r>
          </a:p>
          <a:p>
            <a:pPr lvl="1"/>
            <a:r>
              <a:rPr lang="en-US" sz="2400" dirty="0"/>
              <a:t>Identify outliers in a specific domain (e.g., rare-event detection)</a:t>
            </a:r>
          </a:p>
        </p:txBody>
      </p:sp>
    </p:spTree>
    <p:extLst>
      <p:ext uri="{BB962C8B-B14F-4D97-AF65-F5344CB8AC3E}">
        <p14:creationId xmlns:p14="http://schemas.microsoft.com/office/powerpoint/2010/main" val="1916062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Mining       </a:t>
            </a:r>
            <a:r>
              <a:rPr lang="en-IN" sz="2800" dirty="0"/>
              <a:t>(3 of 4)</a:t>
            </a:r>
            <a:endParaRPr lang="en-US" dirty="0"/>
          </a:p>
        </p:txBody>
      </p:sp>
      <p:sp>
        <p:nvSpPr>
          <p:cNvPr id="3" name="Content Placeholder 2"/>
          <p:cNvSpPr>
            <a:spLocks noGrp="1"/>
          </p:cNvSpPr>
          <p:nvPr>
            <p:ph idx="1"/>
          </p:nvPr>
        </p:nvSpPr>
        <p:spPr>
          <a:xfrm>
            <a:off x="456154" y="1375113"/>
            <a:ext cx="8154446" cy="3824124"/>
          </a:xfrm>
        </p:spPr>
        <p:txBody>
          <a:bodyPr wrap="square">
            <a:spAutoFit/>
          </a:bodyPr>
          <a:lstStyle/>
          <a:p>
            <a:r>
              <a:rPr lang="en-US" sz="2400" dirty="0"/>
              <a:t>Analysis methods</a:t>
            </a:r>
          </a:p>
          <a:p>
            <a:pPr lvl="1"/>
            <a:r>
              <a:rPr lang="en-US" sz="2400" dirty="0"/>
              <a:t>Statistical methods (including both hierarchical and nonhierarchical), such as </a:t>
            </a:r>
            <a:r>
              <a:rPr lang="en-US" sz="2400" i="1" dirty="0"/>
              <a:t>k</a:t>
            </a:r>
            <a:r>
              <a:rPr lang="en-US" sz="2400" dirty="0"/>
              <a:t>-means, </a:t>
            </a:r>
            <a:r>
              <a:rPr lang="en-US" sz="2400" i="1" dirty="0"/>
              <a:t>k</a:t>
            </a:r>
            <a:r>
              <a:rPr lang="en-US" sz="2400" dirty="0"/>
              <a:t>-modes, and so on.</a:t>
            </a:r>
          </a:p>
          <a:p>
            <a:pPr lvl="1"/>
            <a:r>
              <a:rPr lang="en-US" sz="2400" dirty="0"/>
              <a:t>Neural networks (adaptive resonance theory [</a:t>
            </a:r>
            <a:r>
              <a:rPr lang="en-US" sz="2400" spc="-300" dirty="0"/>
              <a:t>A R </a:t>
            </a:r>
            <a:r>
              <a:rPr lang="en-US" sz="2400" dirty="0"/>
              <a:t>T], self-organizing map [</a:t>
            </a:r>
            <a:r>
              <a:rPr lang="en-US" sz="2400" spc="-300" dirty="0"/>
              <a:t>S O </a:t>
            </a:r>
            <a:r>
              <a:rPr lang="en-US" sz="2400" dirty="0"/>
              <a:t>M])</a:t>
            </a:r>
          </a:p>
          <a:p>
            <a:pPr lvl="1"/>
            <a:r>
              <a:rPr lang="en-US" sz="2400" dirty="0"/>
              <a:t>Fuzzy logic (e.g., fuzzy c-means algorithm)</a:t>
            </a:r>
          </a:p>
          <a:p>
            <a:pPr lvl="1"/>
            <a:r>
              <a:rPr lang="en-US" sz="2400" dirty="0"/>
              <a:t>Genetic algorithms </a:t>
            </a:r>
          </a:p>
          <a:p>
            <a:r>
              <a:rPr lang="en-US" sz="2400" dirty="0">
                <a:solidFill>
                  <a:schemeClr val="bg2"/>
                </a:solidFill>
              </a:rPr>
              <a:t>How many clusters? </a:t>
            </a:r>
          </a:p>
        </p:txBody>
      </p:sp>
    </p:spTree>
    <p:extLst>
      <p:ext uri="{BB962C8B-B14F-4D97-AF65-F5344CB8AC3E}">
        <p14:creationId xmlns:p14="http://schemas.microsoft.com/office/powerpoint/2010/main" val="1503867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8061"/>
            <a:ext cx="8153400" cy="984885"/>
          </a:xfrm>
        </p:spPr>
        <p:txBody>
          <a:bodyPr wrap="square">
            <a:spAutoFit/>
          </a:bodyPr>
          <a:lstStyle/>
          <a:p>
            <a:r>
              <a:rPr lang="en-IN" dirty="0"/>
              <a:t>Cluster Analysis for Data Mining       </a:t>
            </a:r>
            <a:r>
              <a:rPr lang="en-IN" sz="2800" dirty="0"/>
              <a:t>(4 of 4)</a:t>
            </a:r>
            <a:endParaRPr lang="en-US" dirty="0"/>
          </a:p>
        </p:txBody>
      </p:sp>
      <p:sp>
        <p:nvSpPr>
          <p:cNvPr id="3" name="Content Placeholder 2"/>
          <p:cNvSpPr>
            <a:spLocks noGrp="1"/>
          </p:cNvSpPr>
          <p:nvPr>
            <p:ph idx="1"/>
          </p:nvPr>
        </p:nvSpPr>
        <p:spPr>
          <a:xfrm>
            <a:off x="456154" y="1375113"/>
            <a:ext cx="8154446" cy="4216539"/>
          </a:xfrm>
        </p:spPr>
        <p:txBody>
          <a:bodyPr wrap="square">
            <a:spAutoFit/>
          </a:bodyPr>
          <a:lstStyle/>
          <a:p>
            <a:pPr marL="266700" indent="-266700"/>
            <a:r>
              <a:rPr lang="en-US" sz="2400" i="1" dirty="0">
                <a:solidFill>
                  <a:schemeClr val="bg2"/>
                </a:solidFill>
              </a:rPr>
              <a:t>k</a:t>
            </a:r>
            <a:r>
              <a:rPr lang="en-US" sz="2400" dirty="0">
                <a:solidFill>
                  <a:schemeClr val="bg2"/>
                </a:solidFill>
              </a:rPr>
              <a:t>-Means Clustering Algorithm</a:t>
            </a:r>
          </a:p>
          <a:p>
            <a:pPr marL="914400" lvl="1" indent="-355600"/>
            <a:r>
              <a:rPr lang="en-US" sz="2400" i="1" dirty="0"/>
              <a:t>k</a:t>
            </a:r>
            <a:r>
              <a:rPr lang="en-US" sz="2400" dirty="0"/>
              <a:t>: pre-determined number of clusters</a:t>
            </a:r>
          </a:p>
          <a:p>
            <a:pPr marL="914400" lvl="1" indent="-355600"/>
            <a:r>
              <a:rPr lang="en-US" sz="2400" dirty="0"/>
              <a:t>Algorithm (</a:t>
            </a:r>
            <a:r>
              <a:rPr lang="en-US" sz="2400" dirty="0">
                <a:solidFill>
                  <a:schemeClr val="bg2"/>
                </a:solidFill>
              </a:rPr>
              <a:t>Step 0:</a:t>
            </a:r>
            <a:r>
              <a:rPr lang="en-US" sz="2400" dirty="0"/>
              <a:t> determine value of </a:t>
            </a:r>
            <a:r>
              <a:rPr lang="en-US" sz="2400" i="1" dirty="0"/>
              <a:t>k</a:t>
            </a:r>
            <a:r>
              <a:rPr lang="en-US" sz="2400" dirty="0"/>
              <a:t>)</a:t>
            </a:r>
          </a:p>
          <a:p>
            <a:pPr marL="1546225" lvl="1" indent="-1089025">
              <a:buNone/>
            </a:pPr>
            <a:r>
              <a:rPr lang="en-US" sz="2400" dirty="0">
                <a:solidFill>
                  <a:schemeClr val="bg2"/>
                </a:solidFill>
              </a:rPr>
              <a:t>Step 1:</a:t>
            </a:r>
            <a:r>
              <a:rPr lang="en-US" sz="2400" dirty="0"/>
              <a:t> Randomly generate </a:t>
            </a:r>
            <a:r>
              <a:rPr lang="en-US" sz="2400" i="1" dirty="0"/>
              <a:t>k</a:t>
            </a:r>
            <a:r>
              <a:rPr lang="en-US" sz="2400" dirty="0"/>
              <a:t> random points as initial cluster centers. </a:t>
            </a:r>
          </a:p>
          <a:p>
            <a:pPr marL="1546225" lvl="1" indent="-1089025">
              <a:buNone/>
            </a:pPr>
            <a:r>
              <a:rPr lang="en-US" sz="2400" dirty="0">
                <a:solidFill>
                  <a:schemeClr val="bg2"/>
                </a:solidFill>
              </a:rPr>
              <a:t>Step 2:</a:t>
            </a:r>
            <a:r>
              <a:rPr lang="en-US" sz="2400" dirty="0"/>
              <a:t> Assign each point to the nearest cluster center. </a:t>
            </a:r>
          </a:p>
          <a:p>
            <a:pPr marL="739775" lvl="1" indent="-282575">
              <a:buNone/>
            </a:pPr>
            <a:r>
              <a:rPr lang="en-US" sz="2400" dirty="0">
                <a:solidFill>
                  <a:schemeClr val="bg2"/>
                </a:solidFill>
              </a:rPr>
              <a:t>Step 3:</a:t>
            </a:r>
            <a:r>
              <a:rPr lang="en-US" sz="2400" dirty="0"/>
              <a:t> Re-compute the new cluster centers. </a:t>
            </a:r>
          </a:p>
          <a:p>
            <a:pPr marL="739775" lvl="1" indent="-282575">
              <a:buNone/>
            </a:pPr>
            <a:r>
              <a:rPr lang="en-US" sz="2400" dirty="0">
                <a:solidFill>
                  <a:schemeClr val="bg2"/>
                </a:solidFill>
              </a:rPr>
              <a:t>Repetition step:</a:t>
            </a:r>
            <a:r>
              <a:rPr lang="en-US" sz="2400" dirty="0"/>
              <a:t> Repeat steps 3 and 4 until some convergence criterion is met (usually that the assignment of points to clusters becomes stable).</a:t>
            </a:r>
          </a:p>
        </p:txBody>
      </p:sp>
    </p:spTree>
    <p:extLst>
      <p:ext uri="{BB962C8B-B14F-4D97-AF65-F5344CB8AC3E}">
        <p14:creationId xmlns:p14="http://schemas.microsoft.com/office/powerpoint/2010/main" val="4035464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2034"/>
            <a:ext cx="8153400" cy="1107996"/>
          </a:xfrm>
        </p:spPr>
        <p:txBody>
          <a:bodyPr wrap="square">
            <a:spAutoFit/>
          </a:bodyPr>
          <a:lstStyle/>
          <a:p>
            <a:r>
              <a:rPr lang="en-US" dirty="0"/>
              <a:t>Cluster Analysis for Data Mining - </a:t>
            </a:r>
            <a:br>
              <a:rPr lang="en-US" i="1" dirty="0"/>
            </a:br>
            <a:r>
              <a:rPr lang="en-US" i="1" dirty="0"/>
              <a:t>k</a:t>
            </a:r>
            <a:r>
              <a:rPr lang="en-US" dirty="0"/>
              <a:t>-Means Clustering Algorithm</a:t>
            </a:r>
          </a:p>
        </p:txBody>
      </p:sp>
      <p:sp>
        <p:nvSpPr>
          <p:cNvPr id="3" name="Content Placeholder 2"/>
          <p:cNvSpPr>
            <a:spLocks noGrp="1"/>
          </p:cNvSpPr>
          <p:nvPr>
            <p:ph idx="1"/>
          </p:nvPr>
        </p:nvSpPr>
        <p:spPr>
          <a:xfrm>
            <a:off x="456154" y="1385273"/>
            <a:ext cx="8154446" cy="738664"/>
          </a:xfrm>
        </p:spPr>
        <p:txBody>
          <a:bodyPr wrap="square">
            <a:spAutoFit/>
          </a:bodyPr>
          <a:lstStyle/>
          <a:p>
            <a:pPr marL="0" indent="0">
              <a:buNone/>
            </a:pPr>
            <a:r>
              <a:rPr lang="en-US" sz="2400" b="1" dirty="0"/>
              <a:t>Figure 4.13 </a:t>
            </a:r>
            <a:r>
              <a:rPr lang="en-US" sz="2400" dirty="0"/>
              <a:t>A Graphical Illustration of the Steps in the                  </a:t>
            </a:r>
            <a:r>
              <a:rPr lang="en-US" sz="2400" i="1" dirty="0"/>
              <a:t>k</a:t>
            </a:r>
            <a:r>
              <a:rPr lang="en-US" sz="2400" dirty="0"/>
              <a:t>-Means Algorithm.</a:t>
            </a:r>
          </a:p>
        </p:txBody>
      </p:sp>
      <p:pic>
        <p:nvPicPr>
          <p:cNvPr id="5122" name="Picture 2" descr="The three steps of k-means algorithm as shown in the figure are as follows:&#10;Step 1: Randomly generated k random points as initial cluster centers are shown.&#10;Step 2: Each point gets assigned to the nearest cluster center.&#10;Step 3: It is shown that the new cluster centers are now recomputed.&#10;The figure shows that steps 2 and 3 will get repeated until some convergence criterion is met."/>
          <p:cNvPicPr>
            <a:picLocks noChangeAspect="1" noChangeArrowheads="1"/>
          </p:cNvPicPr>
          <p:nvPr/>
        </p:nvPicPr>
        <p:blipFill rotWithShape="1">
          <a:blip r:embed="rId3">
            <a:extLst>
              <a:ext uri="{28A0092B-C50C-407E-A947-70E740481C1C}">
                <a14:useLocalDpi xmlns:a14="http://schemas.microsoft.com/office/drawing/2010/main" val="0"/>
              </a:ext>
            </a:extLst>
          </a:blip>
          <a:srcRect b="5080"/>
          <a:stretch/>
        </p:blipFill>
        <p:spPr bwMode="auto">
          <a:xfrm>
            <a:off x="538731" y="2409703"/>
            <a:ext cx="7993510" cy="294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237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(1 of 6)</a:t>
            </a:r>
            <a:r>
              <a:rPr lang="en-US" dirty="0"/>
              <a:t> </a:t>
            </a:r>
          </a:p>
        </p:txBody>
      </p:sp>
      <p:sp>
        <p:nvSpPr>
          <p:cNvPr id="3" name="Content Placeholder 2"/>
          <p:cNvSpPr>
            <a:spLocks noGrp="1"/>
          </p:cNvSpPr>
          <p:nvPr>
            <p:ph idx="1"/>
          </p:nvPr>
        </p:nvSpPr>
        <p:spPr>
          <a:xfrm>
            <a:off x="456154" y="762000"/>
            <a:ext cx="8154446" cy="4847481"/>
          </a:xfrm>
        </p:spPr>
        <p:txBody>
          <a:bodyPr wrap="square">
            <a:spAutoFit/>
          </a:bodyPr>
          <a:lstStyle/>
          <a:p>
            <a:r>
              <a:rPr lang="en-US" sz="2400" dirty="0"/>
              <a:t>A very popular </a:t>
            </a:r>
            <a:r>
              <a:rPr lang="en-US" sz="2400" spc="-300" dirty="0"/>
              <a:t>D </a:t>
            </a:r>
            <a:r>
              <a:rPr lang="en-US" sz="2400" dirty="0"/>
              <a:t>M method in business</a:t>
            </a:r>
          </a:p>
          <a:p>
            <a:r>
              <a:rPr lang="en-US" sz="2400" dirty="0"/>
              <a:t>Finds interesting relationships (affinities) between variables (items or events)</a:t>
            </a:r>
          </a:p>
          <a:p>
            <a:r>
              <a:rPr lang="en-US" sz="2400" dirty="0"/>
              <a:t>Part of machine learning family</a:t>
            </a:r>
          </a:p>
          <a:p>
            <a:r>
              <a:rPr lang="en-US" sz="2400" dirty="0"/>
              <a:t>Employs unsupervised learning</a:t>
            </a:r>
          </a:p>
          <a:p>
            <a:r>
              <a:rPr lang="en-US" sz="2400" dirty="0"/>
              <a:t>There is no output variable</a:t>
            </a:r>
          </a:p>
          <a:p>
            <a:r>
              <a:rPr lang="en-US" sz="2400" dirty="0"/>
              <a:t>Also known as </a:t>
            </a:r>
            <a:r>
              <a:rPr lang="en-US" sz="2400" dirty="0">
                <a:solidFill>
                  <a:schemeClr val="bg2"/>
                </a:solidFill>
              </a:rPr>
              <a:t>market basket analysis</a:t>
            </a:r>
          </a:p>
          <a:p>
            <a:r>
              <a:rPr lang="en-US" sz="2400" dirty="0"/>
              <a:t>Often used as an example to describe </a:t>
            </a:r>
            <a:r>
              <a:rPr lang="en-US" sz="2400" spc="-300" dirty="0"/>
              <a:t>D </a:t>
            </a:r>
            <a:r>
              <a:rPr lang="en-US" sz="2400" dirty="0"/>
              <a:t>M to ordinary people, such as the famous “relationship between diapers and beers!”</a:t>
            </a:r>
          </a:p>
        </p:txBody>
      </p:sp>
    </p:spTree>
    <p:extLst>
      <p:ext uri="{BB962C8B-B14F-4D97-AF65-F5344CB8AC3E}">
        <p14:creationId xmlns:p14="http://schemas.microsoft.com/office/powerpoint/2010/main" val="1368577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(2 of 6)</a:t>
            </a:r>
            <a:endParaRPr lang="en-US" dirty="0"/>
          </a:p>
        </p:txBody>
      </p:sp>
      <p:sp>
        <p:nvSpPr>
          <p:cNvPr id="3" name="Content Placeholder 2"/>
          <p:cNvSpPr>
            <a:spLocks noGrp="1"/>
          </p:cNvSpPr>
          <p:nvPr>
            <p:ph idx="1"/>
          </p:nvPr>
        </p:nvSpPr>
        <p:spPr>
          <a:xfrm>
            <a:off x="456154" y="762000"/>
            <a:ext cx="8154446" cy="4693593"/>
          </a:xfrm>
        </p:spPr>
        <p:txBody>
          <a:bodyPr wrap="square">
            <a:spAutoFit/>
          </a:bodyPr>
          <a:lstStyle/>
          <a:p>
            <a:r>
              <a:rPr lang="en-US" sz="2400" dirty="0">
                <a:solidFill>
                  <a:schemeClr val="bg2"/>
                </a:solidFill>
              </a:rPr>
              <a:t>Input:</a:t>
            </a:r>
            <a:r>
              <a:rPr lang="en-US" sz="2400" dirty="0"/>
              <a:t> the simple point-of-sale transaction data</a:t>
            </a:r>
          </a:p>
          <a:p>
            <a:r>
              <a:rPr lang="en-US" sz="2400" dirty="0">
                <a:solidFill>
                  <a:schemeClr val="bg2"/>
                </a:solidFill>
              </a:rPr>
              <a:t>Output:</a:t>
            </a:r>
            <a:r>
              <a:rPr lang="en-US" sz="2400" dirty="0"/>
              <a:t> Most frequent affinities among items </a:t>
            </a:r>
          </a:p>
          <a:p>
            <a:pPr>
              <a:tabLst>
                <a:tab pos="266700" algn="l"/>
              </a:tabLst>
            </a:pPr>
            <a:r>
              <a:rPr lang="en-US" sz="2400" u="sng" dirty="0">
                <a:solidFill>
                  <a:schemeClr val="bg2"/>
                </a:solidFill>
              </a:rPr>
              <a:t>Example</a:t>
            </a:r>
            <a:r>
              <a:rPr lang="en-US" sz="2400" dirty="0">
                <a:solidFill>
                  <a:schemeClr val="bg2"/>
                </a:solidFill>
              </a:rPr>
              <a:t>:</a:t>
            </a:r>
            <a:r>
              <a:rPr lang="en-US" sz="2400" dirty="0"/>
              <a:t> according to the transaction data…</a:t>
            </a:r>
          </a:p>
          <a:p>
            <a:pPr marL="361950" indent="-361950">
              <a:buNone/>
            </a:pPr>
            <a:r>
              <a:rPr lang="en-US" sz="2400" dirty="0"/>
              <a:t>	“Customer who bought a lap-top computer and a virus protection software, also bought extended service plan 70 percent of the time." </a:t>
            </a:r>
          </a:p>
          <a:p>
            <a:pPr marL="266700" indent="-266700"/>
            <a:r>
              <a:rPr lang="en-US" sz="2400" dirty="0"/>
              <a:t>How do you use such a pattern/knowledge?</a:t>
            </a:r>
          </a:p>
          <a:p>
            <a:pPr marL="854075" lvl="1" indent="-295275"/>
            <a:r>
              <a:rPr lang="en-US" sz="2400" dirty="0"/>
              <a:t>Put the items next to each other</a:t>
            </a:r>
          </a:p>
          <a:p>
            <a:pPr marL="854075" lvl="1" indent="-295275"/>
            <a:r>
              <a:rPr lang="en-US" sz="2400" dirty="0"/>
              <a:t>Promote the items as a package </a:t>
            </a:r>
          </a:p>
          <a:p>
            <a:pPr marL="854075" lvl="1" indent="-295275"/>
            <a:r>
              <a:rPr lang="en-US" sz="2400" dirty="0"/>
              <a:t>Place items far apart from each other!</a:t>
            </a:r>
          </a:p>
        </p:txBody>
      </p:sp>
    </p:spTree>
    <p:extLst>
      <p:ext uri="{BB962C8B-B14F-4D97-AF65-F5344CB8AC3E}">
        <p14:creationId xmlns:p14="http://schemas.microsoft.com/office/powerpoint/2010/main" val="308011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Data Mining Concepts and Definitions Why Data Mining?</a:t>
            </a:r>
            <a:endParaRPr lang="en-US" dirty="0"/>
          </a:p>
        </p:txBody>
      </p:sp>
      <p:sp>
        <p:nvSpPr>
          <p:cNvPr id="3" name="Content Placeholder 2"/>
          <p:cNvSpPr>
            <a:spLocks noGrp="1"/>
          </p:cNvSpPr>
          <p:nvPr>
            <p:ph idx="1"/>
          </p:nvPr>
        </p:nvSpPr>
        <p:spPr>
          <a:xfrm>
            <a:off x="456154" y="1374204"/>
            <a:ext cx="8153400" cy="4655121"/>
          </a:xfrm>
        </p:spPr>
        <p:txBody>
          <a:bodyPr wrap="square">
            <a:spAutoFit/>
          </a:bodyPr>
          <a:lstStyle/>
          <a:p>
            <a:pPr marL="266700" indent="-266700"/>
            <a:r>
              <a:rPr lang="en-US" sz="2400" dirty="0"/>
              <a:t>More intense competition at the global scale. </a:t>
            </a:r>
          </a:p>
          <a:p>
            <a:pPr marL="266700" indent="-266700"/>
            <a:r>
              <a:rPr lang="en-US" sz="2400" dirty="0"/>
              <a:t>Recognition of the value in data sources.</a:t>
            </a:r>
          </a:p>
          <a:p>
            <a:pPr marL="266700" indent="-266700"/>
            <a:r>
              <a:rPr lang="en-US" sz="2400" dirty="0"/>
              <a:t>Availability of quality data on customers, vendors, transactions, Web, etc. </a:t>
            </a:r>
          </a:p>
          <a:p>
            <a:pPr marL="266700" indent="-266700"/>
            <a:r>
              <a:rPr lang="en-US" sz="2400" dirty="0"/>
              <a:t>Consolidation and integration of data repositories into data warehouses.</a:t>
            </a:r>
          </a:p>
          <a:p>
            <a:pPr marL="266700" indent="-266700"/>
            <a:r>
              <a:rPr lang="en-US" sz="2400" dirty="0"/>
              <a:t>The exponential increase in data processing and storage capabilities; and decrease in cost. </a:t>
            </a:r>
          </a:p>
          <a:p>
            <a:pPr marL="266700" indent="-266700"/>
            <a:r>
              <a:rPr lang="en-US" sz="2400" dirty="0"/>
              <a:t>Movement toward conversion of information resources into nonphysical form.</a:t>
            </a:r>
          </a:p>
        </p:txBody>
      </p:sp>
    </p:spTree>
    <p:extLst>
      <p:ext uri="{BB962C8B-B14F-4D97-AF65-F5344CB8AC3E}">
        <p14:creationId xmlns:p14="http://schemas.microsoft.com/office/powerpoint/2010/main" val="2714647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(3 of 6)</a:t>
            </a:r>
            <a:endParaRPr lang="en-US" dirty="0"/>
          </a:p>
        </p:txBody>
      </p:sp>
      <p:sp>
        <p:nvSpPr>
          <p:cNvPr id="3" name="Content Placeholder 2"/>
          <p:cNvSpPr>
            <a:spLocks noGrp="1"/>
          </p:cNvSpPr>
          <p:nvPr>
            <p:ph idx="1"/>
          </p:nvPr>
        </p:nvSpPr>
        <p:spPr>
          <a:xfrm>
            <a:off x="456154" y="762000"/>
            <a:ext cx="8154446" cy="4293483"/>
          </a:xfrm>
        </p:spPr>
        <p:txBody>
          <a:bodyPr wrap="square">
            <a:spAutoFit/>
          </a:bodyPr>
          <a:lstStyle/>
          <a:p>
            <a:pPr marL="266700" indent="-266700"/>
            <a:r>
              <a:rPr lang="en-US" sz="2400" dirty="0"/>
              <a:t>A representative applications of association rule mining include</a:t>
            </a:r>
          </a:p>
          <a:p>
            <a:pPr marL="657225" lvl="1" indent="-295275"/>
            <a:r>
              <a:rPr lang="en-US" sz="2400" dirty="0">
                <a:solidFill>
                  <a:schemeClr val="bg2"/>
                </a:solidFill>
              </a:rPr>
              <a:t>In business: </a:t>
            </a:r>
            <a:r>
              <a:rPr lang="en-US" sz="2400" dirty="0"/>
              <a:t>cross-marketing, cross-selling, store design, catalog design, e-commerce site design, optimization of online advertising, product pricing, and sales/promotion configuration</a:t>
            </a:r>
          </a:p>
          <a:p>
            <a:pPr marL="657225" lvl="1" indent="-295275"/>
            <a:r>
              <a:rPr lang="en-US" sz="2400" dirty="0">
                <a:solidFill>
                  <a:schemeClr val="bg2"/>
                </a:solidFill>
              </a:rPr>
              <a:t>In medicine:</a:t>
            </a:r>
            <a:r>
              <a:rPr lang="en-US" sz="2400" dirty="0"/>
              <a:t> relationships between symptoms and illnesses; diagnosis and patient characteristics and treatments (to be used in medical </a:t>
            </a:r>
            <a:r>
              <a:rPr lang="en-US" sz="2400" spc="-300" dirty="0"/>
              <a:t>D S </a:t>
            </a:r>
            <a:r>
              <a:rPr lang="en-US" sz="2400" dirty="0"/>
              <a:t>S); and genes and their functions (to be used in genomics projects)</a:t>
            </a:r>
          </a:p>
          <a:p>
            <a:pPr marL="657225" lvl="1" indent="-295275"/>
            <a:r>
              <a:rPr lang="en-US" sz="2400" dirty="0"/>
              <a:t> …</a:t>
            </a:r>
          </a:p>
        </p:txBody>
      </p:sp>
    </p:spTree>
    <p:extLst>
      <p:ext uri="{BB962C8B-B14F-4D97-AF65-F5344CB8AC3E}">
        <p14:creationId xmlns:p14="http://schemas.microsoft.com/office/powerpoint/2010/main" val="228802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Association Rule Mining </a:t>
            </a:r>
            <a:r>
              <a:rPr lang="en-US" sz="2800" dirty="0">
                <a:latin typeface="+mj-lt"/>
              </a:rPr>
              <a:t>(4 of 6)</a:t>
            </a:r>
            <a:endParaRPr lang="en-US" sz="3600" dirty="0">
              <a:latin typeface="+mj-lt"/>
            </a:endParaRPr>
          </a:p>
        </p:txBody>
      </p:sp>
      <p:sp>
        <p:nvSpPr>
          <p:cNvPr id="5" name="Content Placeholder 4"/>
          <p:cNvSpPr>
            <a:spLocks noGrp="1"/>
          </p:cNvSpPr>
          <p:nvPr>
            <p:ph idx="1"/>
          </p:nvPr>
        </p:nvSpPr>
        <p:spPr>
          <a:xfrm>
            <a:off x="457200" y="765155"/>
            <a:ext cx="8153400" cy="369332"/>
          </a:xfrm>
        </p:spPr>
        <p:txBody>
          <a:bodyPr wrap="square">
            <a:spAutoFit/>
          </a:bodyPr>
          <a:lstStyle/>
          <a:p>
            <a:r>
              <a:rPr lang="en-IN" sz="2400" dirty="0"/>
              <a:t>Are all association rules interesting and useful?</a:t>
            </a:r>
          </a:p>
        </p:txBody>
      </p:sp>
      <p:sp>
        <p:nvSpPr>
          <p:cNvPr id="6" name="Content Placeholder 5"/>
          <p:cNvSpPr>
            <a:spLocks noGrp="1"/>
          </p:cNvSpPr>
          <p:nvPr>
            <p:ph idx="13"/>
          </p:nvPr>
        </p:nvSpPr>
        <p:spPr>
          <a:xfrm>
            <a:off x="457200" y="1295400"/>
            <a:ext cx="8153400" cy="3416320"/>
          </a:xfrm>
        </p:spPr>
        <p:txBody>
          <a:bodyPr wrap="square">
            <a:spAutoFit/>
          </a:bodyPr>
          <a:lstStyle/>
          <a:p>
            <a:pPr lvl="1">
              <a:buNone/>
            </a:pPr>
            <a:r>
              <a:rPr lang="en-US" sz="2400" dirty="0">
                <a:solidFill>
                  <a:schemeClr val="bg2"/>
                </a:solidFill>
              </a:rPr>
              <a:t>A Generic Rule:</a:t>
            </a:r>
            <a:r>
              <a:rPr lang="en-US" sz="2400" dirty="0"/>
              <a:t>  </a:t>
            </a:r>
            <a:r>
              <a:rPr lang="en-US" sz="2400" b="1" dirty="0"/>
              <a:t>X </a:t>
            </a:r>
            <a:r>
              <a:rPr lang="en-US" sz="2400" b="1" dirty="0">
                <a:sym typeface="Symbol"/>
              </a:rPr>
              <a:t></a:t>
            </a:r>
            <a:r>
              <a:rPr lang="en-US" sz="2400" b="1" dirty="0"/>
              <a:t> Y [S%, C%]  </a:t>
            </a:r>
          </a:p>
          <a:p>
            <a:pPr lvl="1">
              <a:buNone/>
            </a:pPr>
            <a:r>
              <a:rPr lang="en-US" sz="2400" b="1" dirty="0"/>
              <a:t>X, Y</a:t>
            </a:r>
            <a:r>
              <a:rPr lang="en-US" sz="2400" dirty="0"/>
              <a:t>: products and/or services </a:t>
            </a:r>
            <a:r>
              <a:rPr lang="en-US" sz="2400" b="1" dirty="0"/>
              <a:t> </a:t>
            </a:r>
          </a:p>
          <a:p>
            <a:pPr lvl="1">
              <a:buNone/>
            </a:pPr>
            <a:r>
              <a:rPr lang="en-US" sz="2400" b="1" dirty="0"/>
              <a:t>X: </a:t>
            </a:r>
            <a:r>
              <a:rPr lang="en-US" sz="2400" dirty="0"/>
              <a:t>Left-hand-side (</a:t>
            </a:r>
            <a:r>
              <a:rPr lang="en-US" sz="2400" spc="-300" dirty="0"/>
              <a:t>L H </a:t>
            </a:r>
            <a:r>
              <a:rPr lang="en-US" sz="2400" dirty="0"/>
              <a:t>S)</a:t>
            </a:r>
          </a:p>
          <a:p>
            <a:pPr lvl="1">
              <a:buNone/>
            </a:pPr>
            <a:r>
              <a:rPr lang="en-US" sz="2400" b="1" dirty="0"/>
              <a:t>Y: </a:t>
            </a:r>
            <a:r>
              <a:rPr lang="en-US" sz="2400" dirty="0"/>
              <a:t>Right-hand-side (</a:t>
            </a:r>
            <a:r>
              <a:rPr lang="en-US" sz="2400" spc="-300" dirty="0"/>
              <a:t>R H </a:t>
            </a:r>
            <a:r>
              <a:rPr lang="en-US" sz="2400" dirty="0"/>
              <a:t>S)</a:t>
            </a:r>
          </a:p>
          <a:p>
            <a:pPr lvl="1">
              <a:buNone/>
            </a:pPr>
            <a:r>
              <a:rPr lang="en-US" sz="2400" b="1" dirty="0"/>
              <a:t>S:</a:t>
            </a:r>
            <a:r>
              <a:rPr lang="en-US" sz="2400" dirty="0"/>
              <a:t> </a:t>
            </a:r>
            <a:r>
              <a:rPr lang="en-US" sz="2400" dirty="0">
                <a:solidFill>
                  <a:schemeClr val="bg2"/>
                </a:solidFill>
              </a:rPr>
              <a:t>Support:</a:t>
            </a:r>
            <a:r>
              <a:rPr lang="en-US" sz="2400" dirty="0"/>
              <a:t> how often </a:t>
            </a:r>
            <a:r>
              <a:rPr lang="en-US" sz="2400" b="1" dirty="0"/>
              <a:t>X</a:t>
            </a:r>
            <a:r>
              <a:rPr lang="en-US" sz="2400" dirty="0"/>
              <a:t> and </a:t>
            </a:r>
            <a:r>
              <a:rPr lang="en-US" sz="2400" b="1" dirty="0"/>
              <a:t>Y</a:t>
            </a:r>
            <a:r>
              <a:rPr lang="en-US" sz="2400" dirty="0"/>
              <a:t> go together</a:t>
            </a:r>
          </a:p>
          <a:p>
            <a:pPr lvl="1">
              <a:buNone/>
            </a:pPr>
            <a:r>
              <a:rPr lang="en-US" sz="2400" b="1" dirty="0"/>
              <a:t>C:</a:t>
            </a:r>
            <a:r>
              <a:rPr lang="en-US" sz="2400" dirty="0"/>
              <a:t> </a:t>
            </a:r>
            <a:r>
              <a:rPr lang="en-US" sz="2400" dirty="0">
                <a:solidFill>
                  <a:schemeClr val="bg2"/>
                </a:solidFill>
              </a:rPr>
              <a:t>Confidence:</a:t>
            </a:r>
            <a:r>
              <a:rPr lang="en-US" sz="2400" dirty="0"/>
              <a:t> how often </a:t>
            </a:r>
            <a:r>
              <a:rPr lang="en-US" sz="2400" b="1" dirty="0"/>
              <a:t>Y</a:t>
            </a:r>
            <a:r>
              <a:rPr lang="en-US" sz="2400" dirty="0"/>
              <a:t> go together with the </a:t>
            </a:r>
            <a:r>
              <a:rPr lang="en-US" sz="2400" b="1" dirty="0"/>
              <a:t>X</a:t>
            </a:r>
          </a:p>
          <a:p>
            <a:pPr lvl="1">
              <a:buNone/>
            </a:pPr>
            <a:r>
              <a:rPr lang="en-US" sz="2400" u="sng" dirty="0"/>
              <a:t>Example: </a:t>
            </a:r>
            <a:r>
              <a:rPr lang="en-US" sz="2400" dirty="0"/>
              <a:t>{Laptop Computer, Antivirus Software} </a:t>
            </a:r>
            <a:r>
              <a:rPr lang="en-US" sz="2400" dirty="0">
                <a:sym typeface="Symbol"/>
              </a:rPr>
              <a:t></a:t>
            </a:r>
            <a:r>
              <a:rPr lang="en-US" sz="2400" dirty="0"/>
              <a:t> {Extended Service Plan} [30%, 70%]</a:t>
            </a:r>
          </a:p>
        </p:txBody>
      </p:sp>
    </p:spTree>
    <p:extLst>
      <p:ext uri="{BB962C8B-B14F-4D97-AF65-F5344CB8AC3E}">
        <p14:creationId xmlns:p14="http://schemas.microsoft.com/office/powerpoint/2010/main" val="1361155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(5 of 6)</a:t>
            </a:r>
            <a:endParaRPr lang="en-US" dirty="0"/>
          </a:p>
        </p:txBody>
      </p:sp>
      <p:sp>
        <p:nvSpPr>
          <p:cNvPr id="3" name="Content Placeholder 2"/>
          <p:cNvSpPr>
            <a:spLocks noGrp="1"/>
          </p:cNvSpPr>
          <p:nvPr>
            <p:ph idx="1"/>
          </p:nvPr>
        </p:nvSpPr>
        <p:spPr>
          <a:xfrm>
            <a:off x="456154" y="762000"/>
            <a:ext cx="8154446" cy="3454792"/>
          </a:xfrm>
        </p:spPr>
        <p:txBody>
          <a:bodyPr wrap="square">
            <a:spAutoFit/>
          </a:bodyPr>
          <a:lstStyle/>
          <a:p>
            <a:pPr marL="266700" indent="-266700"/>
            <a:r>
              <a:rPr lang="en-US" sz="2400" dirty="0"/>
              <a:t>Several algorithms are developed for discovering (identifying) association rules</a:t>
            </a:r>
          </a:p>
          <a:p>
            <a:pPr marL="854075" lvl="1" indent="-295275"/>
            <a:r>
              <a:rPr lang="en-US" sz="2400" dirty="0" err="1"/>
              <a:t>Apriori</a:t>
            </a:r>
            <a:endParaRPr lang="en-US" sz="2400" dirty="0"/>
          </a:p>
          <a:p>
            <a:pPr marL="854075" lvl="1" indent="-295275"/>
            <a:r>
              <a:rPr lang="en-US" sz="2400" dirty="0" err="1"/>
              <a:t>Eclat</a:t>
            </a:r>
            <a:endParaRPr lang="en-US" sz="2400" dirty="0"/>
          </a:p>
          <a:p>
            <a:pPr marL="854075" lvl="1" indent="-295275"/>
            <a:r>
              <a:rPr lang="en-US" sz="2400" spc="-300" dirty="0"/>
              <a:t>F </a:t>
            </a:r>
            <a:r>
              <a:rPr lang="en-US" sz="2400" dirty="0"/>
              <a:t>P-Growth</a:t>
            </a:r>
          </a:p>
          <a:p>
            <a:pPr marL="854075" lvl="1" indent="-295275"/>
            <a:r>
              <a:rPr lang="en-US" sz="2400" dirty="0"/>
              <a:t>+ Derivatives and hybrids of the three</a:t>
            </a:r>
          </a:p>
          <a:p>
            <a:pPr marL="266700" indent="-266700"/>
            <a:r>
              <a:rPr lang="en-US" sz="2400" dirty="0"/>
              <a:t>The algorithms help identify the </a:t>
            </a:r>
            <a:r>
              <a:rPr lang="en-US" sz="2400" dirty="0">
                <a:solidFill>
                  <a:schemeClr val="bg2"/>
                </a:solidFill>
              </a:rPr>
              <a:t>frequent item sets</a:t>
            </a:r>
            <a:r>
              <a:rPr lang="en-US" sz="2400" dirty="0"/>
              <a:t>, which are, then converted to association rules</a:t>
            </a:r>
          </a:p>
        </p:txBody>
      </p:sp>
    </p:spTree>
    <p:extLst>
      <p:ext uri="{BB962C8B-B14F-4D97-AF65-F5344CB8AC3E}">
        <p14:creationId xmlns:p14="http://schemas.microsoft.com/office/powerpoint/2010/main" val="1245801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(6 of 6)</a:t>
            </a:r>
            <a:endParaRPr lang="en-US" dirty="0"/>
          </a:p>
        </p:txBody>
      </p:sp>
      <p:sp>
        <p:nvSpPr>
          <p:cNvPr id="3" name="Content Placeholder 2"/>
          <p:cNvSpPr>
            <a:spLocks noGrp="1"/>
          </p:cNvSpPr>
          <p:nvPr>
            <p:ph idx="1"/>
          </p:nvPr>
        </p:nvSpPr>
        <p:spPr>
          <a:xfrm>
            <a:off x="456154" y="724844"/>
            <a:ext cx="8154446" cy="5142177"/>
          </a:xfrm>
        </p:spPr>
        <p:txBody>
          <a:bodyPr wrap="square">
            <a:spAutoFit/>
          </a:bodyPr>
          <a:lstStyle/>
          <a:p>
            <a:pPr>
              <a:lnSpc>
                <a:spcPct val="120000"/>
              </a:lnSpc>
            </a:pPr>
            <a:r>
              <a:rPr lang="en-US" sz="2400" dirty="0" err="1">
                <a:solidFill>
                  <a:schemeClr val="bg2"/>
                </a:solidFill>
              </a:rPr>
              <a:t>Apriori</a:t>
            </a:r>
            <a:r>
              <a:rPr lang="en-US" sz="2400" dirty="0">
                <a:solidFill>
                  <a:schemeClr val="bg2"/>
                </a:solidFill>
              </a:rPr>
              <a:t> Algorithm</a:t>
            </a:r>
          </a:p>
          <a:p>
            <a:pPr marL="790575" lvl="1" indent="-342900">
              <a:lnSpc>
                <a:spcPct val="120000"/>
              </a:lnSpc>
            </a:pPr>
            <a:r>
              <a:rPr lang="en-US" sz="2400" dirty="0"/>
              <a:t>Finds subsets that are common to at least a minimum number of the </a:t>
            </a:r>
            <a:r>
              <a:rPr lang="en-US" sz="2400" dirty="0" err="1"/>
              <a:t>itemsets</a:t>
            </a:r>
            <a:endParaRPr lang="en-US" sz="2400" dirty="0"/>
          </a:p>
          <a:p>
            <a:pPr marL="790575" lvl="1" indent="-342900">
              <a:lnSpc>
                <a:spcPct val="120000"/>
              </a:lnSpc>
            </a:pPr>
            <a:r>
              <a:rPr lang="en-US" sz="2400" dirty="0"/>
              <a:t>Uses a bottom-up approach</a:t>
            </a:r>
          </a:p>
          <a:p>
            <a:pPr marL="1333500" lvl="2" indent="-342900">
              <a:lnSpc>
                <a:spcPct val="120000"/>
              </a:lnSpc>
            </a:pPr>
            <a:r>
              <a:rPr lang="en-US" sz="2400" dirty="0"/>
              <a:t>frequent subsets are extended one item at a time (the size of frequent subsets increases from one-item subsets to two-item subsets, then three-item subsets, and so on), and </a:t>
            </a:r>
          </a:p>
          <a:p>
            <a:pPr marL="1333500" lvl="2" indent="-342900">
              <a:lnSpc>
                <a:spcPct val="120000"/>
              </a:lnSpc>
            </a:pPr>
            <a:r>
              <a:rPr lang="en-US" sz="2400" dirty="0"/>
              <a:t>groups of candidates at each level are tested against the data for minimum support. (</a:t>
            </a:r>
            <a:r>
              <a:rPr lang="en-US" sz="2400" i="1" dirty="0"/>
              <a:t>see the figure</a:t>
            </a:r>
            <a:r>
              <a:rPr lang="en-US" sz="2400" dirty="0"/>
              <a:t>) </a:t>
            </a:r>
            <a:r>
              <a:rPr lang="en-US" sz="2400" dirty="0">
                <a:sym typeface="Wingdings" pitchFamily="2" charset="2"/>
              </a:rPr>
              <a:t> --</a:t>
            </a:r>
            <a:endParaRPr lang="en-US" sz="2400" dirty="0"/>
          </a:p>
        </p:txBody>
      </p:sp>
    </p:spTree>
    <p:extLst>
      <p:ext uri="{BB962C8B-B14F-4D97-AF65-F5344CB8AC3E}">
        <p14:creationId xmlns:p14="http://schemas.microsoft.com/office/powerpoint/2010/main" val="2963131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851"/>
            <a:ext cx="8153400" cy="1107996"/>
          </a:xfrm>
        </p:spPr>
        <p:txBody>
          <a:bodyPr wrap="square">
            <a:spAutoFit/>
          </a:bodyPr>
          <a:lstStyle/>
          <a:p>
            <a:r>
              <a:rPr lang="en-US" dirty="0"/>
              <a:t>Association Rule Mining </a:t>
            </a:r>
            <a:r>
              <a:rPr lang="en-US" dirty="0" err="1"/>
              <a:t>Apriori</a:t>
            </a:r>
            <a:r>
              <a:rPr lang="en-US" dirty="0"/>
              <a:t> Algorithm</a:t>
            </a:r>
          </a:p>
        </p:txBody>
      </p:sp>
      <p:sp>
        <p:nvSpPr>
          <p:cNvPr id="3" name="Content Placeholder 2"/>
          <p:cNvSpPr>
            <a:spLocks noGrp="1"/>
          </p:cNvSpPr>
          <p:nvPr>
            <p:ph idx="1"/>
          </p:nvPr>
        </p:nvSpPr>
        <p:spPr>
          <a:xfrm>
            <a:off x="456154" y="1355236"/>
            <a:ext cx="8154446" cy="845616"/>
          </a:xfrm>
        </p:spPr>
        <p:txBody>
          <a:bodyPr wrap="square">
            <a:spAutoFit/>
          </a:bodyPr>
          <a:lstStyle/>
          <a:p>
            <a:pPr marL="0" indent="0">
              <a:lnSpc>
                <a:spcPct val="120000"/>
              </a:lnSpc>
              <a:buNone/>
            </a:pPr>
            <a:r>
              <a:rPr lang="en-IN" sz="2400" b="1" dirty="0"/>
              <a:t>Figure 4.14 </a:t>
            </a:r>
            <a:r>
              <a:rPr lang="en-IN" sz="2400" dirty="0"/>
              <a:t>A Graphical Illustration of the Steps in the        </a:t>
            </a:r>
            <a:r>
              <a:rPr lang="en-IN" sz="2400" i="1" dirty="0" err="1"/>
              <a:t>Apriori</a:t>
            </a:r>
            <a:r>
              <a:rPr lang="en-IN" sz="2400" dirty="0"/>
              <a:t> Algorithm.</a:t>
            </a:r>
          </a:p>
        </p:txBody>
      </p:sp>
      <p:pic>
        <p:nvPicPr>
          <p:cNvPr id="2050" name="Picture 2" descr="The first step is called Raw Transaction Data. The information displayed is as follows:&#10;Transaction No 1001234; SKUs (item no.) 1. 2. 3. 4&#10;Transaction No 1001235; SKUs (item no.) 2. 3. 4&#10;Transaction No 1001236; SKUs (item no.) 2. 3.&#10;Transaction No 1001237; SKUs (item no.) 1. 2. 4&#10;Transaction No 1001238; SKUs (item no.) 1. 2. 3. 4&#10;Transaction No 1001239; SKUs (item no.) 2.4&#10;The second step is called One-Item Itemsets. The information displayed is as follows:&#10;Itemset (SKUs) 1; Support 3&#10;Itemset (SKUs) 2; Support 6&#10;Itemset (SKUs) 3; Support 4&#10;Itemset (SKUs) 4; Support 5&#10;The third step is called Two-Item Itemsets. The information displayed is as follows:&#10;Itemset (SKUs) 1.2; Support 3&#10;Itemset (SKUs) 1.3; Support 2&#10;Itemset (SKUs) 1.4; Support 3&#10;Itemset (SKUs) 2.3; Support 4&#10;Itemset (SKUs) 2.4; Support 5&#10;Itemset (SKUs) 3.4; Support 3&#10;The fourth step is called Three-Item Itemsets. The information displayed is as follows:&#10;Itemset (SKUs) 1.2.4; Support 3&#10;Itemset (SKUs) 2.3.4; Support 3"/>
          <p:cNvPicPr>
            <a:picLocks noChangeAspect="1" noChangeArrowheads="1"/>
          </p:cNvPicPr>
          <p:nvPr/>
        </p:nvPicPr>
        <p:blipFill rotWithShape="1">
          <a:blip r:embed="rId3">
            <a:extLst>
              <a:ext uri="{28A0092B-C50C-407E-A947-70E740481C1C}">
                <a14:useLocalDpi xmlns:a14="http://schemas.microsoft.com/office/drawing/2010/main" val="0"/>
              </a:ext>
            </a:extLst>
          </a:blip>
          <a:srcRect b="6587"/>
          <a:stretch/>
        </p:blipFill>
        <p:spPr bwMode="auto">
          <a:xfrm>
            <a:off x="524795" y="2643622"/>
            <a:ext cx="8073445" cy="296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323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523220"/>
          </a:xfrm>
        </p:spPr>
        <p:txBody>
          <a:bodyPr wrap="square">
            <a:spAutoFit/>
          </a:bodyPr>
          <a:lstStyle/>
          <a:p>
            <a:r>
              <a:rPr lang="en-US" dirty="0">
                <a:latin typeface="+mj-lt"/>
              </a:rPr>
              <a:t>Data Mining Software Tools</a:t>
            </a:r>
          </a:p>
        </p:txBody>
      </p:sp>
      <p:sp>
        <p:nvSpPr>
          <p:cNvPr id="5" name="Content Placeholder 4"/>
          <p:cNvSpPr>
            <a:spLocks noGrp="1"/>
          </p:cNvSpPr>
          <p:nvPr>
            <p:ph sz="quarter" idx="14"/>
          </p:nvPr>
        </p:nvSpPr>
        <p:spPr>
          <a:xfrm>
            <a:off x="457200" y="785654"/>
            <a:ext cx="8153400" cy="307777"/>
          </a:xfrm>
        </p:spPr>
        <p:txBody>
          <a:bodyPr>
            <a:spAutoFit/>
          </a:bodyPr>
          <a:lstStyle/>
          <a:p>
            <a:pPr marL="0" indent="0">
              <a:buNone/>
            </a:pPr>
            <a:r>
              <a:rPr lang="en-IN" sz="2000" b="1" dirty="0"/>
              <a:t>Figure 4.15 </a:t>
            </a:r>
            <a:r>
              <a:rPr lang="en-IN" sz="2000" dirty="0"/>
              <a:t>Popular Data Mining Software Tools (Poll Results).</a:t>
            </a:r>
          </a:p>
        </p:txBody>
      </p:sp>
      <p:sp>
        <p:nvSpPr>
          <p:cNvPr id="3" name="Content Placeholder 2"/>
          <p:cNvSpPr>
            <a:spLocks noGrp="1"/>
          </p:cNvSpPr>
          <p:nvPr>
            <p:ph idx="1"/>
          </p:nvPr>
        </p:nvSpPr>
        <p:spPr>
          <a:xfrm>
            <a:off x="457200" y="1143669"/>
            <a:ext cx="3962400" cy="4193456"/>
          </a:xfrm>
        </p:spPr>
        <p:txBody>
          <a:bodyPr wrap="square">
            <a:spAutoFit/>
          </a:bodyPr>
          <a:lstStyle/>
          <a:p>
            <a:pPr marL="266700" indent="-266700">
              <a:buSzPct val="100000"/>
            </a:pPr>
            <a:r>
              <a:rPr lang="en-US" sz="2000" dirty="0">
                <a:solidFill>
                  <a:schemeClr val="bg2"/>
                </a:solidFill>
              </a:rPr>
              <a:t>Commercial </a:t>
            </a:r>
          </a:p>
          <a:p>
            <a:pPr lvl="1"/>
            <a:r>
              <a:rPr lang="en-US" sz="2000" spc="-300" dirty="0"/>
              <a:t>I B </a:t>
            </a:r>
            <a:r>
              <a:rPr lang="en-US" sz="2000" dirty="0"/>
              <a:t>M </a:t>
            </a:r>
            <a:r>
              <a:rPr lang="en-US" sz="2000" spc="-300" dirty="0"/>
              <a:t>S P S </a:t>
            </a:r>
            <a:r>
              <a:rPr lang="en-US" sz="2000" dirty="0" err="1"/>
              <a:t>S</a:t>
            </a:r>
            <a:r>
              <a:rPr lang="en-US" sz="2000" dirty="0"/>
              <a:t> Modeler (formerly Clementine)</a:t>
            </a:r>
          </a:p>
          <a:p>
            <a:pPr lvl="1"/>
            <a:r>
              <a:rPr lang="en-US" sz="2000" spc="-300" dirty="0"/>
              <a:t>S A </a:t>
            </a:r>
            <a:r>
              <a:rPr lang="en-US" sz="2000" dirty="0"/>
              <a:t>S Enterprise Miner</a:t>
            </a:r>
          </a:p>
          <a:p>
            <a:pPr lvl="1"/>
            <a:r>
              <a:rPr lang="en-US" sz="2000" dirty="0" err="1"/>
              <a:t>Statistica</a:t>
            </a:r>
            <a:r>
              <a:rPr lang="en-US" sz="2000" dirty="0"/>
              <a:t> - Dell/</a:t>
            </a:r>
            <a:r>
              <a:rPr lang="en-US" sz="2000" dirty="0" err="1"/>
              <a:t>Statsoft</a:t>
            </a:r>
            <a:r>
              <a:rPr lang="en-US" sz="2000" dirty="0"/>
              <a:t> </a:t>
            </a:r>
          </a:p>
          <a:p>
            <a:pPr lvl="1"/>
            <a:r>
              <a:rPr lang="en-US" sz="2000" dirty="0"/>
              <a:t>… many more</a:t>
            </a:r>
          </a:p>
          <a:p>
            <a:pPr marL="266700" indent="-266700">
              <a:buSzPct val="100000"/>
            </a:pPr>
            <a:r>
              <a:rPr lang="en-US" sz="2000" dirty="0">
                <a:solidFill>
                  <a:schemeClr val="bg2"/>
                </a:solidFill>
              </a:rPr>
              <a:t>Free and/or Open Source</a:t>
            </a:r>
          </a:p>
          <a:p>
            <a:pPr lvl="1"/>
            <a:r>
              <a:rPr lang="en-US" sz="2000" spc="-300" dirty="0"/>
              <a:t>K N I M </a:t>
            </a:r>
            <a:r>
              <a:rPr lang="en-US" sz="2000" dirty="0"/>
              <a:t>E</a:t>
            </a:r>
          </a:p>
          <a:p>
            <a:pPr lvl="1"/>
            <a:r>
              <a:rPr lang="en-US" sz="2000" dirty="0" err="1"/>
              <a:t>RapidMiner</a:t>
            </a:r>
            <a:endParaRPr lang="en-US" sz="2000" dirty="0"/>
          </a:p>
          <a:p>
            <a:pPr lvl="1"/>
            <a:r>
              <a:rPr lang="en-US" sz="2000" dirty="0" err="1"/>
              <a:t>Weka</a:t>
            </a:r>
            <a:endParaRPr lang="en-US" sz="2000" dirty="0"/>
          </a:p>
          <a:p>
            <a:pPr lvl="1"/>
            <a:r>
              <a:rPr lang="en-US" sz="2000" dirty="0"/>
              <a:t>R, …</a:t>
            </a:r>
          </a:p>
        </p:txBody>
      </p:sp>
      <p:pic>
        <p:nvPicPr>
          <p:cNvPr id="3074" name="Picture 2" descr="The vertical axis shows the popular data mining software tools and the horizontal axis shows the number of votes and it ranges from 0 to 1500 in increments of 300.&#10;The data depicted in the graph is as follows: &#10;R 1419 Free/Open Source tools&#10;Python 1325 Free/Open Source tools&#10;SQL 1029 Free/Open Source tools&#10;Excel 972 Commercial tools&#10;RapidMiner 944 Commercial tools&#10;Hadoop 641 Hadoop/Big Data tools&#10;Spark 624 Hadoop/Big Data tools&#10;Tableau 536 Commercial tools&#10;KNIME 521 Free/Open Source tools&#10;SciKit-Learn 497 Free/Open Source tools&#10;Java 487 Free/Open Source tools&#10;Anaconda 462 Free/Open Source tools&#10;Hive 359 Hadoop/Big Data tools&#10;Mllib 337 Hadoop/Big Data tools&#10;Weka 315 Free/Open Source tools&#10;Microsoft SQL Server 314 Commercial tools&#10;Unix shell/awk/gawk 301 Free/Open Source tools&#10;MATLAB 263 Commercial tools&#10;IBM SPSS Statistics 242 Commercial tools&#10;Dataiku 227 Commercial tools&#10;SAS base 225 Commercial tools&#10;IBM SPSS Modeler 222 Commercial tools&#10;SQL on Hadoop tools 211 Hadoop/Big Data tools&#10;C/C++ 210 Free/Open Source tools&#10;Other free analytics/data mining tools 198 Free/Open Source tools&#10;Other programming and data languages 197 Free/Open Source tools&#10;H2O 193 Hadoop/Big Data tools&#10;Scala 180 Free/Open Source tools&#10;SAS Enterprise Miner 162 Commercial tools&#10;Microsoft Power BI 161 Commercial tools&#10;Hbase 158 Hadoop/Big Data tools&#10;QlikView 153 Commercial tools&#10;Microsoft Azure Machine Learning 147 Commercial tools&#10;Other Hadoop/HDFS-based tools 141 Hadoop/Big Data tools&#10;Apache Pig 132 Hadoop/Big Data tools&#10;IBM Watson 121 Commercial tools&#10;Rattle 103 Free/Open Source tools&#10;Salford SPM/CART/RF/MARS/TreeNet 100 Commercial tools&#10;Gnu Octave 89 Free/Open Source tools&#10;Orange 89 Free/Open Source tools"/>
          <p:cNvPicPr>
            <a:picLocks noChangeAspect="1" noChangeArrowheads="1"/>
          </p:cNvPicPr>
          <p:nvPr/>
        </p:nvPicPr>
        <p:blipFill rotWithShape="1">
          <a:blip r:embed="rId3">
            <a:extLst>
              <a:ext uri="{28A0092B-C50C-407E-A947-70E740481C1C}">
                <a14:useLocalDpi xmlns:a14="http://schemas.microsoft.com/office/drawing/2010/main" val="0"/>
              </a:ext>
            </a:extLst>
          </a:blip>
          <a:srcRect b="3104"/>
          <a:stretch/>
        </p:blipFill>
        <p:spPr bwMode="auto">
          <a:xfrm>
            <a:off x="4473806" y="1361811"/>
            <a:ext cx="4083059" cy="430987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47675" y="6027579"/>
            <a:ext cx="8229600" cy="246221"/>
          </a:xfrm>
        </p:spPr>
        <p:txBody>
          <a:bodyPr wrap="square">
            <a:spAutoFit/>
          </a:bodyPr>
          <a:lstStyle/>
          <a:p>
            <a:pPr marL="0" indent="0">
              <a:buNone/>
            </a:pPr>
            <a:r>
              <a:rPr lang="en-IN" i="1" dirty="0"/>
              <a:t>Source: </a:t>
            </a:r>
            <a:r>
              <a:rPr lang="en-IN" dirty="0"/>
              <a:t>Used with permission from </a:t>
            </a:r>
            <a:r>
              <a:rPr lang="en-IN" b="1" dirty="0">
                <a:hlinkClick r:id="rId4" action="ppaction://hlinkfile" tooltip="KDnuggets.com"/>
              </a:rPr>
              <a:t>KDnuggets.com</a:t>
            </a:r>
            <a:r>
              <a:rPr lang="en-IN" dirty="0"/>
              <a:t>.</a:t>
            </a:r>
          </a:p>
        </p:txBody>
      </p:sp>
    </p:spTree>
    <p:extLst>
      <p:ext uri="{BB962C8B-B14F-4D97-AF65-F5344CB8AC3E}">
        <p14:creationId xmlns:p14="http://schemas.microsoft.com/office/powerpoint/2010/main" val="220042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90"/>
            <a:ext cx="8153400" cy="553998"/>
          </a:xfrm>
        </p:spPr>
        <p:txBody>
          <a:bodyPr wrap="square">
            <a:spAutoFit/>
          </a:bodyPr>
          <a:lstStyle/>
          <a:p>
            <a:r>
              <a:rPr lang="en-IN" sz="3600" dirty="0">
                <a:latin typeface="+mn-lt"/>
              </a:rPr>
              <a:t>Data Mining Myths</a:t>
            </a:r>
            <a:endParaRPr lang="en-US" sz="3600" dirty="0">
              <a:latin typeface="+mn-lt"/>
            </a:endParaRPr>
          </a:p>
        </p:txBody>
      </p:sp>
      <p:sp>
        <p:nvSpPr>
          <p:cNvPr id="3" name="Content Placeholder 2"/>
          <p:cNvSpPr>
            <a:spLocks noGrp="1"/>
          </p:cNvSpPr>
          <p:nvPr>
            <p:ph idx="1"/>
          </p:nvPr>
        </p:nvSpPr>
        <p:spPr>
          <a:xfrm>
            <a:off x="457200" y="994371"/>
            <a:ext cx="8153400" cy="369332"/>
          </a:xfrm>
        </p:spPr>
        <p:txBody>
          <a:bodyPr wrap="square">
            <a:spAutoFit/>
          </a:bodyPr>
          <a:lstStyle/>
          <a:p>
            <a:pPr marL="0" indent="0">
              <a:buNone/>
            </a:pPr>
            <a:r>
              <a:rPr lang="en-IN" sz="2400" b="1" dirty="0"/>
              <a:t>Table 4.6 </a:t>
            </a:r>
            <a:r>
              <a:rPr lang="en-IN" sz="2400" dirty="0"/>
              <a:t>Data Mining Myths.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358593230"/>
              </p:ext>
            </p:extLst>
          </p:nvPr>
        </p:nvGraphicFramePr>
        <p:xfrm>
          <a:off x="567779" y="1509867"/>
          <a:ext cx="7942906" cy="4241800"/>
        </p:xfrm>
        <a:graphic>
          <a:graphicData uri="http://schemas.openxmlformats.org/drawingml/2006/table">
            <a:tbl>
              <a:tblPr firstRow="1" bandRow="1">
                <a:tableStyleId>{3B4B98B0-60AC-42C2-AFA5-B58CD77FA1E5}</a:tableStyleId>
              </a:tblPr>
              <a:tblGrid>
                <a:gridCol w="4221935">
                  <a:extLst>
                    <a:ext uri="{9D8B030D-6E8A-4147-A177-3AD203B41FA5}">
                      <a16:colId xmlns:a16="http://schemas.microsoft.com/office/drawing/2014/main" val="20000"/>
                    </a:ext>
                  </a:extLst>
                </a:gridCol>
                <a:gridCol w="3720971">
                  <a:extLst>
                    <a:ext uri="{9D8B030D-6E8A-4147-A177-3AD203B41FA5}">
                      <a16:colId xmlns:a16="http://schemas.microsoft.com/office/drawing/2014/main" val="20001"/>
                    </a:ext>
                  </a:extLst>
                </a:gridCol>
              </a:tblGrid>
              <a:tr h="370840">
                <a:tc>
                  <a:txBody>
                    <a:bodyPr/>
                    <a:lstStyle/>
                    <a:p>
                      <a:r>
                        <a:rPr lang="en-IN" sz="1600" b="1" i="0" u="none" strike="noStrike" kern="1200" baseline="0" dirty="0">
                          <a:solidFill>
                            <a:schemeClr val="bg1"/>
                          </a:solidFill>
                          <a:latin typeface="+mn-lt"/>
                          <a:ea typeface="+mn-ea"/>
                          <a:cs typeface="+mn-cs"/>
                        </a:rPr>
                        <a:t>Myth</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r>
                        <a:rPr lang="en-IN" sz="1600" b="1" i="0" u="none" strike="noStrike" kern="1200" baseline="0" dirty="0">
                          <a:solidFill>
                            <a:schemeClr val="bg1"/>
                          </a:solidFill>
                          <a:latin typeface="+mn-lt"/>
                          <a:ea typeface="+mn-ea"/>
                          <a:cs typeface="+mn-cs"/>
                        </a:rPr>
                        <a:t>Reality</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70840">
                <a:tc>
                  <a:txBody>
                    <a:bodyPr/>
                    <a:lstStyle/>
                    <a:p>
                      <a:r>
                        <a:rPr lang="en-IN" sz="1600" b="0" i="0" u="none" strike="noStrike" kern="1200" baseline="0" dirty="0">
                          <a:solidFill>
                            <a:schemeClr val="tx1"/>
                          </a:solidFill>
                          <a:latin typeface="+mn-lt"/>
                          <a:ea typeface="+mn-ea"/>
                          <a:cs typeface="+mn-cs"/>
                        </a:rPr>
                        <a:t>Data mining provides instant, crystal-ball-like predictions.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Data mining is a multistep process that requires deliberate, proactive design and use.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70840">
                <a:tc>
                  <a:txBody>
                    <a:bodyPr/>
                    <a:lstStyle/>
                    <a:p>
                      <a:r>
                        <a:rPr lang="en-IN" sz="1600" b="0" i="0" u="none" strike="noStrike" kern="1200" baseline="0" dirty="0">
                          <a:solidFill>
                            <a:schemeClr val="tx1"/>
                          </a:solidFill>
                          <a:latin typeface="+mn-lt"/>
                          <a:ea typeface="+mn-ea"/>
                          <a:cs typeface="+mn-cs"/>
                        </a:rPr>
                        <a:t>Data mining is not yet viable for mainstream business applications.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The current state of the art is ready for almost any business type and/or size.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70840">
                <a:tc>
                  <a:txBody>
                    <a:bodyPr/>
                    <a:lstStyle/>
                    <a:p>
                      <a:r>
                        <a:rPr lang="en-IN" sz="1600" b="0" i="0" u="none" strike="noStrike" kern="1200" baseline="0" dirty="0">
                          <a:solidFill>
                            <a:schemeClr val="tx1"/>
                          </a:solidFill>
                          <a:latin typeface="+mn-lt"/>
                          <a:ea typeface="+mn-ea"/>
                          <a:cs typeface="+mn-cs"/>
                        </a:rPr>
                        <a:t>Data mining requires a separate, dedicated database.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Because of the advances in database technology, a dedicated database is not required.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70840">
                <a:tc>
                  <a:txBody>
                    <a:bodyPr/>
                    <a:lstStyle/>
                    <a:p>
                      <a:r>
                        <a:rPr lang="en-IN" sz="1600" b="0" i="0" u="none" strike="noStrike" kern="1200" baseline="0" dirty="0">
                          <a:solidFill>
                            <a:schemeClr val="tx1"/>
                          </a:solidFill>
                          <a:latin typeface="+mn-lt"/>
                          <a:ea typeface="+mn-ea"/>
                          <a:cs typeface="+mn-cs"/>
                        </a:rPr>
                        <a:t>Only those with advanced degrees can do data mining.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Newer Web-based tools enable managers of all educational levels to do data mining.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70840">
                <a:tc>
                  <a:txBody>
                    <a:bodyPr/>
                    <a:lstStyle/>
                    <a:p>
                      <a:r>
                        <a:rPr lang="en-IN" sz="1600" b="0" i="0" u="none" strike="noStrike" kern="1200" baseline="0" dirty="0">
                          <a:solidFill>
                            <a:schemeClr val="tx1"/>
                          </a:solidFill>
                          <a:latin typeface="+mn-lt"/>
                          <a:ea typeface="+mn-ea"/>
                          <a:cs typeface="+mn-cs"/>
                        </a:rPr>
                        <a:t>Data mining is only for large firms that have lots of customer data.</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If the data accurately reflect the business or its customers, any company can use data mining.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130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90"/>
            <a:ext cx="8153400" cy="553998"/>
          </a:xfrm>
        </p:spPr>
        <p:txBody>
          <a:bodyPr wrap="square">
            <a:spAutoFit/>
          </a:bodyPr>
          <a:lstStyle/>
          <a:p>
            <a:r>
              <a:rPr lang="en-IN" sz="3600" dirty="0">
                <a:latin typeface="+mn-lt"/>
              </a:rPr>
              <a:t>Data Mining Mistakes</a:t>
            </a:r>
            <a:endParaRPr lang="en-US" sz="3600" dirty="0">
              <a:latin typeface="+mn-lt"/>
            </a:endParaRPr>
          </a:p>
        </p:txBody>
      </p:sp>
      <p:sp>
        <p:nvSpPr>
          <p:cNvPr id="3" name="Content Placeholder 2"/>
          <p:cNvSpPr>
            <a:spLocks noGrp="1"/>
          </p:cNvSpPr>
          <p:nvPr>
            <p:ph idx="1"/>
          </p:nvPr>
        </p:nvSpPr>
        <p:spPr>
          <a:xfrm>
            <a:off x="457200" y="765771"/>
            <a:ext cx="8153400" cy="4285789"/>
          </a:xfrm>
        </p:spPr>
        <p:txBody>
          <a:bodyPr wrap="square">
            <a:spAutoFit/>
          </a:bodyPr>
          <a:lstStyle/>
          <a:p>
            <a:pPr marL="457200" indent="-457200">
              <a:buSzPct val="80000"/>
              <a:buFont typeface="+mj-lt"/>
              <a:buAutoNum type="arabicPeriod"/>
            </a:pPr>
            <a:r>
              <a:rPr lang="en-US" sz="2400" dirty="0"/>
              <a:t>Selecting the wrong problem for data mining</a:t>
            </a:r>
          </a:p>
          <a:p>
            <a:pPr marL="457200" indent="-457200">
              <a:buSzPct val="80000"/>
              <a:buFont typeface="+mj-lt"/>
              <a:buAutoNum type="arabicPeriod"/>
            </a:pPr>
            <a:r>
              <a:rPr lang="en-US" sz="2400" dirty="0"/>
              <a:t>Ignoring what your sponsor thinks data mining is and what it really can/cannot do</a:t>
            </a:r>
          </a:p>
          <a:p>
            <a:pPr marL="457200" indent="-457200">
              <a:buSzPct val="80000"/>
              <a:buFont typeface="+mj-lt"/>
              <a:buAutoNum type="arabicPeriod"/>
            </a:pPr>
            <a:r>
              <a:rPr lang="en-US" sz="2400" dirty="0"/>
              <a:t>Beginning without the end in mind.</a:t>
            </a:r>
          </a:p>
          <a:p>
            <a:pPr marL="457200" indent="-457200">
              <a:buSzPct val="80000"/>
              <a:buFont typeface="+mj-lt"/>
              <a:buAutoNum type="arabicPeriod"/>
            </a:pPr>
            <a:r>
              <a:rPr lang="en-US" sz="2400" dirty="0"/>
              <a:t>Not leaving insufficient time for data acquisition, selection and preparation</a:t>
            </a:r>
          </a:p>
          <a:p>
            <a:pPr marL="457200" indent="-457200">
              <a:buSzPct val="80000"/>
              <a:buFont typeface="+mj-lt"/>
              <a:buAutoNum type="arabicPeriod"/>
            </a:pPr>
            <a:r>
              <a:rPr lang="en-US" sz="2400" dirty="0"/>
              <a:t>Looking only at aggregated results and not at individual records/predictions</a:t>
            </a:r>
          </a:p>
          <a:p>
            <a:pPr marL="457200" indent="-457200">
              <a:buSzPct val="80000"/>
              <a:buFont typeface="+mj-lt"/>
              <a:buAutoNum type="arabicPeriod"/>
            </a:pPr>
            <a:r>
              <a:rPr lang="en-US" sz="2400" dirty="0"/>
              <a:t>… 10 more mistakes… in your book</a:t>
            </a:r>
          </a:p>
        </p:txBody>
      </p:sp>
    </p:spTree>
    <p:extLst>
      <p:ext uri="{BB962C8B-B14F-4D97-AF65-F5344CB8AC3E}">
        <p14:creationId xmlns:p14="http://schemas.microsoft.com/office/powerpoint/2010/main" val="1856866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8481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19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6763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Definition of Data Mining</a:t>
            </a:r>
            <a:endParaRPr lang="en-US" dirty="0"/>
          </a:p>
        </p:txBody>
      </p:sp>
      <p:sp>
        <p:nvSpPr>
          <p:cNvPr id="3" name="Content Placeholder 2"/>
          <p:cNvSpPr>
            <a:spLocks noGrp="1"/>
          </p:cNvSpPr>
          <p:nvPr>
            <p:ph idx="1"/>
          </p:nvPr>
        </p:nvSpPr>
        <p:spPr>
          <a:xfrm>
            <a:off x="456154" y="990600"/>
            <a:ext cx="8153400" cy="4270400"/>
          </a:xfrm>
        </p:spPr>
        <p:txBody>
          <a:bodyPr wrap="square">
            <a:spAutoFit/>
          </a:bodyPr>
          <a:lstStyle/>
          <a:p>
            <a:pPr marL="266700" indent="-266700"/>
            <a:r>
              <a:rPr lang="en-US" sz="2400" dirty="0"/>
              <a:t>The nontrivial process of identifying valid, novel, potentially useful, and ultimately understandable patterns in data stored in structured databases.        </a:t>
            </a:r>
            <a:r>
              <a:rPr lang="en-US" sz="2400" i="1" dirty="0"/>
              <a:t>-- Fayyad et al., </a:t>
            </a:r>
            <a:r>
              <a:rPr lang="en-US" sz="2400" dirty="0"/>
              <a:t>(1996)</a:t>
            </a:r>
          </a:p>
          <a:p>
            <a:pPr marL="266700" indent="-266700"/>
            <a:r>
              <a:rPr lang="en-US" sz="2400" dirty="0"/>
              <a:t>Keywords in this definition: Process, nontrivial, valid, novel, potentially useful, understandable. </a:t>
            </a:r>
          </a:p>
          <a:p>
            <a:pPr marL="266700" indent="-266700"/>
            <a:r>
              <a:rPr lang="en-US" sz="2400" dirty="0"/>
              <a:t>Data mining: a misnomer?</a:t>
            </a:r>
          </a:p>
          <a:p>
            <a:pPr marL="266700" indent="-266700"/>
            <a:r>
              <a:rPr lang="en-US" sz="2400" dirty="0"/>
              <a:t>Other names: knowledge extraction, pattern analysis, knowledge discovery, information harvesting, pattern searching, data dredging,…</a:t>
            </a:r>
          </a:p>
        </p:txBody>
      </p:sp>
    </p:spTree>
    <p:extLst>
      <p:ext uri="{BB962C8B-B14F-4D97-AF65-F5344CB8AC3E}">
        <p14:creationId xmlns:p14="http://schemas.microsoft.com/office/powerpoint/2010/main" val="348480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Data Mining Is a Blend of Multiple Disciplines</a:t>
            </a:r>
            <a:endParaRPr lang="en-US" dirty="0"/>
          </a:p>
        </p:txBody>
      </p:sp>
      <p:sp>
        <p:nvSpPr>
          <p:cNvPr id="3" name="Content Placeholder 2"/>
          <p:cNvSpPr>
            <a:spLocks noGrp="1"/>
          </p:cNvSpPr>
          <p:nvPr>
            <p:ph idx="1"/>
          </p:nvPr>
        </p:nvSpPr>
        <p:spPr>
          <a:xfrm>
            <a:off x="456154" y="1374204"/>
            <a:ext cx="8154446" cy="369332"/>
          </a:xfrm>
        </p:spPr>
        <p:txBody>
          <a:bodyPr wrap="square">
            <a:spAutoFit/>
          </a:bodyPr>
          <a:lstStyle/>
          <a:p>
            <a:pPr marL="0" indent="0">
              <a:buNone/>
            </a:pPr>
            <a:r>
              <a:rPr lang="en-US" sz="2400" b="1" dirty="0"/>
              <a:t>Figure 4.1 </a:t>
            </a:r>
            <a:r>
              <a:rPr lang="en-US" sz="2400" dirty="0"/>
              <a:t>Data Mining Is a Blend of Multiple Disciplines.</a:t>
            </a:r>
          </a:p>
        </p:txBody>
      </p:sp>
      <p:pic>
        <p:nvPicPr>
          <p:cNvPr id="1026" name="Picture 2" descr="The various fields flowing into data mining are statistics, artificial intelligence, machine learning and pattern recognition, information visualization, database management and data warehousing, management science and information systems."/>
          <p:cNvPicPr>
            <a:picLocks noChangeAspect="1" noChangeArrowheads="1"/>
          </p:cNvPicPr>
          <p:nvPr/>
        </p:nvPicPr>
        <p:blipFill rotWithShape="1">
          <a:blip r:embed="rId3">
            <a:extLst>
              <a:ext uri="{28A0092B-C50C-407E-A947-70E740481C1C}">
                <a14:useLocalDpi xmlns:a14="http://schemas.microsoft.com/office/drawing/2010/main" val="0"/>
              </a:ext>
            </a:extLst>
          </a:blip>
          <a:srcRect b="2869"/>
          <a:stretch/>
        </p:blipFill>
        <p:spPr bwMode="auto">
          <a:xfrm>
            <a:off x="2486512" y="1855391"/>
            <a:ext cx="4170974" cy="4451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06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Data Mining Characteristics &amp; Objectives</a:t>
            </a:r>
            <a:endParaRPr lang="en-US" dirty="0"/>
          </a:p>
        </p:txBody>
      </p:sp>
      <p:sp>
        <p:nvSpPr>
          <p:cNvPr id="3" name="Content Placeholder 2"/>
          <p:cNvSpPr>
            <a:spLocks noGrp="1"/>
          </p:cNvSpPr>
          <p:nvPr>
            <p:ph idx="1"/>
          </p:nvPr>
        </p:nvSpPr>
        <p:spPr>
          <a:xfrm>
            <a:off x="456154" y="1368400"/>
            <a:ext cx="8153400" cy="4655121"/>
          </a:xfrm>
        </p:spPr>
        <p:txBody>
          <a:bodyPr wrap="square">
            <a:spAutoFit/>
          </a:bodyPr>
          <a:lstStyle/>
          <a:p>
            <a:pPr marL="266700" indent="-266700"/>
            <a:r>
              <a:rPr lang="en-US" sz="2400" dirty="0"/>
              <a:t>Source of data for </a:t>
            </a:r>
            <a:r>
              <a:rPr lang="en-US" sz="2400" spc="-300" dirty="0"/>
              <a:t>D </a:t>
            </a:r>
            <a:r>
              <a:rPr lang="en-US" sz="2400" dirty="0"/>
              <a:t>M is often a consolidated data warehouse (not always!).</a:t>
            </a:r>
          </a:p>
          <a:p>
            <a:pPr marL="266700" indent="-266700"/>
            <a:r>
              <a:rPr lang="en-US" sz="2400" spc="-300" dirty="0"/>
              <a:t>D </a:t>
            </a:r>
            <a:r>
              <a:rPr lang="en-US" sz="2400" dirty="0"/>
              <a:t>M environment is usually a client-server or a Web-based information systems architecture.</a:t>
            </a:r>
          </a:p>
          <a:p>
            <a:pPr marL="266700" indent="-266700"/>
            <a:r>
              <a:rPr lang="en-US" sz="2400" dirty="0"/>
              <a:t>Data is the most critical ingredient for </a:t>
            </a:r>
            <a:r>
              <a:rPr lang="en-US" sz="2400" spc="-300" dirty="0"/>
              <a:t>D </a:t>
            </a:r>
            <a:r>
              <a:rPr lang="en-US" sz="2400" dirty="0"/>
              <a:t>M which may include soft/unstructured data.</a:t>
            </a:r>
          </a:p>
          <a:p>
            <a:pPr marL="266700" indent="-266700"/>
            <a:r>
              <a:rPr lang="en-US" sz="2400" dirty="0"/>
              <a:t>The miner is often an end user</a:t>
            </a:r>
          </a:p>
          <a:p>
            <a:pPr marL="266700" indent="-266700"/>
            <a:r>
              <a:rPr lang="en-US" sz="2400" dirty="0"/>
              <a:t>Striking it rich requires creative thinking</a:t>
            </a:r>
          </a:p>
          <a:p>
            <a:pPr marL="266700" indent="-266700"/>
            <a:r>
              <a:rPr lang="en-US" sz="2400" dirty="0"/>
              <a:t>Data mining tools’ capabilities and ease of use are essential (Web, parallel processing, etc.)</a:t>
            </a:r>
          </a:p>
        </p:txBody>
      </p:sp>
    </p:spTree>
    <p:extLst>
      <p:ext uri="{BB962C8B-B14F-4D97-AF65-F5344CB8AC3E}">
        <p14:creationId xmlns:p14="http://schemas.microsoft.com/office/powerpoint/2010/main" val="1258968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How Data Mining Works</a:t>
            </a:r>
          </a:p>
        </p:txBody>
      </p:sp>
      <p:sp>
        <p:nvSpPr>
          <p:cNvPr id="3" name="Content Placeholder 2"/>
          <p:cNvSpPr>
            <a:spLocks noGrp="1"/>
          </p:cNvSpPr>
          <p:nvPr>
            <p:ph idx="1"/>
          </p:nvPr>
        </p:nvSpPr>
        <p:spPr>
          <a:xfrm>
            <a:off x="456154" y="990600"/>
            <a:ext cx="8153400" cy="3531736"/>
          </a:xfrm>
        </p:spPr>
        <p:txBody>
          <a:bodyPr wrap="square">
            <a:spAutoFit/>
          </a:bodyPr>
          <a:lstStyle/>
          <a:p>
            <a:r>
              <a:rPr lang="en-US" sz="2400" spc="-300" dirty="0"/>
              <a:t>D </a:t>
            </a:r>
            <a:r>
              <a:rPr lang="en-US" sz="2400" dirty="0"/>
              <a:t>M extract </a:t>
            </a:r>
            <a:r>
              <a:rPr lang="en-US" sz="2400" u="sng" dirty="0"/>
              <a:t>patterns</a:t>
            </a:r>
            <a:r>
              <a:rPr lang="en-US" sz="2400" dirty="0"/>
              <a:t> from data</a:t>
            </a:r>
          </a:p>
          <a:p>
            <a:pPr lvl="1"/>
            <a:r>
              <a:rPr lang="en-US" sz="2400" dirty="0"/>
              <a:t>Pattern? A mathematical (numeric and/or symbolic) relationship among data items</a:t>
            </a:r>
          </a:p>
          <a:p>
            <a:r>
              <a:rPr lang="en-US" sz="2400" dirty="0"/>
              <a:t>Types of patterns</a:t>
            </a:r>
          </a:p>
          <a:p>
            <a:pPr lvl="1"/>
            <a:r>
              <a:rPr lang="en-US" sz="2400" dirty="0"/>
              <a:t>Association</a:t>
            </a:r>
          </a:p>
          <a:p>
            <a:pPr lvl="1"/>
            <a:r>
              <a:rPr lang="en-US" sz="2400" dirty="0"/>
              <a:t>Prediction</a:t>
            </a:r>
          </a:p>
          <a:p>
            <a:pPr lvl="1"/>
            <a:r>
              <a:rPr lang="en-US" sz="2400" dirty="0"/>
              <a:t>Cluster (segmentation)</a:t>
            </a:r>
          </a:p>
          <a:p>
            <a:pPr lvl="1"/>
            <a:r>
              <a:rPr lang="en-US" sz="2400" dirty="0"/>
              <a:t>Sequential (or time series) relationships</a:t>
            </a:r>
          </a:p>
        </p:txBody>
      </p:sp>
    </p:spTree>
    <p:extLst>
      <p:ext uri="{BB962C8B-B14F-4D97-AF65-F5344CB8AC3E}">
        <p14:creationId xmlns:p14="http://schemas.microsoft.com/office/powerpoint/2010/main" val="294216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207" y="76363"/>
            <a:ext cx="8145393" cy="553998"/>
          </a:xfrm>
        </p:spPr>
        <p:txBody>
          <a:bodyPr wrap="square">
            <a:spAutoFit/>
          </a:bodyPr>
          <a:lstStyle/>
          <a:p>
            <a:r>
              <a:rPr lang="en-IN" dirty="0"/>
              <a:t>A Taxonomy for Data Mining </a:t>
            </a:r>
            <a:endParaRPr lang="en-US" dirty="0"/>
          </a:p>
        </p:txBody>
      </p:sp>
      <p:sp>
        <p:nvSpPr>
          <p:cNvPr id="3" name="Content Placeholder 2"/>
          <p:cNvSpPr>
            <a:spLocks noGrp="1"/>
          </p:cNvSpPr>
          <p:nvPr>
            <p:ph idx="1"/>
          </p:nvPr>
        </p:nvSpPr>
        <p:spPr>
          <a:xfrm>
            <a:off x="456154" y="990128"/>
            <a:ext cx="2744246" cy="1846659"/>
          </a:xfrm>
        </p:spPr>
        <p:txBody>
          <a:bodyPr wrap="square">
            <a:spAutoFit/>
          </a:bodyPr>
          <a:lstStyle/>
          <a:p>
            <a:pPr marL="0" indent="0">
              <a:buNone/>
            </a:pPr>
            <a:r>
              <a:rPr lang="en-IN" sz="2400" b="1" dirty="0"/>
              <a:t>Figure 4.2</a:t>
            </a:r>
            <a:r>
              <a:rPr lang="en-IN" sz="2400" dirty="0"/>
              <a:t> A Simple Taxonomy for Data Mining Tasks, Methods, and Algorithms.</a:t>
            </a:r>
          </a:p>
        </p:txBody>
      </p:sp>
      <p:pic>
        <p:nvPicPr>
          <p:cNvPr id="2050" name="Picture 2" descr="The data depicted in the table is as follows: &#10;• Data Mining Tasks and Methods&#10;• Prediction&#10;• Classification&#10;• Data Mining Algorithms: Decision Trees, Neural Networks, Support Vector Machines, kNN, Naïve Bayes, GA.&#10;• Learning Type: Supervised&#10;• Regression&#10;• Data Mining Algorithms: Linear/Nonlinear Regression, ANN, Regression Trees, SVM, kNN, GA&#10;• Learning Type: Supervised&#10;• Time Series&#10;• Data Mining Algorithms: Autoregressive Methods, Averaging Methods, Exponential Smoothing, ARIMA&#10;• Learning Type: Supervised&#10;• Association&#10;• Market-Basket&#10;• Data Mining Algorithms: Apriori, OneR, ZeroR, Eclat, GA&#10;• Learning Type: Unsupervised&#10;• Link Analysis&#10;• Data Mining Algorithms: Expectation Maximization, Apriori Algorithm, Graph-Based Matching&#10;• Learning Type: Unsupervised&#10;• Sequence Analysis&#10;• Data Mining Algorithms: Apriori Algorithm, FP-Growth, Graph-Based Matching&#10;• Learning Type: Unsupervised&#10;• Segmentation&#10;• Clustering&#10;• Data Mining Algorithms: K-means, Expectation Maximization (EM)&#10;• Learning Type: Unsupervised&#10;• Outlier Analysis&#10;• Data Mining Algorithms: K-means, Expectation Maximization (EM)&#10;• Learning Type: Unsupervised&#10;"/>
          <p:cNvPicPr>
            <a:picLocks noChangeAspect="1" noChangeArrowheads="1"/>
          </p:cNvPicPr>
          <p:nvPr/>
        </p:nvPicPr>
        <p:blipFill rotWithShape="1">
          <a:blip r:embed="rId3">
            <a:extLst>
              <a:ext uri="{28A0092B-C50C-407E-A947-70E740481C1C}">
                <a14:useLocalDpi xmlns:a14="http://schemas.microsoft.com/office/drawing/2010/main" val="0"/>
              </a:ext>
            </a:extLst>
          </a:blip>
          <a:srcRect b="2606"/>
          <a:stretch/>
        </p:blipFill>
        <p:spPr bwMode="auto">
          <a:xfrm>
            <a:off x="3487636" y="762000"/>
            <a:ext cx="5081445" cy="5500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6773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24603</TotalTime>
  <Words>2797</Words>
  <Application>Microsoft Macintosh PowerPoint</Application>
  <PresentationFormat>全屏显示(4:3)</PresentationFormat>
  <Paragraphs>363</Paragraphs>
  <Slides>48</Slides>
  <Notes>47</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4" baseType="lpstr">
      <vt:lpstr>Arial</vt:lpstr>
      <vt:lpstr>Times New Roman</vt:lpstr>
      <vt:lpstr>Verdana</vt:lpstr>
      <vt:lpstr>Wingdings</vt:lpstr>
      <vt:lpstr>508 Lecture</vt:lpstr>
      <vt:lpstr>Equation</vt:lpstr>
      <vt:lpstr>Analytics, Data Science and A I: Systems for Decision Support</vt:lpstr>
      <vt:lpstr>Learning Objectives (1 of 2)</vt:lpstr>
      <vt:lpstr>Learning Objectives (2 of 2)</vt:lpstr>
      <vt:lpstr>Data Mining Concepts and Definitions Why Data Mining?</vt:lpstr>
      <vt:lpstr>Definition of Data Mining</vt:lpstr>
      <vt:lpstr>Data Mining Is a Blend of Multiple Disciplines</vt:lpstr>
      <vt:lpstr>Data Mining Characteristics &amp; Objectives</vt:lpstr>
      <vt:lpstr>How Data Mining Works</vt:lpstr>
      <vt:lpstr>A Taxonomy for Data Mining </vt:lpstr>
      <vt:lpstr>Other Data Mining Patterns/Tasks</vt:lpstr>
      <vt:lpstr>Data Mining Applications (1 of 4)</vt:lpstr>
      <vt:lpstr>Data Mining Applications (2 of 4)</vt:lpstr>
      <vt:lpstr>Data Mining Applications (3 of 4)</vt:lpstr>
      <vt:lpstr>Data Mining Applications (4 of 4)</vt:lpstr>
      <vt:lpstr>Data Mining Process</vt:lpstr>
      <vt:lpstr>Data Mining Process: C R I S P-D M      (1 of 2)</vt:lpstr>
      <vt:lpstr>Data Mining Process: C R I S P-D M       (2 of 2)</vt:lpstr>
      <vt:lpstr>Data Mining Process: S E M M A</vt:lpstr>
      <vt:lpstr>Data Mining Process: K D D</vt:lpstr>
      <vt:lpstr>Which Data Mining Process is the Best?</vt:lpstr>
      <vt:lpstr>Data Mining Methods: Classification</vt:lpstr>
      <vt:lpstr>Assessment Methods for Classification</vt:lpstr>
      <vt:lpstr>Accuracy of Classification Models</vt:lpstr>
      <vt:lpstr>Estimation Methodologies for Classification: Single/Simple Split</vt:lpstr>
      <vt:lpstr>Estimation Methodologies for Classification: k-Fold Cross Validation</vt:lpstr>
      <vt:lpstr>Additional Estimation Methodologies for Classification </vt:lpstr>
      <vt:lpstr>Area Under the R O C Curve (A U C)      (1 of 2)</vt:lpstr>
      <vt:lpstr>Area Under the R O C Curve (A U C)     (2 of 2)</vt:lpstr>
      <vt:lpstr>Classification Techniques</vt:lpstr>
      <vt:lpstr>Decision Trees (1 of 2)</vt:lpstr>
      <vt:lpstr>Decision Trees (2 of 2)</vt:lpstr>
      <vt:lpstr>Ensemble Models for Predictive Analytics</vt:lpstr>
      <vt:lpstr>Cluster Analysis for Data Mining       (1 of 4)</vt:lpstr>
      <vt:lpstr>Cluster Analysis for Data Mining       (2 of 4)</vt:lpstr>
      <vt:lpstr>Cluster Analysis for Data Mining       (3 of 4)</vt:lpstr>
      <vt:lpstr>Cluster Analysis for Data Mining       (4 of 4)</vt:lpstr>
      <vt:lpstr>Cluster Analysis for Data Mining -  k-Means Clustering Algorithm</vt:lpstr>
      <vt:lpstr>Association Rule Mining (1 of 6) </vt:lpstr>
      <vt:lpstr>Association Rule Mining (2 of 6)</vt:lpstr>
      <vt:lpstr>Association Rule Mining (3 of 6)</vt:lpstr>
      <vt:lpstr>Association Rule Mining (4 of 6)</vt:lpstr>
      <vt:lpstr>Association Rule Mining (5 of 6)</vt:lpstr>
      <vt:lpstr>Association Rule Mining (6 of 6)</vt:lpstr>
      <vt:lpstr>Association Rule Mining Apriori Algorithm</vt:lpstr>
      <vt:lpstr>Data Mining Software Tools</vt:lpstr>
      <vt:lpstr>Data Mining Myths</vt:lpstr>
      <vt:lpstr>Data Mining Mistakes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4757</cp:revision>
  <dcterms:created xsi:type="dcterms:W3CDTF">2014-07-14T20:04:21Z</dcterms:created>
  <dcterms:modified xsi:type="dcterms:W3CDTF">2021-10-25T14:38:04Z</dcterms:modified>
</cp:coreProperties>
</file>