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8" r:id="rId15"/>
    <p:sldId id="1179" r:id="rId16"/>
    <p:sldId id="1180" r:id="rId17"/>
    <p:sldId id="1181" r:id="rId18"/>
    <p:sldId id="1182" r:id="rId19"/>
    <p:sldId id="1183" r:id="rId20"/>
    <p:sldId id="1220" r:id="rId21"/>
    <p:sldId id="1185" r:id="rId22"/>
    <p:sldId id="1186" r:id="rId23"/>
    <p:sldId id="1187" r:id="rId24"/>
    <p:sldId id="1188" r:id="rId25"/>
    <p:sldId id="1189" r:id="rId26"/>
    <p:sldId id="1190" r:id="rId27"/>
    <p:sldId id="1191" r:id="rId28"/>
    <p:sldId id="1192" r:id="rId29"/>
    <p:sldId id="1193" r:id="rId30"/>
    <p:sldId id="1194" r:id="rId31"/>
    <p:sldId id="1195" r:id="rId32"/>
    <p:sldId id="1196" r:id="rId33"/>
    <p:sldId id="1197" r:id="rId34"/>
    <p:sldId id="1198" r:id="rId35"/>
    <p:sldId id="1199" r:id="rId36"/>
    <p:sldId id="1200" r:id="rId37"/>
    <p:sldId id="1201" r:id="rId38"/>
    <p:sldId id="1222" r:id="rId39"/>
    <p:sldId id="1203" r:id="rId40"/>
    <p:sldId id="1204" r:id="rId41"/>
    <p:sldId id="1205" r:id="rId42"/>
    <p:sldId id="1206" r:id="rId43"/>
    <p:sldId id="1207" r:id="rId44"/>
    <p:sldId id="1208" r:id="rId45"/>
    <p:sldId id="1209" r:id="rId46"/>
    <p:sldId id="1210" r:id="rId47"/>
    <p:sldId id="1211" r:id="rId48"/>
    <p:sldId id="1212" r:id="rId49"/>
    <p:sldId id="1221" r:id="rId50"/>
    <p:sldId id="1214" r:id="rId51"/>
    <p:sldId id="1215" r:id="rId52"/>
    <p:sldId id="1219" r:id="rId53"/>
    <p:sldId id="116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5" autoAdjust="0"/>
    <p:restoredTop sz="91667" autoAdjust="0"/>
  </p:normalViewPr>
  <p:slideViewPr>
    <p:cSldViewPr>
      <p:cViewPr varScale="1">
        <p:scale>
          <a:sx n="117" d="100"/>
          <a:sy n="117" d="100"/>
        </p:scale>
        <p:origin x="1608" y="184"/>
      </p:cViewPr>
      <p:guideLst>
        <p:guide orient="horz" pos="2160"/>
        <p:guide pos="2880"/>
        <p:guide orient="horz" pos="336"/>
        <p:guide orient="horz" pos="3984"/>
        <p:guide orient="horz" pos="912"/>
        <p:guide orient="horz" pos="672"/>
        <p:guide pos="288"/>
        <p:guide pos="5424"/>
      </p:guideLst>
    </p:cSldViewPr>
  </p:slideViewPr>
  <p:outlineViewPr>
    <p:cViewPr>
      <p:scale>
        <a:sx n="33" d="100"/>
        <a:sy n="33" d="100"/>
      </p:scale>
      <p:origin x="0" y="2439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11/22/21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11/22/21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11/22/21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11/22/21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radata.com/Resources/Videos/Art-of-Analytics-The-Swor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hyperlink" Target="https://www.sas.com/en_us/explore/analytics-in-action/impact/wildtrack.html"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27.jpeg"/></Relationships>
</file>

<file path=ppt/slides/_rels/slide36.xml.rels><?xml version="1.0" encoding="UTF-8" standalone="yes"?>
<Relationships xmlns="http://schemas.openxmlformats.org/package/2006/relationships"><Relationship Id="rId3" Type="http://schemas.openxmlformats.org/officeDocument/2006/relationships/hyperlink" Target="http://www.image-net.org/"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28.jpeg"/></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8" Type="http://schemas.openxmlformats.org/officeDocument/2006/relationships/hyperlink" Target="keras.io" TargetMode="External"/><Relationship Id="rId3" Type="http://schemas.openxmlformats.org/officeDocument/2006/relationships/hyperlink" Target="http://www.torch.ch/" TargetMode="External"/><Relationship Id="rId7" Type="http://schemas.openxmlformats.org/officeDocument/2006/relationships/hyperlink" Target="deeplearning.net/software/theano" TargetMode="External"/><Relationship Id="rId2" Type="http://schemas.openxmlformats.org/officeDocument/2006/relationships/notesSlide" Target="../notesSlides/notesSlide46.xml"/><Relationship Id="rId1" Type="http://schemas.openxmlformats.org/officeDocument/2006/relationships/slideLayout" Target="../slideLayouts/slideLayout10.xml"/><Relationship Id="rId6" Type="http://schemas.openxmlformats.org/officeDocument/2006/relationships/hyperlink" Target="http://www.tensorflow.org/" TargetMode="External"/><Relationship Id="rId5" Type="http://schemas.openxmlformats.org/officeDocument/2006/relationships/hyperlink" Target="http://www.caffe2.ai/" TargetMode="External"/><Relationship Id="rId4" Type="http://schemas.openxmlformats.org/officeDocument/2006/relationships/hyperlink" Target="http://www.caffe.berkeleyvision.org/"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73779" y="2497663"/>
            <a:ext cx="3657600" cy="492443"/>
          </a:xfrm>
        </p:spPr>
        <p:txBody>
          <a:bodyPr>
            <a:spAutoFit/>
          </a:bodyPr>
          <a:lstStyle/>
          <a:p>
            <a:r>
              <a:rPr lang="en-US" sz="3200" dirty="0"/>
              <a:t>Chapter 6</a:t>
            </a:r>
          </a:p>
        </p:txBody>
      </p:sp>
      <p:sp>
        <p:nvSpPr>
          <p:cNvPr id="5" name="Text Placeholder 5"/>
          <p:cNvSpPr>
            <a:spLocks noGrp="1"/>
          </p:cNvSpPr>
          <p:nvPr>
            <p:ph type="body" sz="quarter" idx="15"/>
          </p:nvPr>
        </p:nvSpPr>
        <p:spPr>
          <a:xfrm>
            <a:off x="4572000" y="3171825"/>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Deep Learning and Cognitive Computing</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057401" y="6421993"/>
            <a:ext cx="65532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9"/>
          <p:cNvSpPr txBox="1"/>
          <p:nvPr/>
        </p:nvSpPr>
        <p:spPr>
          <a:xfrm>
            <a:off x="4572000" y="4724400"/>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Learning </a:t>
            </a:r>
            <a:r>
              <a:rPr lang="en-US" sz="2800" dirty="0">
                <a:latin typeface="+mj-lt"/>
              </a:rPr>
              <a:t>(3 of 3)</a:t>
            </a:r>
            <a:endParaRPr lang="en-US" sz="3600" dirty="0">
              <a:latin typeface="+mj-lt"/>
            </a:endParaRP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dirty="0"/>
              <a:t>Differences between Classic Machine-Learning Methods and Representation Learning/Deep Learning</a:t>
            </a:r>
          </a:p>
        </p:txBody>
      </p:sp>
      <p:pic>
        <p:nvPicPr>
          <p:cNvPr id="4098" name="Picture 2" descr="The flowcharts for the different methods are arranged one below the other and show the following starting from the top: &#10;• Knowledge-based systems. The steps in order from left to right are: &#10;• Input&#10;• Manually created representation&#10;• Output &#10;• Classic machine learning. The steps in order from left to right are: &#10;• Input&#10;• Manually created features&#10;• Mapping from features&#10;• Output &#10;• Generic form of representation learning. The steps in order from left to right are: &#10;• Input&#10;• Auto-created features&#10;• Mapping from features&#10;• Output. &#10;• Deep learning. The steps in order from left to right are: &#10;• Input &#10;• Simple features &#10;• More advanced features &#10;• Mapping from features&#10;• Output&#10;Generic and Deep learning are classified as representation learning. The steps mapping from features, auto-created features, simple features, and more advanced features are shaded a different color from the other rectangles."/>
          <p:cNvPicPr>
            <a:picLocks noChangeAspect="1" noChangeArrowheads="1"/>
          </p:cNvPicPr>
          <p:nvPr/>
        </p:nvPicPr>
        <p:blipFill rotWithShape="1">
          <a:blip r:embed="rId3">
            <a:extLst>
              <a:ext uri="{28A0092B-C50C-407E-A947-70E740481C1C}">
                <a14:useLocalDpi xmlns:a14="http://schemas.microsoft.com/office/drawing/2010/main" val="0"/>
              </a:ext>
            </a:extLst>
          </a:blip>
          <a:srcRect b="4715"/>
          <a:stretch/>
        </p:blipFill>
        <p:spPr bwMode="auto">
          <a:xfrm>
            <a:off x="572184" y="2122986"/>
            <a:ext cx="7993510" cy="376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13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6.1 </a:t>
            </a:r>
            <a:r>
              <a:rPr lang="en-US" sz="2800" dirty="0">
                <a:latin typeface="+mj-lt"/>
              </a:rPr>
              <a:t>(1 of 2)</a:t>
            </a:r>
            <a:r>
              <a:rPr lang="en-US" sz="3600" dirty="0">
                <a:latin typeface="+mj-lt"/>
              </a:rPr>
              <a:t> </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Finding the Next Football Star with Artificial Intelligence</a:t>
            </a:r>
            <a:endParaRPr lang="en-US" sz="2800" b="1" dirty="0"/>
          </a:p>
        </p:txBody>
      </p:sp>
      <p:pic>
        <p:nvPicPr>
          <p:cNvPr id="5122" name="Picture 2" descr="A humanoid robot is pictured in mid-air, its body almost parallel to the ground. Its right leg is extended to kick a soccer ball. Parts of its metal body are exposed and it wears a human face-like mask.   "/>
          <p:cNvPicPr>
            <a:picLocks noChangeAspect="1" noChangeArrowheads="1"/>
          </p:cNvPicPr>
          <p:nvPr/>
        </p:nvPicPr>
        <p:blipFill rotWithShape="1">
          <a:blip r:embed="rId3">
            <a:extLst>
              <a:ext uri="{28A0092B-C50C-407E-A947-70E740481C1C}">
                <a14:useLocalDpi xmlns:a14="http://schemas.microsoft.com/office/drawing/2010/main" val="0"/>
              </a:ext>
            </a:extLst>
          </a:blip>
          <a:srcRect b="3431"/>
          <a:stretch/>
        </p:blipFill>
        <p:spPr bwMode="auto">
          <a:xfrm>
            <a:off x="616176" y="2274097"/>
            <a:ext cx="6233087" cy="401478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The illustration shows the following facts:&#10;• 1 Universal Index with Every Professional Football Player  &#10;• 200,000 Players Analyzed in SciSkill Index&#10;• 14 Cameras Around the Pitch Enable Real-Time Analysis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478"/>
          <a:stretch/>
        </p:blipFill>
        <p:spPr bwMode="auto">
          <a:xfrm>
            <a:off x="4574670" y="1711295"/>
            <a:ext cx="3430998" cy="163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98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6.1 </a:t>
            </a:r>
            <a:r>
              <a:rPr lang="en-US" sz="2800" dirty="0">
                <a:latin typeface="+mj-lt"/>
              </a:rPr>
              <a:t>(2 of 2)</a:t>
            </a:r>
            <a:r>
              <a:rPr lang="en-US" sz="3600" dirty="0">
                <a:latin typeface="+mj-lt"/>
              </a:rPr>
              <a:t> </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Finding the Next Football Star with Artificial Intelligence</a:t>
            </a:r>
            <a:endParaRPr lang="en-US" sz="2800" b="1" dirty="0"/>
          </a:p>
        </p:txBody>
      </p:sp>
      <p:sp>
        <p:nvSpPr>
          <p:cNvPr id="4" name="Content Placeholder 3"/>
          <p:cNvSpPr>
            <a:spLocks noGrp="1"/>
          </p:cNvSpPr>
          <p:nvPr>
            <p:ph idx="13"/>
          </p:nvPr>
        </p:nvSpPr>
        <p:spPr>
          <a:xfrm>
            <a:off x="457200" y="1733550"/>
            <a:ext cx="8153400" cy="2446824"/>
          </a:xfrm>
        </p:spPr>
        <p:txBody>
          <a:bodyPr wrap="square">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does </a:t>
            </a:r>
            <a:r>
              <a:rPr lang="en-US" sz="2400" dirty="0" err="1"/>
              <a:t>SciSports</a:t>
            </a:r>
            <a:r>
              <a:rPr lang="en-US" sz="2400" dirty="0"/>
              <a:t> do? Look at its Web site for more information.</a:t>
            </a:r>
          </a:p>
          <a:p>
            <a:pPr marL="457200" indent="-457200">
              <a:spcBef>
                <a:spcPts val="600"/>
              </a:spcBef>
              <a:buFont typeface="+mj-lt"/>
              <a:buAutoNum type="arabicPeriod"/>
            </a:pPr>
            <a:r>
              <a:rPr lang="en-US" sz="2400" dirty="0"/>
              <a:t>How can advanced analytics help football teams?</a:t>
            </a:r>
          </a:p>
          <a:p>
            <a:pPr marL="457200" indent="-457200">
              <a:spcBef>
                <a:spcPts val="600"/>
              </a:spcBef>
              <a:buFont typeface="+mj-lt"/>
              <a:buAutoNum type="arabicPeriod"/>
            </a:pPr>
            <a:r>
              <a:rPr lang="en-US" sz="2400" dirty="0"/>
              <a:t>What is the role of deep learning in solutions provided by </a:t>
            </a:r>
            <a:r>
              <a:rPr lang="en-US" sz="2400" dirty="0" err="1"/>
              <a:t>SciSports</a:t>
            </a:r>
            <a:r>
              <a:rPr lang="en-US" sz="2400" dirty="0"/>
              <a:t>?</a:t>
            </a:r>
          </a:p>
        </p:txBody>
      </p:sp>
    </p:spTree>
    <p:extLst>
      <p:ext uri="{BB962C8B-B14F-4D97-AF65-F5344CB8AC3E}">
        <p14:creationId xmlns:p14="http://schemas.microsoft.com/office/powerpoint/2010/main" val="112485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Learning </a:t>
            </a:r>
            <a:r>
              <a:rPr lang="en-US" sz="2800" dirty="0">
                <a:latin typeface="+mj-lt"/>
              </a:rPr>
              <a:t>(1 of 4)</a:t>
            </a:r>
          </a:p>
        </p:txBody>
      </p:sp>
      <p:sp>
        <p:nvSpPr>
          <p:cNvPr id="4" name="Content Placeholder 3"/>
          <p:cNvSpPr>
            <a:spLocks noGrp="1"/>
          </p:cNvSpPr>
          <p:nvPr>
            <p:ph idx="13"/>
          </p:nvPr>
        </p:nvSpPr>
        <p:spPr>
          <a:xfrm>
            <a:off x="457200" y="990600"/>
            <a:ext cx="8153400" cy="1862048"/>
          </a:xfrm>
        </p:spPr>
        <p:txBody>
          <a:bodyPr wrap="square">
            <a:spAutoFit/>
          </a:bodyPr>
          <a:lstStyle/>
          <a:p>
            <a:r>
              <a:rPr lang="en-US" sz="2400" dirty="0"/>
              <a:t>Artificial Neural Networks – abstractions of human brain and its complex biological network of neurons</a:t>
            </a:r>
          </a:p>
          <a:p>
            <a:r>
              <a:rPr lang="en-US" sz="2400" dirty="0"/>
              <a:t>Neurons = Processing Elements (</a:t>
            </a:r>
            <a:r>
              <a:rPr lang="en-US" sz="2400" spc="-300" dirty="0"/>
              <a:t>P E </a:t>
            </a:r>
            <a:r>
              <a:rPr lang="en-US" sz="2400" dirty="0"/>
              <a:t>s)</a:t>
            </a:r>
          </a:p>
          <a:p>
            <a:r>
              <a:rPr lang="en-US" sz="2400" dirty="0"/>
              <a:t>Single-input and single-output neuron/</a:t>
            </a:r>
            <a:r>
              <a:rPr lang="en-US" sz="2400" spc="-400" dirty="0"/>
              <a:t>P </a:t>
            </a:r>
            <a:r>
              <a:rPr lang="en-US" sz="2400" dirty="0"/>
              <a:t>E</a:t>
            </a:r>
          </a:p>
        </p:txBody>
      </p:sp>
      <p:pic>
        <p:nvPicPr>
          <p:cNvPr id="6146" name="Picture 2" descr="The figure shows the following:&#10;• The term p (labeled as the input) is written at the extreme left of the diagram. &#10;• An arrow from p connects it to a rectangle to the right, containing the multiplication symbol.&#10;• Above the rectangle, the term w is written. An arrow from w connects it to the rectangle below. &#10;• To the right of the multiplication symbol, is another rectangle containing the summation symbol, sigma. &#10;• An arrow from the multiplication symbol connects it to the summation symbol. The letter z is written above this arrow.      &#10;• Above the summation symbol rectangle, the lowercase letter b is written. An arrow from b connects it to the summation rectangle below. &#10;• To the right of the summation symbol, is another rectangle containing the letter f. &#10;• An arrow from the summation symbol connects it to f. The letter n is written above this arrow. &#10;• An arrow from the f rectangle points to the right. The letter a is written above this arrow. &#10;• A curly bracket below the diagram extends from the multiplication symbol to the output a, clubbing these terms and operators together and labeling them as Single-Input Neuron. Below this label, the formula reads: a equals f multiplied by the sum of w times p and b. "/>
          <p:cNvPicPr>
            <a:picLocks noChangeAspect="1" noChangeArrowheads="1"/>
          </p:cNvPicPr>
          <p:nvPr/>
        </p:nvPicPr>
        <p:blipFill rotWithShape="1">
          <a:blip r:embed="rId3">
            <a:extLst>
              <a:ext uri="{28A0092B-C50C-407E-A947-70E740481C1C}">
                <a14:useLocalDpi xmlns:a14="http://schemas.microsoft.com/office/drawing/2010/main" val="0"/>
              </a:ext>
            </a:extLst>
          </a:blip>
          <a:srcRect b="5452"/>
          <a:stretch/>
        </p:blipFill>
        <p:spPr bwMode="auto">
          <a:xfrm>
            <a:off x="567948" y="3073392"/>
            <a:ext cx="7993510" cy="30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27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Learning </a:t>
            </a:r>
            <a:r>
              <a:rPr lang="en-US" sz="2800" dirty="0">
                <a:latin typeface="+mj-lt"/>
              </a:rPr>
              <a:t>(2 of 4)</a:t>
            </a:r>
            <a:endParaRPr lang="en-US" sz="3600" dirty="0">
              <a:latin typeface="+mj-lt"/>
            </a:endParaRPr>
          </a:p>
        </p:txBody>
      </p:sp>
      <p:sp>
        <p:nvSpPr>
          <p:cNvPr id="4" name="Content Placeholder 3"/>
          <p:cNvSpPr>
            <a:spLocks noGrp="1"/>
          </p:cNvSpPr>
          <p:nvPr>
            <p:ph idx="13"/>
          </p:nvPr>
        </p:nvSpPr>
        <p:spPr>
          <a:xfrm>
            <a:off x="457200" y="990600"/>
            <a:ext cx="2743200" cy="1107996"/>
          </a:xfrm>
        </p:spPr>
        <p:txBody>
          <a:bodyPr wrap="square">
            <a:spAutoFit/>
          </a:bodyPr>
          <a:lstStyle/>
          <a:p>
            <a:r>
              <a:rPr lang="en-US" sz="2400" dirty="0"/>
              <a:t>Common transfer (activation) functions</a:t>
            </a:r>
          </a:p>
        </p:txBody>
      </p:sp>
      <p:pic>
        <p:nvPicPr>
          <p:cNvPr id="7170" name="Picture 2" descr="Table 6.1 shows the common transfer open parenthesis activation close parenthesis functions in Neural Networks. The table consists of three columns, transfer function, form, and operation. The following information is given in the table:&#10;Transfer function: Hard Limit&#10;Form: A graph showing y-axis as a where a equals to hardlim open parenthesis n close parenthesis. The x-axis is represented as n. The y-axis above the x-axis is plus 1 and below the axis is negative one.  The graph represents an inverted z. &#10;Operation: a equals to plus 1 if n is greater than 0  and a equals 0 if n is lesser than 0&#10;&#10;Transfer function: Linear&#10;Form: A graph showing y-axis as a where a equals to parelin open parenthesis n close parenthesis. The x-axis is represented as n. The y-axis above the x-axis is plus 1 and below the axis is negative one.  The graph represents an upward slope. &#10;Operation: a equals to n&#10;&#10;Transfer function: Log-Sigmoid&#10;Form: A graph showing y-axis as a where a equals to logsig open parenthesis n close parenthesis. The x-axis is represented as n. The y-axis above the x-axis is plus 1 and below the axis is negative one.  The graph represents an elongated s. &#10;Operation: a equals 1 divided by 1 plus e superscript negative n&#10;  &#10;Transfer function: Positive linear open parenthesis a. k. a. rectified linear or ReLU close parenthesis&#10;Form: A graph showing y-axis as a where a equals to poslin open parenthesis n close parenthesis. The x-axis is represented as n. The y-axis above the x-axis is plus 1 and below the axis is negative one.  The graph represents a straight line and upward diagonal.  &#10;Operation: a equals to n if n is greater than 0 and a equals to 0 if n is lesser than 0. &#10;"/>
          <p:cNvPicPr>
            <a:picLocks noChangeAspect="1" noChangeArrowheads="1"/>
          </p:cNvPicPr>
          <p:nvPr/>
        </p:nvPicPr>
        <p:blipFill rotWithShape="1">
          <a:blip r:embed="rId3">
            <a:extLst>
              <a:ext uri="{28A0092B-C50C-407E-A947-70E740481C1C}">
                <a14:useLocalDpi xmlns:a14="http://schemas.microsoft.com/office/drawing/2010/main" val="0"/>
              </a:ext>
            </a:extLst>
          </a:blip>
          <a:srcRect b="2907"/>
          <a:stretch/>
        </p:blipFill>
        <p:spPr bwMode="auto">
          <a:xfrm>
            <a:off x="3650599" y="1077474"/>
            <a:ext cx="4883801" cy="521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03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Learning </a:t>
            </a:r>
            <a:r>
              <a:rPr lang="en-US" sz="2800" dirty="0">
                <a:latin typeface="+mj-lt"/>
              </a:rPr>
              <a:t>(3 of 4)</a:t>
            </a:r>
          </a:p>
        </p:txBody>
      </p:sp>
      <p:sp>
        <p:nvSpPr>
          <p:cNvPr id="4" name="Content Placeholder 3"/>
          <p:cNvSpPr>
            <a:spLocks noGrp="1"/>
          </p:cNvSpPr>
          <p:nvPr>
            <p:ph idx="13"/>
          </p:nvPr>
        </p:nvSpPr>
        <p:spPr>
          <a:xfrm>
            <a:off x="457200" y="990600"/>
            <a:ext cx="8153400" cy="369332"/>
          </a:xfrm>
        </p:spPr>
        <p:txBody>
          <a:bodyPr wrap="square">
            <a:spAutoFit/>
          </a:bodyPr>
          <a:lstStyle/>
          <a:p>
            <a:r>
              <a:rPr lang="en-US" sz="2400" dirty="0"/>
              <a:t>Typical multiple-input neuron with </a:t>
            </a:r>
            <a:r>
              <a:rPr lang="en-US" sz="2400" i="1" dirty="0"/>
              <a:t>R</a:t>
            </a:r>
            <a:r>
              <a:rPr lang="en-US" sz="2400" dirty="0"/>
              <a:t> individual inputs </a:t>
            </a:r>
          </a:p>
        </p:txBody>
      </p:sp>
      <p:pic>
        <p:nvPicPr>
          <p:cNvPr id="1026" name="Picture 2" descr="The illustration depicts the following:&#10;• In the extreme left, the terms p sub 1, p sub 2, ellipsis, p sub R are listed in a column. &#10;• An arrow from each term connects it to a rectangle containing capital X. &#10;• The term w sub R x 1 is written above the rectangle containing the capital X and an arrow from the term connects it to the rectangle. &#10;• To the right of the rectangle, is another rectangle containing the summation symbol, sigma. &#10;• An arrow from the multiplication symbol connects it to the sigma symbol. The letter z is written above this arrow. &#10;• The term b sub R x 1 is written above the rectangle containing the sigma symbol. An arrow from the term connects it to the rectangle. &#10;• To the right of the sigma symbol rectangle, is another rectangle containing the letter f. &#10;• An arrow from the sigma symbol connects it to f. The letter n is written above this arrow.&#10;• An arrow from the f rectangle leads to the right of the illustration. The letter a is written above this arrow.&#10;• A curly bracket below the diagram extends from the capital X to the output a, clubbing these terms and operators together and labeling them as Single-Input Neuron. Below this label, the formula reads: a equals f multiplied by the sum of w times p and b."/>
          <p:cNvPicPr>
            <a:picLocks noChangeAspect="1" noChangeArrowheads="1"/>
          </p:cNvPicPr>
          <p:nvPr/>
        </p:nvPicPr>
        <p:blipFill rotWithShape="1">
          <a:blip r:embed="rId4">
            <a:extLst>
              <a:ext uri="{28A0092B-C50C-407E-A947-70E740481C1C}">
                <a14:useLocalDpi xmlns:a14="http://schemas.microsoft.com/office/drawing/2010/main" val="0"/>
              </a:ext>
            </a:extLst>
          </a:blip>
          <a:srcRect b="6370"/>
          <a:stretch/>
        </p:blipFill>
        <p:spPr bwMode="auto">
          <a:xfrm>
            <a:off x="565824" y="1844259"/>
            <a:ext cx="7993510" cy="30916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descr="The formula on the top shows the following:&#10;Small n equals the product of w sub 1,1 and p sub 1 plus the product of w sub 1,2 and p sub 2 plus the product of w sub 1,3 and p sub 3 plus the ellipsis plus the product of w sub 1,r and p sub r plus small b.&#10;&#10;The formula at the bottom shows the following:&#10;Small n equals the product of cap w and small p plus small b&#10;"/>
          <p:cNvGraphicFramePr>
            <a:graphicFrameLocks noChangeAspect="1"/>
          </p:cNvGraphicFramePr>
          <p:nvPr>
            <p:extLst>
              <p:ext uri="{D42A27DB-BD31-4B8C-83A1-F6EECF244321}">
                <p14:modId xmlns:p14="http://schemas.microsoft.com/office/powerpoint/2010/main" val="1835453701"/>
              </p:ext>
            </p:extLst>
          </p:nvPr>
        </p:nvGraphicFramePr>
        <p:xfrm>
          <a:off x="1843195" y="5294658"/>
          <a:ext cx="5381618" cy="935934"/>
        </p:xfrm>
        <a:graphic>
          <a:graphicData uri="http://schemas.openxmlformats.org/presentationml/2006/ole">
            <mc:AlternateContent xmlns:mc="http://schemas.openxmlformats.org/markup-compatibility/2006">
              <mc:Choice xmlns:v="urn:schemas-microsoft-com:vml" Requires="v">
                <p:oleObj spid="_x0000_s1235" name="Equation" r:id="rId5" imgW="2628720" imgH="457200" progId="Equation.DSMT4">
                  <p:embed/>
                </p:oleObj>
              </mc:Choice>
              <mc:Fallback>
                <p:oleObj name="Equation" r:id="rId5" imgW="2628720" imgH="457200" progId="Equation.DSMT4">
                  <p:embed/>
                  <p:pic>
                    <p:nvPicPr>
                      <p:cNvPr id="0" name=""/>
                      <p:cNvPicPr/>
                      <p:nvPr/>
                    </p:nvPicPr>
                    <p:blipFill>
                      <a:blip r:embed="rId6"/>
                      <a:stretch>
                        <a:fillRect/>
                      </a:stretch>
                    </p:blipFill>
                    <p:spPr>
                      <a:xfrm>
                        <a:off x="1843195" y="5294658"/>
                        <a:ext cx="5381618" cy="935934"/>
                      </a:xfrm>
                      <a:prstGeom prst="rect">
                        <a:avLst/>
                      </a:prstGeom>
                    </p:spPr>
                  </p:pic>
                </p:oleObj>
              </mc:Fallback>
            </mc:AlternateContent>
          </a:graphicData>
        </a:graphic>
      </p:graphicFrame>
    </p:spTree>
    <p:extLst>
      <p:ext uri="{BB962C8B-B14F-4D97-AF65-F5344CB8AC3E}">
        <p14:creationId xmlns:p14="http://schemas.microsoft.com/office/powerpoint/2010/main" val="384382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Learning </a:t>
            </a:r>
            <a:r>
              <a:rPr lang="en-US" sz="2800" dirty="0">
                <a:latin typeface="+mj-lt"/>
              </a:rPr>
              <a:t>(4 of 4)</a:t>
            </a: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a:t>Typical Neural Network with three layers and eight neurons</a:t>
            </a:r>
            <a:endParaRPr lang="en-US" sz="2400" dirty="0"/>
          </a:p>
        </p:txBody>
      </p:sp>
      <p:pic>
        <p:nvPicPr>
          <p:cNvPr id="6" name="Picture 5" descr="The input layer consists of a series of input neurons, of which 4 are shown. The hidden layer also contains a series of neurons, of which four are shown. The output layer consists of 1 output neuron. &#10;Input layer:&#10;The second input neuron leads to all neurons of the hidden layer, the third input neuron to the first, second, and final hidden neurons, and fourth input neuron to the first, second, and third hidden neurons.&#10;Hidden layer:&#10;The first and second hidden neuron point to the first input neuron, the third one to the first and second input neurons, and the last one to the final input neuron.&#10;Output layer:&#10;All four hidden layer neurons point to the neuron in the ouput layer, from which the output is derived."/>
          <p:cNvPicPr>
            <a:picLocks noChangeAspect="1"/>
          </p:cNvPicPr>
          <p:nvPr/>
        </p:nvPicPr>
        <p:blipFill>
          <a:blip r:embed="rId3"/>
          <a:stretch>
            <a:fillRect/>
          </a:stretch>
        </p:blipFill>
        <p:spPr>
          <a:xfrm>
            <a:off x="1943235" y="1853161"/>
            <a:ext cx="5267050" cy="4433757"/>
          </a:xfrm>
          <a:prstGeom prst="rect">
            <a:avLst/>
          </a:prstGeom>
        </p:spPr>
      </p:pic>
    </p:spTree>
    <p:extLst>
      <p:ext uri="{BB962C8B-B14F-4D97-AF65-F5344CB8AC3E}">
        <p14:creationId xmlns:p14="http://schemas.microsoft.com/office/powerpoint/2010/main" val="3420568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6.2 </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Gaming Companies Use Data Analytics to Score Points with Players</a:t>
            </a:r>
          </a:p>
        </p:txBody>
      </p:sp>
      <p:sp>
        <p:nvSpPr>
          <p:cNvPr id="4" name="Content Placeholder 3"/>
          <p:cNvSpPr>
            <a:spLocks noGrp="1"/>
          </p:cNvSpPr>
          <p:nvPr>
            <p:ph idx="13"/>
          </p:nvPr>
        </p:nvSpPr>
        <p:spPr>
          <a:xfrm>
            <a:off x="447675" y="1810334"/>
            <a:ext cx="8162925" cy="369332"/>
          </a:xfrm>
        </p:spPr>
        <p:txBody>
          <a:bodyPr wrap="square">
            <a:spAutoFit/>
          </a:bodyPr>
          <a:lstStyle/>
          <a:p>
            <a:pPr marL="0" lvl="0" indent="0">
              <a:spcBef>
                <a:spcPts val="600"/>
              </a:spcBef>
              <a:buSzPct val="100000"/>
              <a:buNone/>
            </a:pPr>
            <a:r>
              <a:rPr lang="en-US" sz="2400" dirty="0">
                <a:solidFill>
                  <a:schemeClr val="bg2"/>
                </a:solidFill>
              </a:rPr>
              <a:t>Watch:</a:t>
            </a:r>
            <a:r>
              <a:rPr lang="en-US" sz="2400" dirty="0"/>
              <a:t> </a:t>
            </a:r>
            <a:r>
              <a:rPr lang="en-US" sz="2400" dirty="0">
                <a:hlinkClick r:id="rId3" tooltip="Art of Analytics – The Sword"/>
              </a:rPr>
              <a:t>Art of Analytics – The Sword</a:t>
            </a:r>
            <a:endParaRPr lang="en-US" sz="2400" dirty="0"/>
          </a:p>
        </p:txBody>
      </p:sp>
      <p:sp>
        <p:nvSpPr>
          <p:cNvPr id="5" name="Content Placeholder 4"/>
          <p:cNvSpPr>
            <a:spLocks noGrp="1"/>
          </p:cNvSpPr>
          <p:nvPr>
            <p:ph sz="quarter" idx="14"/>
          </p:nvPr>
        </p:nvSpPr>
        <p:spPr>
          <a:xfrm>
            <a:off x="457200" y="2582376"/>
            <a:ext cx="8153400" cy="2446824"/>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are the main challenges for gaming companies?</a:t>
            </a:r>
          </a:p>
          <a:p>
            <a:pPr marL="457200" indent="-457200">
              <a:spcBef>
                <a:spcPts val="600"/>
              </a:spcBef>
              <a:buFont typeface="+mj-lt"/>
              <a:buAutoNum type="arabicPeriod"/>
            </a:pPr>
            <a:r>
              <a:rPr lang="en-US" sz="2400" dirty="0"/>
              <a:t>How can analytics help gaming companies stay competitive?</a:t>
            </a:r>
          </a:p>
          <a:p>
            <a:pPr marL="457200" indent="-457200">
              <a:spcBef>
                <a:spcPts val="600"/>
              </a:spcBef>
              <a:buFont typeface="+mj-lt"/>
              <a:buAutoNum type="arabicPeriod"/>
            </a:pPr>
            <a:r>
              <a:rPr lang="en-US" sz="2400" dirty="0"/>
              <a:t>What types of data can gaming companies obtain and use for analytics?</a:t>
            </a:r>
          </a:p>
        </p:txBody>
      </p:sp>
    </p:spTree>
    <p:extLst>
      <p:ext uri="{BB962C8B-B14F-4D97-AF65-F5344CB8AC3E}">
        <p14:creationId xmlns:p14="http://schemas.microsoft.com/office/powerpoint/2010/main" val="146478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 6.1 </a:t>
            </a:r>
            <a:r>
              <a:rPr lang="en-US" sz="2800" dirty="0">
                <a:latin typeface="+mj-lt"/>
              </a:rPr>
              <a:t>(1 of 3)</a:t>
            </a:r>
            <a:endParaRPr lang="en-US" sz="3600" dirty="0">
              <a:latin typeface="+mj-lt"/>
            </a:endParaRP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p>
        </p:txBody>
      </p:sp>
      <p:sp>
        <p:nvSpPr>
          <p:cNvPr id="5" name="Content Placeholder 4"/>
          <p:cNvSpPr>
            <a:spLocks noGrp="1"/>
          </p:cNvSpPr>
          <p:nvPr>
            <p:ph sz="quarter" idx="14"/>
          </p:nvPr>
        </p:nvSpPr>
        <p:spPr>
          <a:xfrm>
            <a:off x="457200" y="1372701"/>
            <a:ext cx="8153400" cy="4070345"/>
          </a:xfrm>
        </p:spPr>
        <p:txBody>
          <a:bodyPr>
            <a:spAutoFit/>
          </a:bodyPr>
          <a:lstStyle/>
          <a:p>
            <a:pPr>
              <a:spcBef>
                <a:spcPts val="600"/>
              </a:spcBef>
            </a:pPr>
            <a:r>
              <a:rPr lang="en-US" sz="2400" dirty="0"/>
              <a:t>Processing element (</a:t>
            </a:r>
            <a:r>
              <a:rPr lang="en-US" sz="2400" spc="-300" dirty="0"/>
              <a:t>P </a:t>
            </a:r>
            <a:r>
              <a:rPr lang="en-US" sz="2400" dirty="0"/>
              <a:t>E)</a:t>
            </a:r>
          </a:p>
          <a:p>
            <a:pPr>
              <a:spcBef>
                <a:spcPts val="600"/>
              </a:spcBef>
            </a:pPr>
            <a:r>
              <a:rPr lang="en-US" sz="2400" dirty="0"/>
              <a:t>Network structure</a:t>
            </a:r>
          </a:p>
          <a:p>
            <a:pPr lvl="1"/>
            <a:r>
              <a:rPr lang="en-US" sz="2400" dirty="0"/>
              <a:t>Hidden layer(s)</a:t>
            </a:r>
          </a:p>
          <a:p>
            <a:r>
              <a:rPr lang="en-US" sz="2400" dirty="0"/>
              <a:t>Input </a:t>
            </a:r>
          </a:p>
          <a:p>
            <a:r>
              <a:rPr lang="en-US" sz="2400" dirty="0"/>
              <a:t>Output</a:t>
            </a:r>
          </a:p>
          <a:p>
            <a:r>
              <a:rPr lang="en-US" sz="2400" dirty="0"/>
              <a:t>Connection weights</a:t>
            </a:r>
          </a:p>
          <a:p>
            <a:r>
              <a:rPr lang="en-US" sz="2400" dirty="0"/>
              <a:t>Summation function</a:t>
            </a:r>
          </a:p>
          <a:p>
            <a:r>
              <a:rPr lang="en-US" sz="2400" dirty="0"/>
              <a:t>Transfer function</a:t>
            </a:r>
          </a:p>
        </p:txBody>
      </p:sp>
    </p:spTree>
    <p:extLst>
      <p:ext uri="{BB962C8B-B14F-4D97-AF65-F5344CB8AC3E}">
        <p14:creationId xmlns:p14="http://schemas.microsoft.com/office/powerpoint/2010/main" val="55114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 6.1 </a:t>
            </a:r>
            <a:r>
              <a:rPr lang="en-US" sz="2800" dirty="0">
                <a:latin typeface="+mj-lt"/>
              </a:rPr>
              <a:t>(2 of 3)</a:t>
            </a:r>
            <a:endParaRPr lang="en-US" sz="3600" dirty="0">
              <a:latin typeface="+mj-lt"/>
            </a:endParaRP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p>
        </p:txBody>
      </p:sp>
      <p:sp>
        <p:nvSpPr>
          <p:cNvPr id="5" name="Content Placeholder 4"/>
          <p:cNvSpPr>
            <a:spLocks noGrp="1"/>
          </p:cNvSpPr>
          <p:nvPr>
            <p:ph sz="quarter" idx="14"/>
          </p:nvPr>
        </p:nvSpPr>
        <p:spPr>
          <a:xfrm>
            <a:off x="457200" y="1372701"/>
            <a:ext cx="8153400" cy="369332"/>
          </a:xfrm>
        </p:spPr>
        <p:txBody>
          <a:bodyPr>
            <a:spAutoFit/>
          </a:bodyPr>
          <a:lstStyle/>
          <a:p>
            <a:pPr>
              <a:spcBef>
                <a:spcPts val="600"/>
              </a:spcBef>
            </a:pPr>
            <a:r>
              <a:rPr lang="en-US" sz="2400" dirty="0"/>
              <a:t>Neural Network with One Hidden Layer</a:t>
            </a:r>
          </a:p>
        </p:txBody>
      </p:sp>
      <p:pic>
        <p:nvPicPr>
          <p:cNvPr id="3075" name="Picture 3" descr="The illustration shows the following:&#10;• The first layer is labeled input layer and points to the following:&#10;• Three rectangles in this layer are arranged vertically. &#10;• Each box contains the uppercase letters P E. &#10;• The rectangles at the top and bottom each have three arrows leading to them from the left. &#10;• The middle rectangle has two arrows leading to it from the left. &#10;&#10;• The layer to the right of the first layer is labeled hidden layer and points to the following:&#10;• Two rectangles arranged vertically. &#10;• Each contains the uppercase letters P E. &#10;• The rectangle at the top is highlighted and explained by a small table at the top right of the diagram. &#10;&#10;• Two arrows from each rectangle in the input layer lead to each rectangle of the hidden layer. &#10;&#10;• The third layer to the right of the hidden layer points to the following:&#10;• One rectangle containing the uppercase letters P E. It is labeled as the output layer. &#10;&#10;• An arrow from each rectangle in the hidden layer leads to the single rectangle in the output layer. The output layer rectangle in turn has one arrow leading from it towards the right. &#10;&#10;• A table at the top right of the diagram shows an expanded view of a processing element or P E. In the table, P E is written at the top above two columns. &#10;• The left column says Weighted Sum with the sigma symbol in parentheses. &#10;• The right column says Transfer Function with the letter f in parentheses below the words. &#10;• To the left of the table, the terms X sub 1, X sub 2, and X sub 3 are written with an arrow from each leading to the table. &#10;• To the right of the table, the term Y sub 1 is written with an arrow from the table leading to the term.    "/>
          <p:cNvPicPr>
            <a:picLocks noChangeAspect="1" noChangeArrowheads="1"/>
          </p:cNvPicPr>
          <p:nvPr/>
        </p:nvPicPr>
        <p:blipFill rotWithShape="1">
          <a:blip r:embed="rId3">
            <a:extLst>
              <a:ext uri="{28A0092B-C50C-407E-A947-70E740481C1C}">
                <a14:useLocalDpi xmlns:a14="http://schemas.microsoft.com/office/drawing/2010/main" val="0"/>
              </a:ext>
            </a:extLst>
          </a:blip>
          <a:srcRect b="3112"/>
          <a:stretch/>
        </p:blipFill>
        <p:spPr bwMode="auto">
          <a:xfrm>
            <a:off x="1361022" y="1858734"/>
            <a:ext cx="6421956" cy="444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31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462760"/>
          </a:xfrm>
        </p:spPr>
        <p:txBody>
          <a:bodyPr wrap="square">
            <a:spAutoFit/>
          </a:bodyPr>
          <a:lstStyle/>
          <a:p>
            <a:pPr marL="714375" lvl="0" indent="-714375">
              <a:spcBef>
                <a:spcPts val="0"/>
              </a:spcBef>
              <a:buClr>
                <a:schemeClr val="lt1"/>
              </a:buClr>
              <a:buSzPct val="25000"/>
              <a:buNone/>
              <a:tabLst>
                <a:tab pos="714375" algn="l"/>
              </a:tabLst>
            </a:pPr>
            <a:r>
              <a:rPr lang="en-US" sz="2400" b="1" dirty="0">
                <a:solidFill>
                  <a:srgbClr val="007FA3"/>
                </a:solidFill>
              </a:rPr>
              <a:t>6.1</a:t>
            </a:r>
            <a:r>
              <a:rPr lang="en-US" sz="2400" dirty="0"/>
              <a:t> 	Learn what deep learning is and how it is changing the world of computing</a:t>
            </a:r>
          </a:p>
          <a:p>
            <a:pPr marL="714375" indent="-714375">
              <a:buClr>
                <a:schemeClr val="bg1"/>
              </a:buClr>
              <a:buNone/>
              <a:tabLst>
                <a:tab pos="809625" algn="l"/>
              </a:tabLst>
            </a:pPr>
            <a:r>
              <a:rPr lang="en-US" sz="2400" b="1" dirty="0">
                <a:solidFill>
                  <a:srgbClr val="007FA3"/>
                </a:solidFill>
              </a:rPr>
              <a:t>6.2</a:t>
            </a:r>
            <a:r>
              <a:rPr lang="en-US" sz="2400" b="1" dirty="0">
                <a:solidFill>
                  <a:schemeClr val="accent1"/>
                </a:solidFill>
              </a:rPr>
              <a:t> 	</a:t>
            </a:r>
            <a:r>
              <a:rPr lang="en-US" sz="2400" dirty="0"/>
              <a:t>Know the placement of deep learning within the broad family of </a:t>
            </a:r>
            <a:r>
              <a:rPr lang="en-US" sz="2400" spc="-300" dirty="0"/>
              <a:t>A </a:t>
            </a:r>
            <a:r>
              <a:rPr lang="en-US" sz="2400" dirty="0"/>
              <a:t>I learning methods</a:t>
            </a:r>
          </a:p>
          <a:p>
            <a:pPr marL="714375" indent="-714375">
              <a:buClr>
                <a:schemeClr val="bg1"/>
              </a:buClr>
              <a:buNone/>
              <a:tabLst>
                <a:tab pos="809625" algn="l"/>
              </a:tabLst>
            </a:pPr>
            <a:r>
              <a:rPr lang="en-US" sz="2400" b="1" dirty="0">
                <a:solidFill>
                  <a:srgbClr val="007FA3"/>
                </a:solidFill>
              </a:rPr>
              <a:t>6.3</a:t>
            </a:r>
            <a:r>
              <a:rPr lang="en-US" sz="2400" dirty="0"/>
              <a:t> 	Understand how traditional “shallow” artificial neural networks (</a:t>
            </a:r>
            <a:r>
              <a:rPr lang="en-US" sz="2400" spc="-300" dirty="0"/>
              <a:t>A N </a:t>
            </a:r>
            <a:r>
              <a:rPr lang="en-US" sz="2400" dirty="0"/>
              <a:t>N) work</a:t>
            </a:r>
          </a:p>
          <a:p>
            <a:pPr marL="714375" lvl="0" indent="-714375">
              <a:buClr>
                <a:schemeClr val="lt1"/>
              </a:buClr>
              <a:buSzPct val="25000"/>
              <a:buNone/>
              <a:tabLst>
                <a:tab pos="809625" algn="l"/>
              </a:tabLst>
            </a:pPr>
            <a:r>
              <a:rPr lang="en-US" sz="2400" b="1" dirty="0">
                <a:solidFill>
                  <a:srgbClr val="007FA3"/>
                </a:solidFill>
              </a:rPr>
              <a:t>6.4</a:t>
            </a:r>
            <a:r>
              <a:rPr lang="en-US" sz="2400" b="1" dirty="0">
                <a:solidFill>
                  <a:schemeClr val="accent1"/>
                </a:solidFill>
              </a:rPr>
              <a:t> 	</a:t>
            </a:r>
            <a:r>
              <a:rPr lang="en-US" sz="2400" dirty="0"/>
              <a:t>Become familiar with the development and learning processes of </a:t>
            </a:r>
            <a:r>
              <a:rPr lang="en-US" sz="2400" spc="-300" dirty="0"/>
              <a:t>A N </a:t>
            </a:r>
            <a:r>
              <a:rPr lang="en-US" sz="2400" dirty="0" err="1"/>
              <a:t>N</a:t>
            </a:r>
            <a:endParaRPr lang="en-US" sz="2400" dirty="0"/>
          </a:p>
          <a:p>
            <a:pPr marL="714375" lvl="0" indent="-714375">
              <a:buClr>
                <a:schemeClr val="lt1"/>
              </a:buClr>
              <a:buSzPct val="25000"/>
              <a:buNone/>
              <a:tabLst>
                <a:tab pos="809625" algn="l"/>
              </a:tabLst>
            </a:pPr>
            <a:r>
              <a:rPr lang="en-US" sz="2400" b="1" dirty="0">
                <a:solidFill>
                  <a:srgbClr val="007FA3"/>
                </a:solidFill>
              </a:rPr>
              <a:t>6.5</a:t>
            </a:r>
            <a:r>
              <a:rPr lang="en-US" sz="2400" dirty="0"/>
              <a:t> 	Develop an understanding of the methods to shed light into the </a:t>
            </a:r>
            <a:r>
              <a:rPr lang="en-US" sz="2400" spc="-300" dirty="0"/>
              <a:t>A N </a:t>
            </a:r>
            <a:r>
              <a:rPr lang="en-US" sz="2400" dirty="0" err="1"/>
              <a:t>N</a:t>
            </a:r>
            <a:r>
              <a:rPr lang="en-US" sz="2400" dirty="0"/>
              <a:t> black box</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47537" cy="553998"/>
          </a:xfrm>
        </p:spPr>
        <p:txBody>
          <a:bodyPr wrap="square">
            <a:spAutoFit/>
          </a:bodyPr>
          <a:lstStyle/>
          <a:p>
            <a:r>
              <a:rPr lang="en-US" sz="3600" dirty="0">
                <a:latin typeface="+mj-lt"/>
              </a:rPr>
              <a:t>Technology Insight 6.1 </a:t>
            </a:r>
            <a:r>
              <a:rPr lang="en-US" sz="2800" dirty="0">
                <a:latin typeface="+mj-lt"/>
              </a:rPr>
              <a:t>(3 of 3)</a:t>
            </a:r>
            <a:endParaRPr lang="en-US" sz="3600" dirty="0">
              <a:latin typeface="+mj-lt"/>
            </a:endParaRPr>
          </a:p>
        </p:txBody>
      </p:sp>
      <p:sp>
        <p:nvSpPr>
          <p:cNvPr id="3" name="Content Placeholder 2"/>
          <p:cNvSpPr>
            <a:spLocks noGrp="1"/>
          </p:cNvSpPr>
          <p:nvPr>
            <p:ph idx="1"/>
          </p:nvPr>
        </p:nvSpPr>
        <p:spPr>
          <a:xfrm>
            <a:off x="457200" y="712113"/>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p>
        </p:txBody>
      </p:sp>
      <p:pic>
        <p:nvPicPr>
          <p:cNvPr id="4098" name="Picture 2" descr="The first diagram shows the details of the single neuron function as follows:&#10;• The terms X sub 1 and X sub 2 are written one below the other. &#10;• To the right, the terms W sub 1 and W sub 2 are written in circles one below the other. &#10;• To the right, the term P E is written in a rectangle. &#10;• An arrow from X sub 1 leads to the term P E passing through the term W sub 1. An arrow from X sub 2 leads to the term P E passing through the term W sub 2. &#10;• An arrow from the P E rectangle leads to the term Y.  &#10;• An equation below the diagram reads: Y equals the sum of X sub 1 times W sub 1 and X sub 2 times W sub 2. &#10;The second diagram shows details of the multiple neuron function as follows:&#10;• The terms X sub 1 and X sub 2 are written one below the other. &#10;• To the right, the terms W sub 11, W sub 21, W sub 12, W sub 22, and W sub 23 are written in circles arranged one below the other, but not completely aligned. &#10;• To the right, there are three rectangles arranged vertically in a column. The term P E is written in each rectangle. &#10;• From the term X sub 1, an arrow leads to the top P E rectangle passing through the term W sub 11. From X sub 1, another arrow leads to the middle P E rectangle passing through the term W sub 12. &#10;• From the term X sub 2, an arrow leads to the top P E rectangle passing through the term W sub 21. Another arrow leads to the middle P E rectangle passing through the term W sub 22. A third arrow leads to the bottom P E rectangle passing through the term W sub 23. &#10;• From the top P E rectangle, an arrow leads to the term Y sub 1. From the middle P E rectangle, an arrow leads to the term Y sub 2. From the bottom P E rectangle, an arrow leads to the term Y sub 3. &#10;• Three equations are written below the diagram. The first equation reads: Y sub 1 equals the sum of X sub 1 times W sub 11 and X sub 2 times W sub 21. The second equation reads: Y sub 2 equals the sum of X sub 1 times W sub 12 and X sub 2 times W sub 22. The third equation reads: Y sub 3 equals X sub 2 times W sub 23. "/>
          <p:cNvPicPr>
            <a:picLocks noChangeAspect="1" noChangeArrowheads="1"/>
          </p:cNvPicPr>
          <p:nvPr/>
        </p:nvPicPr>
        <p:blipFill rotWithShape="1">
          <a:blip r:embed="rId3">
            <a:extLst>
              <a:ext uri="{28A0092B-C50C-407E-A947-70E740481C1C}">
                <a14:useLocalDpi xmlns:a14="http://schemas.microsoft.com/office/drawing/2010/main" val="0"/>
              </a:ext>
            </a:extLst>
          </a:blip>
          <a:srcRect b="3739"/>
          <a:stretch/>
        </p:blipFill>
        <p:spPr bwMode="auto">
          <a:xfrm>
            <a:off x="3394641" y="1257300"/>
            <a:ext cx="5057712" cy="34184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143375" y="1380351"/>
            <a:ext cx="2286000" cy="276999"/>
          </a:xfrm>
        </p:spPr>
        <p:txBody>
          <a:bodyPr wrap="square">
            <a:spAutoFit/>
          </a:bodyPr>
          <a:lstStyle/>
          <a:p>
            <a:pPr marL="0" indent="0">
              <a:buNone/>
            </a:pPr>
            <a:r>
              <a:rPr lang="en-US" sz="1800" dirty="0">
                <a:solidFill>
                  <a:srgbClr val="007FA3"/>
                </a:solidFill>
              </a:rPr>
              <a:t>Summation Functions</a:t>
            </a:r>
          </a:p>
        </p:txBody>
      </p:sp>
      <p:pic>
        <p:nvPicPr>
          <p:cNvPr id="4099" name="Picture 3" descr="The illustration shows the following:&#10;• A rectangle at the center contains the words Processing Element and P E in parentheses. &#10;• An arrow to the right from the term X sub 1 equals 3 leads to the processing element rectangle. W sub 1 equals 0.2 is written just above and along the arrow. &#10;• An arrow to the right from the term X sub 2 equals 1 leads to the processing element rectangle. W sub 2 equals 0.4 is written just above and along the arrow. &#10;• An arrow to the right from the term X sub 3 equals 2 leads to the processing element rectangle. W sub 3 equals 0.1 is written just above and along the arrow. &#10;• From the processing element rectangle, an arrow to the right leads to the term Y sub T equals 0.77. Y equals 1.2 is written just above and along the arrow. &#10;• Above the diagram are two functions. The summation function reads: Y equals 3 times 0.2 plus 1 times 0.4 plus 2 times 0.1 equals 1.2. The transfer function reads: Y sub T equals 1 over the sum of 1 and e raised to negative 1.2 equals 0.77.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295"/>
          <a:stretch/>
        </p:blipFill>
        <p:spPr bwMode="auto">
          <a:xfrm>
            <a:off x="453467" y="4767772"/>
            <a:ext cx="4103980" cy="150596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4"/>
          </p:nvPr>
        </p:nvSpPr>
        <p:spPr>
          <a:xfrm>
            <a:off x="609600" y="3696227"/>
            <a:ext cx="1981200" cy="276999"/>
          </a:xfrm>
        </p:spPr>
        <p:txBody>
          <a:bodyPr wrap="square">
            <a:spAutoFit/>
          </a:bodyPr>
          <a:lstStyle/>
          <a:p>
            <a:pPr marL="0" indent="0">
              <a:buNone/>
            </a:pPr>
            <a:r>
              <a:rPr lang="en-IN" sz="1800" dirty="0">
                <a:solidFill>
                  <a:schemeClr val="bg2"/>
                </a:solidFill>
              </a:rPr>
              <a:t>Transfer Function</a:t>
            </a:r>
          </a:p>
        </p:txBody>
      </p:sp>
    </p:spTree>
    <p:extLst>
      <p:ext uri="{BB962C8B-B14F-4D97-AF65-F5344CB8AC3E}">
        <p14:creationId xmlns:p14="http://schemas.microsoft.com/office/powerpoint/2010/main" val="346512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6.3 </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Artificial Intelligence Helps Protect Animals from Extinction</a:t>
            </a:r>
          </a:p>
        </p:txBody>
      </p:sp>
      <p:sp>
        <p:nvSpPr>
          <p:cNvPr id="4" name="Content Placeholder 3"/>
          <p:cNvSpPr>
            <a:spLocks noGrp="1"/>
          </p:cNvSpPr>
          <p:nvPr>
            <p:ph idx="13"/>
          </p:nvPr>
        </p:nvSpPr>
        <p:spPr>
          <a:xfrm>
            <a:off x="447675" y="1810334"/>
            <a:ext cx="8162925" cy="369332"/>
          </a:xfrm>
        </p:spPr>
        <p:txBody>
          <a:bodyPr wrap="square">
            <a:spAutoFit/>
          </a:bodyPr>
          <a:lstStyle/>
          <a:p>
            <a:pPr marL="0" lvl="0" indent="0">
              <a:spcBef>
                <a:spcPts val="600"/>
              </a:spcBef>
              <a:buSzPct val="100000"/>
              <a:buNone/>
            </a:pPr>
            <a:r>
              <a:rPr lang="en-US" sz="2400" dirty="0">
                <a:solidFill>
                  <a:schemeClr val="bg2"/>
                </a:solidFill>
              </a:rPr>
              <a:t>Watch:</a:t>
            </a:r>
            <a:r>
              <a:rPr lang="en-US" sz="2400" dirty="0"/>
              <a:t> </a:t>
            </a:r>
            <a:r>
              <a:rPr lang="en-US" sz="2400" dirty="0" err="1">
                <a:solidFill>
                  <a:srgbClr val="FF6600"/>
                </a:solidFill>
                <a:hlinkClick r:id="rId3" tooltip="WildTrack"/>
              </a:rPr>
              <a:t>WildTrack</a:t>
            </a:r>
            <a:endParaRPr lang="en-US" sz="2400" b="1" dirty="0"/>
          </a:p>
        </p:txBody>
      </p:sp>
      <p:sp>
        <p:nvSpPr>
          <p:cNvPr id="5" name="Content Placeholder 4"/>
          <p:cNvSpPr>
            <a:spLocks noGrp="1"/>
          </p:cNvSpPr>
          <p:nvPr>
            <p:ph sz="quarter" idx="14"/>
          </p:nvPr>
        </p:nvSpPr>
        <p:spPr>
          <a:xfrm>
            <a:off x="457200" y="2582376"/>
            <a:ext cx="8153400" cy="2077492"/>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IN" sz="2400" dirty="0"/>
              <a:t>What is </a:t>
            </a:r>
            <a:r>
              <a:rPr lang="en-IN" sz="2400" dirty="0" err="1"/>
              <a:t>WildTrack</a:t>
            </a:r>
            <a:r>
              <a:rPr lang="en-IN" sz="2400" dirty="0"/>
              <a:t> and what does it do?</a:t>
            </a:r>
          </a:p>
          <a:p>
            <a:pPr marL="457200" indent="-457200">
              <a:spcBef>
                <a:spcPts val="600"/>
              </a:spcBef>
              <a:buFont typeface="+mj-lt"/>
              <a:buAutoNum type="arabicPeriod"/>
            </a:pPr>
            <a:r>
              <a:rPr lang="en-IN" sz="2400" dirty="0"/>
              <a:t>How can advanced analytics help </a:t>
            </a:r>
            <a:r>
              <a:rPr lang="en-IN" sz="2400" dirty="0" err="1"/>
              <a:t>WildTrack</a:t>
            </a:r>
            <a:r>
              <a:rPr lang="en-IN" sz="2400" dirty="0"/>
              <a:t>?</a:t>
            </a:r>
          </a:p>
          <a:p>
            <a:pPr marL="457200" indent="-457200">
              <a:spcBef>
                <a:spcPts val="600"/>
              </a:spcBef>
              <a:buFont typeface="+mj-lt"/>
              <a:buAutoNum type="arabicPeriod"/>
            </a:pPr>
            <a:r>
              <a:rPr lang="en-IN" sz="2400" dirty="0"/>
              <a:t>What are the roles that deep learning plays in this application case?</a:t>
            </a:r>
          </a:p>
        </p:txBody>
      </p:sp>
    </p:spTree>
    <p:extLst>
      <p:ext uri="{BB962C8B-B14F-4D97-AF65-F5344CB8AC3E}">
        <p14:creationId xmlns:p14="http://schemas.microsoft.com/office/powerpoint/2010/main" val="4293050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153400" cy="861774"/>
          </a:xfrm>
        </p:spPr>
        <p:txBody>
          <a:bodyPr wrap="square">
            <a:spAutoFit/>
          </a:bodyPr>
          <a:lstStyle/>
          <a:p>
            <a:r>
              <a:rPr lang="en-IN" sz="2800" dirty="0">
                <a:latin typeface="+mj-lt"/>
              </a:rPr>
              <a:t>Process of Developing Neural-Network Based Systems </a:t>
            </a:r>
            <a:endParaRPr lang="en-US" sz="2800" dirty="0">
              <a:latin typeface="+mj-lt"/>
            </a:endParaRPr>
          </a:p>
        </p:txBody>
      </p:sp>
      <p:sp>
        <p:nvSpPr>
          <p:cNvPr id="4" name="Content Placeholder 3"/>
          <p:cNvSpPr>
            <a:spLocks noGrp="1"/>
          </p:cNvSpPr>
          <p:nvPr>
            <p:ph idx="13"/>
          </p:nvPr>
        </p:nvSpPr>
        <p:spPr>
          <a:xfrm>
            <a:off x="447675" y="1371600"/>
            <a:ext cx="4114800" cy="1107996"/>
          </a:xfrm>
        </p:spPr>
        <p:txBody>
          <a:bodyPr wrap="square">
            <a:spAutoFit/>
          </a:bodyPr>
          <a:lstStyle/>
          <a:p>
            <a:pPr>
              <a:spcBef>
                <a:spcPts val="600"/>
              </a:spcBef>
            </a:pPr>
            <a:r>
              <a:rPr lang="en-US" sz="2400" dirty="0"/>
              <a:t>A process with constant feedbacks for changes and improvements!</a:t>
            </a:r>
          </a:p>
        </p:txBody>
      </p:sp>
      <p:pic>
        <p:nvPicPr>
          <p:cNvPr id="5122" name="Picture 2" descr="The flow chart shows the following in sequence:&#10;• Step 1: Collect, organize and format the data &#10;• Step 2: Separate data into training, validation, and testing sets&#10;• Step 3: Decide on a network architecture and structure&#10;• Step 4: Select a learning algorithm&#10;• Step 5: Set network parameters and initialize their values&#10;• Step 6: Initialize weights and start training (and validation) &#10;• Step 7: Stop training, freeze the network weights &#10;• Step 8: Test the trained network. If something in a previous step needs to be changed, go back to that step: &#10;• Back to Step 1: Get more data; reformat data&#10;• Back to Step 2: Re-separate data into subsets&#10;• Back to Step 3: Change network architecture&#10;• Back to Step 4: Change learning algorithm&#10;• Back to Step 5: Change network parameters&#10;• Back to Step 6: Reset and restart the training&#10;• Step 9: Deploy the network for use on unknown new cases. "/>
          <p:cNvPicPr>
            <a:picLocks noChangeAspect="1" noChangeArrowheads="1"/>
          </p:cNvPicPr>
          <p:nvPr/>
        </p:nvPicPr>
        <p:blipFill rotWithShape="1">
          <a:blip r:embed="rId3">
            <a:extLst>
              <a:ext uri="{28A0092B-C50C-407E-A947-70E740481C1C}">
                <a14:useLocalDpi xmlns:a14="http://schemas.microsoft.com/office/drawing/2010/main" val="0"/>
              </a:ext>
            </a:extLst>
          </a:blip>
          <a:srcRect b="2756"/>
          <a:stretch/>
        </p:blipFill>
        <p:spPr bwMode="auto">
          <a:xfrm>
            <a:off x="5775493" y="1125091"/>
            <a:ext cx="2777957" cy="517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99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Learning Process in </a:t>
            </a:r>
            <a:r>
              <a:rPr lang="en-IN" sz="3600" spc="-450" dirty="0">
                <a:latin typeface="+mj-lt"/>
              </a:rPr>
              <a:t>A N </a:t>
            </a:r>
            <a:r>
              <a:rPr lang="en-IN" sz="3600" dirty="0" err="1">
                <a:latin typeface="+mj-lt"/>
              </a:rPr>
              <a:t>N</a:t>
            </a:r>
            <a:endParaRPr lang="en-US" sz="3600" dirty="0">
              <a:latin typeface="+mj-lt"/>
            </a:endParaRPr>
          </a:p>
        </p:txBody>
      </p:sp>
      <p:sp>
        <p:nvSpPr>
          <p:cNvPr id="4" name="Content Placeholder 3"/>
          <p:cNvSpPr>
            <a:spLocks noGrp="1"/>
          </p:cNvSpPr>
          <p:nvPr>
            <p:ph idx="13"/>
          </p:nvPr>
        </p:nvSpPr>
        <p:spPr>
          <a:xfrm>
            <a:off x="447675" y="992445"/>
            <a:ext cx="4114800" cy="2369880"/>
          </a:xfrm>
        </p:spPr>
        <p:txBody>
          <a:bodyPr wrap="square">
            <a:spAutoFit/>
          </a:bodyPr>
          <a:lstStyle/>
          <a:p>
            <a:pPr marL="457200" indent="-457200">
              <a:spcBef>
                <a:spcPts val="600"/>
              </a:spcBef>
              <a:buFont typeface="+mj-lt"/>
              <a:buAutoNum type="arabicPeriod"/>
            </a:pPr>
            <a:r>
              <a:rPr lang="en-US" sz="2400" dirty="0"/>
              <a:t>Compute temporary outputs.</a:t>
            </a:r>
          </a:p>
          <a:p>
            <a:pPr marL="457200" indent="-457200">
              <a:spcBef>
                <a:spcPts val="600"/>
              </a:spcBef>
              <a:buFont typeface="+mj-lt"/>
              <a:buAutoNum type="arabicPeriod"/>
            </a:pPr>
            <a:r>
              <a:rPr lang="en-US" sz="2400" dirty="0"/>
              <a:t>Compare outputs with desired targets.</a:t>
            </a:r>
          </a:p>
          <a:p>
            <a:pPr marL="457200" indent="-457200">
              <a:spcBef>
                <a:spcPts val="600"/>
              </a:spcBef>
              <a:buFont typeface="+mj-lt"/>
              <a:buAutoNum type="arabicPeriod"/>
            </a:pPr>
            <a:r>
              <a:rPr lang="en-US" sz="2400" dirty="0"/>
              <a:t>Adjust the weights and repeat the process.</a:t>
            </a:r>
          </a:p>
        </p:txBody>
      </p:sp>
      <p:pic>
        <p:nvPicPr>
          <p:cNvPr id="6146" name="Picture 2" descr="The flowchart depicts the following:&#10;• A box labeled ANN Model at the top leads to the step: Compute the Output, which in turn leads to the next step: Is the desired output achieved? &#10;• Two arrows labeled yes and no lead out from this box. &#10;• The yes arrow leads to the step: Stop the learning and freeze the weights.  &#10;• The no arrow leads to the step: Adjust the weights. The whole process is restarted with an upward arrow leading back to the ANN model at the top.  "/>
          <p:cNvPicPr>
            <a:picLocks noChangeAspect="1" noChangeArrowheads="1"/>
          </p:cNvPicPr>
          <p:nvPr/>
        </p:nvPicPr>
        <p:blipFill rotWithShape="1">
          <a:blip r:embed="rId3">
            <a:extLst>
              <a:ext uri="{28A0092B-C50C-407E-A947-70E740481C1C}">
                <a14:useLocalDpi xmlns:a14="http://schemas.microsoft.com/office/drawing/2010/main" val="0"/>
              </a:ext>
            </a:extLst>
          </a:blip>
          <a:srcRect b="3085"/>
          <a:stretch/>
        </p:blipFill>
        <p:spPr bwMode="auto">
          <a:xfrm>
            <a:off x="4999356" y="710418"/>
            <a:ext cx="3368202" cy="558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47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770"/>
            <a:ext cx="8153401" cy="1107996"/>
          </a:xfrm>
        </p:spPr>
        <p:txBody>
          <a:bodyPr wrap="square">
            <a:spAutoFit/>
          </a:bodyPr>
          <a:lstStyle/>
          <a:p>
            <a:r>
              <a:rPr lang="en-IN" sz="3600" dirty="0" err="1">
                <a:latin typeface="+mj-lt"/>
              </a:rPr>
              <a:t>Backpropagation</a:t>
            </a:r>
            <a:r>
              <a:rPr lang="en-IN" sz="3600" dirty="0">
                <a:latin typeface="+mj-lt"/>
              </a:rPr>
              <a:t> for </a:t>
            </a:r>
            <a:r>
              <a:rPr lang="en-IN" sz="3600" spc="-450" dirty="0">
                <a:latin typeface="+mj-lt"/>
              </a:rPr>
              <a:t>A N </a:t>
            </a:r>
            <a:r>
              <a:rPr lang="en-IN" sz="3600" dirty="0" err="1">
                <a:latin typeface="+mj-lt"/>
              </a:rPr>
              <a:t>N</a:t>
            </a:r>
            <a:r>
              <a:rPr lang="en-IN" sz="3600" dirty="0">
                <a:latin typeface="+mj-lt"/>
              </a:rPr>
              <a:t> Training    </a:t>
            </a:r>
            <a:r>
              <a:rPr lang="en-IN" sz="2800" dirty="0">
                <a:latin typeface="+mj-lt"/>
              </a:rPr>
              <a:t>(1 of 2)</a:t>
            </a:r>
            <a:r>
              <a:rPr lang="en-IN" sz="3600" dirty="0">
                <a:latin typeface="+mj-lt"/>
              </a:rPr>
              <a:t> </a:t>
            </a:r>
            <a:endParaRPr lang="en-US" sz="3600" dirty="0">
              <a:latin typeface="+mj-lt"/>
            </a:endParaRPr>
          </a:p>
        </p:txBody>
      </p:sp>
      <p:sp>
        <p:nvSpPr>
          <p:cNvPr id="4" name="Content Placeholder 3"/>
          <p:cNvSpPr>
            <a:spLocks noGrp="1"/>
          </p:cNvSpPr>
          <p:nvPr>
            <p:ph idx="13"/>
          </p:nvPr>
        </p:nvSpPr>
        <p:spPr>
          <a:xfrm>
            <a:off x="447674" y="1373445"/>
            <a:ext cx="8162925" cy="2154436"/>
          </a:xfrm>
        </p:spPr>
        <p:txBody>
          <a:bodyPr wrap="square">
            <a:spAutoFit/>
          </a:bodyPr>
          <a:lstStyle/>
          <a:p>
            <a:pPr marL="457200" indent="-457200">
              <a:spcBef>
                <a:spcPts val="600"/>
              </a:spcBef>
              <a:buFont typeface="+mj-lt"/>
              <a:buAutoNum type="arabicPeriod"/>
            </a:pPr>
            <a:r>
              <a:rPr lang="en-US" sz="2400" dirty="0"/>
              <a:t>Initialize weights with random values</a:t>
            </a:r>
          </a:p>
          <a:p>
            <a:pPr marL="457200" indent="-457200">
              <a:spcBef>
                <a:spcPts val="600"/>
              </a:spcBef>
              <a:buFont typeface="+mj-lt"/>
              <a:buAutoNum type="arabicPeriod"/>
            </a:pPr>
            <a:r>
              <a:rPr lang="en-US" sz="2400" dirty="0"/>
              <a:t>Read in the input vector and the desired output</a:t>
            </a:r>
          </a:p>
          <a:p>
            <a:pPr marL="457200" indent="-457200">
              <a:spcBef>
                <a:spcPts val="600"/>
              </a:spcBef>
              <a:buFont typeface="+mj-lt"/>
              <a:buAutoNum type="arabicPeriod"/>
            </a:pPr>
            <a:r>
              <a:rPr lang="en-US" sz="2400" dirty="0"/>
              <a:t>Compute the actual output via the calculations</a:t>
            </a:r>
          </a:p>
          <a:p>
            <a:pPr marL="457200" indent="-457200">
              <a:spcBef>
                <a:spcPts val="600"/>
              </a:spcBef>
              <a:buFont typeface="+mj-lt"/>
              <a:buAutoNum type="arabicPeriod"/>
            </a:pPr>
            <a:r>
              <a:rPr lang="en-US" sz="2400" dirty="0"/>
              <a:t>Compute the error.</a:t>
            </a:r>
          </a:p>
          <a:p>
            <a:pPr marL="457200" indent="-457200">
              <a:spcBef>
                <a:spcPts val="600"/>
              </a:spcBef>
              <a:buFont typeface="+mj-lt"/>
              <a:buAutoNum type="arabicPeriod"/>
            </a:pPr>
            <a:r>
              <a:rPr lang="en-US" sz="2400" dirty="0"/>
              <a:t>Change the weights by working backward</a:t>
            </a:r>
            <a:endParaRPr lang="en-US" sz="2000" dirty="0"/>
          </a:p>
        </p:txBody>
      </p:sp>
      <p:pic>
        <p:nvPicPr>
          <p:cNvPr id="7170" name="Picture 2" descr="The diagram depicts the following (from left to right):&#10;• The terms X sub 1, X sub 2, and so on up to X sub n are lined up one below the other. &#10;• To the right, the terms W sub 1, W sub 2, and W sub n in circles are lined up one below the other. &#10;• To the right, a rectangle labeled Summation contains the words Neuron or P E. Below the words, a summation formula reads: S equals summation from i equals one to n of X sub i times W sub i. &#10;• To the right, an oval labeled Transfer Function contains the function Y equals f of S. &#10;• An arrow through X sub 1 and W sub 1 connects to the summation rectangle. &#10;• An arrow through X sub 2 and W sub 2 connects to the rectangle. &#10;• Another arrow through X sub n and W sub n connects to the rectangle. &#10;• These merge into one single arrow, which goes from the summation rectangle to the transfer function oval the term f of S is written above this arrow. &#10;• Finally, the arrow leads from the transfer function oval to the term Y sub i. &#10;• From a point between the oval and the term Y sub i, a dotted arrow leads to a triangle above. &#10;• The triangle contains the error alpha open bracket Z sub i minus Y sub i close bracket. &#10;• From the triangle, dotted arrows to the left lead to the terms W sub 1, W sub 2, and W sub n. "/>
          <p:cNvPicPr>
            <a:picLocks noChangeAspect="1" noChangeArrowheads="1"/>
          </p:cNvPicPr>
          <p:nvPr/>
        </p:nvPicPr>
        <p:blipFill rotWithShape="1">
          <a:blip r:embed="rId3">
            <a:extLst>
              <a:ext uri="{28A0092B-C50C-407E-A947-70E740481C1C}">
                <a14:useLocalDpi xmlns:a14="http://schemas.microsoft.com/office/drawing/2010/main" val="0"/>
              </a:ext>
            </a:extLst>
          </a:blip>
          <a:srcRect b="4872"/>
          <a:stretch/>
        </p:blipFill>
        <p:spPr bwMode="auto">
          <a:xfrm>
            <a:off x="1657051" y="3655892"/>
            <a:ext cx="5813712" cy="263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80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770"/>
            <a:ext cx="8153401" cy="1107996"/>
          </a:xfrm>
        </p:spPr>
        <p:txBody>
          <a:bodyPr wrap="square">
            <a:spAutoFit/>
          </a:bodyPr>
          <a:lstStyle/>
          <a:p>
            <a:r>
              <a:rPr lang="en-IN" sz="3600" dirty="0" err="1">
                <a:latin typeface="+mj-lt"/>
              </a:rPr>
              <a:t>Backpropagation</a:t>
            </a:r>
            <a:r>
              <a:rPr lang="en-IN" sz="3600" dirty="0">
                <a:latin typeface="+mj-lt"/>
              </a:rPr>
              <a:t> for </a:t>
            </a:r>
            <a:r>
              <a:rPr lang="en-IN" sz="3600" spc="-450" dirty="0">
                <a:latin typeface="+mj-lt"/>
              </a:rPr>
              <a:t>A N </a:t>
            </a:r>
            <a:r>
              <a:rPr lang="en-IN" sz="3600" dirty="0" err="1">
                <a:latin typeface="+mj-lt"/>
              </a:rPr>
              <a:t>N</a:t>
            </a:r>
            <a:r>
              <a:rPr lang="en-IN" sz="3600" dirty="0">
                <a:latin typeface="+mj-lt"/>
              </a:rPr>
              <a:t> Training    </a:t>
            </a:r>
            <a:r>
              <a:rPr lang="en-IN" sz="2800" dirty="0">
                <a:latin typeface="+mj-lt"/>
              </a:rPr>
              <a:t>(2 of 2)</a:t>
            </a:r>
            <a:r>
              <a:rPr lang="en-IN" sz="3600" dirty="0">
                <a:latin typeface="+mj-lt"/>
              </a:rPr>
              <a:t> </a:t>
            </a:r>
            <a:endParaRPr lang="en-US" sz="3600" dirty="0">
              <a:latin typeface="+mj-lt"/>
            </a:endParaRPr>
          </a:p>
        </p:txBody>
      </p:sp>
      <p:sp>
        <p:nvSpPr>
          <p:cNvPr id="4" name="Content Placeholder 3"/>
          <p:cNvSpPr>
            <a:spLocks noGrp="1"/>
          </p:cNvSpPr>
          <p:nvPr>
            <p:ph idx="13"/>
          </p:nvPr>
        </p:nvSpPr>
        <p:spPr>
          <a:xfrm>
            <a:off x="447674" y="1373445"/>
            <a:ext cx="8162925" cy="369332"/>
          </a:xfrm>
        </p:spPr>
        <p:txBody>
          <a:bodyPr wrap="square">
            <a:spAutoFit/>
          </a:bodyPr>
          <a:lstStyle/>
          <a:p>
            <a:pPr>
              <a:spcBef>
                <a:spcPts val="600"/>
              </a:spcBef>
            </a:pPr>
            <a:r>
              <a:rPr lang="en-US" sz="2400" dirty="0"/>
              <a:t>Illustration of the </a:t>
            </a:r>
            <a:r>
              <a:rPr lang="en-US" sz="2400" dirty="0" err="1"/>
              <a:t>Overfitting</a:t>
            </a:r>
            <a:r>
              <a:rPr lang="en-US" sz="2400" dirty="0"/>
              <a:t> in </a:t>
            </a:r>
            <a:r>
              <a:rPr lang="en-US" sz="2400" spc="-300" dirty="0"/>
              <a:t>A N </a:t>
            </a:r>
            <a:r>
              <a:rPr lang="en-US" sz="2400" dirty="0" err="1"/>
              <a:t>N</a:t>
            </a:r>
            <a:endParaRPr lang="en-US" sz="2000" dirty="0"/>
          </a:p>
        </p:txBody>
      </p:sp>
      <p:pic>
        <p:nvPicPr>
          <p:cNvPr id="8194" name="Picture 2" descr="The error is represented on the y-axis, while the training iterations are represented on the x-axis. The graphs are smooth curves rather than straight lines and depict the following: &#10;• The error graph for the training set starts at a point high on the y-axis and slopes downward, curving slightly and almost flattening out as it nears, but does not touch, the x-axis. &#10;• A point on the downward slope is labeled as Error Reduction in the Training Set.   &#10;• The error graph for the validation set starts at the same point on the y-axis and slopes downward, almost flattens out briefly, and then curves slightly upward, all the while remaining above the training error graph. A point on its downward slope is labeled as Error Reduction in the Validation Set. &#10;• A dotted arrow from a point on the validation graph where it is almost flat leads to a point on the x-axis, which is labeled The Best Model.  "/>
          <p:cNvPicPr>
            <a:picLocks noChangeAspect="1" noChangeArrowheads="1"/>
          </p:cNvPicPr>
          <p:nvPr/>
        </p:nvPicPr>
        <p:blipFill rotWithShape="1">
          <a:blip r:embed="rId3">
            <a:extLst>
              <a:ext uri="{28A0092B-C50C-407E-A947-70E740481C1C}">
                <a14:useLocalDpi xmlns:a14="http://schemas.microsoft.com/office/drawing/2010/main" val="0"/>
              </a:ext>
            </a:extLst>
          </a:blip>
          <a:srcRect b="3445"/>
          <a:stretch/>
        </p:blipFill>
        <p:spPr bwMode="auto">
          <a:xfrm>
            <a:off x="1529306" y="1873822"/>
            <a:ext cx="6080436" cy="4424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91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6675"/>
            <a:ext cx="8153401" cy="553998"/>
          </a:xfrm>
        </p:spPr>
        <p:txBody>
          <a:bodyPr wrap="square">
            <a:spAutoFit/>
          </a:bodyPr>
          <a:lstStyle/>
          <a:p>
            <a:r>
              <a:rPr lang="en-IN" sz="3600" dirty="0">
                <a:latin typeface="+mj-lt"/>
              </a:rPr>
              <a:t>Illuminating the Black Box of </a:t>
            </a:r>
            <a:r>
              <a:rPr lang="en-IN" sz="3600" spc="-450" dirty="0">
                <a:latin typeface="+mj-lt"/>
              </a:rPr>
              <a:t>A N </a:t>
            </a:r>
            <a:r>
              <a:rPr lang="en-IN" sz="3600" dirty="0" err="1">
                <a:latin typeface="+mj-lt"/>
              </a:rPr>
              <a:t>N</a:t>
            </a:r>
            <a:endParaRPr lang="en-US" sz="3600" dirty="0">
              <a:latin typeface="+mj-lt"/>
            </a:endParaRPr>
          </a:p>
        </p:txBody>
      </p:sp>
      <p:sp>
        <p:nvSpPr>
          <p:cNvPr id="4" name="Content Placeholder 3"/>
          <p:cNvSpPr>
            <a:spLocks noGrp="1"/>
          </p:cNvSpPr>
          <p:nvPr>
            <p:ph idx="13"/>
          </p:nvPr>
        </p:nvSpPr>
        <p:spPr>
          <a:xfrm>
            <a:off x="447674" y="992445"/>
            <a:ext cx="8162925" cy="815608"/>
          </a:xfrm>
        </p:spPr>
        <p:txBody>
          <a:bodyPr wrap="square">
            <a:spAutoFit/>
          </a:bodyPr>
          <a:lstStyle/>
          <a:p>
            <a:pPr>
              <a:spcBef>
                <a:spcPts val="600"/>
              </a:spcBef>
            </a:pPr>
            <a:r>
              <a:rPr lang="en-US" sz="2400" spc="-300" dirty="0"/>
              <a:t>A N </a:t>
            </a:r>
            <a:r>
              <a:rPr lang="en-US" sz="2400" dirty="0" err="1"/>
              <a:t>N</a:t>
            </a:r>
            <a:r>
              <a:rPr lang="en-US" sz="2400" dirty="0"/>
              <a:t> are typically known as black boxes</a:t>
            </a:r>
          </a:p>
          <a:p>
            <a:pPr>
              <a:spcBef>
                <a:spcPts val="600"/>
              </a:spcBef>
            </a:pPr>
            <a:r>
              <a:rPr lang="en-US" sz="2400" dirty="0"/>
              <a:t>Sensitivity analysis can shed light to the black-box</a:t>
            </a:r>
          </a:p>
        </p:txBody>
      </p:sp>
      <p:pic>
        <p:nvPicPr>
          <p:cNvPr id="9218" name="Picture 2" descr="The diagram shows the following:&#10;• Two waves, the first a sine wave and the second a triangular wave, lead to a large rectangle containing the artificial network neural model with the title Trained A N N, the Black Box. The waves are labeled Systematically Perturbed Inputs.  &#10;• The artificial neural network model Trained A N N: The Black Box. &#10;• The model starts with two red circles arranged one below the other. &#10;• From each red circle, an arrow to the right leads to three vertically aligned off-white circles, each containing an S-shaped curve. &#10;• From each off-white circle, an arrow to the right leads to a single mauve circle containing an S-shaped curve.    &#10;• From the rectangle, an arrow to the right is overlapped by a wave with one crest and one trough. &#10;• The arrow leads to a vertical double-headed arrow, which indicates the measure of the distance between the crest and trough and is marked as delta sub 1. &#10;• The label above these says: Observed Change in Outputs. "/>
          <p:cNvPicPr>
            <a:picLocks noChangeAspect="1" noChangeArrowheads="1"/>
          </p:cNvPicPr>
          <p:nvPr/>
        </p:nvPicPr>
        <p:blipFill rotWithShape="1">
          <a:blip r:embed="rId3">
            <a:extLst>
              <a:ext uri="{28A0092B-C50C-407E-A947-70E740481C1C}">
                <a14:useLocalDpi xmlns:a14="http://schemas.microsoft.com/office/drawing/2010/main" val="0"/>
              </a:ext>
            </a:extLst>
          </a:blip>
          <a:srcRect b="5305"/>
          <a:stretch/>
        </p:blipFill>
        <p:spPr bwMode="auto">
          <a:xfrm>
            <a:off x="567597" y="2133600"/>
            <a:ext cx="7993510" cy="324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312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6.4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Sensitivity Analysis Reveals Injury Severity Factors in Traffic Accidents</a:t>
            </a:r>
          </a:p>
        </p:txBody>
      </p:sp>
      <p:sp>
        <p:nvSpPr>
          <p:cNvPr id="5" name="Content Placeholder 4"/>
          <p:cNvSpPr>
            <a:spLocks noGrp="1"/>
          </p:cNvSpPr>
          <p:nvPr>
            <p:ph sz="quarter" idx="14"/>
          </p:nvPr>
        </p:nvSpPr>
        <p:spPr>
          <a:xfrm>
            <a:off x="457200" y="1828800"/>
            <a:ext cx="8153400" cy="3554819"/>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How does sensitivity analysis shed light on the black box (i.e., neural networks)?</a:t>
            </a:r>
          </a:p>
          <a:p>
            <a:pPr marL="457200" indent="-457200">
              <a:spcBef>
                <a:spcPts val="600"/>
              </a:spcBef>
              <a:buFont typeface="+mj-lt"/>
              <a:buAutoNum type="arabicPeriod"/>
            </a:pPr>
            <a:r>
              <a:rPr lang="en-US" sz="2400" dirty="0"/>
              <a:t>Why would someone choose to use a black-box tool such as neural networks over theoretically sound, mostly transparent statistical tools like logistic regression?</a:t>
            </a:r>
          </a:p>
          <a:p>
            <a:pPr marL="457200" indent="-457200">
              <a:spcBef>
                <a:spcPts val="600"/>
              </a:spcBef>
              <a:buFont typeface="+mj-lt"/>
              <a:buAutoNum type="arabicPeriod"/>
            </a:pPr>
            <a:r>
              <a:rPr lang="en-US" sz="2400" dirty="0"/>
              <a:t>In this case, how did neural networks and sensitivity analysis help identify injury-severity factors in traffic accidents?</a:t>
            </a:r>
          </a:p>
        </p:txBody>
      </p:sp>
    </p:spTree>
    <p:extLst>
      <p:ext uri="{BB962C8B-B14F-4D97-AF65-F5344CB8AC3E}">
        <p14:creationId xmlns:p14="http://schemas.microsoft.com/office/powerpoint/2010/main" val="2199752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6.4 </a:t>
            </a:r>
            <a:r>
              <a:rPr 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Sensitivity Analysis Reveals Injury Severity Factors in Traffic Accidents</a:t>
            </a:r>
          </a:p>
        </p:txBody>
      </p:sp>
      <p:sp>
        <p:nvSpPr>
          <p:cNvPr id="5" name="Content Placeholder 4"/>
          <p:cNvSpPr>
            <a:spLocks noGrp="1"/>
          </p:cNvSpPr>
          <p:nvPr>
            <p:ph sz="quarter" idx="14"/>
          </p:nvPr>
        </p:nvSpPr>
        <p:spPr>
          <a:xfrm>
            <a:off x="457200" y="1828800"/>
            <a:ext cx="8153400" cy="738664"/>
          </a:xfrm>
        </p:spPr>
        <p:txBody>
          <a:bodyPr>
            <a:spAutoFit/>
          </a:bodyPr>
          <a:lstStyle/>
          <a:p>
            <a:pPr>
              <a:spcBef>
                <a:spcPts val="600"/>
              </a:spcBef>
            </a:pPr>
            <a:r>
              <a:rPr lang="en-US" sz="2400" dirty="0"/>
              <a:t>Graphical representation of the sensitivity analysis results for the eight binary </a:t>
            </a:r>
            <a:r>
              <a:rPr lang="en-US" sz="2400" spc="-300" dirty="0"/>
              <a:t>A N </a:t>
            </a:r>
            <a:r>
              <a:rPr lang="en-US" sz="2400" dirty="0" err="1"/>
              <a:t>N</a:t>
            </a:r>
            <a:r>
              <a:rPr lang="en-US" sz="2400" dirty="0"/>
              <a:t> model configurations</a:t>
            </a:r>
          </a:p>
        </p:txBody>
      </p:sp>
      <p:pic>
        <p:nvPicPr>
          <p:cNvPr id="10242" name="Picture 2" descr="The table has six columns and nine rows. The binary category label 0 is solid blue while the binary category label 1 has a dot pattern. &#10;• The first row has these headings from left to right: &#10;• Model Label &#10;• No Injury open bracket 35.4 percent close bracket&#10;• Probably Injury open bracket 23.6 percent close bracket&#10;• Non-Incapacitating open bracket 19.6 percent close bracket, &#10;• Incapacitating open bracket 17.8 percent close bracket &#10;• Fatal Injury open bracket 3.6 percent close bracket. &#10;• The first column titled Model Label, has these values from top to bottom: 1.1, 1.2, 1.3, 1.4, 2.1, 2.2, 2.3, and 2.4. &#10;• In the row for the value 1.1, the binary category label 0 extends, like a horizontal bar, from the No Injury cell to the Incapacitating cell. The binary category label 1 extends across only the Fatal Injury cell. &#10;• In the row for the value 1.2, the binary category label 0 extends from the No Injury cell to the Non-Incapacitating cell. The binary category label 1 extends across only the Incapacitating cell. &#10;• In the row for the value 1.3, the binary category label 0 extends from the No Injury cell to the Probable Injury cell. The binary category label 1 extends across only the Non-Incapacitating cell. &#10;• In the row for the value 1.4, the binary category label 0 extends across only the No Injury cell. The binary category label 1 extends across only the Probably Injury cell. &#10;• In the row for the value 2.1, the binary category label 0 extends across only the No Injury cell. The binary category label 1 extends from the Probably Injury cell to the Fatal Injury cell. &#10;• In the row for the value 2.2, the binary category label 0 extends across only the Probable Injury cell. The binary category label 1 extends from the Non-Incapacitating cell to the Fatal Injury cell. &#10;• In the row for the value 2.3, the binary category label 0 extends across only the Non-Incapacitating cell. The binary category label 1 extends from the Incapacitating cell to the Fatal Injury cell. &#10;• In the row for the value 2.4, the binary category label 0 extends across only the Incapacitating cell. The binary category label 1 extends across only the Fatal Injury cell."/>
          <p:cNvPicPr>
            <a:picLocks noChangeAspect="1" noChangeArrowheads="1"/>
          </p:cNvPicPr>
          <p:nvPr/>
        </p:nvPicPr>
        <p:blipFill rotWithShape="1">
          <a:blip r:embed="rId3">
            <a:extLst>
              <a:ext uri="{28A0092B-C50C-407E-A947-70E740481C1C}">
                <a14:useLocalDpi xmlns:a14="http://schemas.microsoft.com/office/drawing/2010/main" val="0"/>
              </a:ext>
            </a:extLst>
          </a:blip>
          <a:srcRect b="5846"/>
          <a:stretch/>
        </p:blipFill>
        <p:spPr bwMode="auto">
          <a:xfrm>
            <a:off x="567401" y="2784767"/>
            <a:ext cx="7993510" cy="334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245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Deep Neural Networks </a:t>
            </a:r>
            <a:r>
              <a:rPr lang="en-US" sz="2800" dirty="0">
                <a:latin typeface="+mj-lt"/>
              </a:rPr>
              <a:t>(1 of 3)</a:t>
            </a:r>
            <a:endParaRPr lang="en-US" sz="3600" dirty="0">
              <a:latin typeface="+mj-lt"/>
            </a:endParaRPr>
          </a:p>
        </p:txBody>
      </p:sp>
      <p:sp>
        <p:nvSpPr>
          <p:cNvPr id="3" name="Content Placeholder 2"/>
          <p:cNvSpPr>
            <a:spLocks noGrp="1"/>
          </p:cNvSpPr>
          <p:nvPr>
            <p:ph idx="1"/>
          </p:nvPr>
        </p:nvSpPr>
        <p:spPr>
          <a:xfrm>
            <a:off x="457200" y="990601"/>
            <a:ext cx="8153400" cy="4324261"/>
          </a:xfrm>
        </p:spPr>
        <p:txBody>
          <a:bodyPr wrap="square">
            <a:spAutoFit/>
          </a:bodyPr>
          <a:lstStyle/>
          <a:p>
            <a:r>
              <a:rPr lang="en-US" sz="2400" dirty="0"/>
              <a:t>Deep: more hidden layers</a:t>
            </a:r>
          </a:p>
          <a:p>
            <a:r>
              <a:rPr lang="en-US" sz="2400" dirty="0"/>
              <a:t>In addition to </a:t>
            </a:r>
            <a:r>
              <a:rPr lang="en-US" sz="2400" spc="-300" dirty="0"/>
              <a:t>C P </a:t>
            </a:r>
            <a:r>
              <a:rPr lang="en-US" sz="2400" dirty="0"/>
              <a:t>U, it also uses </a:t>
            </a:r>
            <a:r>
              <a:rPr lang="en-US" sz="2400" spc="-300" dirty="0"/>
              <a:t>G P </a:t>
            </a:r>
            <a:r>
              <a:rPr lang="en-US" sz="2400" dirty="0"/>
              <a:t>U</a:t>
            </a:r>
          </a:p>
          <a:p>
            <a:pPr lvl="1"/>
            <a:r>
              <a:rPr lang="en-US" sz="2400" dirty="0"/>
              <a:t>With programming languages like </a:t>
            </a:r>
            <a:r>
              <a:rPr lang="en-US" sz="2400" spc="-300" dirty="0"/>
              <a:t>C U D </a:t>
            </a:r>
            <a:r>
              <a:rPr lang="en-US" sz="2400" dirty="0"/>
              <a:t>A by </a:t>
            </a:r>
            <a:r>
              <a:rPr lang="en-US" sz="2400" spc="-300" dirty="0"/>
              <a:t>N V I D I </a:t>
            </a:r>
            <a:r>
              <a:rPr lang="en-US" sz="2400" dirty="0"/>
              <a:t>A </a:t>
            </a:r>
          </a:p>
          <a:p>
            <a:r>
              <a:rPr lang="en-US" sz="2400" dirty="0"/>
              <a:t>Needs large datasets</a:t>
            </a:r>
          </a:p>
          <a:p>
            <a:r>
              <a:rPr lang="en-US" sz="2400" dirty="0"/>
              <a:t>Deep learning uses tensors as inputs</a:t>
            </a:r>
          </a:p>
          <a:p>
            <a:pPr lvl="1"/>
            <a:r>
              <a:rPr lang="en-US" sz="2400" dirty="0"/>
              <a:t>Tensor: N-dimensional arrays</a:t>
            </a:r>
          </a:p>
          <a:p>
            <a:pPr lvl="1"/>
            <a:r>
              <a:rPr lang="en-US" sz="2400" dirty="0"/>
              <a:t>Image representation with 3-D tensors</a:t>
            </a:r>
          </a:p>
          <a:p>
            <a:r>
              <a:rPr lang="en-US" sz="2400" dirty="0"/>
              <a:t>There are different types and capabilities of Deep Neural Networks for different tasks/purposes</a:t>
            </a:r>
          </a:p>
        </p:txBody>
      </p:sp>
    </p:spTree>
    <p:extLst>
      <p:ext uri="{BB962C8B-B14F-4D97-AF65-F5344CB8AC3E}">
        <p14:creationId xmlns:p14="http://schemas.microsoft.com/office/powerpoint/2010/main" val="759252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832092"/>
          </a:xfrm>
        </p:spPr>
        <p:txBody>
          <a:bodyPr wrap="square">
            <a:spAutoFit/>
          </a:bodyPr>
          <a:lstStyle/>
          <a:p>
            <a:pPr marL="714375" indent="-714375">
              <a:buClr>
                <a:schemeClr val="bg1"/>
              </a:buClr>
              <a:buNone/>
              <a:tabLst>
                <a:tab pos="714375" algn="l"/>
              </a:tabLst>
            </a:pPr>
            <a:r>
              <a:rPr lang="en-US" sz="2400" b="1" dirty="0">
                <a:solidFill>
                  <a:srgbClr val="007FA3"/>
                </a:solidFill>
              </a:rPr>
              <a:t>6.6</a:t>
            </a:r>
            <a:r>
              <a:rPr lang="en-US" sz="2400" dirty="0"/>
              <a:t> 	Know the underlying concept and methods for deep neural networks</a:t>
            </a:r>
          </a:p>
          <a:p>
            <a:pPr marL="714375" lvl="0" indent="-714375">
              <a:buClr>
                <a:schemeClr val="lt1"/>
              </a:buClr>
              <a:buSzPct val="25000"/>
              <a:buNone/>
              <a:tabLst>
                <a:tab pos="523875" algn="l"/>
                <a:tab pos="714375" algn="l"/>
              </a:tabLst>
            </a:pPr>
            <a:r>
              <a:rPr lang="en-US" sz="2400" b="1" dirty="0">
                <a:solidFill>
                  <a:srgbClr val="007FA3"/>
                </a:solidFill>
              </a:rPr>
              <a:t>6.7</a:t>
            </a:r>
            <a:r>
              <a:rPr lang="en-US" sz="2400" dirty="0"/>
              <a:t> 		Become familiar with different types of deep learning methods</a:t>
            </a:r>
          </a:p>
          <a:p>
            <a:pPr marL="714375" indent="-714375">
              <a:buClr>
                <a:schemeClr val="lt1"/>
              </a:buClr>
              <a:buSzPct val="25000"/>
              <a:buNone/>
              <a:tabLst>
                <a:tab pos="714375" algn="l"/>
              </a:tabLst>
            </a:pPr>
            <a:r>
              <a:rPr lang="en-US" sz="2400" b="1" dirty="0">
                <a:solidFill>
                  <a:srgbClr val="007FA3"/>
                </a:solidFill>
              </a:rPr>
              <a:t>6.8</a:t>
            </a:r>
            <a:r>
              <a:rPr lang="en-US" sz="2400" dirty="0"/>
              <a:t> 	Understand how convolutional neural networks (</a:t>
            </a:r>
            <a:r>
              <a:rPr lang="en-US" sz="2400" spc="-300" dirty="0"/>
              <a:t>C N </a:t>
            </a:r>
            <a:r>
              <a:rPr lang="en-US" sz="2400" dirty="0"/>
              <a:t>N), recurrent neural networks (</a:t>
            </a:r>
            <a:r>
              <a:rPr lang="en-US" sz="2400" spc="-300" dirty="0"/>
              <a:t>R N </a:t>
            </a:r>
            <a:r>
              <a:rPr lang="en-US" sz="2400" dirty="0"/>
              <a:t>N), and long short-memory networks (</a:t>
            </a:r>
            <a:r>
              <a:rPr lang="en-US" sz="2400" spc="-300" dirty="0"/>
              <a:t>L S T </a:t>
            </a:r>
            <a:r>
              <a:rPr lang="en-US" sz="2400" dirty="0"/>
              <a:t>M) work</a:t>
            </a:r>
          </a:p>
          <a:p>
            <a:pPr marL="714375" indent="-714375">
              <a:buClr>
                <a:schemeClr val="lt1"/>
              </a:buClr>
              <a:buSzPct val="25000"/>
              <a:buNone/>
              <a:tabLst>
                <a:tab pos="714375" algn="l"/>
              </a:tabLst>
            </a:pPr>
            <a:r>
              <a:rPr lang="en-US" sz="2400" b="1" dirty="0">
                <a:solidFill>
                  <a:srgbClr val="007FA3"/>
                </a:solidFill>
              </a:rPr>
              <a:t>6.9</a:t>
            </a:r>
            <a:r>
              <a:rPr lang="en-US" sz="2400" dirty="0"/>
              <a:t> 	Become familiar with the computer frameworks for implementing deep learning</a:t>
            </a:r>
          </a:p>
          <a:p>
            <a:pPr marL="714375" indent="-714375">
              <a:buClr>
                <a:schemeClr val="lt1"/>
              </a:buClr>
              <a:buSzPct val="25000"/>
              <a:buNone/>
              <a:tabLst>
                <a:tab pos="714375" algn="l"/>
              </a:tabLst>
            </a:pPr>
            <a:r>
              <a:rPr lang="en-US" sz="2400" b="1" dirty="0">
                <a:solidFill>
                  <a:srgbClr val="007FA3"/>
                </a:solidFill>
              </a:rPr>
              <a:t>6.10</a:t>
            </a:r>
            <a:r>
              <a:rPr lang="en-US" sz="2400" dirty="0"/>
              <a:t> 	Know the foundational details about cognitive Computing and </a:t>
            </a:r>
            <a:r>
              <a:rPr lang="en-US" sz="2400" spc="-300" dirty="0"/>
              <a:t>I B </a:t>
            </a:r>
            <a:r>
              <a:rPr lang="en-US" sz="2400" dirty="0"/>
              <a:t>M Watson</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Deep Neural Networks </a:t>
            </a:r>
            <a:r>
              <a:rPr lang="en-US" sz="2800" dirty="0">
                <a:latin typeface="+mj-lt"/>
              </a:rPr>
              <a:t>(2 of 3)</a:t>
            </a:r>
            <a:endParaRPr lang="en-US" sz="3600" dirty="0">
              <a:latin typeface="+mj-lt"/>
            </a:endParaRPr>
          </a:p>
        </p:txBody>
      </p:sp>
      <p:sp>
        <p:nvSpPr>
          <p:cNvPr id="3" name="Content Placeholder 2"/>
          <p:cNvSpPr>
            <a:spLocks noGrp="1"/>
          </p:cNvSpPr>
          <p:nvPr>
            <p:ph idx="1"/>
          </p:nvPr>
        </p:nvSpPr>
        <p:spPr>
          <a:xfrm>
            <a:off x="457200" y="990601"/>
            <a:ext cx="8153400" cy="2231380"/>
          </a:xfrm>
        </p:spPr>
        <p:txBody>
          <a:bodyPr wrap="square">
            <a:spAutoFit/>
          </a:bodyPr>
          <a:lstStyle/>
          <a:p>
            <a:pPr marL="0" indent="0">
              <a:buNone/>
            </a:pPr>
            <a:r>
              <a:rPr lang="en-US" sz="2400" dirty="0" err="1">
                <a:solidFill>
                  <a:srgbClr val="007FA3"/>
                </a:solidFill>
              </a:rPr>
              <a:t>Feedforward</a:t>
            </a:r>
            <a:r>
              <a:rPr lang="en-US" sz="2400" dirty="0">
                <a:solidFill>
                  <a:srgbClr val="007FA3"/>
                </a:solidFill>
              </a:rPr>
              <a:t> Multilayer Perceptron (</a:t>
            </a:r>
            <a:r>
              <a:rPr lang="en-US" sz="2400" spc="-300" dirty="0">
                <a:solidFill>
                  <a:srgbClr val="007FA3"/>
                </a:solidFill>
              </a:rPr>
              <a:t>M L </a:t>
            </a:r>
            <a:r>
              <a:rPr lang="en-US" sz="2400" dirty="0">
                <a:solidFill>
                  <a:srgbClr val="007FA3"/>
                </a:solidFill>
              </a:rPr>
              <a:t>P)-Type Deep Networks</a:t>
            </a:r>
          </a:p>
          <a:p>
            <a:r>
              <a:rPr lang="en-US" sz="2400" dirty="0"/>
              <a:t>Most common type of deep networks</a:t>
            </a:r>
          </a:p>
          <a:p>
            <a:r>
              <a:rPr lang="en-US" sz="2400" dirty="0"/>
              <a:t>Vector Representation of the First Three Layers in a Typical </a:t>
            </a:r>
            <a:r>
              <a:rPr lang="en-US" sz="2400" spc="-300" dirty="0"/>
              <a:t>M L </a:t>
            </a:r>
            <a:r>
              <a:rPr lang="en-US" sz="2400" dirty="0"/>
              <a:t>P Network.</a:t>
            </a:r>
          </a:p>
        </p:txBody>
      </p:sp>
      <p:pic>
        <p:nvPicPr>
          <p:cNvPr id="11266" name="Picture 2"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PicPr>
            <a:picLocks noChangeAspect="1" noChangeArrowheads="1"/>
          </p:cNvPicPr>
          <p:nvPr/>
        </p:nvPicPr>
        <p:blipFill rotWithShape="1">
          <a:blip r:embed="rId3">
            <a:extLst>
              <a:ext uri="{28A0092B-C50C-407E-A947-70E740481C1C}">
                <a14:useLocalDpi xmlns:a14="http://schemas.microsoft.com/office/drawing/2010/main" val="0"/>
              </a:ext>
            </a:extLst>
          </a:blip>
          <a:srcRect b="6611"/>
          <a:stretch/>
        </p:blipFill>
        <p:spPr bwMode="auto">
          <a:xfrm>
            <a:off x="565720" y="3513552"/>
            <a:ext cx="7993510" cy="272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2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Deep Neural Networks </a:t>
            </a:r>
            <a:r>
              <a:rPr lang="en-US" sz="2800" dirty="0">
                <a:latin typeface="+mj-lt"/>
              </a:rPr>
              <a:t>(3 of 3)</a:t>
            </a:r>
            <a:endParaRPr lang="en-US" sz="3600" dirty="0">
              <a:latin typeface="+mj-lt"/>
            </a:endParaRPr>
          </a:p>
        </p:txBody>
      </p:sp>
      <p:sp>
        <p:nvSpPr>
          <p:cNvPr id="3" name="Content Placeholder 2"/>
          <p:cNvSpPr>
            <a:spLocks noGrp="1"/>
          </p:cNvSpPr>
          <p:nvPr>
            <p:ph idx="1"/>
          </p:nvPr>
        </p:nvSpPr>
        <p:spPr>
          <a:xfrm>
            <a:off x="457200" y="990600"/>
            <a:ext cx="3352800" cy="4078039"/>
          </a:xfrm>
        </p:spPr>
        <p:txBody>
          <a:bodyPr wrap="square">
            <a:spAutoFit/>
          </a:bodyPr>
          <a:lstStyle/>
          <a:p>
            <a:r>
              <a:rPr lang="en-US" sz="2400" dirty="0"/>
              <a:t>Impact of Random Weights in Deep </a:t>
            </a:r>
            <a:r>
              <a:rPr lang="en-US" sz="2400" spc="-300" dirty="0"/>
              <a:t>M L </a:t>
            </a:r>
            <a:r>
              <a:rPr lang="en-US" sz="2400" dirty="0"/>
              <a:t>P</a:t>
            </a:r>
          </a:p>
          <a:p>
            <a:pPr marL="285750" indent="-285750"/>
            <a:r>
              <a:rPr lang="en-US" sz="2400" dirty="0"/>
              <a:t>The Effect of Pre-training Network Parameters on Improving Results of a Classification-Type Deep Neural Network.</a:t>
            </a:r>
          </a:p>
          <a:p>
            <a:pPr marL="285750" indent="-285750"/>
            <a:r>
              <a:rPr lang="en-US" sz="2400" dirty="0">
                <a:solidFill>
                  <a:schemeClr val="bg2"/>
                </a:solidFill>
              </a:rPr>
              <a:t>More hidden layers versus more neurons?</a:t>
            </a:r>
          </a:p>
        </p:txBody>
      </p:sp>
      <p:pic>
        <p:nvPicPr>
          <p:cNvPr id="12290" name="Picture 2" descr="The data depicted on the graph is as follows:&#10;• The classification error is represented on the y-axis with markings from bottom to top as: 10 superscript negative 4, 10 superscript negative 3, 10 superscript negative 2, 10 superscript negative 1, and 10 superscript 0. &#10;• The numbers of examples seen times 10 superscript 6 are represented on the x-axis from 0 to 10 in increments of 1.   &#10;• One graph is made up of a series or a chain of circles:&#10;• It starts from 10 superscript 0 on the y-axis. &#10;• It follows a downward slope, finally coming to a stop at a point just before 10 on the x-axis and above 10 superscript negative 3 on the y-axis. &#10;• The other graph is made up of a series of triangles: &#10;• It starts from a point between 2 and 3 on the x-axis and below 10 superscript negative 1 on the y-axis. &#10;• It follows a downward slope, finally coming to a stop at a point between 10 superscript negative 4 and 10 superscript negative 3 on the y-axis and at 10 on the x-axis.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755"/>
          <a:stretch/>
        </p:blipFill>
        <p:spPr bwMode="auto">
          <a:xfrm>
            <a:off x="3920860" y="965406"/>
            <a:ext cx="4670712" cy="324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41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6.5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Georgia </a:t>
            </a:r>
            <a:r>
              <a:rPr lang="en-IN" sz="2800" b="1" spc="-400" dirty="0">
                <a:solidFill>
                  <a:srgbClr val="007FA3"/>
                </a:solidFill>
              </a:rPr>
              <a:t>D O </a:t>
            </a:r>
            <a:r>
              <a:rPr lang="en-IN" sz="2800" b="1" dirty="0">
                <a:solidFill>
                  <a:srgbClr val="007FA3"/>
                </a:solidFill>
              </a:rPr>
              <a:t>T Variable Speed Limit Analytics Help Solve Traffic Congestions</a:t>
            </a:r>
          </a:p>
        </p:txBody>
      </p:sp>
      <p:sp>
        <p:nvSpPr>
          <p:cNvPr id="5" name="Content Placeholder 4"/>
          <p:cNvSpPr>
            <a:spLocks noGrp="1"/>
          </p:cNvSpPr>
          <p:nvPr>
            <p:ph sz="quarter" idx="14"/>
          </p:nvPr>
        </p:nvSpPr>
        <p:spPr>
          <a:xfrm>
            <a:off x="457200" y="1828800"/>
            <a:ext cx="8153400" cy="3185487"/>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was the nature of the problems that </a:t>
            </a:r>
            <a:r>
              <a:rPr lang="en-US" sz="2400" spc="-300" dirty="0"/>
              <a:t>G D O </a:t>
            </a:r>
            <a:r>
              <a:rPr lang="en-US" sz="2400" dirty="0"/>
              <a:t>T was trying to solve with data science?</a:t>
            </a:r>
          </a:p>
          <a:p>
            <a:pPr marL="457200" indent="-457200">
              <a:spcBef>
                <a:spcPts val="600"/>
              </a:spcBef>
              <a:buFont typeface="+mj-lt"/>
              <a:buAutoNum type="arabicPeriod"/>
            </a:pPr>
            <a:r>
              <a:rPr lang="en-US" sz="2400" dirty="0"/>
              <a:t>What type of data do you think was used for the analytics?</a:t>
            </a:r>
          </a:p>
          <a:p>
            <a:pPr marL="457200" indent="-457200">
              <a:spcBef>
                <a:spcPts val="600"/>
              </a:spcBef>
              <a:buFont typeface="+mj-lt"/>
              <a:buAutoNum type="arabicPeriod"/>
            </a:pPr>
            <a:r>
              <a:rPr lang="en-US" sz="2400" dirty="0"/>
              <a:t>What were the data science metrics developed in this pilot project? Can you think of other metrics that can be used in this context?</a:t>
            </a:r>
          </a:p>
        </p:txBody>
      </p:sp>
    </p:spTree>
    <p:extLst>
      <p:ext uri="{BB962C8B-B14F-4D97-AF65-F5344CB8AC3E}">
        <p14:creationId xmlns:p14="http://schemas.microsoft.com/office/powerpoint/2010/main" val="2369676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6.5 </a:t>
            </a:r>
            <a:r>
              <a:rPr 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Georgia </a:t>
            </a:r>
            <a:r>
              <a:rPr lang="en-IN" sz="2800" b="1" spc="-400" dirty="0">
                <a:solidFill>
                  <a:srgbClr val="007FA3"/>
                </a:solidFill>
              </a:rPr>
              <a:t>D O </a:t>
            </a:r>
            <a:r>
              <a:rPr lang="en-IN" sz="2800" b="1" dirty="0">
                <a:solidFill>
                  <a:srgbClr val="007FA3"/>
                </a:solidFill>
              </a:rPr>
              <a:t>T Variable Speed Limit Analytics Help Solve Traffic Congestions</a:t>
            </a:r>
          </a:p>
        </p:txBody>
      </p:sp>
      <p:pic>
        <p:nvPicPr>
          <p:cNvPr id="13315" name="Picture 3" descr="The traffic speed in miles per hour is depicted on the y-axis while the direction of traffic from left to right is shown on the x-axis with three different sections marked. The graph depicts the following:   &#10;• The first section is a line of two cars labeled the Zone of Influence. &#10;• The middle section is shown as a line of seven cars and labeled as the Bottleneck or queuing traffic. Its front end and back end are marked. &#10;• The third section is shown as a line of two cars and labeled as Normal Traffic. &#10;• The graph showing the traffic speed starts at the highest point on the y-axis and dips as it moves across the zone of influence. &#10;• It falls to a point marked as 60 percent of the reference speed as it hits the back end of the bottleneck section. &#10;• The graph dips further and then moved with slight variations towards the front end of the bottleneck.&#10;• As it hits the front end of the bottleneck, the speed rises back to 60 percent of the reference speed. &#10;• The graph rises further to the original or starting speed as it moves across the normal traffic section.   &#10;• The range from the starting speed and the point marked as 60 percent of the reference speed is labeled as the Turbulence Reduction Opportunity. "/>
          <p:cNvPicPr>
            <a:picLocks noChangeAspect="1" noChangeArrowheads="1"/>
          </p:cNvPicPr>
          <p:nvPr/>
        </p:nvPicPr>
        <p:blipFill rotWithShape="1">
          <a:blip r:embed="rId3">
            <a:extLst>
              <a:ext uri="{28A0092B-C50C-407E-A947-70E740481C1C}">
                <a14:useLocalDpi xmlns:a14="http://schemas.microsoft.com/office/drawing/2010/main" val="0"/>
              </a:ext>
            </a:extLst>
          </a:blip>
          <a:srcRect b="4509"/>
          <a:stretch/>
        </p:blipFill>
        <p:spPr bwMode="auto">
          <a:xfrm>
            <a:off x="571500" y="2009464"/>
            <a:ext cx="7993510" cy="383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578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US" sz="3600" dirty="0">
                <a:latin typeface="+mj-lt"/>
              </a:rPr>
              <a:t>Convolutional “Deep” Neural Networks	</a:t>
            </a:r>
          </a:p>
        </p:txBody>
      </p:sp>
      <p:sp>
        <p:nvSpPr>
          <p:cNvPr id="3" name="Content Placeholder 2"/>
          <p:cNvSpPr>
            <a:spLocks noGrp="1"/>
          </p:cNvSpPr>
          <p:nvPr>
            <p:ph idx="1"/>
          </p:nvPr>
        </p:nvSpPr>
        <p:spPr>
          <a:xfrm>
            <a:off x="457200" y="1371601"/>
            <a:ext cx="8153400" cy="4131900"/>
          </a:xfrm>
        </p:spPr>
        <p:txBody>
          <a:bodyPr wrap="square">
            <a:spAutoFit/>
          </a:bodyPr>
          <a:lstStyle/>
          <a:p>
            <a:r>
              <a:rPr lang="en-US" sz="2400" dirty="0"/>
              <a:t>Most popular </a:t>
            </a:r>
            <a:r>
              <a:rPr lang="en-US" sz="2400" spc="-300" dirty="0"/>
              <a:t>M L </a:t>
            </a:r>
            <a:r>
              <a:rPr lang="en-US" sz="2400" dirty="0"/>
              <a:t>P-base </a:t>
            </a:r>
            <a:r>
              <a:rPr lang="en-US" sz="2400" spc="-300" dirty="0"/>
              <a:t>D </a:t>
            </a:r>
            <a:r>
              <a:rPr lang="en-US" sz="2400" dirty="0"/>
              <a:t>L method </a:t>
            </a:r>
          </a:p>
          <a:p>
            <a:r>
              <a:rPr lang="en-US" sz="2400" dirty="0"/>
              <a:t>Used for image/video processing, text recognition</a:t>
            </a:r>
          </a:p>
          <a:p>
            <a:r>
              <a:rPr lang="en-US" sz="2400" dirty="0"/>
              <a:t>Has at least one convolution weight function</a:t>
            </a:r>
          </a:p>
          <a:p>
            <a:pPr lvl="1"/>
            <a:r>
              <a:rPr lang="en-US" sz="2400" dirty="0"/>
              <a:t>Convolutional layer</a:t>
            </a:r>
          </a:p>
          <a:p>
            <a:r>
              <a:rPr lang="en-US" sz="2400" dirty="0"/>
              <a:t>Convolutional layer </a:t>
            </a:r>
            <a:r>
              <a:rPr lang="en-US" sz="2400" dirty="0">
                <a:sym typeface="Wingdings" panose="05000000000000000000" pitchFamily="2" charset="2"/>
              </a:rPr>
              <a:t> </a:t>
            </a:r>
            <a:r>
              <a:rPr lang="en-US" sz="2400" dirty="0"/>
              <a:t>Polling (sub-sampling) </a:t>
            </a:r>
          </a:p>
          <a:p>
            <a:pPr lvl="1"/>
            <a:r>
              <a:rPr lang="en-US" sz="2400" dirty="0"/>
              <a:t>Consolidating the large tensors into one with a smaller size-and reducing the number of model parameters while keeping only the important features</a:t>
            </a:r>
          </a:p>
          <a:p>
            <a:pPr lvl="1"/>
            <a:r>
              <a:rPr lang="en-US" sz="2400" dirty="0"/>
              <a:t>There can be different types of polling layers</a:t>
            </a:r>
          </a:p>
        </p:txBody>
      </p:sp>
    </p:spTree>
    <p:extLst>
      <p:ext uri="{BB962C8B-B14F-4D97-AF65-F5344CB8AC3E}">
        <p14:creationId xmlns:p14="http://schemas.microsoft.com/office/powerpoint/2010/main" val="510016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Convolution Function</a:t>
            </a:r>
          </a:p>
        </p:txBody>
      </p:sp>
      <p:sp>
        <p:nvSpPr>
          <p:cNvPr id="3" name="Content Placeholder 2"/>
          <p:cNvSpPr>
            <a:spLocks noGrp="1"/>
          </p:cNvSpPr>
          <p:nvPr>
            <p:ph idx="1"/>
          </p:nvPr>
        </p:nvSpPr>
        <p:spPr>
          <a:xfrm>
            <a:off x="457200" y="990600"/>
            <a:ext cx="8153400" cy="369332"/>
          </a:xfrm>
          <a:solidFill>
            <a:srgbClr val="D4EAE4"/>
          </a:solidFill>
        </p:spPr>
        <p:txBody>
          <a:bodyPr wrap="square">
            <a:spAutoFit/>
          </a:bodyPr>
          <a:lstStyle/>
          <a:p>
            <a:r>
              <a:rPr lang="en-US" sz="2400" dirty="0"/>
              <a:t>Typical Convolutional Network Unit</a:t>
            </a:r>
          </a:p>
        </p:txBody>
      </p:sp>
      <p:pic>
        <p:nvPicPr>
          <p:cNvPr id="2050" name="Picture 2" descr="The diagram shows the following:&#10;• The input p points to a rectangle to its right, which contains the convolution symbol – a star inside a circle. &#10;• The letter w is written above the rectangle. An arrow leads downward from w to the rectangle. &#10;• An arrow with the letter z written above it leads from the convolution symbol to another rectangle to its right. &#10;• This rectangle on the right contains the sigma symbol. The letter b is written above the rectangle. An arrow leads downward from b to the rectangle.&#10;• An arrow with the letter n written above it leads from the sigma symbol to another rectangle on the right. &#10;• This rectangle on the right contains the letter f. An arrow from this rectangle with the letter a written above it leads to the right. &#10;• The three rectangles are grouped and labeled the Convolutional Unit with the formula a equals f open bracket w convolution symbol p plus b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736"/>
          <a:stretch/>
        </p:blipFill>
        <p:spPr bwMode="auto">
          <a:xfrm>
            <a:off x="1598910" y="1481771"/>
            <a:ext cx="5946181" cy="217400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3838575"/>
            <a:ext cx="8153400" cy="369332"/>
          </a:xfrm>
          <a:solidFill>
            <a:srgbClr val="D4EAE4"/>
          </a:solidFill>
        </p:spPr>
        <p:txBody>
          <a:bodyPr wrap="square">
            <a:spAutoFit/>
          </a:bodyPr>
          <a:lstStyle/>
          <a:p>
            <a:r>
              <a:rPr lang="en-US" sz="2400" dirty="0"/>
              <a:t>Convolution of a 2 x 2 Kernel by a 3 x 6 Input Matrix</a:t>
            </a:r>
          </a:p>
        </p:txBody>
      </p:sp>
      <p:pic>
        <p:nvPicPr>
          <p:cNvPr id="2051" name="Picture 3" descr="The diagram depicts the following:&#10;• On the left, the convolution kernel is represented as a two by two matrix containing these digits from left to right: &#10;• Top row: 0, 1 &#10;• Bottom row: 1, 1 &#10;• All four digits are enclosed by a blue square with a thick border.&#10;• To the right of the kernel, the input matrix is represented as a three by six matrix containing these digits from left to right:&#10;• Top row: 1, 0, 1, 0, 1, 1&#10;• Middle row: 1, 1, 0, 1, 1, 1&#10;• Bottom row: 1, 1, 0, 0, 0, 1&#10;• The digits 0 and 1 in the top row, second and third columns and the digits 1 and 0 in the middle row, second and third columns are enclosed by a blue square with a thick border. The corners of this blue square are joined by lines to the corresponding corners of the blue square in the kernel. &#10;• To the right of the input matrix, the output matrix is represented as a two by five matrix containing these digits from left to right: &#10;• Top row: 2, 2, 1, 3, 3 &#10;• Bottom row: 3, 1, 1, 1, 2 &#10;• The digit 2 in the top row, second column is enclosed by a blue square with a thick border. The corners of this square are joined by lines to the corresponding corners of the blue square in the input matrix."/>
          <p:cNvPicPr>
            <a:picLocks noChangeAspect="1" noChangeArrowheads="1"/>
          </p:cNvPicPr>
          <p:nvPr/>
        </p:nvPicPr>
        <p:blipFill rotWithShape="1">
          <a:blip r:embed="rId4">
            <a:extLst>
              <a:ext uri="{28A0092B-C50C-407E-A947-70E740481C1C}">
                <a14:useLocalDpi xmlns:a14="http://schemas.microsoft.com/office/drawing/2010/main" val="0"/>
              </a:ext>
            </a:extLst>
          </a:blip>
          <a:srcRect b="9847"/>
          <a:stretch/>
        </p:blipFill>
        <p:spPr bwMode="auto">
          <a:xfrm>
            <a:off x="567948" y="4376879"/>
            <a:ext cx="7993510" cy="1724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445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Image Processing Using </a:t>
            </a:r>
            <a:r>
              <a:rPr lang="en-US" sz="3600" spc="-450" dirty="0">
                <a:latin typeface="+mj-lt"/>
              </a:rPr>
              <a:t>C N </a:t>
            </a:r>
            <a:r>
              <a:rPr lang="en-US" sz="3600" dirty="0" err="1">
                <a:latin typeface="+mj-lt"/>
              </a:rPr>
              <a:t>N</a:t>
            </a:r>
            <a:r>
              <a:rPr lang="en-US" sz="3600" dirty="0">
                <a:latin typeface="+mj-lt"/>
              </a:rPr>
              <a:t> </a:t>
            </a:r>
            <a:r>
              <a:rPr lang="en-US" sz="2800" dirty="0">
                <a:latin typeface="+mj-lt"/>
              </a:rPr>
              <a:t>(1 of 3)</a:t>
            </a:r>
            <a:endParaRPr lang="en-US" sz="3600" dirty="0">
              <a:latin typeface="+mj-lt"/>
            </a:endParaRPr>
          </a:p>
        </p:txBody>
      </p:sp>
      <p:sp>
        <p:nvSpPr>
          <p:cNvPr id="3" name="Content Placeholder 2"/>
          <p:cNvSpPr>
            <a:spLocks noGrp="1"/>
          </p:cNvSpPr>
          <p:nvPr>
            <p:ph idx="1"/>
          </p:nvPr>
        </p:nvSpPr>
        <p:spPr>
          <a:xfrm>
            <a:off x="457200" y="990600"/>
            <a:ext cx="8153400" cy="931024"/>
          </a:xfrm>
        </p:spPr>
        <p:txBody>
          <a:bodyPr wrap="square">
            <a:spAutoFit/>
          </a:bodyPr>
          <a:lstStyle/>
          <a:p>
            <a:r>
              <a:rPr lang="en-US" sz="2400" dirty="0" err="1"/>
              <a:t>ImageNet</a:t>
            </a:r>
            <a:r>
              <a:rPr lang="en-US" sz="2400" dirty="0"/>
              <a:t> (</a:t>
            </a:r>
            <a:r>
              <a:rPr lang="en-US" sz="2400" dirty="0">
                <a:hlinkClick r:id="rId3" tooltip="http://www.image-net.org"/>
              </a:rPr>
              <a:t>http://www.image-net.org</a:t>
            </a:r>
            <a:r>
              <a:rPr lang="en-US" sz="2400" dirty="0"/>
              <a:t>)</a:t>
            </a:r>
          </a:p>
          <a:p>
            <a:r>
              <a:rPr lang="en-US" sz="2400" dirty="0"/>
              <a:t>Architecture of </a:t>
            </a:r>
            <a:r>
              <a:rPr lang="en-US" sz="2400" dirty="0" err="1"/>
              <a:t>AlexNet</a:t>
            </a:r>
            <a:r>
              <a:rPr lang="en-US" sz="2400" dirty="0"/>
              <a:t>, a </a:t>
            </a:r>
            <a:r>
              <a:rPr lang="en-US" sz="2400" spc="-300" dirty="0"/>
              <a:t>C N </a:t>
            </a:r>
            <a:r>
              <a:rPr lang="en-US" sz="2400" dirty="0" err="1"/>
              <a:t>N</a:t>
            </a:r>
            <a:r>
              <a:rPr lang="en-US" sz="2400" dirty="0"/>
              <a:t> for Image Classification </a:t>
            </a:r>
          </a:p>
        </p:txBody>
      </p:sp>
      <p:pic>
        <p:nvPicPr>
          <p:cNvPr id="3075" name="Picture 3" descr="• The five convolution layers are depicted as cuboids, labeled from left to right as C1, C2, C3, C4, and C5. &#10;• In the cuboids C1 to C4, the square lateral face on the right has a smaller square at the center from which the dotted outline of a square pyramid protrudes. &#10;• C1 is marked with the dimensions 55, 55, and 96, with a 5 by 5 square at the center.&#10;• C2 is marked with the dimensions 27, 27, and 256, with a 3 by 3 square at the center. &#10;• C3, C4, and C5 are marked with the dimensions 13, 13, and 384. C3 and C4 have 3 by 3 squares at the center.  &#10;• An arrow to the right from the last cuboid, C5, leads to the first fully connected layer. &#10;• The first fully connected layer, labeled FC6, is represented as a rectangular strip standing upright with the number 4,096 below it. From top to bottom, it contains a series of circles. &#10;• An arrow to the right from the FC6 layer leads to the second fully connected layer. &#10;• The second layer, labeled FC7, is identical to the FC6 layer and also has the number 4,096 written below it. &#10;• An arrow to the right from the FC7 layer leads to the third fully connected layer. &#10;• The third layer, labeled FC8, is shorter than the first two rectangular strips and it has one circle less from the top and one circle less from the bottom. It has the number 1,000 written below it."/>
          <p:cNvPicPr>
            <a:picLocks noChangeAspect="1" noChangeArrowheads="1"/>
          </p:cNvPicPr>
          <p:nvPr/>
        </p:nvPicPr>
        <p:blipFill rotWithShape="1">
          <a:blip r:embed="rId4">
            <a:extLst>
              <a:ext uri="{28A0092B-C50C-407E-A947-70E740481C1C}">
                <a14:useLocalDpi xmlns:a14="http://schemas.microsoft.com/office/drawing/2010/main" val="0"/>
              </a:ext>
            </a:extLst>
          </a:blip>
          <a:srcRect b="4782"/>
          <a:stretch/>
        </p:blipFill>
        <p:spPr bwMode="auto">
          <a:xfrm>
            <a:off x="569465" y="2529076"/>
            <a:ext cx="7993510" cy="341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343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Image Processing Using </a:t>
            </a:r>
            <a:r>
              <a:rPr lang="en-US" sz="3600" spc="-450" dirty="0">
                <a:latin typeface="+mj-lt"/>
              </a:rPr>
              <a:t>C N </a:t>
            </a:r>
            <a:r>
              <a:rPr lang="en-US" sz="3600" dirty="0" err="1">
                <a:latin typeface="+mj-lt"/>
              </a:rPr>
              <a:t>N</a:t>
            </a:r>
            <a:r>
              <a:rPr lang="en-US" sz="3600" dirty="0">
                <a:latin typeface="+mj-lt"/>
              </a:rPr>
              <a:t> </a:t>
            </a:r>
            <a:r>
              <a:rPr lang="en-US" sz="2800" dirty="0">
                <a:latin typeface="+mj-lt"/>
              </a:rPr>
              <a:t>(2 of 3)</a:t>
            </a:r>
            <a:endParaRPr lang="en-US" sz="3600" dirty="0">
              <a:latin typeface="+mj-lt"/>
            </a:endParaRPr>
          </a:p>
        </p:txBody>
      </p:sp>
      <p:sp>
        <p:nvSpPr>
          <p:cNvPr id="3" name="Content Placeholder 2"/>
          <p:cNvSpPr>
            <a:spLocks noGrp="1"/>
          </p:cNvSpPr>
          <p:nvPr>
            <p:ph idx="1"/>
          </p:nvPr>
        </p:nvSpPr>
        <p:spPr>
          <a:xfrm>
            <a:off x="457200" y="990600"/>
            <a:ext cx="8153400" cy="738664"/>
          </a:xfrm>
        </p:spPr>
        <p:txBody>
          <a:bodyPr wrap="square">
            <a:spAutoFit/>
          </a:bodyPr>
          <a:lstStyle/>
          <a:p>
            <a:r>
              <a:rPr lang="en-US" sz="2400" dirty="0"/>
              <a:t>Conceptual Representation of the Inception Feature in </a:t>
            </a:r>
            <a:r>
              <a:rPr lang="en-US" sz="2400" dirty="0" err="1"/>
              <a:t>GoogLeNet</a:t>
            </a:r>
            <a:endParaRPr lang="en-US" sz="2400" dirty="0"/>
          </a:p>
        </p:txBody>
      </p:sp>
      <p:pic>
        <p:nvPicPr>
          <p:cNvPr id="4098" name="Picture 2" descr="The flowchart goes from bottom to top, starting with a rectangle labeled Previous Layer. Four arrows from the previous layer lead to four rectangles above it. The four paths are as follows:  &#10;• From the box labeled previous layer, four arrows lead up to the following boxes:&#10;• Box 1: 1 times 1 convolutions which leads up to Filter Concatenation at the top.  &#10;• Box 2: 1 times 1 convolutions, which leads up to 3 times 3 convolutions, which in turn also leads up to Filter Concatenation at the top.&#10;• Box 3: 1 times 1 convolutions, which leads up to 5 times 5 convolutions, which in turn leads to Filter Concatenation at the top.&#10;• Box 4: 3 times 3 max pooling, which leads up to 1 times 1 convolutions, which in turn also leads up to Filter Concatenation at the top of the flowchart."/>
          <p:cNvPicPr>
            <a:picLocks noChangeAspect="1" noChangeArrowheads="1"/>
          </p:cNvPicPr>
          <p:nvPr/>
        </p:nvPicPr>
        <p:blipFill rotWithShape="1">
          <a:blip r:embed="rId3">
            <a:extLst>
              <a:ext uri="{28A0092B-C50C-407E-A947-70E740481C1C}">
                <a14:useLocalDpi xmlns:a14="http://schemas.microsoft.com/office/drawing/2010/main" val="0"/>
              </a:ext>
            </a:extLst>
          </a:blip>
          <a:srcRect b="2806"/>
          <a:stretch/>
        </p:blipFill>
        <p:spPr bwMode="auto">
          <a:xfrm>
            <a:off x="1228725" y="1874205"/>
            <a:ext cx="6682713" cy="440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91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66675"/>
            <a:ext cx="8153400" cy="553998"/>
          </a:xfrm>
        </p:spPr>
        <p:txBody>
          <a:bodyPr wrap="square">
            <a:spAutoFit/>
          </a:bodyPr>
          <a:lstStyle/>
          <a:p>
            <a:r>
              <a:rPr lang="en-US" sz="3600" dirty="0">
                <a:latin typeface="+mj-lt"/>
              </a:rPr>
              <a:t>Image Processing Using </a:t>
            </a:r>
            <a:r>
              <a:rPr lang="en-US" sz="3600" spc="-450" dirty="0">
                <a:latin typeface="+mj-lt"/>
              </a:rPr>
              <a:t>C N </a:t>
            </a:r>
            <a:r>
              <a:rPr lang="en-US" sz="3600" dirty="0" err="1">
                <a:latin typeface="+mj-lt"/>
              </a:rPr>
              <a:t>N</a:t>
            </a:r>
            <a:r>
              <a:rPr lang="en-US" sz="3600" dirty="0">
                <a:latin typeface="+mj-lt"/>
              </a:rPr>
              <a:t> </a:t>
            </a:r>
            <a:r>
              <a:rPr lang="en-US" sz="2800" dirty="0">
                <a:latin typeface="+mj-lt"/>
              </a:rPr>
              <a:t>(3 of 3)</a:t>
            </a:r>
            <a:endParaRPr lang="en-US" sz="3600" dirty="0">
              <a:latin typeface="+mj-lt"/>
            </a:endParaRPr>
          </a:p>
        </p:txBody>
      </p:sp>
      <p:sp>
        <p:nvSpPr>
          <p:cNvPr id="3" name="Content Placeholder 2"/>
          <p:cNvSpPr>
            <a:spLocks noGrp="1"/>
          </p:cNvSpPr>
          <p:nvPr>
            <p:ph idx="1"/>
          </p:nvPr>
        </p:nvSpPr>
        <p:spPr>
          <a:xfrm>
            <a:off x="457200" y="809625"/>
            <a:ext cx="8153400" cy="307777"/>
          </a:xfrm>
        </p:spPr>
        <p:txBody>
          <a:bodyPr wrap="square">
            <a:spAutoFit/>
          </a:bodyPr>
          <a:lstStyle/>
          <a:p>
            <a:r>
              <a:rPr lang="en-US" sz="2000" dirty="0"/>
              <a:t>Examples of Using the </a:t>
            </a:r>
            <a:r>
              <a:rPr lang="en-US" sz="2000" dirty="0">
                <a:solidFill>
                  <a:schemeClr val="bg2"/>
                </a:solidFill>
              </a:rPr>
              <a:t>Google Lens</a:t>
            </a:r>
          </a:p>
        </p:txBody>
      </p:sp>
      <p:sp>
        <p:nvSpPr>
          <p:cNvPr id="4" name="Content Placeholder 3"/>
          <p:cNvSpPr>
            <a:spLocks noGrp="1"/>
          </p:cNvSpPr>
          <p:nvPr>
            <p:ph idx="13"/>
          </p:nvPr>
        </p:nvSpPr>
        <p:spPr>
          <a:xfrm>
            <a:off x="457200" y="1190625"/>
            <a:ext cx="8153400" cy="615553"/>
          </a:xfrm>
        </p:spPr>
        <p:txBody>
          <a:bodyPr wrap="square">
            <a:spAutoFit/>
          </a:bodyPr>
          <a:lstStyle/>
          <a:p>
            <a:pPr marL="0" indent="0">
              <a:buNone/>
            </a:pPr>
            <a:r>
              <a:rPr lang="en-US" sz="2000" b="1" dirty="0"/>
              <a:t>Figure 6.28</a:t>
            </a:r>
            <a:r>
              <a:rPr lang="en-US" sz="2000" dirty="0"/>
              <a:t> Two Examples of Using the Google Lens, a Service Based on Convolutional Deep Networks for Image Recognition.</a:t>
            </a:r>
            <a:endParaRPr lang="en-IN" sz="2000" dirty="0"/>
          </a:p>
        </p:txBody>
      </p:sp>
      <p:pic>
        <p:nvPicPr>
          <p:cNvPr id="10" name="Picture 2" descr="Two Google Lens windows. The first shows a photo of scissors and the text below reads “Looks like…scissors?” and the next is the photo of a perfume bottle and the text reads Nina Ricci Fashion Company."/>
          <p:cNvPicPr>
            <a:picLocks noChangeAspect="1" noChangeArrowheads="1"/>
          </p:cNvPicPr>
          <p:nvPr/>
        </p:nvPicPr>
        <p:blipFill rotWithShape="1">
          <a:blip r:embed="rId3">
            <a:extLst>
              <a:ext uri="{28A0092B-C50C-407E-A947-70E740481C1C}">
                <a14:useLocalDpi xmlns:a14="http://schemas.microsoft.com/office/drawing/2010/main" val="0"/>
              </a:ext>
            </a:extLst>
          </a:blip>
          <a:srcRect b="6023"/>
          <a:stretch/>
        </p:blipFill>
        <p:spPr bwMode="auto">
          <a:xfrm>
            <a:off x="2317535" y="1968357"/>
            <a:ext cx="4490321" cy="374664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57200" y="5822632"/>
            <a:ext cx="8153400" cy="492443"/>
          </a:xfrm>
        </p:spPr>
        <p:txBody>
          <a:bodyPr wrap="square">
            <a:spAutoFit/>
          </a:bodyPr>
          <a:lstStyle/>
          <a:p>
            <a:pPr marL="0" indent="0">
              <a:buNone/>
            </a:pPr>
            <a:r>
              <a:rPr lang="en-IN" i="1" dirty="0"/>
              <a:t>Source: </a:t>
            </a:r>
            <a:r>
              <a:rPr lang="en-IN" dirty="0"/>
              <a:t>©2018 Google </a:t>
            </a:r>
            <a:r>
              <a:rPr lang="en-IN" spc="-200" dirty="0"/>
              <a:t>L </a:t>
            </a:r>
            <a:r>
              <a:rPr lang="en-IN" spc="-200" dirty="0" err="1"/>
              <a:t>L</a:t>
            </a:r>
            <a:r>
              <a:rPr lang="en-IN" spc="-200" dirty="0"/>
              <a:t> </a:t>
            </a:r>
            <a:r>
              <a:rPr lang="en-IN" dirty="0"/>
              <a:t>C, used with permission. Google and the Google logo are registered trademarks of Google </a:t>
            </a:r>
            <a:r>
              <a:rPr lang="en-IN" spc="-200" dirty="0"/>
              <a:t>L </a:t>
            </a:r>
            <a:r>
              <a:rPr lang="en-IN" spc="-200" dirty="0" err="1"/>
              <a:t>L</a:t>
            </a:r>
            <a:r>
              <a:rPr lang="en-IN" spc="-200" dirty="0"/>
              <a:t> </a:t>
            </a:r>
            <a:r>
              <a:rPr lang="en-IN" dirty="0"/>
              <a:t>C.</a:t>
            </a:r>
          </a:p>
        </p:txBody>
      </p:sp>
    </p:spTree>
    <p:extLst>
      <p:ext uri="{BB962C8B-B14F-4D97-AF65-F5344CB8AC3E}">
        <p14:creationId xmlns:p14="http://schemas.microsoft.com/office/powerpoint/2010/main" val="1041201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6.6</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From Image Recognition to Face Recognition</a:t>
            </a:r>
          </a:p>
        </p:txBody>
      </p:sp>
      <p:sp>
        <p:nvSpPr>
          <p:cNvPr id="5" name="Content Placeholder 4"/>
          <p:cNvSpPr>
            <a:spLocks noGrp="1"/>
          </p:cNvSpPr>
          <p:nvPr>
            <p:ph sz="quarter" idx="14"/>
          </p:nvPr>
        </p:nvSpPr>
        <p:spPr>
          <a:xfrm>
            <a:off x="457200" y="1371600"/>
            <a:ext cx="8153400" cy="2677656"/>
          </a:xfrm>
        </p:spPr>
        <p:txBody>
          <a:bodyPr>
            <a:spAutoFit/>
          </a:bodyPr>
          <a:lstStyle/>
          <a:p>
            <a:pPr marL="0" indent="0">
              <a:spcBef>
                <a:spcPts val="1200"/>
              </a:spcBef>
              <a:buSzPct val="100000"/>
              <a:buNone/>
            </a:pPr>
            <a:r>
              <a:rPr lang="en-US" sz="2400" b="1" dirty="0"/>
              <a:t>Discussion Questions: </a:t>
            </a:r>
          </a:p>
          <a:p>
            <a:pPr marL="457200" indent="-457200">
              <a:spcBef>
                <a:spcPts val="1200"/>
              </a:spcBef>
              <a:buFont typeface="+mj-lt"/>
              <a:buAutoNum type="arabicPeriod"/>
            </a:pPr>
            <a:r>
              <a:rPr lang="en-US" sz="2400" dirty="0"/>
              <a:t>What are the technical challenges in face recognition?</a:t>
            </a:r>
          </a:p>
          <a:p>
            <a:pPr marL="457200" indent="-457200">
              <a:spcBef>
                <a:spcPts val="1200"/>
              </a:spcBef>
              <a:buFont typeface="+mj-lt"/>
              <a:buAutoNum type="arabicPeriod"/>
            </a:pPr>
            <a:r>
              <a:rPr lang="en-US" sz="2400" dirty="0"/>
              <a:t>Beyond security and surveillance purposes, where else do you think face recognition can be used?</a:t>
            </a:r>
          </a:p>
          <a:p>
            <a:pPr marL="457200" indent="-457200">
              <a:spcBef>
                <a:spcPts val="1200"/>
              </a:spcBef>
              <a:buFont typeface="+mj-lt"/>
              <a:buAutoNum type="arabicPeriod"/>
            </a:pPr>
            <a:r>
              <a:rPr lang="en-US" sz="2400" dirty="0"/>
              <a:t>What are the foreseeable social and cultural problems with developing and using face recognition technology?</a:t>
            </a:r>
          </a:p>
        </p:txBody>
      </p:sp>
    </p:spTree>
    <p:extLst>
      <p:ext uri="{BB962C8B-B14F-4D97-AF65-F5344CB8AC3E}">
        <p14:creationId xmlns:p14="http://schemas.microsoft.com/office/powerpoint/2010/main" val="389828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(1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943100"/>
            <a:ext cx="8153400" cy="3277820"/>
          </a:xfrm>
        </p:spPr>
        <p:txBody>
          <a:bodyPr wrap="square">
            <a:spAutoFit/>
          </a:bodyPr>
          <a:lstStyle/>
          <a:p>
            <a:pPr>
              <a:buSzPct val="100000"/>
            </a:pPr>
            <a:r>
              <a:rPr lang="en-US" sz="2400" dirty="0"/>
              <a:t>Business problem</a:t>
            </a:r>
          </a:p>
          <a:p>
            <a:pPr marL="623887" lvl="1" indent="-342900"/>
            <a:r>
              <a:rPr lang="en-US" sz="2400" dirty="0" err="1"/>
              <a:t>Danske</a:t>
            </a:r>
            <a:r>
              <a:rPr lang="en-US" sz="2400" dirty="0"/>
              <a:t> Bank </a:t>
            </a:r>
          </a:p>
          <a:p>
            <a:pPr marL="623887" lvl="1" indent="-342900"/>
            <a:r>
              <a:rPr lang="en-US" sz="2400" dirty="0"/>
              <a:t>Predictive analytics in banking</a:t>
            </a:r>
          </a:p>
          <a:p>
            <a:pPr marL="1196974" lvl="2" indent="-342900"/>
            <a:r>
              <a:rPr lang="en-US" sz="2400" dirty="0"/>
              <a:t>Fraud detection</a:t>
            </a:r>
          </a:p>
          <a:p>
            <a:pPr>
              <a:buSzPct val="100000"/>
            </a:pPr>
            <a:r>
              <a:rPr lang="en-US" sz="2400" dirty="0"/>
              <a:t> The solution</a:t>
            </a:r>
          </a:p>
          <a:p>
            <a:pPr marL="623887" lvl="1" indent="-342900"/>
            <a:r>
              <a:rPr lang="en-US" sz="2400" dirty="0"/>
              <a:t>Deep learning </a:t>
            </a:r>
          </a:p>
          <a:p>
            <a:pPr>
              <a:buSzPct val="100000"/>
            </a:pPr>
            <a:r>
              <a:rPr lang="en-US" sz="2400" dirty="0"/>
              <a:t>The results</a:t>
            </a:r>
          </a:p>
        </p:txBody>
      </p:sp>
    </p:spTree>
    <p:extLst>
      <p:ext uri="{BB962C8B-B14F-4D97-AF65-F5344CB8AC3E}">
        <p14:creationId xmlns:p14="http://schemas.microsoft.com/office/powerpoint/2010/main" val="553408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Text Processing Using </a:t>
            </a:r>
            <a:r>
              <a:rPr lang="en-US" sz="3600" spc="-450" dirty="0">
                <a:latin typeface="+mj-lt"/>
              </a:rPr>
              <a:t>C N </a:t>
            </a:r>
            <a:r>
              <a:rPr lang="en-US" sz="3600" dirty="0" err="1">
                <a:latin typeface="+mj-lt"/>
              </a:rPr>
              <a:t>N</a:t>
            </a:r>
            <a:r>
              <a:rPr lang="en-US" sz="3600" dirty="0">
                <a:latin typeface="+mj-lt"/>
              </a:rPr>
              <a:t>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990600"/>
            <a:ext cx="8153400" cy="1746632"/>
          </a:xfrm>
        </p:spPr>
        <p:txBody>
          <a:bodyPr wrap="square">
            <a:spAutoFit/>
          </a:bodyPr>
          <a:lstStyle/>
          <a:p>
            <a:r>
              <a:rPr lang="en-US" sz="2400" dirty="0"/>
              <a:t>Google word2vec project</a:t>
            </a:r>
          </a:p>
          <a:p>
            <a:pPr lvl="1"/>
            <a:r>
              <a:rPr lang="en-US" sz="2400" dirty="0"/>
              <a:t>Word </a:t>
            </a:r>
            <a:r>
              <a:rPr lang="en-US" sz="2400" dirty="0" err="1"/>
              <a:t>embeddings</a:t>
            </a:r>
            <a:r>
              <a:rPr lang="en-US" sz="2400" dirty="0"/>
              <a:t> </a:t>
            </a:r>
          </a:p>
          <a:p>
            <a:r>
              <a:rPr lang="en-US" sz="2400" dirty="0"/>
              <a:t>Typical Vector Representation of Word </a:t>
            </a:r>
            <a:r>
              <a:rPr lang="en-US" sz="2400" dirty="0" err="1"/>
              <a:t>Embeddings</a:t>
            </a:r>
            <a:r>
              <a:rPr lang="en-US" sz="2400" dirty="0"/>
              <a:t> in a Two-Dimensional Space</a:t>
            </a:r>
          </a:p>
        </p:txBody>
      </p:sp>
      <p:pic>
        <p:nvPicPr>
          <p:cNvPr id="6146" name="Picture 2" descr="The x- and y-axes are two simple perpendicular lines. The vectors are as follows:&#10;• A ray from the origin extends in a left and upward direction. It lies in the second quadrant of the coordinate plane and is labeled King hyphen Man.&#10;• A ray from the origin extends in a right and upward direction. It lies in the first quadrant of the coordinate plane and is labeled King. It has the greatest slope of all the four rays in the first quadrant.&#10;• A ray from the origin extends in a right and upward direction. It lies in the first quadrant of the coordinate plane and is labeled Queen. It has the second-greatest slope of all the four rays in the first quadrant.&#10;• A ray from the origin extends in a right and upward direction. It lies in the first quadrant of the coordinate plane and is labeled Man. It has the third-greatest slope of all the four rays in the first quadrant.&#10;• A ray from the origin extends in a right and upward direction. It lies in the first quadrant of the coordinate plane and is labeled Woman. It has the least slope of all the four rays in the first quadrant.&#10;• Dotted lines connect the tip of the arrow of the King hyphen Man vector to the tip of the arrow of the King vector and to the tip of the arrow of the Queen vector. A dotted line connects the tips of the arrows of the King vector and man vector. A dotted line connects the tips of the arrows of the Queen vector and Woman vectors."/>
          <p:cNvPicPr>
            <a:picLocks noChangeAspect="1" noChangeArrowheads="1"/>
          </p:cNvPicPr>
          <p:nvPr/>
        </p:nvPicPr>
        <p:blipFill rotWithShape="1">
          <a:blip r:embed="rId3">
            <a:extLst>
              <a:ext uri="{28A0092B-C50C-407E-A947-70E740481C1C}">
                <a14:useLocalDpi xmlns:a14="http://schemas.microsoft.com/office/drawing/2010/main" val="0"/>
              </a:ext>
            </a:extLst>
          </a:blip>
          <a:srcRect b="4215"/>
          <a:stretch/>
        </p:blipFill>
        <p:spPr bwMode="auto">
          <a:xfrm>
            <a:off x="2038350" y="2832949"/>
            <a:ext cx="5057712" cy="346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963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Text Processing Using </a:t>
            </a:r>
            <a:r>
              <a:rPr lang="en-US" sz="3600" spc="-450" dirty="0">
                <a:latin typeface="+mj-lt"/>
              </a:rPr>
              <a:t>C N </a:t>
            </a:r>
            <a:r>
              <a:rPr lang="en-US" sz="3600" dirty="0" err="1">
                <a:latin typeface="+mj-lt"/>
              </a:rPr>
              <a:t>N</a:t>
            </a:r>
            <a:r>
              <a:rPr lang="en-US" sz="3600" dirty="0">
                <a:latin typeface="+mj-lt"/>
              </a:rPr>
              <a:t> </a:t>
            </a:r>
            <a:r>
              <a:rPr 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990600"/>
            <a:ext cx="8153400" cy="738664"/>
          </a:xfrm>
        </p:spPr>
        <p:txBody>
          <a:bodyPr wrap="square">
            <a:spAutoFit/>
          </a:bodyPr>
          <a:lstStyle/>
          <a:p>
            <a:r>
              <a:rPr lang="en-US" sz="2400" spc="-300" dirty="0"/>
              <a:t>C N </a:t>
            </a:r>
            <a:r>
              <a:rPr lang="en-US" sz="2400" dirty="0" err="1"/>
              <a:t>N</a:t>
            </a:r>
            <a:r>
              <a:rPr lang="en-US" sz="2400" dirty="0"/>
              <a:t> Architecture for Relation Extraction Task in Text Mining</a:t>
            </a:r>
          </a:p>
        </p:txBody>
      </p:sp>
      <p:pic>
        <p:nvPicPr>
          <p:cNvPr id="7170" name="Picture 2" descr="• In the diagram, the following sentence is written at the top: &#10;• People have been moving back into downtown. &#10;• The words people and downtown are in braces. &#10;• Below this is the step of word representation. &#10;• Below this, the step of feature extraction is represented. This has two elements – lexical level features and sentence level features. &#10;• In this step, the phrase, sentence level features, is encased in a black rectangle and is linked to an inset, which reveals a diagram of three steps:&#10;• Window processing&#10;• Convolution&#10;• Sentence level features&#10;• The last step has the output. "/>
          <p:cNvPicPr>
            <a:picLocks noChangeAspect="1" noChangeArrowheads="1"/>
          </p:cNvPicPr>
          <p:nvPr/>
        </p:nvPicPr>
        <p:blipFill rotWithShape="1">
          <a:blip r:embed="rId3">
            <a:extLst>
              <a:ext uri="{28A0092B-C50C-407E-A947-70E740481C1C}">
                <a14:useLocalDpi xmlns:a14="http://schemas.microsoft.com/office/drawing/2010/main" val="0"/>
              </a:ext>
            </a:extLst>
          </a:blip>
          <a:srcRect b="4902"/>
          <a:stretch/>
        </p:blipFill>
        <p:spPr bwMode="auto">
          <a:xfrm>
            <a:off x="569465" y="2138682"/>
            <a:ext cx="7993510" cy="378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21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53400" cy="1538883"/>
          </a:xfrm>
        </p:spPr>
        <p:txBody>
          <a:bodyPr wrap="square">
            <a:spAutoFit/>
          </a:bodyPr>
          <a:lstStyle/>
          <a:p>
            <a:r>
              <a:rPr lang="en-IN" sz="3600" dirty="0">
                <a:latin typeface="+mj-lt"/>
              </a:rPr>
              <a:t>Recurrent Neural Networks (</a:t>
            </a:r>
            <a:r>
              <a:rPr lang="en-IN" sz="3600" spc="-450" dirty="0">
                <a:latin typeface="+mj-lt"/>
              </a:rPr>
              <a:t>R N </a:t>
            </a:r>
            <a:r>
              <a:rPr lang="en-IN" sz="3600" dirty="0">
                <a:latin typeface="+mj-lt"/>
              </a:rPr>
              <a:t>N) &amp; Long Short-Term Memory (</a:t>
            </a:r>
            <a:r>
              <a:rPr lang="en-IN" sz="3600" spc="-450" dirty="0">
                <a:latin typeface="+mj-lt"/>
              </a:rPr>
              <a:t>L S T </a:t>
            </a:r>
            <a:r>
              <a:rPr lang="en-IN" sz="3600" dirty="0">
                <a:latin typeface="+mj-lt"/>
              </a:rPr>
              <a:t>M)</a:t>
            </a:r>
            <a:r>
              <a:rPr lang="en-IN" sz="2800" dirty="0">
                <a:latin typeface="+mj-lt"/>
              </a:rPr>
              <a:t>      (1 of 3)</a:t>
            </a:r>
            <a:endParaRPr lang="en-US" sz="3600" dirty="0">
              <a:latin typeface="+mj-lt"/>
            </a:endParaRPr>
          </a:p>
        </p:txBody>
      </p:sp>
      <p:sp>
        <p:nvSpPr>
          <p:cNvPr id="3" name="Content Placeholder 2"/>
          <p:cNvSpPr>
            <a:spLocks noGrp="1"/>
          </p:cNvSpPr>
          <p:nvPr>
            <p:ph idx="1"/>
          </p:nvPr>
        </p:nvSpPr>
        <p:spPr>
          <a:xfrm>
            <a:off x="457200" y="1800225"/>
            <a:ext cx="8153400" cy="931024"/>
          </a:xfrm>
        </p:spPr>
        <p:txBody>
          <a:bodyPr wrap="square">
            <a:spAutoFit/>
          </a:bodyPr>
          <a:lstStyle/>
          <a:p>
            <a:r>
              <a:rPr lang="en-US" sz="2400" spc="-300" dirty="0"/>
              <a:t>R N </a:t>
            </a:r>
            <a:r>
              <a:rPr lang="en-US" sz="2400" dirty="0" err="1"/>
              <a:t>N</a:t>
            </a:r>
            <a:r>
              <a:rPr lang="en-US" sz="2400" dirty="0"/>
              <a:t> designed to process sequential inputs</a:t>
            </a:r>
          </a:p>
          <a:p>
            <a:r>
              <a:rPr lang="en-US" sz="2400" dirty="0"/>
              <a:t>Typical recurrent unit</a:t>
            </a:r>
          </a:p>
        </p:txBody>
      </p:sp>
      <p:pic>
        <p:nvPicPr>
          <p:cNvPr id="8194" name="Picture 2" descr="There are two rows forming a chain of terms and operators. &#10;• In the top row, we start with the input p of t. &#10;• An arrow to the right from the input leads to a rectangle containing capital X. &#10;• Above the capital X is the term i w. An arrow leads down from i w to it.&#10;• An arrow to the right from capital X leads to a rectangle containing the sigma symbol.&#10;• Above the sigma symbol is the term b. An arrow leads down from b to the sigma symbol.&#10;• An arrow to the right from the sigma symbol has the term n superscript open bracket t close bracket written above it. It leads to a rectangle containing the term f. &#10;• An arrow from f leads to the right. The term a superscript open bracket t close bracket is written above the arrow. &#10;• From the arrow, another arrow leads down and left to the chain at the lower level. It first leads to a circle containing an uppercase D. &#10;• An arrow to the left from D leads to a rectangle containing capital X. &#10;• An arrow from capital X leads up to the rectangle containing the sigma symbol in the upper level. Another arrow leads to the multiplication symbol from a term l w on the left. l w is also labeled as an input. &#10;• The chain formed is labeled as Recurrent Neuron and forms the equation: a superscript open bracket t close bracket equals f open bracket i w times p superscript open bracket t close bracket plus l w times a superscript open bracket t close bracket plus b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3639"/>
          <a:stretch/>
        </p:blipFill>
        <p:spPr bwMode="auto">
          <a:xfrm>
            <a:off x="1685832" y="2879778"/>
            <a:ext cx="5756150" cy="340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04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43462" cy="1538883"/>
          </a:xfrm>
        </p:spPr>
        <p:txBody>
          <a:bodyPr wrap="square">
            <a:spAutoFit/>
          </a:bodyPr>
          <a:lstStyle/>
          <a:p>
            <a:r>
              <a:rPr lang="en-IN" sz="3600" dirty="0">
                <a:latin typeface="+mj-lt"/>
              </a:rPr>
              <a:t>Recurrent Neural Networks (</a:t>
            </a:r>
            <a:r>
              <a:rPr lang="en-IN" sz="3600" spc="-450" dirty="0">
                <a:latin typeface="+mj-lt"/>
              </a:rPr>
              <a:t>R N </a:t>
            </a:r>
            <a:r>
              <a:rPr lang="en-IN" sz="3600" dirty="0">
                <a:latin typeface="+mj-lt"/>
              </a:rPr>
              <a:t>N) &amp; Long Short-Term Memory (</a:t>
            </a:r>
            <a:r>
              <a:rPr lang="en-IN" sz="3600" spc="-450" dirty="0">
                <a:latin typeface="+mj-lt"/>
              </a:rPr>
              <a:t>L S T </a:t>
            </a:r>
            <a:r>
              <a:rPr lang="en-IN" sz="3600" dirty="0">
                <a:latin typeface="+mj-lt"/>
              </a:rPr>
              <a:t>M)     </a:t>
            </a:r>
            <a:r>
              <a:rPr lang="en-IN" sz="2800" dirty="0">
                <a:latin typeface="+mj-lt"/>
              </a:rPr>
              <a:t>(2 of 3)</a:t>
            </a:r>
            <a:endParaRPr lang="en-US" sz="3600" dirty="0">
              <a:latin typeface="+mj-lt"/>
            </a:endParaRPr>
          </a:p>
        </p:txBody>
      </p:sp>
      <p:sp>
        <p:nvSpPr>
          <p:cNvPr id="3" name="Content Placeholder 2"/>
          <p:cNvSpPr>
            <a:spLocks noGrp="1"/>
          </p:cNvSpPr>
          <p:nvPr>
            <p:ph idx="1"/>
          </p:nvPr>
        </p:nvSpPr>
        <p:spPr>
          <a:xfrm>
            <a:off x="457200" y="1800225"/>
            <a:ext cx="8143462" cy="1554272"/>
          </a:xfrm>
        </p:spPr>
        <p:txBody>
          <a:bodyPr wrap="square">
            <a:spAutoFit/>
          </a:bodyPr>
          <a:lstStyle/>
          <a:p>
            <a:r>
              <a:rPr lang="en-US" sz="2400" spc="-300" dirty="0"/>
              <a:t>L S T </a:t>
            </a:r>
            <a:r>
              <a:rPr lang="en-US" sz="2400" dirty="0"/>
              <a:t>M is a variant of </a:t>
            </a:r>
            <a:r>
              <a:rPr lang="en-US" sz="2400" spc="-300" dirty="0"/>
              <a:t>R N </a:t>
            </a:r>
            <a:r>
              <a:rPr lang="en-US" sz="2400" dirty="0" err="1"/>
              <a:t>N</a:t>
            </a:r>
            <a:endParaRPr lang="en-US" sz="2400" dirty="0"/>
          </a:p>
          <a:p>
            <a:pPr lvl="1"/>
            <a:r>
              <a:rPr lang="en-US" sz="2400" dirty="0"/>
              <a:t>In a dynamic network, the weights are called the </a:t>
            </a:r>
            <a:r>
              <a:rPr lang="en-US" sz="2400" i="1" dirty="0"/>
              <a:t>long-term memory</a:t>
            </a:r>
            <a:r>
              <a:rPr lang="en-US" sz="2400" dirty="0"/>
              <a:t> while the feedbacks role is the </a:t>
            </a:r>
            <a:r>
              <a:rPr lang="en-US" sz="2400" i="1" dirty="0"/>
              <a:t>short-term memory</a:t>
            </a:r>
          </a:p>
        </p:txBody>
      </p:sp>
      <p:sp>
        <p:nvSpPr>
          <p:cNvPr id="6" name="Content Placeholder 5"/>
          <p:cNvSpPr>
            <a:spLocks noGrp="1"/>
          </p:cNvSpPr>
          <p:nvPr>
            <p:ph idx="13"/>
          </p:nvPr>
        </p:nvSpPr>
        <p:spPr>
          <a:xfrm>
            <a:off x="476250" y="3790951"/>
            <a:ext cx="2057399" cy="1538883"/>
          </a:xfrm>
        </p:spPr>
        <p:txBody>
          <a:bodyPr>
            <a:spAutoFit/>
          </a:bodyPr>
          <a:lstStyle/>
          <a:p>
            <a:pPr marL="0" indent="0">
              <a:buNone/>
            </a:pPr>
            <a:r>
              <a:rPr lang="en-US" sz="2000" dirty="0">
                <a:solidFill>
                  <a:schemeClr val="bg2"/>
                </a:solidFill>
              </a:rPr>
              <a:t>Typical Long Short-Term Memory (</a:t>
            </a:r>
            <a:r>
              <a:rPr lang="en-US" sz="2000" spc="-200" dirty="0">
                <a:solidFill>
                  <a:schemeClr val="bg2"/>
                </a:solidFill>
              </a:rPr>
              <a:t>L S T </a:t>
            </a:r>
            <a:r>
              <a:rPr lang="en-US" sz="2000" dirty="0">
                <a:solidFill>
                  <a:schemeClr val="bg2"/>
                </a:solidFill>
              </a:rPr>
              <a:t>M) Network Architecture</a:t>
            </a:r>
          </a:p>
        </p:txBody>
      </p:sp>
      <p:pic>
        <p:nvPicPr>
          <p:cNvPr id="9218" name="Picture 2" descr="In the diagram:&#10;• Each of the three boxes on the left, one on top of the other, contains an S-shaped curve. &#10;• A horizontal line cuts across the S-curve in the top box. From top to bottom, the boxes are labeled as: Input Layer, Input Gate, and Forget (feedback) Gate. &#10;• Each box has two arrows leading to it from two terms on the left. The first term is p superscript open bracket t close bracket. The second term is a superscript 7 open bracket t close bracket.&#10;• An arrow from the input layer box leads to a box containing the multiplication symbol. The following term is written above the arrow: a superscript 1 open bracket t close bracket.&#10;• An arrow from the input gate box leads to the same box containing the multiplication symbol. The following term is written above the arrow: a superscript 2 open bracket t close bracket.&#10;• An arrow from the forget gate box leads to a second box containing the multiplication symbol. The following term is written above the arrow: a superscript 3 open bracket t close bracket.&#10;• Arrows from the two multiplication symbols lead to a box containing the plus symbol. An arrow from the plus symbol leads to another box containing a horizontal line with a slanting line intersecting it. These four symbols are enclosed within a dotted rectangle. The term C E C is written on the upper right corner of the rectangle. &#10;• An arrow to the right from the intersecting lines symbol leads to a box labeled Output Layer. The following term is written above the arrow: a superscript 5 open bracket t close bracket.&#10;• The output layer box contains an S-curve with a horizontal line across it. An arrow to the right from the output layer box leads to a third box containing the multiplication symbol. The following term is written above the arrow: a superscript 6 open bracket t close bracket.&#10;• An arrow from the third multiplication symbol downwards and to the left leads back to the second box containing the multiplication symbol. The following term is written above the arrow: a superscript 7 open bracket t close bracket.&#10;• Below the output layer box, is another box labeled Output Gate. It contains an S-shaped curve. Two arrows lead to it from two terms on the left. The first term is p superscript open bracket t close bracket. The second term is a superscript 7 open bracket t close bracket. &#10;• An arrow from the output gate box leads up to the third box containing the multiplication symbol. The following term is written below the arrow: a superscript 4 open bracket t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049"/>
          <a:stretch/>
        </p:blipFill>
        <p:spPr bwMode="auto">
          <a:xfrm>
            <a:off x="3059114" y="3547463"/>
            <a:ext cx="5159372" cy="274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6.7 </a:t>
            </a:r>
            <a:r>
              <a:rPr lang="en-US" sz="2800" dirty="0">
                <a:latin typeface="+mj-lt"/>
              </a:rPr>
              <a:t>(1 of 4)</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Deliver Innovation by Understanding Customer Sentiments</a:t>
            </a:r>
          </a:p>
        </p:txBody>
      </p:sp>
      <p:pic>
        <p:nvPicPr>
          <p:cNvPr id="10242" name="Picture 2" descr="• The upper left quarter of the circle has two large clusters of yellow dots and a patch of multicolored dots, mostly pink and green. There are also two small clusters of purple. &#10;• The upper right quarter of the circle has one large cluster of blue dots and one large cluster of pink dots. There is a patch of multicolored dots. At the edge there is a cluster of green dots, of purple dots, and of orange dots. &#10;• The lower right quarter of the circle is mostly covered by a large patch of multicolored dots, most visibly pink, blue, and green. There is a small cluster of red dots towards the center and of green dots at the edge. &#10;• The lower left quarter of the circle is dominated by one large cluster of blue dots flanked by a small cluster of pink dots on one side and a small cluster of green dots on the oth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116"/>
          <a:stretch/>
        </p:blipFill>
        <p:spPr bwMode="auto">
          <a:xfrm>
            <a:off x="3482608" y="1652100"/>
            <a:ext cx="2160921" cy="219054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3905250"/>
            <a:ext cx="8153400" cy="2400657"/>
          </a:xfrm>
        </p:spPr>
        <p:txBody>
          <a:bodyPr>
            <a:spAutoFit/>
          </a:bodyPr>
          <a:lstStyle/>
          <a:p>
            <a:pPr marL="0" indent="0">
              <a:spcBef>
                <a:spcPts val="1200"/>
              </a:spcBef>
              <a:buSzPct val="100000"/>
              <a:buNone/>
            </a:pPr>
            <a:r>
              <a:rPr lang="en-US" sz="1800" b="1" dirty="0"/>
              <a:t>Discussion Questions: </a:t>
            </a:r>
          </a:p>
          <a:p>
            <a:pPr marL="457200" indent="-457200">
              <a:spcBef>
                <a:spcPts val="1200"/>
              </a:spcBef>
              <a:buFont typeface="+mj-lt"/>
              <a:buAutoNum type="arabicPeriod"/>
            </a:pPr>
            <a:r>
              <a:rPr lang="en-US" sz="1800" dirty="0"/>
              <a:t>Why do you think sentiment analysis is gaining overwhelming popularity?</a:t>
            </a:r>
          </a:p>
          <a:p>
            <a:pPr marL="457200" indent="-457200">
              <a:spcBef>
                <a:spcPts val="1200"/>
              </a:spcBef>
              <a:buFont typeface="+mj-lt"/>
              <a:buAutoNum type="arabicPeriod"/>
            </a:pPr>
            <a:r>
              <a:rPr lang="en-US" sz="1800" dirty="0"/>
              <a:t>How does sentiment analysis work? What does it produce?</a:t>
            </a:r>
          </a:p>
          <a:p>
            <a:pPr marL="457200" indent="-457200">
              <a:spcBef>
                <a:spcPts val="1200"/>
              </a:spcBef>
              <a:buFont typeface="+mj-lt"/>
              <a:buAutoNum type="arabicPeriod"/>
            </a:pPr>
            <a:r>
              <a:rPr lang="en-US" sz="1800" dirty="0"/>
              <a:t>In addition to the specific examples in this case, can you think of other businesses and industries that can benefit from sentiment analysis? What is common among the companies that can benefit greatly from sentiment analysis?</a:t>
            </a:r>
          </a:p>
        </p:txBody>
      </p:sp>
    </p:spTree>
    <p:extLst>
      <p:ext uri="{BB962C8B-B14F-4D97-AF65-F5344CB8AC3E}">
        <p14:creationId xmlns:p14="http://schemas.microsoft.com/office/powerpoint/2010/main" val="1263355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43462" cy="1538883"/>
          </a:xfrm>
        </p:spPr>
        <p:txBody>
          <a:bodyPr wrap="square">
            <a:spAutoFit/>
          </a:bodyPr>
          <a:lstStyle/>
          <a:p>
            <a:r>
              <a:rPr lang="en-IN" sz="3600" dirty="0">
                <a:latin typeface="+mj-lt"/>
              </a:rPr>
              <a:t>Recurrent Neural Networks (</a:t>
            </a:r>
            <a:r>
              <a:rPr lang="en-IN" sz="3600" spc="-450" dirty="0">
                <a:latin typeface="+mj-lt"/>
              </a:rPr>
              <a:t>R N </a:t>
            </a:r>
            <a:r>
              <a:rPr lang="en-IN" sz="3600" dirty="0">
                <a:latin typeface="+mj-lt"/>
              </a:rPr>
              <a:t>N) &amp; Long Short-Term Memory (</a:t>
            </a:r>
            <a:r>
              <a:rPr lang="en-IN" sz="3600" spc="-450" dirty="0">
                <a:latin typeface="+mj-lt"/>
              </a:rPr>
              <a:t>L S T </a:t>
            </a:r>
            <a:r>
              <a:rPr lang="en-IN" sz="3600" dirty="0">
                <a:latin typeface="+mj-lt"/>
              </a:rPr>
              <a:t>M)     </a:t>
            </a:r>
            <a:r>
              <a:rPr lang="en-IN" sz="2800" dirty="0">
                <a:latin typeface="+mj-lt"/>
              </a:rPr>
              <a:t>(3 of 3) </a:t>
            </a:r>
            <a:endParaRPr lang="en-US" sz="3600" dirty="0">
              <a:latin typeface="+mj-lt"/>
            </a:endParaRPr>
          </a:p>
        </p:txBody>
      </p:sp>
      <p:sp>
        <p:nvSpPr>
          <p:cNvPr id="3" name="Content Placeholder 2"/>
          <p:cNvSpPr>
            <a:spLocks noGrp="1"/>
          </p:cNvSpPr>
          <p:nvPr>
            <p:ph idx="1"/>
          </p:nvPr>
        </p:nvSpPr>
        <p:spPr>
          <a:xfrm>
            <a:off x="457200" y="1885950"/>
            <a:ext cx="8143462" cy="369332"/>
          </a:xfrm>
        </p:spPr>
        <p:txBody>
          <a:bodyPr wrap="square">
            <a:spAutoFit/>
          </a:bodyPr>
          <a:lstStyle/>
          <a:p>
            <a:r>
              <a:rPr lang="en-US" sz="2400" spc="-300" dirty="0"/>
              <a:t>L S T </a:t>
            </a:r>
            <a:r>
              <a:rPr lang="en-US" sz="2400" dirty="0"/>
              <a:t>M Network Applications </a:t>
            </a:r>
          </a:p>
        </p:txBody>
      </p:sp>
      <p:sp>
        <p:nvSpPr>
          <p:cNvPr id="6" name="Content Placeholder 5"/>
          <p:cNvSpPr>
            <a:spLocks noGrp="1"/>
          </p:cNvSpPr>
          <p:nvPr>
            <p:ph idx="13"/>
          </p:nvPr>
        </p:nvSpPr>
        <p:spPr>
          <a:xfrm>
            <a:off x="457200" y="2797018"/>
            <a:ext cx="2209800" cy="2154436"/>
          </a:xfrm>
        </p:spPr>
        <p:txBody>
          <a:bodyPr wrap="square">
            <a:spAutoFit/>
          </a:bodyPr>
          <a:lstStyle/>
          <a:p>
            <a:pPr marL="0" indent="0">
              <a:buNone/>
            </a:pPr>
            <a:r>
              <a:rPr lang="en-US" sz="2000" dirty="0">
                <a:solidFill>
                  <a:schemeClr val="bg2"/>
                </a:solidFill>
              </a:rPr>
              <a:t>Example Indicating the Close-to-Human Performance of the Google Neural Machine Translator   (</a:t>
            </a:r>
            <a:r>
              <a:rPr lang="en-US" sz="2000" spc="-200" dirty="0">
                <a:solidFill>
                  <a:schemeClr val="bg2"/>
                </a:solidFill>
              </a:rPr>
              <a:t>G N M T</a:t>
            </a:r>
            <a:r>
              <a:rPr lang="en-US" sz="2000" dirty="0">
                <a:solidFill>
                  <a:schemeClr val="bg2"/>
                </a:solidFill>
              </a:rPr>
              <a:t>)</a:t>
            </a:r>
            <a:endParaRPr lang="en-US" sz="2000" dirty="0">
              <a:solidFill>
                <a:schemeClr val="bg2"/>
              </a:solidFill>
              <a:effectLst>
                <a:outerShdw blurRad="38100" dist="38100" dir="2700000" algn="tl">
                  <a:srgbClr val="000000">
                    <a:alpha val="43137"/>
                  </a:srgbClr>
                </a:outerShdw>
              </a:effectLst>
            </a:endParaRPr>
          </a:p>
        </p:txBody>
      </p:sp>
      <p:pic>
        <p:nvPicPr>
          <p:cNvPr id="11266" name="Picture 2" descr="The translation scale marks three types of translations: phrase-based, neural network, and human. The markings of each type of translation on the scale are as follows:&#10;• English to Spanish: &#10;• Phrase-based translation marked at a little before 5 &#10;• Neural network marked between 5 and 6 &#10;• Human is also marked between 5 and 6, but closer to 6 than the neural network&#10;• English to French: &#10;• Phrase-based translation marked at a little before 5 &#10;• Neural network marked between 5 and 6, but closer to 5 &#10;• Human marked midway between 5 and 6  &#10;• English to Chinese: &#10;• Phrase-based translation marked at just past 4 &#10;• Neural network marked at a little ahead of the midway point between 4 and 5 &#10;• Human marked at 5  &#10;• Spanish to English: &#10;• Phrase-based translation marked at a little before 5&#10;• Neural network marked at a little ahead of 5 &#10;• Human marked at just before the midway point between 5 and 6&#10;• French to English: &#10;• Phrase-based translation marked just ahead of 5&#10;• Neural network marked at a little before the midway point between 5 and 6 &#10;• Human marked at just before the midway point between 5 and 6&#10;• French to English: &#10;• Phrase-based translation marked at some distance before 4. &#10;• Neural network marked at some distance ahead of 4. &#10;• Human marked at some distance before 5&#10;• The input sentence below the scale reads: Pour l’ancienne secrétaire d’Etat, il s’agit de faire oublier un mois de cafouillages et de convaincre l’auditoire que M. Trump n’a pas l’étoffe d’un président.&#10;• The translations for the sentence are given as:&#10;• Phrase-based: For the former secretary of state, this is to forget a month of bungling and convince the audience that Mr. Trump has not the makings of a president.&#10;• Neural network: For the former secretary of state, it is a question of forgetting a month of muddles and convincing the audience that Mr. Trump does not have the stuff of a president.&#10;• Human: The former secretary of state has to put behind her a month of setbacks and convince the audience that Mr. Trump does not have what it takes to be a president."/>
          <p:cNvPicPr>
            <a:picLocks noChangeAspect="1" noChangeArrowheads="1"/>
          </p:cNvPicPr>
          <p:nvPr/>
        </p:nvPicPr>
        <p:blipFill rotWithShape="1">
          <a:blip r:embed="rId3">
            <a:extLst>
              <a:ext uri="{28A0092B-C50C-407E-A947-70E740481C1C}">
                <a14:useLocalDpi xmlns:a14="http://schemas.microsoft.com/office/drawing/2010/main" val="0"/>
              </a:ext>
            </a:extLst>
          </a:blip>
          <a:srcRect b="3456"/>
          <a:stretch/>
        </p:blipFill>
        <p:spPr bwMode="auto">
          <a:xfrm>
            <a:off x="2788715" y="2521720"/>
            <a:ext cx="5813712" cy="365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820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US" sz="3600" dirty="0">
                <a:latin typeface="+mj-lt"/>
              </a:rPr>
              <a:t>Computer Frameworks for Implementation of Deep Learning </a:t>
            </a:r>
          </a:p>
        </p:txBody>
      </p:sp>
      <p:sp>
        <p:nvSpPr>
          <p:cNvPr id="5" name="Content Placeholder 4"/>
          <p:cNvSpPr>
            <a:spLocks noGrp="1"/>
          </p:cNvSpPr>
          <p:nvPr>
            <p:ph sz="quarter" idx="14"/>
          </p:nvPr>
        </p:nvSpPr>
        <p:spPr>
          <a:xfrm>
            <a:off x="457200" y="1371600"/>
            <a:ext cx="8153400" cy="4847481"/>
          </a:xfrm>
        </p:spPr>
        <p:txBody>
          <a:bodyPr>
            <a:spAutoFit/>
          </a:bodyPr>
          <a:lstStyle/>
          <a:p>
            <a:r>
              <a:rPr lang="en-US" sz="2400" dirty="0"/>
              <a:t>Torch (</a:t>
            </a:r>
            <a:r>
              <a:rPr lang="en-US" sz="2400" dirty="0">
                <a:hlinkClick r:id="rId3" tooltip="www.torch.ch"/>
              </a:rPr>
              <a:t>http://www.torch.ch</a:t>
            </a:r>
            <a:r>
              <a:rPr lang="en-US" sz="2400" dirty="0"/>
              <a:t>)</a:t>
            </a:r>
          </a:p>
          <a:p>
            <a:pPr lvl="1"/>
            <a:r>
              <a:rPr lang="en-US" sz="2400" spc="-300" dirty="0"/>
              <a:t>M </a:t>
            </a:r>
            <a:r>
              <a:rPr lang="en-US" sz="2400" dirty="0"/>
              <a:t>L with </a:t>
            </a:r>
            <a:r>
              <a:rPr lang="en-US" sz="2400" spc="-300" dirty="0"/>
              <a:t>G P </a:t>
            </a:r>
            <a:r>
              <a:rPr lang="en-US" sz="2400" dirty="0"/>
              <a:t>U</a:t>
            </a:r>
          </a:p>
          <a:p>
            <a:r>
              <a:rPr lang="en-US" sz="2400" dirty="0" err="1"/>
              <a:t>Caffe</a:t>
            </a:r>
            <a:r>
              <a:rPr lang="en-US" sz="2400" dirty="0"/>
              <a:t> (</a:t>
            </a:r>
            <a:r>
              <a:rPr lang="en-US" sz="2400" dirty="0">
                <a:hlinkClick r:id="rId4" tooltip="caffe.berkeleyvision.org"/>
              </a:rPr>
              <a:t>caffe.berkeleyvision.org</a:t>
            </a:r>
            <a:r>
              <a:rPr lang="en-US" sz="2400" dirty="0"/>
              <a:t>)</a:t>
            </a:r>
          </a:p>
          <a:p>
            <a:pPr lvl="1"/>
            <a:r>
              <a:rPr lang="en-US" sz="2400" dirty="0"/>
              <a:t>Facebook’s improved version (</a:t>
            </a:r>
            <a:r>
              <a:rPr lang="en-US" sz="2400" dirty="0">
                <a:hlinkClick r:id="rId5" tooltip="www.caffe2.ai"/>
              </a:rPr>
              <a:t>www.caffe2.ai</a:t>
            </a:r>
            <a:r>
              <a:rPr lang="en-US" sz="2400" dirty="0"/>
              <a:t>)</a:t>
            </a:r>
          </a:p>
          <a:p>
            <a:r>
              <a:rPr lang="en-US" sz="2400" dirty="0" err="1"/>
              <a:t>TensorFlow</a:t>
            </a:r>
            <a:r>
              <a:rPr lang="en-US" sz="2400" dirty="0"/>
              <a:t> (</a:t>
            </a:r>
            <a:r>
              <a:rPr lang="en-US" sz="2400" dirty="0">
                <a:hlinkClick r:id="rId6" tooltip="www.tensorflow.org"/>
              </a:rPr>
              <a:t>www.tensorflow.org</a:t>
            </a:r>
            <a:r>
              <a:rPr lang="en-US" sz="2400" dirty="0"/>
              <a:t>) </a:t>
            </a:r>
          </a:p>
          <a:p>
            <a:pPr lvl="1"/>
            <a:r>
              <a:rPr lang="en-US" sz="2400" dirty="0"/>
              <a:t>Google - Tensor Processing Units (</a:t>
            </a:r>
            <a:r>
              <a:rPr lang="en-US" sz="2400" spc="-300" dirty="0"/>
              <a:t>T P U </a:t>
            </a:r>
            <a:r>
              <a:rPr lang="en-US" sz="2400" dirty="0"/>
              <a:t>s)</a:t>
            </a:r>
          </a:p>
          <a:p>
            <a:r>
              <a:rPr lang="en-US" sz="2400" dirty="0" err="1"/>
              <a:t>Theano</a:t>
            </a:r>
            <a:r>
              <a:rPr lang="en-US" sz="2400" dirty="0"/>
              <a:t> (</a:t>
            </a:r>
            <a:r>
              <a:rPr lang="en-US" sz="2400" dirty="0">
                <a:hlinkClick r:id="rId7" action="ppaction://hlinkfile" tooltip="deeplearning.net/software/theano"/>
              </a:rPr>
              <a:t>deeplearning.net/software/</a:t>
            </a:r>
            <a:r>
              <a:rPr lang="en-US" sz="2400" dirty="0" err="1">
                <a:hlinkClick r:id="rId7" action="ppaction://hlinkfile" tooltip="deeplearning.net/software/theano"/>
              </a:rPr>
              <a:t>theano</a:t>
            </a:r>
            <a:r>
              <a:rPr lang="en-US" sz="2400" dirty="0"/>
              <a:t>)</a:t>
            </a:r>
          </a:p>
          <a:p>
            <a:pPr lvl="1"/>
            <a:r>
              <a:rPr lang="en-US" sz="2400" dirty="0"/>
              <a:t>Deep Learning Group at the University of Montreal</a:t>
            </a:r>
          </a:p>
          <a:p>
            <a:r>
              <a:rPr lang="en-US" sz="2400" dirty="0" err="1"/>
              <a:t>Keras</a:t>
            </a:r>
            <a:r>
              <a:rPr lang="en-US" sz="2400" dirty="0"/>
              <a:t> (</a:t>
            </a:r>
            <a:r>
              <a:rPr lang="en-US" sz="2400" dirty="0">
                <a:hlinkClick r:id="rId8" action="ppaction://hlinkfile" tooltip="keras.io"/>
              </a:rPr>
              <a:t>keras.io</a:t>
            </a:r>
            <a:r>
              <a:rPr lang="en-US" sz="2400" dirty="0"/>
              <a:t>)</a:t>
            </a:r>
          </a:p>
          <a:p>
            <a:pPr lvl="1"/>
            <a:r>
              <a:rPr lang="en-US" sz="2400" dirty="0"/>
              <a:t>Application Programming Interface</a:t>
            </a:r>
          </a:p>
        </p:txBody>
      </p:sp>
    </p:spTree>
    <p:extLst>
      <p:ext uri="{BB962C8B-B14F-4D97-AF65-F5344CB8AC3E}">
        <p14:creationId xmlns:p14="http://schemas.microsoft.com/office/powerpoint/2010/main" val="1660349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Cognitive Computing </a:t>
            </a:r>
            <a:r>
              <a:rPr lang="en-US" sz="2800" dirty="0">
                <a:latin typeface="+mj-lt"/>
              </a:rPr>
              <a:t>(1 of 3)</a:t>
            </a:r>
            <a:endParaRPr lang="en-US" sz="3600" dirty="0">
              <a:latin typeface="+mj-lt"/>
            </a:endParaRPr>
          </a:p>
        </p:txBody>
      </p:sp>
      <p:sp>
        <p:nvSpPr>
          <p:cNvPr id="5" name="Content Placeholder 4"/>
          <p:cNvSpPr>
            <a:spLocks noGrp="1"/>
          </p:cNvSpPr>
          <p:nvPr>
            <p:ph idx="1"/>
          </p:nvPr>
        </p:nvSpPr>
        <p:spPr>
          <a:xfrm>
            <a:off x="457200" y="990601"/>
            <a:ext cx="8153400" cy="2600712"/>
          </a:xfrm>
        </p:spPr>
        <p:txBody>
          <a:bodyPr wrap="square">
            <a:spAutoFit/>
          </a:bodyPr>
          <a:lstStyle/>
          <a:p>
            <a:r>
              <a:rPr lang="en-US" sz="2400" dirty="0"/>
              <a:t>Systems that use mathematical models to emulate (or partially simulate) the human cognition process to find solutions to complex problems and situations where the potential answers can be imprecise</a:t>
            </a:r>
          </a:p>
          <a:p>
            <a:r>
              <a:rPr lang="en-US" sz="2400" spc="-300" dirty="0"/>
              <a:t>I B </a:t>
            </a:r>
            <a:r>
              <a:rPr lang="en-US" sz="2400" dirty="0"/>
              <a:t>M Watson on </a:t>
            </a:r>
            <a:r>
              <a:rPr lang="en-US" sz="2400" i="1" dirty="0"/>
              <a:t>Jeopardy! </a:t>
            </a:r>
          </a:p>
          <a:p>
            <a:r>
              <a:rPr lang="en-US" sz="2400" dirty="0"/>
              <a:t>How does cognitive computing work? </a:t>
            </a:r>
          </a:p>
        </p:txBody>
      </p:sp>
      <p:sp>
        <p:nvSpPr>
          <p:cNvPr id="3" name="Content Placeholder 2"/>
          <p:cNvSpPr>
            <a:spLocks noGrp="1"/>
          </p:cNvSpPr>
          <p:nvPr>
            <p:ph idx="13"/>
          </p:nvPr>
        </p:nvSpPr>
        <p:spPr>
          <a:xfrm>
            <a:off x="466725" y="3676650"/>
            <a:ext cx="4105275" cy="1708160"/>
          </a:xfrm>
        </p:spPr>
        <p:txBody>
          <a:bodyPr wrap="square">
            <a:spAutoFit/>
          </a:bodyPr>
          <a:lstStyle/>
          <a:p>
            <a:pPr lvl="1"/>
            <a:r>
              <a:rPr lang="en-US" sz="2400" dirty="0"/>
              <a:t>Adaptive </a:t>
            </a:r>
          </a:p>
          <a:p>
            <a:pPr lvl="1"/>
            <a:r>
              <a:rPr lang="en-US" sz="2400" dirty="0"/>
              <a:t>Interactive</a:t>
            </a:r>
          </a:p>
          <a:p>
            <a:pPr lvl="1"/>
            <a:r>
              <a:rPr lang="en-US" sz="2400" dirty="0"/>
              <a:t>Iterative and </a:t>
            </a:r>
            <a:r>
              <a:rPr lang="en-US" sz="2400" dirty="0" err="1"/>
              <a:t>stateful</a:t>
            </a:r>
            <a:endParaRPr lang="en-US" sz="2400" dirty="0"/>
          </a:p>
          <a:p>
            <a:pPr lvl="1"/>
            <a:r>
              <a:rPr lang="en-US" sz="2400" dirty="0"/>
              <a:t>Contextual</a:t>
            </a:r>
          </a:p>
        </p:txBody>
      </p:sp>
      <p:sp>
        <p:nvSpPr>
          <p:cNvPr id="4" name="Content Placeholder 3"/>
          <p:cNvSpPr>
            <a:spLocks noGrp="1"/>
          </p:cNvSpPr>
          <p:nvPr>
            <p:ph sz="quarter" idx="14"/>
          </p:nvPr>
        </p:nvSpPr>
        <p:spPr>
          <a:xfrm>
            <a:off x="5657850" y="3665339"/>
            <a:ext cx="2943225" cy="2154436"/>
          </a:xfrm>
          <a:solidFill>
            <a:srgbClr val="D4EAE4"/>
          </a:solidFill>
        </p:spPr>
        <p:txBody>
          <a:bodyPr wrap="square">
            <a:spAutoFit/>
          </a:bodyPr>
          <a:lstStyle/>
          <a:p>
            <a:pPr>
              <a:spcBef>
                <a:spcPts val="600"/>
              </a:spcBef>
              <a:buClr>
                <a:schemeClr val="bg2"/>
              </a:buClr>
            </a:pPr>
            <a:r>
              <a:rPr lang="en-US" sz="2000" dirty="0"/>
              <a:t>Data mining,</a:t>
            </a:r>
          </a:p>
          <a:p>
            <a:pPr>
              <a:spcBef>
                <a:spcPts val="600"/>
              </a:spcBef>
              <a:buClr>
                <a:schemeClr val="bg2"/>
              </a:buClr>
            </a:pPr>
            <a:r>
              <a:rPr lang="en-US" sz="2000" dirty="0"/>
              <a:t>Pattern recognition,</a:t>
            </a:r>
          </a:p>
          <a:p>
            <a:pPr>
              <a:spcBef>
                <a:spcPts val="600"/>
              </a:spcBef>
              <a:buClr>
                <a:schemeClr val="bg2"/>
              </a:buClr>
            </a:pPr>
            <a:r>
              <a:rPr lang="en-US" sz="2000" dirty="0"/>
              <a:t>Deep learning, and </a:t>
            </a:r>
          </a:p>
          <a:p>
            <a:pPr>
              <a:spcBef>
                <a:spcPts val="600"/>
              </a:spcBef>
              <a:buClr>
                <a:schemeClr val="bg2"/>
              </a:buClr>
            </a:pPr>
            <a:r>
              <a:rPr lang="en-US" sz="2000" spc="-200" dirty="0"/>
              <a:t>N L </a:t>
            </a:r>
            <a:r>
              <a:rPr lang="en-US" sz="2000" dirty="0"/>
              <a:t>P</a:t>
            </a:r>
            <a:endParaRPr lang="en-US" sz="2000" dirty="0">
              <a:effectLst>
                <a:outerShdw blurRad="38100" dist="38100" dir="2700000" algn="tl">
                  <a:srgbClr val="000000">
                    <a:alpha val="43137"/>
                  </a:srgbClr>
                </a:outerShdw>
              </a:effectLst>
            </a:endParaRPr>
          </a:p>
          <a:p>
            <a:pPr lvl="1">
              <a:buClr>
                <a:schemeClr val="bg2"/>
              </a:buClr>
            </a:pPr>
            <a:r>
              <a:rPr lang="en-US" sz="2000" dirty="0">
                <a:solidFill>
                  <a:schemeClr val="bg2"/>
                </a:solidFill>
              </a:rPr>
              <a:t>Mimic the way the human brain works</a:t>
            </a:r>
          </a:p>
        </p:txBody>
      </p:sp>
    </p:spTree>
    <p:extLst>
      <p:ext uri="{BB962C8B-B14F-4D97-AF65-F5344CB8AC3E}">
        <p14:creationId xmlns:p14="http://schemas.microsoft.com/office/powerpoint/2010/main" val="2822843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Conceptual Framework for Cognitive Computing and Its Promises</a:t>
            </a:r>
            <a:endParaRPr lang="en-US" sz="3600" dirty="0">
              <a:latin typeface="+mj-lt"/>
            </a:endParaRPr>
          </a:p>
        </p:txBody>
      </p:sp>
      <p:pic>
        <p:nvPicPr>
          <p:cNvPr id="12290" name="Picture 2" descr="A central hexagon is surrounded by hexagons on four sides, with arrows from these four hexagons leading to it. An arrow from the central hexagon to the right leads to a box with a list.   &#10;• The central hexagon contains the title Cognitive Computing. Under the title are the words Test, Built, and Validate. &#10;• The hexagon above the central hexagon contains the title Structured Data. Under the title and in brackets are these words: P O S, transactions, O L A P, C R M, S C M, external, etc. &#10;• The hexagon to the upper left of the central hexagon contains the title Unstructured Data. Under the title and in brackets are these words: social media, multimedia, l o T, literature, etc. &#10;• The hexagon to the lower left of the central hexagon contains the title Complex Problems. Under the title and in brackets are these words: health, economic, humanitarian, social, etc. &#10;• The hexagon below the central hexagon contains the title A I Algorithms Soft Slash Hardware. Under the title and in brackets are these words: machine learning, N L P, search, cloud, G P U, etc. &#10;• The box to the right of the central hexagon contains a list titled Outcomes with images of a desktop computer, a touchpad and a laptop. Each element of the list has a checkmark against it. The list includes the following: &#10;• Saved lives&#10;• Improved economy&#10;• Better security&#10;• Engaged customers&#10;• Higher revenues&#10;• Reduced risks&#10;• Improved living"/>
          <p:cNvPicPr>
            <a:picLocks noChangeAspect="1" noChangeArrowheads="1"/>
          </p:cNvPicPr>
          <p:nvPr/>
        </p:nvPicPr>
        <p:blipFill rotWithShape="1">
          <a:blip r:embed="rId3">
            <a:extLst>
              <a:ext uri="{28A0092B-C50C-407E-A947-70E740481C1C}">
                <a14:useLocalDpi xmlns:a14="http://schemas.microsoft.com/office/drawing/2010/main" val="0"/>
              </a:ext>
            </a:extLst>
          </a:blip>
          <a:srcRect b="3020"/>
          <a:stretch/>
        </p:blipFill>
        <p:spPr bwMode="auto">
          <a:xfrm>
            <a:off x="1747991" y="1284835"/>
            <a:ext cx="5648018" cy="500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149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Cognitive Computing</a:t>
            </a:r>
            <a:r>
              <a:rPr lang="en-US" sz="2800" dirty="0">
                <a:latin typeface="+mj-lt"/>
              </a:rPr>
              <a:t> (2 of 3)</a:t>
            </a:r>
            <a:endParaRPr lang="en-US" sz="3600" dirty="0">
              <a:latin typeface="+mj-lt"/>
            </a:endParaRPr>
          </a:p>
        </p:txBody>
      </p:sp>
      <p:sp>
        <p:nvSpPr>
          <p:cNvPr id="5" name="Content Placeholder 4"/>
          <p:cNvSpPr>
            <a:spLocks noGrp="1"/>
          </p:cNvSpPr>
          <p:nvPr>
            <p:ph idx="1"/>
          </p:nvPr>
        </p:nvSpPr>
        <p:spPr>
          <a:xfrm>
            <a:off x="457200" y="762000"/>
            <a:ext cx="8153400" cy="369332"/>
          </a:xfrm>
        </p:spPr>
        <p:txBody>
          <a:bodyPr wrap="square">
            <a:spAutoFit/>
          </a:bodyPr>
          <a:lstStyle/>
          <a:p>
            <a:r>
              <a:rPr lang="en-US" sz="2400" dirty="0"/>
              <a:t>How does cognitive computing differ from </a:t>
            </a:r>
            <a:r>
              <a:rPr lang="en-US" sz="2400" spc="-300" dirty="0"/>
              <a:t>A </a:t>
            </a:r>
            <a:r>
              <a:rPr lang="en-US" sz="2400" dirty="0"/>
              <a:t>I? </a:t>
            </a:r>
          </a:p>
        </p:txBody>
      </p:sp>
      <p:sp>
        <p:nvSpPr>
          <p:cNvPr id="8" name="Content Placeholder 7"/>
          <p:cNvSpPr>
            <a:spLocks noGrp="1"/>
          </p:cNvSpPr>
          <p:nvPr>
            <p:ph idx="16"/>
          </p:nvPr>
        </p:nvSpPr>
        <p:spPr>
          <a:xfrm>
            <a:off x="457200" y="1387673"/>
            <a:ext cx="8153400" cy="307777"/>
          </a:xfrm>
        </p:spPr>
        <p:txBody>
          <a:bodyPr wrap="square">
            <a:spAutoFit/>
          </a:bodyPr>
          <a:lstStyle/>
          <a:p>
            <a:pPr marL="0" indent="0">
              <a:buNone/>
            </a:pPr>
            <a:r>
              <a:rPr lang="en-US" sz="2000" b="1" dirty="0"/>
              <a:t>Table 6.3</a:t>
            </a:r>
            <a:r>
              <a:rPr lang="en-US" sz="2000" dirty="0"/>
              <a:t> Cognitive Computing versus Artificial Intelligence (</a:t>
            </a:r>
            <a:r>
              <a:rPr lang="en-US" sz="2000" spc="-300" dirty="0"/>
              <a:t>A </a:t>
            </a:r>
            <a:r>
              <a:rPr lang="en-US" sz="2000" dirty="0"/>
              <a:t>I).</a:t>
            </a:r>
          </a:p>
        </p:txBody>
      </p:sp>
      <p:graphicFrame>
        <p:nvGraphicFramePr>
          <p:cNvPr id="11" name="Table 10"/>
          <p:cNvGraphicFramePr>
            <a:graphicFrameLocks noGrp="1"/>
          </p:cNvGraphicFramePr>
          <p:nvPr>
            <p:extLst>
              <p:ext uri="{D42A27DB-BD31-4B8C-83A1-F6EECF244321}">
                <p14:modId xmlns:p14="http://schemas.microsoft.com/office/powerpoint/2010/main" val="1253505476"/>
              </p:ext>
            </p:extLst>
          </p:nvPr>
        </p:nvGraphicFramePr>
        <p:xfrm>
          <a:off x="447675" y="1905000"/>
          <a:ext cx="8153400" cy="3937000"/>
        </p:xfrm>
        <a:graphic>
          <a:graphicData uri="http://schemas.openxmlformats.org/drawingml/2006/table">
            <a:tbl>
              <a:tblPr firstRow="1" bandRow="1">
                <a:tableStyleId>{3B4B98B0-60AC-42C2-AFA5-B58CD77FA1E5}</a:tableStyleId>
              </a:tblPr>
              <a:tblGrid>
                <a:gridCol w="2133600">
                  <a:extLst>
                    <a:ext uri="{9D8B030D-6E8A-4147-A177-3AD203B41FA5}">
                      <a16:colId xmlns:a16="http://schemas.microsoft.com/office/drawing/2014/main" val="20000"/>
                    </a:ext>
                  </a:extLst>
                </a:gridCol>
                <a:gridCol w="3057525">
                  <a:extLst>
                    <a:ext uri="{9D8B030D-6E8A-4147-A177-3AD203B41FA5}">
                      <a16:colId xmlns:a16="http://schemas.microsoft.com/office/drawing/2014/main" val="20001"/>
                    </a:ext>
                  </a:extLst>
                </a:gridCol>
                <a:gridCol w="2962275">
                  <a:extLst>
                    <a:ext uri="{9D8B030D-6E8A-4147-A177-3AD203B41FA5}">
                      <a16:colId xmlns:a16="http://schemas.microsoft.com/office/drawing/2014/main" val="20002"/>
                    </a:ext>
                  </a:extLst>
                </a:gridCol>
              </a:tblGrid>
              <a:tr h="370840">
                <a:tc>
                  <a:txBody>
                    <a:bodyPr/>
                    <a:lstStyle/>
                    <a:p>
                      <a:r>
                        <a:rPr lang="en-US" sz="1400" b="1" i="0" u="none" strike="noStrike" kern="1200" baseline="0" dirty="0">
                          <a:solidFill>
                            <a:schemeClr val="bg1"/>
                          </a:solidFill>
                          <a:latin typeface="+mn-lt"/>
                          <a:ea typeface="+mn-ea"/>
                          <a:cs typeface="+mn-cs"/>
                        </a:rPr>
                        <a:t>Characteristic</a:t>
                      </a:r>
                      <a:endParaRPr lang="en-US" sz="1400" dirty="0">
                        <a:solidFill>
                          <a:schemeClr val="bg1"/>
                        </a:solidFill>
                      </a:endParaRPr>
                    </a:p>
                  </a:txBody>
                  <a:tcPr>
                    <a:solidFill>
                      <a:srgbClr val="007FA3"/>
                    </a:solidFill>
                  </a:tcPr>
                </a:tc>
                <a:tc>
                  <a:txBody>
                    <a:bodyPr/>
                    <a:lstStyle/>
                    <a:p>
                      <a:r>
                        <a:rPr lang="en-US" sz="1400" b="1" i="0" u="none" strike="noStrike" kern="1200" baseline="0" dirty="0">
                          <a:solidFill>
                            <a:schemeClr val="bg1"/>
                          </a:solidFill>
                          <a:latin typeface="+mn-lt"/>
                          <a:ea typeface="+mn-ea"/>
                          <a:cs typeface="+mn-cs"/>
                        </a:rPr>
                        <a:t>Cognitive Computing</a:t>
                      </a:r>
                      <a:endParaRPr lang="en-US" sz="1400" dirty="0">
                        <a:solidFill>
                          <a:schemeClr val="bg1"/>
                        </a:solidFill>
                      </a:endParaRPr>
                    </a:p>
                  </a:txBody>
                  <a:tcPr>
                    <a:solidFill>
                      <a:srgbClr val="007FA3"/>
                    </a:solidFill>
                  </a:tcPr>
                </a:tc>
                <a:tc>
                  <a:txBody>
                    <a:bodyPr/>
                    <a:lstStyle/>
                    <a:p>
                      <a:r>
                        <a:rPr lang="en-US" sz="1400" b="1" i="0" u="none" strike="noStrike" kern="1200" baseline="0" dirty="0">
                          <a:solidFill>
                            <a:schemeClr val="bg1"/>
                          </a:solidFill>
                          <a:latin typeface="+mn-lt"/>
                          <a:ea typeface="+mn-ea"/>
                          <a:cs typeface="+mn-cs"/>
                        </a:rPr>
                        <a:t>Artificial Intelligence (</a:t>
                      </a:r>
                      <a:r>
                        <a:rPr lang="en-US" sz="1400" b="1" i="0" u="none" strike="noStrike" kern="1200" spc="-200" baseline="0" dirty="0">
                          <a:solidFill>
                            <a:schemeClr val="bg1"/>
                          </a:solidFill>
                          <a:latin typeface="+mn-lt"/>
                          <a:ea typeface="+mn-ea"/>
                          <a:cs typeface="+mn-cs"/>
                        </a:rPr>
                        <a:t>A </a:t>
                      </a:r>
                      <a:r>
                        <a:rPr lang="en-US" sz="1400" b="1" i="0" u="none" strike="noStrike" kern="1200" baseline="0" dirty="0">
                          <a:solidFill>
                            <a:schemeClr val="bg1"/>
                          </a:solidFill>
                          <a:latin typeface="+mn-lt"/>
                          <a:ea typeface="+mn-ea"/>
                          <a:cs typeface="+mn-cs"/>
                        </a:rPr>
                        <a:t>I)</a:t>
                      </a:r>
                      <a:endParaRPr lang="en-US" sz="1400" dirty="0">
                        <a:solidFill>
                          <a:schemeClr val="bg1"/>
                        </a:solidFill>
                      </a:endParaRPr>
                    </a:p>
                  </a:txBody>
                  <a:tcPr>
                    <a:solidFill>
                      <a:srgbClr val="007FA3"/>
                    </a:solidFill>
                  </a:tcPr>
                </a:tc>
                <a:extLst>
                  <a:ext uri="{0D108BD9-81ED-4DB2-BD59-A6C34878D82A}">
                    <a16:rowId xmlns:a16="http://schemas.microsoft.com/office/drawing/2014/main" val="10000"/>
                  </a:ext>
                </a:extLst>
              </a:tr>
              <a:tr h="370840">
                <a:tc>
                  <a:txBody>
                    <a:bodyPr/>
                    <a:lstStyle/>
                    <a:p>
                      <a:r>
                        <a:rPr lang="en-US" sz="1400" b="0" i="0" u="none" strike="noStrike" kern="1200" baseline="0" dirty="0">
                          <a:solidFill>
                            <a:schemeClr val="tx1"/>
                          </a:solidFill>
                          <a:latin typeface="+mn-lt"/>
                          <a:ea typeface="+mn-ea"/>
                          <a:cs typeface="+mn-cs"/>
                        </a:rPr>
                        <a:t>Technologies used</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 Machine learning</a:t>
                      </a:r>
                    </a:p>
                    <a:p>
                      <a:r>
                        <a:rPr lang="en-US" sz="1400" b="0" i="0" u="none" strike="noStrike" kern="1200" baseline="0" dirty="0">
                          <a:solidFill>
                            <a:schemeClr val="tx1"/>
                          </a:solidFill>
                          <a:latin typeface="+mn-lt"/>
                          <a:ea typeface="+mn-ea"/>
                          <a:cs typeface="+mn-cs"/>
                        </a:rPr>
                        <a:t>• Natural language processing</a:t>
                      </a:r>
                    </a:p>
                    <a:p>
                      <a:r>
                        <a:rPr lang="en-US" sz="1400" b="0" i="0" u="none" strike="noStrike" kern="1200" baseline="0" dirty="0">
                          <a:solidFill>
                            <a:schemeClr val="tx1"/>
                          </a:solidFill>
                          <a:latin typeface="+mn-lt"/>
                          <a:ea typeface="+mn-ea"/>
                          <a:cs typeface="+mn-cs"/>
                        </a:rPr>
                        <a:t>• Neural networks</a:t>
                      </a:r>
                    </a:p>
                    <a:p>
                      <a:r>
                        <a:rPr lang="en-US" sz="1400" b="0" i="0" u="none" strike="noStrike" kern="1200" baseline="0" dirty="0">
                          <a:solidFill>
                            <a:schemeClr val="tx1"/>
                          </a:solidFill>
                          <a:latin typeface="+mn-lt"/>
                          <a:ea typeface="+mn-ea"/>
                          <a:cs typeface="+mn-cs"/>
                        </a:rPr>
                        <a:t>• Deep learning</a:t>
                      </a:r>
                    </a:p>
                    <a:p>
                      <a:r>
                        <a:rPr lang="en-US" sz="1400" b="0" i="0" u="none" strike="noStrike" kern="1200" baseline="0" dirty="0">
                          <a:solidFill>
                            <a:schemeClr val="tx1"/>
                          </a:solidFill>
                          <a:latin typeface="+mn-lt"/>
                          <a:ea typeface="+mn-ea"/>
                          <a:cs typeface="+mn-cs"/>
                        </a:rPr>
                        <a:t>• Text mining</a:t>
                      </a:r>
                    </a:p>
                    <a:p>
                      <a:r>
                        <a:rPr lang="en-US" sz="1400" b="0" i="0" u="none" strike="noStrike" kern="1200" baseline="0" dirty="0">
                          <a:solidFill>
                            <a:schemeClr val="tx1"/>
                          </a:solidFill>
                          <a:latin typeface="+mn-lt"/>
                          <a:ea typeface="+mn-ea"/>
                          <a:cs typeface="+mn-cs"/>
                        </a:rPr>
                        <a:t>• Sentiment analysis</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 Machine learning</a:t>
                      </a:r>
                    </a:p>
                    <a:p>
                      <a:r>
                        <a:rPr lang="en-US" sz="1400" b="0" i="0" u="none" strike="noStrike" kern="1200" baseline="0" dirty="0">
                          <a:solidFill>
                            <a:schemeClr val="tx1"/>
                          </a:solidFill>
                          <a:latin typeface="+mn-lt"/>
                          <a:ea typeface="+mn-ea"/>
                          <a:cs typeface="+mn-cs"/>
                        </a:rPr>
                        <a:t>• Natural language processing</a:t>
                      </a:r>
                    </a:p>
                    <a:p>
                      <a:r>
                        <a:rPr lang="en-US" sz="1400" b="0" i="0" u="none" strike="noStrike" kern="1200" baseline="0" dirty="0">
                          <a:solidFill>
                            <a:schemeClr val="tx1"/>
                          </a:solidFill>
                          <a:latin typeface="+mn-lt"/>
                          <a:ea typeface="+mn-ea"/>
                          <a:cs typeface="+mn-cs"/>
                        </a:rPr>
                        <a:t>• Neural networks</a:t>
                      </a:r>
                    </a:p>
                    <a:p>
                      <a:r>
                        <a:rPr lang="en-US" sz="1400" b="0" i="0" u="none" strike="noStrike" kern="1200" baseline="0" dirty="0">
                          <a:solidFill>
                            <a:schemeClr val="tx1"/>
                          </a:solidFill>
                          <a:latin typeface="+mn-lt"/>
                          <a:ea typeface="+mn-ea"/>
                          <a:cs typeface="+mn-cs"/>
                        </a:rPr>
                        <a:t>• Deep learning</a:t>
                      </a:r>
                      <a:endParaRPr lang="en-US" sz="1400" dirty="0"/>
                    </a:p>
                  </a:txBody>
                  <a:tcPr>
                    <a:solidFill>
                      <a:srgbClr val="D4EAE4"/>
                    </a:solidFill>
                  </a:tcPr>
                </a:tc>
                <a:extLst>
                  <a:ext uri="{0D108BD9-81ED-4DB2-BD59-A6C34878D82A}">
                    <a16:rowId xmlns:a16="http://schemas.microsoft.com/office/drawing/2014/main" val="10001"/>
                  </a:ext>
                </a:extLst>
              </a:tr>
              <a:tr h="370840">
                <a:tc>
                  <a:txBody>
                    <a:bodyPr/>
                    <a:lstStyle/>
                    <a:p>
                      <a:r>
                        <a:rPr lang="en-US" sz="1400" b="0" i="0" u="none" strike="noStrike" kern="1200" baseline="0" dirty="0">
                          <a:solidFill>
                            <a:schemeClr val="tx1"/>
                          </a:solidFill>
                          <a:latin typeface="+mn-lt"/>
                          <a:ea typeface="+mn-ea"/>
                          <a:cs typeface="+mn-cs"/>
                        </a:rPr>
                        <a:t>Capabilities offered</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Simulate human thought processes to assist humans in finding solutions to complex problems</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Find hidden patterns in a variety of data sources to identify problems and provide potential Solutions</a:t>
                      </a:r>
                      <a:endParaRPr lang="en-US" sz="1400" dirty="0"/>
                    </a:p>
                  </a:txBody>
                  <a:tcPr>
                    <a:solidFill>
                      <a:srgbClr val="D4EAE4"/>
                    </a:solidFill>
                  </a:tcPr>
                </a:tc>
                <a:extLst>
                  <a:ext uri="{0D108BD9-81ED-4DB2-BD59-A6C34878D82A}">
                    <a16:rowId xmlns:a16="http://schemas.microsoft.com/office/drawing/2014/main" val="10002"/>
                  </a:ext>
                </a:extLst>
              </a:tr>
              <a:tr h="370840">
                <a:tc>
                  <a:txBody>
                    <a:bodyPr/>
                    <a:lstStyle/>
                    <a:p>
                      <a:r>
                        <a:rPr lang="en-US" sz="1400" b="0" i="0" u="none" strike="noStrike" kern="1200" baseline="0" dirty="0">
                          <a:solidFill>
                            <a:schemeClr val="tx1"/>
                          </a:solidFill>
                          <a:latin typeface="+mn-lt"/>
                          <a:ea typeface="+mn-ea"/>
                          <a:cs typeface="+mn-cs"/>
                        </a:rPr>
                        <a:t>Purpose</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Augment human capability</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Automate complex processes by acting like a human in certain Situations</a:t>
                      </a:r>
                      <a:endParaRPr lang="en-US" sz="1400" dirty="0"/>
                    </a:p>
                  </a:txBody>
                  <a:tcPr>
                    <a:solidFill>
                      <a:srgbClr val="D4EAE4"/>
                    </a:solidFill>
                  </a:tcPr>
                </a:tc>
                <a:extLst>
                  <a:ext uri="{0D108BD9-81ED-4DB2-BD59-A6C34878D82A}">
                    <a16:rowId xmlns:a16="http://schemas.microsoft.com/office/drawing/2014/main" val="10003"/>
                  </a:ext>
                </a:extLst>
              </a:tr>
              <a:tr h="370840">
                <a:tc>
                  <a:txBody>
                    <a:bodyPr/>
                    <a:lstStyle/>
                    <a:p>
                      <a:r>
                        <a:rPr lang="en-US" sz="1400" b="0" i="0" u="none" strike="noStrike" kern="1200" baseline="0" dirty="0">
                          <a:solidFill>
                            <a:schemeClr val="tx1"/>
                          </a:solidFill>
                          <a:latin typeface="+mn-lt"/>
                          <a:ea typeface="+mn-ea"/>
                          <a:cs typeface="+mn-cs"/>
                        </a:rPr>
                        <a:t>Industries</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Customer service, marketing, healthcare, entertainment, service Sector</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Manufacturing, finance, healthcare, banking, securities, retail, government</a:t>
                      </a:r>
                      <a:endParaRPr lang="en-US" sz="1400" dirty="0"/>
                    </a:p>
                  </a:txBody>
                  <a:tcPr>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440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(2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943100"/>
            <a:ext cx="3505200" cy="1746632"/>
          </a:xfrm>
        </p:spPr>
        <p:txBody>
          <a:bodyPr wrap="square">
            <a:spAutoFit/>
          </a:bodyPr>
          <a:lstStyle/>
          <a:p>
            <a:pPr marL="285750" indent="-285750">
              <a:buSzPct val="100000"/>
            </a:pPr>
            <a:r>
              <a:rPr lang="en-US" sz="2400" dirty="0"/>
              <a:t>Accuracy</a:t>
            </a:r>
          </a:p>
          <a:p>
            <a:pPr marL="733425" lvl="1"/>
            <a:r>
              <a:rPr lang="en-US" sz="2400" spc="-300" dirty="0"/>
              <a:t>R O </a:t>
            </a:r>
            <a:r>
              <a:rPr lang="en-US" sz="2400" dirty="0"/>
              <a:t>C curve</a:t>
            </a:r>
          </a:p>
          <a:p>
            <a:pPr marL="285750" indent="-285750">
              <a:buSzPct val="100000"/>
            </a:pPr>
            <a:r>
              <a:rPr lang="en-US" sz="2400" spc="-300" dirty="0"/>
              <a:t>D </a:t>
            </a:r>
            <a:r>
              <a:rPr lang="en-US" sz="2400" dirty="0"/>
              <a:t>L </a:t>
            </a:r>
            <a:r>
              <a:rPr lang="en-US" sz="2400" dirty="0" err="1"/>
              <a:t>vs</a:t>
            </a:r>
            <a:r>
              <a:rPr lang="en-US" sz="2400" dirty="0"/>
              <a:t> traditional </a:t>
            </a:r>
            <a:r>
              <a:rPr lang="en-US" sz="2400" spc="-300" dirty="0"/>
              <a:t>M </a:t>
            </a:r>
            <a:r>
              <a:rPr lang="en-US" sz="2400" dirty="0"/>
              <a:t>L techniques</a:t>
            </a:r>
          </a:p>
        </p:txBody>
      </p:sp>
      <p:pic>
        <p:nvPicPr>
          <p:cNvPr id="1026" name="Picture 2" descr="The y-axis shows the true positive rate from 0.0 to minus 1.0 in increments of 0.2. The x-axis shows the false negative rate from 0.0 to 0.10 in increments of 0.02.   &#10;• Starting at the lowest level, 0.0 on the y-axis, a line sloping gradually upwards represents random predictions. &#10;• Above this, is a curve representing classic machine learning or the ensemble method. The graph has a positive but changing slope, which means it forms an arc. The area under this arc is 0.89. &#10;• Between the random prediction line and the classic machine learning curve, a dot represents the old rules engine. Its coordinates are approximately 0.10 and ¬minus 0.48.&#10;• A machine learning model called CNN is represented by a black curve. It also slopes upward, forming an arc above the classic machine learning graph. The area under this arc is 0.95. &#10;• Following a similar trajectory to the CNN model’s graph and overlapping with it at many points before dipping slightly below it, a green curve represents another machine learning model called LSTM. The area under this arc is 0.90. &#10;• The ResNet model or deep learning graph rises higher than the rest but then overlaps at various points with the CNN model’s graph after crossing 0.06 on the x-axis. "/>
          <p:cNvPicPr>
            <a:picLocks noChangeAspect="1" noChangeArrowheads="1"/>
          </p:cNvPicPr>
          <p:nvPr/>
        </p:nvPicPr>
        <p:blipFill rotWithShape="1">
          <a:blip r:embed="rId3">
            <a:extLst>
              <a:ext uri="{28A0092B-C50C-407E-A947-70E740481C1C}">
                <a14:useLocalDpi xmlns:a14="http://schemas.microsoft.com/office/drawing/2010/main" val="0"/>
              </a:ext>
            </a:extLst>
          </a:blip>
          <a:srcRect b="2595"/>
          <a:stretch/>
        </p:blipFill>
        <p:spPr bwMode="auto">
          <a:xfrm>
            <a:off x="4069944" y="1657350"/>
            <a:ext cx="4550181" cy="4508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145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Cognitive Computing </a:t>
            </a:r>
            <a:r>
              <a:rPr lang="en-US" sz="2800" dirty="0">
                <a:latin typeface="+mj-lt"/>
              </a:rPr>
              <a:t>(3 of 3)</a:t>
            </a:r>
            <a:endParaRPr lang="en-US" sz="3600" dirty="0">
              <a:latin typeface="+mj-lt"/>
            </a:endParaRPr>
          </a:p>
        </p:txBody>
      </p:sp>
      <p:sp>
        <p:nvSpPr>
          <p:cNvPr id="5" name="Content Placeholder 4"/>
          <p:cNvSpPr>
            <a:spLocks noGrp="1"/>
          </p:cNvSpPr>
          <p:nvPr>
            <p:ph idx="1"/>
          </p:nvPr>
        </p:nvSpPr>
        <p:spPr>
          <a:xfrm>
            <a:off x="457200" y="990600"/>
            <a:ext cx="8153400" cy="4947508"/>
          </a:xfrm>
        </p:spPr>
        <p:txBody>
          <a:bodyPr wrap="square">
            <a:spAutoFit/>
          </a:bodyPr>
          <a:lstStyle/>
          <a:p>
            <a:r>
              <a:rPr lang="en-US" sz="2400" dirty="0"/>
              <a:t>Cognitive computing use cases</a:t>
            </a:r>
          </a:p>
          <a:p>
            <a:pPr lvl="1"/>
            <a:r>
              <a:rPr lang="en-US" sz="2400" dirty="0"/>
              <a:t>Development of smart and adaptive search engines</a:t>
            </a:r>
          </a:p>
          <a:p>
            <a:pPr lvl="1"/>
            <a:r>
              <a:rPr lang="en-US" sz="2400" dirty="0"/>
              <a:t>Effective use of natural language processing</a:t>
            </a:r>
          </a:p>
          <a:p>
            <a:pPr lvl="1"/>
            <a:r>
              <a:rPr lang="en-US" sz="2400" dirty="0"/>
              <a:t>Speech recognition</a:t>
            </a:r>
          </a:p>
          <a:p>
            <a:pPr lvl="1"/>
            <a:r>
              <a:rPr lang="en-US" sz="2400" dirty="0"/>
              <a:t>Language translation</a:t>
            </a:r>
          </a:p>
          <a:p>
            <a:pPr lvl="1"/>
            <a:r>
              <a:rPr lang="en-US" sz="2400" dirty="0"/>
              <a:t>Context-based sentiment analysis</a:t>
            </a:r>
          </a:p>
          <a:p>
            <a:pPr lvl="1"/>
            <a:r>
              <a:rPr lang="en-US" sz="2400" dirty="0"/>
              <a:t>Face recognition and facial emotion detection</a:t>
            </a:r>
          </a:p>
          <a:p>
            <a:pPr lvl="1"/>
            <a:r>
              <a:rPr lang="en-US" sz="2400" dirty="0"/>
              <a:t>Risk assessment and mitigation</a:t>
            </a:r>
          </a:p>
          <a:p>
            <a:pPr lvl="1"/>
            <a:r>
              <a:rPr lang="en-US" sz="2400" dirty="0"/>
              <a:t>Fraud detection and mitigation</a:t>
            </a:r>
          </a:p>
          <a:p>
            <a:pPr lvl="1"/>
            <a:r>
              <a:rPr lang="en-US" sz="2400" dirty="0"/>
              <a:t>Behavioral assessment and recommendations, …</a:t>
            </a:r>
          </a:p>
          <a:p>
            <a:r>
              <a:rPr lang="en-US" sz="2400" dirty="0"/>
              <a:t>Cognitive analytics?</a:t>
            </a:r>
          </a:p>
        </p:txBody>
      </p:sp>
    </p:spTree>
    <p:extLst>
      <p:ext uri="{BB962C8B-B14F-4D97-AF65-F5344CB8AC3E}">
        <p14:creationId xmlns:p14="http://schemas.microsoft.com/office/powerpoint/2010/main" val="4070035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Cognitive Search</a:t>
            </a:r>
          </a:p>
        </p:txBody>
      </p:sp>
      <p:sp>
        <p:nvSpPr>
          <p:cNvPr id="5" name="Content Placeholder 4"/>
          <p:cNvSpPr>
            <a:spLocks noGrp="1"/>
          </p:cNvSpPr>
          <p:nvPr>
            <p:ph idx="1"/>
          </p:nvPr>
        </p:nvSpPr>
        <p:spPr>
          <a:xfrm>
            <a:off x="457200" y="990600"/>
            <a:ext cx="8153400" cy="2423740"/>
          </a:xfrm>
        </p:spPr>
        <p:txBody>
          <a:bodyPr wrap="square">
            <a:spAutoFit/>
          </a:bodyPr>
          <a:lstStyle/>
          <a:p>
            <a:r>
              <a:rPr lang="en-US" sz="2400" dirty="0"/>
              <a:t>Can handle a variety of data types</a:t>
            </a:r>
          </a:p>
          <a:p>
            <a:r>
              <a:rPr lang="en-US" sz="2400" dirty="0"/>
              <a:t>Can contextualize the search space</a:t>
            </a:r>
          </a:p>
          <a:p>
            <a:r>
              <a:rPr lang="en-US" sz="2400" dirty="0"/>
              <a:t>Employ advanced </a:t>
            </a:r>
            <a:r>
              <a:rPr lang="en-US" sz="2400" spc="-300" dirty="0"/>
              <a:t>A </a:t>
            </a:r>
            <a:r>
              <a:rPr lang="en-US" sz="2400" dirty="0"/>
              <a:t>I technologies.</a:t>
            </a:r>
          </a:p>
          <a:p>
            <a:r>
              <a:rPr lang="en-US" sz="2400" dirty="0"/>
              <a:t>Enable developers to build enterprise-specific search applications</a:t>
            </a:r>
          </a:p>
        </p:txBody>
      </p:sp>
      <p:pic>
        <p:nvPicPr>
          <p:cNvPr id="14338" name="Picture 2" descr="The ease of use is represented on the y-axis while the value proposition is represented on the x-axis.&#10;• The line graph starts from the origin and rises with a positive slope to the first marked point. The word Indexing is written under the point. An icon labeled Keyword Search lies just above this point. &#10;• The slope of the graph increases slightly and remains constant until the second marked point. A list under this point includes Indexing and Natural Language Processing or N L P. An icon labeled Semantic Search lies just above this point. &#10;• The slope of the graph increases further, and the graph curves slightly upwards until the third marked point. A list under this point includes Indexing, N L P, and Machine Learning. An icon labeled Contextual Search lies just above this point. &#10;• The slope of the graph increases further, and graph curves slightly upwards until the fourth marked point. A list under this point includes Indexing, N L P, Machine Learning, and Natural Human Interaction or N H I. An icon labeled Cognitive Search lies just above this point. The graph continues to rise beyond this point."/>
          <p:cNvPicPr>
            <a:picLocks noChangeAspect="1" noChangeArrowheads="1"/>
          </p:cNvPicPr>
          <p:nvPr/>
        </p:nvPicPr>
        <p:blipFill rotWithShape="1">
          <a:blip r:embed="rId3">
            <a:extLst>
              <a:ext uri="{28A0092B-C50C-407E-A947-70E740481C1C}">
                <a14:useLocalDpi xmlns:a14="http://schemas.microsoft.com/office/drawing/2010/main" val="0"/>
              </a:ext>
            </a:extLst>
          </a:blip>
          <a:srcRect b="4323"/>
          <a:stretch/>
        </p:blipFill>
        <p:spPr bwMode="auto">
          <a:xfrm>
            <a:off x="2117518" y="3500163"/>
            <a:ext cx="4908965" cy="2802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028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End of Chapter 6</a:t>
            </a:r>
          </a:p>
        </p:txBody>
      </p:sp>
      <p:sp>
        <p:nvSpPr>
          <p:cNvPr id="4" name="Content Placeholder 3"/>
          <p:cNvSpPr>
            <a:spLocks noGrp="1"/>
          </p:cNvSpPr>
          <p:nvPr>
            <p:ph sz="quarter" idx="14"/>
          </p:nvPr>
        </p:nvSpPr>
        <p:spPr>
          <a:xfrm>
            <a:off x="457200" y="990600"/>
            <a:ext cx="8153400" cy="369332"/>
          </a:xfrm>
        </p:spPr>
        <p:txBody>
          <a:bodyPr>
            <a:spAutoFit/>
          </a:bodyPr>
          <a:lstStyle/>
          <a:p>
            <a:pPr marL="231775" indent="-231775">
              <a:buSzPct val="100000"/>
            </a:pPr>
            <a:r>
              <a:rPr lang="en-US" sz="2400" dirty="0"/>
              <a:t>Questions / Comments</a:t>
            </a:r>
            <a:endParaRPr lang="en-IN" sz="2400" dirty="0"/>
          </a:p>
        </p:txBody>
      </p:sp>
    </p:spTree>
    <p:extLst>
      <p:ext uri="{BB962C8B-B14F-4D97-AF65-F5344CB8AC3E}">
        <p14:creationId xmlns:p14="http://schemas.microsoft.com/office/powerpoint/2010/main" val="26665023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9534"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(3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733550"/>
            <a:ext cx="8153400" cy="738664"/>
          </a:xfrm>
        </p:spPr>
        <p:txBody>
          <a:bodyPr wrap="square">
            <a:spAutoFit/>
          </a:bodyPr>
          <a:lstStyle/>
          <a:p>
            <a:pPr marL="266700" indent="-266700"/>
            <a:r>
              <a:rPr lang="en-US" sz="2400" dirty="0">
                <a:solidFill>
                  <a:schemeClr val="bg2"/>
                </a:solidFill>
              </a:rPr>
              <a:t>A Generalized Framework for </a:t>
            </a:r>
            <a:r>
              <a:rPr lang="en-US" sz="2400" spc="-300" dirty="0">
                <a:solidFill>
                  <a:schemeClr val="bg2"/>
                </a:solidFill>
              </a:rPr>
              <a:t>A </a:t>
            </a:r>
            <a:r>
              <a:rPr lang="en-US" sz="2400" dirty="0">
                <a:solidFill>
                  <a:schemeClr val="bg2"/>
                </a:solidFill>
              </a:rPr>
              <a:t>I and Deep Learning–Based Analytics Solutions</a:t>
            </a:r>
          </a:p>
        </p:txBody>
      </p:sp>
      <p:pic>
        <p:nvPicPr>
          <p:cNvPr id="2050" name="Picture 2" descr="The diagram shows three concentric circles and four numbered text boxes outside the outermost circle. &#10;• The innermost circle is divided into four equal sections which are (clockwise): &#10;• Validate,&#10;• Insights,&#10;• Live Test, and&#10;• Production&#10;• The middle circle follows the same division but further sub-divides each section into two equal parts. The two equal parts are further put into a category, which is labeled in the outermost circle. &#10;• Under the Validate section, the sub-divisions in the middle circle are:&#10;• Investigate, and &#10;• Test &#10;• Investigate and Test are clubbed together under Mentoring in the outermost circle.    &#10;• Under the Insights section, the sub-divisions in the middle circle are:&#10;• Engineer, and&#10;• Simulate &#10;• Engineer and Simulate are clubbed together under Initial Wins in the outermost circle. &#10;• Under the Live Test section, the sub-divisions in the middle circle are:&#10;• Integrate, and &#10;• Analyze Data &#10;• Integrate and Analyze Data are clubbed together under Leveragable A P I’s in the outermost circle. &#10;• Under the Production section, the sub-divisions in the middle circle are:&#10;• Go Live, and&#10;• Handover &#10;• Go Live and Handover are clubbed together under Training in the outermost circle.    &#10;• The outermost circle has the following labels:&#10;• Cross-Functional Teams across the middle circle sections of Integrate and Simulate and across the middle circle sections of Handover and Investigate.     &#10;• Text Box 1 on the upper right of the diagram relates to the validate section. &#10;• The text with the heading A I Strategy reads as follows: &#10;• Analyze business priorities and identify A I use cases. Review key enterprise A I capabilities and provide recommendations and next steps for customers to successfully get value from A I. &#10;• Text Box 2 on the lower right of the diagram relates to the insights section. &#10;• The text with the heading A I Rapid Analytic Consulting Engagement (Race) reads as follows: &#10;• Use AI exploration to test use cases and provide a proof of value for A I approaches. &#10;• Text Box 3 on the lower left of the diagram relates to the live test section. &#10;• The text with the heading A I Foundation reads as follows: &#10;• Operationalize use cases through data science and engineering; build and deploy a deep learning platform, integrating data sources, models, and business processes. &#10;• Text Box 4 on the upper left of the diagram relates to the production section. &#10;• The text with the heading A I as-a-Service reads as follows: &#10;• Manage iterative, stage-gate process for analytic models from development to handover to operations. "/>
          <p:cNvPicPr>
            <a:picLocks noChangeAspect="1" noChangeArrowheads="1"/>
          </p:cNvPicPr>
          <p:nvPr/>
        </p:nvPicPr>
        <p:blipFill rotWithShape="1">
          <a:blip r:embed="rId3">
            <a:extLst>
              <a:ext uri="{28A0092B-C50C-407E-A947-70E740481C1C}">
                <a14:useLocalDpi xmlns:a14="http://schemas.microsoft.com/office/drawing/2010/main" val="0"/>
              </a:ext>
            </a:extLst>
          </a:blip>
          <a:srcRect b="4792"/>
          <a:stretch/>
        </p:blipFill>
        <p:spPr bwMode="auto">
          <a:xfrm>
            <a:off x="605396" y="2688256"/>
            <a:ext cx="7914366" cy="352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19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(4 of 4)</a:t>
            </a:r>
            <a:endParaRPr lang="en-US" sz="3600" dirty="0">
              <a:latin typeface="+mj-lt"/>
            </a:endParaRPr>
          </a:p>
        </p:txBody>
      </p:sp>
      <p:sp>
        <p:nvSpPr>
          <p:cNvPr id="4" name="Content Placeholder 3"/>
          <p:cNvSpPr>
            <a:spLocks noGrp="1"/>
          </p:cNvSpPr>
          <p:nvPr>
            <p:ph idx="13"/>
          </p:nvPr>
        </p:nvSpPr>
        <p:spPr>
          <a:xfrm>
            <a:off x="457200" y="990600"/>
            <a:ext cx="8153400" cy="5262979"/>
          </a:xfrm>
        </p:spPr>
        <p:txBody>
          <a:bodyPr wrap="square">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is fraud in banking?</a:t>
            </a:r>
          </a:p>
          <a:p>
            <a:pPr marL="457200" indent="-457200">
              <a:spcBef>
                <a:spcPts val="600"/>
              </a:spcBef>
              <a:buFont typeface="+mj-lt"/>
              <a:buAutoNum type="arabicPeriod"/>
            </a:pPr>
            <a:r>
              <a:rPr lang="en-US" sz="2400" dirty="0"/>
              <a:t>What are the types of fraud that banking firms are facing today?</a:t>
            </a:r>
          </a:p>
          <a:p>
            <a:pPr marL="457200" indent="-457200">
              <a:spcBef>
                <a:spcPts val="600"/>
              </a:spcBef>
              <a:buFont typeface="+mj-lt"/>
              <a:buAutoNum type="arabicPeriod"/>
            </a:pPr>
            <a:r>
              <a:rPr lang="en-US" sz="2400" dirty="0"/>
              <a:t>What do you think are the implications of fraud on banks and on their customers?</a:t>
            </a:r>
          </a:p>
          <a:p>
            <a:pPr marL="457200" indent="-457200">
              <a:spcBef>
                <a:spcPts val="600"/>
              </a:spcBef>
              <a:buFont typeface="+mj-lt"/>
              <a:buAutoNum type="arabicPeriod"/>
            </a:pPr>
            <a:r>
              <a:rPr lang="en-US" sz="2400" dirty="0"/>
              <a:t>Compare the old and new methods for identifying and mitigating fraud.</a:t>
            </a:r>
          </a:p>
          <a:p>
            <a:pPr marL="457200" indent="-457200">
              <a:spcBef>
                <a:spcPts val="600"/>
              </a:spcBef>
              <a:buFont typeface="+mj-lt"/>
              <a:buAutoNum type="arabicPeriod"/>
            </a:pPr>
            <a:r>
              <a:rPr lang="en-US" sz="2400" dirty="0"/>
              <a:t>Why do you think deep learning methods provided better prediction accuracy?</a:t>
            </a:r>
          </a:p>
          <a:p>
            <a:pPr marL="457200" indent="-457200">
              <a:spcBef>
                <a:spcPts val="600"/>
              </a:spcBef>
              <a:buFont typeface="+mj-lt"/>
              <a:buAutoNum type="arabicPeriod"/>
            </a:pPr>
            <a:r>
              <a:rPr lang="en-US" sz="2400" dirty="0"/>
              <a:t>Discuss the trade-off between false positive and false negative (type 1 and type 2 errors) within the context of predicting fraudulent activities.</a:t>
            </a:r>
          </a:p>
        </p:txBody>
      </p:sp>
    </p:spTree>
    <p:extLst>
      <p:ext uri="{BB962C8B-B14F-4D97-AF65-F5344CB8AC3E}">
        <p14:creationId xmlns:p14="http://schemas.microsoft.com/office/powerpoint/2010/main" val="234669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Learning </a:t>
            </a:r>
            <a:r>
              <a:rPr lang="en-US" sz="2800" dirty="0">
                <a:latin typeface="+mj-lt"/>
              </a:rPr>
              <a:t>(1 of 3)</a:t>
            </a:r>
            <a:endParaRPr lang="en-US" sz="3600" dirty="0">
              <a:latin typeface="+mj-lt"/>
            </a:endParaRPr>
          </a:p>
        </p:txBody>
      </p:sp>
      <p:sp>
        <p:nvSpPr>
          <p:cNvPr id="4" name="Content Placeholder 3"/>
          <p:cNvSpPr>
            <a:spLocks noGrp="1"/>
          </p:cNvSpPr>
          <p:nvPr>
            <p:ph idx="13"/>
          </p:nvPr>
        </p:nvSpPr>
        <p:spPr>
          <a:xfrm>
            <a:off x="457200" y="990600"/>
            <a:ext cx="8153400" cy="3570208"/>
          </a:xfrm>
        </p:spPr>
        <p:txBody>
          <a:bodyPr wrap="square">
            <a:spAutoFit/>
          </a:bodyPr>
          <a:lstStyle/>
          <a:p>
            <a:r>
              <a:rPr lang="en-US" sz="2400" dirty="0"/>
              <a:t>Imaginative things in the </a:t>
            </a:r>
            <a:r>
              <a:rPr lang="en-US" sz="2400" dirty="0" err="1"/>
              <a:t>SciFi</a:t>
            </a:r>
            <a:r>
              <a:rPr lang="en-US" sz="2400" dirty="0"/>
              <a:t> movies are turning into realities-tanks to </a:t>
            </a:r>
            <a:r>
              <a:rPr lang="en-US" sz="2400" spc="-300" dirty="0"/>
              <a:t>A </a:t>
            </a:r>
            <a:r>
              <a:rPr lang="en-US" sz="2400" dirty="0"/>
              <a:t>I and Machine Learning</a:t>
            </a:r>
          </a:p>
          <a:p>
            <a:pPr lvl="1"/>
            <a:r>
              <a:rPr lang="en-US" sz="2400" dirty="0" err="1"/>
              <a:t>Siri</a:t>
            </a:r>
            <a:r>
              <a:rPr lang="en-US" sz="2400" dirty="0"/>
              <a:t>, Google assistant, </a:t>
            </a:r>
            <a:r>
              <a:rPr lang="en-US" sz="2400" dirty="0" err="1"/>
              <a:t>Alexa</a:t>
            </a:r>
            <a:r>
              <a:rPr lang="en-US" sz="2400" dirty="0"/>
              <a:t>, Google home, …</a:t>
            </a:r>
          </a:p>
          <a:p>
            <a:r>
              <a:rPr lang="en-US" sz="2400" dirty="0"/>
              <a:t>Deep learning is the newest member of the </a:t>
            </a:r>
            <a:r>
              <a:rPr lang="en-US" sz="2400" spc="-300" dirty="0"/>
              <a:t>A </a:t>
            </a:r>
            <a:r>
              <a:rPr lang="en-US" sz="2400" dirty="0"/>
              <a:t>I/Machine Learning family</a:t>
            </a:r>
          </a:p>
          <a:p>
            <a:pPr lvl="1"/>
            <a:r>
              <a:rPr lang="en-US" sz="2400" dirty="0"/>
              <a:t>Learn better than ever before </a:t>
            </a:r>
          </a:p>
          <a:p>
            <a:r>
              <a:rPr lang="en-US" sz="2400" dirty="0"/>
              <a:t>The reason for Deep Learning superiority </a:t>
            </a:r>
          </a:p>
          <a:p>
            <a:pPr lvl="1"/>
            <a:r>
              <a:rPr lang="en-US" sz="2400" dirty="0">
                <a:solidFill>
                  <a:schemeClr val="bg2"/>
                </a:solidFill>
              </a:rPr>
              <a:t>Automatic feature extraction and representation   </a:t>
            </a:r>
          </a:p>
        </p:txBody>
      </p:sp>
    </p:spTree>
    <p:extLst>
      <p:ext uri="{BB962C8B-B14F-4D97-AF65-F5344CB8AC3E}">
        <p14:creationId xmlns:p14="http://schemas.microsoft.com/office/powerpoint/2010/main" val="96536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Learning </a:t>
            </a:r>
            <a:r>
              <a:rPr lang="en-US" sz="2800" dirty="0">
                <a:latin typeface="+mj-lt"/>
              </a:rPr>
              <a:t>(2 of 3)</a:t>
            </a:r>
            <a:endParaRPr lang="en-US" sz="3600" dirty="0">
              <a:latin typeface="+mj-lt"/>
            </a:endParaRP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dirty="0"/>
              <a:t>The placement of Deep Learning within the overarching    </a:t>
            </a:r>
            <a:r>
              <a:rPr lang="en-US" sz="2400" spc="-300" dirty="0"/>
              <a:t>A </a:t>
            </a:r>
            <a:r>
              <a:rPr lang="en-US" sz="2400" dirty="0"/>
              <a:t>I-based learning methods</a:t>
            </a:r>
          </a:p>
        </p:txBody>
      </p:sp>
      <p:pic>
        <p:nvPicPr>
          <p:cNvPr id="3074" name="Picture 2" descr="• In the diagram, the four ovals, each ensconced within the next larger oval, show the following:&#10;• The smallest oval titled Deep Learning lists the models of C N N, R N N, and L S T M &#10;• The next oval is titled Representation Learning and contains the oval titled Deep Learning, and additionally lists the following methods: &#10;• Autoencoders,&#10;• Clustering, and &#10;• P C A slash I C A. &#10;• The next oval titled Machine Learning contains the oval titled Representation Learning, and additionally lists the following methods:&#10;• Decision trees, and &#10;• Logistic regression. &#10;• The largest oval titled Artificial Intelligence contains the oval titled Machine Learning, and additionally lists the following methods: &#10;• Knowledge-based slash expert systems&#10;• Fuzzy logic, and &#10;• Robotics.  "/>
          <p:cNvPicPr>
            <a:picLocks noChangeAspect="1" noChangeArrowheads="1"/>
          </p:cNvPicPr>
          <p:nvPr/>
        </p:nvPicPr>
        <p:blipFill rotWithShape="1">
          <a:blip r:embed="rId3">
            <a:extLst>
              <a:ext uri="{28A0092B-C50C-407E-A947-70E740481C1C}">
                <a14:useLocalDpi xmlns:a14="http://schemas.microsoft.com/office/drawing/2010/main" val="0"/>
              </a:ext>
            </a:extLst>
          </a:blip>
          <a:srcRect b="3527"/>
          <a:stretch/>
        </p:blipFill>
        <p:spPr bwMode="auto">
          <a:xfrm>
            <a:off x="1017476" y="1905506"/>
            <a:ext cx="7093834" cy="438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62440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24215</TotalTime>
  <Words>2521</Words>
  <Application>Microsoft Macintosh PowerPoint</Application>
  <PresentationFormat>全屏显示(4:3)</PresentationFormat>
  <Paragraphs>332</Paragraphs>
  <Slides>53</Slides>
  <Notes>52</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59" baseType="lpstr">
      <vt:lpstr>Arial</vt:lpstr>
      <vt:lpstr>Times New Roman</vt:lpstr>
      <vt:lpstr>Verdana</vt:lpstr>
      <vt:lpstr>Wingdings</vt:lpstr>
      <vt:lpstr>508 Lecture</vt:lpstr>
      <vt:lpstr>Equation</vt:lpstr>
      <vt:lpstr>Analytics, Data Science and A I: Systems for Decision Support</vt:lpstr>
      <vt:lpstr>Learning Objectives (1 of 2)</vt:lpstr>
      <vt:lpstr>Learning Objectives (2 of 2)</vt:lpstr>
      <vt:lpstr>Opening Vignette (1 of 4)</vt:lpstr>
      <vt:lpstr>Opening Vignette (2 of 4)</vt:lpstr>
      <vt:lpstr>Opening Vignette (3 of 4)</vt:lpstr>
      <vt:lpstr>Opening Vignette (4 of 4)</vt:lpstr>
      <vt:lpstr>Introduction to Deep Learning (1 of 3)</vt:lpstr>
      <vt:lpstr>Introduction to Deep Learning (2 of 3)</vt:lpstr>
      <vt:lpstr>Introduction to Deep Learning (3 of 3)</vt:lpstr>
      <vt:lpstr>Application Case 6.1 (1 of 2) </vt:lpstr>
      <vt:lpstr>Application Case 6.1 (2 of 2) </vt:lpstr>
      <vt:lpstr>Basics of “Shallow” Learning (1 of 4)</vt:lpstr>
      <vt:lpstr>Basics of “Shallow” Learning (2 of 4)</vt:lpstr>
      <vt:lpstr>Basics of “Shallow” Learning (3 of 4)</vt:lpstr>
      <vt:lpstr>Basics of “Shallow” Learning (4 of 4)</vt:lpstr>
      <vt:lpstr>Application Case 6.2 </vt:lpstr>
      <vt:lpstr>Technology Insight 6.1 (1 of 3)</vt:lpstr>
      <vt:lpstr>Technology Insight 6.1 (2 of 3)</vt:lpstr>
      <vt:lpstr>Technology Insight 6.1 (3 of 3)</vt:lpstr>
      <vt:lpstr>Application Case 6.3 </vt:lpstr>
      <vt:lpstr>Process of Developing Neural-Network Based Systems </vt:lpstr>
      <vt:lpstr>Learning Process in A N N</vt:lpstr>
      <vt:lpstr>Backpropagation for A N N Training    (1 of 2) </vt:lpstr>
      <vt:lpstr>Backpropagation for A N N Training    (2 of 2) </vt:lpstr>
      <vt:lpstr>Illuminating the Black Box of A N N</vt:lpstr>
      <vt:lpstr>Application Case 6.4 (1 of 2)</vt:lpstr>
      <vt:lpstr>Application Case 6.4 (2 of 2)</vt:lpstr>
      <vt:lpstr>Deep Neural Networks (1 of 3)</vt:lpstr>
      <vt:lpstr>Deep Neural Networks (2 of 3)</vt:lpstr>
      <vt:lpstr>Deep Neural Networks (3 of 3)</vt:lpstr>
      <vt:lpstr>Application Case 6.5 (1 of 2)</vt:lpstr>
      <vt:lpstr>Application Case 6.5 (2 of 2)</vt:lpstr>
      <vt:lpstr>Convolutional “Deep” Neural Networks </vt:lpstr>
      <vt:lpstr>Convolution Function</vt:lpstr>
      <vt:lpstr>Image Processing Using C N N (1 of 3)</vt:lpstr>
      <vt:lpstr>Image Processing Using C N N (2 of 3)</vt:lpstr>
      <vt:lpstr>Image Processing Using C N N (3 of 3)</vt:lpstr>
      <vt:lpstr>Application Case 6.6</vt:lpstr>
      <vt:lpstr>Text Processing Using C N N (1 of 2)</vt:lpstr>
      <vt:lpstr>Text Processing Using C N N (2 of 2)</vt:lpstr>
      <vt:lpstr>Recurrent Neural Networks (R N N) &amp; Long Short-Term Memory (L S T M)      (1 of 3)</vt:lpstr>
      <vt:lpstr>Recurrent Neural Networks (R N N) &amp; Long Short-Term Memory (L S T M)     (2 of 3)</vt:lpstr>
      <vt:lpstr>Application Case 6.7 (1 of 4)</vt:lpstr>
      <vt:lpstr>Recurrent Neural Networks (R N N) &amp; Long Short-Term Memory (L S T M)     (3 of 3) </vt:lpstr>
      <vt:lpstr>Computer Frameworks for Implementation of Deep Learning </vt:lpstr>
      <vt:lpstr>Cognitive Computing (1 of 3)</vt:lpstr>
      <vt:lpstr>Conceptual Framework for Cognitive Computing and Its Promises</vt:lpstr>
      <vt:lpstr>Cognitive Computing (2 of 3)</vt:lpstr>
      <vt:lpstr>Cognitive Computing (3 of 3)</vt:lpstr>
      <vt:lpstr>Cognitive Search</vt:lpstr>
      <vt:lpstr>End of Chapter 6</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4629</cp:revision>
  <dcterms:created xsi:type="dcterms:W3CDTF">2014-07-14T20:04:21Z</dcterms:created>
  <dcterms:modified xsi:type="dcterms:W3CDTF">2021-11-22T14:52:51Z</dcterms:modified>
</cp:coreProperties>
</file>