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1074" r:id="rId2"/>
    <p:sldId id="1135" r:id="rId3"/>
    <p:sldId id="1166" r:id="rId4"/>
    <p:sldId id="1167" r:id="rId5"/>
    <p:sldId id="1168" r:id="rId6"/>
    <p:sldId id="1169" r:id="rId7"/>
    <p:sldId id="1170" r:id="rId8"/>
    <p:sldId id="1171" r:id="rId9"/>
    <p:sldId id="1172" r:id="rId10"/>
    <p:sldId id="1173" r:id="rId11"/>
    <p:sldId id="1174" r:id="rId12"/>
    <p:sldId id="1175" r:id="rId13"/>
    <p:sldId id="1176" r:id="rId14"/>
    <p:sldId id="1177" r:id="rId15"/>
    <p:sldId id="1179" r:id="rId16"/>
    <p:sldId id="1180" r:id="rId17"/>
    <p:sldId id="1181" r:id="rId18"/>
    <p:sldId id="1182" r:id="rId19"/>
    <p:sldId id="1185" r:id="rId20"/>
    <p:sldId id="1186" r:id="rId21"/>
    <p:sldId id="1187" r:id="rId22"/>
    <p:sldId id="1188" r:id="rId23"/>
    <p:sldId id="1189" r:id="rId24"/>
    <p:sldId id="1191" r:id="rId25"/>
    <p:sldId id="1240" r:id="rId26"/>
    <p:sldId id="1194" r:id="rId27"/>
    <p:sldId id="1195" r:id="rId28"/>
    <p:sldId id="1196" r:id="rId29"/>
    <p:sldId id="1197" r:id="rId30"/>
    <p:sldId id="1198" r:id="rId31"/>
    <p:sldId id="1199" r:id="rId32"/>
    <p:sldId id="1200" r:id="rId33"/>
    <p:sldId id="1205" r:id="rId34"/>
    <p:sldId id="1208" r:id="rId35"/>
    <p:sldId id="1209" r:id="rId36"/>
    <p:sldId id="1210" r:id="rId37"/>
    <p:sldId id="1211" r:id="rId38"/>
    <p:sldId id="1212" r:id="rId39"/>
    <p:sldId id="1213" r:id="rId40"/>
    <p:sldId id="1214" r:id="rId41"/>
    <p:sldId id="1215" r:id="rId42"/>
    <p:sldId id="1216" r:id="rId43"/>
    <p:sldId id="1217" r:id="rId44"/>
    <p:sldId id="1218" r:id="rId45"/>
    <p:sldId id="1219" r:id="rId46"/>
    <p:sldId id="1220" r:id="rId47"/>
    <p:sldId id="1223" r:id="rId48"/>
    <p:sldId id="1224" r:id="rId49"/>
    <p:sldId id="1225" r:id="rId50"/>
    <p:sldId id="1226" r:id="rId51"/>
    <p:sldId id="1227" r:id="rId52"/>
    <p:sldId id="1228" r:id="rId53"/>
    <p:sldId id="1229" r:id="rId54"/>
    <p:sldId id="1231" r:id="rId55"/>
    <p:sldId id="1232" r:id="rId56"/>
    <p:sldId id="1233" r:id="rId57"/>
    <p:sldId id="1234" r:id="rId58"/>
    <p:sldId id="1235" r:id="rId59"/>
    <p:sldId id="1236" r:id="rId60"/>
    <p:sldId id="1237" r:id="rId61"/>
    <p:sldId id="1165"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60">
          <p15:clr>
            <a:srgbClr val="A4A3A4"/>
          </p15:clr>
        </p15:guide>
        <p15:guide id="6" orient="horz" pos="672">
          <p15:clr>
            <a:srgbClr val="A4A3A4"/>
          </p15:clr>
        </p15:guide>
        <p15:guide id="7" orient="horz" pos="1200">
          <p15:clr>
            <a:srgbClr val="A4A3A4"/>
          </p15:clr>
        </p15:guide>
        <p15:guide id="8" pos="288">
          <p15:clr>
            <a:srgbClr val="A4A3A4"/>
          </p15:clr>
        </p15:guide>
        <p15:guide id="9"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15" autoAdjust="0"/>
    <p:restoredTop sz="87185" autoAdjust="0"/>
  </p:normalViewPr>
  <p:slideViewPr>
    <p:cSldViewPr>
      <p:cViewPr varScale="1">
        <p:scale>
          <a:sx n="129" d="100"/>
          <a:sy n="129" d="100"/>
        </p:scale>
        <p:origin x="1288" y="192"/>
      </p:cViewPr>
      <p:guideLst>
        <p:guide orient="horz" pos="2160"/>
        <p:guide pos="2880"/>
        <p:guide orient="horz" pos="336"/>
        <p:guide orient="horz" pos="3984"/>
        <p:guide orient="horz" pos="960"/>
        <p:guide orient="horz" pos="672"/>
        <p:guide orient="horz" pos="1200"/>
        <p:guide pos="288"/>
        <p:guide pos="5424"/>
      </p:guideLst>
    </p:cSldViewPr>
  </p:slideViewPr>
  <p:outlineViewPr>
    <p:cViewPr>
      <p:scale>
        <a:sx n="33" d="100"/>
        <a:sy n="33" d="100"/>
      </p:scale>
      <p:origin x="0" y="2710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11/15/21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11/15/21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11/15/21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11/15/21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11/15/21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11/15/21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11/15/21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11/15/21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11/15/21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6.jpeg"/><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50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98224"/>
            <a:ext cx="8153923"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54728" y="2497663"/>
            <a:ext cx="4055871" cy="492443"/>
          </a:xfrm>
        </p:spPr>
        <p:txBody>
          <a:bodyPr wrap="square">
            <a:spAutoFit/>
          </a:bodyPr>
          <a:lstStyle/>
          <a:p>
            <a:r>
              <a:rPr lang="en-US" sz="3200" dirty="0"/>
              <a:t>Chapter 7</a:t>
            </a:r>
          </a:p>
        </p:txBody>
      </p:sp>
      <p:sp>
        <p:nvSpPr>
          <p:cNvPr id="5" name="Text Placeholder 5"/>
          <p:cNvSpPr>
            <a:spLocks noGrp="1"/>
          </p:cNvSpPr>
          <p:nvPr>
            <p:ph type="body" sz="quarter" idx="15"/>
          </p:nvPr>
        </p:nvSpPr>
        <p:spPr>
          <a:xfrm>
            <a:off x="4572000" y="3171825"/>
            <a:ext cx="4041101" cy="615553"/>
          </a:xfrm>
        </p:spPr>
        <p:txBody>
          <a:bodyPr wrap="square">
            <a:spAutoFit/>
          </a:bodyPr>
          <a:lstStyle/>
          <a:p>
            <a:pPr>
              <a:buClrTx/>
              <a:defRPr/>
            </a:pPr>
            <a:r>
              <a:rPr lang="en-US" altLang="en-US" sz="2000" dirty="0">
                <a:ea typeface="Verdana" panose="020B0604030504040204" pitchFamily="34" charset="0"/>
                <a:cs typeface="Verdana" panose="020B0604030504040204" pitchFamily="34" charset="0"/>
              </a:rPr>
              <a:t>Text Mining, Sentiment Analysis, and Social Analytics</a:t>
            </a: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590801" y="6416159"/>
            <a:ext cx="6019800"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Data Mining versus Text Mining</a:t>
            </a:r>
          </a:p>
        </p:txBody>
      </p:sp>
      <p:sp>
        <p:nvSpPr>
          <p:cNvPr id="5" name="Content Placeholder 4"/>
          <p:cNvSpPr>
            <a:spLocks noGrp="1"/>
          </p:cNvSpPr>
          <p:nvPr>
            <p:ph idx="13"/>
          </p:nvPr>
        </p:nvSpPr>
        <p:spPr>
          <a:xfrm>
            <a:off x="457200" y="990600"/>
            <a:ext cx="8153400" cy="4131900"/>
          </a:xfrm>
        </p:spPr>
        <p:txBody>
          <a:bodyPr wrap="square">
            <a:spAutoFit/>
          </a:bodyPr>
          <a:lstStyle/>
          <a:p>
            <a:r>
              <a:rPr lang="en-US" sz="2400" dirty="0"/>
              <a:t>Both seek for novel and useful patterns</a:t>
            </a:r>
          </a:p>
          <a:p>
            <a:r>
              <a:rPr lang="en-US" sz="2400" dirty="0"/>
              <a:t>Both are semi-automated processes</a:t>
            </a:r>
          </a:p>
          <a:p>
            <a:r>
              <a:rPr lang="en-US" sz="2400" dirty="0"/>
              <a:t>Difference is the nature of the data: </a:t>
            </a:r>
          </a:p>
          <a:p>
            <a:pPr marL="790575" lvl="1" indent="-342900"/>
            <a:r>
              <a:rPr lang="en-US" sz="2400" dirty="0"/>
              <a:t>Structured versus unstructured data</a:t>
            </a:r>
          </a:p>
          <a:p>
            <a:pPr marL="790575" lvl="1" indent="-342900"/>
            <a:r>
              <a:rPr lang="en-US" sz="2400" dirty="0">
                <a:solidFill>
                  <a:schemeClr val="bg2"/>
                </a:solidFill>
              </a:rPr>
              <a:t>Structured data: </a:t>
            </a:r>
            <a:r>
              <a:rPr lang="en-US" sz="2400" dirty="0"/>
              <a:t>in databases</a:t>
            </a:r>
          </a:p>
          <a:p>
            <a:pPr marL="790575" lvl="1" indent="-342900"/>
            <a:r>
              <a:rPr lang="en-US" sz="2400" dirty="0">
                <a:solidFill>
                  <a:schemeClr val="bg2"/>
                </a:solidFill>
              </a:rPr>
              <a:t>Unstructured data: </a:t>
            </a:r>
            <a:r>
              <a:rPr lang="en-US" sz="2400" dirty="0"/>
              <a:t>Word documents, </a:t>
            </a:r>
            <a:r>
              <a:rPr lang="en-US" sz="2400" spc="-300" dirty="0"/>
              <a:t>P D </a:t>
            </a:r>
            <a:r>
              <a:rPr lang="en-US" sz="2400" dirty="0"/>
              <a:t>F files, text excerpts, </a:t>
            </a:r>
            <a:r>
              <a:rPr lang="en-US" sz="2400" spc="-300" dirty="0"/>
              <a:t>X M </a:t>
            </a:r>
            <a:r>
              <a:rPr lang="en-US" sz="2400" dirty="0"/>
              <a:t>L files, and so on</a:t>
            </a:r>
          </a:p>
          <a:p>
            <a:r>
              <a:rPr lang="en-US" sz="2400" dirty="0">
                <a:solidFill>
                  <a:schemeClr val="bg2"/>
                </a:solidFill>
              </a:rPr>
              <a:t>To perform text mining </a:t>
            </a:r>
            <a:r>
              <a:rPr lang="en-US" sz="2400" dirty="0"/>
              <a:t>– first, impose structure to the data, then mine the structured data. </a:t>
            </a:r>
          </a:p>
        </p:txBody>
      </p:sp>
    </p:spTree>
    <p:extLst>
      <p:ext uri="{BB962C8B-B14F-4D97-AF65-F5344CB8AC3E}">
        <p14:creationId xmlns:p14="http://schemas.microsoft.com/office/powerpoint/2010/main" val="2923824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Concepts </a:t>
            </a:r>
            <a:r>
              <a:rPr lang="en-US" sz="2800" dirty="0">
                <a:latin typeface="+mj-lt"/>
              </a:rPr>
              <a:t>(2 of 2)</a:t>
            </a:r>
            <a:endParaRPr lang="en-US" sz="3600" dirty="0">
              <a:latin typeface="+mj-lt"/>
            </a:endParaRPr>
          </a:p>
        </p:txBody>
      </p:sp>
      <p:sp>
        <p:nvSpPr>
          <p:cNvPr id="5" name="Content Placeholder 4"/>
          <p:cNvSpPr>
            <a:spLocks noGrp="1"/>
          </p:cNvSpPr>
          <p:nvPr>
            <p:ph idx="13"/>
          </p:nvPr>
        </p:nvSpPr>
        <p:spPr>
          <a:xfrm>
            <a:off x="457200" y="990600"/>
            <a:ext cx="8153400" cy="4562788"/>
          </a:xfrm>
        </p:spPr>
        <p:txBody>
          <a:bodyPr wrap="square">
            <a:spAutoFit/>
          </a:bodyPr>
          <a:lstStyle/>
          <a:p>
            <a:r>
              <a:rPr lang="en-US" sz="2400" dirty="0"/>
              <a:t>Benefits of text mining are obvious especially in text-rich data environments</a:t>
            </a:r>
          </a:p>
          <a:p>
            <a:pPr marL="790575" lvl="1" indent="-342900"/>
            <a:r>
              <a:rPr lang="en-US" sz="2400" dirty="0"/>
              <a:t>e.g., law (court orders), academic research (research articles), finance (quarterly reports), medicine (discharge summaries), biology (molecular interactions), technology (patent files), marketing (customer comments), etc.  </a:t>
            </a:r>
          </a:p>
          <a:p>
            <a:r>
              <a:rPr lang="en-US" sz="2400" dirty="0"/>
              <a:t>Electronic communization records (e.g., Email)</a:t>
            </a:r>
          </a:p>
          <a:p>
            <a:pPr marL="790575" lvl="1" indent="-342900"/>
            <a:r>
              <a:rPr lang="en-US" sz="2400" dirty="0"/>
              <a:t>Spam filtering</a:t>
            </a:r>
          </a:p>
          <a:p>
            <a:pPr marL="790575" lvl="1" indent="-342900"/>
            <a:r>
              <a:rPr lang="en-US" sz="2400" dirty="0"/>
              <a:t>Email prioritization and categorization</a:t>
            </a:r>
          </a:p>
          <a:p>
            <a:pPr marL="790575" lvl="1" indent="-342900"/>
            <a:r>
              <a:rPr lang="en-US" sz="2400" dirty="0"/>
              <a:t>Automatic response generation</a:t>
            </a:r>
          </a:p>
        </p:txBody>
      </p:sp>
    </p:spTree>
    <p:extLst>
      <p:ext uri="{BB962C8B-B14F-4D97-AF65-F5344CB8AC3E}">
        <p14:creationId xmlns:p14="http://schemas.microsoft.com/office/powerpoint/2010/main" val="1317946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Application Area</a:t>
            </a:r>
          </a:p>
        </p:txBody>
      </p:sp>
      <p:sp>
        <p:nvSpPr>
          <p:cNvPr id="5" name="Content Placeholder 4"/>
          <p:cNvSpPr>
            <a:spLocks noGrp="1"/>
          </p:cNvSpPr>
          <p:nvPr>
            <p:ph idx="13"/>
          </p:nvPr>
        </p:nvSpPr>
        <p:spPr>
          <a:xfrm>
            <a:off x="457200" y="990600"/>
            <a:ext cx="8153400" cy="3739485"/>
          </a:xfrm>
        </p:spPr>
        <p:txBody>
          <a:bodyPr wrap="square">
            <a:spAutoFit/>
          </a:bodyPr>
          <a:lstStyle/>
          <a:p>
            <a:r>
              <a:rPr lang="en-US" sz="2400" dirty="0"/>
              <a:t>Information extraction</a:t>
            </a:r>
          </a:p>
          <a:p>
            <a:r>
              <a:rPr lang="en-US" sz="2400" dirty="0"/>
              <a:t>Topic tracking</a:t>
            </a:r>
          </a:p>
          <a:p>
            <a:r>
              <a:rPr lang="en-US" sz="2400" dirty="0"/>
              <a:t>Summarization</a:t>
            </a:r>
          </a:p>
          <a:p>
            <a:r>
              <a:rPr lang="en-US" sz="2400" dirty="0"/>
              <a:t>Categorization</a:t>
            </a:r>
          </a:p>
          <a:p>
            <a:r>
              <a:rPr lang="en-US" sz="2400" dirty="0"/>
              <a:t>Clustering</a:t>
            </a:r>
          </a:p>
          <a:p>
            <a:r>
              <a:rPr lang="en-US" sz="2400" dirty="0"/>
              <a:t>Concept linking</a:t>
            </a:r>
          </a:p>
          <a:p>
            <a:r>
              <a:rPr lang="en-US" sz="2400" dirty="0"/>
              <a:t>Question answering</a:t>
            </a:r>
          </a:p>
        </p:txBody>
      </p:sp>
    </p:spTree>
    <p:extLst>
      <p:ext uri="{BB962C8B-B14F-4D97-AF65-F5344CB8AC3E}">
        <p14:creationId xmlns:p14="http://schemas.microsoft.com/office/powerpoint/2010/main" val="3673619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Terminology </a:t>
            </a:r>
            <a:r>
              <a:rPr lang="en-US" sz="2800" dirty="0">
                <a:latin typeface="+mj-lt"/>
              </a:rPr>
              <a:t>(1 of 2)</a:t>
            </a:r>
          </a:p>
        </p:txBody>
      </p:sp>
      <p:sp>
        <p:nvSpPr>
          <p:cNvPr id="5" name="Content Placeholder 4"/>
          <p:cNvSpPr>
            <a:spLocks noGrp="1"/>
          </p:cNvSpPr>
          <p:nvPr>
            <p:ph idx="13"/>
          </p:nvPr>
        </p:nvSpPr>
        <p:spPr>
          <a:xfrm>
            <a:off x="457200" y="990600"/>
            <a:ext cx="8153400" cy="4301177"/>
          </a:xfrm>
        </p:spPr>
        <p:txBody>
          <a:bodyPr wrap="square">
            <a:spAutoFit/>
          </a:bodyPr>
          <a:lstStyle/>
          <a:p>
            <a:pPr>
              <a:tabLst>
                <a:tab pos="266700" algn="l"/>
              </a:tabLst>
            </a:pPr>
            <a:r>
              <a:rPr lang="en-US" sz="2400" dirty="0"/>
              <a:t>Unstructured or </a:t>
            </a:r>
            <a:r>
              <a:rPr lang="en-US" sz="2400" dirty="0" err="1"/>
              <a:t>semistructured</a:t>
            </a:r>
            <a:r>
              <a:rPr lang="en-US" sz="2400" dirty="0"/>
              <a:t> data</a:t>
            </a:r>
          </a:p>
          <a:p>
            <a:pPr>
              <a:tabLst>
                <a:tab pos="266700" algn="l"/>
              </a:tabLst>
            </a:pPr>
            <a:r>
              <a:rPr lang="en-US" sz="2400" dirty="0"/>
              <a:t>Corpus (and corpora)</a:t>
            </a:r>
          </a:p>
          <a:p>
            <a:pPr>
              <a:tabLst>
                <a:tab pos="266700" algn="l"/>
              </a:tabLst>
            </a:pPr>
            <a:r>
              <a:rPr lang="en-US" sz="2400" dirty="0"/>
              <a:t>Terms</a:t>
            </a:r>
          </a:p>
          <a:p>
            <a:pPr>
              <a:tabLst>
                <a:tab pos="266700" algn="l"/>
              </a:tabLst>
            </a:pPr>
            <a:r>
              <a:rPr lang="en-US" sz="2400" dirty="0"/>
              <a:t>Concepts</a:t>
            </a:r>
          </a:p>
          <a:p>
            <a:pPr>
              <a:tabLst>
                <a:tab pos="266700" algn="l"/>
              </a:tabLst>
            </a:pPr>
            <a:r>
              <a:rPr lang="en-US" sz="2400" dirty="0"/>
              <a:t>Stemming</a:t>
            </a:r>
          </a:p>
          <a:p>
            <a:pPr>
              <a:tabLst>
                <a:tab pos="266700" algn="l"/>
              </a:tabLst>
            </a:pPr>
            <a:r>
              <a:rPr lang="en-US" sz="2400" dirty="0"/>
              <a:t>Stop words (and include words)</a:t>
            </a:r>
          </a:p>
          <a:p>
            <a:pPr>
              <a:tabLst>
                <a:tab pos="266700" algn="l"/>
              </a:tabLst>
            </a:pPr>
            <a:r>
              <a:rPr lang="en-US" sz="2400" dirty="0"/>
              <a:t>Synonyms (and </a:t>
            </a:r>
            <a:r>
              <a:rPr lang="en-US" sz="2400" dirty="0" err="1"/>
              <a:t>polysemes</a:t>
            </a:r>
            <a:r>
              <a:rPr lang="en-US" sz="2400" dirty="0"/>
              <a:t>)</a:t>
            </a:r>
          </a:p>
          <a:p>
            <a:pPr>
              <a:tabLst>
                <a:tab pos="266700" algn="l"/>
              </a:tabLst>
            </a:pPr>
            <a:r>
              <a:rPr lang="en-US" sz="2400" dirty="0"/>
              <a:t>Tokenizing</a:t>
            </a:r>
          </a:p>
        </p:txBody>
      </p:sp>
    </p:spTree>
    <p:extLst>
      <p:ext uri="{BB962C8B-B14F-4D97-AF65-F5344CB8AC3E}">
        <p14:creationId xmlns:p14="http://schemas.microsoft.com/office/powerpoint/2010/main" val="1074112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Terminology </a:t>
            </a:r>
            <a:r>
              <a:rPr lang="en-US" sz="2800" dirty="0">
                <a:latin typeface="+mj-lt"/>
              </a:rPr>
              <a:t>(2 of 2)</a:t>
            </a:r>
          </a:p>
        </p:txBody>
      </p:sp>
      <p:sp>
        <p:nvSpPr>
          <p:cNvPr id="5" name="Content Placeholder 4"/>
          <p:cNvSpPr>
            <a:spLocks noGrp="1"/>
          </p:cNvSpPr>
          <p:nvPr>
            <p:ph idx="13"/>
          </p:nvPr>
        </p:nvSpPr>
        <p:spPr>
          <a:xfrm>
            <a:off x="457200" y="990600"/>
            <a:ext cx="8153400" cy="4070345"/>
          </a:xfrm>
        </p:spPr>
        <p:txBody>
          <a:bodyPr wrap="square">
            <a:spAutoFit/>
          </a:bodyPr>
          <a:lstStyle/>
          <a:p>
            <a:r>
              <a:rPr lang="en-US" sz="2400" dirty="0"/>
              <a:t>Term dictionary</a:t>
            </a:r>
          </a:p>
          <a:p>
            <a:r>
              <a:rPr lang="en-US" sz="2400" dirty="0"/>
              <a:t>Word frequency</a:t>
            </a:r>
          </a:p>
          <a:p>
            <a:r>
              <a:rPr lang="en-US" sz="2400" dirty="0"/>
              <a:t>Part-of-speech tagging</a:t>
            </a:r>
          </a:p>
          <a:p>
            <a:r>
              <a:rPr lang="en-US" sz="2400" dirty="0"/>
              <a:t>Morphology</a:t>
            </a:r>
          </a:p>
          <a:p>
            <a:r>
              <a:rPr lang="en-US" sz="2400" dirty="0"/>
              <a:t>Term-by-document matrix</a:t>
            </a:r>
          </a:p>
          <a:p>
            <a:pPr marL="790575" lvl="1" indent="-342900"/>
            <a:r>
              <a:rPr lang="en-US" sz="2400" dirty="0"/>
              <a:t>Occurrence matrix</a:t>
            </a:r>
          </a:p>
          <a:p>
            <a:r>
              <a:rPr lang="en-US" sz="2400" dirty="0"/>
              <a:t>Singular value decomposition</a:t>
            </a:r>
          </a:p>
          <a:p>
            <a:pPr marL="790575" lvl="1" indent="-342900"/>
            <a:r>
              <a:rPr lang="en-US" sz="2400" dirty="0"/>
              <a:t>Latent semantic indexing</a:t>
            </a:r>
          </a:p>
        </p:txBody>
      </p:sp>
    </p:spTree>
    <p:extLst>
      <p:ext uri="{BB962C8B-B14F-4D97-AF65-F5344CB8AC3E}">
        <p14:creationId xmlns:p14="http://schemas.microsoft.com/office/powerpoint/2010/main" val="3412635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864"/>
            <a:ext cx="8153400" cy="984886"/>
          </a:xfrm>
        </p:spPr>
        <p:txBody>
          <a:bodyPr wrap="square">
            <a:spAutoFit/>
          </a:bodyPr>
          <a:lstStyle/>
          <a:p>
            <a:r>
              <a:rPr lang="en-US" sz="3600" dirty="0">
                <a:latin typeface="+mj-lt"/>
              </a:rPr>
              <a:t>Natural Language Processing (</a:t>
            </a:r>
            <a:r>
              <a:rPr lang="en-US" sz="3600" spc="-450" dirty="0">
                <a:latin typeface="+mj-lt"/>
              </a:rPr>
              <a:t>N L </a:t>
            </a:r>
            <a:r>
              <a:rPr lang="en-US" sz="3600" dirty="0">
                <a:latin typeface="+mj-lt"/>
              </a:rPr>
              <a:t>P) </a:t>
            </a:r>
            <a:r>
              <a:rPr lang="en-US" sz="2800" dirty="0">
                <a:latin typeface="+mj-lt"/>
              </a:rPr>
              <a:t>(1 of 4)</a:t>
            </a:r>
          </a:p>
        </p:txBody>
      </p:sp>
      <p:sp>
        <p:nvSpPr>
          <p:cNvPr id="3" name="Content Placeholder 2"/>
          <p:cNvSpPr>
            <a:spLocks noGrp="1"/>
          </p:cNvSpPr>
          <p:nvPr>
            <p:ph idx="13"/>
          </p:nvPr>
        </p:nvSpPr>
        <p:spPr>
          <a:xfrm>
            <a:off x="457200" y="1200150"/>
            <a:ext cx="8153400" cy="4462760"/>
          </a:xfrm>
        </p:spPr>
        <p:txBody>
          <a:bodyPr>
            <a:spAutoFit/>
          </a:bodyPr>
          <a:lstStyle/>
          <a:p>
            <a:pPr marL="266700" indent="-266700"/>
            <a:r>
              <a:rPr lang="en-US" sz="2400" dirty="0"/>
              <a:t>Structuring a collection of text</a:t>
            </a:r>
          </a:p>
          <a:p>
            <a:pPr marL="714375" lvl="1" indent="-266700"/>
            <a:r>
              <a:rPr lang="en-US" sz="2400" dirty="0">
                <a:solidFill>
                  <a:schemeClr val="bg2"/>
                </a:solidFill>
              </a:rPr>
              <a:t>Old approach:</a:t>
            </a:r>
            <a:r>
              <a:rPr lang="en-US" sz="2400" dirty="0"/>
              <a:t> bag-of-words</a:t>
            </a:r>
          </a:p>
          <a:p>
            <a:pPr marL="714375" lvl="1" indent="-266700"/>
            <a:r>
              <a:rPr lang="en-US" sz="2400" dirty="0">
                <a:solidFill>
                  <a:schemeClr val="bg2"/>
                </a:solidFill>
              </a:rPr>
              <a:t>New approach:</a:t>
            </a:r>
            <a:r>
              <a:rPr lang="en-US" sz="2400" dirty="0"/>
              <a:t> natural language processing</a:t>
            </a:r>
          </a:p>
          <a:p>
            <a:pPr marL="266700" indent="-266700"/>
            <a:r>
              <a:rPr lang="en-US" sz="2400" spc="-300" dirty="0"/>
              <a:t>N L </a:t>
            </a:r>
            <a:r>
              <a:rPr lang="en-US" sz="2400" dirty="0"/>
              <a:t>P is …</a:t>
            </a:r>
          </a:p>
          <a:p>
            <a:pPr marL="714375" lvl="1" indent="-266700"/>
            <a:r>
              <a:rPr lang="en-US" sz="2400" dirty="0"/>
              <a:t>a very important concept in text mining</a:t>
            </a:r>
          </a:p>
          <a:p>
            <a:pPr marL="714375" lvl="1" indent="-266700"/>
            <a:r>
              <a:rPr lang="en-US" sz="2400" dirty="0"/>
              <a:t>a subfield of artificial intelligence and computational linguistics</a:t>
            </a:r>
          </a:p>
          <a:p>
            <a:pPr marL="714375" lvl="1" indent="-266700"/>
            <a:r>
              <a:rPr lang="en-US" sz="2400" dirty="0"/>
              <a:t>the studies of "understanding" the natural human language</a:t>
            </a:r>
          </a:p>
          <a:p>
            <a:pPr marL="266700" indent="-266700"/>
            <a:r>
              <a:rPr lang="en-US" sz="2400" dirty="0"/>
              <a:t>Syntax- versus semantics-based text mining</a:t>
            </a:r>
          </a:p>
        </p:txBody>
      </p:sp>
    </p:spTree>
    <p:extLst>
      <p:ext uri="{BB962C8B-B14F-4D97-AF65-F5344CB8AC3E}">
        <p14:creationId xmlns:p14="http://schemas.microsoft.com/office/powerpoint/2010/main" val="2309004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984885"/>
          </a:xfrm>
        </p:spPr>
        <p:txBody>
          <a:bodyPr wrap="square">
            <a:spAutoFit/>
          </a:bodyPr>
          <a:lstStyle/>
          <a:p>
            <a:r>
              <a:rPr lang="en-US" sz="3600" dirty="0">
                <a:latin typeface="+mj-lt"/>
              </a:rPr>
              <a:t>Natural Language Processing (</a:t>
            </a:r>
            <a:r>
              <a:rPr lang="en-US" sz="3600" spc="-450" dirty="0">
                <a:latin typeface="+mj-lt"/>
              </a:rPr>
              <a:t>N L </a:t>
            </a:r>
            <a:r>
              <a:rPr lang="en-US" sz="3600" dirty="0">
                <a:latin typeface="+mj-lt"/>
              </a:rPr>
              <a:t>P) </a:t>
            </a:r>
            <a:r>
              <a:rPr lang="en-US" sz="2800" dirty="0">
                <a:latin typeface="+mj-lt"/>
              </a:rPr>
              <a:t>(2 of 4)</a:t>
            </a:r>
          </a:p>
        </p:txBody>
      </p:sp>
      <p:sp>
        <p:nvSpPr>
          <p:cNvPr id="3" name="Content Placeholder 2"/>
          <p:cNvSpPr>
            <a:spLocks noGrp="1"/>
          </p:cNvSpPr>
          <p:nvPr>
            <p:ph idx="13"/>
          </p:nvPr>
        </p:nvSpPr>
        <p:spPr>
          <a:xfrm>
            <a:off x="457200" y="1200150"/>
            <a:ext cx="8153400" cy="2893100"/>
          </a:xfrm>
        </p:spPr>
        <p:txBody>
          <a:bodyPr>
            <a:spAutoFit/>
          </a:bodyPr>
          <a:lstStyle/>
          <a:p>
            <a:pPr marL="266700" indent="-266700"/>
            <a:r>
              <a:rPr lang="en-US" sz="2400" dirty="0"/>
              <a:t>What is “Understanding” ?</a:t>
            </a:r>
          </a:p>
          <a:p>
            <a:pPr marL="714375" lvl="1" indent="-266700"/>
            <a:r>
              <a:rPr lang="en-US" sz="2400" dirty="0"/>
              <a:t>Human understands, what about computers?</a:t>
            </a:r>
          </a:p>
          <a:p>
            <a:pPr marL="714375" lvl="1" indent="-266700"/>
            <a:r>
              <a:rPr lang="en-US" sz="2400" dirty="0"/>
              <a:t>Natural language is vague, context driven</a:t>
            </a:r>
          </a:p>
          <a:p>
            <a:pPr marL="714375" lvl="1" indent="-266700"/>
            <a:r>
              <a:rPr lang="en-US" sz="2400" dirty="0"/>
              <a:t>True understanding requires extensive knowledge of a topic</a:t>
            </a:r>
          </a:p>
          <a:p>
            <a:pPr marL="714375" lvl="1" indent="-266700"/>
            <a:r>
              <a:rPr lang="en-US" sz="2400" dirty="0">
                <a:solidFill>
                  <a:schemeClr val="bg2"/>
                </a:solidFill>
              </a:rPr>
              <a:t>Can/will computers ever understand natural language the same/accurate way we do</a:t>
            </a:r>
            <a:r>
              <a:rPr lang="en-US" sz="2400" dirty="0"/>
              <a:t>?</a:t>
            </a:r>
          </a:p>
        </p:txBody>
      </p:sp>
    </p:spTree>
    <p:extLst>
      <p:ext uri="{BB962C8B-B14F-4D97-AF65-F5344CB8AC3E}">
        <p14:creationId xmlns:p14="http://schemas.microsoft.com/office/powerpoint/2010/main" val="1599712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117"/>
            <a:ext cx="8153400" cy="984885"/>
          </a:xfrm>
        </p:spPr>
        <p:txBody>
          <a:bodyPr wrap="square">
            <a:spAutoFit/>
          </a:bodyPr>
          <a:lstStyle/>
          <a:p>
            <a:r>
              <a:rPr lang="en-US" sz="3600" dirty="0">
                <a:latin typeface="+mj-lt"/>
              </a:rPr>
              <a:t>Natural Language Processing (</a:t>
            </a:r>
            <a:r>
              <a:rPr lang="en-US" sz="3600" spc="-500" dirty="0">
                <a:latin typeface="+mj-lt"/>
              </a:rPr>
              <a:t>N L </a:t>
            </a:r>
            <a:r>
              <a:rPr lang="en-US" sz="3600" dirty="0">
                <a:latin typeface="+mj-lt"/>
              </a:rPr>
              <a:t>P)</a:t>
            </a:r>
            <a:r>
              <a:rPr lang="en-US" sz="3600" dirty="0"/>
              <a:t> </a:t>
            </a:r>
            <a:r>
              <a:rPr lang="en-US" sz="2800" dirty="0">
                <a:latin typeface="+mj-lt"/>
              </a:rPr>
              <a:t>(3 of 4)</a:t>
            </a:r>
          </a:p>
        </p:txBody>
      </p:sp>
      <p:sp>
        <p:nvSpPr>
          <p:cNvPr id="3" name="Content Placeholder 2"/>
          <p:cNvSpPr>
            <a:spLocks noGrp="1"/>
          </p:cNvSpPr>
          <p:nvPr>
            <p:ph idx="13"/>
          </p:nvPr>
        </p:nvSpPr>
        <p:spPr>
          <a:xfrm>
            <a:off x="457200" y="1200150"/>
            <a:ext cx="8153400" cy="4462760"/>
          </a:xfrm>
        </p:spPr>
        <p:txBody>
          <a:bodyPr>
            <a:spAutoFit/>
          </a:bodyPr>
          <a:lstStyle/>
          <a:p>
            <a:pPr marL="266700" indent="-266700"/>
            <a:r>
              <a:rPr lang="en-US" sz="2400" dirty="0"/>
              <a:t>Challenges in </a:t>
            </a:r>
            <a:r>
              <a:rPr lang="en-US" sz="2400" spc="-300" dirty="0"/>
              <a:t>N L </a:t>
            </a:r>
            <a:r>
              <a:rPr lang="en-US" sz="2400" dirty="0"/>
              <a:t>P</a:t>
            </a:r>
          </a:p>
          <a:p>
            <a:pPr marL="714375" lvl="1" indent="-266700"/>
            <a:r>
              <a:rPr lang="en-US" sz="2400" dirty="0"/>
              <a:t>Part-of-speech tagging	</a:t>
            </a:r>
          </a:p>
          <a:p>
            <a:pPr marL="714375" lvl="1" indent="-266700"/>
            <a:r>
              <a:rPr lang="en-US" sz="2400" dirty="0"/>
              <a:t>Text segmentation</a:t>
            </a:r>
          </a:p>
          <a:p>
            <a:pPr marL="714375" lvl="1" indent="-266700"/>
            <a:r>
              <a:rPr lang="en-US" sz="2400" dirty="0"/>
              <a:t>Word sense disambiguation	</a:t>
            </a:r>
          </a:p>
          <a:p>
            <a:pPr marL="714375" lvl="1" indent="-266700"/>
            <a:r>
              <a:rPr lang="en-US" sz="2400" dirty="0"/>
              <a:t>Syntax ambiguity</a:t>
            </a:r>
          </a:p>
          <a:p>
            <a:pPr marL="714375" lvl="1" indent="-266700"/>
            <a:r>
              <a:rPr lang="en-US" sz="2400" dirty="0"/>
              <a:t>Imperfect or irregular input</a:t>
            </a:r>
          </a:p>
          <a:p>
            <a:pPr marL="714375" lvl="1" indent="-266700"/>
            <a:r>
              <a:rPr lang="en-US" sz="2400" dirty="0"/>
              <a:t>Speech acts</a:t>
            </a:r>
          </a:p>
          <a:p>
            <a:pPr marL="266700" indent="-266700"/>
            <a:r>
              <a:rPr lang="en-US" sz="2400" dirty="0"/>
              <a:t>Dream of </a:t>
            </a:r>
            <a:r>
              <a:rPr lang="en-US" sz="2400" spc="-300" dirty="0"/>
              <a:t>A </a:t>
            </a:r>
            <a:r>
              <a:rPr lang="en-US" sz="2400" dirty="0"/>
              <a:t>I community </a:t>
            </a:r>
          </a:p>
          <a:p>
            <a:pPr marL="714375" lvl="1" indent="-266700"/>
            <a:r>
              <a:rPr lang="en-US" sz="2400" dirty="0"/>
              <a:t>to have algorithms that are capable of automatically reading and obtaining knowledge from text</a:t>
            </a:r>
          </a:p>
        </p:txBody>
      </p:sp>
    </p:spTree>
    <p:extLst>
      <p:ext uri="{BB962C8B-B14F-4D97-AF65-F5344CB8AC3E}">
        <p14:creationId xmlns:p14="http://schemas.microsoft.com/office/powerpoint/2010/main" val="2473835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117"/>
            <a:ext cx="8153400" cy="984885"/>
          </a:xfrm>
        </p:spPr>
        <p:txBody>
          <a:bodyPr wrap="square">
            <a:spAutoFit/>
          </a:bodyPr>
          <a:lstStyle/>
          <a:p>
            <a:r>
              <a:rPr lang="en-US" sz="3600" dirty="0">
                <a:latin typeface="+mj-lt"/>
              </a:rPr>
              <a:t>Natural Language Processing (</a:t>
            </a:r>
            <a:r>
              <a:rPr lang="en-US" sz="3600" spc="-500" dirty="0">
                <a:latin typeface="+mj-lt"/>
              </a:rPr>
              <a:t>N L </a:t>
            </a:r>
            <a:r>
              <a:rPr lang="en-US" sz="3600" dirty="0">
                <a:latin typeface="+mj-lt"/>
              </a:rPr>
              <a:t>P)</a:t>
            </a:r>
            <a:r>
              <a:rPr lang="en-US" sz="3600" dirty="0"/>
              <a:t> </a:t>
            </a:r>
            <a:r>
              <a:rPr lang="en-US" sz="2800" dirty="0">
                <a:latin typeface="+mj-lt"/>
              </a:rPr>
              <a:t>(4 of 4)</a:t>
            </a:r>
          </a:p>
        </p:txBody>
      </p:sp>
      <p:sp>
        <p:nvSpPr>
          <p:cNvPr id="3" name="Content Placeholder 2"/>
          <p:cNvSpPr>
            <a:spLocks noGrp="1"/>
          </p:cNvSpPr>
          <p:nvPr>
            <p:ph idx="13"/>
          </p:nvPr>
        </p:nvSpPr>
        <p:spPr>
          <a:xfrm>
            <a:off x="457200" y="1190625"/>
            <a:ext cx="8153400" cy="4270400"/>
          </a:xfrm>
        </p:spPr>
        <p:txBody>
          <a:bodyPr>
            <a:spAutoFit/>
          </a:bodyPr>
          <a:lstStyle/>
          <a:p>
            <a:pPr marL="266700" indent="-266700"/>
            <a:r>
              <a:rPr lang="en-US" sz="2400" dirty="0" err="1"/>
              <a:t>WordNet</a:t>
            </a:r>
            <a:endParaRPr lang="en-US" sz="2400" dirty="0"/>
          </a:p>
          <a:p>
            <a:pPr marL="714375" lvl="1" indent="-266700"/>
            <a:r>
              <a:rPr lang="en-US" sz="2400" dirty="0"/>
              <a:t>A laboriously hand-coded database of English words, their definitions, sets of synonyms, and various semantic relations between synonym sets.</a:t>
            </a:r>
          </a:p>
          <a:p>
            <a:pPr marL="714375" lvl="1" indent="-266700"/>
            <a:r>
              <a:rPr lang="en-US" sz="2400" dirty="0"/>
              <a:t>A major resource for </a:t>
            </a:r>
            <a:r>
              <a:rPr lang="en-US" sz="2400" spc="-300" dirty="0"/>
              <a:t>N L </a:t>
            </a:r>
            <a:r>
              <a:rPr lang="en-US" sz="2400" dirty="0"/>
              <a:t>P.</a:t>
            </a:r>
          </a:p>
          <a:p>
            <a:pPr marL="714375" lvl="1" indent="-266700"/>
            <a:r>
              <a:rPr lang="en-US" sz="2400" dirty="0"/>
              <a:t>Need automation to be completed.</a:t>
            </a:r>
          </a:p>
          <a:p>
            <a:pPr marL="266700" indent="-266700"/>
            <a:r>
              <a:rPr lang="en-US" sz="2400" dirty="0"/>
              <a:t>Sentiment Analysis</a:t>
            </a:r>
          </a:p>
          <a:p>
            <a:pPr marL="714375" lvl="1" indent="-266700"/>
            <a:r>
              <a:rPr lang="en-US" sz="2400" dirty="0"/>
              <a:t>A technique used to detect favorable and unfavorable opinions toward specific products and services </a:t>
            </a:r>
          </a:p>
          <a:p>
            <a:pPr marL="714375" lvl="1" indent="-266700"/>
            <a:r>
              <a:rPr lang="en-US" sz="2400" dirty="0" err="1"/>
              <a:t>SentiWordNet</a:t>
            </a:r>
            <a:endParaRPr lang="en-US" sz="2400" dirty="0"/>
          </a:p>
        </p:txBody>
      </p:sp>
    </p:spTree>
    <p:extLst>
      <p:ext uri="{BB962C8B-B14F-4D97-AF65-F5344CB8AC3E}">
        <p14:creationId xmlns:p14="http://schemas.microsoft.com/office/powerpoint/2010/main" val="2549483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450" dirty="0">
                <a:latin typeface="+mj-lt"/>
              </a:rPr>
              <a:t>N L </a:t>
            </a:r>
            <a:r>
              <a:rPr lang="en-US" sz="3600" dirty="0">
                <a:latin typeface="+mj-lt"/>
              </a:rPr>
              <a:t>P Task Categories</a:t>
            </a:r>
          </a:p>
        </p:txBody>
      </p:sp>
      <p:sp>
        <p:nvSpPr>
          <p:cNvPr id="3" name="Content Placeholder 2"/>
          <p:cNvSpPr>
            <a:spLocks noGrp="1"/>
          </p:cNvSpPr>
          <p:nvPr>
            <p:ph idx="13"/>
          </p:nvPr>
        </p:nvSpPr>
        <p:spPr>
          <a:xfrm>
            <a:off x="457200" y="762000"/>
            <a:ext cx="8153400" cy="4301177"/>
          </a:xfrm>
        </p:spPr>
        <p:txBody>
          <a:bodyPr>
            <a:spAutoFit/>
          </a:bodyPr>
          <a:lstStyle/>
          <a:p>
            <a:pPr marL="266700" indent="-266700"/>
            <a:r>
              <a:rPr lang="en-US" sz="2400" dirty="0"/>
              <a:t>Question answering</a:t>
            </a:r>
          </a:p>
          <a:p>
            <a:pPr marL="266700" indent="-266700"/>
            <a:r>
              <a:rPr lang="en-US" sz="2400" dirty="0"/>
              <a:t>Automatic summarization</a:t>
            </a:r>
          </a:p>
          <a:p>
            <a:pPr marL="266700" indent="-266700"/>
            <a:r>
              <a:rPr lang="en-US" sz="2400" dirty="0"/>
              <a:t>Natural language generation &amp; understanding</a:t>
            </a:r>
          </a:p>
          <a:p>
            <a:pPr marL="266700" indent="-266700"/>
            <a:r>
              <a:rPr lang="en-US" sz="2400" dirty="0"/>
              <a:t>Machine translation</a:t>
            </a:r>
          </a:p>
          <a:p>
            <a:pPr marL="266700" indent="-266700"/>
            <a:r>
              <a:rPr lang="en-US" sz="2400" dirty="0"/>
              <a:t>Foreign language reading &amp; writing</a:t>
            </a:r>
          </a:p>
          <a:p>
            <a:pPr marL="266700" indent="-266700"/>
            <a:r>
              <a:rPr lang="en-US" sz="2400" dirty="0"/>
              <a:t>Speech recognition</a:t>
            </a:r>
          </a:p>
          <a:p>
            <a:pPr marL="266700" indent="-266700"/>
            <a:r>
              <a:rPr lang="en-US" sz="2400" dirty="0"/>
              <a:t>Text proofing, optical character recognition</a:t>
            </a:r>
          </a:p>
          <a:p>
            <a:pPr marL="266700" indent="-266700"/>
            <a:r>
              <a:rPr lang="en-US" sz="2400" dirty="0"/>
              <a:t>Optical character recognition</a:t>
            </a:r>
            <a:endParaRPr lang="en-US" sz="2200" dirty="0"/>
          </a:p>
        </p:txBody>
      </p:sp>
    </p:spTree>
    <p:extLst>
      <p:ext uri="{BB962C8B-B14F-4D97-AF65-F5344CB8AC3E}">
        <p14:creationId xmlns:p14="http://schemas.microsoft.com/office/powerpoint/2010/main" val="1892720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4462760"/>
          </a:xfrm>
        </p:spPr>
        <p:txBody>
          <a:bodyPr wrap="square">
            <a:spAutoFit/>
          </a:bodyPr>
          <a:lstStyle/>
          <a:p>
            <a:pPr marL="0" indent="0">
              <a:buClr>
                <a:schemeClr val="bg1"/>
              </a:buClr>
              <a:buNone/>
              <a:tabLst>
                <a:tab pos="714375" algn="l"/>
              </a:tabLst>
            </a:pPr>
            <a:r>
              <a:rPr lang="en-US" sz="2400" b="1" dirty="0">
                <a:solidFill>
                  <a:srgbClr val="007FA3"/>
                </a:solidFill>
              </a:rPr>
              <a:t>7.1</a:t>
            </a:r>
            <a:r>
              <a:rPr lang="en-US" sz="2400" dirty="0"/>
              <a:t> 	Describe text mining and understand the need for text 	mining</a:t>
            </a:r>
          </a:p>
          <a:p>
            <a:pPr marL="119063" indent="-119063">
              <a:buClr>
                <a:schemeClr val="bg1"/>
              </a:buClr>
              <a:buNone/>
              <a:tabLst>
                <a:tab pos="714375" algn="l"/>
              </a:tabLst>
            </a:pPr>
            <a:r>
              <a:rPr lang="en-US" sz="2400" b="1" dirty="0">
                <a:solidFill>
                  <a:srgbClr val="007FA3"/>
                </a:solidFill>
              </a:rPr>
              <a:t>7.2</a:t>
            </a:r>
            <a:r>
              <a:rPr lang="en-US" sz="2400" b="1" dirty="0">
                <a:solidFill>
                  <a:schemeClr val="accent1"/>
                </a:solidFill>
              </a:rPr>
              <a:t> 	</a:t>
            </a:r>
            <a:r>
              <a:rPr lang="en-US" sz="2400" dirty="0"/>
              <a:t>Differentiate among text analytics, text mining and data 	mining</a:t>
            </a:r>
          </a:p>
          <a:p>
            <a:pPr marL="119063" indent="-119063">
              <a:buClr>
                <a:schemeClr val="bg1"/>
              </a:buClr>
              <a:buNone/>
              <a:tabLst>
                <a:tab pos="714375" algn="l"/>
              </a:tabLst>
            </a:pPr>
            <a:r>
              <a:rPr lang="en-US" sz="2400" b="1" dirty="0">
                <a:solidFill>
                  <a:srgbClr val="007FA3"/>
                </a:solidFill>
              </a:rPr>
              <a:t>7.3</a:t>
            </a:r>
            <a:r>
              <a:rPr lang="en-US" sz="2400" dirty="0"/>
              <a:t> 	Understand the different application areas for text 	mining</a:t>
            </a:r>
          </a:p>
          <a:p>
            <a:pPr marL="0" lvl="0" indent="0">
              <a:buClr>
                <a:schemeClr val="lt1"/>
              </a:buClr>
              <a:buSzPct val="25000"/>
              <a:buNone/>
              <a:tabLst>
                <a:tab pos="714375" algn="l"/>
              </a:tabLst>
            </a:pPr>
            <a:r>
              <a:rPr lang="en-US" sz="2400" b="1" dirty="0">
                <a:solidFill>
                  <a:srgbClr val="007FA3"/>
                </a:solidFill>
              </a:rPr>
              <a:t>7.4</a:t>
            </a:r>
            <a:r>
              <a:rPr lang="en-US" sz="2400" b="1" dirty="0">
                <a:solidFill>
                  <a:schemeClr val="accent1"/>
                </a:solidFill>
              </a:rPr>
              <a:t> 	</a:t>
            </a:r>
            <a:r>
              <a:rPr lang="en-US" sz="2400" dirty="0"/>
              <a:t>Know the process of carrying out a text mining project</a:t>
            </a:r>
          </a:p>
          <a:p>
            <a:pPr marL="0" indent="0">
              <a:buClr>
                <a:schemeClr val="lt1"/>
              </a:buClr>
              <a:buSzPct val="25000"/>
              <a:buNone/>
              <a:tabLst>
                <a:tab pos="714375" algn="l"/>
              </a:tabLst>
            </a:pPr>
            <a:r>
              <a:rPr lang="en-US" sz="2400" b="1" dirty="0">
                <a:solidFill>
                  <a:srgbClr val="007FA3"/>
                </a:solidFill>
              </a:rPr>
              <a:t>7.5</a:t>
            </a:r>
            <a:r>
              <a:rPr lang="en-US" sz="2400" dirty="0"/>
              <a:t> 	Appreciate the different methods to introduce structure 	to text-based data</a:t>
            </a:r>
            <a:br>
              <a:rPr lang="en-US" sz="2400" dirty="0"/>
            </a:br>
            <a:r>
              <a:rPr lang="en-US" sz="2400" b="1" dirty="0">
                <a:solidFill>
                  <a:srgbClr val="007FA3"/>
                </a:solidFill>
              </a:rPr>
              <a:t>7.6</a:t>
            </a:r>
            <a:r>
              <a:rPr lang="en-US" sz="2400" b="1" dirty="0">
                <a:solidFill>
                  <a:schemeClr val="accent1"/>
                </a:solidFill>
              </a:rPr>
              <a:t> 	</a:t>
            </a:r>
            <a:r>
              <a:rPr lang="en-US" sz="2400" dirty="0"/>
              <a:t>Describe sentiment analysis</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Text Mining Applications </a:t>
            </a:r>
            <a:r>
              <a:rPr lang="en-US" sz="2800" dirty="0">
                <a:latin typeface="+mj-lt"/>
              </a:rPr>
              <a:t>(1 of 2)</a:t>
            </a:r>
            <a:endParaRPr lang="en-US" sz="3600" dirty="0">
              <a:latin typeface="+mj-lt"/>
            </a:endParaRPr>
          </a:p>
        </p:txBody>
      </p:sp>
      <p:sp>
        <p:nvSpPr>
          <p:cNvPr id="3" name="Content Placeholder 2"/>
          <p:cNvSpPr>
            <a:spLocks noGrp="1"/>
          </p:cNvSpPr>
          <p:nvPr>
            <p:ph idx="13"/>
          </p:nvPr>
        </p:nvSpPr>
        <p:spPr>
          <a:xfrm>
            <a:off x="457200" y="762000"/>
            <a:ext cx="8153400" cy="4285789"/>
          </a:xfrm>
        </p:spPr>
        <p:txBody>
          <a:bodyPr>
            <a:spAutoFit/>
          </a:bodyPr>
          <a:lstStyle/>
          <a:p>
            <a:pPr marL="266700" indent="-266700"/>
            <a:r>
              <a:rPr lang="en-US" sz="2400" dirty="0"/>
              <a:t>Marketing applications</a:t>
            </a:r>
          </a:p>
          <a:p>
            <a:pPr marL="714375" lvl="1" indent="-266700"/>
            <a:r>
              <a:rPr lang="en-US" sz="2400" dirty="0"/>
              <a:t>Enables better </a:t>
            </a:r>
            <a:r>
              <a:rPr lang="en-US" sz="2400" spc="-300" dirty="0"/>
              <a:t>C R </a:t>
            </a:r>
            <a:r>
              <a:rPr lang="en-US" sz="2400" dirty="0"/>
              <a:t>M</a:t>
            </a:r>
          </a:p>
          <a:p>
            <a:pPr marL="266700" indent="-266700"/>
            <a:r>
              <a:rPr lang="en-US" sz="2400" dirty="0"/>
              <a:t>Security applications</a:t>
            </a:r>
          </a:p>
          <a:p>
            <a:pPr marL="714375" lvl="1" indent="-266700"/>
            <a:r>
              <a:rPr lang="en-US" sz="2400" spc="-300" dirty="0"/>
              <a:t>E C H E L O </a:t>
            </a:r>
            <a:r>
              <a:rPr lang="en-US" sz="2400" dirty="0"/>
              <a:t>N, </a:t>
            </a:r>
            <a:r>
              <a:rPr lang="en-US" sz="2400" spc="-300" dirty="0"/>
              <a:t>O A S I </a:t>
            </a:r>
            <a:r>
              <a:rPr lang="en-US" sz="2400" dirty="0"/>
              <a:t>S</a:t>
            </a:r>
          </a:p>
          <a:p>
            <a:pPr marL="714375" lvl="1" indent="-266700"/>
            <a:r>
              <a:rPr lang="en-US" sz="2400" dirty="0"/>
              <a:t>Deception detection (…example coming up)</a:t>
            </a:r>
          </a:p>
          <a:p>
            <a:pPr marL="266700" indent="-266700"/>
            <a:r>
              <a:rPr lang="en-US" sz="2400" dirty="0"/>
              <a:t>Medicine and biology</a:t>
            </a:r>
          </a:p>
          <a:p>
            <a:pPr marL="714375" lvl="1" indent="-266700"/>
            <a:r>
              <a:rPr lang="en-US" sz="2400" dirty="0"/>
              <a:t>Literature-based gene identification (…)</a:t>
            </a:r>
          </a:p>
          <a:p>
            <a:pPr marL="266700" indent="-266700"/>
            <a:r>
              <a:rPr lang="en-US" sz="2400" dirty="0"/>
              <a:t>Academic applications</a:t>
            </a:r>
          </a:p>
          <a:p>
            <a:pPr marL="714375" lvl="1" indent="-266700"/>
            <a:r>
              <a:rPr lang="en-US" sz="2400" dirty="0"/>
              <a:t>Research stream analysis</a:t>
            </a:r>
          </a:p>
        </p:txBody>
      </p:sp>
    </p:spTree>
    <p:extLst>
      <p:ext uri="{BB962C8B-B14F-4D97-AF65-F5344CB8AC3E}">
        <p14:creationId xmlns:p14="http://schemas.microsoft.com/office/powerpoint/2010/main" val="3681385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Application Case 7.3 </a:t>
            </a:r>
            <a:r>
              <a:rPr lang="en-US" sz="2800" dirty="0">
                <a:latin typeface="+mj-lt"/>
              </a:rPr>
              <a:t>(1 of 4)</a:t>
            </a:r>
          </a:p>
        </p:txBody>
      </p:sp>
      <p:sp>
        <p:nvSpPr>
          <p:cNvPr id="4"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Mining for Lies </a:t>
            </a:r>
            <a:endParaRPr lang="en-US"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3"/>
          </p:nvPr>
        </p:nvSpPr>
        <p:spPr>
          <a:xfrm>
            <a:off x="457200" y="1419226"/>
            <a:ext cx="8153400" cy="3454792"/>
          </a:xfrm>
        </p:spPr>
        <p:txBody>
          <a:bodyPr>
            <a:spAutoFit/>
          </a:bodyPr>
          <a:lstStyle/>
          <a:p>
            <a:r>
              <a:rPr lang="en-US" sz="2400" dirty="0"/>
              <a:t>Deception detection</a:t>
            </a:r>
          </a:p>
          <a:p>
            <a:pPr marL="790575" lvl="1" indent="-342900"/>
            <a:r>
              <a:rPr lang="en-US" sz="2400" dirty="0"/>
              <a:t>A difficult problem</a:t>
            </a:r>
          </a:p>
          <a:p>
            <a:pPr marL="790575" lvl="1" indent="-342900"/>
            <a:r>
              <a:rPr lang="en-US" sz="2400" dirty="0"/>
              <a:t>If detection is limited to only text, then the problem is even more difficult</a:t>
            </a:r>
          </a:p>
          <a:p>
            <a:r>
              <a:rPr lang="en-US" sz="2400" dirty="0"/>
              <a:t>The study </a:t>
            </a:r>
          </a:p>
          <a:p>
            <a:pPr marL="790575" lvl="1" indent="-342900"/>
            <a:r>
              <a:rPr lang="en-US" sz="2400" dirty="0"/>
              <a:t>Analyzed text based testimonies of person of interests at military bases</a:t>
            </a:r>
          </a:p>
          <a:p>
            <a:pPr marL="790575" lvl="1" indent="-342900"/>
            <a:r>
              <a:rPr lang="en-US" sz="2400" dirty="0"/>
              <a:t>Used only text-based features (cues)</a:t>
            </a:r>
          </a:p>
        </p:txBody>
      </p:sp>
    </p:spTree>
    <p:extLst>
      <p:ext uri="{BB962C8B-B14F-4D97-AF65-F5344CB8AC3E}">
        <p14:creationId xmlns:p14="http://schemas.microsoft.com/office/powerpoint/2010/main" val="2764554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7.3 </a:t>
            </a:r>
            <a:r>
              <a:rPr lang="en-US" sz="2800" dirty="0">
                <a:latin typeface="+mj-lt"/>
              </a:rPr>
              <a:t>(2 of 4)</a:t>
            </a:r>
          </a:p>
        </p:txBody>
      </p:sp>
      <p:sp>
        <p:nvSpPr>
          <p:cNvPr id="4"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Mining for Lies </a:t>
            </a:r>
            <a:endParaRPr lang="en-US"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3"/>
          </p:nvPr>
        </p:nvSpPr>
        <p:spPr>
          <a:xfrm>
            <a:off x="457200" y="1447800"/>
            <a:ext cx="8153400" cy="369332"/>
          </a:xfrm>
        </p:spPr>
        <p:txBody>
          <a:bodyPr wrap="square">
            <a:spAutoFit/>
          </a:bodyPr>
          <a:lstStyle/>
          <a:p>
            <a:pPr marL="0" indent="0">
              <a:buNone/>
            </a:pPr>
            <a:r>
              <a:rPr lang="en-US" sz="2400" b="1" dirty="0"/>
              <a:t>Figure 7.3</a:t>
            </a:r>
            <a:r>
              <a:rPr lang="en-US" sz="2400" dirty="0"/>
              <a:t> Text-Based Deception-Detection Process.</a:t>
            </a:r>
          </a:p>
        </p:txBody>
      </p:sp>
      <p:pic>
        <p:nvPicPr>
          <p:cNvPr id="6146" name="Picture 2" descr="The steps are arranged in a circle and arrows lead from one step to the next to complete the circle. The steps in the cycle are:&#10;• Statements transcribed for processing&#10;• Cues extracted and selected&#10;• Text processing software identified cues in statements&#10;• Text processing software generated quantified cues&#10;• Classification models trained and tested on quantified cues&#10;• Statements labeled as truthful or deceptive by law enforcement&#10;"/>
          <p:cNvPicPr>
            <a:picLocks noChangeAspect="1" noChangeArrowheads="1"/>
          </p:cNvPicPr>
          <p:nvPr/>
        </p:nvPicPr>
        <p:blipFill rotWithShape="1">
          <a:blip r:embed="rId3">
            <a:extLst>
              <a:ext uri="{28A0092B-C50C-407E-A947-70E740481C1C}">
                <a14:useLocalDpi xmlns:a14="http://schemas.microsoft.com/office/drawing/2010/main" val="0"/>
              </a:ext>
            </a:extLst>
          </a:blip>
          <a:srcRect b="8869"/>
          <a:stretch/>
        </p:blipFill>
        <p:spPr bwMode="auto">
          <a:xfrm>
            <a:off x="2190234" y="2041578"/>
            <a:ext cx="4743966" cy="359722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5761077"/>
            <a:ext cx="8153400" cy="553998"/>
          </a:xfrm>
        </p:spPr>
        <p:txBody>
          <a:bodyPr wrap="square">
            <a:spAutoFit/>
          </a:bodyPr>
          <a:lstStyle/>
          <a:p>
            <a:pPr marL="0" indent="0">
              <a:buNone/>
            </a:pPr>
            <a:r>
              <a:rPr lang="en-IN" sz="1200" i="1" dirty="0"/>
              <a:t>Source: </a:t>
            </a:r>
            <a:r>
              <a:rPr lang="en-IN" sz="1200" dirty="0"/>
              <a:t>Fuller, C. M., D. Biros, &amp; D. </a:t>
            </a:r>
            <a:r>
              <a:rPr lang="en-IN" sz="1200" dirty="0" err="1"/>
              <a:t>Delen</a:t>
            </a:r>
            <a:r>
              <a:rPr lang="en-IN" sz="1200" dirty="0"/>
              <a:t>. (2008, January). </a:t>
            </a:r>
            <a:r>
              <a:rPr lang="en-US" sz="1200" dirty="0"/>
              <a:t>Exploration of Feature Selection and Advanced Classification Models for High-Stakes Deception Detection. </a:t>
            </a:r>
            <a:r>
              <a:rPr lang="en-US" sz="1200" i="1" dirty="0"/>
              <a:t>Proceedings of the Forty-First Annual Hawaii International Conference on System Sciences (</a:t>
            </a:r>
            <a:r>
              <a:rPr lang="en-US" sz="1200" i="1" spc="-200" dirty="0"/>
              <a:t>H I C S </a:t>
            </a:r>
            <a:r>
              <a:rPr lang="en-US" sz="1200" i="1" dirty="0"/>
              <a:t>S), </a:t>
            </a:r>
            <a:r>
              <a:rPr lang="en-US" sz="1200" dirty="0"/>
              <a:t>Big Island, </a:t>
            </a:r>
            <a:r>
              <a:rPr lang="en-US" sz="1200" spc="-100" dirty="0"/>
              <a:t>H </a:t>
            </a:r>
            <a:r>
              <a:rPr lang="en-US" sz="1200" dirty="0"/>
              <a:t>I: </a:t>
            </a:r>
            <a:r>
              <a:rPr lang="en-US" sz="1200" spc="-200" dirty="0"/>
              <a:t>I E </a:t>
            </a:r>
            <a:r>
              <a:rPr lang="en-US" sz="1200" spc="-200" dirty="0" err="1"/>
              <a:t>E</a:t>
            </a:r>
            <a:r>
              <a:rPr lang="en-US" sz="1200" spc="-200" dirty="0"/>
              <a:t> </a:t>
            </a:r>
            <a:r>
              <a:rPr lang="en-US" sz="1200" dirty="0" err="1"/>
              <a:t>E</a:t>
            </a:r>
            <a:r>
              <a:rPr lang="en-US" sz="1200" dirty="0"/>
              <a:t> Press, pp. 80–99.</a:t>
            </a:r>
            <a:endParaRPr lang="en-IN" sz="1200" dirty="0"/>
          </a:p>
        </p:txBody>
      </p:sp>
    </p:spTree>
    <p:extLst>
      <p:ext uri="{BB962C8B-B14F-4D97-AF65-F5344CB8AC3E}">
        <p14:creationId xmlns:p14="http://schemas.microsoft.com/office/powerpoint/2010/main" val="1265825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7.3 </a:t>
            </a:r>
            <a:r>
              <a:rPr lang="en-US" sz="2800" dirty="0">
                <a:latin typeface="+mj-lt"/>
              </a:rPr>
              <a:t>(3 of 4)</a:t>
            </a:r>
          </a:p>
        </p:txBody>
      </p:sp>
      <p:sp>
        <p:nvSpPr>
          <p:cNvPr id="4"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Mining for Lies </a:t>
            </a:r>
            <a:endParaRPr lang="en-US"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3"/>
          </p:nvPr>
        </p:nvSpPr>
        <p:spPr>
          <a:xfrm>
            <a:off x="447675" y="1447800"/>
            <a:ext cx="8153400" cy="677108"/>
          </a:xfrm>
        </p:spPr>
        <p:txBody>
          <a:bodyPr wrap="square">
            <a:spAutoFit/>
          </a:bodyPr>
          <a:lstStyle/>
          <a:p>
            <a:pPr marL="0" indent="0">
              <a:buNone/>
            </a:pPr>
            <a:r>
              <a:rPr lang="en-US" sz="2200" b="1" dirty="0"/>
              <a:t>Table 7.1 </a:t>
            </a:r>
            <a:r>
              <a:rPr lang="en-US" sz="2200" dirty="0"/>
              <a:t>Categories and Examples of Linguistic Features Used in Deception Detection.</a:t>
            </a:r>
          </a:p>
        </p:txBody>
      </p:sp>
      <p:graphicFrame>
        <p:nvGraphicFramePr>
          <p:cNvPr id="5" name="Table 4"/>
          <p:cNvGraphicFramePr>
            <a:graphicFrameLocks noGrp="1"/>
          </p:cNvGraphicFramePr>
          <p:nvPr>
            <p:extLst>
              <p:ext uri="{D42A27DB-BD31-4B8C-83A1-F6EECF244321}">
                <p14:modId xmlns:p14="http://schemas.microsoft.com/office/powerpoint/2010/main" val="1192086485"/>
              </p:ext>
            </p:extLst>
          </p:nvPr>
        </p:nvGraphicFramePr>
        <p:xfrm>
          <a:off x="514350" y="2214245"/>
          <a:ext cx="8001000" cy="4043680"/>
        </p:xfrm>
        <a:graphic>
          <a:graphicData uri="http://schemas.openxmlformats.org/drawingml/2006/table">
            <a:tbl>
              <a:tblPr firstRow="1" bandRow="1">
                <a:tableStyleId>{3B4B98B0-60AC-42C2-AFA5-B58CD77FA1E5}</a:tableStyleId>
              </a:tblPr>
              <a:tblGrid>
                <a:gridCol w="108585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4400550">
                  <a:extLst>
                    <a:ext uri="{9D8B030D-6E8A-4147-A177-3AD203B41FA5}">
                      <a16:colId xmlns:a16="http://schemas.microsoft.com/office/drawing/2014/main" val="20002"/>
                    </a:ext>
                  </a:extLst>
                </a:gridCol>
              </a:tblGrid>
              <a:tr h="314960">
                <a:tc>
                  <a:txBody>
                    <a:bodyPr/>
                    <a:lstStyle/>
                    <a:p>
                      <a:r>
                        <a:rPr lang="en-IN" sz="1600" b="1" i="0" u="none" strike="noStrike" kern="1200" baseline="0" dirty="0">
                          <a:solidFill>
                            <a:schemeClr val="bg1"/>
                          </a:solidFill>
                          <a:latin typeface="+mn-lt"/>
                          <a:ea typeface="+mn-ea"/>
                          <a:cs typeface="+mn-cs"/>
                        </a:rPr>
                        <a:t>Number</a:t>
                      </a:r>
                      <a:endParaRPr lang="en-IN"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600" b="1" i="0" u="none" strike="noStrike" kern="1200" baseline="0" dirty="0">
                          <a:solidFill>
                            <a:schemeClr val="bg1"/>
                          </a:solidFill>
                          <a:latin typeface="+mn-lt"/>
                          <a:ea typeface="+mn-ea"/>
                          <a:cs typeface="+mn-cs"/>
                        </a:rPr>
                        <a:t>Construct (Category)</a:t>
                      </a:r>
                      <a:endParaRPr lang="en-IN" sz="1600" b="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600" b="1" i="0" u="none" strike="noStrike" kern="1200" baseline="0" dirty="0">
                          <a:solidFill>
                            <a:schemeClr val="bg1"/>
                          </a:solidFill>
                          <a:latin typeface="+mn-lt"/>
                          <a:ea typeface="+mn-ea"/>
                          <a:cs typeface="+mn-cs"/>
                        </a:rPr>
                        <a:t>Example Cues</a:t>
                      </a:r>
                      <a:endParaRPr lang="en-IN"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60680">
                <a:tc>
                  <a:txBody>
                    <a:bodyPr/>
                    <a:lstStyle/>
                    <a:p>
                      <a:r>
                        <a:rPr lang="en-US" sz="1600" dirty="0"/>
                        <a:t>1</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Quantity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fr-FR" sz="1600" b="0" i="0" u="none" strike="noStrike" kern="1200" baseline="0" dirty="0" err="1">
                          <a:solidFill>
                            <a:schemeClr val="tx1"/>
                          </a:solidFill>
                          <a:latin typeface="+mn-lt"/>
                          <a:ea typeface="+mn-ea"/>
                          <a:cs typeface="+mn-cs"/>
                        </a:rPr>
                        <a:t>Verb</a:t>
                      </a:r>
                      <a:r>
                        <a:rPr lang="fr-FR" sz="1600" b="0" i="0" u="none" strike="noStrike" kern="1200" baseline="0" dirty="0">
                          <a:solidFill>
                            <a:schemeClr val="tx1"/>
                          </a:solidFill>
                          <a:latin typeface="+mn-lt"/>
                          <a:ea typeface="+mn-ea"/>
                          <a:cs typeface="+mn-cs"/>
                        </a:rPr>
                        <a:t> count, </a:t>
                      </a:r>
                      <a:r>
                        <a:rPr lang="fr-FR" sz="1600" b="0" i="0" u="none" strike="noStrike" kern="1200" baseline="0" dirty="0" err="1">
                          <a:solidFill>
                            <a:schemeClr val="tx1"/>
                          </a:solidFill>
                          <a:latin typeface="+mn-lt"/>
                          <a:ea typeface="+mn-ea"/>
                          <a:cs typeface="+mn-cs"/>
                        </a:rPr>
                        <a:t>noun</a:t>
                      </a:r>
                      <a:r>
                        <a:rPr lang="fr-FR" sz="1600" b="0" i="0" u="none" strike="noStrike" kern="1200" baseline="0" dirty="0">
                          <a:solidFill>
                            <a:schemeClr val="tx1"/>
                          </a:solidFill>
                          <a:latin typeface="+mn-lt"/>
                          <a:ea typeface="+mn-ea"/>
                          <a:cs typeface="+mn-cs"/>
                        </a:rPr>
                        <a:t> phrase count,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533400">
                <a:tc>
                  <a:txBody>
                    <a:bodyPr/>
                    <a:lstStyle/>
                    <a:p>
                      <a:r>
                        <a:rPr lang="en-US" sz="1600" dirty="0"/>
                        <a:t>2</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Complexity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Average number of clauses, average sentence length,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370840">
                <a:tc>
                  <a:txBody>
                    <a:bodyPr/>
                    <a:lstStyle/>
                    <a:p>
                      <a:r>
                        <a:rPr lang="en-US" sz="1600" dirty="0"/>
                        <a:t>3</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Uncertainty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Modifiers, modal verbs,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370840">
                <a:tc>
                  <a:txBody>
                    <a:bodyPr/>
                    <a:lstStyle/>
                    <a:p>
                      <a:r>
                        <a:rPr lang="en-US" sz="1600" dirty="0"/>
                        <a:t>4</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err="1">
                          <a:solidFill>
                            <a:schemeClr val="tx1"/>
                          </a:solidFill>
                          <a:latin typeface="+mn-lt"/>
                          <a:ea typeface="+mn-ea"/>
                          <a:cs typeface="+mn-cs"/>
                        </a:rPr>
                        <a:t>Nonimmediacy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Passive voice, objectification,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370840">
                <a:tc>
                  <a:txBody>
                    <a:bodyPr/>
                    <a:lstStyle/>
                    <a:p>
                      <a:r>
                        <a:rPr lang="en-US" sz="1600" dirty="0"/>
                        <a:t>5</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Expressivity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Emotiveness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370840">
                <a:tc>
                  <a:txBody>
                    <a:bodyPr/>
                    <a:lstStyle/>
                    <a:p>
                      <a:r>
                        <a:rPr lang="en-US" sz="1600" dirty="0"/>
                        <a:t>6</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Diversity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Lexical diversity, redundancy,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370840">
                <a:tc>
                  <a:txBody>
                    <a:bodyPr/>
                    <a:lstStyle/>
                    <a:p>
                      <a:r>
                        <a:rPr lang="en-US" sz="1600" dirty="0"/>
                        <a:t>7</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Informality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Typographical error ratio</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r h="528320">
                <a:tc>
                  <a:txBody>
                    <a:bodyPr/>
                    <a:lstStyle/>
                    <a:p>
                      <a:r>
                        <a:rPr lang="en-US" sz="1600" dirty="0"/>
                        <a:t>8</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Specificity</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fr-FR" sz="1600" b="0" i="0" u="none" strike="noStrike" kern="1200" baseline="0" dirty="0" err="1">
                          <a:solidFill>
                            <a:schemeClr val="tx1"/>
                          </a:solidFill>
                          <a:latin typeface="+mn-lt"/>
                          <a:ea typeface="+mn-ea"/>
                          <a:cs typeface="+mn-cs"/>
                        </a:rPr>
                        <a:t>Spatiotemporal</a:t>
                      </a:r>
                      <a:r>
                        <a:rPr lang="fr-FR" sz="1600" b="0" i="0" u="none" strike="noStrike" kern="1200" baseline="0" dirty="0">
                          <a:solidFill>
                            <a:schemeClr val="tx1"/>
                          </a:solidFill>
                          <a:latin typeface="+mn-lt"/>
                          <a:ea typeface="+mn-ea"/>
                          <a:cs typeface="+mn-cs"/>
                        </a:rPr>
                        <a:t> information, </a:t>
                      </a:r>
                      <a:r>
                        <a:rPr lang="fr-FR" sz="1600" b="0" i="0" u="none" strike="noStrike" kern="1200" baseline="0" dirty="0" err="1">
                          <a:solidFill>
                            <a:schemeClr val="tx1"/>
                          </a:solidFill>
                          <a:latin typeface="+mn-lt"/>
                          <a:ea typeface="+mn-ea"/>
                          <a:cs typeface="+mn-cs"/>
                        </a:rPr>
                        <a:t>perceptual</a:t>
                      </a:r>
                      <a:r>
                        <a:rPr lang="fr-FR" sz="1600" b="0" i="0" u="none" strike="noStrike" kern="1200" baseline="0" dirty="0">
                          <a:solidFill>
                            <a:schemeClr val="tx1"/>
                          </a:solidFill>
                          <a:latin typeface="+mn-lt"/>
                          <a:ea typeface="+mn-ea"/>
                          <a:cs typeface="+mn-cs"/>
                        </a:rPr>
                        <a:t> information,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8"/>
                  </a:ext>
                </a:extLst>
              </a:tr>
              <a:tr h="264160">
                <a:tc>
                  <a:txBody>
                    <a:bodyPr/>
                    <a:lstStyle/>
                    <a:p>
                      <a:r>
                        <a:rPr lang="en-US" sz="1600" dirty="0"/>
                        <a:t>9</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Affect</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fr-FR" sz="1600" b="0" i="0" u="none" strike="noStrike" kern="1200" baseline="0" dirty="0">
                          <a:solidFill>
                            <a:schemeClr val="tx1"/>
                          </a:solidFill>
                          <a:latin typeface="+mn-lt"/>
                          <a:ea typeface="+mn-ea"/>
                          <a:cs typeface="+mn-cs"/>
                        </a:rPr>
                        <a:t>Positive affect, </a:t>
                      </a:r>
                      <a:r>
                        <a:rPr lang="fr-FR" sz="1600" b="0" i="0" u="none" strike="noStrike" kern="1200" baseline="0" dirty="0" err="1">
                          <a:solidFill>
                            <a:schemeClr val="tx1"/>
                          </a:solidFill>
                          <a:latin typeface="+mn-lt"/>
                          <a:ea typeface="+mn-ea"/>
                          <a:cs typeface="+mn-cs"/>
                        </a:rPr>
                        <a:t>negative</a:t>
                      </a:r>
                      <a:r>
                        <a:rPr lang="fr-FR" sz="1600" b="0" i="0" u="none" strike="noStrike" kern="1200" baseline="0" dirty="0">
                          <a:solidFill>
                            <a:schemeClr val="tx1"/>
                          </a:solidFill>
                          <a:latin typeface="+mn-lt"/>
                          <a:ea typeface="+mn-ea"/>
                          <a:cs typeface="+mn-cs"/>
                        </a:rPr>
                        <a:t> affect, etc.</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556045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7.3 </a:t>
            </a:r>
            <a:r>
              <a:rPr lang="en-US" sz="2800" dirty="0">
                <a:latin typeface="+mj-lt"/>
              </a:rPr>
              <a:t>(4 of 4)</a:t>
            </a:r>
          </a:p>
        </p:txBody>
      </p:sp>
      <p:sp>
        <p:nvSpPr>
          <p:cNvPr id="4"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Mining for Lies </a:t>
            </a:r>
            <a:endParaRPr lang="en-US" sz="2800" b="1" dirty="0">
              <a:solidFill>
                <a:srgbClr val="007FA3"/>
              </a:solidFill>
              <a:latin typeface="+mj-lt"/>
              <a:ea typeface="+mj-ea"/>
              <a:cs typeface="Times New Roman" panose="02020603050405020304" pitchFamily="18" charset="0"/>
            </a:endParaRPr>
          </a:p>
        </p:txBody>
      </p:sp>
      <p:sp>
        <p:nvSpPr>
          <p:cNvPr id="3" name="Content Placeholder 2"/>
          <p:cNvSpPr>
            <a:spLocks noGrp="1"/>
          </p:cNvSpPr>
          <p:nvPr>
            <p:ph idx="13"/>
          </p:nvPr>
        </p:nvSpPr>
        <p:spPr>
          <a:xfrm>
            <a:off x="447675" y="1417454"/>
            <a:ext cx="8153400" cy="3954929"/>
          </a:xfrm>
        </p:spPr>
        <p:txBody>
          <a:bodyPr wrap="square">
            <a:spAutoFit/>
          </a:bodyPr>
          <a:lstStyle/>
          <a:p>
            <a:pPr marL="266700" indent="-266700"/>
            <a:r>
              <a:rPr lang="en-US" sz="2400" dirty="0"/>
              <a:t>371 usable statements are generated</a:t>
            </a:r>
          </a:p>
          <a:p>
            <a:pPr marL="266700" indent="-266700"/>
            <a:r>
              <a:rPr lang="en-US" sz="2400" dirty="0"/>
              <a:t>31 features are used</a:t>
            </a:r>
          </a:p>
          <a:p>
            <a:pPr marL="266700" indent="-266700"/>
            <a:r>
              <a:rPr lang="en-US" sz="2400" dirty="0"/>
              <a:t>Different feature selection methods used</a:t>
            </a:r>
          </a:p>
          <a:p>
            <a:pPr marL="266700" indent="-266700"/>
            <a:r>
              <a:rPr lang="en-US" sz="2400" dirty="0"/>
              <a:t>10-fold cross validation is used</a:t>
            </a:r>
          </a:p>
          <a:p>
            <a:pPr marL="266700" indent="-266700"/>
            <a:r>
              <a:rPr lang="en-US" sz="2400" dirty="0"/>
              <a:t>Results (overall % accuracy)</a:t>
            </a:r>
          </a:p>
          <a:p>
            <a:pPr marL="714375" lvl="1" indent="-266700"/>
            <a:r>
              <a:rPr lang="en-US" sz="2400" dirty="0"/>
              <a:t>Logistic regression  67.28</a:t>
            </a:r>
          </a:p>
          <a:p>
            <a:pPr marL="714375" lvl="1" indent="-266700"/>
            <a:r>
              <a:rPr lang="en-US" sz="2400" dirty="0"/>
              <a:t>Decision trees	        71.60</a:t>
            </a:r>
          </a:p>
          <a:p>
            <a:pPr marL="714375" lvl="1" indent="-266700"/>
            <a:r>
              <a:rPr lang="en-US" sz="2400" dirty="0"/>
              <a:t>Neural networks      73.46</a:t>
            </a:r>
          </a:p>
        </p:txBody>
      </p:sp>
    </p:spTree>
    <p:extLst>
      <p:ext uri="{BB962C8B-B14F-4D97-AF65-F5344CB8AC3E}">
        <p14:creationId xmlns:p14="http://schemas.microsoft.com/office/powerpoint/2010/main" val="3986037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Text Mining Applications </a:t>
            </a:r>
            <a:r>
              <a:rPr lang="en-US" sz="2800" dirty="0">
                <a:latin typeface="+mj-lt"/>
              </a:rPr>
              <a:t>(2 of 2)</a:t>
            </a:r>
          </a:p>
        </p:txBody>
      </p:sp>
      <p:sp>
        <p:nvSpPr>
          <p:cNvPr id="4"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US" sz="2800" b="1" dirty="0">
                <a:solidFill>
                  <a:srgbClr val="007FA3"/>
                </a:solidFill>
              </a:rPr>
              <a:t>(Gene/Protein Interaction Identification) </a:t>
            </a:r>
            <a:endParaRPr lang="en-US" sz="2800" b="1" dirty="0">
              <a:solidFill>
                <a:srgbClr val="007FA3"/>
              </a:solidFill>
              <a:cs typeface="Times New Roman" panose="02020603050405020304" pitchFamily="18" charset="0"/>
            </a:endParaRPr>
          </a:p>
        </p:txBody>
      </p:sp>
      <p:sp>
        <p:nvSpPr>
          <p:cNvPr id="3" name="Content Placeholder 2"/>
          <p:cNvSpPr>
            <a:spLocks noGrp="1"/>
          </p:cNvSpPr>
          <p:nvPr>
            <p:ph idx="13"/>
          </p:nvPr>
        </p:nvSpPr>
        <p:spPr>
          <a:xfrm>
            <a:off x="457200" y="1295400"/>
            <a:ext cx="8153400" cy="276999"/>
          </a:xfrm>
        </p:spPr>
        <p:txBody>
          <a:bodyPr wrap="square">
            <a:spAutoFit/>
          </a:bodyPr>
          <a:lstStyle/>
          <a:p>
            <a:pPr marL="0" indent="0">
              <a:buNone/>
            </a:pPr>
            <a:r>
              <a:rPr lang="en-US" sz="1800" b="1" dirty="0"/>
              <a:t>Figure 7.4</a:t>
            </a:r>
            <a:r>
              <a:rPr lang="en-US" sz="1800" dirty="0"/>
              <a:t> Multilevel Analysis of Text for Gene/Protein Interaction Identification.</a:t>
            </a:r>
          </a:p>
        </p:txBody>
      </p:sp>
      <p:pic>
        <p:nvPicPr>
          <p:cNvPr id="7" name="Picture 2" descr="The categories in order from top to bottom are as follows:&#10;• The first category is Gene slash Protein which has two sets of numbers with either 3, 5, or 6 digits. &#10;• The second category is Ontology which has numbers preceded by the letter D, such as D019254:&#10;• One number is written separate from the rest. &#10;• The other numbers are arranged together and connected by dotted lines. &#10;• Below this, a sentence starting with an ellipsis reads: expression of B c l hyphen 2 is correlated with insufficient white blood cell death and activation of p53. &#10;• The third category is Word which has a series of numbers from 1 to 5 digits in a row. &#10;• The fourth category is P O S which has a series of abbreviations, such as N N, I N, V B Z, J J, and C C. &#10;• The fifth category is Shallow Parse which has a series of abbreviations, either N P or P P.&#10;"/>
          <p:cNvPicPr>
            <a:picLocks noChangeAspect="1" noChangeArrowheads="1"/>
          </p:cNvPicPr>
          <p:nvPr/>
        </p:nvPicPr>
        <p:blipFill rotWithShape="1">
          <a:blip r:embed="rId3">
            <a:extLst>
              <a:ext uri="{28A0092B-C50C-407E-A947-70E740481C1C}">
                <a14:useLocalDpi xmlns:a14="http://schemas.microsoft.com/office/drawing/2010/main" val="0"/>
              </a:ext>
            </a:extLst>
          </a:blip>
          <a:srcRect b="15082"/>
          <a:stretch/>
        </p:blipFill>
        <p:spPr bwMode="auto">
          <a:xfrm>
            <a:off x="1019635" y="1820338"/>
            <a:ext cx="7093834" cy="377083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5761077"/>
            <a:ext cx="8153400" cy="553998"/>
          </a:xfrm>
        </p:spPr>
        <p:txBody>
          <a:bodyPr wrap="square">
            <a:spAutoFit/>
          </a:bodyPr>
          <a:lstStyle/>
          <a:p>
            <a:pPr marL="0" indent="0">
              <a:buNone/>
            </a:pPr>
            <a:r>
              <a:rPr lang="en-US" sz="1200" i="1" dirty="0"/>
              <a:t>Source: </a:t>
            </a:r>
            <a:r>
              <a:rPr lang="en-US" sz="1200" dirty="0"/>
              <a:t>Used with permission of </a:t>
            </a:r>
            <a:r>
              <a:rPr lang="en-US" sz="1200" dirty="0" err="1"/>
              <a:t>Nakov</a:t>
            </a:r>
            <a:r>
              <a:rPr lang="en-US" sz="1200" dirty="0"/>
              <a:t>, P., Schwartz, A., Wolf, B., &amp; Hearst, M. A. (2005). Supporting annotation layers for natural language processing. </a:t>
            </a:r>
            <a:r>
              <a:rPr lang="en-US" sz="1200" i="1" dirty="0"/>
              <a:t>Proceedings of the </a:t>
            </a:r>
            <a:r>
              <a:rPr lang="en-IN" sz="1200" i="1" dirty="0"/>
              <a:t>Association for Computational Linguistics (</a:t>
            </a:r>
            <a:r>
              <a:rPr lang="en-IN" sz="1200" i="1" spc="-200" dirty="0"/>
              <a:t>A C </a:t>
            </a:r>
            <a:r>
              <a:rPr lang="en-IN" sz="1200" i="1" dirty="0"/>
              <a:t>L), </a:t>
            </a:r>
            <a:r>
              <a:rPr lang="en-IN" sz="1200" dirty="0"/>
              <a:t>Interactive Poster and Demonstration Sessions, Ann </a:t>
            </a:r>
            <a:r>
              <a:rPr lang="en-IN" sz="1200" dirty="0" err="1"/>
              <a:t>Arbor</a:t>
            </a:r>
            <a:r>
              <a:rPr lang="en-IN" sz="1200" dirty="0"/>
              <a:t>, </a:t>
            </a:r>
            <a:r>
              <a:rPr lang="en-IN" sz="1200" spc="-200" dirty="0"/>
              <a:t>M </a:t>
            </a:r>
            <a:r>
              <a:rPr lang="en-IN" sz="1200" dirty="0"/>
              <a:t>I. Association for Computational Linguistics, 65–68.</a:t>
            </a:r>
          </a:p>
        </p:txBody>
      </p:sp>
    </p:spTree>
    <p:extLst>
      <p:ext uri="{BB962C8B-B14F-4D97-AF65-F5344CB8AC3E}">
        <p14:creationId xmlns:p14="http://schemas.microsoft.com/office/powerpoint/2010/main" val="3669647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(1 of 7)</a:t>
            </a:r>
          </a:p>
        </p:txBody>
      </p:sp>
      <p:sp>
        <p:nvSpPr>
          <p:cNvPr id="3" name="Content Placeholder 2"/>
          <p:cNvSpPr>
            <a:spLocks noGrp="1"/>
          </p:cNvSpPr>
          <p:nvPr>
            <p:ph sz="quarter" idx="14"/>
          </p:nvPr>
        </p:nvSpPr>
        <p:spPr>
          <a:xfrm>
            <a:off x="457200" y="990600"/>
            <a:ext cx="8153400" cy="369332"/>
          </a:xfrm>
        </p:spPr>
        <p:txBody>
          <a:bodyPr>
            <a:spAutoFit/>
          </a:bodyPr>
          <a:lstStyle/>
          <a:p>
            <a:r>
              <a:rPr lang="en-US" sz="2400" dirty="0"/>
              <a:t>A Context Diagram for Text Mining Process</a:t>
            </a:r>
            <a:endParaRPr lang="en-IN" sz="2400" dirty="0"/>
          </a:p>
        </p:txBody>
      </p:sp>
      <p:pic>
        <p:nvPicPr>
          <p:cNvPr id="8194" name="Picture 2" descr="• A rectangle at the center has A 0 written at the bottom right corner and contains the following text: Extract knowledge from available data sources. &#10;• Several arrows from the bottom, left, and top lead to this rectangle. The arrows are labeled as follows:&#10;• Unstructured data (text)&#10;• Structured data (databases)&#10;• Software slash hardware limitations&#10;• Privacy issues&#10;• Linguistic limitations&#10;• Tools and techniques&#10;• Domain expertise&#10;• An arrow labeled Context-specific knowledge leads away from the central rectangle.&#10;"/>
          <p:cNvPicPr>
            <a:picLocks noChangeAspect="1" noChangeArrowheads="1"/>
          </p:cNvPicPr>
          <p:nvPr/>
        </p:nvPicPr>
        <p:blipFill rotWithShape="1">
          <a:blip r:embed="rId3">
            <a:extLst>
              <a:ext uri="{28A0092B-C50C-407E-A947-70E740481C1C}">
                <a14:useLocalDpi xmlns:a14="http://schemas.microsoft.com/office/drawing/2010/main" val="0"/>
              </a:ext>
            </a:extLst>
          </a:blip>
          <a:srcRect b="3741"/>
          <a:stretch/>
        </p:blipFill>
        <p:spPr bwMode="auto">
          <a:xfrm>
            <a:off x="726436" y="1517449"/>
            <a:ext cx="7681606" cy="472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462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(2 of 7)</a:t>
            </a:r>
          </a:p>
        </p:txBody>
      </p:sp>
      <p:sp>
        <p:nvSpPr>
          <p:cNvPr id="3" name="Content Placeholder 2"/>
          <p:cNvSpPr>
            <a:spLocks noGrp="1"/>
          </p:cNvSpPr>
          <p:nvPr>
            <p:ph sz="quarter" idx="14"/>
          </p:nvPr>
        </p:nvSpPr>
        <p:spPr>
          <a:xfrm>
            <a:off x="457200" y="1000124"/>
            <a:ext cx="8153400" cy="369332"/>
          </a:xfrm>
        </p:spPr>
        <p:txBody>
          <a:bodyPr>
            <a:spAutoFit/>
          </a:bodyPr>
          <a:lstStyle/>
          <a:p>
            <a:pPr marL="0" indent="0">
              <a:buNone/>
            </a:pPr>
            <a:r>
              <a:rPr lang="en-US" sz="2400" b="1" dirty="0"/>
              <a:t>Figure 7.6</a:t>
            </a:r>
            <a:r>
              <a:rPr lang="en-US" sz="2400" dirty="0"/>
              <a:t> The Three-Step/Task Text Mining Process.</a:t>
            </a:r>
          </a:p>
        </p:txBody>
      </p:sp>
      <p:pic>
        <p:nvPicPr>
          <p:cNvPr id="9218" name="Picture 2" descr="The steps in order from left to right are:&#10;• The starting point is Text. &#10;• Below this, a text box reads: The inputs to the process include a variety of relevant unstructured and semi-unstructured data sources such as text, X M L, H T M L. &#10;• An arrow from the starting point leads to Task 1. &#10;• Task 1 is Establish the Corpus: Collect and organize the domain-specific unstructured data.  &#10;• Below Task 1, a text box reads: The output of Task 1 is a collection of documents in some digitized format for computer processing. &#10;• An arrow from Task 1 leads to Task 2. &#10;• Task 2 is Create the Term-Document Matrix: Introduce the structure to the corpus. &#10;• Below Task 2, a text box reads: The output of Task 2 is a flat file called term-document matrix where the cells are populated with the term frequencies. &#10;• A dotted arrow from Task 2 leads back to Task 1. This arrow is labeled as Feedback.&#10;• An arrow from Task 2 leads to Task 3.&#10;• Task 3 is Extract Knowledge: Discover novel patterns from the T-D matrix. &#10;• Below Task 3, a text box reads: The output of Task 3 is a number of problem-specific classification, association, clustering models, and visualizations. &#10;• A dotted arrow labeled Feedback from Task 3 leads back to Task 2. &#10;• An arrow from Task 3 leads to the final result, which is, Knowledge.&#10;"/>
          <p:cNvPicPr>
            <a:picLocks noChangeAspect="1" noChangeArrowheads="1"/>
          </p:cNvPicPr>
          <p:nvPr/>
        </p:nvPicPr>
        <p:blipFill rotWithShape="1">
          <a:blip r:embed="rId3">
            <a:extLst>
              <a:ext uri="{28A0092B-C50C-407E-A947-70E740481C1C}">
                <a14:useLocalDpi xmlns:a14="http://schemas.microsoft.com/office/drawing/2010/main" val="0"/>
              </a:ext>
            </a:extLst>
          </a:blip>
          <a:srcRect b="7334"/>
          <a:stretch/>
        </p:blipFill>
        <p:spPr bwMode="auto">
          <a:xfrm>
            <a:off x="571500" y="2296318"/>
            <a:ext cx="7993510" cy="2170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909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(3 of 7)</a:t>
            </a:r>
          </a:p>
        </p:txBody>
      </p:sp>
      <p:sp>
        <p:nvSpPr>
          <p:cNvPr id="3" name="Content Placeholder 2"/>
          <p:cNvSpPr>
            <a:spLocks noGrp="1"/>
          </p:cNvSpPr>
          <p:nvPr>
            <p:ph sz="quarter" idx="14"/>
          </p:nvPr>
        </p:nvSpPr>
        <p:spPr>
          <a:xfrm>
            <a:off x="457200" y="1000124"/>
            <a:ext cx="8153400" cy="3185487"/>
          </a:xfrm>
        </p:spPr>
        <p:txBody>
          <a:bodyPr>
            <a:spAutoFit/>
          </a:bodyPr>
          <a:lstStyle/>
          <a:p>
            <a:pPr>
              <a:buSzPct val="100000"/>
            </a:pPr>
            <a:r>
              <a:rPr lang="en-US" sz="2400" dirty="0">
                <a:solidFill>
                  <a:schemeClr val="bg2"/>
                </a:solidFill>
              </a:rPr>
              <a:t>Step 1:</a:t>
            </a:r>
            <a:r>
              <a:rPr lang="en-US" sz="2400" dirty="0"/>
              <a:t> Establish the corpus</a:t>
            </a:r>
          </a:p>
          <a:p>
            <a:pPr marL="714375" lvl="1" indent="-266700"/>
            <a:r>
              <a:rPr lang="en-US" sz="2400" dirty="0"/>
              <a:t>Collect all relevant unstructured data              </a:t>
            </a:r>
            <a:br>
              <a:rPr lang="en-US" sz="2400" dirty="0"/>
            </a:br>
            <a:r>
              <a:rPr lang="en-US" sz="2400" dirty="0"/>
              <a:t>(e.g., textual documents, </a:t>
            </a:r>
            <a:r>
              <a:rPr lang="en-US" sz="2400" spc="-300" dirty="0"/>
              <a:t>X M </a:t>
            </a:r>
            <a:r>
              <a:rPr lang="en-US" sz="2400" dirty="0"/>
              <a:t>L files, emails, Web pages, short notes, voice recordings…)</a:t>
            </a:r>
          </a:p>
          <a:p>
            <a:pPr marL="714375" lvl="1" indent="-266700"/>
            <a:r>
              <a:rPr lang="en-US" sz="2400" dirty="0"/>
              <a:t>Digitize, standardize the collection              </a:t>
            </a:r>
            <a:br>
              <a:rPr lang="en-US" sz="2400" dirty="0"/>
            </a:br>
            <a:r>
              <a:rPr lang="en-US" sz="2400" dirty="0"/>
              <a:t>(e.g., all in </a:t>
            </a:r>
            <a:r>
              <a:rPr lang="en-US" sz="2400" spc="-300" dirty="0"/>
              <a:t>A S C I </a:t>
            </a:r>
            <a:r>
              <a:rPr lang="en-US" sz="2400" dirty="0" err="1"/>
              <a:t>I</a:t>
            </a:r>
            <a:r>
              <a:rPr lang="en-US" sz="2400" dirty="0"/>
              <a:t> text files)</a:t>
            </a:r>
          </a:p>
          <a:p>
            <a:pPr marL="714375" lvl="1" indent="-266700"/>
            <a:r>
              <a:rPr lang="en-US" sz="2400" dirty="0"/>
              <a:t>Place the collection in a common place        </a:t>
            </a:r>
            <a:br>
              <a:rPr lang="en-US" sz="2400" dirty="0"/>
            </a:br>
            <a:r>
              <a:rPr lang="en-US" sz="2400" dirty="0"/>
              <a:t>(e.g., in a flat file, or in a directory as separate files) </a:t>
            </a:r>
          </a:p>
        </p:txBody>
      </p:sp>
    </p:spTree>
    <p:extLst>
      <p:ext uri="{BB962C8B-B14F-4D97-AF65-F5344CB8AC3E}">
        <p14:creationId xmlns:p14="http://schemas.microsoft.com/office/powerpoint/2010/main" val="3161510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(4 of 7)</a:t>
            </a:r>
          </a:p>
        </p:txBody>
      </p:sp>
      <p:sp>
        <p:nvSpPr>
          <p:cNvPr id="3" name="Content Placeholder 2"/>
          <p:cNvSpPr>
            <a:spLocks noGrp="1"/>
          </p:cNvSpPr>
          <p:nvPr>
            <p:ph sz="quarter" idx="14"/>
          </p:nvPr>
        </p:nvSpPr>
        <p:spPr>
          <a:xfrm>
            <a:off x="457200" y="1000124"/>
            <a:ext cx="8153400" cy="369332"/>
          </a:xfrm>
        </p:spPr>
        <p:txBody>
          <a:bodyPr>
            <a:spAutoFit/>
          </a:bodyPr>
          <a:lstStyle/>
          <a:p>
            <a:pPr>
              <a:buSzPct val="100000"/>
            </a:pPr>
            <a:r>
              <a:rPr lang="en-US" sz="2400" dirty="0">
                <a:solidFill>
                  <a:schemeClr val="bg2"/>
                </a:solidFill>
              </a:rPr>
              <a:t>Step 2:</a:t>
            </a:r>
            <a:r>
              <a:rPr lang="en-US" sz="2400" dirty="0"/>
              <a:t> Create the Term–by–Document Matrix </a:t>
            </a:r>
          </a:p>
        </p:txBody>
      </p:sp>
      <p:pic>
        <p:nvPicPr>
          <p:cNvPr id="10242" name="Picture 2" descr="The headings of the columns in order from left to right are Investment Risk, Project Management, Software Engineering, Development, and S A P. &#10;• For the row heading Document 1, the number 1 is entered in the Investment Risk column and in the Development column. &#10;• For the row heading Document 2, the number 1 is entered in the Project Management column.&#10;• For the row heading Document 3, the number 3 is entered in the Software Engineering column and the number 1 is entered in the S A P column.&#10;• For the row heading Document 4, the number 1 is entered in the Project Management column.&#10;• For the row heading Document 5, the number 2 is entered in the Software Engineering column and the number 1 is entered in the Development column.&#10;• For the row heading Document 6, the number 1 is entered in the Investment Risk column and in the Development column. &#10;"/>
          <p:cNvPicPr>
            <a:picLocks noChangeAspect="1" noChangeArrowheads="1"/>
          </p:cNvPicPr>
          <p:nvPr/>
        </p:nvPicPr>
        <p:blipFill rotWithShape="1">
          <a:blip r:embed="rId3">
            <a:extLst>
              <a:ext uri="{28A0092B-C50C-407E-A947-70E740481C1C}">
                <a14:useLocalDpi xmlns:a14="http://schemas.microsoft.com/office/drawing/2010/main" val="0"/>
              </a:ext>
            </a:extLst>
          </a:blip>
          <a:srcRect b="5402"/>
          <a:stretch/>
        </p:blipFill>
        <p:spPr bwMode="auto">
          <a:xfrm>
            <a:off x="612281" y="1528705"/>
            <a:ext cx="7914366" cy="4737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33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4093428"/>
          </a:xfrm>
        </p:spPr>
        <p:txBody>
          <a:bodyPr wrap="square">
            <a:spAutoFit/>
          </a:bodyPr>
          <a:lstStyle/>
          <a:p>
            <a:pPr marL="714375" indent="-714375">
              <a:buClr>
                <a:schemeClr val="bg1"/>
              </a:buClr>
              <a:buNone/>
            </a:pPr>
            <a:r>
              <a:rPr lang="en-US" sz="2400" b="1" dirty="0">
                <a:solidFill>
                  <a:srgbClr val="007FA3"/>
                </a:solidFill>
              </a:rPr>
              <a:t>7.7</a:t>
            </a:r>
            <a:r>
              <a:rPr lang="en-US" sz="2400" dirty="0"/>
              <a:t> 	Develop familiarity with popular applications of sentiment analysis</a:t>
            </a:r>
          </a:p>
          <a:p>
            <a:pPr marL="714375" indent="-714375">
              <a:buClr>
                <a:schemeClr val="bg1"/>
              </a:buClr>
              <a:buNone/>
            </a:pPr>
            <a:r>
              <a:rPr lang="en-US" sz="2400" b="1" dirty="0">
                <a:solidFill>
                  <a:srgbClr val="007FA3"/>
                </a:solidFill>
              </a:rPr>
              <a:t>7.8</a:t>
            </a:r>
            <a:r>
              <a:rPr lang="en-US" sz="2400" dirty="0"/>
              <a:t> 	Learn the common methods for sentiment analysis</a:t>
            </a:r>
          </a:p>
          <a:p>
            <a:pPr marL="714375" indent="-714375">
              <a:buClr>
                <a:schemeClr val="bg1"/>
              </a:buClr>
              <a:buNone/>
            </a:pPr>
            <a:r>
              <a:rPr lang="en-US" sz="2400" b="1" dirty="0">
                <a:solidFill>
                  <a:srgbClr val="007FA3"/>
                </a:solidFill>
              </a:rPr>
              <a:t>7.9</a:t>
            </a:r>
            <a:r>
              <a:rPr lang="en-US" sz="2400" dirty="0"/>
              <a:t> 	Become familiar with speech analytics as it relates to sentiment analysis</a:t>
            </a:r>
          </a:p>
          <a:p>
            <a:pPr marL="714375" indent="-714375">
              <a:buClr>
                <a:schemeClr val="bg1"/>
              </a:buClr>
              <a:buNone/>
            </a:pPr>
            <a:r>
              <a:rPr lang="en-US" sz="2400" b="1" dirty="0">
                <a:solidFill>
                  <a:srgbClr val="007FA3"/>
                </a:solidFill>
              </a:rPr>
              <a:t>7.10</a:t>
            </a:r>
            <a:r>
              <a:rPr lang="en-US" sz="2400" dirty="0"/>
              <a:t> 	Learn three facets of Web analytics—content, structure, and usage mining</a:t>
            </a:r>
          </a:p>
          <a:p>
            <a:pPr marL="714375" indent="-714375">
              <a:buClr>
                <a:schemeClr val="bg1"/>
              </a:buClr>
              <a:buNone/>
            </a:pPr>
            <a:r>
              <a:rPr lang="en-US" sz="2400" b="1" dirty="0">
                <a:solidFill>
                  <a:srgbClr val="007FA3"/>
                </a:solidFill>
              </a:rPr>
              <a:t>7.11</a:t>
            </a:r>
            <a:r>
              <a:rPr lang="en-US" sz="2400" dirty="0"/>
              <a:t> 	Know social analytics including social media and social network analyses</a:t>
            </a:r>
          </a:p>
        </p:txBody>
      </p:sp>
    </p:spTree>
    <p:extLst>
      <p:ext uri="{BB962C8B-B14F-4D97-AF65-F5344CB8AC3E}">
        <p14:creationId xmlns:p14="http://schemas.microsoft.com/office/powerpoint/2010/main" val="1162475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(5 of 7)</a:t>
            </a:r>
          </a:p>
        </p:txBody>
      </p:sp>
      <p:sp>
        <p:nvSpPr>
          <p:cNvPr id="3" name="Content Placeholder 2"/>
          <p:cNvSpPr>
            <a:spLocks noGrp="1"/>
          </p:cNvSpPr>
          <p:nvPr>
            <p:ph sz="quarter" idx="14"/>
          </p:nvPr>
        </p:nvSpPr>
        <p:spPr>
          <a:xfrm>
            <a:off x="457200" y="1000124"/>
            <a:ext cx="8153400" cy="4231928"/>
          </a:xfrm>
        </p:spPr>
        <p:txBody>
          <a:bodyPr>
            <a:spAutoFit/>
          </a:bodyPr>
          <a:lstStyle/>
          <a:p>
            <a:pPr>
              <a:buSzPct val="100000"/>
              <a:tabLst>
                <a:tab pos="266700" algn="l"/>
              </a:tabLst>
            </a:pPr>
            <a:r>
              <a:rPr lang="en-US" sz="2400" dirty="0">
                <a:solidFill>
                  <a:schemeClr val="bg2"/>
                </a:solidFill>
              </a:rPr>
              <a:t>Step 2:</a:t>
            </a:r>
            <a:r>
              <a:rPr lang="en-US" sz="2400" dirty="0"/>
              <a:t> Create the Term–by–Document Matrix (</a:t>
            </a:r>
            <a:r>
              <a:rPr lang="en-US" sz="2400" spc="-300" dirty="0"/>
              <a:t>T D </a:t>
            </a:r>
            <a:r>
              <a:rPr lang="en-US" sz="2400" dirty="0"/>
              <a:t>M) (Cont.)</a:t>
            </a:r>
          </a:p>
          <a:p>
            <a:pPr marL="714375" lvl="1" indent="-266700"/>
            <a:r>
              <a:rPr lang="en-US" sz="2400" dirty="0"/>
              <a:t>Should all terms be included?</a:t>
            </a:r>
          </a:p>
          <a:p>
            <a:pPr marL="1133475" lvl="2" indent="-238125"/>
            <a:r>
              <a:rPr lang="en-US" sz="2400" dirty="0"/>
              <a:t>Stop words, include words</a:t>
            </a:r>
          </a:p>
          <a:p>
            <a:pPr marL="1133475" lvl="2" indent="-238125"/>
            <a:r>
              <a:rPr lang="en-US" sz="2400" dirty="0"/>
              <a:t>Synonyms, homonyms</a:t>
            </a:r>
          </a:p>
          <a:p>
            <a:pPr marL="1133475" lvl="2" indent="-238125"/>
            <a:r>
              <a:rPr lang="en-US" sz="2400" dirty="0"/>
              <a:t>Stemming</a:t>
            </a:r>
          </a:p>
          <a:p>
            <a:pPr marL="714375" lvl="1" indent="-266700"/>
            <a:r>
              <a:rPr lang="en-US" sz="2400" dirty="0"/>
              <a:t>What is the best representation of the indices (values in cells)? </a:t>
            </a:r>
          </a:p>
          <a:p>
            <a:pPr marL="1133475" lvl="2" indent="-238125"/>
            <a:r>
              <a:rPr lang="en-US" sz="2400" dirty="0"/>
              <a:t>Row counts; binary frequencies; log frequencies;</a:t>
            </a:r>
          </a:p>
          <a:p>
            <a:pPr marL="1133475" lvl="2" indent="-238125"/>
            <a:r>
              <a:rPr lang="en-US" sz="2400" dirty="0"/>
              <a:t>Inverse document frequency</a:t>
            </a:r>
          </a:p>
        </p:txBody>
      </p:sp>
    </p:spTree>
    <p:extLst>
      <p:ext uri="{BB962C8B-B14F-4D97-AF65-F5344CB8AC3E}">
        <p14:creationId xmlns:p14="http://schemas.microsoft.com/office/powerpoint/2010/main" val="1785789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(6 of 7)</a:t>
            </a:r>
          </a:p>
        </p:txBody>
      </p:sp>
      <p:sp>
        <p:nvSpPr>
          <p:cNvPr id="3" name="Content Placeholder 2"/>
          <p:cNvSpPr>
            <a:spLocks noGrp="1"/>
          </p:cNvSpPr>
          <p:nvPr>
            <p:ph sz="quarter" idx="14"/>
          </p:nvPr>
        </p:nvSpPr>
        <p:spPr>
          <a:xfrm>
            <a:off x="457200" y="1000124"/>
            <a:ext cx="8153400" cy="4078039"/>
          </a:xfrm>
        </p:spPr>
        <p:txBody>
          <a:bodyPr>
            <a:spAutoFit/>
          </a:bodyPr>
          <a:lstStyle/>
          <a:p>
            <a:pPr>
              <a:buSzPct val="100000"/>
            </a:pPr>
            <a:r>
              <a:rPr lang="en-US" sz="2400" dirty="0">
                <a:solidFill>
                  <a:schemeClr val="bg2"/>
                </a:solidFill>
              </a:rPr>
              <a:t>Step 2:</a:t>
            </a:r>
            <a:r>
              <a:rPr lang="en-US" sz="2400" dirty="0"/>
              <a:t> Create the Term–by–Document Matrix (</a:t>
            </a:r>
            <a:r>
              <a:rPr lang="en-US" sz="2400" spc="-300" dirty="0"/>
              <a:t>T D </a:t>
            </a:r>
            <a:r>
              <a:rPr lang="en-US" sz="2400" dirty="0"/>
              <a:t>M) (Cont.)</a:t>
            </a:r>
          </a:p>
          <a:p>
            <a:pPr marL="714375" lvl="1" indent="-266700"/>
            <a:r>
              <a:rPr lang="en-US" sz="2400" spc="-300" dirty="0"/>
              <a:t>T D </a:t>
            </a:r>
            <a:r>
              <a:rPr lang="en-US" sz="2400" dirty="0"/>
              <a:t>M is a sparse matrix. How can we reduce the dimensionality of the </a:t>
            </a:r>
            <a:r>
              <a:rPr lang="en-US" sz="2400" spc="-300" dirty="0"/>
              <a:t>T D </a:t>
            </a:r>
            <a:r>
              <a:rPr lang="en-US" sz="2400" dirty="0"/>
              <a:t>M?</a:t>
            </a:r>
          </a:p>
          <a:p>
            <a:pPr lvl="2" indent="-247650"/>
            <a:r>
              <a:rPr lang="en-US" sz="2400" dirty="0"/>
              <a:t>Manual - a domain expert goes through it</a:t>
            </a:r>
          </a:p>
          <a:p>
            <a:pPr lvl="2" indent="-247650"/>
            <a:r>
              <a:rPr lang="en-US" sz="2400" dirty="0"/>
              <a:t>Eliminate terms with very few occurrences in very few documents (?)</a:t>
            </a:r>
          </a:p>
          <a:p>
            <a:pPr lvl="2" indent="-247650"/>
            <a:r>
              <a:rPr lang="en-US" sz="2400" dirty="0"/>
              <a:t>Transform the matrix using singular value decomposition (</a:t>
            </a:r>
            <a:r>
              <a:rPr lang="en-US" sz="2400" spc="-300" dirty="0"/>
              <a:t>S V </a:t>
            </a:r>
            <a:r>
              <a:rPr lang="en-US" sz="2400" dirty="0"/>
              <a:t>D) </a:t>
            </a:r>
          </a:p>
          <a:p>
            <a:pPr lvl="2" indent="-247650"/>
            <a:r>
              <a:rPr lang="en-US" sz="2400" spc="-300" dirty="0"/>
              <a:t>S V </a:t>
            </a:r>
            <a:r>
              <a:rPr lang="en-US" sz="2400" dirty="0"/>
              <a:t>D is similar to principle component analysis</a:t>
            </a:r>
          </a:p>
        </p:txBody>
      </p:sp>
    </p:spTree>
    <p:extLst>
      <p:ext uri="{BB962C8B-B14F-4D97-AF65-F5344CB8AC3E}">
        <p14:creationId xmlns:p14="http://schemas.microsoft.com/office/powerpoint/2010/main" val="3248983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2450"/>
          </a:xfrm>
        </p:spPr>
        <p:txBody>
          <a:bodyPr wrap="square">
            <a:spAutoFit/>
          </a:bodyPr>
          <a:lstStyle/>
          <a:p>
            <a:r>
              <a:rPr lang="en-US" sz="3600" dirty="0">
                <a:latin typeface="+mj-lt"/>
              </a:rPr>
              <a:t>Text Mining Process </a:t>
            </a:r>
            <a:r>
              <a:rPr lang="en-US" sz="2800" dirty="0">
                <a:latin typeface="+mj-lt"/>
              </a:rPr>
              <a:t>(7 of 7)</a:t>
            </a:r>
          </a:p>
        </p:txBody>
      </p:sp>
      <p:sp>
        <p:nvSpPr>
          <p:cNvPr id="3" name="Content Placeholder 2"/>
          <p:cNvSpPr>
            <a:spLocks noGrp="1"/>
          </p:cNvSpPr>
          <p:nvPr>
            <p:ph sz="quarter" idx="14"/>
          </p:nvPr>
        </p:nvSpPr>
        <p:spPr>
          <a:xfrm>
            <a:off x="457200" y="1000124"/>
            <a:ext cx="8153400" cy="3939540"/>
          </a:xfrm>
        </p:spPr>
        <p:txBody>
          <a:bodyPr>
            <a:spAutoFit/>
          </a:bodyPr>
          <a:lstStyle/>
          <a:p>
            <a:pPr>
              <a:buSzPct val="100000"/>
            </a:pPr>
            <a:r>
              <a:rPr lang="en-IN" sz="2400" dirty="0">
                <a:solidFill>
                  <a:schemeClr val="bg2"/>
                </a:solidFill>
              </a:rPr>
              <a:t>Step 3:</a:t>
            </a:r>
            <a:r>
              <a:rPr lang="en-IN" sz="2400" dirty="0"/>
              <a:t> Extract patterns/knowledge</a:t>
            </a:r>
          </a:p>
          <a:p>
            <a:pPr marL="763143" lvl="1" indent="-276225"/>
            <a:r>
              <a:rPr lang="en-IN" sz="2400" dirty="0"/>
              <a:t>Classification (text categorization)</a:t>
            </a:r>
          </a:p>
          <a:p>
            <a:pPr marL="763143" lvl="1" indent="-276225"/>
            <a:r>
              <a:rPr lang="en-IN" sz="2400" dirty="0"/>
              <a:t>Clustering (natural groupings of text)</a:t>
            </a:r>
          </a:p>
          <a:p>
            <a:pPr marL="1163193" lvl="2" indent="-276225"/>
            <a:r>
              <a:rPr lang="en-IN" sz="2400" dirty="0"/>
              <a:t>Improve search recall</a:t>
            </a:r>
          </a:p>
          <a:p>
            <a:pPr marL="1163193" lvl="2" indent="-276225"/>
            <a:r>
              <a:rPr lang="en-IN" sz="2400" dirty="0"/>
              <a:t>Improve search precision</a:t>
            </a:r>
          </a:p>
          <a:p>
            <a:pPr marL="1163193" lvl="2" indent="-276225"/>
            <a:r>
              <a:rPr lang="en-IN" sz="2400" dirty="0"/>
              <a:t>Scatter/gather</a:t>
            </a:r>
          </a:p>
          <a:p>
            <a:pPr marL="1163193" lvl="2" indent="-276225"/>
            <a:r>
              <a:rPr lang="en-IN" sz="2400" dirty="0"/>
              <a:t>Query-specific clustering</a:t>
            </a:r>
          </a:p>
          <a:p>
            <a:pPr marL="763143" lvl="1" indent="-276225"/>
            <a:r>
              <a:rPr lang="en-IN" sz="2400" dirty="0"/>
              <a:t>Association</a:t>
            </a:r>
          </a:p>
          <a:p>
            <a:pPr marL="763143" lvl="1" indent="-276225"/>
            <a:r>
              <a:rPr lang="en-IN" sz="2400" dirty="0"/>
              <a:t>Trend Analysis (…)</a:t>
            </a:r>
          </a:p>
        </p:txBody>
      </p:sp>
    </p:spTree>
    <p:extLst>
      <p:ext uri="{BB962C8B-B14F-4D97-AF65-F5344CB8AC3E}">
        <p14:creationId xmlns:p14="http://schemas.microsoft.com/office/powerpoint/2010/main" val="1747352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Sentiment Analysis</a:t>
            </a:r>
          </a:p>
        </p:txBody>
      </p:sp>
      <p:sp>
        <p:nvSpPr>
          <p:cNvPr id="5" name="Content Placeholder 4"/>
          <p:cNvSpPr>
            <a:spLocks noGrp="1"/>
          </p:cNvSpPr>
          <p:nvPr>
            <p:ph idx="1"/>
          </p:nvPr>
        </p:nvSpPr>
        <p:spPr>
          <a:xfrm>
            <a:off x="457200" y="990600"/>
            <a:ext cx="8153400" cy="3505200"/>
          </a:xfrm>
        </p:spPr>
        <p:txBody>
          <a:bodyPr>
            <a:spAutoFit/>
          </a:bodyPr>
          <a:lstStyle/>
          <a:p>
            <a:pPr marL="266700" indent="-266700"/>
            <a:r>
              <a:rPr lang="en-US" sz="2400" dirty="0"/>
              <a:t>Sentiment </a:t>
            </a:r>
            <a:r>
              <a:rPr lang="en-US" sz="2400" dirty="0">
                <a:sym typeface="Wingdings" panose="05000000000000000000" pitchFamily="2" charset="2"/>
              </a:rPr>
              <a:t> belief, view, opinion, and conviction</a:t>
            </a:r>
          </a:p>
          <a:p>
            <a:pPr marL="266700" indent="-266700"/>
            <a:r>
              <a:rPr lang="en-US" sz="2400" dirty="0"/>
              <a:t>Sentiment analysis is trying to </a:t>
            </a:r>
            <a:r>
              <a:rPr lang="en-US" sz="2400" dirty="0">
                <a:solidFill>
                  <a:schemeClr val="bg2"/>
                </a:solidFill>
              </a:rPr>
              <a:t>answer</a:t>
            </a:r>
            <a:r>
              <a:rPr lang="en-US" sz="2400" dirty="0"/>
              <a:t> the question “What do people feel about a certain topic?”</a:t>
            </a:r>
          </a:p>
          <a:p>
            <a:pPr marL="266700" indent="-266700"/>
            <a:r>
              <a:rPr lang="en-US" sz="2400" dirty="0"/>
              <a:t>By analyzing data related to opinions of many using a variety of automated tools</a:t>
            </a:r>
          </a:p>
          <a:p>
            <a:pPr marL="266700" indent="-266700"/>
            <a:r>
              <a:rPr lang="en-US" sz="2400" dirty="0"/>
              <a:t>Used in variety of domains, but it application in </a:t>
            </a:r>
            <a:r>
              <a:rPr lang="en-US" sz="2400" spc="-300" dirty="0"/>
              <a:t>C R </a:t>
            </a:r>
            <a:r>
              <a:rPr lang="en-US" sz="2400" dirty="0"/>
              <a:t>M are especially noteworthy (which related to customers/consumers’ opinions)</a:t>
            </a:r>
            <a:endParaRPr lang="en-IN" sz="2400" dirty="0"/>
          </a:p>
        </p:txBody>
      </p:sp>
    </p:spTree>
    <p:extLst>
      <p:ext uri="{BB962C8B-B14F-4D97-AF65-F5344CB8AC3E}">
        <p14:creationId xmlns:p14="http://schemas.microsoft.com/office/powerpoint/2010/main" val="885025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Sentiment Analysis Process </a:t>
            </a:r>
            <a:r>
              <a:rPr lang="en-US" sz="2800" dirty="0">
                <a:latin typeface="+mj-lt"/>
              </a:rPr>
              <a:t>(1 of 3)</a:t>
            </a:r>
          </a:p>
        </p:txBody>
      </p:sp>
      <p:pic>
        <p:nvPicPr>
          <p:cNvPr id="14338" name="Picture 2" descr="The steps are arranged in order from top to bottom. Arrows lead from one step to the next and show the following:&#10;• Textual data as a statement leads to Step 1. &#10;• Step 1 is to calculate the O S polarity. &#10;• This leads to the question: Is there a sentiment?&#10;o If the answer is No, an arrow leads back to the beginning, which is, Textual Data.&#10;o If the answer is Yes, an arrow leads to Step 2. &#10;o If the answer is Yes, an arrow leads to another step: Record the polarity, strength, and the target of the sentiment. &#10;• Step 2 is to calculate the N P polarity of the sentiment. &#10;o An arrow from Step 2 leads to Step 3. &#10;o An arrow from Step 2 also leads to Record the polarity, strength, and the target of the sentiment.&#10;• Step 3 is to identify the target for the sentiment. &#10;o An arrow from Step 3 leads back to the beginning, which is, Textual Data. &#10;o An arrow from Step 3 leads to Record the polarity, strength, and the target of the sentiment. &#10;• Arrows from the step of recording the polarity, strength, and the target of the sentiment lead to Step 4. &#10;• Step 4 is to tabulate and aggregate the sentiment analysis results. &#10;"/>
          <p:cNvPicPr>
            <a:picLocks noChangeAspect="1" noChangeArrowheads="1"/>
          </p:cNvPicPr>
          <p:nvPr/>
        </p:nvPicPr>
        <p:blipFill rotWithShape="1">
          <a:blip r:embed="rId3">
            <a:extLst>
              <a:ext uri="{28A0092B-C50C-407E-A947-70E740481C1C}">
                <a14:useLocalDpi xmlns:a14="http://schemas.microsoft.com/office/drawing/2010/main" val="0"/>
              </a:ext>
            </a:extLst>
          </a:blip>
          <a:srcRect b="2604"/>
          <a:stretch/>
        </p:blipFill>
        <p:spPr bwMode="auto">
          <a:xfrm>
            <a:off x="2800350" y="906890"/>
            <a:ext cx="3525134" cy="5392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003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Sentiment Analysis Process </a:t>
            </a:r>
            <a:r>
              <a:rPr lang="en-US" sz="2800" dirty="0">
                <a:latin typeface="+mj-lt"/>
              </a:rPr>
              <a:t>(2 of 3)</a:t>
            </a:r>
          </a:p>
        </p:txBody>
      </p:sp>
      <p:sp>
        <p:nvSpPr>
          <p:cNvPr id="5" name="Content Placeholder 4"/>
          <p:cNvSpPr>
            <a:spLocks noGrp="1"/>
          </p:cNvSpPr>
          <p:nvPr>
            <p:ph idx="1"/>
          </p:nvPr>
        </p:nvSpPr>
        <p:spPr>
          <a:xfrm>
            <a:off x="457200" y="990600"/>
            <a:ext cx="8153400" cy="4270400"/>
          </a:xfrm>
        </p:spPr>
        <p:txBody>
          <a:bodyPr>
            <a:spAutoFit/>
          </a:bodyPr>
          <a:lstStyle/>
          <a:p>
            <a:pPr>
              <a:buSzPct val="100000"/>
            </a:pPr>
            <a:r>
              <a:rPr lang="en-US" sz="2400" dirty="0">
                <a:solidFill>
                  <a:schemeClr val="bg2"/>
                </a:solidFill>
              </a:rPr>
              <a:t>Step 1</a:t>
            </a:r>
            <a:r>
              <a:rPr lang="en-US" sz="2400" dirty="0"/>
              <a:t> – Sentiment Detection</a:t>
            </a:r>
          </a:p>
          <a:p>
            <a:pPr marL="714375" lvl="1" indent="-266700"/>
            <a:r>
              <a:rPr lang="en-US" sz="2400" dirty="0"/>
              <a:t>Comes right after the he retrieval and preparation of the text documents</a:t>
            </a:r>
          </a:p>
          <a:p>
            <a:pPr marL="714375" lvl="1" indent="-266700"/>
            <a:r>
              <a:rPr lang="en-US" sz="2400" dirty="0"/>
              <a:t>It is also called detection of objectivity</a:t>
            </a:r>
          </a:p>
          <a:p>
            <a:pPr marL="1152525" lvl="2" indent="-257175"/>
            <a:r>
              <a:rPr lang="en-US" sz="2400" dirty="0">
                <a:solidFill>
                  <a:schemeClr val="bg2"/>
                </a:solidFill>
              </a:rPr>
              <a:t>Fact</a:t>
            </a:r>
            <a:r>
              <a:rPr lang="en-US" sz="2400" dirty="0">
                <a:solidFill>
                  <a:srgbClr val="F85E08"/>
                </a:solidFill>
              </a:rPr>
              <a:t> </a:t>
            </a:r>
            <a:r>
              <a:rPr lang="en-US" sz="2400" dirty="0"/>
              <a:t>[= objectivity] versus </a:t>
            </a:r>
            <a:r>
              <a:rPr lang="en-US" sz="2400" dirty="0">
                <a:solidFill>
                  <a:schemeClr val="bg2"/>
                </a:solidFill>
              </a:rPr>
              <a:t>Opinion</a:t>
            </a:r>
            <a:r>
              <a:rPr lang="en-US" sz="2400" dirty="0"/>
              <a:t> [= subjectivity]</a:t>
            </a:r>
          </a:p>
          <a:p>
            <a:pPr>
              <a:buSzPct val="100000"/>
            </a:pPr>
            <a:r>
              <a:rPr lang="en-US" sz="2400" dirty="0">
                <a:solidFill>
                  <a:schemeClr val="bg2"/>
                </a:solidFill>
              </a:rPr>
              <a:t>Step 2</a:t>
            </a:r>
            <a:r>
              <a:rPr lang="en-US" sz="2400" dirty="0"/>
              <a:t> – N-P  Polarity Classification</a:t>
            </a:r>
          </a:p>
          <a:p>
            <a:pPr marL="714375" lvl="1" indent="-266700"/>
            <a:r>
              <a:rPr lang="en-US" sz="2400" dirty="0"/>
              <a:t>Given an opinionated piece of text, the goal is to classify the opinion as falling under one of two opposing sentiment polarities </a:t>
            </a:r>
          </a:p>
          <a:p>
            <a:pPr lvl="2" indent="-247650"/>
            <a:r>
              <a:rPr lang="en-US" sz="2400" dirty="0">
                <a:solidFill>
                  <a:schemeClr val="bg2"/>
                </a:solidFill>
              </a:rPr>
              <a:t>N</a:t>
            </a:r>
            <a:r>
              <a:rPr lang="en-US" sz="2400" dirty="0"/>
              <a:t> [= negative]</a:t>
            </a:r>
            <a:r>
              <a:rPr lang="en-US" sz="2400" dirty="0">
                <a:solidFill>
                  <a:srgbClr val="0000CC"/>
                </a:solidFill>
              </a:rPr>
              <a:t> </a:t>
            </a:r>
            <a:r>
              <a:rPr lang="en-US" sz="2400" dirty="0"/>
              <a:t>versus</a:t>
            </a:r>
            <a:r>
              <a:rPr lang="en-US" sz="2400" dirty="0">
                <a:solidFill>
                  <a:srgbClr val="0000CC"/>
                </a:solidFill>
              </a:rPr>
              <a:t> </a:t>
            </a:r>
            <a:r>
              <a:rPr lang="en-US" sz="2400" dirty="0">
                <a:solidFill>
                  <a:schemeClr val="bg2"/>
                </a:solidFill>
              </a:rPr>
              <a:t>P</a:t>
            </a:r>
            <a:r>
              <a:rPr lang="en-US" sz="2400" dirty="0"/>
              <a:t> [= positive]</a:t>
            </a:r>
          </a:p>
        </p:txBody>
      </p:sp>
    </p:spTree>
    <p:extLst>
      <p:ext uri="{BB962C8B-B14F-4D97-AF65-F5344CB8AC3E}">
        <p14:creationId xmlns:p14="http://schemas.microsoft.com/office/powerpoint/2010/main" val="1714309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Sentiment Analysis Process </a:t>
            </a:r>
            <a:r>
              <a:rPr lang="en-US" sz="2800" dirty="0">
                <a:latin typeface="+mj-lt"/>
              </a:rPr>
              <a:t>(3 of 3)</a:t>
            </a:r>
          </a:p>
        </p:txBody>
      </p:sp>
      <p:sp>
        <p:nvSpPr>
          <p:cNvPr id="5" name="Content Placeholder 4"/>
          <p:cNvSpPr>
            <a:spLocks noGrp="1"/>
          </p:cNvSpPr>
          <p:nvPr>
            <p:ph idx="1"/>
          </p:nvPr>
        </p:nvSpPr>
        <p:spPr>
          <a:xfrm>
            <a:off x="457200" y="990600"/>
            <a:ext cx="8153400" cy="4193456"/>
          </a:xfrm>
        </p:spPr>
        <p:txBody>
          <a:bodyPr>
            <a:spAutoFit/>
          </a:bodyPr>
          <a:lstStyle/>
          <a:p>
            <a:pPr>
              <a:buSzPct val="100000"/>
            </a:pPr>
            <a:r>
              <a:rPr lang="en-US" sz="2400" dirty="0">
                <a:solidFill>
                  <a:schemeClr val="bg2"/>
                </a:solidFill>
              </a:rPr>
              <a:t>Step 3</a:t>
            </a:r>
            <a:r>
              <a:rPr lang="en-US" sz="2400" dirty="0"/>
              <a:t> – Target Identification</a:t>
            </a:r>
          </a:p>
          <a:p>
            <a:pPr marL="723900" lvl="1" indent="-276225">
              <a:tabLst>
                <a:tab pos="704850" algn="l"/>
              </a:tabLst>
            </a:pPr>
            <a:r>
              <a:rPr lang="en-US" sz="2400" dirty="0"/>
              <a:t>The goal of this step is to accurately identify the target of the expressed sentiment (e.g., a person, a product, and event, etc.)</a:t>
            </a:r>
          </a:p>
          <a:p>
            <a:pPr lvl="2" indent="-238125"/>
            <a:r>
              <a:rPr lang="en-US" sz="2400" dirty="0"/>
              <a:t>Level of difficulty </a:t>
            </a:r>
            <a:r>
              <a:rPr lang="en-US" sz="2400" dirty="0">
                <a:latin typeface="Arial"/>
                <a:cs typeface="Arial"/>
                <a:sym typeface="Wingdings" panose="05000000000000000000" pitchFamily="2" charset="2"/>
              </a:rPr>
              <a:t>→</a:t>
            </a:r>
            <a:r>
              <a:rPr lang="en-US" sz="2400" dirty="0"/>
              <a:t> the application domain</a:t>
            </a:r>
          </a:p>
          <a:p>
            <a:pPr>
              <a:buSzPct val="100000"/>
            </a:pPr>
            <a:r>
              <a:rPr lang="en-US" sz="2400" dirty="0">
                <a:solidFill>
                  <a:schemeClr val="bg2"/>
                </a:solidFill>
              </a:rPr>
              <a:t>Step 4</a:t>
            </a:r>
            <a:r>
              <a:rPr lang="en-US" sz="2400" dirty="0"/>
              <a:t> – Collection and Aggregation</a:t>
            </a:r>
          </a:p>
          <a:p>
            <a:pPr marL="723900" lvl="1" indent="-276225"/>
            <a:r>
              <a:rPr lang="en-US" sz="2400" dirty="0"/>
              <a:t>Once the sentiments of all text data points in the document are identified and calculated, they are to be aggregated</a:t>
            </a:r>
          </a:p>
          <a:p>
            <a:pPr lvl="2" indent="-238125"/>
            <a:r>
              <a:rPr lang="en-US" sz="2400" dirty="0"/>
              <a:t>Word </a:t>
            </a:r>
            <a:r>
              <a:rPr lang="en-US" sz="2400" dirty="0">
                <a:cs typeface="Arial"/>
                <a:sym typeface="Wingdings" panose="05000000000000000000" pitchFamily="2" charset="2"/>
              </a:rPr>
              <a:t>→</a:t>
            </a:r>
            <a:r>
              <a:rPr lang="en-US" sz="2400" dirty="0">
                <a:sym typeface="Wingdings" panose="05000000000000000000" pitchFamily="2" charset="2"/>
              </a:rPr>
              <a:t> Statement </a:t>
            </a:r>
            <a:r>
              <a:rPr lang="en-US" sz="2400" dirty="0">
                <a:cs typeface="Arial"/>
                <a:sym typeface="Wingdings" panose="05000000000000000000" pitchFamily="2" charset="2"/>
              </a:rPr>
              <a:t>→</a:t>
            </a:r>
            <a:r>
              <a:rPr lang="en-US" sz="2400" dirty="0">
                <a:sym typeface="Wingdings" panose="05000000000000000000" pitchFamily="2" charset="2"/>
              </a:rPr>
              <a:t> Paragraph </a:t>
            </a:r>
            <a:r>
              <a:rPr lang="en-US" sz="2400" dirty="0">
                <a:cs typeface="Arial"/>
                <a:sym typeface="Wingdings" panose="05000000000000000000" pitchFamily="2" charset="2"/>
              </a:rPr>
              <a:t>→</a:t>
            </a:r>
            <a:r>
              <a:rPr lang="en-US" sz="2400" dirty="0">
                <a:sym typeface="Wingdings" panose="05000000000000000000" pitchFamily="2" charset="2"/>
              </a:rPr>
              <a:t> Document</a:t>
            </a:r>
          </a:p>
        </p:txBody>
      </p:sp>
    </p:spTree>
    <p:extLst>
      <p:ext uri="{BB962C8B-B14F-4D97-AF65-F5344CB8AC3E}">
        <p14:creationId xmlns:p14="http://schemas.microsoft.com/office/powerpoint/2010/main" val="2613932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P-N Polarity and S-O Polarity</a:t>
            </a:r>
          </a:p>
        </p:txBody>
      </p:sp>
      <p:pic>
        <p:nvPicPr>
          <p:cNvPr id="15362" name="Picture 2" descr="• The left vertex is labeled Positive or P with the plus sign in brackets. The right vertex is labeled Negative or N with the minus sign in brackets. &#10;• The top vertex is labeled as Subjective or S. The bottom vertex is labeled as Objective or O. &#10;• A vertical double-headed arrow extends from the top vertex to the bottom vertex. This is labeled as S O Polarity. &#10;• A horizontal doubled-headed arrow labeled P N Polarity extends from the left vertex to the right vertex. A red star is positioned on this arrow on the left side, closer to the vertex labeled Positive. &#10;"/>
          <p:cNvPicPr>
            <a:picLocks noChangeAspect="1" noChangeArrowheads="1"/>
          </p:cNvPicPr>
          <p:nvPr/>
        </p:nvPicPr>
        <p:blipFill rotWithShape="1">
          <a:blip r:embed="rId3">
            <a:extLst>
              <a:ext uri="{28A0092B-C50C-407E-A947-70E740481C1C}">
                <a14:useLocalDpi xmlns:a14="http://schemas.microsoft.com/office/drawing/2010/main" val="0"/>
              </a:ext>
            </a:extLst>
          </a:blip>
          <a:srcRect b="3809"/>
          <a:stretch/>
        </p:blipFill>
        <p:spPr bwMode="auto">
          <a:xfrm>
            <a:off x="565330" y="1089324"/>
            <a:ext cx="7993510" cy="473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232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Mining Overview</a:t>
            </a:r>
          </a:p>
        </p:txBody>
      </p:sp>
      <p:sp>
        <p:nvSpPr>
          <p:cNvPr id="4" name="Content Placeholder 4"/>
          <p:cNvSpPr>
            <a:spLocks noGrp="1"/>
          </p:cNvSpPr>
          <p:nvPr>
            <p:ph idx="1"/>
          </p:nvPr>
        </p:nvSpPr>
        <p:spPr>
          <a:xfrm>
            <a:off x="457200" y="990599"/>
            <a:ext cx="8153400" cy="4285789"/>
          </a:xfrm>
        </p:spPr>
        <p:txBody>
          <a:bodyPr>
            <a:spAutoFit/>
          </a:bodyPr>
          <a:lstStyle/>
          <a:p>
            <a:pPr marL="285750" indent="-285750"/>
            <a:r>
              <a:rPr lang="en-US" sz="2400" dirty="0"/>
              <a:t>Web is the largest repository of data</a:t>
            </a:r>
          </a:p>
          <a:p>
            <a:pPr marL="285750" indent="-285750"/>
            <a:r>
              <a:rPr lang="en-US" sz="2400" dirty="0"/>
              <a:t>Data is in </a:t>
            </a:r>
            <a:r>
              <a:rPr lang="en-US" sz="2400" spc="-300" dirty="0"/>
              <a:t>H T M </a:t>
            </a:r>
            <a:r>
              <a:rPr lang="en-US" sz="2400" dirty="0"/>
              <a:t>L, </a:t>
            </a:r>
            <a:r>
              <a:rPr lang="en-US" sz="2400" spc="-300" dirty="0"/>
              <a:t>X M </a:t>
            </a:r>
            <a:r>
              <a:rPr lang="en-US" sz="2400" dirty="0"/>
              <a:t>L, text format</a:t>
            </a:r>
          </a:p>
          <a:p>
            <a:pPr marL="285750" indent="-285750"/>
            <a:r>
              <a:rPr lang="en-US" sz="2400" dirty="0"/>
              <a:t>Challenges (of processing Web data)</a:t>
            </a:r>
          </a:p>
          <a:p>
            <a:pPr marL="714375" lvl="1" indent="-266700"/>
            <a:r>
              <a:rPr lang="en-US" sz="2400" dirty="0"/>
              <a:t>The Web is too big for effective data mining</a:t>
            </a:r>
          </a:p>
          <a:p>
            <a:pPr marL="714375" lvl="1" indent="-266700"/>
            <a:r>
              <a:rPr lang="en-US" sz="2400" dirty="0"/>
              <a:t>The Web is too complex</a:t>
            </a:r>
          </a:p>
          <a:p>
            <a:pPr marL="714375" lvl="1" indent="-266700"/>
            <a:r>
              <a:rPr lang="en-US" sz="2400" dirty="0"/>
              <a:t>The Web is too dynamic</a:t>
            </a:r>
          </a:p>
          <a:p>
            <a:pPr marL="714375" lvl="1" indent="-266700"/>
            <a:r>
              <a:rPr lang="en-US" sz="2400" dirty="0"/>
              <a:t>The Web is not specific to a domain</a:t>
            </a:r>
          </a:p>
          <a:p>
            <a:pPr marL="714375" lvl="1" indent="-266700"/>
            <a:r>
              <a:rPr lang="en-US" sz="2400" dirty="0"/>
              <a:t>The Web has everything</a:t>
            </a:r>
          </a:p>
          <a:p>
            <a:pPr marL="285750" indent="-285750"/>
            <a:r>
              <a:rPr lang="en-US" sz="2400" dirty="0">
                <a:solidFill>
                  <a:schemeClr val="bg2"/>
                </a:solidFill>
              </a:rPr>
              <a:t>Opportunities and challenges are great!</a:t>
            </a:r>
          </a:p>
        </p:txBody>
      </p:sp>
    </p:spTree>
    <p:extLst>
      <p:ext uri="{BB962C8B-B14F-4D97-AF65-F5344CB8AC3E}">
        <p14:creationId xmlns:p14="http://schemas.microsoft.com/office/powerpoint/2010/main" val="3568485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Mining</a:t>
            </a:r>
          </a:p>
        </p:txBody>
      </p:sp>
      <p:sp>
        <p:nvSpPr>
          <p:cNvPr id="4" name="Content Placeholder 4"/>
          <p:cNvSpPr>
            <a:spLocks noGrp="1"/>
          </p:cNvSpPr>
          <p:nvPr>
            <p:ph idx="1"/>
          </p:nvPr>
        </p:nvSpPr>
        <p:spPr>
          <a:xfrm>
            <a:off x="457200" y="990599"/>
            <a:ext cx="8153400" cy="1107996"/>
          </a:xfrm>
        </p:spPr>
        <p:txBody>
          <a:bodyPr>
            <a:spAutoFit/>
          </a:bodyPr>
          <a:lstStyle/>
          <a:p>
            <a:pPr marL="0" indent="0">
              <a:buNone/>
            </a:pPr>
            <a:r>
              <a:rPr lang="en-US" sz="2400" dirty="0">
                <a:solidFill>
                  <a:schemeClr val="bg2"/>
                </a:solidFill>
              </a:rPr>
              <a:t>Web mining</a:t>
            </a:r>
            <a:r>
              <a:rPr lang="en-US" sz="2400" dirty="0"/>
              <a:t> (or Web data mining) is the </a:t>
            </a:r>
            <a:r>
              <a:rPr lang="en-US" sz="2400" u="sng" dirty="0"/>
              <a:t>process</a:t>
            </a:r>
            <a:r>
              <a:rPr lang="en-US" sz="2400" dirty="0"/>
              <a:t> of discovering intrinsic relationships from Web data (textual, linkage, or usage)</a:t>
            </a:r>
          </a:p>
        </p:txBody>
      </p:sp>
      <p:pic>
        <p:nvPicPr>
          <p:cNvPr id="16386" name="Picture 2" descr="• A box labeled Web Mining has the terms Data Mining and Text Mining on top of it. Arrows from web mining lead to three boxes below.&#10;• The first box is titled Web Content Mining and contains the following text: Source: unstructured textual content of the Web pages (usually in HTML format). &#10;• The second box is titled Web Structure Mining and contains the following text: Source: the unified resource locator (U R L) links contained in the Web pages. &#10;• The third box is titled Web Usage Mining and contains the following text: Source: the detailed description of a Web site’s visits (sequence of clicks by sessions). &#10;• Below these three boxes, the following processes are listed: &#10;• Search Engines&#10;• Sentiment Analysis&#10;• Semantic Webs&#10;• Web Analytics&#10;• Page Rank&#10;• Information Retrieval&#10;• Graph Mining&#10;• Social Analytics&#10;• Clickstream Analysis&#10;• Search Engine Optimization&#10;• Social Network Analysis&#10;• Social Media Analytics&#10;• Weblog Analysis &#10;• Marketing Attribution&#10;• Customer Analytics&#10;• 360 Customer View&#10;• Voice of the Customer&#10;"/>
          <p:cNvPicPr>
            <a:picLocks noChangeAspect="1" noChangeArrowheads="1"/>
          </p:cNvPicPr>
          <p:nvPr/>
        </p:nvPicPr>
        <p:blipFill rotWithShape="1">
          <a:blip r:embed="rId3">
            <a:extLst>
              <a:ext uri="{28A0092B-C50C-407E-A947-70E740481C1C}">
                <a14:useLocalDpi xmlns:a14="http://schemas.microsoft.com/office/drawing/2010/main" val="0"/>
              </a:ext>
            </a:extLst>
          </a:blip>
          <a:srcRect b="4573"/>
          <a:stretch/>
        </p:blipFill>
        <p:spPr bwMode="auto">
          <a:xfrm>
            <a:off x="1286956" y="2207782"/>
            <a:ext cx="6551038" cy="407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553998"/>
          </a:xfrm>
        </p:spPr>
        <p:txBody>
          <a:bodyPr wrap="square">
            <a:spAutoFit/>
          </a:bodyPr>
          <a:lstStyle/>
          <a:p>
            <a:r>
              <a:rPr lang="en-US" sz="3600" dirty="0">
                <a:latin typeface="+mj-lt"/>
              </a:rPr>
              <a:t>Opening Vignette </a:t>
            </a:r>
            <a:r>
              <a:rPr lang="en-US" sz="2800" dirty="0">
                <a:latin typeface="+mj-lt"/>
              </a:rPr>
              <a:t>(1 of 3)</a:t>
            </a:r>
            <a:r>
              <a:rPr lang="en-US" sz="3600" dirty="0">
                <a:latin typeface="+mj-lt"/>
              </a:rPr>
              <a:t> </a:t>
            </a:r>
          </a:p>
        </p:txBody>
      </p:sp>
      <p:sp>
        <p:nvSpPr>
          <p:cNvPr id="3" name="Content Placeholder 2"/>
          <p:cNvSpPr>
            <a:spLocks noGrp="1"/>
          </p:cNvSpPr>
          <p:nvPr>
            <p:ph idx="1"/>
          </p:nvPr>
        </p:nvSpPr>
        <p:spPr>
          <a:xfrm>
            <a:off x="457200" y="723900"/>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err="1">
                <a:solidFill>
                  <a:srgbClr val="007FA3"/>
                </a:solidFill>
              </a:rPr>
              <a:t>Amadori</a:t>
            </a:r>
            <a:r>
              <a:rPr lang="en-US" sz="2800" b="1" dirty="0">
                <a:solidFill>
                  <a:srgbClr val="007FA3"/>
                </a:solidFill>
              </a:rPr>
              <a:t> Group Converts Consumer Sentiments into Near-Real-Time Sales </a:t>
            </a:r>
            <a:endParaRPr lang="en-US" sz="2800" b="1" dirty="0"/>
          </a:p>
        </p:txBody>
      </p:sp>
      <p:sp>
        <p:nvSpPr>
          <p:cNvPr id="4" name="Content Placeholder 3"/>
          <p:cNvSpPr>
            <a:spLocks noGrp="1"/>
          </p:cNvSpPr>
          <p:nvPr>
            <p:ph idx="13"/>
          </p:nvPr>
        </p:nvSpPr>
        <p:spPr>
          <a:xfrm>
            <a:off x="457200" y="1828800"/>
            <a:ext cx="3657600" cy="2054409"/>
          </a:xfrm>
        </p:spPr>
        <p:txBody>
          <a:bodyPr wrap="square">
            <a:spAutoFit/>
          </a:bodyPr>
          <a:lstStyle/>
          <a:p>
            <a:r>
              <a:rPr lang="en-US" sz="2400" dirty="0"/>
              <a:t>Background</a:t>
            </a:r>
          </a:p>
          <a:p>
            <a:r>
              <a:rPr lang="en-US" sz="2400" dirty="0"/>
              <a:t>Problem</a:t>
            </a:r>
          </a:p>
          <a:p>
            <a:r>
              <a:rPr lang="en-US" sz="2400" dirty="0"/>
              <a:t>Solution </a:t>
            </a:r>
          </a:p>
          <a:p>
            <a:r>
              <a:rPr lang="en-US" sz="2400" dirty="0"/>
              <a:t>Results</a:t>
            </a:r>
          </a:p>
        </p:txBody>
      </p:sp>
      <p:pic>
        <p:nvPicPr>
          <p:cNvPr id="1026" name="Picture 2" descr="The brand name Amadori is framed in white lettering against a green oval. A red banner hangs under the oval with the words Passione di Famiglia written on it in white letter. A gold outline frames the entire logo."/>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657"/>
          <a:stretch/>
        </p:blipFill>
        <p:spPr bwMode="auto">
          <a:xfrm>
            <a:off x="4706543" y="1781175"/>
            <a:ext cx="3827857" cy="2283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408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Content/Structure Mining</a:t>
            </a:r>
          </a:p>
        </p:txBody>
      </p:sp>
      <p:sp>
        <p:nvSpPr>
          <p:cNvPr id="4" name="Content Placeholder 4"/>
          <p:cNvSpPr>
            <a:spLocks noGrp="1"/>
          </p:cNvSpPr>
          <p:nvPr>
            <p:ph idx="1"/>
          </p:nvPr>
        </p:nvSpPr>
        <p:spPr>
          <a:xfrm>
            <a:off x="457200" y="990599"/>
            <a:ext cx="8153400" cy="2831544"/>
          </a:xfrm>
        </p:spPr>
        <p:txBody>
          <a:bodyPr>
            <a:spAutoFit/>
          </a:bodyPr>
          <a:lstStyle/>
          <a:p>
            <a:pPr marL="285750" indent="-285750"/>
            <a:r>
              <a:rPr lang="en-US" sz="2400" dirty="0"/>
              <a:t>Mining the textual content on the Web</a:t>
            </a:r>
          </a:p>
          <a:p>
            <a:pPr marL="285750" indent="-285750"/>
            <a:r>
              <a:rPr lang="en-US" sz="2400" dirty="0"/>
              <a:t>Data collection via Web crawlers</a:t>
            </a:r>
          </a:p>
          <a:p>
            <a:pPr marL="285750" indent="-285750"/>
            <a:r>
              <a:rPr lang="en-US" sz="2400" dirty="0"/>
              <a:t>Web pages include hyperlinks</a:t>
            </a:r>
          </a:p>
          <a:p>
            <a:pPr marL="714375" lvl="1" indent="-266700"/>
            <a:r>
              <a:rPr lang="en-US" sz="2400" dirty="0"/>
              <a:t>Authoritative pages</a:t>
            </a:r>
          </a:p>
          <a:p>
            <a:pPr marL="714375" lvl="1" indent="-266700"/>
            <a:r>
              <a:rPr lang="en-US" sz="2400" dirty="0"/>
              <a:t>Hubs </a:t>
            </a:r>
          </a:p>
          <a:p>
            <a:pPr marL="714375" lvl="1" indent="-266700"/>
            <a:r>
              <a:rPr lang="en-US" sz="2400" dirty="0"/>
              <a:t>hyperlink-induced topic search (</a:t>
            </a:r>
            <a:r>
              <a:rPr lang="en-US" sz="2400" spc="-300" dirty="0"/>
              <a:t>H I T </a:t>
            </a:r>
            <a:r>
              <a:rPr lang="en-US" sz="2400" dirty="0"/>
              <a:t>S</a:t>
            </a:r>
            <a:r>
              <a:rPr lang="en-US" sz="2400"/>
              <a:t>) algorithm</a:t>
            </a:r>
            <a:endParaRPr lang="en-US" sz="2400" dirty="0"/>
          </a:p>
        </p:txBody>
      </p:sp>
    </p:spTree>
    <p:extLst>
      <p:ext uri="{BB962C8B-B14F-4D97-AF65-F5344CB8AC3E}">
        <p14:creationId xmlns:p14="http://schemas.microsoft.com/office/powerpoint/2010/main" val="1631730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Usage Mining </a:t>
            </a:r>
            <a:r>
              <a:rPr lang="en-US" sz="2800" dirty="0">
                <a:latin typeface="+mj-lt"/>
              </a:rPr>
              <a:t>(1 of 2)</a:t>
            </a:r>
            <a:endParaRPr lang="en-US" sz="3600" dirty="0">
              <a:latin typeface="+mj-lt"/>
            </a:endParaRPr>
          </a:p>
        </p:txBody>
      </p:sp>
      <p:sp>
        <p:nvSpPr>
          <p:cNvPr id="4" name="Content Placeholder 4"/>
          <p:cNvSpPr>
            <a:spLocks noGrp="1"/>
          </p:cNvSpPr>
          <p:nvPr>
            <p:ph idx="1"/>
          </p:nvPr>
        </p:nvSpPr>
        <p:spPr>
          <a:xfrm>
            <a:off x="457200" y="990599"/>
            <a:ext cx="8153400" cy="3939540"/>
          </a:xfrm>
        </p:spPr>
        <p:txBody>
          <a:bodyPr>
            <a:spAutoFit/>
          </a:bodyPr>
          <a:lstStyle/>
          <a:p>
            <a:pPr marL="276225" indent="-276225"/>
            <a:r>
              <a:rPr lang="en-US" sz="2400" dirty="0"/>
              <a:t>Extraction of information from data generated through Web page visits and transactions…</a:t>
            </a:r>
          </a:p>
          <a:p>
            <a:pPr marL="704850" lvl="1" indent="-266700"/>
            <a:r>
              <a:rPr lang="en-US" sz="2400" dirty="0"/>
              <a:t>data stored in server access logs, referrer logs, agent logs, and client-side cookies</a:t>
            </a:r>
          </a:p>
          <a:p>
            <a:pPr marL="704850" lvl="1" indent="-266700"/>
            <a:r>
              <a:rPr lang="en-US" sz="2400" dirty="0"/>
              <a:t>user characteristics and usage profiles</a:t>
            </a:r>
          </a:p>
          <a:p>
            <a:pPr marL="704850" lvl="1" indent="-266700"/>
            <a:r>
              <a:rPr lang="en-US" sz="2400" dirty="0"/>
              <a:t>metadata, such as page attributes, content attributes, and usage data</a:t>
            </a:r>
          </a:p>
          <a:p>
            <a:pPr marL="276225" indent="-276225"/>
            <a:r>
              <a:rPr lang="en-US" sz="2400" dirty="0"/>
              <a:t>Clickstream data </a:t>
            </a:r>
          </a:p>
          <a:p>
            <a:pPr marL="276225" indent="-276225"/>
            <a:r>
              <a:rPr lang="en-US" sz="2400" dirty="0"/>
              <a:t>Clickstream analysis</a:t>
            </a:r>
          </a:p>
        </p:txBody>
      </p:sp>
    </p:spTree>
    <p:extLst>
      <p:ext uri="{BB962C8B-B14F-4D97-AF65-F5344CB8AC3E}">
        <p14:creationId xmlns:p14="http://schemas.microsoft.com/office/powerpoint/2010/main" val="2489170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Web Usage Mining </a:t>
            </a:r>
            <a:r>
              <a:rPr lang="en-US" sz="2800" dirty="0">
                <a:latin typeface="+mj-lt"/>
              </a:rPr>
              <a:t>(2 of 2)</a:t>
            </a:r>
            <a:endParaRPr lang="en-US" sz="3600" dirty="0">
              <a:latin typeface="+mj-lt"/>
            </a:endParaRPr>
          </a:p>
        </p:txBody>
      </p:sp>
      <p:sp>
        <p:nvSpPr>
          <p:cNvPr id="4" name="Content Placeholder 4"/>
          <p:cNvSpPr>
            <a:spLocks noGrp="1"/>
          </p:cNvSpPr>
          <p:nvPr>
            <p:ph idx="1"/>
          </p:nvPr>
        </p:nvSpPr>
        <p:spPr>
          <a:xfrm>
            <a:off x="457200" y="990599"/>
            <a:ext cx="8153400" cy="4562476"/>
          </a:xfrm>
        </p:spPr>
        <p:txBody>
          <a:bodyPr>
            <a:spAutoFit/>
          </a:bodyPr>
          <a:lstStyle/>
          <a:p>
            <a:pPr marL="276225" indent="-276225">
              <a:tabLst>
                <a:tab pos="285750" algn="l"/>
              </a:tabLst>
            </a:pPr>
            <a:r>
              <a:rPr lang="en-US" sz="2400" dirty="0"/>
              <a:t>Web usage mining applications</a:t>
            </a:r>
          </a:p>
          <a:p>
            <a:pPr marL="723900" lvl="1" indent="-276225"/>
            <a:r>
              <a:rPr lang="en-US" sz="2400" dirty="0"/>
              <a:t>Determine the lifetime value of clients</a:t>
            </a:r>
          </a:p>
          <a:p>
            <a:pPr marL="723900" lvl="1" indent="-276225"/>
            <a:r>
              <a:rPr lang="en-US" sz="2400" dirty="0"/>
              <a:t>Design cross-marketing strategies across products.</a:t>
            </a:r>
          </a:p>
          <a:p>
            <a:pPr marL="723900" lvl="1" indent="-276225"/>
            <a:r>
              <a:rPr lang="en-US" sz="2400" dirty="0"/>
              <a:t>Evaluate promotional campaigns</a:t>
            </a:r>
          </a:p>
          <a:p>
            <a:pPr marL="723900" lvl="1" indent="-276225"/>
            <a:r>
              <a:rPr lang="en-US" sz="2400" dirty="0"/>
              <a:t>Target electronic ads and coupons at user groups based on user access patterns</a:t>
            </a:r>
          </a:p>
          <a:p>
            <a:pPr marL="723900" lvl="1" indent="-276225"/>
            <a:r>
              <a:rPr lang="en-US" sz="2400" dirty="0"/>
              <a:t>Predict user behavior based on previously learned rules and users’ profiles</a:t>
            </a:r>
          </a:p>
          <a:p>
            <a:pPr marL="723900" lvl="1" indent="-276225"/>
            <a:r>
              <a:rPr lang="en-US" sz="2400" dirty="0"/>
              <a:t>Present dynamic information to users based on their interests and profiles</a:t>
            </a:r>
          </a:p>
          <a:p>
            <a:pPr marL="723900" lvl="1" indent="-276225"/>
            <a:r>
              <a:rPr lang="en-US" sz="2400" dirty="0"/>
              <a:t>…</a:t>
            </a:r>
          </a:p>
        </p:txBody>
      </p:sp>
    </p:spTree>
    <p:extLst>
      <p:ext uri="{BB962C8B-B14F-4D97-AF65-F5344CB8AC3E}">
        <p14:creationId xmlns:p14="http://schemas.microsoft.com/office/powerpoint/2010/main" val="2033830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Search Engines</a:t>
            </a:r>
          </a:p>
        </p:txBody>
      </p:sp>
      <p:sp>
        <p:nvSpPr>
          <p:cNvPr id="4" name="Content Placeholder 4"/>
          <p:cNvSpPr>
            <a:spLocks noGrp="1"/>
          </p:cNvSpPr>
          <p:nvPr>
            <p:ph idx="1"/>
          </p:nvPr>
        </p:nvSpPr>
        <p:spPr>
          <a:xfrm>
            <a:off x="457200" y="990599"/>
            <a:ext cx="8153400" cy="3531736"/>
          </a:xfrm>
        </p:spPr>
        <p:txBody>
          <a:bodyPr>
            <a:spAutoFit/>
          </a:bodyPr>
          <a:lstStyle/>
          <a:p>
            <a:pPr>
              <a:buSzPct val="100000"/>
            </a:pPr>
            <a:r>
              <a:rPr lang="en-US" sz="2400" dirty="0"/>
              <a:t>Google, Bing, Yahoo, …</a:t>
            </a:r>
          </a:p>
          <a:p>
            <a:pPr>
              <a:buSzPct val="100000"/>
            </a:pPr>
            <a:r>
              <a:rPr lang="en-US" sz="2400" dirty="0"/>
              <a:t>For what reason do you use search engines?</a:t>
            </a:r>
          </a:p>
          <a:p>
            <a:pPr>
              <a:buSzPct val="100000"/>
            </a:pPr>
            <a:r>
              <a:rPr lang="en-US" sz="2400" dirty="0">
                <a:solidFill>
                  <a:schemeClr val="bg2"/>
                </a:solidFill>
              </a:rPr>
              <a:t>Search engine</a:t>
            </a:r>
            <a:r>
              <a:rPr lang="en-US" sz="2400" dirty="0"/>
              <a:t> is a software program that searches for documents (Internet sites or files) based on the keywords (individual words, multi-word terms, or a complete sentence) that users have provided that have to do with the subject of their inquiry</a:t>
            </a:r>
          </a:p>
          <a:p>
            <a:pPr>
              <a:buSzPct val="100000"/>
            </a:pPr>
            <a:r>
              <a:rPr lang="en-US" sz="2400" dirty="0"/>
              <a:t>They are the workhorses of the Internet</a:t>
            </a:r>
          </a:p>
        </p:txBody>
      </p:sp>
    </p:spTree>
    <p:extLst>
      <p:ext uri="{BB962C8B-B14F-4D97-AF65-F5344CB8AC3E}">
        <p14:creationId xmlns:p14="http://schemas.microsoft.com/office/powerpoint/2010/main" val="30151327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Structure of a Typical Internet Search Engine</a:t>
            </a:r>
          </a:p>
        </p:txBody>
      </p:sp>
      <p:pic>
        <p:nvPicPr>
          <p:cNvPr id="17410" name="Picture 2" descr="The development cycle is shown on the left. It proceeds as follows:&#10;• A user generates a search query. This leads to the query analyzer, which gives out a processed query. &#10;• This leads to the metadata of cashed/indexed documents. This gives out a list of matched pages. &#10;• This leads to the document matcher/ranker. Ranked or ordered pages go back to the user.  &#10;The responding cycle starts with the index of cashed/indexed documents. &#10;• A list of URLs to crawl leads to the web crawler or scheduler. &#10;• This interfaces with the world wide web and gives out unprocessed web pages. &#10;• The unprocessed pages go to the document indexer, which gives out processed pages. &#10;• The processed pages go back to the cashed/indexed documents. &#10;"/>
          <p:cNvPicPr>
            <a:picLocks noChangeAspect="1" noChangeArrowheads="1"/>
          </p:cNvPicPr>
          <p:nvPr/>
        </p:nvPicPr>
        <p:blipFill rotWithShape="1">
          <a:blip r:embed="rId3">
            <a:extLst>
              <a:ext uri="{28A0092B-C50C-407E-A947-70E740481C1C}">
                <a14:useLocalDpi xmlns:a14="http://schemas.microsoft.com/office/drawing/2010/main" val="0"/>
              </a:ext>
            </a:extLst>
          </a:blip>
          <a:srcRect b="5314"/>
          <a:stretch/>
        </p:blipFill>
        <p:spPr bwMode="auto">
          <a:xfrm>
            <a:off x="566109" y="1786032"/>
            <a:ext cx="7993510" cy="306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6520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Anatomy of a Search Engine</a:t>
            </a:r>
          </a:p>
        </p:txBody>
      </p:sp>
      <p:sp>
        <p:nvSpPr>
          <p:cNvPr id="4" name="Content Placeholder 4"/>
          <p:cNvSpPr>
            <a:spLocks noGrp="1"/>
          </p:cNvSpPr>
          <p:nvPr>
            <p:ph idx="1"/>
          </p:nvPr>
        </p:nvSpPr>
        <p:spPr>
          <a:xfrm>
            <a:off x="457200" y="990601"/>
            <a:ext cx="8153400" cy="369332"/>
          </a:xfrm>
        </p:spPr>
        <p:txBody>
          <a:bodyPr wrap="square">
            <a:spAutoFit/>
          </a:bodyPr>
          <a:lstStyle/>
          <a:p>
            <a:pPr marL="514350" indent="-514350">
              <a:buClrTx/>
              <a:buSzPct val="80000"/>
              <a:buFont typeface="+mj-lt"/>
              <a:buAutoNum type="arabicPeriod"/>
            </a:pPr>
            <a:r>
              <a:rPr lang="en-US" sz="2400" dirty="0">
                <a:solidFill>
                  <a:schemeClr val="bg2"/>
                </a:solidFill>
              </a:rPr>
              <a:t>Development</a:t>
            </a:r>
            <a:r>
              <a:rPr lang="en-US" sz="2400" dirty="0"/>
              <a:t> </a:t>
            </a:r>
            <a:r>
              <a:rPr lang="en-US" sz="2400" dirty="0">
                <a:solidFill>
                  <a:schemeClr val="bg2"/>
                </a:solidFill>
              </a:rPr>
              <a:t>Cycle</a:t>
            </a:r>
          </a:p>
        </p:txBody>
      </p:sp>
      <p:sp>
        <p:nvSpPr>
          <p:cNvPr id="7" name="Content Placeholder 6"/>
          <p:cNvSpPr>
            <a:spLocks noGrp="1"/>
          </p:cNvSpPr>
          <p:nvPr>
            <p:ph idx="13"/>
          </p:nvPr>
        </p:nvSpPr>
        <p:spPr>
          <a:xfrm>
            <a:off x="447675" y="1447800"/>
            <a:ext cx="8153400" cy="1377300"/>
          </a:xfrm>
        </p:spPr>
        <p:txBody>
          <a:bodyPr wrap="square">
            <a:spAutoFit/>
          </a:bodyPr>
          <a:lstStyle/>
          <a:p>
            <a:pPr marL="855663" lvl="1" indent="-296863"/>
            <a:r>
              <a:rPr lang="en-US" sz="2400" dirty="0"/>
              <a:t>Web Crawler</a:t>
            </a:r>
          </a:p>
          <a:p>
            <a:pPr marL="855663" lvl="1" indent="-296863"/>
            <a:r>
              <a:rPr lang="en-US" sz="2400" dirty="0"/>
              <a:t>Document Indexer</a:t>
            </a:r>
          </a:p>
          <a:p>
            <a:pPr marL="514350" indent="-514350">
              <a:buClrTx/>
              <a:buSzPct val="80000"/>
              <a:buFont typeface="+mj-lt"/>
              <a:buAutoNum type="arabicPeriod" startAt="2"/>
            </a:pPr>
            <a:r>
              <a:rPr lang="en-US" sz="2400" dirty="0">
                <a:solidFill>
                  <a:schemeClr val="bg2"/>
                </a:solidFill>
              </a:rPr>
              <a:t>Response Cycle</a:t>
            </a:r>
            <a:endParaRPr lang="en-IN" dirty="0">
              <a:solidFill>
                <a:schemeClr val="bg2"/>
              </a:solidFill>
            </a:endParaRPr>
          </a:p>
        </p:txBody>
      </p:sp>
      <p:sp>
        <p:nvSpPr>
          <p:cNvPr id="8" name="Content Placeholder 7"/>
          <p:cNvSpPr>
            <a:spLocks noGrp="1"/>
          </p:cNvSpPr>
          <p:nvPr>
            <p:ph sz="quarter" idx="14"/>
          </p:nvPr>
        </p:nvSpPr>
        <p:spPr>
          <a:xfrm>
            <a:off x="457200" y="2933700"/>
            <a:ext cx="8153400" cy="815608"/>
          </a:xfrm>
        </p:spPr>
        <p:txBody>
          <a:bodyPr>
            <a:spAutoFit/>
          </a:bodyPr>
          <a:lstStyle/>
          <a:p>
            <a:pPr marL="855663" lvl="1" indent="-296863"/>
            <a:r>
              <a:rPr lang="en-US" sz="2400" dirty="0"/>
              <a:t>Query Analyzer</a:t>
            </a:r>
          </a:p>
          <a:p>
            <a:pPr marL="855663" lvl="1" indent="-296863"/>
            <a:r>
              <a:rPr lang="en-US" sz="2400" dirty="0"/>
              <a:t>Document Matcher/Ranker</a:t>
            </a:r>
            <a:endParaRPr lang="en-IN" sz="2400" dirty="0"/>
          </a:p>
        </p:txBody>
      </p:sp>
    </p:spTree>
    <p:extLst>
      <p:ext uri="{BB962C8B-B14F-4D97-AF65-F5344CB8AC3E}">
        <p14:creationId xmlns:p14="http://schemas.microsoft.com/office/powerpoint/2010/main" val="29305354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4"/>
            <a:ext cx="8153400" cy="553998"/>
          </a:xfrm>
        </p:spPr>
        <p:txBody>
          <a:bodyPr wrap="square">
            <a:spAutoFit/>
          </a:bodyPr>
          <a:lstStyle/>
          <a:p>
            <a:r>
              <a:rPr lang="en-US" sz="3600" dirty="0">
                <a:latin typeface="+mj-lt"/>
              </a:rPr>
              <a:t>Search Engine Optimization</a:t>
            </a:r>
          </a:p>
        </p:txBody>
      </p:sp>
      <p:sp>
        <p:nvSpPr>
          <p:cNvPr id="4" name="Content Placeholder 4"/>
          <p:cNvSpPr>
            <a:spLocks noGrp="1"/>
          </p:cNvSpPr>
          <p:nvPr>
            <p:ph idx="1"/>
          </p:nvPr>
        </p:nvSpPr>
        <p:spPr>
          <a:xfrm>
            <a:off x="457200" y="990599"/>
            <a:ext cx="8153400" cy="4131900"/>
          </a:xfrm>
        </p:spPr>
        <p:txBody>
          <a:bodyPr>
            <a:spAutoFit/>
          </a:bodyPr>
          <a:lstStyle/>
          <a:p>
            <a:pPr marL="266700" indent="-266700"/>
            <a:r>
              <a:rPr lang="en-US" sz="2400" dirty="0"/>
              <a:t>It is the intentional activity of affecting the visibility of an e-commerce site or a Web site in a search engine’s natural (unpaid or organic) search results</a:t>
            </a:r>
          </a:p>
          <a:p>
            <a:pPr marL="266700" indent="-266700"/>
            <a:r>
              <a:rPr lang="en-US" sz="2400" dirty="0"/>
              <a:t>Part of an Internet marketing strategy</a:t>
            </a:r>
          </a:p>
          <a:p>
            <a:pPr marL="266700" indent="-266700"/>
            <a:r>
              <a:rPr lang="en-US" sz="2400" dirty="0"/>
              <a:t>Based on knowing how a Search Engine works </a:t>
            </a:r>
          </a:p>
          <a:p>
            <a:pPr marL="733425" lvl="1" indent="-238125"/>
            <a:r>
              <a:rPr lang="en-US" sz="2400" dirty="0"/>
              <a:t>Content, </a:t>
            </a:r>
            <a:r>
              <a:rPr lang="en-US" sz="2400" spc="-300" dirty="0"/>
              <a:t>H T M </a:t>
            </a:r>
            <a:r>
              <a:rPr lang="en-US" sz="2400" dirty="0"/>
              <a:t>L, keywords, external links, …</a:t>
            </a:r>
          </a:p>
          <a:p>
            <a:pPr marL="266700" indent="-266700"/>
            <a:r>
              <a:rPr lang="en-US" sz="2400" dirty="0"/>
              <a:t>Indexing based on …</a:t>
            </a:r>
          </a:p>
          <a:p>
            <a:pPr marL="855663" lvl="1" indent="-296863"/>
            <a:r>
              <a:rPr lang="en-US" sz="2400" dirty="0"/>
              <a:t>Webmaster submission of </a:t>
            </a:r>
            <a:r>
              <a:rPr lang="en-US" sz="2400" spc="-300" dirty="0"/>
              <a:t>U R </a:t>
            </a:r>
            <a:r>
              <a:rPr lang="en-US" sz="2400" dirty="0"/>
              <a:t>L</a:t>
            </a:r>
          </a:p>
          <a:p>
            <a:pPr marL="855663" lvl="1" indent="-296863"/>
            <a:r>
              <a:rPr lang="en-US" sz="2400" dirty="0"/>
              <a:t>Proactively and continuously crawling the Web</a:t>
            </a:r>
          </a:p>
        </p:txBody>
      </p:sp>
    </p:spTree>
    <p:extLst>
      <p:ext uri="{BB962C8B-B14F-4D97-AF65-F5344CB8AC3E}">
        <p14:creationId xmlns:p14="http://schemas.microsoft.com/office/powerpoint/2010/main" val="1654231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Web Usage Mining</a:t>
            </a:r>
            <a:br>
              <a:rPr lang="en-US" sz="3600" dirty="0">
                <a:latin typeface="+mj-lt"/>
              </a:rPr>
            </a:br>
            <a:r>
              <a:rPr lang="en-US" sz="3600" dirty="0">
                <a:latin typeface="+mj-lt"/>
              </a:rPr>
              <a:t>(Clickstream Analysis)</a:t>
            </a:r>
          </a:p>
        </p:txBody>
      </p:sp>
      <p:pic>
        <p:nvPicPr>
          <p:cNvPr id="19458" name="Picture 2" descr="The flowchart moves from left to right. An arrow leads from one step to the next. &#10;• It starts with the user or customer. &#10;• An arrow to the right leads to a box which represents web sites and web logs. &#10;• An arrow to the right leads to a box titled Preprocess Data. It lists the following processes:&#10;• Collecting&#10;• Merging&#10;• Cleaning &#10;• Structuring: &#10;• Identify users&#10;• Identify sessions&#10;• Identify page views&#10;• Identify visits &#10;• An arrow to the right leads to a box titled Extract Knowledge which lists the following:&#10;• Usage patterns&#10;• User profiles&#10;• Page profiles&#10;• Visit profiles&#10;• Customer value&#10;• Arrows from the Extract Knowledge box lead back to the previous boxes as follows:&#10;• An arrow labeled How to better the data leads back to Preprocess Data.&#10;• A second arrow labeled How to improve the Web Site leads back to the Web site and Web logs box. &#10;• A third arrow labeled How to increase customer value leads back to the User or Customer. &#10;&#10;"/>
          <p:cNvPicPr>
            <a:picLocks noChangeAspect="1" noChangeArrowheads="1"/>
          </p:cNvPicPr>
          <p:nvPr/>
        </p:nvPicPr>
        <p:blipFill rotWithShape="1">
          <a:blip r:embed="rId3">
            <a:extLst>
              <a:ext uri="{28A0092B-C50C-407E-A947-70E740481C1C}">
                <a14:useLocalDpi xmlns:a14="http://schemas.microsoft.com/office/drawing/2010/main" val="0"/>
              </a:ext>
            </a:extLst>
          </a:blip>
          <a:srcRect b="5737"/>
          <a:stretch/>
        </p:blipFill>
        <p:spPr bwMode="auto">
          <a:xfrm>
            <a:off x="574855" y="1936577"/>
            <a:ext cx="7993510" cy="3141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722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3"/>
            <a:ext cx="8153400" cy="553998"/>
          </a:xfrm>
        </p:spPr>
        <p:txBody>
          <a:bodyPr wrap="square">
            <a:spAutoFit/>
          </a:bodyPr>
          <a:lstStyle/>
          <a:p>
            <a:r>
              <a:rPr lang="en-US" sz="3600" dirty="0">
                <a:latin typeface="+mj-lt"/>
              </a:rPr>
              <a:t>Web Analytics Metrics </a:t>
            </a:r>
            <a:r>
              <a:rPr lang="en-US" sz="2800" dirty="0">
                <a:latin typeface="+mj-lt"/>
              </a:rPr>
              <a:t>(1 of 3)</a:t>
            </a:r>
          </a:p>
        </p:txBody>
      </p:sp>
      <p:sp>
        <p:nvSpPr>
          <p:cNvPr id="4" name="Content Placeholder 4"/>
          <p:cNvSpPr>
            <a:spLocks noGrp="1"/>
          </p:cNvSpPr>
          <p:nvPr>
            <p:ph idx="1"/>
          </p:nvPr>
        </p:nvSpPr>
        <p:spPr>
          <a:xfrm>
            <a:off x="457200" y="990600"/>
            <a:ext cx="8134350" cy="3954929"/>
          </a:xfrm>
        </p:spPr>
        <p:txBody>
          <a:bodyPr>
            <a:spAutoFit/>
          </a:bodyPr>
          <a:lstStyle/>
          <a:p>
            <a:pPr marL="276225" indent="-276225"/>
            <a:r>
              <a:rPr lang="en-US" sz="2400" dirty="0">
                <a:solidFill>
                  <a:schemeClr val="bg2"/>
                </a:solidFill>
              </a:rPr>
              <a:t>Web site usability </a:t>
            </a:r>
          </a:p>
          <a:p>
            <a:pPr marL="723900" lvl="1" indent="-276225"/>
            <a:r>
              <a:rPr lang="en-US" sz="2400" dirty="0"/>
              <a:t>How were the visitors using my Web site?</a:t>
            </a:r>
          </a:p>
          <a:p>
            <a:pPr marL="276225" indent="-276225"/>
            <a:r>
              <a:rPr lang="en-US" sz="2400" dirty="0">
                <a:solidFill>
                  <a:schemeClr val="bg2"/>
                </a:solidFill>
              </a:rPr>
              <a:t>Traffic sources</a:t>
            </a:r>
          </a:p>
          <a:p>
            <a:pPr marL="723900" lvl="1" indent="-276225"/>
            <a:r>
              <a:rPr lang="en-US" sz="2400" dirty="0"/>
              <a:t>Where did they come from?</a:t>
            </a:r>
          </a:p>
          <a:p>
            <a:pPr marL="276225" indent="-276225"/>
            <a:r>
              <a:rPr lang="en-US" sz="2400" dirty="0">
                <a:solidFill>
                  <a:schemeClr val="bg2"/>
                </a:solidFill>
              </a:rPr>
              <a:t>Visitor profiles </a:t>
            </a:r>
          </a:p>
          <a:p>
            <a:pPr marL="723900" lvl="1" indent="-276225"/>
            <a:r>
              <a:rPr lang="en-US" sz="2400" dirty="0"/>
              <a:t>What do my visitors look like?</a:t>
            </a:r>
          </a:p>
          <a:p>
            <a:pPr marL="276225" indent="-276225"/>
            <a:r>
              <a:rPr lang="en-US" sz="2400" dirty="0">
                <a:solidFill>
                  <a:schemeClr val="bg2"/>
                </a:solidFill>
              </a:rPr>
              <a:t>Conversion statistics</a:t>
            </a:r>
          </a:p>
          <a:p>
            <a:pPr marL="723900" lvl="1" indent="-276225"/>
            <a:r>
              <a:rPr lang="en-US" sz="2400" dirty="0"/>
              <a:t>What does it all mean for the business?</a:t>
            </a:r>
          </a:p>
        </p:txBody>
      </p:sp>
    </p:spTree>
    <p:extLst>
      <p:ext uri="{BB962C8B-B14F-4D97-AF65-F5344CB8AC3E}">
        <p14:creationId xmlns:p14="http://schemas.microsoft.com/office/powerpoint/2010/main" val="269643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3"/>
            <a:ext cx="8153400" cy="553998"/>
          </a:xfrm>
        </p:spPr>
        <p:txBody>
          <a:bodyPr wrap="square">
            <a:spAutoFit/>
          </a:bodyPr>
          <a:lstStyle/>
          <a:p>
            <a:r>
              <a:rPr lang="en-US" sz="3600" dirty="0">
                <a:latin typeface="+mj-lt"/>
              </a:rPr>
              <a:t>Web Analytics Metrics </a:t>
            </a:r>
            <a:r>
              <a:rPr lang="en-US" sz="2800" dirty="0">
                <a:latin typeface="+mj-lt"/>
              </a:rPr>
              <a:t>(2 of 3)</a:t>
            </a:r>
          </a:p>
        </p:txBody>
      </p:sp>
      <p:sp>
        <p:nvSpPr>
          <p:cNvPr id="4" name="Content Placeholder 4"/>
          <p:cNvSpPr>
            <a:spLocks noGrp="1"/>
          </p:cNvSpPr>
          <p:nvPr>
            <p:ph idx="1"/>
          </p:nvPr>
        </p:nvSpPr>
        <p:spPr>
          <a:xfrm>
            <a:off x="476250" y="990600"/>
            <a:ext cx="3790950" cy="3177793"/>
          </a:xfrm>
        </p:spPr>
        <p:txBody>
          <a:bodyPr>
            <a:spAutoFit/>
          </a:bodyPr>
          <a:lstStyle/>
          <a:p>
            <a:pPr marL="0" indent="0">
              <a:buNone/>
            </a:pPr>
            <a:r>
              <a:rPr lang="en-US" sz="2400" dirty="0">
                <a:solidFill>
                  <a:schemeClr val="bg2"/>
                </a:solidFill>
              </a:rPr>
              <a:t>Web Site Usability</a:t>
            </a:r>
          </a:p>
          <a:p>
            <a:pPr marL="266700" indent="-266700"/>
            <a:r>
              <a:rPr lang="en-US" sz="2400" dirty="0"/>
              <a:t>Page views</a:t>
            </a:r>
          </a:p>
          <a:p>
            <a:pPr marL="266700" indent="-266700"/>
            <a:r>
              <a:rPr lang="en-US" sz="2400" dirty="0"/>
              <a:t>Time on site</a:t>
            </a:r>
          </a:p>
          <a:p>
            <a:pPr marL="266700" indent="-266700"/>
            <a:r>
              <a:rPr lang="en-US" sz="2400" dirty="0"/>
              <a:t>Downloads</a:t>
            </a:r>
          </a:p>
          <a:p>
            <a:pPr marL="266700" indent="-266700"/>
            <a:r>
              <a:rPr lang="en-US" sz="2400" dirty="0"/>
              <a:t>Click map</a:t>
            </a:r>
          </a:p>
          <a:p>
            <a:pPr marL="266700" indent="-266700"/>
            <a:r>
              <a:rPr lang="en-US" sz="2400" dirty="0"/>
              <a:t>Click paths</a:t>
            </a:r>
          </a:p>
        </p:txBody>
      </p:sp>
      <p:sp>
        <p:nvSpPr>
          <p:cNvPr id="5" name="Content Placeholder 4"/>
          <p:cNvSpPr>
            <a:spLocks noGrp="1"/>
          </p:cNvSpPr>
          <p:nvPr>
            <p:ph idx="1"/>
          </p:nvPr>
        </p:nvSpPr>
        <p:spPr>
          <a:xfrm>
            <a:off x="4572000" y="1000125"/>
            <a:ext cx="4038600" cy="3177793"/>
          </a:xfrm>
        </p:spPr>
        <p:txBody>
          <a:bodyPr>
            <a:spAutoFit/>
          </a:bodyPr>
          <a:lstStyle/>
          <a:p>
            <a:pPr marL="0" indent="0">
              <a:buNone/>
            </a:pPr>
            <a:r>
              <a:rPr lang="en-US" sz="2400" dirty="0">
                <a:solidFill>
                  <a:schemeClr val="bg2"/>
                </a:solidFill>
              </a:rPr>
              <a:t>Traffic Source</a:t>
            </a:r>
          </a:p>
          <a:p>
            <a:r>
              <a:rPr lang="en-US" sz="2400" dirty="0"/>
              <a:t>Referral Web sites</a:t>
            </a:r>
          </a:p>
          <a:p>
            <a:r>
              <a:rPr lang="en-US" sz="2400" dirty="0"/>
              <a:t>Search engines</a:t>
            </a:r>
          </a:p>
          <a:p>
            <a:r>
              <a:rPr lang="en-US" sz="2400" dirty="0"/>
              <a:t>Direct</a:t>
            </a:r>
          </a:p>
          <a:p>
            <a:r>
              <a:rPr lang="en-US" sz="2400" dirty="0"/>
              <a:t>Offline campaigns</a:t>
            </a:r>
          </a:p>
          <a:p>
            <a:r>
              <a:rPr lang="en-US" sz="2400" dirty="0"/>
              <a:t>Online campaigns</a:t>
            </a:r>
          </a:p>
        </p:txBody>
      </p:sp>
    </p:spTree>
    <p:extLst>
      <p:ext uri="{BB962C8B-B14F-4D97-AF65-F5344CB8AC3E}">
        <p14:creationId xmlns:p14="http://schemas.microsoft.com/office/powerpoint/2010/main" val="287831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553998"/>
          </a:xfrm>
        </p:spPr>
        <p:txBody>
          <a:bodyPr wrap="square">
            <a:spAutoFit/>
          </a:bodyPr>
          <a:lstStyle/>
          <a:p>
            <a:r>
              <a:rPr lang="en-US" sz="3600" dirty="0">
                <a:latin typeface="+mj-lt"/>
              </a:rPr>
              <a:t>Opening Vignette </a:t>
            </a:r>
            <a:r>
              <a:rPr lang="en-US" sz="2800" dirty="0">
                <a:latin typeface="+mj-lt"/>
              </a:rPr>
              <a:t>(2 of 3)</a:t>
            </a:r>
            <a:r>
              <a:rPr lang="en-US" sz="3600" dirty="0">
                <a:latin typeface="+mj-lt"/>
              </a:rPr>
              <a:t> </a:t>
            </a:r>
          </a:p>
        </p:txBody>
      </p:sp>
      <p:sp>
        <p:nvSpPr>
          <p:cNvPr id="3" name="Content Placeholder 2"/>
          <p:cNvSpPr>
            <a:spLocks noGrp="1"/>
          </p:cNvSpPr>
          <p:nvPr>
            <p:ph idx="1"/>
          </p:nvPr>
        </p:nvSpPr>
        <p:spPr>
          <a:xfrm>
            <a:off x="457200" y="723900"/>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err="1">
                <a:solidFill>
                  <a:srgbClr val="007FA3"/>
                </a:solidFill>
              </a:rPr>
              <a:t>Amadori</a:t>
            </a:r>
            <a:r>
              <a:rPr lang="en-US" sz="2800" b="1" dirty="0">
                <a:solidFill>
                  <a:srgbClr val="007FA3"/>
                </a:solidFill>
              </a:rPr>
              <a:t> Group Converts Consumer Sentiments into Near-Real-Time Sales </a:t>
            </a:r>
            <a:endParaRPr lang="en-US" sz="2800" b="1" dirty="0"/>
          </a:p>
        </p:txBody>
      </p:sp>
      <p:graphicFrame>
        <p:nvGraphicFramePr>
          <p:cNvPr id="6" name="Table 5"/>
          <p:cNvGraphicFramePr>
            <a:graphicFrameLocks noGrp="1"/>
          </p:cNvGraphicFramePr>
          <p:nvPr>
            <p:extLst>
              <p:ext uri="{D42A27DB-BD31-4B8C-83A1-F6EECF244321}">
                <p14:modId xmlns:p14="http://schemas.microsoft.com/office/powerpoint/2010/main" val="2538189399"/>
              </p:ext>
            </p:extLst>
          </p:nvPr>
        </p:nvGraphicFramePr>
        <p:xfrm>
          <a:off x="533400" y="1895475"/>
          <a:ext cx="8039100" cy="3319800"/>
        </p:xfrm>
        <a:graphic>
          <a:graphicData uri="http://schemas.openxmlformats.org/drawingml/2006/table">
            <a:tbl>
              <a:tblPr firstRow="1" bandRow="1">
                <a:tableStyleId>{3B4B98B0-60AC-42C2-AFA5-B58CD77FA1E5}</a:tableStyleId>
              </a:tblPr>
              <a:tblGrid>
                <a:gridCol w="2514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4000500">
                  <a:extLst>
                    <a:ext uri="{9D8B030D-6E8A-4147-A177-3AD203B41FA5}">
                      <a16:colId xmlns:a16="http://schemas.microsoft.com/office/drawing/2014/main" val="20002"/>
                    </a:ext>
                  </a:extLst>
                </a:gridCol>
              </a:tblGrid>
              <a:tr h="990600">
                <a:tc>
                  <a:txBody>
                    <a:bodyPr/>
                    <a:lstStyle/>
                    <a:p>
                      <a:r>
                        <a:rPr lang="en-US" sz="1200" dirty="0">
                          <a:solidFill>
                            <a:srgbClr val="D4EAE4"/>
                          </a:solidFill>
                        </a:rPr>
                        <a:t>Blank</a:t>
                      </a:r>
                      <a:endParaRPr lang="en-IN" sz="1200" dirty="0">
                        <a:solidFill>
                          <a:srgbClr val="D4EAE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1" i="0" u="none" strike="noStrike" kern="1200" baseline="0" dirty="0">
                          <a:solidFill>
                            <a:schemeClr val="tx1"/>
                          </a:solidFill>
                          <a:latin typeface="+mn-lt"/>
                          <a:ea typeface="+mn-ea"/>
                          <a:cs typeface="+mn-cs"/>
                        </a:rPr>
                        <a:t>Instrumented</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400" b="0" i="0" u="none" strike="noStrike" kern="1200" baseline="0" dirty="0">
                          <a:solidFill>
                            <a:schemeClr val="tx1"/>
                          </a:solidFill>
                          <a:latin typeface="+mn-lt"/>
                          <a:ea typeface="+mn-ea"/>
                          <a:cs typeface="+mn-cs"/>
                        </a:rPr>
                        <a:t>The interactive digital platform supports rapid, accurate data collection from business partners and customers.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0"/>
                  </a:ext>
                </a:extLst>
              </a:tr>
              <a:tr h="957600">
                <a:tc>
                  <a:txBody>
                    <a:bodyPr/>
                    <a:lstStyle/>
                    <a:p>
                      <a:r>
                        <a:rPr lang="en-US" sz="1200" dirty="0">
                          <a:solidFill>
                            <a:srgbClr val="D4EAE4"/>
                          </a:solidFill>
                        </a:rPr>
                        <a:t>Blank</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1" i="0" u="none" strike="noStrike" kern="1200" baseline="0" dirty="0">
                          <a:solidFill>
                            <a:schemeClr val="tx1"/>
                          </a:solidFill>
                          <a:latin typeface="+mn-lt"/>
                          <a:ea typeface="+mn-ea"/>
                          <a:cs typeface="+mn-cs"/>
                        </a:rPr>
                        <a:t>Interconnected</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400" b="0" i="0" u="none" strike="noStrike" kern="1200" baseline="0" dirty="0">
                          <a:solidFill>
                            <a:schemeClr val="tx1"/>
                          </a:solidFill>
                          <a:latin typeface="+mn-lt"/>
                          <a:ea typeface="+mn-ea"/>
                          <a:cs typeface="+mn-cs"/>
                        </a:rPr>
                        <a:t>The digital platform also provides an integrated view of the company’s end-to-end processes from production plan to marketing and sales.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1254000">
                <a:tc>
                  <a:txBody>
                    <a:bodyPr/>
                    <a:lstStyle/>
                    <a:p>
                      <a:r>
                        <a:rPr lang="en-US" sz="1200" dirty="0">
                          <a:solidFill>
                            <a:srgbClr val="D4EAE4"/>
                          </a:solidFill>
                        </a:rPr>
                        <a:t>Blank</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1" i="0" u="none" strike="noStrike" kern="1200" baseline="0" dirty="0">
                          <a:solidFill>
                            <a:schemeClr val="tx1"/>
                          </a:solidFill>
                          <a:latin typeface="+mn-lt"/>
                          <a:ea typeface="+mn-ea"/>
                          <a:cs typeface="+mn-cs"/>
                        </a:rPr>
                        <a:t>Intelligent</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400" b="0" i="0" u="none" strike="noStrike" kern="1200" baseline="0" dirty="0">
                          <a:solidFill>
                            <a:schemeClr val="tx1"/>
                          </a:solidFill>
                          <a:latin typeface="+mn-lt"/>
                          <a:ea typeface="+mn-ea"/>
                          <a:cs typeface="+mn-cs"/>
                        </a:rPr>
                        <a:t>Content management, data collection, and predictive </a:t>
                      </a:r>
                      <a:r>
                        <a:rPr lang="en-US" sz="1400" b="0" i="0" u="none" strike="noStrike" kern="1200" baseline="0" dirty="0">
                          <a:solidFill>
                            <a:schemeClr val="tx1"/>
                          </a:solidFill>
                          <a:latin typeface="+mn-lt"/>
                          <a:ea typeface="+mn-ea"/>
                          <a:cs typeface="+mn-cs"/>
                        </a:rPr>
                        <a:t>analytics applications monitor and analyze </a:t>
                      </a:r>
                      <a:r>
                        <a:rPr lang="en-IN" sz="1400" b="0" i="0" u="none" strike="noStrike" kern="1200" baseline="0" dirty="0">
                          <a:solidFill>
                            <a:schemeClr val="tx1"/>
                          </a:solidFill>
                          <a:latin typeface="+mn-lt"/>
                          <a:ea typeface="+mn-ea"/>
                          <a:cs typeface="+mn-cs"/>
                        </a:rPr>
                        <a:t>social media </a:t>
                      </a:r>
                      <a:r>
                        <a:rPr lang="en-US" sz="1400" b="0" i="0" u="none" strike="noStrike" kern="1200" baseline="0" dirty="0">
                          <a:solidFill>
                            <a:schemeClr val="tx1"/>
                          </a:solidFill>
                          <a:latin typeface="+mn-lt"/>
                          <a:ea typeface="+mn-ea"/>
                          <a:cs typeface="+mn-cs"/>
                        </a:rPr>
                        <a:t>relevant to the </a:t>
                      </a:r>
                      <a:r>
                        <a:rPr lang="en-US" sz="1400" b="0" i="0" u="none" strike="noStrike" kern="1200" baseline="0" dirty="0" err="1">
                          <a:solidFill>
                            <a:schemeClr val="tx1"/>
                          </a:solidFill>
                          <a:latin typeface="+mn-lt"/>
                          <a:ea typeface="+mn-ea"/>
                          <a:cs typeface="+mn-cs"/>
                        </a:rPr>
                        <a:t>Amadori</a:t>
                      </a:r>
                      <a:r>
                        <a:rPr lang="en-US" sz="1400" b="0" i="0" u="none" strike="noStrike" kern="1200" baseline="0" dirty="0">
                          <a:solidFill>
                            <a:schemeClr val="tx1"/>
                          </a:solidFill>
                          <a:latin typeface="+mn-lt"/>
                          <a:ea typeface="+mn-ea"/>
                          <a:cs typeface="+mn-cs"/>
                        </a:rPr>
                        <a:t> brand, helping the company anticipate issues and better align products and marketing promotions with customers’ needs and desires.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bl>
          </a:graphicData>
        </a:graphic>
      </p:graphicFrame>
      <p:pic>
        <p:nvPicPr>
          <p:cNvPr id="2050" name="Picture 2" descr="A close-up of a semiconductor chip has I B M’s white instrumented icon on the right. The icon is a square with a hole at the center laid on top of 3 horizontal and 3 vertical parallel lines that intersect in the middl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6678"/>
          <a:stretch/>
        </p:blipFill>
        <p:spPr bwMode="auto">
          <a:xfrm>
            <a:off x="762000" y="2062063"/>
            <a:ext cx="2128111" cy="59541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A horizontal rectangular strip shows a close up shot of a green leaf revealing a network of veins. Over it on the right is a white icon with three white lines intersecting as if to form a network."/>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6970"/>
          <a:stretch/>
        </p:blipFill>
        <p:spPr bwMode="auto">
          <a:xfrm>
            <a:off x="811386" y="3070252"/>
            <a:ext cx="2086179" cy="6254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black horizontal rectangular strip has streaks of yellow and flecks of green. On the right is a white icon resembles a white cylindrical bulb with three white lines radiating from the bottom."/>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6196"/>
          <a:stretch/>
        </p:blipFill>
        <p:spPr bwMode="auto">
          <a:xfrm>
            <a:off x="750817" y="4084522"/>
            <a:ext cx="2259033" cy="662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6254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3"/>
            <a:ext cx="8153400" cy="553998"/>
          </a:xfrm>
        </p:spPr>
        <p:txBody>
          <a:bodyPr wrap="square">
            <a:spAutoFit/>
          </a:bodyPr>
          <a:lstStyle/>
          <a:p>
            <a:r>
              <a:rPr lang="en-US" sz="3600" dirty="0">
                <a:latin typeface="+mj-lt"/>
              </a:rPr>
              <a:t>Web Analytics Metrics </a:t>
            </a:r>
            <a:r>
              <a:rPr lang="en-US" sz="2800" dirty="0">
                <a:latin typeface="+mj-lt"/>
              </a:rPr>
              <a:t>(3 of 3)</a:t>
            </a:r>
          </a:p>
        </p:txBody>
      </p:sp>
      <p:sp>
        <p:nvSpPr>
          <p:cNvPr id="4" name="Content Placeholder 4"/>
          <p:cNvSpPr>
            <a:spLocks noGrp="1"/>
          </p:cNvSpPr>
          <p:nvPr>
            <p:ph idx="1"/>
          </p:nvPr>
        </p:nvSpPr>
        <p:spPr>
          <a:xfrm>
            <a:off x="476250" y="990600"/>
            <a:ext cx="3790950" cy="3177793"/>
          </a:xfrm>
        </p:spPr>
        <p:txBody>
          <a:bodyPr>
            <a:spAutoFit/>
          </a:bodyPr>
          <a:lstStyle/>
          <a:p>
            <a:pPr marL="0" indent="0">
              <a:buNone/>
            </a:pPr>
            <a:r>
              <a:rPr lang="en-US" sz="2400" dirty="0">
                <a:solidFill>
                  <a:schemeClr val="bg2"/>
                </a:solidFill>
              </a:rPr>
              <a:t>Visitor Profiles</a:t>
            </a:r>
          </a:p>
          <a:p>
            <a:pPr marL="266700" indent="-266700"/>
            <a:r>
              <a:rPr lang="en-US" sz="2400" dirty="0"/>
              <a:t>Keywords</a:t>
            </a:r>
          </a:p>
          <a:p>
            <a:pPr marL="266700" indent="-266700"/>
            <a:r>
              <a:rPr lang="en-US" sz="2400" dirty="0"/>
              <a:t>Content groupings</a:t>
            </a:r>
          </a:p>
          <a:p>
            <a:pPr marL="266700" indent="-266700"/>
            <a:r>
              <a:rPr lang="en-US" sz="2400" dirty="0"/>
              <a:t>Geography</a:t>
            </a:r>
          </a:p>
          <a:p>
            <a:pPr marL="266700" indent="-266700"/>
            <a:r>
              <a:rPr lang="en-US" sz="2400" dirty="0"/>
              <a:t>Time of day</a:t>
            </a:r>
          </a:p>
          <a:p>
            <a:pPr marL="266700" indent="-266700"/>
            <a:r>
              <a:rPr lang="en-US" sz="2400" dirty="0"/>
              <a:t>Landing page profiles</a:t>
            </a:r>
          </a:p>
        </p:txBody>
      </p:sp>
      <p:sp>
        <p:nvSpPr>
          <p:cNvPr id="5" name="Content Placeholder 4"/>
          <p:cNvSpPr>
            <a:spLocks noGrp="1"/>
          </p:cNvSpPr>
          <p:nvPr>
            <p:ph idx="1"/>
          </p:nvPr>
        </p:nvSpPr>
        <p:spPr>
          <a:xfrm>
            <a:off x="4572000" y="1000125"/>
            <a:ext cx="4038600" cy="3177793"/>
          </a:xfrm>
        </p:spPr>
        <p:txBody>
          <a:bodyPr>
            <a:spAutoFit/>
          </a:bodyPr>
          <a:lstStyle/>
          <a:p>
            <a:pPr marL="0" indent="0">
              <a:buNone/>
            </a:pPr>
            <a:r>
              <a:rPr lang="en-US" sz="2400" dirty="0">
                <a:solidFill>
                  <a:schemeClr val="bg2"/>
                </a:solidFill>
              </a:rPr>
              <a:t>Conversion Statistics</a:t>
            </a:r>
          </a:p>
          <a:p>
            <a:r>
              <a:rPr lang="en-US" sz="2400" dirty="0"/>
              <a:t>New visitors</a:t>
            </a:r>
          </a:p>
          <a:p>
            <a:r>
              <a:rPr lang="en-US" sz="2400" dirty="0"/>
              <a:t>Returning visitors</a:t>
            </a:r>
          </a:p>
          <a:p>
            <a:r>
              <a:rPr lang="en-US" sz="2400" dirty="0"/>
              <a:t>Leads</a:t>
            </a:r>
          </a:p>
          <a:p>
            <a:r>
              <a:rPr lang="en-US" sz="2400" dirty="0"/>
              <a:t>Sales/conversions</a:t>
            </a:r>
          </a:p>
          <a:p>
            <a:r>
              <a:rPr lang="en-US" sz="2400" dirty="0"/>
              <a:t>Abandonment/exit rate</a:t>
            </a:r>
          </a:p>
        </p:txBody>
      </p:sp>
    </p:spTree>
    <p:extLst>
      <p:ext uri="{BB962C8B-B14F-4D97-AF65-F5344CB8AC3E}">
        <p14:creationId xmlns:p14="http://schemas.microsoft.com/office/powerpoint/2010/main" val="2841884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3"/>
            <a:ext cx="8153400" cy="553998"/>
          </a:xfrm>
        </p:spPr>
        <p:txBody>
          <a:bodyPr wrap="square">
            <a:spAutoFit/>
          </a:bodyPr>
          <a:lstStyle/>
          <a:p>
            <a:r>
              <a:rPr lang="en-US" sz="3600" dirty="0">
                <a:latin typeface="+mj-lt"/>
              </a:rPr>
              <a:t>A Sample Web Analytics Dashboard</a:t>
            </a:r>
          </a:p>
        </p:txBody>
      </p:sp>
      <p:pic>
        <p:nvPicPr>
          <p:cNvPr id="1026" name="Picture 2" descr="The dashboard comprises the following: &#10;• A line graph representing site traffic&#10;• A progress ring showing average daily new users&#10;• Statistics on the average number of daily users and the percentage growth in the number of new users&#10;• A bar graph on the sessions by day of the week&#10;• A pie chart showing the percentages of hits by browse   &#10;"/>
          <p:cNvPicPr>
            <a:picLocks noChangeAspect="1" noChangeArrowheads="1"/>
          </p:cNvPicPr>
          <p:nvPr/>
        </p:nvPicPr>
        <p:blipFill rotWithShape="1">
          <a:blip r:embed="rId3">
            <a:extLst>
              <a:ext uri="{28A0092B-C50C-407E-A947-70E740481C1C}">
                <a14:useLocalDpi xmlns:a14="http://schemas.microsoft.com/office/drawing/2010/main" val="0"/>
              </a:ext>
            </a:extLst>
          </a:blip>
          <a:srcRect b="3125"/>
          <a:stretch/>
        </p:blipFill>
        <p:spPr bwMode="auto">
          <a:xfrm>
            <a:off x="915400" y="911563"/>
            <a:ext cx="7316993" cy="536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1728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Social Analytics Social Network Analysis </a:t>
            </a:r>
            <a:r>
              <a:rPr lang="en-US" sz="2800" dirty="0">
                <a:latin typeface="+mj-lt"/>
              </a:rPr>
              <a:t>(1 of 2)</a:t>
            </a:r>
            <a:endParaRPr lang="en-US" sz="3600" dirty="0">
              <a:latin typeface="+mj-lt"/>
            </a:endParaRPr>
          </a:p>
        </p:txBody>
      </p:sp>
      <p:sp>
        <p:nvSpPr>
          <p:cNvPr id="4" name="Content Placeholder 4"/>
          <p:cNvSpPr>
            <a:spLocks noGrp="1"/>
          </p:cNvSpPr>
          <p:nvPr>
            <p:ph idx="1"/>
          </p:nvPr>
        </p:nvSpPr>
        <p:spPr>
          <a:xfrm>
            <a:off x="457200" y="1447800"/>
            <a:ext cx="8134350" cy="3647152"/>
          </a:xfrm>
        </p:spPr>
        <p:txBody>
          <a:bodyPr>
            <a:spAutoFit/>
          </a:bodyPr>
          <a:lstStyle/>
          <a:p>
            <a:pPr>
              <a:buSzPct val="100000"/>
            </a:pPr>
            <a:r>
              <a:rPr lang="en-US" sz="2400" dirty="0">
                <a:solidFill>
                  <a:schemeClr val="bg2"/>
                </a:solidFill>
              </a:rPr>
              <a:t>Social Network </a:t>
            </a:r>
            <a:r>
              <a:rPr lang="en-US" sz="2400" dirty="0"/>
              <a:t>- social structure composed of individuals link to each other</a:t>
            </a:r>
          </a:p>
          <a:p>
            <a:pPr>
              <a:buSzPct val="100000"/>
            </a:pPr>
            <a:r>
              <a:rPr lang="en-US" sz="2400" dirty="0"/>
              <a:t>Analysis of social dynamics</a:t>
            </a:r>
          </a:p>
          <a:p>
            <a:pPr>
              <a:buSzPct val="100000"/>
            </a:pPr>
            <a:r>
              <a:rPr lang="en-US" sz="2400" dirty="0"/>
              <a:t>Interdisciplinary field</a:t>
            </a:r>
          </a:p>
          <a:p>
            <a:pPr marL="714375" lvl="1" indent="-257175"/>
            <a:r>
              <a:rPr lang="en-US" sz="2400" dirty="0"/>
              <a:t>Social psychology</a:t>
            </a:r>
          </a:p>
          <a:p>
            <a:pPr marL="714375" lvl="1" indent="-257175"/>
            <a:r>
              <a:rPr lang="en-US" sz="2400" dirty="0"/>
              <a:t>Sociology </a:t>
            </a:r>
          </a:p>
          <a:p>
            <a:pPr marL="714375" lvl="1" indent="-257175"/>
            <a:r>
              <a:rPr lang="en-US" sz="2400" dirty="0"/>
              <a:t>Statistics</a:t>
            </a:r>
          </a:p>
          <a:p>
            <a:pPr marL="714375" lvl="1" indent="-257175"/>
            <a:r>
              <a:rPr lang="en-US" sz="2400" dirty="0"/>
              <a:t>Graph theory</a:t>
            </a:r>
          </a:p>
        </p:txBody>
      </p:sp>
    </p:spTree>
    <p:extLst>
      <p:ext uri="{BB962C8B-B14F-4D97-AF65-F5344CB8AC3E}">
        <p14:creationId xmlns:p14="http://schemas.microsoft.com/office/powerpoint/2010/main" val="42205055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Social Analytics Social Network Analysis </a:t>
            </a:r>
            <a:r>
              <a:rPr lang="en-US" sz="2800" dirty="0">
                <a:latin typeface="+mj-lt"/>
              </a:rPr>
              <a:t>(2 of 2)</a:t>
            </a:r>
            <a:endParaRPr lang="en-US" sz="3600" dirty="0">
              <a:latin typeface="+mj-lt"/>
            </a:endParaRPr>
          </a:p>
        </p:txBody>
      </p:sp>
      <p:sp>
        <p:nvSpPr>
          <p:cNvPr id="4" name="Content Placeholder 4"/>
          <p:cNvSpPr>
            <a:spLocks noGrp="1"/>
          </p:cNvSpPr>
          <p:nvPr>
            <p:ph idx="1"/>
          </p:nvPr>
        </p:nvSpPr>
        <p:spPr>
          <a:xfrm>
            <a:off x="457200" y="1447800"/>
            <a:ext cx="8134350" cy="3454792"/>
          </a:xfrm>
        </p:spPr>
        <p:txBody>
          <a:bodyPr>
            <a:spAutoFit/>
          </a:bodyPr>
          <a:lstStyle/>
          <a:p>
            <a:pPr>
              <a:buSzPct val="100000"/>
            </a:pPr>
            <a:r>
              <a:rPr lang="en-US" sz="2400" dirty="0">
                <a:solidFill>
                  <a:schemeClr val="bg2"/>
                </a:solidFill>
              </a:rPr>
              <a:t>Social Networks </a:t>
            </a:r>
            <a:r>
              <a:rPr lang="en-US" sz="2400" dirty="0"/>
              <a:t>help study relationships between individuals, groups, organizations, societies</a:t>
            </a:r>
          </a:p>
          <a:p>
            <a:pPr marL="733425" lvl="1"/>
            <a:r>
              <a:rPr lang="en-US" sz="2400" dirty="0"/>
              <a:t>Self organizing</a:t>
            </a:r>
          </a:p>
          <a:p>
            <a:pPr marL="733425" lvl="1"/>
            <a:r>
              <a:rPr lang="en-US" sz="2400" dirty="0"/>
              <a:t>Emergent</a:t>
            </a:r>
          </a:p>
          <a:p>
            <a:pPr marL="733425" lvl="1"/>
            <a:r>
              <a:rPr lang="en-US" sz="2400" dirty="0"/>
              <a:t>Complex</a:t>
            </a:r>
          </a:p>
          <a:p>
            <a:pPr>
              <a:buSzPct val="100000"/>
            </a:pPr>
            <a:r>
              <a:rPr lang="en-US" sz="2400" dirty="0"/>
              <a:t>Typical social network types</a:t>
            </a:r>
          </a:p>
          <a:p>
            <a:pPr marL="733425" lvl="1" indent="-276225"/>
            <a:r>
              <a:rPr lang="en-US" sz="2400" dirty="0"/>
              <a:t>Communication networks, community networks, criminal networks, innovation networks, … </a:t>
            </a:r>
          </a:p>
        </p:txBody>
      </p:sp>
    </p:spTree>
    <p:extLst>
      <p:ext uri="{BB962C8B-B14F-4D97-AF65-F5344CB8AC3E}">
        <p14:creationId xmlns:p14="http://schemas.microsoft.com/office/powerpoint/2010/main" val="22504510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Social Analytics Social Network Analysis Metrics</a:t>
            </a:r>
          </a:p>
        </p:txBody>
      </p:sp>
      <p:sp>
        <p:nvSpPr>
          <p:cNvPr id="6" name="Content Placeholder 4"/>
          <p:cNvSpPr>
            <a:spLocks noGrp="1"/>
          </p:cNvSpPr>
          <p:nvPr>
            <p:ph idx="1"/>
          </p:nvPr>
        </p:nvSpPr>
        <p:spPr>
          <a:xfrm>
            <a:off x="466725" y="1447800"/>
            <a:ext cx="3790950" cy="4870564"/>
          </a:xfrm>
        </p:spPr>
        <p:txBody>
          <a:bodyPr>
            <a:spAutoFit/>
          </a:bodyPr>
          <a:lstStyle/>
          <a:p>
            <a:pPr marL="257175" indent="-257175"/>
            <a:r>
              <a:rPr lang="en-US" sz="2400" dirty="0">
                <a:solidFill>
                  <a:schemeClr val="bg2"/>
                </a:solidFill>
              </a:rPr>
              <a:t>Connections</a:t>
            </a:r>
          </a:p>
          <a:p>
            <a:pPr marL="714375" lvl="1" indent="-266700"/>
            <a:r>
              <a:rPr lang="en-US" sz="2400" dirty="0" err="1"/>
              <a:t>Homophily</a:t>
            </a:r>
            <a:endParaRPr lang="en-US" sz="2400" dirty="0"/>
          </a:p>
          <a:p>
            <a:pPr marL="714375" lvl="1" indent="-266700"/>
            <a:r>
              <a:rPr lang="en-US" sz="2400" dirty="0" err="1"/>
              <a:t>Multiplexity</a:t>
            </a:r>
            <a:endParaRPr lang="en-US" sz="2400" dirty="0"/>
          </a:p>
          <a:p>
            <a:pPr marL="714375" lvl="1" indent="-266700"/>
            <a:r>
              <a:rPr lang="en-US" sz="2400" dirty="0"/>
              <a:t>Mutuality/reciprocity</a:t>
            </a:r>
          </a:p>
          <a:p>
            <a:pPr marL="714375" lvl="1" indent="-266700"/>
            <a:r>
              <a:rPr lang="en-US" sz="2400" dirty="0"/>
              <a:t>Network closure</a:t>
            </a:r>
          </a:p>
          <a:p>
            <a:pPr marL="714375" lvl="1" indent="-266700"/>
            <a:r>
              <a:rPr lang="en-US" sz="2400" dirty="0"/>
              <a:t>Propinquity</a:t>
            </a:r>
          </a:p>
          <a:p>
            <a:pPr marL="257175" indent="-257175"/>
            <a:r>
              <a:rPr lang="en-US" sz="2400" dirty="0">
                <a:solidFill>
                  <a:schemeClr val="bg2"/>
                </a:solidFill>
              </a:rPr>
              <a:t>Segmentation</a:t>
            </a:r>
          </a:p>
          <a:p>
            <a:pPr marL="714375" lvl="1" indent="-266700"/>
            <a:r>
              <a:rPr lang="en-US" sz="2400" dirty="0"/>
              <a:t>Cliques and social circles</a:t>
            </a:r>
          </a:p>
          <a:p>
            <a:pPr marL="714375" lvl="1" indent="-266700"/>
            <a:r>
              <a:rPr lang="en-US" sz="2400" dirty="0"/>
              <a:t>Clustering coefficient</a:t>
            </a:r>
          </a:p>
          <a:p>
            <a:pPr marL="714375" lvl="1" indent="-266700"/>
            <a:r>
              <a:rPr lang="en-US" sz="2400" dirty="0"/>
              <a:t>Cohesion</a:t>
            </a:r>
          </a:p>
        </p:txBody>
      </p:sp>
      <p:sp>
        <p:nvSpPr>
          <p:cNvPr id="7" name="Content Placeholder 4"/>
          <p:cNvSpPr>
            <a:spLocks noGrp="1"/>
          </p:cNvSpPr>
          <p:nvPr>
            <p:ph idx="1"/>
          </p:nvPr>
        </p:nvSpPr>
        <p:spPr>
          <a:xfrm>
            <a:off x="4572000" y="1447800"/>
            <a:ext cx="4038600" cy="2600712"/>
          </a:xfrm>
        </p:spPr>
        <p:txBody>
          <a:bodyPr>
            <a:spAutoFit/>
          </a:bodyPr>
          <a:lstStyle/>
          <a:p>
            <a:r>
              <a:rPr lang="en-US" sz="2400" kern="0" dirty="0">
                <a:solidFill>
                  <a:schemeClr val="bg2"/>
                </a:solidFill>
              </a:rPr>
              <a:t>Distribution</a:t>
            </a:r>
            <a:endParaRPr lang="en-US" sz="2400" dirty="0">
              <a:solidFill>
                <a:schemeClr val="bg2"/>
              </a:solidFill>
            </a:endParaRPr>
          </a:p>
          <a:p>
            <a:pPr lvl="1"/>
            <a:r>
              <a:rPr lang="en-US" sz="2400" dirty="0"/>
              <a:t>Bridge</a:t>
            </a:r>
          </a:p>
          <a:p>
            <a:pPr lvl="1"/>
            <a:r>
              <a:rPr lang="en-US" sz="2400" dirty="0"/>
              <a:t>Centrality</a:t>
            </a:r>
          </a:p>
          <a:p>
            <a:pPr lvl="1"/>
            <a:r>
              <a:rPr lang="en-US" sz="2400" dirty="0"/>
              <a:t>Density</a:t>
            </a:r>
          </a:p>
          <a:p>
            <a:pPr lvl="1"/>
            <a:r>
              <a:rPr lang="en-US" sz="2400" dirty="0"/>
              <a:t>Distance</a:t>
            </a:r>
          </a:p>
          <a:p>
            <a:pPr lvl="1"/>
            <a:r>
              <a:rPr lang="en-US" sz="2400" dirty="0"/>
              <a:t>Structural holes</a:t>
            </a:r>
          </a:p>
        </p:txBody>
      </p:sp>
    </p:spTree>
    <p:extLst>
      <p:ext uri="{BB962C8B-B14F-4D97-AF65-F5344CB8AC3E}">
        <p14:creationId xmlns:p14="http://schemas.microsoft.com/office/powerpoint/2010/main" val="6348125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Social Media Definitions and Concepts</a:t>
            </a:r>
          </a:p>
        </p:txBody>
      </p:sp>
      <p:sp>
        <p:nvSpPr>
          <p:cNvPr id="3" name="Content Placeholder 2"/>
          <p:cNvSpPr>
            <a:spLocks noGrp="1"/>
          </p:cNvSpPr>
          <p:nvPr>
            <p:ph idx="1"/>
          </p:nvPr>
        </p:nvSpPr>
        <p:spPr>
          <a:xfrm>
            <a:off x="457200" y="1447800"/>
            <a:ext cx="8153400" cy="3685624"/>
          </a:xfrm>
        </p:spPr>
        <p:txBody>
          <a:bodyPr>
            <a:spAutoFit/>
          </a:bodyPr>
          <a:lstStyle/>
          <a:p>
            <a:pPr marL="266700" indent="-257175"/>
            <a:r>
              <a:rPr lang="en-US" sz="2400" dirty="0"/>
              <a:t>Enabling technologies of social interactions among people</a:t>
            </a:r>
          </a:p>
          <a:p>
            <a:pPr marL="266700" indent="-257175"/>
            <a:r>
              <a:rPr lang="en-US" sz="2400" dirty="0"/>
              <a:t>Relies on enabling technologies of Web 2.0</a:t>
            </a:r>
          </a:p>
          <a:p>
            <a:pPr marL="266700" indent="-257175"/>
            <a:r>
              <a:rPr lang="en-US" sz="2400" dirty="0"/>
              <a:t>Takes on many different forms</a:t>
            </a:r>
          </a:p>
          <a:p>
            <a:pPr marL="723900" lvl="1" indent="-276225"/>
            <a:r>
              <a:rPr lang="en-US" sz="2400" dirty="0"/>
              <a:t>Internet forums, Web logs, social blogs, </a:t>
            </a:r>
            <a:r>
              <a:rPr lang="en-US" sz="2400" dirty="0" err="1"/>
              <a:t>microblogging</a:t>
            </a:r>
            <a:r>
              <a:rPr lang="en-US" sz="2400" dirty="0"/>
              <a:t>, wikis, social networks, podcasts, pictures, video, and product reviews</a:t>
            </a:r>
          </a:p>
          <a:p>
            <a:pPr marL="266700" indent="-257175"/>
            <a:r>
              <a:rPr lang="en-US" sz="2400" dirty="0"/>
              <a:t>Different types of social media </a:t>
            </a:r>
          </a:p>
          <a:p>
            <a:pPr marL="723900" lvl="1" indent="-276225"/>
            <a:r>
              <a:rPr lang="en-US" sz="2400" dirty="0"/>
              <a:t>Based on </a:t>
            </a:r>
            <a:r>
              <a:rPr lang="en-US" sz="2400" dirty="0">
                <a:solidFill>
                  <a:schemeClr val="bg2"/>
                </a:solidFill>
              </a:rPr>
              <a:t>media research </a:t>
            </a:r>
            <a:r>
              <a:rPr lang="en-US" sz="2400" dirty="0"/>
              <a:t>and </a:t>
            </a:r>
            <a:r>
              <a:rPr lang="en-US" sz="2400" dirty="0">
                <a:solidFill>
                  <a:schemeClr val="bg2"/>
                </a:solidFill>
              </a:rPr>
              <a:t>social process </a:t>
            </a:r>
            <a:endParaRPr lang="en-IN" sz="2400" dirty="0">
              <a:solidFill>
                <a:schemeClr val="bg2"/>
              </a:solidFill>
            </a:endParaRPr>
          </a:p>
        </p:txBody>
      </p:sp>
    </p:spTree>
    <p:extLst>
      <p:ext uri="{BB962C8B-B14F-4D97-AF65-F5344CB8AC3E}">
        <p14:creationId xmlns:p14="http://schemas.microsoft.com/office/powerpoint/2010/main" val="3542463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Social versus Industrial Media</a:t>
            </a:r>
          </a:p>
        </p:txBody>
      </p:sp>
      <p:sp>
        <p:nvSpPr>
          <p:cNvPr id="3" name="Content Placeholder 2"/>
          <p:cNvSpPr>
            <a:spLocks noGrp="1"/>
          </p:cNvSpPr>
          <p:nvPr>
            <p:ph idx="1"/>
          </p:nvPr>
        </p:nvSpPr>
        <p:spPr>
          <a:xfrm>
            <a:off x="457200" y="990600"/>
            <a:ext cx="8153400" cy="4793620"/>
          </a:xfrm>
        </p:spPr>
        <p:txBody>
          <a:bodyPr wrap="square">
            <a:spAutoFit/>
          </a:bodyPr>
          <a:lstStyle/>
          <a:p>
            <a:r>
              <a:rPr lang="en-US" sz="2400" dirty="0"/>
              <a:t>Web-based social media are different from traditional/industrial media, such as newspapers, television, and film</a:t>
            </a:r>
          </a:p>
          <a:p>
            <a:r>
              <a:rPr lang="en-US" sz="2400" dirty="0"/>
              <a:t>Differentiating characteristics</a:t>
            </a:r>
          </a:p>
          <a:p>
            <a:pPr lvl="1"/>
            <a:r>
              <a:rPr lang="en-US" sz="2400" dirty="0"/>
              <a:t>Quality</a:t>
            </a:r>
          </a:p>
          <a:p>
            <a:pPr lvl="1"/>
            <a:r>
              <a:rPr lang="en-US" sz="2400" dirty="0"/>
              <a:t>Reach</a:t>
            </a:r>
          </a:p>
          <a:p>
            <a:pPr lvl="1"/>
            <a:r>
              <a:rPr lang="en-US" sz="2400" dirty="0"/>
              <a:t>Frequency</a:t>
            </a:r>
          </a:p>
          <a:p>
            <a:pPr lvl="1"/>
            <a:r>
              <a:rPr lang="en-US" sz="2400" dirty="0"/>
              <a:t>Accessibility</a:t>
            </a:r>
          </a:p>
          <a:p>
            <a:pPr lvl="1"/>
            <a:r>
              <a:rPr lang="en-US" sz="2400" dirty="0"/>
              <a:t>Usability</a:t>
            </a:r>
          </a:p>
          <a:p>
            <a:pPr lvl="1">
              <a:buSzPct val="100000"/>
            </a:pPr>
            <a:r>
              <a:rPr lang="en-US" sz="2400" kern="0" dirty="0"/>
              <a:t>Immediacy</a:t>
            </a:r>
          </a:p>
          <a:p>
            <a:pPr lvl="1">
              <a:buSzPct val="100000"/>
            </a:pPr>
            <a:r>
              <a:rPr lang="en-US" sz="2400" kern="0" dirty="0"/>
              <a:t>Updatability</a:t>
            </a:r>
            <a:endParaRPr lang="en-IN" sz="2400" dirty="0"/>
          </a:p>
        </p:txBody>
      </p:sp>
    </p:spTree>
    <p:extLst>
      <p:ext uri="{BB962C8B-B14F-4D97-AF65-F5344CB8AC3E}">
        <p14:creationId xmlns:p14="http://schemas.microsoft.com/office/powerpoint/2010/main" val="350652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How Do People Use Social Media?</a:t>
            </a:r>
          </a:p>
        </p:txBody>
      </p:sp>
      <p:sp>
        <p:nvSpPr>
          <p:cNvPr id="3" name="Content Placeholder 2"/>
          <p:cNvSpPr>
            <a:spLocks noGrp="1"/>
          </p:cNvSpPr>
          <p:nvPr>
            <p:ph idx="1"/>
          </p:nvPr>
        </p:nvSpPr>
        <p:spPr>
          <a:xfrm>
            <a:off x="457200" y="990600"/>
            <a:ext cx="8153400" cy="369332"/>
          </a:xfrm>
        </p:spPr>
        <p:txBody>
          <a:bodyPr>
            <a:spAutoFit/>
          </a:bodyPr>
          <a:lstStyle/>
          <a:p>
            <a:r>
              <a:rPr lang="en-US" sz="2400" dirty="0"/>
              <a:t>Different engagement levels</a:t>
            </a:r>
          </a:p>
        </p:txBody>
      </p:sp>
      <p:pic>
        <p:nvPicPr>
          <p:cNvPr id="2050" name="Picture 2" descr="The level of social media engagement is represented on the y-axis. Time is represented on the x-axis. &#10;The graph forms a series of steps or levels. Each level is higher than the last moving from left to right. From the bottom to the top, the steps are labeled as follows: &#10;• Inactives&#10;• Spectators&#10;• Collectors&#10;• Joiners&#10;• Critics&#10;• Creators &#10;"/>
          <p:cNvPicPr>
            <a:picLocks noChangeAspect="1" noChangeArrowheads="1"/>
          </p:cNvPicPr>
          <p:nvPr/>
        </p:nvPicPr>
        <p:blipFill rotWithShape="1">
          <a:blip r:embed="rId3">
            <a:extLst>
              <a:ext uri="{28A0092B-C50C-407E-A947-70E740481C1C}">
                <a14:useLocalDpi xmlns:a14="http://schemas.microsoft.com/office/drawing/2010/main" val="0"/>
              </a:ext>
            </a:extLst>
          </a:blip>
          <a:srcRect b="4315"/>
          <a:stretch/>
        </p:blipFill>
        <p:spPr bwMode="auto">
          <a:xfrm>
            <a:off x="614427" y="1533068"/>
            <a:ext cx="7914366" cy="4370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589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Social Media Analytics</a:t>
            </a:r>
          </a:p>
        </p:txBody>
      </p:sp>
      <p:sp>
        <p:nvSpPr>
          <p:cNvPr id="3" name="Content Placeholder 2"/>
          <p:cNvSpPr>
            <a:spLocks noGrp="1"/>
          </p:cNvSpPr>
          <p:nvPr>
            <p:ph idx="1"/>
          </p:nvPr>
        </p:nvSpPr>
        <p:spPr>
          <a:xfrm>
            <a:off x="457200" y="990600"/>
            <a:ext cx="8153400" cy="3377848"/>
          </a:xfrm>
        </p:spPr>
        <p:txBody>
          <a:bodyPr>
            <a:spAutoFit/>
          </a:bodyPr>
          <a:lstStyle/>
          <a:p>
            <a:pPr marL="266700" indent="-266700"/>
            <a:r>
              <a:rPr lang="en-US" sz="2400" dirty="0"/>
              <a:t>It is the systematic and scientific ways to consume the vast amount of content created by Web-based social media outlets, tools, and techniques for the betterment of an organization’s competitiveness</a:t>
            </a:r>
          </a:p>
          <a:p>
            <a:pPr marL="266700" indent="-266700"/>
            <a:r>
              <a:rPr lang="en-US" sz="2400" dirty="0"/>
              <a:t>Tools to measure social media impact:</a:t>
            </a:r>
          </a:p>
          <a:p>
            <a:pPr marL="714375" lvl="1" indent="-266700"/>
            <a:r>
              <a:rPr lang="en-US" sz="2400" dirty="0"/>
              <a:t>Descriptive analytics</a:t>
            </a:r>
          </a:p>
          <a:p>
            <a:pPr marL="714375" lvl="1" indent="-266700"/>
            <a:r>
              <a:rPr lang="en-US" sz="2400" dirty="0"/>
              <a:t>Social network analysis</a:t>
            </a:r>
          </a:p>
          <a:p>
            <a:pPr marL="714375" lvl="1" indent="-266700"/>
            <a:r>
              <a:rPr lang="en-US" sz="2400" dirty="0"/>
              <a:t>Advanced analytics</a:t>
            </a:r>
          </a:p>
        </p:txBody>
      </p:sp>
    </p:spTree>
    <p:extLst>
      <p:ext uri="{BB962C8B-B14F-4D97-AF65-F5344CB8AC3E}">
        <p14:creationId xmlns:p14="http://schemas.microsoft.com/office/powerpoint/2010/main" val="37869342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Best Practices in Social Media Analytics</a:t>
            </a:r>
          </a:p>
        </p:txBody>
      </p:sp>
      <p:sp>
        <p:nvSpPr>
          <p:cNvPr id="3" name="Content Placeholder 2"/>
          <p:cNvSpPr>
            <a:spLocks noGrp="1"/>
          </p:cNvSpPr>
          <p:nvPr>
            <p:ph idx="1"/>
          </p:nvPr>
        </p:nvSpPr>
        <p:spPr>
          <a:xfrm>
            <a:off x="457200" y="1419226"/>
            <a:ext cx="8153400" cy="4670509"/>
          </a:xfrm>
        </p:spPr>
        <p:txBody>
          <a:bodyPr>
            <a:spAutoFit/>
          </a:bodyPr>
          <a:lstStyle/>
          <a:p>
            <a:pPr marL="276225" indent="-276225"/>
            <a:r>
              <a:rPr lang="en-US" sz="2400" dirty="0"/>
              <a:t>Think of measurement as a guidance system, not a rating system</a:t>
            </a:r>
          </a:p>
          <a:p>
            <a:pPr marL="276225" indent="-276225"/>
            <a:r>
              <a:rPr lang="en-US" sz="2400" dirty="0"/>
              <a:t>Track the elusive sentiment</a:t>
            </a:r>
          </a:p>
          <a:p>
            <a:pPr marL="276225" indent="-276225"/>
            <a:r>
              <a:rPr lang="en-US" sz="2400" dirty="0"/>
              <a:t>Continuously improve the accuracy of text analysis</a:t>
            </a:r>
          </a:p>
          <a:p>
            <a:pPr marL="276225" indent="-276225"/>
            <a:r>
              <a:rPr lang="en-US" sz="2400" dirty="0"/>
              <a:t>Look at the ripple effect</a:t>
            </a:r>
          </a:p>
          <a:p>
            <a:pPr marL="276225" indent="-276225"/>
            <a:r>
              <a:rPr lang="en-US" sz="2400" dirty="0"/>
              <a:t>Look beyond the brand</a:t>
            </a:r>
          </a:p>
          <a:p>
            <a:pPr marL="276225" indent="-276225"/>
            <a:r>
              <a:rPr lang="en-US" sz="2400" dirty="0"/>
              <a:t>Identify your most powerful influencers</a:t>
            </a:r>
          </a:p>
          <a:p>
            <a:pPr marL="276225" indent="-276225"/>
            <a:r>
              <a:rPr lang="en-US" sz="2400" dirty="0"/>
              <a:t>Look closely at the accuracy of your analytic tool</a:t>
            </a:r>
          </a:p>
          <a:p>
            <a:pPr marL="276225" indent="-276225"/>
            <a:r>
              <a:rPr lang="en-US" sz="2400" dirty="0"/>
              <a:t>Incorporate social media intelligence into planning</a:t>
            </a:r>
          </a:p>
        </p:txBody>
      </p:sp>
    </p:spTree>
    <p:extLst>
      <p:ext uri="{BB962C8B-B14F-4D97-AF65-F5344CB8AC3E}">
        <p14:creationId xmlns:p14="http://schemas.microsoft.com/office/powerpoint/2010/main" val="2321517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Opening Vignette</a:t>
            </a:r>
            <a:r>
              <a:rPr lang="en-US" sz="3600" dirty="0"/>
              <a:t> </a:t>
            </a:r>
            <a:r>
              <a:rPr lang="en-US" sz="2800" dirty="0">
                <a:latin typeface="+mj-lt"/>
              </a:rPr>
              <a:t>(3 of 3)</a:t>
            </a:r>
          </a:p>
        </p:txBody>
      </p:sp>
      <p:sp>
        <p:nvSpPr>
          <p:cNvPr id="3" name="Content Placeholder 2"/>
          <p:cNvSpPr>
            <a:spLocks noGrp="1"/>
          </p:cNvSpPr>
          <p:nvPr>
            <p:ph idx="1"/>
          </p:nvPr>
        </p:nvSpPr>
        <p:spPr>
          <a:xfrm>
            <a:off x="457200" y="723900"/>
            <a:ext cx="8153400" cy="861774"/>
          </a:xfrm>
        </p:spPr>
        <p:txBody>
          <a:bodyPr wrap="square">
            <a:spAutoFit/>
          </a:bodyPr>
          <a:lstStyle/>
          <a:p>
            <a:pPr marL="0" lvl="0" indent="0">
              <a:spcBef>
                <a:spcPts val="0"/>
              </a:spcBef>
              <a:buClr>
                <a:schemeClr val="lt1"/>
              </a:buClr>
              <a:buSzPct val="25000"/>
              <a:buNone/>
              <a:tabLst>
                <a:tab pos="628650" algn="l"/>
              </a:tabLst>
            </a:pPr>
            <a:r>
              <a:rPr lang="en-US" sz="2800" b="1" dirty="0" err="1">
                <a:solidFill>
                  <a:srgbClr val="007FA3"/>
                </a:solidFill>
              </a:rPr>
              <a:t>Amadori</a:t>
            </a:r>
            <a:r>
              <a:rPr lang="en-US" sz="2800" b="1" dirty="0">
                <a:solidFill>
                  <a:srgbClr val="007FA3"/>
                </a:solidFill>
              </a:rPr>
              <a:t> Group Converts Consumer Sentiments into Near-Real-Time Sales</a:t>
            </a:r>
            <a:endParaRPr lang="en-US" sz="2800" b="1" dirty="0">
              <a:solidFill>
                <a:srgbClr val="007FA3"/>
              </a:solidFill>
              <a:latin typeface="+mj-lt"/>
              <a:ea typeface="+mj-ea"/>
              <a:cs typeface="Times New Roman" panose="02020603050405020304" pitchFamily="18" charset="0"/>
            </a:endParaRPr>
          </a:p>
        </p:txBody>
      </p:sp>
      <p:sp>
        <p:nvSpPr>
          <p:cNvPr id="5" name="Content Placeholder 4"/>
          <p:cNvSpPr>
            <a:spLocks noGrp="1"/>
          </p:cNvSpPr>
          <p:nvPr>
            <p:ph idx="13"/>
          </p:nvPr>
        </p:nvSpPr>
        <p:spPr>
          <a:xfrm>
            <a:off x="457200" y="1831896"/>
            <a:ext cx="8153400" cy="3816429"/>
          </a:xfrm>
        </p:spPr>
        <p:txBody>
          <a:bodyPr wrap="square">
            <a:spAutoFit/>
          </a:bodyPr>
          <a:lstStyle/>
          <a:p>
            <a:pPr marL="0" indent="0">
              <a:buNone/>
            </a:pPr>
            <a:r>
              <a:rPr lang="en-US" sz="2200" b="1" dirty="0"/>
              <a:t>Discussion Questions for the Opening Vignette:</a:t>
            </a:r>
          </a:p>
          <a:p>
            <a:pPr marL="514350" indent="-514350">
              <a:buFont typeface="+mj-lt"/>
              <a:buAutoNum type="arabicPeriod"/>
            </a:pPr>
            <a:r>
              <a:rPr lang="en-US" sz="2200" dirty="0"/>
              <a:t>According to the vignette and based on your opinion, what are the challenges that the food industry is facing today?</a:t>
            </a:r>
          </a:p>
          <a:p>
            <a:pPr marL="514350" indent="-514350">
              <a:buFont typeface="+mj-lt"/>
              <a:buAutoNum type="arabicPeriod"/>
            </a:pPr>
            <a:r>
              <a:rPr lang="en-US" sz="2200" dirty="0"/>
              <a:t>How can analytics help businesses in the food industry to survive and thrive in this competitive marketplace?</a:t>
            </a:r>
          </a:p>
          <a:p>
            <a:pPr marL="514350" indent="-514350">
              <a:buFont typeface="+mj-lt"/>
              <a:buAutoNum type="arabicPeriod"/>
            </a:pPr>
            <a:r>
              <a:rPr lang="en-US" sz="2200" dirty="0"/>
              <a:t>What were and still are the main objectives for </a:t>
            </a:r>
            <a:r>
              <a:rPr lang="en-US" sz="2200" dirty="0" err="1"/>
              <a:t>Amadori</a:t>
            </a:r>
            <a:r>
              <a:rPr lang="en-US" sz="2200" dirty="0"/>
              <a:t> to embark into analytics? What were the results?</a:t>
            </a:r>
          </a:p>
          <a:p>
            <a:pPr marL="514350" indent="-514350">
              <a:buFont typeface="+mj-lt"/>
              <a:buAutoNum type="arabicPeriod"/>
            </a:pPr>
            <a:r>
              <a:rPr lang="en-US" sz="2200" dirty="0"/>
              <a:t>Can you think of other businesses in the food industry that utilize analytics to become more competitive?</a:t>
            </a:r>
          </a:p>
        </p:txBody>
      </p:sp>
    </p:spTree>
    <p:extLst>
      <p:ext uri="{BB962C8B-B14F-4D97-AF65-F5344CB8AC3E}">
        <p14:creationId xmlns:p14="http://schemas.microsoft.com/office/powerpoint/2010/main" val="36219607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End of Chapter 7</a:t>
            </a:r>
          </a:p>
        </p:txBody>
      </p:sp>
      <p:sp>
        <p:nvSpPr>
          <p:cNvPr id="3" name="Content Placeholder 2"/>
          <p:cNvSpPr>
            <a:spLocks noGrp="1"/>
          </p:cNvSpPr>
          <p:nvPr>
            <p:ph idx="1"/>
          </p:nvPr>
        </p:nvSpPr>
        <p:spPr>
          <a:xfrm>
            <a:off x="457200" y="990601"/>
            <a:ext cx="8153400" cy="369332"/>
          </a:xfrm>
        </p:spPr>
        <p:txBody>
          <a:bodyPr wrap="square">
            <a:spAutoFit/>
          </a:bodyPr>
          <a:lstStyle/>
          <a:p>
            <a:pPr marL="276225" indent="-276225"/>
            <a:r>
              <a:rPr lang="en-US" sz="2400" dirty="0"/>
              <a:t>Questions / Comments</a:t>
            </a:r>
          </a:p>
        </p:txBody>
      </p:sp>
    </p:spTree>
    <p:extLst>
      <p:ext uri="{BB962C8B-B14F-4D97-AF65-F5344CB8AC3E}">
        <p14:creationId xmlns:p14="http://schemas.microsoft.com/office/powerpoint/2010/main" val="39768996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0484"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704974"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Text Analytics and Text Mining</a:t>
            </a:r>
            <a:r>
              <a:rPr lang="en-US" sz="2800" dirty="0">
                <a:latin typeface="+mj-lt"/>
              </a:rPr>
              <a:t> (1 of 2)</a:t>
            </a:r>
            <a:endParaRPr lang="en-US" sz="3600" dirty="0">
              <a:latin typeface="+mj-lt"/>
            </a:endParaRPr>
          </a:p>
        </p:txBody>
      </p:sp>
      <p:sp>
        <p:nvSpPr>
          <p:cNvPr id="5" name="Content Placeholder 4"/>
          <p:cNvSpPr>
            <a:spLocks noGrp="1"/>
          </p:cNvSpPr>
          <p:nvPr>
            <p:ph idx="1"/>
          </p:nvPr>
        </p:nvSpPr>
        <p:spPr>
          <a:xfrm>
            <a:off x="457200" y="990600"/>
            <a:ext cx="8153400" cy="2716128"/>
          </a:xfrm>
        </p:spPr>
        <p:txBody>
          <a:bodyPr wrap="square">
            <a:spAutoFit/>
          </a:bodyPr>
          <a:lstStyle/>
          <a:p>
            <a:r>
              <a:rPr lang="en-US" sz="2400" dirty="0"/>
              <a:t>Text Analytics versus Text Mining</a:t>
            </a:r>
          </a:p>
          <a:p>
            <a:r>
              <a:rPr lang="en-US" sz="2400" dirty="0"/>
              <a:t>Text Analytics = </a:t>
            </a:r>
          </a:p>
          <a:p>
            <a:pPr lvl="1"/>
            <a:r>
              <a:rPr lang="en-US" sz="2400" dirty="0"/>
              <a:t>Information Retrieval + </a:t>
            </a:r>
          </a:p>
          <a:p>
            <a:pPr lvl="1"/>
            <a:r>
              <a:rPr lang="en-US" sz="2400" dirty="0"/>
              <a:t>Information Extraction + </a:t>
            </a:r>
          </a:p>
          <a:p>
            <a:pPr lvl="1"/>
            <a:r>
              <a:rPr lang="en-US" sz="2400" dirty="0"/>
              <a:t>Data Mining + </a:t>
            </a:r>
          </a:p>
          <a:p>
            <a:pPr lvl="1"/>
            <a:r>
              <a:rPr lang="en-US" sz="2400" dirty="0"/>
              <a:t>Web Mining</a:t>
            </a:r>
          </a:p>
        </p:txBody>
      </p:sp>
      <p:sp>
        <p:nvSpPr>
          <p:cNvPr id="3" name="Content Placeholder 2"/>
          <p:cNvSpPr>
            <a:spLocks noGrp="1"/>
          </p:cNvSpPr>
          <p:nvPr>
            <p:ph idx="13"/>
          </p:nvPr>
        </p:nvSpPr>
        <p:spPr>
          <a:xfrm>
            <a:off x="457200" y="3781425"/>
            <a:ext cx="8153400" cy="815608"/>
          </a:xfrm>
        </p:spPr>
        <p:txBody>
          <a:bodyPr wrap="square">
            <a:spAutoFit/>
          </a:bodyPr>
          <a:lstStyle/>
          <a:p>
            <a:pPr marL="0" indent="0">
              <a:buNone/>
            </a:pPr>
            <a:r>
              <a:rPr lang="en-US" sz="2400" dirty="0"/>
              <a:t>or simply</a:t>
            </a:r>
          </a:p>
          <a:p>
            <a:pPr lvl="1"/>
            <a:r>
              <a:rPr lang="en-US" sz="2400" b="1" i="1" dirty="0">
                <a:solidFill>
                  <a:schemeClr val="bg2"/>
                </a:solidFill>
              </a:rPr>
              <a:t>Text Analytics </a:t>
            </a:r>
            <a:r>
              <a:rPr lang="en-US" sz="2400" dirty="0">
                <a:solidFill>
                  <a:schemeClr val="bg2"/>
                </a:solidFill>
              </a:rPr>
              <a:t>= </a:t>
            </a:r>
            <a:r>
              <a:rPr lang="en-US" sz="2400" i="1" dirty="0">
                <a:solidFill>
                  <a:schemeClr val="bg2"/>
                </a:solidFill>
              </a:rPr>
              <a:t>Information Retrieval </a:t>
            </a:r>
            <a:r>
              <a:rPr lang="en-US" sz="2400" dirty="0">
                <a:solidFill>
                  <a:schemeClr val="bg2"/>
                </a:solidFill>
              </a:rPr>
              <a:t>+ </a:t>
            </a:r>
            <a:r>
              <a:rPr lang="en-US" sz="2400" i="1" dirty="0">
                <a:solidFill>
                  <a:schemeClr val="bg2"/>
                </a:solidFill>
              </a:rPr>
              <a:t>Text Mining</a:t>
            </a:r>
          </a:p>
        </p:txBody>
      </p:sp>
    </p:spTree>
    <p:extLst>
      <p:ext uri="{BB962C8B-B14F-4D97-AF65-F5344CB8AC3E}">
        <p14:creationId xmlns:p14="http://schemas.microsoft.com/office/powerpoint/2010/main" val="1562621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Text Analytics and Text Mining </a:t>
            </a:r>
            <a:r>
              <a:rPr lang="en-US" sz="2800" dirty="0">
                <a:latin typeface="+mj-lt"/>
              </a:rPr>
              <a:t>(2 of 2)</a:t>
            </a:r>
            <a:endParaRPr lang="en-US" sz="3600" dirty="0">
              <a:latin typeface="+mj-lt"/>
            </a:endParaRPr>
          </a:p>
        </p:txBody>
      </p:sp>
      <p:sp>
        <p:nvSpPr>
          <p:cNvPr id="5" name="Content Placeholder 4"/>
          <p:cNvSpPr>
            <a:spLocks noGrp="1"/>
          </p:cNvSpPr>
          <p:nvPr>
            <p:ph idx="13"/>
          </p:nvPr>
        </p:nvSpPr>
        <p:spPr>
          <a:xfrm>
            <a:off x="457200" y="990600"/>
            <a:ext cx="8153400" cy="738664"/>
          </a:xfrm>
        </p:spPr>
        <p:txBody>
          <a:bodyPr wrap="square">
            <a:spAutoFit/>
          </a:bodyPr>
          <a:lstStyle/>
          <a:p>
            <a:pPr marL="0" indent="0">
              <a:buNone/>
            </a:pPr>
            <a:r>
              <a:rPr lang="en-US" sz="2400" b="1" dirty="0"/>
              <a:t>Figure 7.2</a:t>
            </a:r>
            <a:r>
              <a:rPr lang="en-US" sz="2400" dirty="0"/>
              <a:t> Text Analytics, Related Application Areas, and Enabling Disciplines.</a:t>
            </a:r>
          </a:p>
        </p:txBody>
      </p:sp>
      <p:pic>
        <p:nvPicPr>
          <p:cNvPr id="3074" name="Picture 2" descr="The diagram is housed in a large oval with the title Text Analytics. &#10;• At the center, a Venn diagram shows the relationship between text mining, information retrieval, natural language processing, web mining and data mining. &#10;• The central circle contains the title Text Mining and the following phrase in quotes: Knowledge Discovery in Textual Data. &#10;• A circle on the upper left of the central circle contains the title Information Retrieval. Part of the circle overlaps with the central circle. Three applications are listed in rectangles partially overlapping the circle. These applications are:&#10;• Document matching&#10;• Link analysis&#10;• Search engines&#10;• A circle on the lower left of the central circle contains the title Natural Language Processing. Part of this circle overlaps the central circle and the Information Retrieval circle. Three applications, listed in rectangles partially overlapping the Natural Language Processing circle, are:&#10;• P O S tagging&#10;• Lemmatization&#10;• Word disambiguation &#10;• A circle on the top right of the central circle contains the title Web Mining. Part of the circle overlaps the central circle. Three applications, listed in rectangles partially overlapping the circle, are:&#10;• Web content mining&#10;• Web structure mining&#10;• Web usage mining&#10;• A circle on the lower right of the central circle contains the title Data Mining. Part of this circle overlaps the central circle and the Web Mining circle. Three applications, listed in rectangles partially overlapping the Data Mining circle, are:&#10;• Classification&#10;• Clustering&#10;• Association&#10;• At the bottom of the oval, a large rectangle with an arrow pointing to the oval lists the following disciplines:&#10;• Statistics&#10;• Machine learning&#10;• Management science&#10;• Artificial intelligence&#10;• Computer science&#10;• Other disciplines&#10;"/>
          <p:cNvPicPr>
            <a:picLocks noChangeAspect="1" noChangeArrowheads="1"/>
          </p:cNvPicPr>
          <p:nvPr/>
        </p:nvPicPr>
        <p:blipFill rotWithShape="1">
          <a:blip r:embed="rId3">
            <a:extLst>
              <a:ext uri="{28A0092B-C50C-407E-A947-70E740481C1C}">
                <a14:useLocalDpi xmlns:a14="http://schemas.microsoft.com/office/drawing/2010/main" val="0"/>
              </a:ext>
            </a:extLst>
          </a:blip>
          <a:srcRect b="3841"/>
          <a:stretch/>
        </p:blipFill>
        <p:spPr bwMode="auto">
          <a:xfrm>
            <a:off x="1385513" y="1946069"/>
            <a:ext cx="6358372" cy="4334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6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9"/>
            <a:ext cx="8153400" cy="553998"/>
          </a:xfrm>
        </p:spPr>
        <p:txBody>
          <a:bodyPr wrap="square">
            <a:spAutoFit/>
          </a:bodyPr>
          <a:lstStyle/>
          <a:p>
            <a:r>
              <a:rPr lang="en-US" sz="3600" dirty="0">
                <a:latin typeface="+mj-lt"/>
              </a:rPr>
              <a:t>Text Mining Concepts </a:t>
            </a:r>
            <a:r>
              <a:rPr lang="en-US" sz="2800" dirty="0">
                <a:latin typeface="+mj-lt"/>
              </a:rPr>
              <a:t>(1 of 2)</a:t>
            </a:r>
            <a:endParaRPr lang="en-US" sz="3600" dirty="0">
              <a:latin typeface="+mj-lt"/>
            </a:endParaRPr>
          </a:p>
        </p:txBody>
      </p:sp>
      <p:sp>
        <p:nvSpPr>
          <p:cNvPr id="5" name="Content Placeholder 4"/>
          <p:cNvSpPr>
            <a:spLocks noGrp="1"/>
          </p:cNvSpPr>
          <p:nvPr>
            <p:ph idx="13"/>
          </p:nvPr>
        </p:nvSpPr>
        <p:spPr>
          <a:xfrm>
            <a:off x="457200" y="990600"/>
            <a:ext cx="8153400" cy="4793620"/>
          </a:xfrm>
        </p:spPr>
        <p:txBody>
          <a:bodyPr wrap="square">
            <a:spAutoFit/>
          </a:bodyPr>
          <a:lstStyle/>
          <a:p>
            <a:r>
              <a:rPr lang="en-US" sz="2400" dirty="0"/>
              <a:t>85-90 percent of all corporate data is in some kind of unstructured form (e.g., text) </a:t>
            </a:r>
          </a:p>
          <a:p>
            <a:r>
              <a:rPr lang="en-US" sz="2400" dirty="0"/>
              <a:t>Unstructured corporate data is doubling in size every 18 months</a:t>
            </a:r>
          </a:p>
          <a:p>
            <a:r>
              <a:rPr lang="en-US" sz="2400" dirty="0"/>
              <a:t>Tapping into these information sources is not an option, but a need to stay competitive</a:t>
            </a:r>
          </a:p>
          <a:p>
            <a:r>
              <a:rPr lang="en-US" sz="2400" dirty="0"/>
              <a:t>Answer: text mining</a:t>
            </a:r>
          </a:p>
          <a:p>
            <a:pPr marL="790575" lvl="1" indent="-342900"/>
            <a:r>
              <a:rPr lang="en-US" sz="2400" dirty="0"/>
              <a:t>A semi-automated process of extracting knowledge from unstructured data sources</a:t>
            </a:r>
          </a:p>
          <a:p>
            <a:pPr marL="790575" lvl="1" indent="-342900"/>
            <a:r>
              <a:rPr lang="en-US" sz="2400" dirty="0"/>
              <a:t>a.k.a. text data mining or knowledge discovery in textual databases</a:t>
            </a:r>
          </a:p>
        </p:txBody>
      </p:sp>
    </p:spTree>
    <p:extLst>
      <p:ext uri="{BB962C8B-B14F-4D97-AF65-F5344CB8AC3E}">
        <p14:creationId xmlns:p14="http://schemas.microsoft.com/office/powerpoint/2010/main" val="2872842766"/>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24830</TotalTime>
  <Words>3183</Words>
  <Application>Microsoft Macintosh PowerPoint</Application>
  <PresentationFormat>全屏显示(4:3)</PresentationFormat>
  <Paragraphs>499</Paragraphs>
  <Slides>61</Slides>
  <Notes>60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61</vt:i4>
      </vt:variant>
    </vt:vector>
  </HeadingPairs>
  <TitlesOfParts>
    <vt:vector size="66" baseType="lpstr">
      <vt:lpstr>Arial</vt:lpstr>
      <vt:lpstr>Times New Roman</vt:lpstr>
      <vt:lpstr>Verdana</vt:lpstr>
      <vt:lpstr>Wingdings</vt:lpstr>
      <vt:lpstr>508 Lecture</vt:lpstr>
      <vt:lpstr>Analytics, Data Science and A I: Systems for Decision Support</vt:lpstr>
      <vt:lpstr>Learning Objectives (1 of 2)</vt:lpstr>
      <vt:lpstr>Learning Objectives (2 of 2)</vt:lpstr>
      <vt:lpstr>Opening Vignette (1 of 3) </vt:lpstr>
      <vt:lpstr>Opening Vignette (2 of 3) </vt:lpstr>
      <vt:lpstr>Opening Vignette (3 of 3)</vt:lpstr>
      <vt:lpstr>Text Analytics and Text Mining (1 of 2)</vt:lpstr>
      <vt:lpstr>Text Analytics and Text Mining (2 of 2)</vt:lpstr>
      <vt:lpstr>Text Mining Concepts (1 of 2)</vt:lpstr>
      <vt:lpstr>Data Mining versus Text Mining</vt:lpstr>
      <vt:lpstr>Text Mining Concepts (2 of 2)</vt:lpstr>
      <vt:lpstr>Text Mining Application Area</vt:lpstr>
      <vt:lpstr>Text Mining Terminology (1 of 2)</vt:lpstr>
      <vt:lpstr>Text Mining Terminology (2 of 2)</vt:lpstr>
      <vt:lpstr>Natural Language Processing (N L P) (1 of 4)</vt:lpstr>
      <vt:lpstr>Natural Language Processing (N L P) (2 of 4)</vt:lpstr>
      <vt:lpstr>Natural Language Processing (N L P) (3 of 4)</vt:lpstr>
      <vt:lpstr>Natural Language Processing (N L P) (4 of 4)</vt:lpstr>
      <vt:lpstr>N L P Task Categories</vt:lpstr>
      <vt:lpstr>Text Mining Applications (1 of 2)</vt:lpstr>
      <vt:lpstr>Application Case 7.3 (1 of 4)</vt:lpstr>
      <vt:lpstr>Application Case 7.3 (2 of 4)</vt:lpstr>
      <vt:lpstr>Application Case 7.3 (3 of 4)</vt:lpstr>
      <vt:lpstr>Application Case 7.3 (4 of 4)</vt:lpstr>
      <vt:lpstr>Text Mining Applications (2 of 2)</vt:lpstr>
      <vt:lpstr>Text Mining Process (1 of 7)</vt:lpstr>
      <vt:lpstr>Text Mining Process (2 of 7)</vt:lpstr>
      <vt:lpstr>Text Mining Process (3 of 7)</vt:lpstr>
      <vt:lpstr>Text Mining Process (4 of 7)</vt:lpstr>
      <vt:lpstr>Text Mining Process (5 of 7)</vt:lpstr>
      <vt:lpstr>Text Mining Process (6 of 7)</vt:lpstr>
      <vt:lpstr>Text Mining Process (7 of 7)</vt:lpstr>
      <vt:lpstr>Sentiment Analysis</vt:lpstr>
      <vt:lpstr>Sentiment Analysis Process (1 of 3)</vt:lpstr>
      <vt:lpstr>Sentiment Analysis Process (2 of 3)</vt:lpstr>
      <vt:lpstr>Sentiment Analysis Process (3 of 3)</vt:lpstr>
      <vt:lpstr>P-N Polarity and S-O Polarity</vt:lpstr>
      <vt:lpstr>Web Mining Overview</vt:lpstr>
      <vt:lpstr>Web Mining</vt:lpstr>
      <vt:lpstr>Web Content/Structure Mining</vt:lpstr>
      <vt:lpstr>Web Usage Mining (1 of 2)</vt:lpstr>
      <vt:lpstr>Web Usage Mining (2 of 2)</vt:lpstr>
      <vt:lpstr>Search Engines</vt:lpstr>
      <vt:lpstr>Structure of a Typical Internet Search Engine</vt:lpstr>
      <vt:lpstr>Anatomy of a Search Engine</vt:lpstr>
      <vt:lpstr>Search Engine Optimization</vt:lpstr>
      <vt:lpstr>Web Usage Mining (Clickstream Analysis)</vt:lpstr>
      <vt:lpstr>Web Analytics Metrics (1 of 3)</vt:lpstr>
      <vt:lpstr>Web Analytics Metrics (2 of 3)</vt:lpstr>
      <vt:lpstr>Web Analytics Metrics (3 of 3)</vt:lpstr>
      <vt:lpstr>A Sample Web Analytics Dashboard</vt:lpstr>
      <vt:lpstr>Social Analytics Social Network Analysis (1 of 2)</vt:lpstr>
      <vt:lpstr>Social Analytics Social Network Analysis (2 of 2)</vt:lpstr>
      <vt:lpstr>Social Analytics Social Network Analysis Metrics</vt:lpstr>
      <vt:lpstr>Social Media Definitions and Concepts</vt:lpstr>
      <vt:lpstr>Social versus Industrial Media</vt:lpstr>
      <vt:lpstr>How Do People Use Social Media?</vt:lpstr>
      <vt:lpstr>Social Media Analytics</vt:lpstr>
      <vt:lpstr>Best Practices in Social Media Analytics</vt:lpstr>
      <vt:lpstr>End of Chapter 7</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4724</cp:revision>
  <dcterms:created xsi:type="dcterms:W3CDTF">2014-07-14T20:04:21Z</dcterms:created>
  <dcterms:modified xsi:type="dcterms:W3CDTF">2021-11-15T15:00:16Z</dcterms:modified>
</cp:coreProperties>
</file>