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handoutMasterIdLst>
    <p:handoutMasterId r:id="rId56"/>
  </p:handoutMasterIdLst>
  <p:sldIdLst>
    <p:sldId id="1074" r:id="rId2"/>
    <p:sldId id="1135" r:id="rId3"/>
    <p:sldId id="1166" r:id="rId4"/>
    <p:sldId id="1180" r:id="rId5"/>
    <p:sldId id="1169" r:id="rId6"/>
    <p:sldId id="1170" r:id="rId7"/>
    <p:sldId id="1182" r:id="rId8"/>
    <p:sldId id="1171" r:id="rId9"/>
    <p:sldId id="1172" r:id="rId10"/>
    <p:sldId id="1173" r:id="rId11"/>
    <p:sldId id="1185" r:id="rId12"/>
    <p:sldId id="1233" r:id="rId13"/>
    <p:sldId id="1176" r:id="rId14"/>
    <p:sldId id="1188" r:id="rId15"/>
    <p:sldId id="1177" r:id="rId16"/>
    <p:sldId id="1191" r:id="rId17"/>
    <p:sldId id="1192" r:id="rId18"/>
    <p:sldId id="1193" r:id="rId19"/>
    <p:sldId id="1194" r:id="rId20"/>
    <p:sldId id="1195" r:id="rId21"/>
    <p:sldId id="1232" r:id="rId22"/>
    <p:sldId id="1197" r:id="rId23"/>
    <p:sldId id="1223" r:id="rId24"/>
    <p:sldId id="1198" r:id="rId25"/>
    <p:sldId id="1199" r:id="rId26"/>
    <p:sldId id="1200" r:id="rId27"/>
    <p:sldId id="1201" r:id="rId28"/>
    <p:sldId id="1202" r:id="rId29"/>
    <p:sldId id="1203" r:id="rId30"/>
    <p:sldId id="1224" r:id="rId31"/>
    <p:sldId id="1225" r:id="rId32"/>
    <p:sldId id="1204" r:id="rId33"/>
    <p:sldId id="1205" r:id="rId34"/>
    <p:sldId id="1206" r:id="rId35"/>
    <p:sldId id="1207" r:id="rId36"/>
    <p:sldId id="1208" r:id="rId37"/>
    <p:sldId id="1209" r:id="rId38"/>
    <p:sldId id="1210" r:id="rId39"/>
    <p:sldId id="1211" r:id="rId40"/>
    <p:sldId id="1212" r:id="rId41"/>
    <p:sldId id="1213" r:id="rId42"/>
    <p:sldId id="1227" r:id="rId43"/>
    <p:sldId id="1214" r:id="rId44"/>
    <p:sldId id="1228" r:id="rId45"/>
    <p:sldId id="1215" r:id="rId46"/>
    <p:sldId id="1216" r:id="rId47"/>
    <p:sldId id="1229" r:id="rId48"/>
    <p:sldId id="1217" r:id="rId49"/>
    <p:sldId id="1218" r:id="rId50"/>
    <p:sldId id="1231" r:id="rId51"/>
    <p:sldId id="1234" r:id="rId52"/>
    <p:sldId id="1219" r:id="rId53"/>
    <p:sldId id="1165"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336">
          <p15:clr>
            <a:srgbClr val="A4A3A4"/>
          </p15:clr>
        </p15:guide>
        <p15:guide id="4" orient="horz" pos="3984">
          <p15:clr>
            <a:srgbClr val="A4A3A4"/>
          </p15:clr>
        </p15:guide>
        <p15:guide id="5" orient="horz" pos="912">
          <p15:clr>
            <a:srgbClr val="A4A3A4"/>
          </p15:clr>
        </p15:guide>
        <p15:guide id="6" orient="horz" pos="672">
          <p15:clr>
            <a:srgbClr val="A4A3A4"/>
          </p15:clr>
        </p15:guide>
        <p15:guide id="7" orient="horz" pos="1296">
          <p15:clr>
            <a:srgbClr val="A4A3A4"/>
          </p15:clr>
        </p15:guide>
        <p15:guide id="8" orient="horz" pos="1536">
          <p15:clr>
            <a:srgbClr val="A4A3A4"/>
          </p15:clr>
        </p15:guide>
        <p15:guide id="9" orient="horz" pos="1584">
          <p15:clr>
            <a:srgbClr val="A4A3A4"/>
          </p15:clr>
        </p15:guide>
        <p15:guide id="10" pos="288">
          <p15:clr>
            <a:srgbClr val="A4A3A4"/>
          </p15:clr>
        </p15:guide>
        <p15:guide id="11" pos="54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38" autoAdjust="0"/>
    <p:restoredTop sz="87071" autoAdjust="0"/>
  </p:normalViewPr>
  <p:slideViewPr>
    <p:cSldViewPr>
      <p:cViewPr varScale="1">
        <p:scale>
          <a:sx n="129" d="100"/>
          <a:sy n="129" d="100"/>
        </p:scale>
        <p:origin x="1392" y="192"/>
      </p:cViewPr>
      <p:guideLst>
        <p:guide orient="horz" pos="2160"/>
        <p:guide pos="2880"/>
        <p:guide orient="horz" pos="336"/>
        <p:guide orient="horz" pos="3984"/>
        <p:guide orient="horz" pos="912"/>
        <p:guide orient="horz" pos="672"/>
        <p:guide orient="horz" pos="1296"/>
        <p:guide orient="horz" pos="1536"/>
        <p:guide orient="horz" pos="1584"/>
        <p:guide pos="288"/>
        <p:guide pos="5424"/>
      </p:guideLst>
    </p:cSldViewPr>
  </p:slideViewPr>
  <p:outlineViewPr>
    <p:cViewPr>
      <p:scale>
        <a:sx n="33" d="100"/>
        <a:sy n="33" d="100"/>
      </p:scale>
      <p:origin x="0" y="40296"/>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5" d="100"/>
          <a:sy n="85" d="100"/>
        </p:scale>
        <p:origin x="-38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11/29/21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11/29/21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r>
              <a:rPr lang="en-US" sz="1200" b="0" i="0" u="none" strike="noStrike" cap="none" dirty="0">
                <a:solidFill>
                  <a:schemeClr val="dk1"/>
                </a:solidFill>
                <a:latin typeface="+mn-lt"/>
                <a:ea typeface="Arial"/>
                <a:cs typeface="Arial"/>
                <a:sym typeface="Arial"/>
              </a:rPr>
              <a:t>Slide 2 is list of textbook LO numbers and statements</a:t>
            </a:r>
          </a:p>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r>
              <a:rPr lang="en-US" sz="1200" b="0" i="0" u="none" strike="noStrike" cap="none" dirty="0">
                <a:solidFill>
                  <a:schemeClr val="dk1"/>
                </a:solidFill>
                <a:latin typeface="+mn-lt"/>
                <a:ea typeface="Arial"/>
                <a:cs typeface="Arial"/>
                <a:sym typeface="Arial"/>
              </a:rPr>
              <a:t>Slide 2 is a list of textbook LO numbers and statements</a:t>
            </a:r>
          </a:p>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11/29/21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24000"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47675" y="3048000"/>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11/29/21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495800"/>
            <a:ext cx="8153400" cy="68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058026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11/29/21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3790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11/29/21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11/29/21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11/29/21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24000"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1165830498"/>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11/29/21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11/29/21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11/29/21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11/29/21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11/29/21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24000"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11/29/21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11/29/21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596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11/29/21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11/29/21</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22864" y="6378267"/>
            <a:ext cx="7162800" cy="276999"/>
          </a:xfrm>
          <a:prstGeom prst="rect">
            <a:avLst/>
          </a:prstGeom>
          <a:noFill/>
        </p:spPr>
        <p:txBody>
          <a:bodyPr wrap="square" rtlCol="0">
            <a:spAutoFit/>
          </a:bodyPr>
          <a:lstStyle/>
          <a:p>
            <a:pPr algn="r">
              <a:buClrTx/>
              <a:defRPr/>
            </a:pPr>
            <a:r>
              <a:rPr lang="en-US" altLang="en-US" sz="1200" dirty="0">
                <a:latin typeface="Verdana"/>
                <a:ea typeface="Verdana" panose="020B0604030504040204" pitchFamily="34" charset="0"/>
                <a:cs typeface="Verdana" panose="020B0604030504040204" pitchFamily="34" charset="0"/>
              </a:rPr>
              <a:t>Copyright © 2020, 2015, 2011 Pearson Education, Inc. All Rights Reserved</a:t>
            </a:r>
          </a:p>
        </p:txBody>
      </p:sp>
      <p:pic>
        <p:nvPicPr>
          <p:cNvPr id="10" name="Picture 9" descr="Pearson Logo"/>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5" r:id="rId10"/>
    <p:sldLayoutId id="2147483663" r:id="rId11"/>
    <p:sldLayoutId id="2147483651" r:id="rId12"/>
    <p:sldLayoutId id="2147483654" r:id="rId13"/>
    <p:sldLayoutId id="2147483655" r:id="rId14"/>
    <p:sldLayoutId id="2147483664" r:id="rId15"/>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9.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1.bin"/><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hyperlink" Target="mindtools.com" TargetMode="External"/><Relationship Id="rId2" Type="http://schemas.openxmlformats.org/officeDocument/2006/relationships/notesSlide" Target="../notesSlides/notesSlide37.xml"/><Relationship Id="rId1" Type="http://schemas.openxmlformats.org/officeDocument/2006/relationships/slideLayout" Target="../slideLayouts/slideLayout9.xml"/><Relationship Id="rId5" Type="http://schemas.openxmlformats.org/officeDocument/2006/relationships/hyperlink" Target="palisade.com" TargetMode="External"/><Relationship Id="rId4" Type="http://schemas.openxmlformats.org/officeDocument/2006/relationships/hyperlink" Target="treeage.com"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052"/>
            <a:ext cx="8154969" cy="997196"/>
          </a:xfrm>
        </p:spPr>
        <p:txBody>
          <a:bodyPr wrap="square">
            <a:spAutoFit/>
          </a:bodyPr>
          <a:lstStyle/>
          <a:p>
            <a:pPr>
              <a:lnSpc>
                <a:spcPct val="90000"/>
              </a:lnSpc>
              <a:spcAft>
                <a:spcPts val="125"/>
              </a:spcAft>
              <a:defRPr/>
            </a:pPr>
            <a:r>
              <a:rPr lang="en-US" altLang="en-US" sz="3600" dirty="0">
                <a:latin typeface="+mj-lt"/>
              </a:rPr>
              <a:t>Analytics, Data Science and </a:t>
            </a:r>
            <a:r>
              <a:rPr lang="en-US" altLang="en-US" sz="3600" spc="-500" dirty="0">
                <a:latin typeface="+mj-lt"/>
              </a:rPr>
              <a:t>A </a:t>
            </a:r>
            <a:r>
              <a:rPr lang="en-US" altLang="en-US" sz="3600" dirty="0">
                <a:latin typeface="+mj-lt"/>
              </a:rPr>
              <a:t>I: Systems for Decision Support</a:t>
            </a:r>
            <a:endParaRPr lang="en-IN" sz="3600" dirty="0">
              <a:latin typeface="+mj-lt"/>
            </a:endParaRPr>
          </a:p>
        </p:txBody>
      </p:sp>
      <p:sp>
        <p:nvSpPr>
          <p:cNvPr id="3" name="Text Placeholder 2"/>
          <p:cNvSpPr>
            <a:spLocks noGrp="1"/>
          </p:cNvSpPr>
          <p:nvPr>
            <p:ph type="body" sz="quarter" idx="13"/>
          </p:nvPr>
        </p:nvSpPr>
        <p:spPr>
          <a:xfrm>
            <a:off x="456677" y="1188699"/>
            <a:ext cx="8163448" cy="307777"/>
          </a:xfrm>
        </p:spPr>
        <p:txBody>
          <a:bodyPr wrap="square">
            <a:spAutoFit/>
          </a:bodyPr>
          <a:lstStyle/>
          <a:p>
            <a:r>
              <a:rPr lang="en-US" altLang="en-US" dirty="0"/>
              <a:t>Eleventh</a:t>
            </a:r>
            <a:r>
              <a:rPr lang="en-US" altLang="en-US" dirty="0">
                <a:solidFill>
                  <a:srgbClr val="FFFFFF"/>
                </a:solidFill>
              </a:rPr>
              <a:t> </a:t>
            </a:r>
            <a:r>
              <a:rPr lang="en-US" dirty="0"/>
              <a:t>Edition</a:t>
            </a:r>
            <a:endParaRPr lang="en-IN" dirty="0"/>
          </a:p>
        </p:txBody>
      </p:sp>
      <p:sp>
        <p:nvSpPr>
          <p:cNvPr id="4" name="Text Placeholder 3"/>
          <p:cNvSpPr>
            <a:spLocks noGrp="1"/>
          </p:cNvSpPr>
          <p:nvPr>
            <p:ph type="body" sz="quarter" idx="14"/>
          </p:nvPr>
        </p:nvSpPr>
        <p:spPr>
          <a:xfrm>
            <a:off x="4573779" y="2497663"/>
            <a:ext cx="3657600" cy="492443"/>
          </a:xfrm>
        </p:spPr>
        <p:txBody>
          <a:bodyPr>
            <a:spAutoFit/>
          </a:bodyPr>
          <a:lstStyle/>
          <a:p>
            <a:r>
              <a:rPr lang="en-US" sz="3200" dirty="0"/>
              <a:t>Chapter 8</a:t>
            </a:r>
          </a:p>
        </p:txBody>
      </p:sp>
      <p:sp>
        <p:nvSpPr>
          <p:cNvPr id="5" name="Text Placeholder 5"/>
          <p:cNvSpPr>
            <a:spLocks noGrp="1"/>
          </p:cNvSpPr>
          <p:nvPr>
            <p:ph type="body" sz="quarter" idx="15"/>
          </p:nvPr>
        </p:nvSpPr>
        <p:spPr>
          <a:xfrm>
            <a:off x="4572000" y="3175397"/>
            <a:ext cx="4041101" cy="615553"/>
          </a:xfrm>
        </p:spPr>
        <p:txBody>
          <a:bodyPr wrap="square">
            <a:spAutoFit/>
          </a:bodyPr>
          <a:lstStyle/>
          <a:p>
            <a:r>
              <a:rPr lang="en-US" sz="2000" dirty="0"/>
              <a:t>Prescriptive Analytics: Optimization and Simulation</a:t>
            </a:r>
            <a:endParaRPr lang="en-US" altLang="en-US" sz="2000" dirty="0">
              <a:latin typeface="Verdana"/>
              <a:ea typeface="Verdana" panose="020B0604030504040204" pitchFamily="34" charset="0"/>
              <a:cs typeface="Verdana" panose="020B0604030504040204" pitchFamily="34" charset="0"/>
            </a:endParaRPr>
          </a:p>
        </p:txBody>
      </p:sp>
      <p:pic>
        <p:nvPicPr>
          <p:cNvPr id="1026" name="Picture 2" descr="Front Cover: Analytics, Data Science and Artifical Intelligence: Systems for Decision Support, Eleventh Edition by Sharda, Delen and Turb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890" y="1538562"/>
            <a:ext cx="3621229" cy="4753044"/>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2428876" y="6419850"/>
            <a:ext cx="6172200" cy="184666"/>
          </a:xfrm>
        </p:spPr>
        <p:txBody>
          <a:bodyPr wrap="square">
            <a:spAutoFit/>
          </a:bodyPr>
          <a:lstStyle/>
          <a:p>
            <a:pPr marL="0" indent="0" algn="r">
              <a:buNone/>
            </a:pPr>
            <a:r>
              <a:rPr lang="en-US" altLang="en-US" sz="1200" dirty="0">
                <a:latin typeface="Verdana"/>
                <a:ea typeface="Verdana" panose="020B0604030504040204" pitchFamily="34" charset="0"/>
                <a:cs typeface="Verdana" panose="020B0604030504040204" pitchFamily="34" charset="0"/>
              </a:rPr>
              <a:t>Copyright © 2020, 2015, 2011 Pearson Education, Inc. All Rights Reserved</a:t>
            </a:r>
          </a:p>
        </p:txBody>
      </p:sp>
      <p:sp>
        <p:nvSpPr>
          <p:cNvPr id="8" name="TextBox 7"/>
          <p:cNvSpPr txBox="1"/>
          <p:nvPr/>
        </p:nvSpPr>
        <p:spPr>
          <a:xfrm>
            <a:off x="5105400" y="4486275"/>
            <a:ext cx="2971808" cy="575735"/>
          </a:xfrm>
          <a:prstGeom prst="rect">
            <a:avLst/>
          </a:prstGeom>
          <a:noFill/>
        </p:spPr>
        <p:txBody>
          <a:bodyPr wrap="square" rtlCol="0">
            <a:spAutoFit/>
          </a:bodyPr>
          <a:lstStyle/>
          <a:p>
            <a:r>
              <a:rPr lang="en-IN" sz="1000" dirty="0">
                <a:solidFill>
                  <a:schemeClr val="bg1"/>
                </a:solidFill>
              </a:rPr>
              <a:t>Slide in this Presentation Contain Hyperlinks. JAWS users should be able to get a list of links by using INSERT+F77</a:t>
            </a:r>
          </a:p>
        </p:txBody>
      </p:sp>
    </p:spTree>
    <p:extLst>
      <p:ext uri="{BB962C8B-B14F-4D97-AF65-F5344CB8AC3E}">
        <p14:creationId xmlns:p14="http://schemas.microsoft.com/office/powerpoint/2010/main" val="2940375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153400" cy="1107996"/>
          </a:xfrm>
        </p:spPr>
        <p:txBody>
          <a:bodyPr wrap="square">
            <a:spAutoFit/>
          </a:bodyPr>
          <a:lstStyle/>
          <a:p>
            <a:r>
              <a:rPr lang="en-IN" sz="3600" dirty="0">
                <a:latin typeface="+mj-lt"/>
              </a:rPr>
              <a:t>Structure of Mathematical Models for Decision Support </a:t>
            </a:r>
            <a:r>
              <a:rPr lang="en-US" sz="2800" dirty="0">
                <a:latin typeface="+mj-lt"/>
              </a:rPr>
              <a:t>(2 of 2)</a:t>
            </a:r>
          </a:p>
        </p:txBody>
      </p:sp>
      <p:pic>
        <p:nvPicPr>
          <p:cNvPr id="1026" name="Picture 2" descr="The components are listed in boxes with arrows indicating how they are linked through mathematical relationships.  &#10;• A box that says Decision variables is on the extreme left. &#10;• An arrow to the right links this with the central box that says Mathematical relationships.  &#10;• An arrow to the right links the central box with another box that says Result variables.&#10;• Above the central box, is a box that says Uncontrollable variables. A downward arrow links this with the central box. &#10;• Below the central box, is a box that says Intermediate variables. An upward arrow and a downward arrow link this with the central box.&#10;"/>
          <p:cNvPicPr>
            <a:picLocks noChangeAspect="1" noChangeArrowheads="1"/>
          </p:cNvPicPr>
          <p:nvPr/>
        </p:nvPicPr>
        <p:blipFill rotWithShape="1">
          <a:blip r:embed="rId3">
            <a:extLst>
              <a:ext uri="{28A0092B-C50C-407E-A947-70E740481C1C}">
                <a14:useLocalDpi xmlns:a14="http://schemas.microsoft.com/office/drawing/2010/main" val="0"/>
              </a:ext>
            </a:extLst>
          </a:blip>
          <a:srcRect b="5589"/>
          <a:stretch/>
        </p:blipFill>
        <p:spPr bwMode="auto">
          <a:xfrm>
            <a:off x="597774" y="1686077"/>
            <a:ext cx="7929403" cy="3516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824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IN" dirty="0"/>
              <a:t>Examples of Components of Models</a:t>
            </a:r>
            <a:endParaRPr lang="en-US" sz="2800" dirty="0"/>
          </a:p>
        </p:txBody>
      </p:sp>
      <p:sp>
        <p:nvSpPr>
          <p:cNvPr id="3" name="Content Placeholder 2"/>
          <p:cNvSpPr>
            <a:spLocks noGrp="1"/>
          </p:cNvSpPr>
          <p:nvPr>
            <p:ph idx="1"/>
          </p:nvPr>
        </p:nvSpPr>
        <p:spPr>
          <a:xfrm>
            <a:off x="457200" y="990600"/>
            <a:ext cx="8153400" cy="369332"/>
          </a:xfrm>
        </p:spPr>
        <p:txBody>
          <a:bodyPr wrap="square">
            <a:spAutoFit/>
          </a:bodyPr>
          <a:lstStyle/>
          <a:p>
            <a:pPr marL="0" indent="0">
              <a:buNone/>
            </a:pPr>
            <a:r>
              <a:rPr lang="en-IN" sz="2400" b="1" dirty="0"/>
              <a:t>Table 8.2 </a:t>
            </a:r>
            <a:r>
              <a:rPr lang="en-IN" sz="2400" dirty="0"/>
              <a:t>Examples of Components of Models.</a:t>
            </a:r>
          </a:p>
        </p:txBody>
      </p:sp>
      <p:graphicFrame>
        <p:nvGraphicFramePr>
          <p:cNvPr id="7" name="Table 6"/>
          <p:cNvGraphicFramePr>
            <a:graphicFrameLocks noGrp="1"/>
          </p:cNvGraphicFramePr>
          <p:nvPr>
            <p:extLst>
              <p:ext uri="{D42A27DB-BD31-4B8C-83A1-F6EECF244321}">
                <p14:modId xmlns:p14="http://schemas.microsoft.com/office/powerpoint/2010/main" val="2479365084"/>
              </p:ext>
            </p:extLst>
          </p:nvPr>
        </p:nvGraphicFramePr>
        <p:xfrm>
          <a:off x="523875" y="1600200"/>
          <a:ext cx="8001000" cy="4114800"/>
        </p:xfrm>
        <a:graphic>
          <a:graphicData uri="http://schemas.openxmlformats.org/drawingml/2006/table">
            <a:tbl>
              <a:tblPr firstRow="1">
                <a:tableStyleId>{3B4B98B0-60AC-42C2-AFA5-B58CD77FA1E5}</a:tableStyleId>
              </a:tblPr>
              <a:tblGrid>
                <a:gridCol w="1381125">
                  <a:extLst>
                    <a:ext uri="{9D8B030D-6E8A-4147-A177-3AD203B41FA5}">
                      <a16:colId xmlns:a16="http://schemas.microsoft.com/office/drawing/2014/main" val="20000"/>
                    </a:ext>
                  </a:extLst>
                </a:gridCol>
                <a:gridCol w="2200275">
                  <a:extLst>
                    <a:ext uri="{9D8B030D-6E8A-4147-A177-3AD203B41FA5}">
                      <a16:colId xmlns:a16="http://schemas.microsoft.com/office/drawing/2014/main" val="20001"/>
                    </a:ext>
                  </a:extLst>
                </a:gridCol>
                <a:gridCol w="2143125">
                  <a:extLst>
                    <a:ext uri="{9D8B030D-6E8A-4147-A177-3AD203B41FA5}">
                      <a16:colId xmlns:a16="http://schemas.microsoft.com/office/drawing/2014/main" val="20002"/>
                    </a:ext>
                  </a:extLst>
                </a:gridCol>
                <a:gridCol w="2276475">
                  <a:extLst>
                    <a:ext uri="{9D8B030D-6E8A-4147-A177-3AD203B41FA5}">
                      <a16:colId xmlns:a16="http://schemas.microsoft.com/office/drawing/2014/main" val="20003"/>
                    </a:ext>
                  </a:extLst>
                </a:gridCol>
              </a:tblGrid>
              <a:tr h="452229">
                <a:tc>
                  <a:txBody>
                    <a:bodyPr/>
                    <a:lstStyle/>
                    <a:p>
                      <a:pPr>
                        <a:lnSpc>
                          <a:spcPct val="115000"/>
                        </a:lnSpc>
                        <a:spcAft>
                          <a:spcPts val="0"/>
                        </a:spcAft>
                      </a:pPr>
                      <a:r>
                        <a:rPr lang="en-IN" sz="1400" b="1" dirty="0">
                          <a:solidFill>
                            <a:schemeClr val="bg1"/>
                          </a:solidFill>
                          <a:effectLst/>
                          <a:latin typeface="+mn-lt"/>
                        </a:rPr>
                        <a:t>Area </a:t>
                      </a:r>
                      <a:endParaRPr lang="en-IN" sz="1400" b="1" dirty="0">
                        <a:solidFill>
                          <a:schemeClr val="bg1"/>
                        </a:solidFill>
                        <a:effectLst/>
                        <a:latin typeface="+mn-lt"/>
                        <a:ea typeface="Calibri"/>
                        <a:cs typeface="Frutiger LT Pro 45 Light"/>
                      </a:endParaRPr>
                    </a:p>
                  </a:txBody>
                  <a:tcPr marL="86810" marR="868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tc>
                  <a:txBody>
                    <a:bodyPr/>
                    <a:lstStyle/>
                    <a:p>
                      <a:pPr>
                        <a:lnSpc>
                          <a:spcPct val="115000"/>
                        </a:lnSpc>
                        <a:spcAft>
                          <a:spcPts val="0"/>
                        </a:spcAft>
                      </a:pPr>
                      <a:r>
                        <a:rPr lang="en-IN" sz="1400" b="1">
                          <a:solidFill>
                            <a:schemeClr val="bg1"/>
                          </a:solidFill>
                          <a:effectLst/>
                          <a:latin typeface="+mn-lt"/>
                        </a:rPr>
                        <a:t>Decision Variables </a:t>
                      </a:r>
                      <a:endParaRPr lang="en-IN" sz="1400" b="1">
                        <a:solidFill>
                          <a:schemeClr val="bg1"/>
                        </a:solidFill>
                        <a:effectLst/>
                        <a:latin typeface="+mn-lt"/>
                        <a:ea typeface="Calibri"/>
                        <a:cs typeface="Frutiger LT Pro 45 Light"/>
                      </a:endParaRPr>
                    </a:p>
                  </a:txBody>
                  <a:tcPr marL="86810" marR="868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tc>
                  <a:txBody>
                    <a:bodyPr/>
                    <a:lstStyle/>
                    <a:p>
                      <a:pPr>
                        <a:lnSpc>
                          <a:spcPct val="115000"/>
                        </a:lnSpc>
                        <a:spcAft>
                          <a:spcPts val="0"/>
                        </a:spcAft>
                      </a:pPr>
                      <a:r>
                        <a:rPr lang="en-IN" sz="1400" b="1" dirty="0">
                          <a:solidFill>
                            <a:schemeClr val="bg1"/>
                          </a:solidFill>
                          <a:effectLst/>
                          <a:latin typeface="+mn-lt"/>
                        </a:rPr>
                        <a:t>Result Variables </a:t>
                      </a:r>
                      <a:endParaRPr lang="en-IN" sz="1400" b="1" dirty="0">
                        <a:solidFill>
                          <a:schemeClr val="bg1"/>
                        </a:solidFill>
                        <a:effectLst/>
                        <a:latin typeface="+mn-lt"/>
                        <a:ea typeface="Calibri"/>
                        <a:cs typeface="Frutiger LT Pro 45 Light"/>
                      </a:endParaRPr>
                    </a:p>
                  </a:txBody>
                  <a:tcPr marL="86810" marR="868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tc>
                  <a:txBody>
                    <a:bodyPr/>
                    <a:lstStyle/>
                    <a:p>
                      <a:pPr>
                        <a:lnSpc>
                          <a:spcPct val="115000"/>
                        </a:lnSpc>
                        <a:spcAft>
                          <a:spcPts val="0"/>
                        </a:spcAft>
                      </a:pPr>
                      <a:r>
                        <a:rPr lang="en-IN" sz="1400" b="1" dirty="0">
                          <a:solidFill>
                            <a:schemeClr val="bg1"/>
                          </a:solidFill>
                          <a:effectLst/>
                          <a:latin typeface="+mn-lt"/>
                        </a:rPr>
                        <a:t>Uncontrollable Variables and Parameters </a:t>
                      </a:r>
                      <a:endParaRPr lang="en-IN" sz="1400" b="1" dirty="0">
                        <a:solidFill>
                          <a:schemeClr val="bg1"/>
                        </a:solidFill>
                        <a:effectLst/>
                        <a:latin typeface="+mn-lt"/>
                        <a:ea typeface="Calibri"/>
                        <a:cs typeface="Frutiger LT Pro 45 Light"/>
                      </a:endParaRPr>
                    </a:p>
                  </a:txBody>
                  <a:tcPr marL="86810" marR="868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extLst>
                  <a:ext uri="{0D108BD9-81ED-4DB2-BD59-A6C34878D82A}">
                    <a16:rowId xmlns:a16="http://schemas.microsoft.com/office/drawing/2014/main" val="10000"/>
                  </a:ext>
                </a:extLst>
              </a:tr>
              <a:tr h="924567">
                <a:tc>
                  <a:txBody>
                    <a:bodyPr/>
                    <a:lstStyle/>
                    <a:p>
                      <a:pPr>
                        <a:lnSpc>
                          <a:spcPct val="115000"/>
                        </a:lnSpc>
                        <a:spcAft>
                          <a:spcPts val="0"/>
                        </a:spcAft>
                      </a:pPr>
                      <a:r>
                        <a:rPr lang="en-IN" sz="1400" dirty="0">
                          <a:effectLst/>
                          <a:latin typeface="+mn-lt"/>
                        </a:rPr>
                        <a:t>Financial investment</a:t>
                      </a:r>
                      <a:endParaRPr lang="en-IN" sz="1400" dirty="0">
                        <a:solidFill>
                          <a:srgbClr val="000000"/>
                        </a:solidFill>
                        <a:effectLst/>
                        <a:latin typeface="+mn-lt"/>
                        <a:ea typeface="Calibri"/>
                        <a:cs typeface="Frutiger LT Pro 45 Light"/>
                      </a:endParaRPr>
                    </a:p>
                    <a:p>
                      <a:pPr>
                        <a:lnSpc>
                          <a:spcPct val="115000"/>
                        </a:lnSpc>
                        <a:spcAft>
                          <a:spcPts val="0"/>
                        </a:spcAft>
                      </a:pPr>
                      <a:r>
                        <a:rPr lang="en-IN" sz="1400" dirty="0">
                          <a:effectLst/>
                          <a:latin typeface="+mn-lt"/>
                        </a:rPr>
                        <a:t> </a:t>
                      </a:r>
                      <a:endParaRPr lang="en-IN" sz="1400" dirty="0">
                        <a:solidFill>
                          <a:srgbClr val="000000"/>
                        </a:solidFill>
                        <a:effectLst/>
                        <a:latin typeface="+mn-lt"/>
                        <a:ea typeface="Calibri"/>
                        <a:cs typeface="Frutiger LT Pro 45 Light"/>
                      </a:endParaRPr>
                    </a:p>
                    <a:p>
                      <a:pPr>
                        <a:lnSpc>
                          <a:spcPct val="115000"/>
                        </a:lnSpc>
                        <a:spcAft>
                          <a:spcPts val="0"/>
                        </a:spcAft>
                      </a:pPr>
                      <a:r>
                        <a:rPr lang="en-IN" sz="1400" dirty="0">
                          <a:effectLst/>
                          <a:latin typeface="+mn-lt"/>
                        </a:rPr>
                        <a:t>  </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nSpc>
                          <a:spcPct val="115000"/>
                        </a:lnSpc>
                        <a:spcAft>
                          <a:spcPts val="0"/>
                        </a:spcAft>
                      </a:pPr>
                      <a:r>
                        <a:rPr lang="en-IN" sz="1400" dirty="0">
                          <a:solidFill>
                            <a:srgbClr val="000000"/>
                          </a:solidFill>
                          <a:effectLst/>
                          <a:latin typeface="+mn-lt"/>
                          <a:ea typeface="Calibri"/>
                          <a:cs typeface="Frutiger LT Pro 45 Light"/>
                        </a:rPr>
                        <a:t>Investment alternatives and amounts</a:t>
                      </a: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nSpc>
                          <a:spcPct val="115000"/>
                        </a:lnSpc>
                        <a:spcAft>
                          <a:spcPts val="0"/>
                        </a:spcAft>
                      </a:pPr>
                      <a:r>
                        <a:rPr lang="en-IN" sz="1400" dirty="0">
                          <a:effectLst/>
                          <a:latin typeface="+mn-lt"/>
                        </a:rPr>
                        <a:t>Total profit, risk</a:t>
                      </a:r>
                      <a:r>
                        <a:rPr lang="en-IN" sz="1400" baseline="0" dirty="0">
                          <a:effectLst/>
                          <a:latin typeface="+mn-lt"/>
                        </a:rPr>
                        <a:t> </a:t>
                      </a:r>
                      <a:r>
                        <a:rPr lang="en-IN" sz="1400" dirty="0">
                          <a:effectLst/>
                          <a:latin typeface="+mn-lt"/>
                        </a:rPr>
                        <a:t>Rate of return on investment    (</a:t>
                      </a:r>
                      <a:r>
                        <a:rPr lang="en-IN" sz="1400" spc="-200" baseline="0" dirty="0">
                          <a:effectLst/>
                          <a:latin typeface="+mn-lt"/>
                        </a:rPr>
                        <a:t>R O </a:t>
                      </a:r>
                      <a:r>
                        <a:rPr lang="en-IN" sz="1400" dirty="0">
                          <a:effectLst/>
                          <a:latin typeface="+mn-lt"/>
                        </a:rPr>
                        <a:t>I)  Earnings per share  Liquidity level </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l">
                        <a:lnSpc>
                          <a:spcPct val="115000"/>
                        </a:lnSpc>
                        <a:spcAft>
                          <a:spcPts val="0"/>
                        </a:spcAft>
                      </a:pPr>
                      <a:r>
                        <a:rPr lang="en-IN" sz="1400" dirty="0">
                          <a:effectLst/>
                          <a:latin typeface="+mn-lt"/>
                        </a:rPr>
                        <a:t>Inflation rate</a:t>
                      </a:r>
                      <a:r>
                        <a:rPr lang="en-IN" sz="1400" baseline="0" dirty="0">
                          <a:effectLst/>
                          <a:latin typeface="+mn-lt"/>
                        </a:rPr>
                        <a:t> </a:t>
                      </a:r>
                      <a:r>
                        <a:rPr lang="en-IN" sz="1400" dirty="0">
                          <a:effectLst/>
                          <a:latin typeface="+mn-lt"/>
                        </a:rPr>
                        <a:t>Prime rate </a:t>
                      </a:r>
                      <a:endParaRPr lang="en-IN" sz="1400" dirty="0">
                        <a:solidFill>
                          <a:srgbClr val="000000"/>
                        </a:solidFill>
                        <a:effectLst/>
                        <a:latin typeface="+mn-lt"/>
                        <a:ea typeface="Calibri"/>
                        <a:cs typeface="Frutiger LT Pro 45 Light"/>
                      </a:endParaRPr>
                    </a:p>
                    <a:p>
                      <a:pPr>
                        <a:lnSpc>
                          <a:spcPct val="115000"/>
                        </a:lnSpc>
                        <a:spcAft>
                          <a:spcPts val="0"/>
                        </a:spcAft>
                      </a:pPr>
                      <a:r>
                        <a:rPr lang="en-IN" sz="1400" dirty="0">
                          <a:effectLst/>
                          <a:latin typeface="+mn-lt"/>
                        </a:rPr>
                        <a:t>Competition </a:t>
                      </a:r>
                      <a:endParaRPr lang="en-IN" sz="1400" dirty="0">
                        <a:solidFill>
                          <a:srgbClr val="000000"/>
                        </a:solidFill>
                        <a:effectLst/>
                        <a:latin typeface="+mn-lt"/>
                        <a:ea typeface="Calibri"/>
                        <a:cs typeface="Frutiger LT Pro 45 Light"/>
                      </a:endParaRPr>
                    </a:p>
                    <a:p>
                      <a:pPr>
                        <a:lnSpc>
                          <a:spcPct val="115000"/>
                        </a:lnSpc>
                        <a:spcAft>
                          <a:spcPts val="0"/>
                        </a:spcAft>
                      </a:pPr>
                      <a:r>
                        <a:rPr lang="en-IN" sz="1400" dirty="0">
                          <a:effectLst/>
                          <a:latin typeface="+mn-lt"/>
                        </a:rPr>
                        <a:t> </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1"/>
                  </a:ext>
                </a:extLst>
              </a:tr>
              <a:tr h="452229">
                <a:tc>
                  <a:txBody>
                    <a:bodyPr/>
                    <a:lstStyle/>
                    <a:p>
                      <a:pPr>
                        <a:lnSpc>
                          <a:spcPct val="115000"/>
                        </a:lnSpc>
                        <a:spcAft>
                          <a:spcPts val="0"/>
                        </a:spcAft>
                      </a:pPr>
                      <a:r>
                        <a:rPr lang="en-IN" sz="1400" dirty="0">
                          <a:effectLst/>
                          <a:latin typeface="+mn-lt"/>
                        </a:rPr>
                        <a:t>Marketing </a:t>
                      </a:r>
                      <a:endParaRPr lang="en-IN" sz="1400" dirty="0">
                        <a:solidFill>
                          <a:srgbClr val="000000"/>
                        </a:solidFill>
                        <a:effectLst/>
                        <a:latin typeface="+mn-lt"/>
                        <a:ea typeface="Calibri"/>
                        <a:cs typeface="Frutiger LT Pro 45 Light"/>
                      </a:endParaRPr>
                    </a:p>
                    <a:p>
                      <a:pPr>
                        <a:lnSpc>
                          <a:spcPct val="115000"/>
                        </a:lnSpc>
                        <a:spcAft>
                          <a:spcPts val="0"/>
                        </a:spcAft>
                      </a:pPr>
                      <a:r>
                        <a:rPr lang="en-IN" sz="1400" dirty="0">
                          <a:effectLst/>
                          <a:latin typeface="+mn-lt"/>
                        </a:rPr>
                        <a:t> </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nSpc>
                          <a:spcPct val="115000"/>
                        </a:lnSpc>
                        <a:spcAft>
                          <a:spcPts val="0"/>
                        </a:spcAft>
                      </a:pPr>
                      <a:r>
                        <a:rPr lang="en-IN" sz="1400" dirty="0">
                          <a:effectLst/>
                          <a:latin typeface="+mn-lt"/>
                        </a:rPr>
                        <a:t>Advertising budget </a:t>
                      </a:r>
                      <a:endParaRPr lang="en-IN" sz="1400" dirty="0">
                        <a:solidFill>
                          <a:srgbClr val="000000"/>
                        </a:solidFill>
                        <a:effectLst/>
                        <a:latin typeface="+mn-lt"/>
                        <a:ea typeface="Calibri"/>
                        <a:cs typeface="Frutiger LT Pro 45 Light"/>
                      </a:endParaRPr>
                    </a:p>
                    <a:p>
                      <a:pPr>
                        <a:lnSpc>
                          <a:spcPct val="115000"/>
                        </a:lnSpc>
                        <a:spcAft>
                          <a:spcPts val="0"/>
                        </a:spcAft>
                      </a:pPr>
                      <a:r>
                        <a:rPr lang="en-IN" sz="1400" dirty="0">
                          <a:effectLst/>
                          <a:latin typeface="+mn-lt"/>
                        </a:rPr>
                        <a:t>Where to advertise </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nSpc>
                          <a:spcPct val="115000"/>
                        </a:lnSpc>
                        <a:spcAft>
                          <a:spcPts val="0"/>
                        </a:spcAft>
                      </a:pPr>
                      <a:r>
                        <a:rPr lang="en-IN" sz="1400" dirty="0">
                          <a:effectLst/>
                          <a:latin typeface="+mn-lt"/>
                        </a:rPr>
                        <a:t>Market share </a:t>
                      </a:r>
                      <a:endParaRPr lang="en-IN" sz="1400" dirty="0">
                        <a:solidFill>
                          <a:srgbClr val="000000"/>
                        </a:solidFill>
                        <a:effectLst/>
                        <a:latin typeface="+mn-lt"/>
                        <a:ea typeface="Calibri"/>
                        <a:cs typeface="Frutiger LT Pro 45 Light"/>
                      </a:endParaRPr>
                    </a:p>
                    <a:p>
                      <a:pPr>
                        <a:lnSpc>
                          <a:spcPct val="115000"/>
                        </a:lnSpc>
                        <a:spcAft>
                          <a:spcPts val="0"/>
                        </a:spcAft>
                      </a:pPr>
                      <a:r>
                        <a:rPr lang="en-IN" sz="1400" dirty="0">
                          <a:effectLst/>
                          <a:latin typeface="+mn-lt"/>
                        </a:rPr>
                        <a:t>Customer satisfaction </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nSpc>
                          <a:spcPct val="115000"/>
                        </a:lnSpc>
                        <a:spcAft>
                          <a:spcPts val="0"/>
                        </a:spcAft>
                      </a:pPr>
                      <a:r>
                        <a:rPr lang="en-IN" sz="1400" dirty="0">
                          <a:effectLst/>
                          <a:latin typeface="+mn-lt"/>
                        </a:rPr>
                        <a:t>Customer’s income </a:t>
                      </a:r>
                      <a:endParaRPr lang="en-IN" sz="1400" dirty="0">
                        <a:solidFill>
                          <a:srgbClr val="000000"/>
                        </a:solidFill>
                        <a:effectLst/>
                        <a:latin typeface="+mn-lt"/>
                        <a:ea typeface="Calibri"/>
                        <a:cs typeface="Frutiger LT Pro 45 Light"/>
                      </a:endParaRPr>
                    </a:p>
                    <a:p>
                      <a:pPr>
                        <a:lnSpc>
                          <a:spcPct val="115000"/>
                        </a:lnSpc>
                        <a:spcAft>
                          <a:spcPts val="0"/>
                        </a:spcAft>
                      </a:pPr>
                      <a:r>
                        <a:rPr lang="en-IN" sz="1400" dirty="0">
                          <a:effectLst/>
                          <a:latin typeface="+mn-lt"/>
                        </a:rPr>
                        <a:t>Competitor’s actions </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2"/>
                  </a:ext>
                </a:extLst>
              </a:tr>
              <a:tr h="688398">
                <a:tc>
                  <a:txBody>
                    <a:bodyPr/>
                    <a:lstStyle/>
                    <a:p>
                      <a:pPr>
                        <a:lnSpc>
                          <a:spcPct val="115000"/>
                        </a:lnSpc>
                        <a:spcAft>
                          <a:spcPts val="0"/>
                        </a:spcAft>
                      </a:pPr>
                      <a:r>
                        <a:rPr lang="en-IN" sz="1400" dirty="0">
                          <a:effectLst/>
                          <a:latin typeface="+mn-lt"/>
                        </a:rPr>
                        <a:t>Manufacturing</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1400" dirty="0">
                          <a:effectLst/>
                          <a:latin typeface="+mn-lt"/>
                        </a:rPr>
                        <a:t>What and how much to produce  Inventory levels </a:t>
                      </a:r>
                      <a:endParaRPr lang="en-IN" sz="1400" dirty="0">
                        <a:solidFill>
                          <a:srgbClr val="000000"/>
                        </a:solidFill>
                        <a:effectLst/>
                        <a:latin typeface="+mn-lt"/>
                        <a:ea typeface="Calibri"/>
                        <a:cs typeface="Frutiger LT Pro 45 Light"/>
                      </a:endParaRPr>
                    </a:p>
                    <a:p>
                      <a:pPr>
                        <a:lnSpc>
                          <a:spcPct val="115000"/>
                        </a:lnSpc>
                        <a:spcAft>
                          <a:spcPts val="0"/>
                        </a:spcAft>
                      </a:pPr>
                      <a:r>
                        <a:rPr lang="en-IN" sz="1400" dirty="0">
                          <a:effectLst/>
                          <a:latin typeface="+mn-lt"/>
                        </a:rPr>
                        <a:t>Compensation programs </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1400" dirty="0">
                          <a:effectLst/>
                          <a:latin typeface="+mn-lt"/>
                        </a:rPr>
                        <a:t>Total cost  Quality level </a:t>
                      </a:r>
                      <a:endParaRPr lang="en-IN" sz="1400" dirty="0">
                        <a:solidFill>
                          <a:srgbClr val="000000"/>
                        </a:solidFill>
                        <a:effectLst/>
                        <a:latin typeface="+mn-lt"/>
                        <a:ea typeface="Calibri"/>
                        <a:cs typeface="Frutiger LT Pro 45 Light"/>
                      </a:endParaRPr>
                    </a:p>
                    <a:p>
                      <a:pPr>
                        <a:lnSpc>
                          <a:spcPct val="115000"/>
                        </a:lnSpc>
                        <a:spcAft>
                          <a:spcPts val="0"/>
                        </a:spcAft>
                      </a:pPr>
                      <a:r>
                        <a:rPr lang="en-IN" sz="1400" dirty="0">
                          <a:effectLst/>
                          <a:latin typeface="+mn-lt"/>
                        </a:rPr>
                        <a:t>Employee satisfaction </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1400" dirty="0">
                          <a:effectLst/>
                          <a:latin typeface="+mn-lt"/>
                        </a:rPr>
                        <a:t>Machine capacity  Technology  Materials prices </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3"/>
                  </a:ext>
                </a:extLst>
              </a:tr>
              <a:tr h="688398">
                <a:tc>
                  <a:txBody>
                    <a:bodyPr/>
                    <a:lstStyle/>
                    <a:p>
                      <a:pPr>
                        <a:lnSpc>
                          <a:spcPct val="115000"/>
                        </a:lnSpc>
                        <a:spcAft>
                          <a:spcPts val="0"/>
                        </a:spcAft>
                      </a:pPr>
                      <a:r>
                        <a:rPr lang="en-IN" sz="1400" dirty="0">
                          <a:effectLst/>
                          <a:latin typeface="+mn-lt"/>
                        </a:rPr>
                        <a:t>Accounting </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nSpc>
                          <a:spcPct val="115000"/>
                        </a:lnSpc>
                        <a:spcAft>
                          <a:spcPts val="0"/>
                        </a:spcAft>
                      </a:pPr>
                      <a:r>
                        <a:rPr lang="en-IN" sz="1400" dirty="0">
                          <a:effectLst/>
                          <a:latin typeface="+mn-lt"/>
                        </a:rPr>
                        <a:t>Use of computers </a:t>
                      </a:r>
                      <a:endParaRPr lang="en-IN" sz="1400" dirty="0">
                        <a:solidFill>
                          <a:srgbClr val="000000"/>
                        </a:solidFill>
                        <a:effectLst/>
                        <a:latin typeface="+mn-lt"/>
                        <a:ea typeface="Calibri"/>
                        <a:cs typeface="Frutiger LT Pro 45 Light"/>
                      </a:endParaRPr>
                    </a:p>
                    <a:p>
                      <a:pPr>
                        <a:lnSpc>
                          <a:spcPct val="115000"/>
                        </a:lnSpc>
                        <a:spcAft>
                          <a:spcPts val="0"/>
                        </a:spcAft>
                      </a:pPr>
                      <a:r>
                        <a:rPr lang="en-IN" sz="1400" dirty="0">
                          <a:effectLst/>
                          <a:latin typeface="+mn-lt"/>
                        </a:rPr>
                        <a:t>Audit schedule </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nSpc>
                          <a:spcPct val="115000"/>
                        </a:lnSpc>
                        <a:spcAft>
                          <a:spcPts val="0"/>
                        </a:spcAft>
                      </a:pPr>
                      <a:r>
                        <a:rPr lang="en-IN" sz="1400" dirty="0">
                          <a:effectLst/>
                          <a:latin typeface="+mn-lt"/>
                        </a:rPr>
                        <a:t>Data processing cost </a:t>
                      </a:r>
                      <a:endParaRPr lang="en-IN" sz="1400" dirty="0">
                        <a:solidFill>
                          <a:srgbClr val="000000"/>
                        </a:solidFill>
                        <a:effectLst/>
                        <a:latin typeface="+mn-lt"/>
                        <a:ea typeface="Calibri"/>
                        <a:cs typeface="Frutiger LT Pro 45 Light"/>
                      </a:endParaRPr>
                    </a:p>
                    <a:p>
                      <a:pPr>
                        <a:lnSpc>
                          <a:spcPct val="115000"/>
                        </a:lnSpc>
                        <a:spcAft>
                          <a:spcPts val="0"/>
                        </a:spcAft>
                      </a:pPr>
                      <a:r>
                        <a:rPr lang="en-IN" sz="1400" dirty="0">
                          <a:effectLst/>
                          <a:latin typeface="+mn-lt"/>
                        </a:rPr>
                        <a:t>Error rate </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nSpc>
                          <a:spcPct val="115000"/>
                        </a:lnSpc>
                        <a:spcAft>
                          <a:spcPts val="0"/>
                        </a:spcAft>
                      </a:pPr>
                      <a:r>
                        <a:rPr lang="en-IN" sz="1400" dirty="0">
                          <a:effectLst/>
                          <a:latin typeface="+mn-lt"/>
                        </a:rPr>
                        <a:t>Computer technology </a:t>
                      </a:r>
                      <a:endParaRPr lang="en-IN" sz="1400" dirty="0">
                        <a:solidFill>
                          <a:srgbClr val="000000"/>
                        </a:solidFill>
                        <a:effectLst/>
                        <a:latin typeface="+mn-lt"/>
                        <a:ea typeface="Calibri"/>
                        <a:cs typeface="Frutiger LT Pro 45 Light"/>
                      </a:endParaRPr>
                    </a:p>
                    <a:p>
                      <a:pPr marL="0" marR="0" indent="0" algn="l" defTabSz="914400" rtl="0" eaLnBrk="1" fontAlgn="auto" latinLnBrk="0" hangingPunct="1">
                        <a:lnSpc>
                          <a:spcPct val="115000"/>
                        </a:lnSpc>
                        <a:spcBef>
                          <a:spcPts val="0"/>
                        </a:spcBef>
                        <a:spcAft>
                          <a:spcPts val="0"/>
                        </a:spcAft>
                        <a:buClrTx/>
                        <a:buSzTx/>
                        <a:buFontTx/>
                        <a:buNone/>
                        <a:tabLst/>
                        <a:defRPr/>
                      </a:pPr>
                      <a:r>
                        <a:rPr lang="en-IN" sz="1400" dirty="0">
                          <a:effectLst/>
                          <a:latin typeface="+mn-lt"/>
                        </a:rPr>
                        <a:t>Tax rates Legal</a:t>
                      </a:r>
                      <a:r>
                        <a:rPr lang="en-IN" sz="1400" baseline="0" dirty="0">
                          <a:effectLst/>
                          <a:latin typeface="+mn-lt"/>
                        </a:rPr>
                        <a:t> </a:t>
                      </a:r>
                      <a:r>
                        <a:rPr lang="en-IN" sz="1400" dirty="0">
                          <a:effectLst/>
                          <a:latin typeface="+mn-lt"/>
                        </a:rPr>
                        <a:t>requirements </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4"/>
                  </a:ext>
                </a:extLst>
              </a:tr>
              <a:tr h="49258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1400" dirty="0">
                          <a:effectLst/>
                          <a:latin typeface="+mn-lt"/>
                        </a:rPr>
                        <a:t>Transportation </a:t>
                      </a:r>
                      <a:endParaRPr lang="en-IN" sz="1400" dirty="0">
                        <a:solidFill>
                          <a:srgbClr val="000000"/>
                        </a:solidFill>
                        <a:effectLst/>
                        <a:latin typeface="+mn-lt"/>
                        <a:ea typeface="Calibri"/>
                        <a:cs typeface="Frutiger LT Pro 45 Light"/>
                      </a:endParaRPr>
                    </a:p>
                    <a:p>
                      <a:pPr>
                        <a:lnSpc>
                          <a:spcPct val="115000"/>
                        </a:lnSpc>
                        <a:spcAft>
                          <a:spcPts val="0"/>
                        </a:spcAft>
                      </a:pP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nSpc>
                          <a:spcPct val="115000"/>
                        </a:lnSpc>
                        <a:spcAft>
                          <a:spcPts val="0"/>
                        </a:spcAft>
                      </a:pPr>
                      <a:r>
                        <a:rPr lang="en-IN" sz="1400" dirty="0">
                          <a:effectLst/>
                          <a:latin typeface="+mn-lt"/>
                        </a:rPr>
                        <a:t>Shipments schedule  use of smart cards </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nSpc>
                          <a:spcPct val="115000"/>
                        </a:lnSpc>
                        <a:spcAft>
                          <a:spcPts val="0"/>
                        </a:spcAft>
                      </a:pPr>
                      <a:r>
                        <a:rPr lang="en-IN" sz="1400" dirty="0">
                          <a:effectLst/>
                          <a:latin typeface="+mn-lt"/>
                        </a:rPr>
                        <a:t>Total transport cost </a:t>
                      </a:r>
                    </a:p>
                    <a:p>
                      <a:pPr marL="0" marR="0" indent="0" algn="l" defTabSz="914400" rtl="0" eaLnBrk="1" fontAlgn="auto" latinLnBrk="0" hangingPunct="1">
                        <a:lnSpc>
                          <a:spcPct val="115000"/>
                        </a:lnSpc>
                        <a:spcBef>
                          <a:spcPts val="0"/>
                        </a:spcBef>
                        <a:spcAft>
                          <a:spcPts val="0"/>
                        </a:spcAft>
                        <a:buClrTx/>
                        <a:buSzTx/>
                        <a:buFontTx/>
                        <a:buNone/>
                        <a:tabLst/>
                        <a:defRPr/>
                      </a:pPr>
                      <a:r>
                        <a:rPr lang="en-IN" sz="1400" dirty="0">
                          <a:effectLst/>
                          <a:latin typeface="+mn-lt"/>
                        </a:rPr>
                        <a:t>Payment float time </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1400" dirty="0">
                          <a:effectLst/>
                          <a:latin typeface="+mn-lt"/>
                        </a:rPr>
                        <a:t>Delivery distance  Regulations </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5"/>
                  </a:ext>
                </a:extLst>
              </a:tr>
              <a:tr h="29157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1400" dirty="0">
                          <a:effectLst/>
                          <a:latin typeface="+mn-lt"/>
                        </a:rPr>
                        <a:t>Services </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nSpc>
                          <a:spcPct val="115000"/>
                        </a:lnSpc>
                        <a:spcAft>
                          <a:spcPts val="0"/>
                        </a:spcAft>
                      </a:pPr>
                      <a:r>
                        <a:rPr lang="en-IN" sz="1400" dirty="0">
                          <a:effectLst/>
                          <a:latin typeface="+mn-lt"/>
                        </a:rPr>
                        <a:t>Staffing levels </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nSpc>
                          <a:spcPct val="115000"/>
                        </a:lnSpc>
                        <a:spcAft>
                          <a:spcPts val="0"/>
                        </a:spcAft>
                      </a:pPr>
                      <a:r>
                        <a:rPr lang="en-IN" sz="1400" dirty="0">
                          <a:effectLst/>
                          <a:latin typeface="+mn-lt"/>
                        </a:rPr>
                        <a:t>Customer satisfaction </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nSpc>
                          <a:spcPct val="115000"/>
                        </a:lnSpc>
                        <a:spcAft>
                          <a:spcPts val="0"/>
                        </a:spcAft>
                      </a:pPr>
                      <a:r>
                        <a:rPr lang="en-IN" sz="1400" dirty="0">
                          <a:effectLst/>
                          <a:latin typeface="+mn-lt"/>
                        </a:rPr>
                        <a:t>Demand for services </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426854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497"/>
            <a:ext cx="8153400" cy="1097280"/>
          </a:xfrm>
        </p:spPr>
        <p:txBody>
          <a:bodyPr wrap="square">
            <a:spAutoFit/>
          </a:bodyPr>
          <a:lstStyle/>
          <a:p>
            <a:r>
              <a:rPr lang="en-US" sz="3600" dirty="0">
                <a:latin typeface="+mj-lt"/>
              </a:rPr>
              <a:t>The Structure of a Mathematical Model</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457200" y="1371600"/>
                <a:ext cx="8153400" cy="2562240"/>
              </a:xfrm>
            </p:spPr>
            <p:txBody>
              <a:bodyPr wrap="square">
                <a:spAutoFit/>
              </a:bodyPr>
              <a:lstStyle/>
              <a:p>
                <a:r>
                  <a:rPr lang="en-US" sz="2400" kern="0" dirty="0"/>
                  <a:t>The components of a quantitative model are linked together by mathematical (algebraic) expressions—equations or inequalities. </a:t>
                </a:r>
              </a:p>
              <a:p>
                <a:pPr marL="914400" lvl="1" indent="-457200"/>
                <a:r>
                  <a:rPr lang="en-US" sz="2400" kern="0" dirty="0"/>
                  <a:t>Example: Profit </a:t>
                </a:r>
                <a14:m>
                  <m:oMath xmlns:m="http://schemas.openxmlformats.org/officeDocument/2006/math">
                    <m:r>
                      <a:rPr lang="en-US" sz="2400">
                        <a:latin typeface="Cambria Math"/>
                      </a:rPr>
                      <m:t>(</m:t>
                    </m:r>
                    <m:r>
                      <a:rPr lang="en-US" sz="2400" i="1">
                        <a:latin typeface="Cambria Math"/>
                      </a:rPr>
                      <m:t>𝑃</m:t>
                    </m:r>
                    <m:r>
                      <a:rPr lang="en-US" sz="2400" i="1">
                        <a:latin typeface="Cambria Math"/>
                      </a:rPr>
                      <m:t>)=</m:t>
                    </m:r>
                    <m:r>
                      <a:rPr lang="en-US" sz="2400" i="1">
                        <a:latin typeface="Cambria Math"/>
                      </a:rPr>
                      <m:t>𝑅</m:t>
                    </m:r>
                    <m:r>
                      <a:rPr lang="en-US" sz="2400" i="1">
                        <a:latin typeface="Cambria Math"/>
                      </a:rPr>
                      <m:t>−</m:t>
                    </m:r>
                    <m:r>
                      <a:rPr lang="en-US" sz="2400" i="1">
                        <a:latin typeface="Cambria Math"/>
                      </a:rPr>
                      <m:t>𝐶</m:t>
                    </m:r>
                  </m:oMath>
                </a14:m>
                <a:endParaRPr lang="en-US" sz="2400" i="1" dirty="0"/>
              </a:p>
              <a:p>
                <a:pPr marL="0" indent="0">
                  <a:buNone/>
                  <a:tabLst>
                    <a:tab pos="463550" algn="l"/>
                  </a:tabLst>
                </a:pPr>
                <a:r>
                  <a:rPr lang="en-US" sz="2400" kern="0" dirty="0"/>
                  <a:t>		where </a:t>
                </a:r>
                <a:r>
                  <a:rPr lang="en-US" sz="2400" i="1" dirty="0">
                    <a:solidFill>
                      <a:schemeClr val="bg2"/>
                    </a:solidFill>
                  </a:rPr>
                  <a:t>P</a:t>
                </a:r>
                <a:r>
                  <a:rPr lang="en-US" sz="2400" i="1" dirty="0"/>
                  <a:t> </a:t>
                </a:r>
                <a:r>
                  <a:rPr lang="en-US" sz="2400" dirty="0"/>
                  <a:t>= profit, </a:t>
                </a:r>
                <a:r>
                  <a:rPr lang="en-US" sz="2400" i="1" dirty="0">
                    <a:solidFill>
                      <a:schemeClr val="bg2"/>
                    </a:solidFill>
                  </a:rPr>
                  <a:t>R</a:t>
                </a:r>
                <a:r>
                  <a:rPr lang="en-US" sz="2400" i="1" dirty="0"/>
                  <a:t> </a:t>
                </a:r>
                <a:r>
                  <a:rPr lang="en-US" sz="2400" dirty="0"/>
                  <a:t>= revenue, and </a:t>
                </a:r>
                <a:r>
                  <a:rPr lang="en-US" sz="2400" i="1" dirty="0">
                    <a:solidFill>
                      <a:schemeClr val="bg2"/>
                    </a:solidFill>
                  </a:rPr>
                  <a:t>C</a:t>
                </a:r>
                <a:r>
                  <a:rPr lang="en-US" sz="2400" i="1" dirty="0"/>
                  <a:t> </a:t>
                </a:r>
                <a:r>
                  <a:rPr lang="en-US" sz="2400" dirty="0"/>
                  <a:t>= cost</a:t>
                </a:r>
              </a:p>
              <a:p>
                <a:pPr marL="914400" lvl="1" indent="-457200"/>
                <a:r>
                  <a:rPr lang="en-US" sz="2400" dirty="0"/>
                  <a:t>Example - Simple Present-Value -</a:t>
                </a:r>
                <a:endParaRPr lang="en-US" sz="2400" kern="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457200" y="1371600"/>
                <a:ext cx="8153400" cy="2562240"/>
              </a:xfrm>
              <a:blipFill rotWithShape="1">
                <a:blip r:embed="rId4"/>
                <a:stretch>
                  <a:fillRect l="-2093" t="-3333" b="-6429"/>
                </a:stretch>
              </a:blipFill>
            </p:spPr>
            <p:txBody>
              <a:bodyPr/>
              <a:lstStyle/>
              <a:p>
                <a:r>
                  <a:rPr lang="en-US">
                    <a:noFill/>
                  </a:rPr>
                  <a:t> </a:t>
                </a:r>
              </a:p>
            </p:txBody>
          </p:sp>
        </mc:Fallback>
      </mc:AlternateContent>
      <p:graphicFrame>
        <p:nvGraphicFramePr>
          <p:cNvPr id="4" name="Object 3" descr="Cap p equals cap f divided by open parenthesis one plus small i close parenthesis to the power of n equals one lakh divided by open parenthesis one plus point one close parenthesis to the power of five equals sixty-two thousand and ninety-two."/>
          <p:cNvGraphicFramePr>
            <a:graphicFrameLocks noChangeAspect="1"/>
          </p:cNvGraphicFramePr>
          <p:nvPr>
            <p:extLst>
              <p:ext uri="{D42A27DB-BD31-4B8C-83A1-F6EECF244321}">
                <p14:modId xmlns:p14="http://schemas.microsoft.com/office/powerpoint/2010/main" val="3666162640"/>
              </p:ext>
            </p:extLst>
          </p:nvPr>
        </p:nvGraphicFramePr>
        <p:xfrm>
          <a:off x="1314450" y="4052028"/>
          <a:ext cx="4067036" cy="849445"/>
        </p:xfrm>
        <a:graphic>
          <a:graphicData uri="http://schemas.openxmlformats.org/presentationml/2006/ole">
            <mc:AlternateContent xmlns:mc="http://schemas.openxmlformats.org/markup-compatibility/2006">
              <mc:Choice xmlns:v="urn:schemas-microsoft-com:vml" Requires="v">
                <p:oleObj spid="_x0000_s6216" name="Equation" r:id="rId5" imgW="2006280" imgH="419040" progId="Equation.DSMT4">
                  <p:embed/>
                </p:oleObj>
              </mc:Choice>
              <mc:Fallback>
                <p:oleObj name="Equation" r:id="rId5" imgW="2006280" imgH="419040" progId="Equation.DSMT4">
                  <p:embed/>
                  <p:pic>
                    <p:nvPicPr>
                      <p:cNvPr id="0" name=""/>
                      <p:cNvPicPr/>
                      <p:nvPr/>
                    </p:nvPicPr>
                    <p:blipFill>
                      <a:blip r:embed="rId6"/>
                      <a:stretch>
                        <a:fillRect/>
                      </a:stretch>
                    </p:blipFill>
                    <p:spPr>
                      <a:xfrm>
                        <a:off x="1314450" y="4052028"/>
                        <a:ext cx="4067036" cy="849445"/>
                      </a:xfrm>
                      <a:prstGeom prst="rect">
                        <a:avLst/>
                      </a:prstGeom>
                    </p:spPr>
                  </p:pic>
                </p:oleObj>
              </mc:Fallback>
            </mc:AlternateContent>
          </a:graphicData>
        </a:graphic>
      </p:graphicFrame>
      <p:sp>
        <p:nvSpPr>
          <p:cNvPr id="3" name="Content Placeholder 2"/>
          <p:cNvSpPr>
            <a:spLocks noGrp="1"/>
          </p:cNvSpPr>
          <p:nvPr>
            <p:ph idx="13"/>
          </p:nvPr>
        </p:nvSpPr>
        <p:spPr>
          <a:xfrm>
            <a:off x="457200" y="5029200"/>
            <a:ext cx="8153400" cy="815608"/>
          </a:xfrm>
        </p:spPr>
        <p:txBody>
          <a:bodyPr wrap="square">
            <a:spAutoFit/>
          </a:bodyPr>
          <a:lstStyle/>
          <a:p>
            <a:pPr marL="914400" lvl="1" indent="0">
              <a:buNone/>
              <a:tabLst>
                <a:tab pos="463550" algn="l"/>
              </a:tabLst>
            </a:pPr>
            <a:r>
              <a:rPr lang="en-US" sz="2400" kern="0" dirty="0"/>
              <a:t>where </a:t>
            </a:r>
            <a:r>
              <a:rPr lang="en-US" sz="2400" i="1" dirty="0">
                <a:solidFill>
                  <a:schemeClr val="bg2"/>
                </a:solidFill>
              </a:rPr>
              <a:t>P</a:t>
            </a:r>
            <a:r>
              <a:rPr lang="en-US" sz="2400" i="1" dirty="0"/>
              <a:t> </a:t>
            </a:r>
            <a:r>
              <a:rPr lang="en-US" sz="2400" dirty="0"/>
              <a:t>= present value, </a:t>
            </a:r>
            <a:r>
              <a:rPr lang="en-US" sz="2400" i="1" dirty="0">
                <a:solidFill>
                  <a:schemeClr val="bg2"/>
                </a:solidFill>
              </a:rPr>
              <a:t>F</a:t>
            </a:r>
            <a:r>
              <a:rPr lang="en-US" sz="2400" i="1" dirty="0"/>
              <a:t> </a:t>
            </a:r>
            <a:r>
              <a:rPr lang="en-US" sz="2400" dirty="0"/>
              <a:t>= future cash-flow,           </a:t>
            </a:r>
          </a:p>
          <a:p>
            <a:pPr marL="914400" lvl="1" indent="0">
              <a:buNone/>
              <a:tabLst>
                <a:tab pos="463550" algn="l"/>
              </a:tabLst>
            </a:pPr>
            <a:r>
              <a:rPr lang="en-US" sz="2400" i="1" dirty="0" err="1">
                <a:solidFill>
                  <a:schemeClr val="bg2"/>
                </a:solidFill>
              </a:rPr>
              <a:t>i</a:t>
            </a:r>
            <a:r>
              <a:rPr lang="en-US" sz="2400" i="1" dirty="0"/>
              <a:t> </a:t>
            </a:r>
            <a:r>
              <a:rPr lang="en-US" sz="2400" dirty="0"/>
              <a:t>= interest-rate, and </a:t>
            </a:r>
            <a:r>
              <a:rPr lang="en-US" sz="2400" i="1" dirty="0">
                <a:solidFill>
                  <a:schemeClr val="bg2"/>
                </a:solidFill>
              </a:rPr>
              <a:t>n</a:t>
            </a:r>
            <a:r>
              <a:rPr lang="en-US" sz="2400" dirty="0"/>
              <a:t> = number of period (years)</a:t>
            </a:r>
          </a:p>
        </p:txBody>
      </p:sp>
    </p:spTree>
    <p:extLst>
      <p:ext uri="{BB962C8B-B14F-4D97-AF65-F5344CB8AC3E}">
        <p14:creationId xmlns:p14="http://schemas.microsoft.com/office/powerpoint/2010/main" val="2428157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32"/>
            <a:ext cx="8153400" cy="1661993"/>
          </a:xfrm>
        </p:spPr>
        <p:txBody>
          <a:bodyPr wrap="square">
            <a:spAutoFit/>
          </a:bodyPr>
          <a:lstStyle/>
          <a:p>
            <a:r>
              <a:rPr lang="en-IN" sz="3600" dirty="0" err="1">
                <a:latin typeface="+mj-lt"/>
              </a:rPr>
              <a:t>Modeling</a:t>
            </a:r>
            <a:r>
              <a:rPr lang="en-IN" sz="3600" dirty="0">
                <a:latin typeface="+mj-lt"/>
              </a:rPr>
              <a:t> and Decision Making - </a:t>
            </a:r>
            <a:br>
              <a:rPr lang="en-IN" sz="3600" dirty="0">
                <a:latin typeface="+mj-lt"/>
              </a:rPr>
            </a:br>
            <a:r>
              <a:rPr lang="en-IN" sz="3600" dirty="0">
                <a:latin typeface="+mj-lt"/>
              </a:rPr>
              <a:t>Under Certainty, Uncertainty, and Risk </a:t>
            </a:r>
            <a:r>
              <a:rPr lang="en-US" sz="2800" dirty="0">
                <a:latin typeface="+mj-lt"/>
              </a:rPr>
              <a:t>(1 of 2)</a:t>
            </a:r>
          </a:p>
        </p:txBody>
      </p:sp>
      <p:sp>
        <p:nvSpPr>
          <p:cNvPr id="5" name="Content Placeholder 4"/>
          <p:cNvSpPr>
            <a:spLocks noGrp="1"/>
          </p:cNvSpPr>
          <p:nvPr>
            <p:ph idx="13"/>
          </p:nvPr>
        </p:nvSpPr>
        <p:spPr>
          <a:xfrm>
            <a:off x="457200" y="1982778"/>
            <a:ext cx="8153400" cy="4170372"/>
          </a:xfrm>
        </p:spPr>
        <p:txBody>
          <a:bodyPr wrap="square">
            <a:spAutoFit/>
          </a:bodyPr>
          <a:lstStyle/>
          <a:p>
            <a:pPr marL="285750" indent="-285750"/>
            <a:r>
              <a:rPr lang="en-US" sz="2400" dirty="0"/>
              <a:t>Certainty</a:t>
            </a:r>
          </a:p>
          <a:p>
            <a:pPr marL="772668" lvl="1"/>
            <a:r>
              <a:rPr lang="en-US" sz="2400" dirty="0"/>
              <a:t>Assume complete knowledge</a:t>
            </a:r>
          </a:p>
          <a:p>
            <a:pPr marL="772668" lvl="1"/>
            <a:r>
              <a:rPr lang="en-US" sz="2400" dirty="0"/>
              <a:t>All potential outcomes are known</a:t>
            </a:r>
          </a:p>
          <a:p>
            <a:pPr marL="285750" indent="-285750"/>
            <a:r>
              <a:rPr lang="en-US" sz="2400" dirty="0"/>
              <a:t>Uncertainty</a:t>
            </a:r>
          </a:p>
          <a:p>
            <a:pPr marL="772668" lvl="1"/>
            <a:r>
              <a:rPr lang="en-US" sz="2400" dirty="0"/>
              <a:t>Several outcomes for each decision</a:t>
            </a:r>
          </a:p>
          <a:p>
            <a:pPr marL="772668" lvl="1"/>
            <a:r>
              <a:rPr lang="en-US" sz="2400" dirty="0"/>
              <a:t>Probability of each outcome is unknown</a:t>
            </a:r>
          </a:p>
          <a:p>
            <a:pPr marL="285750" indent="-285750"/>
            <a:r>
              <a:rPr lang="en-US" sz="2400" dirty="0"/>
              <a:t>Risk analysis (probabilistic decision making)</a:t>
            </a:r>
          </a:p>
          <a:p>
            <a:pPr marL="772668" lvl="1"/>
            <a:r>
              <a:rPr lang="en-US" sz="2400" dirty="0"/>
              <a:t>Probability of each outcomes is known</a:t>
            </a:r>
          </a:p>
          <a:p>
            <a:pPr marL="772668" lvl="1"/>
            <a:r>
              <a:rPr lang="en-US" sz="2400" dirty="0"/>
              <a:t>Level of uncertainty </a:t>
            </a:r>
            <a:r>
              <a:rPr lang="en-US" sz="2400" dirty="0">
                <a:sym typeface="Wingdings" panose="05000000000000000000" pitchFamily="2" charset="2"/>
              </a:rPr>
              <a:t></a:t>
            </a:r>
            <a:r>
              <a:rPr lang="en-US" sz="2400" dirty="0"/>
              <a:t> Risk (expected value)</a:t>
            </a:r>
          </a:p>
        </p:txBody>
      </p:sp>
    </p:spTree>
    <p:extLst>
      <p:ext uri="{BB962C8B-B14F-4D97-AF65-F5344CB8AC3E}">
        <p14:creationId xmlns:p14="http://schemas.microsoft.com/office/powerpoint/2010/main" val="1074112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32"/>
            <a:ext cx="8153400" cy="1661993"/>
          </a:xfrm>
        </p:spPr>
        <p:txBody>
          <a:bodyPr wrap="square">
            <a:spAutoFit/>
          </a:bodyPr>
          <a:lstStyle/>
          <a:p>
            <a:r>
              <a:rPr lang="en-IN" sz="3600" dirty="0" err="1">
                <a:latin typeface="+mj-lt"/>
              </a:rPr>
              <a:t>Modeling</a:t>
            </a:r>
            <a:r>
              <a:rPr lang="en-IN" sz="3600" dirty="0">
                <a:latin typeface="+mj-lt"/>
              </a:rPr>
              <a:t> and Decision Making - </a:t>
            </a:r>
            <a:br>
              <a:rPr lang="en-IN" sz="3600" dirty="0">
                <a:latin typeface="+mj-lt"/>
              </a:rPr>
            </a:br>
            <a:r>
              <a:rPr lang="en-IN" sz="3600" dirty="0">
                <a:latin typeface="+mj-lt"/>
              </a:rPr>
              <a:t>Under Certainty, Uncertainty, and Risk </a:t>
            </a:r>
            <a:r>
              <a:rPr lang="en-US" sz="2800" dirty="0"/>
              <a:t>(2 of 2)</a:t>
            </a:r>
          </a:p>
        </p:txBody>
      </p:sp>
      <p:sp>
        <p:nvSpPr>
          <p:cNvPr id="4" name="Content Placeholder 2"/>
          <p:cNvSpPr>
            <a:spLocks noGrp="1"/>
          </p:cNvSpPr>
          <p:nvPr>
            <p:ph idx="1"/>
          </p:nvPr>
        </p:nvSpPr>
        <p:spPr>
          <a:xfrm>
            <a:off x="533400" y="1969413"/>
            <a:ext cx="8077200" cy="430887"/>
          </a:xfrm>
        </p:spPr>
        <p:txBody>
          <a:bodyPr wrap="square">
            <a:spAutoFit/>
          </a:bodyPr>
          <a:lstStyle/>
          <a:p>
            <a:pPr marL="0" indent="0">
              <a:buNone/>
            </a:pPr>
            <a:r>
              <a:rPr lang="en-US" sz="2800" dirty="0"/>
              <a:t>The Zones of Decision Making </a:t>
            </a:r>
          </a:p>
        </p:txBody>
      </p:sp>
      <p:pic>
        <p:nvPicPr>
          <p:cNvPr id="4098" name="Picture 2" descr="A rectangle lists 3 categories from left to right as Complete Knowledge Certainty, Risk, and Total Ignorance Uncertainty. Above it, an arrow to the left represents Increasing knowledge; below it, an arrow to the right represents Decreasing knowledge. "/>
          <p:cNvPicPr>
            <a:picLocks noChangeAspect="1" noChangeArrowheads="1"/>
          </p:cNvPicPr>
          <p:nvPr/>
        </p:nvPicPr>
        <p:blipFill rotWithShape="1">
          <a:blip r:embed="rId3">
            <a:extLst>
              <a:ext uri="{28A0092B-C50C-407E-A947-70E740481C1C}">
                <a14:useLocalDpi xmlns:a14="http://schemas.microsoft.com/office/drawing/2010/main" val="0"/>
              </a:ext>
            </a:extLst>
          </a:blip>
          <a:srcRect b="8445"/>
          <a:stretch/>
        </p:blipFill>
        <p:spPr bwMode="auto">
          <a:xfrm>
            <a:off x="583338" y="2626620"/>
            <a:ext cx="7977325" cy="2745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145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1107996"/>
          </a:xfrm>
        </p:spPr>
        <p:txBody>
          <a:bodyPr wrap="square">
            <a:spAutoFit/>
          </a:bodyPr>
          <a:lstStyle/>
          <a:p>
            <a:r>
              <a:rPr lang="en-US" sz="3600" dirty="0">
                <a:latin typeface="+mj-lt"/>
              </a:rPr>
              <a:t>Decision Modeling with Spreadsheets</a:t>
            </a:r>
            <a:endParaRPr lang="en-US" sz="2800" dirty="0">
              <a:latin typeface="+mj-lt"/>
            </a:endParaRPr>
          </a:p>
        </p:txBody>
      </p:sp>
      <p:sp>
        <p:nvSpPr>
          <p:cNvPr id="5" name="Content Placeholder 4"/>
          <p:cNvSpPr>
            <a:spLocks noGrp="1"/>
          </p:cNvSpPr>
          <p:nvPr>
            <p:ph idx="13"/>
          </p:nvPr>
        </p:nvSpPr>
        <p:spPr>
          <a:xfrm>
            <a:off x="457200" y="1370573"/>
            <a:ext cx="8153400" cy="4385816"/>
          </a:xfrm>
        </p:spPr>
        <p:txBody>
          <a:bodyPr wrap="square">
            <a:spAutoFit/>
          </a:bodyPr>
          <a:lstStyle/>
          <a:p>
            <a:pPr marL="285750" indent="-285750"/>
            <a:r>
              <a:rPr lang="en-US" sz="2400" dirty="0"/>
              <a:t>Spreadsheet</a:t>
            </a:r>
          </a:p>
          <a:p>
            <a:pPr marL="772668" lvl="1"/>
            <a:r>
              <a:rPr lang="en-US" sz="2400" dirty="0"/>
              <a:t>Most popular end-user modeling tool</a:t>
            </a:r>
          </a:p>
          <a:p>
            <a:pPr marL="772668" lvl="1"/>
            <a:r>
              <a:rPr lang="en-US" sz="2400" dirty="0"/>
              <a:t>Flexible and easy to use</a:t>
            </a:r>
          </a:p>
          <a:p>
            <a:pPr marL="772668" lvl="1"/>
            <a:r>
              <a:rPr lang="en-US" sz="2400" dirty="0"/>
              <a:t>Powerful functions (add-in functions)</a:t>
            </a:r>
          </a:p>
          <a:p>
            <a:pPr marL="772668" lvl="1"/>
            <a:r>
              <a:rPr lang="en-US" sz="2400" dirty="0"/>
              <a:t>Programmability (via macros)</a:t>
            </a:r>
          </a:p>
          <a:p>
            <a:pPr marL="772668" lvl="1"/>
            <a:r>
              <a:rPr lang="en-US" sz="2400" dirty="0"/>
              <a:t>What-if analysis and goal seeking</a:t>
            </a:r>
          </a:p>
          <a:p>
            <a:pPr marL="772668" lvl="1"/>
            <a:r>
              <a:rPr lang="en-US" sz="2400" dirty="0"/>
              <a:t>Simple database management</a:t>
            </a:r>
          </a:p>
          <a:p>
            <a:pPr marL="772668" lvl="1"/>
            <a:r>
              <a:rPr lang="en-US" sz="2400" dirty="0"/>
              <a:t>Seamless integration of model and data</a:t>
            </a:r>
          </a:p>
          <a:p>
            <a:pPr marL="772668" lvl="1"/>
            <a:r>
              <a:rPr lang="en-US" sz="2400" dirty="0"/>
              <a:t>Incorporates both static and dynamic models</a:t>
            </a:r>
          </a:p>
          <a:p>
            <a:pPr marL="772668" lvl="1"/>
            <a:r>
              <a:rPr lang="en-US" sz="2400" dirty="0"/>
              <a:t>Examples: Microsoft Excel (with Solver add-in)</a:t>
            </a:r>
          </a:p>
        </p:txBody>
      </p:sp>
    </p:spTree>
    <p:extLst>
      <p:ext uri="{BB962C8B-B14F-4D97-AF65-F5344CB8AC3E}">
        <p14:creationId xmlns:p14="http://schemas.microsoft.com/office/powerpoint/2010/main" val="3412635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1107996"/>
          </a:xfrm>
        </p:spPr>
        <p:txBody>
          <a:bodyPr wrap="square">
            <a:spAutoFit/>
          </a:bodyPr>
          <a:lstStyle/>
          <a:p>
            <a:r>
              <a:rPr lang="en-IN" dirty="0"/>
              <a:t>Excel Spreadsheet - Static Model Example</a:t>
            </a:r>
            <a:endParaRPr lang="en-US" sz="3600" dirty="0">
              <a:latin typeface="+mj-lt"/>
            </a:endParaRPr>
          </a:p>
        </p:txBody>
      </p:sp>
      <p:sp>
        <p:nvSpPr>
          <p:cNvPr id="4" name="Content Placeholder 2"/>
          <p:cNvSpPr>
            <a:spLocks noGrp="1"/>
          </p:cNvSpPr>
          <p:nvPr>
            <p:ph idx="1"/>
          </p:nvPr>
        </p:nvSpPr>
        <p:spPr>
          <a:xfrm>
            <a:off x="533400" y="1362075"/>
            <a:ext cx="8077200" cy="430887"/>
          </a:xfrm>
        </p:spPr>
        <p:txBody>
          <a:bodyPr wrap="square">
            <a:spAutoFit/>
          </a:bodyPr>
          <a:lstStyle/>
          <a:p>
            <a:pPr marL="0" indent="0">
              <a:buNone/>
            </a:pPr>
            <a:r>
              <a:rPr lang="en-US" sz="2800" dirty="0">
                <a:solidFill>
                  <a:srgbClr val="007FA3"/>
                </a:solidFill>
                <a:cs typeface="Tahoma" pitchFamily="34" charset="0"/>
              </a:rPr>
              <a:t>(Simple loan calculation of monthly payments)</a:t>
            </a:r>
            <a:endParaRPr lang="en-US" sz="2800" dirty="0">
              <a:solidFill>
                <a:srgbClr val="007FA3"/>
              </a:solidFill>
            </a:endParaRPr>
          </a:p>
        </p:txBody>
      </p:sp>
      <p:pic>
        <p:nvPicPr>
          <p:cNvPr id="5122" name="Picture 2" descr="The heading is Simple Loan Calculation Model in Excel. The category heads are listed in column B, while the amounts are listed in column E. Formulas are given for some of the amounts. The details of the cells for each row are as follows:&#10;• B6: Loan amount; E6: 150,000 dollars&#10;• B7: Interest rate; E7: 8 percent&#10;• B8: Number of years; E8: 30&#10;• B10: Number of months; E10: 360; The formula for this is given as E8 multiplied by 12.&#10;• B11: Interest rate per month; E11: 0.67 percent; The formula for this is given as E7 divided by 12.  &#10;• B13: Monthly loan payment; E13: 1,100.68 dollars; The formula is given as P M T open bracket E11, E10, E6, 0 close bracket.&#10;"/>
          <p:cNvPicPr>
            <a:picLocks noChangeAspect="1" noChangeArrowheads="1"/>
          </p:cNvPicPr>
          <p:nvPr/>
        </p:nvPicPr>
        <p:blipFill rotWithShape="1">
          <a:blip r:embed="rId4">
            <a:extLst>
              <a:ext uri="{28A0092B-C50C-407E-A947-70E740481C1C}">
                <a14:useLocalDpi xmlns:a14="http://schemas.microsoft.com/office/drawing/2010/main" val="0"/>
              </a:ext>
            </a:extLst>
          </a:blip>
          <a:srcRect b="3398"/>
          <a:stretch/>
        </p:blipFill>
        <p:spPr bwMode="auto">
          <a:xfrm>
            <a:off x="498154" y="1956125"/>
            <a:ext cx="5937892" cy="432320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Object 2" descr="The formula on the top shows cap f equals the product of cap p and nth power of the sum of 1 and small i.&#10;The formula at the bottom shows the following:&#10;Cap a equals product of cap p and the fraction of the product of small i and nth power of the sum of 1 and small i divided by the nth power of the sum of 1 and small i minus one.&#10;"/>
          <p:cNvGraphicFramePr>
            <a:graphicFrameLocks noChangeAspect="1"/>
          </p:cNvGraphicFramePr>
          <p:nvPr>
            <p:extLst>
              <p:ext uri="{D42A27DB-BD31-4B8C-83A1-F6EECF244321}">
                <p14:modId xmlns:p14="http://schemas.microsoft.com/office/powerpoint/2010/main" val="3124132745"/>
              </p:ext>
            </p:extLst>
          </p:nvPr>
        </p:nvGraphicFramePr>
        <p:xfrm>
          <a:off x="6581775" y="2895600"/>
          <a:ext cx="1801331" cy="1123471"/>
        </p:xfrm>
        <a:graphic>
          <a:graphicData uri="http://schemas.openxmlformats.org/presentationml/2006/ole">
            <mc:AlternateContent xmlns:mc="http://schemas.openxmlformats.org/markup-compatibility/2006">
              <mc:Choice xmlns:v="urn:schemas-microsoft-com:vml" Requires="v">
                <p:oleObj spid="_x0000_s5302" name="Equation" r:id="rId5" imgW="1079280" imgH="672840" progId="Equation.DSMT4">
                  <p:embed/>
                </p:oleObj>
              </mc:Choice>
              <mc:Fallback>
                <p:oleObj name="Equation" r:id="rId5" imgW="1079280" imgH="672840" progId="Equation.DSMT4">
                  <p:embed/>
                  <p:pic>
                    <p:nvPicPr>
                      <p:cNvPr id="0" name="Object 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1775" y="2895600"/>
                        <a:ext cx="1801331" cy="1123471"/>
                      </a:xfrm>
                      <a:prstGeom prst="rect">
                        <a:avLst/>
                      </a:prstGeom>
                      <a:solidFill>
                        <a:srgbClr val="C7FFF0"/>
                      </a:solidFill>
                      <a:ln w="9525">
                        <a:solidFill>
                          <a:schemeClr val="accent1"/>
                        </a:solidFill>
                        <a:miter lim="800000"/>
                        <a:headEnd/>
                        <a:tailEnd/>
                      </a:ln>
                    </p:spPr>
                  </p:pic>
                </p:oleObj>
              </mc:Fallback>
            </mc:AlternateContent>
          </a:graphicData>
        </a:graphic>
      </p:graphicFrame>
    </p:spTree>
    <p:extLst>
      <p:ext uri="{BB962C8B-B14F-4D97-AF65-F5344CB8AC3E}">
        <p14:creationId xmlns:p14="http://schemas.microsoft.com/office/powerpoint/2010/main" val="2808110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1107996"/>
          </a:xfrm>
        </p:spPr>
        <p:txBody>
          <a:bodyPr wrap="square">
            <a:spAutoFit/>
          </a:bodyPr>
          <a:lstStyle/>
          <a:p>
            <a:r>
              <a:rPr lang="en-IN" dirty="0"/>
              <a:t>Excel Spreadsheet - Dynamic Model Example</a:t>
            </a:r>
            <a:endParaRPr lang="en-US" sz="3600" dirty="0">
              <a:latin typeface="+mj-lt"/>
            </a:endParaRPr>
          </a:p>
        </p:txBody>
      </p:sp>
      <p:sp>
        <p:nvSpPr>
          <p:cNvPr id="4" name="Content Placeholder 2"/>
          <p:cNvSpPr>
            <a:spLocks noGrp="1"/>
          </p:cNvSpPr>
          <p:nvPr>
            <p:ph idx="1"/>
          </p:nvPr>
        </p:nvSpPr>
        <p:spPr>
          <a:xfrm>
            <a:off x="457200" y="1362075"/>
            <a:ext cx="8153400" cy="430887"/>
          </a:xfrm>
        </p:spPr>
        <p:txBody>
          <a:bodyPr wrap="square">
            <a:spAutoFit/>
          </a:bodyPr>
          <a:lstStyle/>
          <a:p>
            <a:pPr marL="0" indent="0">
              <a:buNone/>
            </a:pPr>
            <a:r>
              <a:rPr lang="en-IN" sz="2800" dirty="0">
                <a:solidFill>
                  <a:srgbClr val="007FA3"/>
                </a:solidFill>
                <a:cs typeface="Tahoma" pitchFamily="34" charset="0"/>
              </a:rPr>
              <a:t>(Simple loan calculation – effect of prepayment)</a:t>
            </a:r>
            <a:endParaRPr lang="en-US" sz="2800" dirty="0">
              <a:solidFill>
                <a:srgbClr val="007FA3"/>
              </a:solidFill>
            </a:endParaRPr>
          </a:p>
        </p:txBody>
      </p:sp>
      <p:pic>
        <p:nvPicPr>
          <p:cNvPr id="6147" name="Picture 3" descr="The heading is Dynamic Loan Calculation Model with Prepayment in Excel. The category heads are listed in column B. The amounts are listed in column E. Formulas are given for some of the amounts. The first 13 rows have exactly the same calculations as shown in Fig. 8.3 where the monthly loan payment was calculated as 1,100.68 dollars. &#10;Below the earlier calculation, Row 17 contains the heading Excel Spreadsheet Dynamic Model Example of a Simple Loan. A table is given below this. The details of the cells are as follows:&#10;o Row 22 has the table headings from columns A to E, which are: Month, Normal Payment, Prepay Amount, Total Payment, and Principle Owed.  &#10;o In Row 23, the value in the Month column is 0. The next three cells are blank. The value in the Principle Owed column is 150,000 dollars. &#10;o In Row 24, the values in each column are as follows:&#10;o Month: 1&#10;o Normal Payment: 1,100.65 dollars&#10;o Prepay Amount: 100 dollars&#10;o Total Payment: 1,200.65 dollars&#10;o Principle Owed: 149,799 dollars&#10;o In Row 25, the values in each column are as follows:&#10;o Month: 2&#10;o Normal Payment: 1,100.65 dollars&#10;o Prepay Amount: 100 dollars&#10;o Total Payment: 1,200.65 dollars&#10;o Principle Owed: 149,597 dollars&#10;o In Row 26, the values in each column are as follows:&#10;o Month: 3&#10;o Normal Payment: 1,100.65 dollars&#10;o Prepay Amount: 100 dollars&#10;o Total Payment: 1,200.65 dollars&#10;o Principle Owed: 149,394 dollars&#10;o In Row 27, the values in each column are as follows:&#10;o Month: 4&#10;o Normal Payment: 1,100.65 dollars&#10;o Prepay Amount: 100 dollars&#10;o Total Payment: 1,200.65 dollars&#10;o Principle Owed: 149,189 dollars&#10;o In Row 28, the values in each column are as follows:&#10;o Month: 5&#10;o Normal Payment: 1,100.65 dollars&#10;o Prepay Amount: 100 dollars&#10;o Total Payment: 1,200.65 dollars&#10;o Principle Owed: 148,983 dollars&#10;In two text boxes, the following text is written: &#10;o Text Box 1: A 100-dollar prepayment every month – loan is paid off in Month 270. &#10;o Text Box 2: Copy the Cells in Rows 24 into Rows 25 through Row 383 to get 360 months of results. &#10;"/>
          <p:cNvPicPr>
            <a:picLocks noChangeAspect="1" noChangeArrowheads="1"/>
          </p:cNvPicPr>
          <p:nvPr/>
        </p:nvPicPr>
        <p:blipFill rotWithShape="1">
          <a:blip r:embed="rId3">
            <a:extLst>
              <a:ext uri="{28A0092B-C50C-407E-A947-70E740481C1C}">
                <a14:useLocalDpi xmlns:a14="http://schemas.microsoft.com/office/drawing/2010/main" val="0"/>
              </a:ext>
            </a:extLst>
          </a:blip>
          <a:srcRect b="3846"/>
          <a:stretch/>
        </p:blipFill>
        <p:spPr bwMode="auto">
          <a:xfrm>
            <a:off x="1631349" y="1893359"/>
            <a:ext cx="5881303" cy="4404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318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497"/>
            <a:ext cx="8153400" cy="1097280"/>
          </a:xfrm>
        </p:spPr>
        <p:txBody>
          <a:bodyPr wrap="square">
            <a:spAutoFit/>
          </a:bodyPr>
          <a:lstStyle/>
          <a:p>
            <a:r>
              <a:rPr lang="en-IN" sz="3600" dirty="0">
                <a:latin typeface="+mj-lt"/>
              </a:rPr>
              <a:t>Mathematical Programming Optimization </a:t>
            </a:r>
            <a:endParaRPr lang="en-US" sz="3600" dirty="0">
              <a:latin typeface="+mj-lt"/>
            </a:endParaRPr>
          </a:p>
        </p:txBody>
      </p:sp>
      <p:sp>
        <p:nvSpPr>
          <p:cNvPr id="5" name="Content Placeholder 4"/>
          <p:cNvSpPr>
            <a:spLocks noGrp="1"/>
          </p:cNvSpPr>
          <p:nvPr>
            <p:ph idx="1"/>
          </p:nvPr>
        </p:nvSpPr>
        <p:spPr>
          <a:xfrm>
            <a:off x="457200" y="1371600"/>
            <a:ext cx="8153400" cy="1923604"/>
          </a:xfrm>
        </p:spPr>
        <p:txBody>
          <a:bodyPr wrap="square">
            <a:spAutoFit/>
          </a:bodyPr>
          <a:lstStyle/>
          <a:p>
            <a:pPr marL="266700" indent="-266700"/>
            <a:r>
              <a:rPr lang="en-US" sz="2400" dirty="0"/>
              <a:t>Mathematical Programming </a:t>
            </a:r>
          </a:p>
          <a:p>
            <a:pPr marL="714375" lvl="1" indent="-307975">
              <a:buNone/>
            </a:pPr>
            <a:r>
              <a:rPr lang="en-US" sz="2400" dirty="0"/>
              <a:t>	A family of tools designed to help solve managerial problems in which the decision maker must allocate scarce resources among competing activities to optimize a measurable goal </a:t>
            </a:r>
          </a:p>
        </p:txBody>
      </p:sp>
      <p:sp>
        <p:nvSpPr>
          <p:cNvPr id="3" name="Content Placeholder 2"/>
          <p:cNvSpPr>
            <a:spLocks noGrp="1"/>
          </p:cNvSpPr>
          <p:nvPr>
            <p:ph idx="13"/>
          </p:nvPr>
        </p:nvSpPr>
        <p:spPr>
          <a:xfrm>
            <a:off x="457200" y="3495675"/>
            <a:ext cx="8153400" cy="1923604"/>
          </a:xfrm>
        </p:spPr>
        <p:txBody>
          <a:bodyPr wrap="square">
            <a:spAutoFit/>
          </a:bodyPr>
          <a:lstStyle/>
          <a:p>
            <a:r>
              <a:rPr lang="en-US" sz="2400" dirty="0"/>
              <a:t>Optimal solution: </a:t>
            </a:r>
            <a:r>
              <a:rPr lang="en-US" altLang="ja-JP" sz="2400" dirty="0">
                <a:ea typeface="ＭＳ Ｐゴシック" charset="-128"/>
              </a:rPr>
              <a:t>The best possible solution to a modeled problem </a:t>
            </a:r>
            <a:endParaRPr lang="en-US" sz="2400" dirty="0"/>
          </a:p>
          <a:p>
            <a:pPr marL="749300" lvl="1" indent="-342900"/>
            <a:r>
              <a:rPr lang="en-US" sz="2400" dirty="0">
                <a:solidFill>
                  <a:schemeClr val="bg2"/>
                </a:solidFill>
              </a:rPr>
              <a:t>Linear programming (</a:t>
            </a:r>
            <a:r>
              <a:rPr lang="en-US" sz="2400" spc="-300" dirty="0">
                <a:solidFill>
                  <a:schemeClr val="bg2"/>
                </a:solidFill>
              </a:rPr>
              <a:t>L </a:t>
            </a:r>
            <a:r>
              <a:rPr lang="en-US" sz="2400" dirty="0">
                <a:solidFill>
                  <a:schemeClr val="bg2"/>
                </a:solidFill>
              </a:rPr>
              <a:t>P):</a:t>
            </a:r>
            <a:r>
              <a:rPr lang="en-US" sz="2400" dirty="0"/>
              <a:t> A mathematical model for the optimal solution of resource allocation problems. All the relationships are linear. </a:t>
            </a:r>
          </a:p>
        </p:txBody>
      </p:sp>
    </p:spTree>
    <p:extLst>
      <p:ext uri="{BB962C8B-B14F-4D97-AF65-F5344CB8AC3E}">
        <p14:creationId xmlns:p14="http://schemas.microsoft.com/office/powerpoint/2010/main" val="2410196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IN" sz="3600" spc="-500" dirty="0">
                <a:latin typeface="+mj-lt"/>
              </a:rPr>
              <a:t>L </a:t>
            </a:r>
            <a:r>
              <a:rPr lang="en-IN" sz="3600" dirty="0">
                <a:latin typeface="+mj-lt"/>
              </a:rPr>
              <a:t>P Problem Characteristics</a:t>
            </a:r>
            <a:endParaRPr lang="en-US" sz="3600" dirty="0">
              <a:latin typeface="+mj-lt"/>
            </a:endParaRPr>
          </a:p>
        </p:txBody>
      </p:sp>
      <p:sp>
        <p:nvSpPr>
          <p:cNvPr id="5" name="Content Placeholder 4"/>
          <p:cNvSpPr>
            <a:spLocks noGrp="1"/>
          </p:cNvSpPr>
          <p:nvPr>
            <p:ph idx="13"/>
          </p:nvPr>
        </p:nvSpPr>
        <p:spPr>
          <a:xfrm>
            <a:off x="457200" y="990600"/>
            <a:ext cx="8153400" cy="3724096"/>
          </a:xfrm>
        </p:spPr>
        <p:txBody>
          <a:bodyPr wrap="square">
            <a:spAutoFit/>
          </a:bodyPr>
          <a:lstStyle/>
          <a:p>
            <a:pPr marL="514350" indent="-514350">
              <a:buFont typeface="+mj-lt"/>
              <a:buAutoNum type="arabicPeriod"/>
            </a:pPr>
            <a:r>
              <a:rPr lang="en-US" sz="2400" dirty="0"/>
              <a:t>Limited quantity of economic resources</a:t>
            </a:r>
          </a:p>
          <a:p>
            <a:pPr marL="514350" indent="-514350">
              <a:buFont typeface="+mj-lt"/>
              <a:buAutoNum type="arabicPeriod"/>
            </a:pPr>
            <a:r>
              <a:rPr lang="en-US" sz="2400" dirty="0"/>
              <a:t>Resources are used in the production of products or services</a:t>
            </a:r>
          </a:p>
          <a:p>
            <a:pPr marL="514350" indent="-514350">
              <a:buFont typeface="+mj-lt"/>
              <a:buAutoNum type="arabicPeriod"/>
            </a:pPr>
            <a:r>
              <a:rPr lang="en-US" sz="2400" dirty="0"/>
              <a:t>Two or more ways (solutions, programs) to use the resources</a:t>
            </a:r>
          </a:p>
          <a:p>
            <a:pPr marL="514350" indent="-514350">
              <a:buFont typeface="+mj-lt"/>
              <a:buAutoNum type="arabicPeriod"/>
            </a:pPr>
            <a:r>
              <a:rPr lang="en-US" sz="2400" dirty="0"/>
              <a:t>Each activity (product or service) yields a return in terms of the goal</a:t>
            </a:r>
          </a:p>
          <a:p>
            <a:pPr marL="514350" indent="-514350">
              <a:buFont typeface="+mj-lt"/>
              <a:buAutoNum type="arabicPeriod"/>
            </a:pPr>
            <a:r>
              <a:rPr lang="en-US" sz="2400" dirty="0"/>
              <a:t>Allocation is usually restricted by constraints </a:t>
            </a:r>
          </a:p>
        </p:txBody>
      </p:sp>
    </p:spTree>
    <p:extLst>
      <p:ext uri="{BB962C8B-B14F-4D97-AF65-F5344CB8AC3E}">
        <p14:creationId xmlns:p14="http://schemas.microsoft.com/office/powerpoint/2010/main" val="2410196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IN" altLang="en-US" dirty="0"/>
              <a:t>Learning Objectives </a:t>
            </a:r>
            <a:r>
              <a:rPr lang="en-IN" altLang="en-US" sz="2800" dirty="0"/>
              <a:t>(1 of 2)</a:t>
            </a:r>
            <a:endParaRPr lang="en-US" dirty="0"/>
          </a:p>
        </p:txBody>
      </p:sp>
      <p:sp>
        <p:nvSpPr>
          <p:cNvPr id="3" name="Content Placeholder 2"/>
          <p:cNvSpPr>
            <a:spLocks noGrp="1"/>
          </p:cNvSpPr>
          <p:nvPr>
            <p:ph idx="1"/>
          </p:nvPr>
        </p:nvSpPr>
        <p:spPr>
          <a:xfrm>
            <a:off x="456154" y="990600"/>
            <a:ext cx="8153400" cy="4255011"/>
          </a:xfrm>
        </p:spPr>
        <p:txBody>
          <a:bodyPr wrap="square">
            <a:spAutoFit/>
          </a:bodyPr>
          <a:lstStyle/>
          <a:p>
            <a:pPr marL="542925" lvl="0" indent="-1000125" defTabSz="542925">
              <a:spcBef>
                <a:spcPts val="0"/>
              </a:spcBef>
              <a:spcAft>
                <a:spcPts val="500"/>
              </a:spcAft>
              <a:buClr>
                <a:schemeClr val="lt1"/>
              </a:buClr>
              <a:buSzPct val="25000"/>
              <a:buNone/>
            </a:pPr>
            <a:r>
              <a:rPr lang="en-US" sz="2400" b="1" dirty="0">
                <a:solidFill>
                  <a:srgbClr val="007FA3"/>
                </a:solidFill>
              </a:rPr>
              <a:t>8.1</a:t>
            </a:r>
            <a:r>
              <a:rPr lang="en-US" sz="2400" dirty="0"/>
              <a:t> 	Understand the applications of prescriptive analytics techniques in combination with reporting and predictive analytics</a:t>
            </a:r>
          </a:p>
          <a:p>
            <a:pPr marL="542925" lvl="0" indent="-542925" defTabSz="542925">
              <a:spcBef>
                <a:spcPts val="0"/>
              </a:spcBef>
              <a:spcAft>
                <a:spcPts val="500"/>
              </a:spcAft>
              <a:buClr>
                <a:schemeClr val="lt1"/>
              </a:buClr>
              <a:buSzPct val="25000"/>
              <a:buNone/>
            </a:pPr>
            <a:r>
              <a:rPr lang="en-US" sz="2400" b="1" dirty="0">
                <a:solidFill>
                  <a:srgbClr val="007FA3"/>
                </a:solidFill>
              </a:rPr>
              <a:t>8.2</a:t>
            </a:r>
            <a:r>
              <a:rPr lang="en-US" sz="2400" b="1" dirty="0">
                <a:solidFill>
                  <a:schemeClr val="accent1"/>
                </a:solidFill>
              </a:rPr>
              <a:t> 	</a:t>
            </a:r>
            <a:r>
              <a:rPr lang="en-US" sz="2400" dirty="0"/>
              <a:t>Understand the basic concepts of analytical decision modeling</a:t>
            </a:r>
          </a:p>
          <a:p>
            <a:pPr marL="542925" lvl="0" indent="-542925" defTabSz="447675">
              <a:spcBef>
                <a:spcPts val="0"/>
              </a:spcBef>
              <a:spcAft>
                <a:spcPts val="500"/>
              </a:spcAft>
              <a:buClr>
                <a:schemeClr val="lt1"/>
              </a:buClr>
              <a:buSzPct val="25000"/>
              <a:buNone/>
              <a:tabLst>
                <a:tab pos="523875" algn="l"/>
                <a:tab pos="542925" algn="l"/>
              </a:tabLst>
            </a:pPr>
            <a:r>
              <a:rPr lang="en-US" sz="2400" b="1" dirty="0">
                <a:solidFill>
                  <a:srgbClr val="007FA3"/>
                </a:solidFill>
              </a:rPr>
              <a:t>8.3</a:t>
            </a:r>
            <a:r>
              <a:rPr lang="en-US" sz="2400" dirty="0"/>
              <a:t> 		Understand the concepts of analytical models for selected decision problems, including linear programming and simulation models for decision support</a:t>
            </a:r>
          </a:p>
          <a:p>
            <a:pPr marL="542925" lvl="0" indent="-542925" defTabSz="542925">
              <a:spcBef>
                <a:spcPts val="0"/>
              </a:spcBef>
              <a:buClr>
                <a:schemeClr val="lt1"/>
              </a:buClr>
              <a:buSzPct val="25000"/>
              <a:buNone/>
            </a:pPr>
            <a:r>
              <a:rPr lang="en-US" sz="2400" b="1" dirty="0">
                <a:solidFill>
                  <a:srgbClr val="007FA3"/>
                </a:solidFill>
              </a:rPr>
              <a:t>8.4</a:t>
            </a:r>
            <a:r>
              <a:rPr lang="en-US" sz="2400" b="1" dirty="0">
                <a:solidFill>
                  <a:schemeClr val="accent1"/>
                </a:solidFill>
              </a:rPr>
              <a:t> 	</a:t>
            </a:r>
            <a:r>
              <a:rPr lang="en-US" sz="2400" dirty="0"/>
              <a:t>Describe how spreadsheets can be used for analytical modeling and solutions</a:t>
            </a:r>
          </a:p>
        </p:txBody>
      </p:sp>
    </p:spTree>
    <p:extLst>
      <p:ext uri="{BB962C8B-B14F-4D97-AF65-F5344CB8AC3E}">
        <p14:creationId xmlns:p14="http://schemas.microsoft.com/office/powerpoint/2010/main" val="1944379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Linear Programming (</a:t>
            </a:r>
            <a:r>
              <a:rPr lang="en-IN" sz="3600" spc="-450" dirty="0">
                <a:latin typeface="+mj-lt"/>
              </a:rPr>
              <a:t>L </a:t>
            </a:r>
            <a:r>
              <a:rPr lang="en-IN" sz="3600" dirty="0">
                <a:latin typeface="+mj-lt"/>
              </a:rPr>
              <a:t>P) Steps</a:t>
            </a:r>
            <a:endParaRPr lang="en-US" sz="3600" dirty="0">
              <a:latin typeface="+mj-lt"/>
            </a:endParaRPr>
          </a:p>
        </p:txBody>
      </p:sp>
      <p:sp>
        <p:nvSpPr>
          <p:cNvPr id="5" name="Content Placeholder 4"/>
          <p:cNvSpPr>
            <a:spLocks noGrp="1"/>
          </p:cNvSpPr>
          <p:nvPr>
            <p:ph idx="1"/>
          </p:nvPr>
        </p:nvSpPr>
        <p:spPr>
          <a:xfrm>
            <a:off x="457200" y="990601"/>
            <a:ext cx="8153400" cy="369332"/>
          </a:xfrm>
        </p:spPr>
        <p:txBody>
          <a:bodyPr wrap="square">
            <a:spAutoFit/>
          </a:bodyPr>
          <a:lstStyle/>
          <a:p>
            <a:pPr marL="514350" indent="-514350">
              <a:buFont typeface="+mj-lt"/>
              <a:buAutoNum type="arabicPeriod"/>
            </a:pPr>
            <a:r>
              <a:rPr lang="en-US" sz="2400" dirty="0"/>
              <a:t>Identify the …</a:t>
            </a:r>
          </a:p>
        </p:txBody>
      </p:sp>
      <p:sp>
        <p:nvSpPr>
          <p:cNvPr id="3" name="Content Placeholder 2"/>
          <p:cNvSpPr>
            <a:spLocks noGrp="1"/>
          </p:cNvSpPr>
          <p:nvPr>
            <p:ph idx="13"/>
          </p:nvPr>
        </p:nvSpPr>
        <p:spPr>
          <a:xfrm>
            <a:off x="447675" y="1419225"/>
            <a:ext cx="8153400" cy="2716128"/>
          </a:xfrm>
        </p:spPr>
        <p:txBody>
          <a:bodyPr wrap="square">
            <a:spAutoFit/>
          </a:bodyPr>
          <a:lstStyle/>
          <a:p>
            <a:pPr marL="829818" lvl="1" indent="-342900"/>
            <a:r>
              <a:rPr lang="en-US" sz="2400" dirty="0"/>
              <a:t>Decision variables </a:t>
            </a:r>
          </a:p>
          <a:p>
            <a:pPr marL="829818" lvl="1" indent="-342900"/>
            <a:r>
              <a:rPr lang="en-US" sz="2400" dirty="0"/>
              <a:t>Objective function </a:t>
            </a:r>
          </a:p>
          <a:p>
            <a:pPr marL="829818" lvl="1" indent="-342900"/>
            <a:r>
              <a:rPr lang="en-US" sz="2400" dirty="0"/>
              <a:t>Objective function coefficients </a:t>
            </a:r>
          </a:p>
          <a:p>
            <a:pPr marL="829818" lvl="1" indent="-342900"/>
            <a:r>
              <a:rPr lang="en-US" sz="2400" dirty="0"/>
              <a:t>Constraints </a:t>
            </a:r>
          </a:p>
          <a:p>
            <a:pPr marL="1229868" lvl="2" indent="-342900"/>
            <a:r>
              <a:rPr lang="en-US" sz="2400" dirty="0"/>
              <a:t>Capacities / Demands / …</a:t>
            </a:r>
          </a:p>
          <a:p>
            <a:pPr marL="514350" indent="-514350">
              <a:buFont typeface="+mj-lt"/>
              <a:buAutoNum type="arabicPeriod" startAt="2"/>
            </a:pPr>
            <a:r>
              <a:rPr lang="en-US" sz="2400" dirty="0"/>
              <a:t>Represent the model</a:t>
            </a:r>
            <a:endParaRPr lang="en-IN" dirty="0"/>
          </a:p>
        </p:txBody>
      </p:sp>
      <p:sp>
        <p:nvSpPr>
          <p:cNvPr id="4" name="Content Placeholder 3"/>
          <p:cNvSpPr>
            <a:spLocks noGrp="1"/>
          </p:cNvSpPr>
          <p:nvPr>
            <p:ph sz="quarter" idx="14"/>
          </p:nvPr>
        </p:nvSpPr>
        <p:spPr>
          <a:xfrm>
            <a:off x="457200" y="4267200"/>
            <a:ext cx="8153400" cy="1377300"/>
          </a:xfrm>
        </p:spPr>
        <p:txBody>
          <a:bodyPr wrap="square">
            <a:spAutoFit/>
          </a:bodyPr>
          <a:lstStyle/>
          <a:p>
            <a:pPr marL="829818" lvl="1" indent="-342900"/>
            <a:r>
              <a:rPr lang="en-US" sz="2400" spc="-300" dirty="0"/>
              <a:t>L I N D </a:t>
            </a:r>
            <a:r>
              <a:rPr lang="en-US" sz="2400" dirty="0"/>
              <a:t>O: Write mathematical formulation</a:t>
            </a:r>
          </a:p>
          <a:p>
            <a:pPr marL="829818" lvl="1" indent="-342900"/>
            <a:r>
              <a:rPr lang="en-US" sz="2400" spc="-300" dirty="0"/>
              <a:t>E X C E </a:t>
            </a:r>
            <a:r>
              <a:rPr lang="en-US" sz="2400" dirty="0"/>
              <a:t>L: Input data into specific cells in Excel</a:t>
            </a:r>
          </a:p>
          <a:p>
            <a:pPr marL="514350" indent="-514350">
              <a:buFont typeface="+mj-lt"/>
              <a:buAutoNum type="arabicPeriod" startAt="3"/>
            </a:pPr>
            <a:r>
              <a:rPr lang="en-US" sz="2400" dirty="0"/>
              <a:t>Run the model and observe the results</a:t>
            </a:r>
            <a:endParaRPr lang="en-IN" dirty="0"/>
          </a:p>
        </p:txBody>
      </p:sp>
    </p:spTree>
    <p:extLst>
      <p:ext uri="{BB962C8B-B14F-4D97-AF65-F5344CB8AC3E}">
        <p14:creationId xmlns:p14="http://schemas.microsoft.com/office/powerpoint/2010/main" val="2410196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spc="-500" dirty="0">
                <a:latin typeface="+mj-lt"/>
              </a:rPr>
              <a:t>L </a:t>
            </a:r>
            <a:r>
              <a:rPr lang="en-US" sz="3600" dirty="0">
                <a:latin typeface="+mj-lt"/>
              </a:rPr>
              <a:t>P Modeling – Example </a:t>
            </a:r>
            <a:r>
              <a:rPr lang="en-US" sz="2800" dirty="0">
                <a:latin typeface="+mj-lt"/>
              </a:rPr>
              <a:t>(1 of 3)</a:t>
            </a:r>
            <a:endParaRPr lang="en-US" sz="3600" dirty="0">
              <a:latin typeface="+mj-lt"/>
            </a:endParaRPr>
          </a:p>
        </p:txBody>
      </p:sp>
      <p:sp>
        <p:nvSpPr>
          <p:cNvPr id="3" name="Content Placeholder 2"/>
          <p:cNvSpPr>
            <a:spLocks noGrp="1"/>
          </p:cNvSpPr>
          <p:nvPr>
            <p:ph idx="13"/>
          </p:nvPr>
        </p:nvSpPr>
        <p:spPr>
          <a:xfrm>
            <a:off x="447675" y="990600"/>
            <a:ext cx="8153400" cy="2462213"/>
          </a:xfrm>
        </p:spPr>
        <p:txBody>
          <a:bodyPr wrap="square">
            <a:spAutoFit/>
          </a:bodyPr>
          <a:lstStyle/>
          <a:p>
            <a:pPr marL="0" indent="0">
              <a:buNone/>
            </a:pPr>
            <a:r>
              <a:rPr lang="en-US" sz="2200" dirty="0">
                <a:solidFill>
                  <a:schemeClr val="bg2"/>
                </a:solidFill>
              </a:rPr>
              <a:t>The Product-Mix Linear Programming Model </a:t>
            </a:r>
          </a:p>
          <a:p>
            <a:r>
              <a:rPr lang="en-US" sz="2200" spc="-300" dirty="0"/>
              <a:t>M B </a:t>
            </a:r>
            <a:r>
              <a:rPr lang="en-US" sz="2200" dirty="0"/>
              <a:t>I Corporation </a:t>
            </a:r>
          </a:p>
          <a:p>
            <a:r>
              <a:rPr lang="en-US" sz="2200" dirty="0"/>
              <a:t>Decision variable: How many computers to build next month?</a:t>
            </a:r>
          </a:p>
          <a:p>
            <a:r>
              <a:rPr lang="en-US" sz="2200" dirty="0"/>
              <a:t>Two types of mainframe computers: </a:t>
            </a:r>
            <a:r>
              <a:rPr lang="en-US" sz="2200" spc="-300" dirty="0"/>
              <a:t>C </a:t>
            </a:r>
            <a:r>
              <a:rPr lang="en-US" sz="2200" dirty="0"/>
              <a:t>C-7 and </a:t>
            </a:r>
            <a:r>
              <a:rPr lang="en-US" sz="2200" spc="-300" dirty="0"/>
              <a:t>C </a:t>
            </a:r>
            <a:r>
              <a:rPr lang="en-US" sz="2200" dirty="0"/>
              <a:t>C-8</a:t>
            </a:r>
          </a:p>
          <a:p>
            <a:pPr>
              <a:spcAft>
                <a:spcPts val="2500"/>
              </a:spcAft>
            </a:pPr>
            <a:r>
              <a:rPr lang="en-US" sz="2200" dirty="0"/>
              <a:t>Constraints: Labor limits, Materials limit, Marketing lower limits</a:t>
            </a:r>
            <a:endParaRPr lang="en-IN" dirty="0"/>
          </a:p>
        </p:txBody>
      </p:sp>
      <p:sp>
        <p:nvSpPr>
          <p:cNvPr id="4" name="Content Placeholder 3"/>
          <p:cNvSpPr>
            <a:spLocks noGrp="1"/>
          </p:cNvSpPr>
          <p:nvPr>
            <p:ph sz="quarter" idx="14"/>
          </p:nvPr>
        </p:nvSpPr>
        <p:spPr>
          <a:xfrm>
            <a:off x="457200" y="3543300"/>
            <a:ext cx="8153400" cy="2785378"/>
          </a:xfrm>
        </p:spPr>
        <p:txBody>
          <a:bodyPr wrap="square">
            <a:spAutoFit/>
          </a:bodyPr>
          <a:lstStyle/>
          <a:p>
            <a:pPr marL="485775" lvl="1" indent="2257425">
              <a:buNone/>
            </a:pPr>
            <a:r>
              <a:rPr lang="en-US" sz="2200" dirty="0"/>
              <a:t>C</a:t>
            </a:r>
            <a:r>
              <a:rPr lang="en-US" sz="100" dirty="0"/>
              <a:t> </a:t>
            </a:r>
            <a:r>
              <a:rPr lang="en-US" sz="2200" dirty="0"/>
              <a:t>C-7	C</a:t>
            </a:r>
            <a:r>
              <a:rPr lang="en-US" sz="100" dirty="0"/>
              <a:t> </a:t>
            </a:r>
            <a:r>
              <a:rPr lang="en-US" sz="2200" dirty="0"/>
              <a:t>C-8	</a:t>
            </a:r>
            <a:r>
              <a:rPr lang="en-US" sz="2200" dirty="0" err="1"/>
              <a:t>Rel</a:t>
            </a:r>
            <a:r>
              <a:rPr lang="en-US" sz="2200" dirty="0"/>
              <a:t>	Limit	</a:t>
            </a:r>
            <a:br>
              <a:rPr lang="en-US" sz="2200" dirty="0"/>
            </a:br>
            <a:r>
              <a:rPr lang="en-US" sz="2200" dirty="0"/>
              <a:t>Labor (days)	300	500	&lt;=	200,000 /</a:t>
            </a:r>
            <a:r>
              <a:rPr lang="en-US" sz="2200" dirty="0" err="1"/>
              <a:t>mo</a:t>
            </a:r>
            <a:r>
              <a:rPr lang="en-US" sz="2200" dirty="0"/>
              <a:t>	</a:t>
            </a:r>
            <a:br>
              <a:rPr lang="en-US" sz="2200" dirty="0"/>
            </a:br>
            <a:r>
              <a:rPr lang="en-US" sz="2200" dirty="0"/>
              <a:t>Materials ($)	10,000	15,000	&lt;=	8,000,000 /</a:t>
            </a:r>
            <a:r>
              <a:rPr lang="en-US" sz="2200" dirty="0" err="1"/>
              <a:t>mo</a:t>
            </a:r>
            <a:r>
              <a:rPr lang="en-US" sz="2200" dirty="0"/>
              <a:t>	</a:t>
            </a:r>
            <a:br>
              <a:rPr lang="en-US" sz="2200" dirty="0"/>
            </a:br>
            <a:r>
              <a:rPr lang="en-US" sz="2200" dirty="0"/>
              <a:t>Units		1		&gt;=	100	</a:t>
            </a:r>
            <a:br>
              <a:rPr lang="en-US" sz="2200" dirty="0"/>
            </a:br>
            <a:r>
              <a:rPr lang="en-US" sz="2200" dirty="0"/>
              <a:t>Units			1	&gt;=	200	</a:t>
            </a:r>
            <a:br>
              <a:rPr lang="en-US" sz="2200" dirty="0"/>
            </a:br>
            <a:r>
              <a:rPr lang="en-US" sz="2200" dirty="0"/>
              <a:t>Profit ($)		8,000	12,000	Max	</a:t>
            </a:r>
            <a:br>
              <a:rPr lang="en-US" sz="2200" dirty="0"/>
            </a:br>
            <a:endParaRPr lang="en-US" sz="2200" dirty="0"/>
          </a:p>
          <a:p>
            <a:pPr marL="485775" lvl="1" indent="-38100">
              <a:buNone/>
            </a:pPr>
            <a:r>
              <a:rPr lang="en-US" sz="2200" dirty="0">
                <a:solidFill>
                  <a:schemeClr val="bg2"/>
                </a:solidFill>
              </a:rPr>
              <a:t>Objective:</a:t>
            </a:r>
            <a:r>
              <a:rPr lang="en-US" sz="2200" dirty="0"/>
              <a:t> Maximize Total Profit / Month</a:t>
            </a:r>
            <a:endParaRPr lang="en-IN" sz="2200" dirty="0"/>
          </a:p>
        </p:txBody>
      </p:sp>
    </p:spTree>
    <p:extLst>
      <p:ext uri="{BB962C8B-B14F-4D97-AF65-F5344CB8AC3E}">
        <p14:creationId xmlns:p14="http://schemas.microsoft.com/office/powerpoint/2010/main" val="2903721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IN" sz="3600" spc="-500" dirty="0">
                <a:latin typeface="+mj-lt"/>
              </a:rPr>
              <a:t>L </a:t>
            </a:r>
            <a:r>
              <a:rPr lang="en-IN" sz="3600" dirty="0">
                <a:latin typeface="+mj-lt"/>
              </a:rPr>
              <a:t>P </a:t>
            </a:r>
            <a:r>
              <a:rPr lang="en-IN" sz="3600" dirty="0" err="1">
                <a:latin typeface="+mj-lt"/>
              </a:rPr>
              <a:t>Modeling</a:t>
            </a:r>
            <a:r>
              <a:rPr lang="en-IN" sz="3600" dirty="0">
                <a:latin typeface="+mj-lt"/>
              </a:rPr>
              <a:t> – Example </a:t>
            </a:r>
            <a:r>
              <a:rPr lang="en-US" sz="2800" dirty="0">
                <a:latin typeface="+mj-lt"/>
              </a:rPr>
              <a:t>(2 of 3)</a:t>
            </a:r>
          </a:p>
        </p:txBody>
      </p:sp>
      <p:pic>
        <p:nvPicPr>
          <p:cNvPr id="7170" name="Picture 2" descr="The components placed in boxes depict the following:&#10;Decision variables contains these terms:&#10;• X sub 1 equals units of C C hyphen 7&#10;• X sub 2 equals units of C C hyphen 8&#10;• Decision variables is linked to Mathematical (logical) relationships with an arrow. This box contains the following text:&#10;• Maximize Z (profit) subject to constraints&#10;• Mathematical relationships is connected to Result variables with an arrow. This box contains the following text:&#10;• Total profit equals Z&#10;• Z equals 8,000 X sub 1 plus 12,000 X sub 2&#10;• A downward arrow connects the mathematical relationships box to a box with the heading Constraints (uncontrollable). This box contains the following terms:&#10;• 300 X sub 1 plus 500 X sub 2 is less than or equal to 200,000&#10;• 10,000 X sub 1 plus 15,000 X sub 2 is less than or equal to 8,000,000&#10;• X sub 1 is greater than or equal to 100&#10;• X sub 2 is greater than or equal to 200&#10;"/>
          <p:cNvPicPr>
            <a:picLocks noChangeAspect="1" noChangeArrowheads="1"/>
          </p:cNvPicPr>
          <p:nvPr/>
        </p:nvPicPr>
        <p:blipFill rotWithShape="1">
          <a:blip r:embed="rId3">
            <a:extLst>
              <a:ext uri="{28A0092B-C50C-407E-A947-70E740481C1C}">
                <a14:useLocalDpi xmlns:a14="http://schemas.microsoft.com/office/drawing/2010/main" val="0"/>
              </a:ext>
            </a:extLst>
          </a:blip>
          <a:srcRect b="5509"/>
          <a:stretch/>
        </p:blipFill>
        <p:spPr bwMode="auto">
          <a:xfrm>
            <a:off x="567544" y="1739476"/>
            <a:ext cx="7989862" cy="319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0196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IN" spc="-500" dirty="0"/>
              <a:t>L </a:t>
            </a:r>
            <a:r>
              <a:rPr lang="en-IN" dirty="0"/>
              <a:t>P </a:t>
            </a:r>
            <a:r>
              <a:rPr lang="en-IN" dirty="0" err="1"/>
              <a:t>Modeling</a:t>
            </a:r>
            <a:r>
              <a:rPr lang="en-IN" dirty="0"/>
              <a:t> – Example </a:t>
            </a:r>
            <a:r>
              <a:rPr lang="en-US" sz="2800" dirty="0"/>
              <a:t>(3 of 3)</a:t>
            </a:r>
          </a:p>
        </p:txBody>
      </p:sp>
      <p:sp>
        <p:nvSpPr>
          <p:cNvPr id="4" name="Content Placeholder 2"/>
          <p:cNvSpPr>
            <a:spLocks noGrp="1"/>
          </p:cNvSpPr>
          <p:nvPr>
            <p:ph idx="1"/>
          </p:nvPr>
        </p:nvSpPr>
        <p:spPr>
          <a:xfrm>
            <a:off x="457200" y="990600"/>
            <a:ext cx="8153400" cy="738664"/>
          </a:xfrm>
        </p:spPr>
        <p:txBody>
          <a:bodyPr wrap="square">
            <a:spAutoFit/>
          </a:bodyPr>
          <a:lstStyle/>
          <a:p>
            <a:pPr marL="0" indent="0">
              <a:buNone/>
            </a:pPr>
            <a:r>
              <a:rPr lang="en-US" sz="2400" b="1" dirty="0"/>
              <a:t>Figure 8.6 </a:t>
            </a:r>
            <a:r>
              <a:rPr lang="en-US" sz="2400" dirty="0"/>
              <a:t>Excel Solver Solution to the Product-Mix Example.</a:t>
            </a:r>
          </a:p>
        </p:txBody>
      </p:sp>
      <p:pic>
        <p:nvPicPr>
          <p:cNvPr id="8194" name="Picture 2" descr="The table lists values under the column headings: X1, X2, Consumed, and Limit. Under the table, the following text is in brackets: Profit and Constraints Scaled by 1000. The details of the values listed in the table are as follows:&#10;• Decision Variables:&#10;• X1: 333.3333&#10;• X2: 200.00&#10;• Total Profit: &#10;• X1: 8&#10;• X2: 12&#10;• Consumed: 5066.66667&#10;• Labor: &#10;• X1: 0.3&#10;• X2: 0.5&#10;• Consumed: 200.00&#10;• Limit: 200&#10;• Budget: &#10;• X1: 10&#10;• X2: 15&#10;• Consumed: 6333.33&#10;• Limit: 8000&#10;• X1 Lower: &#10;• X1: 1&#10;• X2: 0&#10;• Consumed: 333.33&#10;• Limit: 100&#10;• Budget: &#10;• X1: 0&#10;• X2: 1&#10;• Consumed: 200.00&#10;• Limit: 200&#10;Three values are highlighted in the table: &#10;• X1: 333.3333 in the Decision Variables row&#10;• X2: 200.00 in the Decision Variables row&#10;• Consumed: 5066.66667 in the Total Profit row; This cell is also labeled as Result Variable&#10;The pop-up window shows these fields that allow one to set certain parameters:&#10;• Set the objective to one of the following options:&#10;• Max&#10;• Min&#10;• Value of _______. &#10;• Change the variable cells selected in a specific range&#10;• Add, change, delete, reset the constraints  &#10;• Select a solving method from a dropdown box&#10;• Text underneath the dropdown box reads: Select the GRG Nonlinear engine for Solver Problems that are smooth nonlinear. Select the LP Simplex engine for liner Solver Problems, and select the Evolutionary engine for Solver problems that are non-smooth.&#10;"/>
          <p:cNvPicPr>
            <a:picLocks noChangeAspect="1" noChangeArrowheads="1"/>
          </p:cNvPicPr>
          <p:nvPr/>
        </p:nvPicPr>
        <p:blipFill rotWithShape="1">
          <a:blip r:embed="rId3">
            <a:extLst>
              <a:ext uri="{28A0092B-C50C-407E-A947-70E740481C1C}">
                <a14:useLocalDpi xmlns:a14="http://schemas.microsoft.com/office/drawing/2010/main" val="0"/>
              </a:ext>
            </a:extLst>
          </a:blip>
          <a:srcRect b="3689"/>
          <a:stretch/>
        </p:blipFill>
        <p:spPr bwMode="auto">
          <a:xfrm>
            <a:off x="1962664" y="1836053"/>
            <a:ext cx="5218674" cy="4472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88305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1097280"/>
          </a:xfrm>
        </p:spPr>
        <p:txBody>
          <a:bodyPr wrap="square">
            <a:spAutoFit/>
          </a:bodyPr>
          <a:lstStyle/>
          <a:p>
            <a:r>
              <a:rPr lang="en-IN" sz="3600" dirty="0">
                <a:latin typeface="+mj-lt"/>
              </a:rPr>
              <a:t>Illustrating the Power of </a:t>
            </a:r>
            <a:r>
              <a:rPr lang="en-IN" sz="3600" dirty="0" err="1">
                <a:latin typeface="+mj-lt"/>
              </a:rPr>
              <a:t>Spreadsheet</a:t>
            </a:r>
            <a:r>
              <a:rPr lang="en-IN" sz="3600" dirty="0">
                <a:latin typeface="+mj-lt"/>
              </a:rPr>
              <a:t> </a:t>
            </a:r>
            <a:r>
              <a:rPr lang="en-IN" sz="3600" dirty="0" err="1">
                <a:latin typeface="+mj-lt"/>
              </a:rPr>
              <a:t>Modeling</a:t>
            </a:r>
            <a:endParaRPr lang="en-US" sz="3600" dirty="0">
              <a:latin typeface="+mj-lt"/>
            </a:endParaRPr>
          </a:p>
        </p:txBody>
      </p:sp>
      <p:sp>
        <p:nvSpPr>
          <p:cNvPr id="6" name="Content Placeholder 5"/>
          <p:cNvSpPr>
            <a:spLocks noGrp="1"/>
          </p:cNvSpPr>
          <p:nvPr>
            <p:ph idx="1"/>
          </p:nvPr>
        </p:nvSpPr>
        <p:spPr>
          <a:xfrm>
            <a:off x="457200" y="1307068"/>
            <a:ext cx="8153400" cy="369332"/>
          </a:xfrm>
        </p:spPr>
        <p:txBody>
          <a:bodyPr wrap="square">
            <a:spAutoFit/>
          </a:bodyPr>
          <a:lstStyle/>
          <a:p>
            <a:pPr marL="285750" indent="-285750"/>
            <a:r>
              <a:rPr lang="en-US" sz="2400" dirty="0"/>
              <a:t>Election Resource Allocation Problem</a:t>
            </a:r>
          </a:p>
        </p:txBody>
      </p:sp>
      <p:pic>
        <p:nvPicPr>
          <p:cNvPr id="9218" name="Picture 2" descr="Table 1 lists some values under the headings State, Electoral Votes, W slash E, N slash S, and Influence Function. The details for each state are as follows:&#10;• State: N V&#10;• Electoral Votes: 6&#10;• W slash E: West&#10;• N slash S: Blank&#10;• Influence Function: F1&#10;• State: C O&#10;• Electoral Votes: 9&#10;• W slash E: West&#10;• N slash S: Blank&#10;• Influence Function: F2&#10;• State: I A&#10;• Electoral Votes: 6&#10;• W slash E: West&#10;• N slash S: North&#10;• Influence Function: F3&#10;• State: W I&#10;• Electoral Votes: 10&#10;• W slash E: West&#10;• N slash S: North&#10;• Influence Function: F1&#10;• State: O H&#10;• Electoral Votes: 18&#10;• W slash E: East&#10;• N slash S: North&#10;• Influence Function: F2&#10;• State: V A&#10;• Electoral Votes: 13&#10;• W slash E: East&#10;• N slash S: South&#10;• Influence Function: F2&#10;• State: N C&#10;• Electoral Votes: 15&#10;• W slash E: East&#10;• N slash S: South&#10;• Influence Function: F1&#10;• State: F L&#10;• Electoral Votes: 29&#10;• W slash E: East&#10;• N slash S: South&#10;• Influence Function: F3&#10;• State: N H&#10;• Electoral Votes: 4&#10;• W slash E: East&#10;• N slash S: Blank&#10;• Influence Function: F3&#10;Table 2 shows the categories Men and Women under the column heading F1. It lists the following values under the column headings Young and Old:&#10;• Men: &#10;• Young: 3&#10;• Old: 1&#10;• Total: 4&#10;• Women: &#10;• Young: 3&#10;• Old: 3&#10;• Total: 6&#10;• Totals: &#10;• Young: 6&#10;• Old: 4&#10;• Total: 10&#10;Table 3 shows the categories Men and Women under the column heading F2. It lists the following values under the column headings Young and Old:&#10;• Men: &#10;• Young: 1.5&#10;• Old: 2.5&#10;• Total: 4&#10;• Women: &#10;• Young: 2.5&#10;• Old: 1&#10;• Total: 3.5&#10;• Totals: &#10;• Young: 4&#10;• Old: 3.5&#10;• Total: 7.5&#10;Table 3 shows the categories Men and Women under the column heading F3. It lists the following values under the column headings Young and Old:&#10;• Men: &#10;• Young: 2.5&#10;• Old: 2.5&#10;• Total: 5&#10;• Women: &#10;• Young: 1&#10;• Old: 2&#10;• Total: 3&#10;• Totals: &#10;• Young: 3.5&#10;• Old: 4.5&#10;• Total: 8&#10;"/>
          <p:cNvPicPr>
            <a:picLocks noChangeAspect="1" noChangeArrowheads="1"/>
          </p:cNvPicPr>
          <p:nvPr/>
        </p:nvPicPr>
        <p:blipFill rotWithShape="1">
          <a:blip r:embed="rId3">
            <a:extLst>
              <a:ext uri="{28A0092B-C50C-407E-A947-70E740481C1C}">
                <a14:useLocalDpi xmlns:a14="http://schemas.microsoft.com/office/drawing/2010/main" val="0"/>
              </a:ext>
            </a:extLst>
          </a:blip>
          <a:srcRect b="3817"/>
          <a:stretch/>
        </p:blipFill>
        <p:spPr bwMode="auto">
          <a:xfrm>
            <a:off x="2518480" y="1771870"/>
            <a:ext cx="4096325" cy="4100111"/>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p:cNvSpPr>
            <a:spLocks noGrp="1"/>
          </p:cNvSpPr>
          <p:nvPr>
            <p:ph idx="13"/>
          </p:nvPr>
        </p:nvSpPr>
        <p:spPr>
          <a:xfrm>
            <a:off x="457200" y="5936218"/>
            <a:ext cx="8153400" cy="369332"/>
          </a:xfrm>
        </p:spPr>
        <p:txBody>
          <a:bodyPr wrap="square">
            <a:spAutoFit/>
          </a:bodyPr>
          <a:lstStyle/>
          <a:p>
            <a:pPr marL="0" indent="0">
              <a:buNone/>
            </a:pPr>
            <a:r>
              <a:rPr lang="en-US" sz="2400" dirty="0">
                <a:solidFill>
                  <a:schemeClr val="bg2"/>
                </a:solidFill>
              </a:rPr>
              <a:t>Analysis of “swing states” for the 2012 election…</a:t>
            </a:r>
          </a:p>
        </p:txBody>
      </p:sp>
    </p:spTree>
    <p:extLst>
      <p:ext uri="{BB962C8B-B14F-4D97-AF65-F5344CB8AC3E}">
        <p14:creationId xmlns:p14="http://schemas.microsoft.com/office/powerpoint/2010/main" val="2410196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IN" sz="3600" dirty="0">
                <a:latin typeface="+mj-lt"/>
              </a:rPr>
              <a:t>Common Optimization Models</a:t>
            </a:r>
            <a:endParaRPr lang="en-US" sz="3600" dirty="0">
              <a:latin typeface="+mj-lt"/>
            </a:endParaRPr>
          </a:p>
        </p:txBody>
      </p:sp>
      <p:sp>
        <p:nvSpPr>
          <p:cNvPr id="5" name="Content Placeholder 4"/>
          <p:cNvSpPr>
            <a:spLocks noGrp="1"/>
          </p:cNvSpPr>
          <p:nvPr>
            <p:ph idx="13"/>
          </p:nvPr>
        </p:nvSpPr>
        <p:spPr>
          <a:xfrm>
            <a:off x="457200" y="762000"/>
            <a:ext cx="8153400" cy="5424562"/>
          </a:xfrm>
        </p:spPr>
        <p:txBody>
          <a:bodyPr wrap="square">
            <a:spAutoFit/>
          </a:bodyPr>
          <a:lstStyle/>
          <a:p>
            <a:r>
              <a:rPr lang="en-US" sz="2400" dirty="0"/>
              <a:t>Assignment (best matching of objects)</a:t>
            </a:r>
          </a:p>
          <a:p>
            <a:r>
              <a:rPr lang="en-US" sz="2400" dirty="0"/>
              <a:t>Dynamic programming</a:t>
            </a:r>
          </a:p>
          <a:p>
            <a:r>
              <a:rPr lang="en-US" sz="2400" dirty="0"/>
              <a:t>Goal programming</a:t>
            </a:r>
          </a:p>
          <a:p>
            <a:r>
              <a:rPr lang="en-US" sz="2400" dirty="0"/>
              <a:t>Investment (maximizing rate of return)</a:t>
            </a:r>
          </a:p>
          <a:p>
            <a:r>
              <a:rPr lang="en-US" sz="2400" dirty="0"/>
              <a:t>Linear and integer programming</a:t>
            </a:r>
          </a:p>
          <a:p>
            <a:r>
              <a:rPr lang="en-US" sz="2400" dirty="0"/>
              <a:t>Network models for planning and scheduling</a:t>
            </a:r>
          </a:p>
          <a:p>
            <a:r>
              <a:rPr lang="en-US" sz="2400" dirty="0"/>
              <a:t>Nonlinear programming</a:t>
            </a:r>
          </a:p>
          <a:p>
            <a:r>
              <a:rPr lang="en-US" sz="2400" dirty="0"/>
              <a:t>Replacement (capital budgeting)</a:t>
            </a:r>
          </a:p>
          <a:p>
            <a:r>
              <a:rPr lang="en-US" sz="2400" dirty="0"/>
              <a:t>Simple inventory models (e.g., economic order quantity)</a:t>
            </a:r>
          </a:p>
          <a:p>
            <a:r>
              <a:rPr lang="en-US" sz="2400" dirty="0"/>
              <a:t>Transportation (minimize cost of shipments)</a:t>
            </a:r>
          </a:p>
        </p:txBody>
      </p:sp>
    </p:spTree>
    <p:extLst>
      <p:ext uri="{BB962C8B-B14F-4D97-AF65-F5344CB8AC3E}">
        <p14:creationId xmlns:p14="http://schemas.microsoft.com/office/powerpoint/2010/main" val="2410196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153400" cy="1538883"/>
          </a:xfrm>
        </p:spPr>
        <p:txBody>
          <a:bodyPr wrap="square">
            <a:spAutoFit/>
          </a:bodyPr>
          <a:lstStyle/>
          <a:p>
            <a:r>
              <a:rPr lang="en-IN" sz="3600" dirty="0">
                <a:latin typeface="+mj-lt"/>
              </a:rPr>
              <a:t>Multiple Goals, Sensitivity Analysis, What-If Analysis, and Goal Seeking  </a:t>
            </a:r>
            <a:r>
              <a:rPr lang="en-US" sz="2800" dirty="0">
                <a:latin typeface="+mj-lt"/>
              </a:rPr>
              <a:t>(1 of 6)</a:t>
            </a:r>
          </a:p>
        </p:txBody>
      </p:sp>
      <p:sp>
        <p:nvSpPr>
          <p:cNvPr id="5" name="Content Placeholder 4"/>
          <p:cNvSpPr>
            <a:spLocks noGrp="1"/>
          </p:cNvSpPr>
          <p:nvPr>
            <p:ph idx="13"/>
          </p:nvPr>
        </p:nvSpPr>
        <p:spPr>
          <a:xfrm>
            <a:off x="457200" y="1752600"/>
            <a:ext cx="8153400" cy="4308872"/>
          </a:xfrm>
        </p:spPr>
        <p:txBody>
          <a:bodyPr wrap="square">
            <a:spAutoFit/>
          </a:bodyPr>
          <a:lstStyle/>
          <a:p>
            <a:r>
              <a:rPr lang="en-IN" sz="2400" dirty="0"/>
              <a:t>Multiple Goals</a:t>
            </a:r>
          </a:p>
          <a:p>
            <a:pPr marL="790575" lvl="1" indent="-342900"/>
            <a:r>
              <a:rPr lang="en-IN" sz="2400" dirty="0"/>
              <a:t>Simple-goal vs. multiple goals</a:t>
            </a:r>
          </a:p>
          <a:p>
            <a:pPr marL="790575" lvl="1" indent="-342900"/>
            <a:r>
              <a:rPr lang="en-IN" sz="2400" dirty="0"/>
              <a:t>Vast majority of managerial problems has multiple goals (objectives) to achieve</a:t>
            </a:r>
          </a:p>
          <a:p>
            <a:pPr marL="1238250" lvl="2" indent="-342900"/>
            <a:r>
              <a:rPr lang="en-IN" sz="2400" dirty="0"/>
              <a:t>Attaining simultaneous goals</a:t>
            </a:r>
          </a:p>
          <a:p>
            <a:pPr marL="790575" lvl="1" indent="-342900"/>
            <a:r>
              <a:rPr lang="en-IN" sz="2400" dirty="0"/>
              <a:t>Methods of handling multiple goals</a:t>
            </a:r>
          </a:p>
          <a:p>
            <a:pPr marL="1238250" lvl="2" indent="-342900"/>
            <a:r>
              <a:rPr lang="en-IN" sz="2400" dirty="0"/>
              <a:t>Utility theory</a:t>
            </a:r>
          </a:p>
          <a:p>
            <a:pPr marL="1238250" lvl="2" indent="-342900"/>
            <a:r>
              <a:rPr lang="en-IN" sz="2400" dirty="0"/>
              <a:t>Goal programming</a:t>
            </a:r>
          </a:p>
          <a:p>
            <a:pPr marL="1238250" lvl="2" indent="-342900"/>
            <a:r>
              <a:rPr lang="en-IN" sz="2400" dirty="0"/>
              <a:t>Expression of goals as constraints, using </a:t>
            </a:r>
            <a:r>
              <a:rPr lang="en-IN" sz="2400" spc="-300" dirty="0"/>
              <a:t>L </a:t>
            </a:r>
            <a:r>
              <a:rPr lang="en-IN" sz="2400" dirty="0"/>
              <a:t>P</a:t>
            </a:r>
          </a:p>
          <a:p>
            <a:pPr marL="1238250" lvl="2" indent="-342900"/>
            <a:r>
              <a:rPr lang="en-IN" sz="2400" dirty="0"/>
              <a:t>A points system</a:t>
            </a:r>
          </a:p>
        </p:txBody>
      </p:sp>
    </p:spTree>
    <p:extLst>
      <p:ext uri="{BB962C8B-B14F-4D97-AF65-F5344CB8AC3E}">
        <p14:creationId xmlns:p14="http://schemas.microsoft.com/office/powerpoint/2010/main" val="2410196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153400" cy="1538883"/>
          </a:xfrm>
        </p:spPr>
        <p:txBody>
          <a:bodyPr wrap="square">
            <a:spAutoFit/>
          </a:bodyPr>
          <a:lstStyle/>
          <a:p>
            <a:r>
              <a:rPr lang="en-IN" sz="3600" dirty="0">
                <a:latin typeface="+mj-lt"/>
              </a:rPr>
              <a:t>Multiple Goals, Sensitivity Analysis, What-If Analysis, and Goal Seeking  </a:t>
            </a:r>
            <a:r>
              <a:rPr lang="en-US" sz="2800" dirty="0">
                <a:latin typeface="+mj-lt"/>
              </a:rPr>
              <a:t>(2 of 6)</a:t>
            </a:r>
          </a:p>
        </p:txBody>
      </p:sp>
      <p:sp>
        <p:nvSpPr>
          <p:cNvPr id="5" name="Content Placeholder 4"/>
          <p:cNvSpPr>
            <a:spLocks noGrp="1"/>
          </p:cNvSpPr>
          <p:nvPr>
            <p:ph idx="13"/>
          </p:nvPr>
        </p:nvSpPr>
        <p:spPr>
          <a:xfrm>
            <a:off x="457200" y="1752600"/>
            <a:ext cx="8153400" cy="3862596"/>
          </a:xfrm>
        </p:spPr>
        <p:txBody>
          <a:bodyPr wrap="square">
            <a:spAutoFit/>
          </a:bodyPr>
          <a:lstStyle/>
          <a:p>
            <a:r>
              <a:rPr lang="en-US" sz="2400" dirty="0"/>
              <a:t>Certain difficulties may arise when analyzing multiple goals</a:t>
            </a:r>
          </a:p>
          <a:p>
            <a:pPr marL="828675" lvl="1" indent="-342900"/>
            <a:r>
              <a:rPr lang="en-US" sz="2400" dirty="0"/>
              <a:t>Difficult to obtain a single organizational goal</a:t>
            </a:r>
          </a:p>
          <a:p>
            <a:pPr marL="828675" lvl="1" indent="-342900"/>
            <a:r>
              <a:rPr lang="en-US" sz="2400" dirty="0"/>
              <a:t>The importance of goals change over time</a:t>
            </a:r>
          </a:p>
          <a:p>
            <a:pPr marL="828675" lvl="1" indent="-342900"/>
            <a:r>
              <a:rPr lang="en-US" sz="2400" dirty="0"/>
              <a:t>Goals and sub-goals are viewed differently</a:t>
            </a:r>
          </a:p>
          <a:p>
            <a:pPr marL="828675" lvl="1" indent="-342900"/>
            <a:r>
              <a:rPr lang="en-US" sz="2400" dirty="0"/>
              <a:t>Goals change in response to other changes</a:t>
            </a:r>
          </a:p>
          <a:p>
            <a:pPr marL="828675" lvl="1" indent="-342900"/>
            <a:r>
              <a:rPr lang="en-US" sz="2400" dirty="0"/>
              <a:t>Dynamics of groups of decision makers</a:t>
            </a:r>
          </a:p>
          <a:p>
            <a:pPr marL="828675" lvl="1" indent="-342900"/>
            <a:r>
              <a:rPr lang="en-US" sz="2400" dirty="0"/>
              <a:t>Assessing the importance (priorities)</a:t>
            </a:r>
          </a:p>
          <a:p>
            <a:pPr marL="828675" lvl="1" indent="-342900"/>
            <a:r>
              <a:rPr lang="en-US" sz="2400" dirty="0"/>
              <a:t>…</a:t>
            </a:r>
          </a:p>
        </p:txBody>
      </p:sp>
    </p:spTree>
    <p:extLst>
      <p:ext uri="{BB962C8B-B14F-4D97-AF65-F5344CB8AC3E}">
        <p14:creationId xmlns:p14="http://schemas.microsoft.com/office/powerpoint/2010/main" val="24101969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153400" cy="1538883"/>
          </a:xfrm>
        </p:spPr>
        <p:txBody>
          <a:bodyPr wrap="square">
            <a:spAutoFit/>
          </a:bodyPr>
          <a:lstStyle/>
          <a:p>
            <a:r>
              <a:rPr lang="en-IN" sz="3600" dirty="0">
                <a:latin typeface="+mj-lt"/>
              </a:rPr>
              <a:t>Multiple Goals, Sensitivity Analysis, What-If Analysis, and Goal Seeking </a:t>
            </a:r>
            <a:br>
              <a:rPr lang="en-IN" sz="3600" dirty="0">
                <a:latin typeface="+mj-lt"/>
              </a:rPr>
            </a:br>
            <a:r>
              <a:rPr lang="en-US" sz="2800" dirty="0">
                <a:latin typeface="+mj-lt"/>
              </a:rPr>
              <a:t>(3 of 6)</a:t>
            </a:r>
          </a:p>
        </p:txBody>
      </p:sp>
      <p:sp>
        <p:nvSpPr>
          <p:cNvPr id="5" name="Content Placeholder 4"/>
          <p:cNvSpPr>
            <a:spLocks noGrp="1"/>
          </p:cNvSpPr>
          <p:nvPr>
            <p:ph idx="13"/>
          </p:nvPr>
        </p:nvSpPr>
        <p:spPr>
          <a:xfrm>
            <a:off x="457200" y="1774656"/>
            <a:ext cx="8153400" cy="4416594"/>
          </a:xfrm>
        </p:spPr>
        <p:txBody>
          <a:bodyPr wrap="square">
            <a:spAutoFit/>
          </a:bodyPr>
          <a:lstStyle/>
          <a:p>
            <a:r>
              <a:rPr lang="en-US" sz="2200" dirty="0"/>
              <a:t>Sensitivity analysis</a:t>
            </a:r>
          </a:p>
          <a:p>
            <a:pPr marL="828675" lvl="1" indent="-342900"/>
            <a:r>
              <a:rPr lang="en-US" sz="2200" dirty="0"/>
              <a:t>It is the process of assessing the impact of change in inputs on outputs</a:t>
            </a:r>
          </a:p>
          <a:p>
            <a:pPr marL="828675" lvl="1" indent="-342900"/>
            <a:r>
              <a:rPr lang="en-US" sz="2200" dirty="0"/>
              <a:t>Helps to …</a:t>
            </a:r>
          </a:p>
          <a:p>
            <a:pPr marL="1228725" lvl="2" indent="-342900"/>
            <a:r>
              <a:rPr lang="en-US" sz="2200" dirty="0"/>
              <a:t>eliminate (or reduce) variables</a:t>
            </a:r>
          </a:p>
          <a:p>
            <a:pPr marL="1228725" lvl="2" indent="-342900"/>
            <a:r>
              <a:rPr lang="en-US" sz="2200" dirty="0"/>
              <a:t>revise models to eliminate too-large sensitivities</a:t>
            </a:r>
          </a:p>
          <a:p>
            <a:pPr marL="1228725" lvl="2" indent="-342900"/>
            <a:r>
              <a:rPr lang="en-US" sz="2200" dirty="0"/>
              <a:t>adding details about sensitive variables or scenarios</a:t>
            </a:r>
          </a:p>
          <a:p>
            <a:pPr marL="1228725" lvl="2" indent="-342900"/>
            <a:r>
              <a:rPr lang="en-US" sz="2200" dirty="0"/>
              <a:t>obtain better estimates of sensitive variables</a:t>
            </a:r>
          </a:p>
          <a:p>
            <a:pPr marL="1228725" lvl="2" indent="-342900"/>
            <a:r>
              <a:rPr lang="en-US" sz="2200" dirty="0"/>
              <a:t>alter a real-world system to reduce sensitivities</a:t>
            </a:r>
          </a:p>
          <a:p>
            <a:pPr marL="1228725" lvl="2" indent="-342900"/>
            <a:r>
              <a:rPr lang="en-US" sz="2200" dirty="0"/>
              <a:t>…</a:t>
            </a:r>
          </a:p>
          <a:p>
            <a:pPr marL="828675" lvl="1" indent="-342900"/>
            <a:r>
              <a:rPr lang="en-US" sz="2200" dirty="0"/>
              <a:t>Can be automatic or “trial and error”</a:t>
            </a:r>
          </a:p>
        </p:txBody>
      </p:sp>
    </p:spTree>
    <p:extLst>
      <p:ext uri="{BB962C8B-B14F-4D97-AF65-F5344CB8AC3E}">
        <p14:creationId xmlns:p14="http://schemas.microsoft.com/office/powerpoint/2010/main" val="24101969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317"/>
            <a:ext cx="8153400" cy="1538883"/>
          </a:xfrm>
        </p:spPr>
        <p:txBody>
          <a:bodyPr wrap="square">
            <a:spAutoFit/>
          </a:bodyPr>
          <a:lstStyle/>
          <a:p>
            <a:r>
              <a:rPr lang="en-IN" sz="3600" dirty="0">
                <a:latin typeface="+mj-lt"/>
              </a:rPr>
              <a:t>Multiple Goals, Sensitivity Analysis, What-If Analysis, and Goal Seeking  </a:t>
            </a:r>
            <a:r>
              <a:rPr lang="en-US" sz="2800" dirty="0">
                <a:latin typeface="+mj-lt"/>
              </a:rPr>
              <a:t>(4 of 6)</a:t>
            </a:r>
          </a:p>
        </p:txBody>
      </p:sp>
      <p:sp>
        <p:nvSpPr>
          <p:cNvPr id="5" name="Content Placeholder 4"/>
          <p:cNvSpPr>
            <a:spLocks noGrp="1"/>
          </p:cNvSpPr>
          <p:nvPr>
            <p:ph idx="13"/>
          </p:nvPr>
        </p:nvSpPr>
        <p:spPr>
          <a:xfrm>
            <a:off x="457200" y="1761068"/>
            <a:ext cx="8153400" cy="4470455"/>
          </a:xfrm>
        </p:spPr>
        <p:txBody>
          <a:bodyPr wrap="square">
            <a:spAutoFit/>
          </a:bodyPr>
          <a:lstStyle/>
          <a:p>
            <a:r>
              <a:rPr lang="en-US" sz="2300" dirty="0"/>
              <a:t>What-if analysis</a:t>
            </a:r>
          </a:p>
          <a:p>
            <a:pPr marL="714375" lvl="1" indent="-266700"/>
            <a:r>
              <a:rPr lang="en-US" sz="2300" dirty="0"/>
              <a:t>Assesses solutions based on changes in variables or assumptions (scenario analysis)</a:t>
            </a:r>
          </a:p>
          <a:p>
            <a:pPr marL="714375" lvl="1" indent="-266700"/>
            <a:r>
              <a:rPr lang="en-US" sz="2300" dirty="0"/>
              <a:t>What if we change our capacity at the milling station by 40% [what would be the impact] </a:t>
            </a:r>
          </a:p>
          <a:p>
            <a:r>
              <a:rPr lang="en-US" sz="2300" dirty="0"/>
              <a:t>Goal seeking</a:t>
            </a:r>
          </a:p>
          <a:p>
            <a:pPr marL="714375" lvl="1" indent="-266700"/>
            <a:r>
              <a:rPr lang="en-US" sz="2300" dirty="0"/>
              <a:t>Backwards approach, starts with the goal and determines values of inputs needed </a:t>
            </a:r>
          </a:p>
          <a:p>
            <a:pPr marL="714375" lvl="1" indent="-266700"/>
            <a:r>
              <a:rPr lang="en-US" sz="2300" dirty="0"/>
              <a:t>Example is break-even point determination</a:t>
            </a:r>
          </a:p>
          <a:p>
            <a:pPr marL="1104900" lvl="2" indent="-200025"/>
            <a:r>
              <a:rPr lang="en-US" sz="2300" dirty="0"/>
              <a:t>In-order to break even (profit = 0), how many products do we have to sell each month</a:t>
            </a:r>
          </a:p>
        </p:txBody>
      </p:sp>
    </p:spTree>
    <p:extLst>
      <p:ext uri="{BB962C8B-B14F-4D97-AF65-F5344CB8AC3E}">
        <p14:creationId xmlns:p14="http://schemas.microsoft.com/office/powerpoint/2010/main" val="2410196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US" dirty="0"/>
              <a:t>Learning Objectives </a:t>
            </a:r>
            <a:r>
              <a:rPr lang="en-US" sz="2800" dirty="0"/>
              <a:t>(2 of 2)</a:t>
            </a:r>
            <a:endParaRPr lang="en-US" dirty="0"/>
          </a:p>
        </p:txBody>
      </p:sp>
      <p:sp>
        <p:nvSpPr>
          <p:cNvPr id="3" name="Content Placeholder 2"/>
          <p:cNvSpPr>
            <a:spLocks noGrp="1"/>
          </p:cNvSpPr>
          <p:nvPr>
            <p:ph idx="1"/>
          </p:nvPr>
        </p:nvSpPr>
        <p:spPr>
          <a:xfrm>
            <a:off x="456154" y="990600"/>
            <a:ext cx="8153400" cy="4093428"/>
          </a:xfrm>
        </p:spPr>
        <p:txBody>
          <a:bodyPr wrap="square">
            <a:spAutoFit/>
          </a:bodyPr>
          <a:lstStyle/>
          <a:p>
            <a:pPr marL="542925" lvl="0" indent="-542925" defTabSz="542925">
              <a:spcBef>
                <a:spcPts val="0"/>
              </a:spcBef>
              <a:buClr>
                <a:schemeClr val="lt1"/>
              </a:buClr>
              <a:buSzPct val="25000"/>
              <a:buNone/>
              <a:tabLst>
                <a:tab pos="514350" algn="l"/>
              </a:tabLst>
            </a:pPr>
            <a:r>
              <a:rPr lang="en-US" sz="2400" b="1" dirty="0">
                <a:solidFill>
                  <a:srgbClr val="007FA3"/>
                </a:solidFill>
              </a:rPr>
              <a:t>8.5</a:t>
            </a:r>
            <a:r>
              <a:rPr lang="en-US" sz="2400" dirty="0"/>
              <a:t> 		Explain the basic concepts of optimization and when to use them</a:t>
            </a:r>
          </a:p>
          <a:p>
            <a:pPr marL="0" lvl="0" indent="0">
              <a:buClr>
                <a:schemeClr val="lt1"/>
              </a:buClr>
              <a:buSzPct val="25000"/>
              <a:buNone/>
            </a:pPr>
            <a:r>
              <a:rPr lang="en-US" sz="2400" b="1" dirty="0">
                <a:solidFill>
                  <a:srgbClr val="007FA3"/>
                </a:solidFill>
              </a:rPr>
              <a:t>8.6</a:t>
            </a:r>
            <a:r>
              <a:rPr lang="en-US" sz="2400" dirty="0"/>
              <a:t> Describe how to structure a linear programming model</a:t>
            </a:r>
            <a:r>
              <a:rPr lang="en-US" sz="2400" b="1" dirty="0">
                <a:solidFill>
                  <a:srgbClr val="007FA3"/>
                </a:solidFill>
              </a:rPr>
              <a:t> </a:t>
            </a:r>
            <a:endParaRPr lang="en-US" sz="2400" dirty="0"/>
          </a:p>
          <a:p>
            <a:pPr marL="542925" lvl="0" indent="-542925" defTabSz="542925">
              <a:buClr>
                <a:schemeClr val="lt1"/>
              </a:buClr>
              <a:buSzPct val="25000"/>
              <a:buNone/>
              <a:tabLst>
                <a:tab pos="504825" algn="l"/>
              </a:tabLst>
            </a:pPr>
            <a:r>
              <a:rPr lang="en-US" sz="2400" b="1" dirty="0">
                <a:solidFill>
                  <a:srgbClr val="007FA3"/>
                </a:solidFill>
              </a:rPr>
              <a:t>8.7</a:t>
            </a:r>
            <a:r>
              <a:rPr lang="en-US" sz="2400" dirty="0"/>
              <a:t> 	Explain what is meant by sensitivity analysis, what-if analysis, and goal seeking </a:t>
            </a:r>
          </a:p>
          <a:p>
            <a:pPr marL="542925" lvl="0" indent="-542925" defTabSz="533400">
              <a:buClr>
                <a:schemeClr val="lt1"/>
              </a:buClr>
              <a:buSzPct val="25000"/>
              <a:buNone/>
            </a:pPr>
            <a:r>
              <a:rPr lang="en-US" sz="2400" b="1" dirty="0">
                <a:solidFill>
                  <a:srgbClr val="007FA3"/>
                </a:solidFill>
              </a:rPr>
              <a:t>8.8 	</a:t>
            </a:r>
            <a:r>
              <a:rPr lang="en-US" sz="2400" dirty="0"/>
              <a:t>Understand the concepts and applications of different types of simulation</a:t>
            </a:r>
          </a:p>
          <a:p>
            <a:pPr marL="542925" lvl="0" indent="-542925" defTabSz="542925">
              <a:buClr>
                <a:schemeClr val="lt1"/>
              </a:buClr>
              <a:buSzPct val="25000"/>
              <a:buNone/>
              <a:tabLst>
                <a:tab pos="514350" algn="l"/>
              </a:tabLst>
            </a:pPr>
            <a:r>
              <a:rPr lang="en-US" sz="2400" b="1" dirty="0">
                <a:solidFill>
                  <a:srgbClr val="007FA3"/>
                </a:solidFill>
              </a:rPr>
              <a:t>8.9 		</a:t>
            </a:r>
            <a:r>
              <a:rPr lang="en-US" sz="2400" dirty="0"/>
              <a:t>Understand potential applications of discrete event simulation</a:t>
            </a:r>
          </a:p>
        </p:txBody>
      </p:sp>
    </p:spTree>
    <p:extLst>
      <p:ext uri="{BB962C8B-B14F-4D97-AF65-F5344CB8AC3E}">
        <p14:creationId xmlns:p14="http://schemas.microsoft.com/office/powerpoint/2010/main" val="11624752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317"/>
            <a:ext cx="8153400" cy="1538883"/>
          </a:xfrm>
        </p:spPr>
        <p:txBody>
          <a:bodyPr wrap="square">
            <a:spAutoFit/>
          </a:bodyPr>
          <a:lstStyle/>
          <a:p>
            <a:r>
              <a:rPr lang="en-IN" dirty="0"/>
              <a:t>Multiple Goals, Sensitivity Analysis, What-If Analysis, and Goal Seeking   </a:t>
            </a:r>
            <a:r>
              <a:rPr lang="en-US" sz="2800" dirty="0"/>
              <a:t>(5 of 6)</a:t>
            </a:r>
          </a:p>
        </p:txBody>
      </p:sp>
      <p:sp>
        <p:nvSpPr>
          <p:cNvPr id="4" name="Content Placeholder 2"/>
          <p:cNvSpPr>
            <a:spLocks noGrp="1"/>
          </p:cNvSpPr>
          <p:nvPr>
            <p:ph idx="1"/>
          </p:nvPr>
        </p:nvSpPr>
        <p:spPr>
          <a:xfrm>
            <a:off x="533400" y="1752600"/>
            <a:ext cx="8077200" cy="738664"/>
          </a:xfrm>
        </p:spPr>
        <p:txBody>
          <a:bodyPr wrap="square">
            <a:spAutoFit/>
          </a:bodyPr>
          <a:lstStyle/>
          <a:p>
            <a:pPr marL="0" indent="0">
              <a:buNone/>
            </a:pPr>
            <a:r>
              <a:rPr lang="en-IN" sz="2400" b="1" dirty="0"/>
              <a:t>Figure 8.10 </a:t>
            </a:r>
            <a:r>
              <a:rPr lang="en-IN" sz="2400" dirty="0"/>
              <a:t>Example of a What-If Analysis Done in an Excel Worksheet.</a:t>
            </a:r>
            <a:endParaRPr lang="en-US" sz="2400" dirty="0"/>
          </a:p>
        </p:txBody>
      </p:sp>
      <p:pic>
        <p:nvPicPr>
          <p:cNvPr id="10242" name="Picture 2" descr="The values entered in the cells above the table are as follows:&#10;• Unit revenue: 1.20 dollars&#10;• Unit cost: 0.06 dollars&#10;• A text box against the values for both unit revenue and unit cost reads: Change initial sales (cell B10) and sales growth rate (cell B11) to evaluate change in annual profit.&#10;• Initial sales: 120&#10;• Sales growth rate: 0.04&#10;• Annual net profit: 182 dollars&#10;• A text box against this value reads: Initiate sales of 100 growing at 3 percent per quarter yields an annual net profit of 127 dollars. Compare to this What-If case of initial sales of 120 growing at 4 percent per quarter. &#10;The table below these values titled Cash Flow Model for 1996 has the following values:&#10;• Sales:&#10;• Quarter 1: 120&#10;• Quarter 2: 135&#10;• Quarter 3: 130&#10;• Quarter 4: 135&#10;• Annual Total: 510&#10;• Revenue:&#10;• Quarter 1: 144 dollars&#10;• Quarter 2: 150 dollars&#10;• Quarter 3: 156 dollars&#10;• Quarter 4: 162 dollars&#10;• Annual Total: 611 dollars&#10;• Variable cost:&#10;• Quarter 1: 72 dollars&#10;• Quarter 2: 75 dollars&#10;• Quarter 3: 78 dollars&#10;• Quarter 4: 81 dollars&#10;• Annual Total: 306 dollars&#10;• Fixed cost:&#10;• Quarter 1: 30 dollars&#10;• Quarter 2: 31 dollars&#10;• Quarter 3: 31 dollars&#10;• Quarter 4: 32 dollars&#10;• Annual Total: 124 dollars&#10;• Net profit:&#10;• Quarter 1: 42 dollars&#10;• Quarter 2: 44 dollars&#10;• Quarter 3: 47 dollars&#10;• Quarter 4: 49 dollars&#10;• Annual Total: 182 dollars&#10;"/>
          <p:cNvPicPr>
            <a:picLocks noChangeAspect="1" noChangeArrowheads="1"/>
          </p:cNvPicPr>
          <p:nvPr/>
        </p:nvPicPr>
        <p:blipFill rotWithShape="1">
          <a:blip r:embed="rId3">
            <a:extLst>
              <a:ext uri="{28A0092B-C50C-407E-A947-70E740481C1C}">
                <a14:useLocalDpi xmlns:a14="http://schemas.microsoft.com/office/drawing/2010/main" val="0"/>
              </a:ext>
            </a:extLst>
          </a:blip>
          <a:srcRect b="3750"/>
          <a:stretch/>
        </p:blipFill>
        <p:spPr bwMode="auto">
          <a:xfrm>
            <a:off x="2090401" y="2585225"/>
            <a:ext cx="4944744" cy="3703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7679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317"/>
            <a:ext cx="8153400" cy="1538883"/>
          </a:xfrm>
        </p:spPr>
        <p:txBody>
          <a:bodyPr wrap="square">
            <a:spAutoFit/>
          </a:bodyPr>
          <a:lstStyle/>
          <a:p>
            <a:r>
              <a:rPr lang="en-IN" dirty="0"/>
              <a:t>Multiple Goals, Sensitivity Analysis, What-If Analysis, and Goal Seeking   </a:t>
            </a:r>
            <a:r>
              <a:rPr lang="en-US" sz="2800" dirty="0"/>
              <a:t>(6 of 6)</a:t>
            </a:r>
          </a:p>
        </p:txBody>
      </p:sp>
      <p:sp>
        <p:nvSpPr>
          <p:cNvPr id="4" name="Content Placeholder 2"/>
          <p:cNvSpPr>
            <a:spLocks noGrp="1"/>
          </p:cNvSpPr>
          <p:nvPr>
            <p:ph idx="1"/>
          </p:nvPr>
        </p:nvSpPr>
        <p:spPr>
          <a:xfrm>
            <a:off x="533400" y="1752600"/>
            <a:ext cx="8077200" cy="369332"/>
          </a:xfrm>
        </p:spPr>
        <p:txBody>
          <a:bodyPr wrap="square">
            <a:spAutoFit/>
          </a:bodyPr>
          <a:lstStyle/>
          <a:p>
            <a:pPr marL="0" indent="0">
              <a:buNone/>
            </a:pPr>
            <a:r>
              <a:rPr lang="en-IN" sz="2400" b="1" dirty="0"/>
              <a:t>Figure 8.11 </a:t>
            </a:r>
            <a:r>
              <a:rPr lang="en-IN" sz="2400" dirty="0"/>
              <a:t>Goal-Seeking Analysis.</a:t>
            </a:r>
            <a:endParaRPr lang="en-US" sz="2400" dirty="0"/>
          </a:p>
        </p:txBody>
      </p:sp>
      <p:pic>
        <p:nvPicPr>
          <p:cNvPr id="11266" name="Picture 2" descr="On the left side, a box with the heading Investment Problem: Example of GoalSeeking contains the following text: &#10;• Find the Interest Rate (the Internal Rate of Return – I R R) that yields an N P V of 0 dollars. &#10;On the right side of the spreadsheet, a small table at the top has the following values:&#10;• Initial Investment: 1,000 dollars&#10;• Interest Rate: 10 percent&#10;Below the small table, another table lists the Year and Annual Returns in columns. The column to the immediate right of the annual returns column is blank. To the right of the blank column, another column with the heading N P V Calculations has some dollar values. The details for each row are as follows:&#10;• Year 1:&#10;• Annual Returns: 120 dollars&#10;• N P V Calculations: 109.09 dollars&#10;• Year 2:&#10;• Annual Returns: 130 dollars&#10;• N P V Calculations: 118.18 dollars&#10;• Year 3:&#10;• Annual Returns: 140 dollars&#10;• N P V Calculations: 127.27 dollars&#10;• Year 4:&#10;• Annual Returns: 150 dollars&#10;• N P V Calculations: 136.36 dollars&#10;• Year 5:&#10;• Annual Returns: 160 dollars&#10;• N P V Calculations: 145.45 dollars&#10;• Year 6:&#10;• Annual Returns: 152 dollars&#10;• N P V Calculations: 138.18 dollars&#10;• Year 7:&#10;• Annual Returns: 144.40 dollars&#10;• N P V Calculations: 131.27 dollars&#10;• Year 8:&#10;• Annual Returns: 137.18 dollars&#10;• N P V Calculations: 124.71 dollars&#10;• Year 9:&#10;• Annual Returns: 130.32 dollars&#10;• N P V Calculations: 118.47 dollars&#10;• Year 10:&#10;• Annual Returns: 123.80 dollars&#10;• N P V Calculations: 112.55 dollars&#10;The last row below the table has the following information in each cell from left to right:&#10;• The NPV&#10;• Solutions:&#10;• 261.55 dollars&#10;"/>
          <p:cNvPicPr>
            <a:picLocks noChangeAspect="1" noChangeArrowheads="1"/>
          </p:cNvPicPr>
          <p:nvPr/>
        </p:nvPicPr>
        <p:blipFill rotWithShape="1">
          <a:blip r:embed="rId3">
            <a:extLst>
              <a:ext uri="{28A0092B-C50C-407E-A947-70E740481C1C}">
                <a14:useLocalDpi xmlns:a14="http://schemas.microsoft.com/office/drawing/2010/main" val="0"/>
              </a:ext>
            </a:extLst>
          </a:blip>
          <a:srcRect b="3936"/>
          <a:stretch/>
        </p:blipFill>
        <p:spPr bwMode="auto">
          <a:xfrm>
            <a:off x="1482350" y="2236614"/>
            <a:ext cx="6161220" cy="4045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4629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IN" sz="3600" dirty="0">
                <a:latin typeface="+mj-lt"/>
              </a:rPr>
              <a:t>Decision Analysis with Decision Tables and Decision Trees</a:t>
            </a:r>
            <a:endParaRPr lang="en-US" sz="3600" dirty="0">
              <a:latin typeface="+mj-lt"/>
            </a:endParaRPr>
          </a:p>
        </p:txBody>
      </p:sp>
      <p:sp>
        <p:nvSpPr>
          <p:cNvPr id="5" name="Content Placeholder 4"/>
          <p:cNvSpPr>
            <a:spLocks noGrp="1"/>
          </p:cNvSpPr>
          <p:nvPr>
            <p:ph idx="13"/>
          </p:nvPr>
        </p:nvSpPr>
        <p:spPr>
          <a:xfrm>
            <a:off x="457200" y="1373304"/>
            <a:ext cx="8153400" cy="3901068"/>
          </a:xfrm>
        </p:spPr>
        <p:txBody>
          <a:bodyPr wrap="square">
            <a:spAutoFit/>
          </a:bodyPr>
          <a:lstStyle/>
          <a:p>
            <a:r>
              <a:rPr lang="en-US" sz="2400" dirty="0"/>
              <a:t>Decision Tables – a tabular representation of the decision situation (alternatives)</a:t>
            </a:r>
          </a:p>
          <a:p>
            <a:r>
              <a:rPr lang="en-US" sz="2400" dirty="0"/>
              <a:t>Investment Example</a:t>
            </a:r>
          </a:p>
          <a:p>
            <a:pPr marL="828675" lvl="1" indent="-342900"/>
            <a:r>
              <a:rPr lang="en-US" sz="2400" dirty="0"/>
              <a:t>Goal: maximize the yield after one year</a:t>
            </a:r>
          </a:p>
          <a:p>
            <a:pPr marL="828675" lvl="1" indent="-342900"/>
            <a:r>
              <a:rPr lang="en-US" sz="2400" dirty="0"/>
              <a:t>Yield depends on the status of the economy (the state of nature)</a:t>
            </a:r>
          </a:p>
          <a:p>
            <a:pPr marL="1285875" lvl="2" indent="-342900"/>
            <a:r>
              <a:rPr lang="en-US" sz="2400" dirty="0"/>
              <a:t>Solid growth</a:t>
            </a:r>
          </a:p>
          <a:p>
            <a:pPr marL="1285875" lvl="2" indent="-342900"/>
            <a:r>
              <a:rPr lang="en-US" sz="2400" dirty="0"/>
              <a:t>Stagnation</a:t>
            </a:r>
          </a:p>
          <a:p>
            <a:pPr marL="1285875" lvl="2" indent="-342900"/>
            <a:r>
              <a:rPr lang="en-US" sz="2400" dirty="0"/>
              <a:t>Inflation</a:t>
            </a:r>
          </a:p>
        </p:txBody>
      </p:sp>
    </p:spTree>
    <p:extLst>
      <p:ext uri="{BB962C8B-B14F-4D97-AF65-F5344CB8AC3E}">
        <p14:creationId xmlns:p14="http://schemas.microsoft.com/office/powerpoint/2010/main" val="24101969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984885"/>
          </a:xfrm>
        </p:spPr>
        <p:txBody>
          <a:bodyPr wrap="square">
            <a:spAutoFit/>
          </a:bodyPr>
          <a:lstStyle/>
          <a:p>
            <a:r>
              <a:rPr lang="en-IN" sz="3600" dirty="0">
                <a:latin typeface="+mj-lt"/>
              </a:rPr>
              <a:t>Decision Table: Investment Example </a:t>
            </a:r>
            <a:r>
              <a:rPr lang="en-US" sz="2800" dirty="0">
                <a:latin typeface="+mj-lt"/>
              </a:rPr>
              <a:t>(1 of 2)</a:t>
            </a:r>
          </a:p>
        </p:txBody>
      </p:sp>
      <p:sp>
        <p:nvSpPr>
          <p:cNvPr id="5" name="Content Placeholder 4"/>
          <p:cNvSpPr>
            <a:spLocks noGrp="1"/>
          </p:cNvSpPr>
          <p:nvPr>
            <p:ph idx="13"/>
          </p:nvPr>
        </p:nvSpPr>
        <p:spPr>
          <a:xfrm>
            <a:off x="457200" y="1363831"/>
            <a:ext cx="8153400" cy="2600712"/>
          </a:xfrm>
        </p:spPr>
        <p:txBody>
          <a:bodyPr wrap="square">
            <a:spAutoFit/>
          </a:bodyPr>
          <a:lstStyle/>
          <a:p>
            <a:pPr marL="514350" indent="-514350">
              <a:buFont typeface="+mj-lt"/>
              <a:buAutoNum type="arabicPeriod"/>
            </a:pPr>
            <a:r>
              <a:rPr lang="en-US" sz="2400" dirty="0"/>
              <a:t>If </a:t>
            </a:r>
            <a:r>
              <a:rPr lang="en-US" sz="2400" dirty="0">
                <a:solidFill>
                  <a:schemeClr val="bg2"/>
                </a:solidFill>
              </a:rPr>
              <a:t>solid growth </a:t>
            </a:r>
            <a:r>
              <a:rPr lang="en-US" sz="2400" dirty="0"/>
              <a:t>in the economy, bonds yield 12%; stocks 15%; time deposits 6.5%</a:t>
            </a:r>
          </a:p>
          <a:p>
            <a:pPr marL="514350" indent="-514350">
              <a:buFont typeface="+mj-lt"/>
              <a:buAutoNum type="arabicPeriod"/>
            </a:pPr>
            <a:r>
              <a:rPr lang="en-US" sz="2400" dirty="0"/>
              <a:t>If </a:t>
            </a:r>
            <a:r>
              <a:rPr lang="en-US" sz="2400" dirty="0">
                <a:solidFill>
                  <a:schemeClr val="bg2"/>
                </a:solidFill>
              </a:rPr>
              <a:t>stagnation</a:t>
            </a:r>
            <a:r>
              <a:rPr lang="en-US" sz="2400" dirty="0"/>
              <a:t>, bonds yield 6%; stocks 3%; time deposits 6.5%</a:t>
            </a:r>
          </a:p>
          <a:p>
            <a:pPr marL="514350" indent="-514350">
              <a:buFont typeface="+mj-lt"/>
              <a:buAutoNum type="arabicPeriod"/>
            </a:pPr>
            <a:r>
              <a:rPr lang="en-US" sz="2400" dirty="0"/>
              <a:t>If </a:t>
            </a:r>
            <a:r>
              <a:rPr lang="en-US" sz="2400" dirty="0">
                <a:solidFill>
                  <a:schemeClr val="bg2"/>
                </a:solidFill>
              </a:rPr>
              <a:t>inflation</a:t>
            </a:r>
            <a:r>
              <a:rPr lang="en-US" sz="2400" dirty="0"/>
              <a:t>, bonds yield 3%; stocks lose 2%; time deposits yield 6.5%</a:t>
            </a:r>
          </a:p>
        </p:txBody>
      </p:sp>
    </p:spTree>
    <p:extLst>
      <p:ext uri="{BB962C8B-B14F-4D97-AF65-F5344CB8AC3E}">
        <p14:creationId xmlns:p14="http://schemas.microsoft.com/office/powerpoint/2010/main" val="24101969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865"/>
            <a:ext cx="8153400" cy="984885"/>
          </a:xfrm>
        </p:spPr>
        <p:txBody>
          <a:bodyPr wrap="square">
            <a:spAutoFit/>
          </a:bodyPr>
          <a:lstStyle/>
          <a:p>
            <a:r>
              <a:rPr lang="en-IN" sz="3600" dirty="0">
                <a:latin typeface="+mj-lt"/>
              </a:rPr>
              <a:t>Decision Table: Investment Example </a:t>
            </a:r>
            <a:r>
              <a:rPr lang="en-US" sz="2800" dirty="0">
                <a:latin typeface="+mj-lt"/>
              </a:rPr>
              <a:t>(2 of 2)</a:t>
            </a:r>
          </a:p>
        </p:txBody>
      </p:sp>
      <p:sp>
        <p:nvSpPr>
          <p:cNvPr id="5" name="Content Placeholder 4"/>
          <p:cNvSpPr>
            <a:spLocks noGrp="1"/>
          </p:cNvSpPr>
          <p:nvPr>
            <p:ph idx="13"/>
          </p:nvPr>
        </p:nvSpPr>
        <p:spPr>
          <a:xfrm>
            <a:off x="457200" y="1366778"/>
            <a:ext cx="8153400" cy="2054409"/>
          </a:xfrm>
        </p:spPr>
        <p:txBody>
          <a:bodyPr wrap="square">
            <a:spAutoFit/>
          </a:bodyPr>
          <a:lstStyle/>
          <a:p>
            <a:r>
              <a:rPr lang="en-US" sz="2400" dirty="0"/>
              <a:t>Payoff decision variables (alternatives)</a:t>
            </a:r>
          </a:p>
          <a:p>
            <a:r>
              <a:rPr lang="en-US" sz="2400" dirty="0"/>
              <a:t>Uncontrollable variables (states of economy)</a:t>
            </a:r>
          </a:p>
          <a:p>
            <a:r>
              <a:rPr lang="en-US" sz="2400" dirty="0"/>
              <a:t>Result variables (projected yield)</a:t>
            </a:r>
          </a:p>
          <a:p>
            <a:r>
              <a:rPr lang="en-US" sz="2400" u="sng" dirty="0">
                <a:solidFill>
                  <a:schemeClr val="bg2"/>
                </a:solidFill>
              </a:rPr>
              <a:t>Tabular representation:</a:t>
            </a:r>
          </a:p>
        </p:txBody>
      </p:sp>
      <p:pic>
        <p:nvPicPr>
          <p:cNvPr id="6146" name="Picture 2" descr="Table 8.3 shows the investment problem decision table model. The table is divided into two columns Alternative and State of Nature open parenthesis Uncontrollable Variables close parenthesis which is further divided into three columns solid growth in percentage, stagnation in percentage, and inflation in percentage. The following information is given in the table:&#10;Alternative: Bonds&#10;State of Nature open parenthesis Uncontrollable Variables close parenthesis:&#10; Solid growth in percentage: 12.0&#10; Stagnation in percentage: 6.0&#10; Inflation in percentage: 3.0&#10;&#10;Alternative: Stocks&#10;State of Nature open parenthesis Uncontrollable Variables close parenthesis:&#10; Solid growth in percentage: 15.0&#10; Stagnation in percentage: 3.0&#10; Inflation in percentage: negative 2.0&#10;Alternative: CDs&#10;State of Nature open parenthesis Uncontrollable Variables close parenthesis:&#10; Solid growth in percentage: 6.5&#10; Stagnation in percentage: 6.5&#10; Inflation in percentage: 6.5&#10;"/>
          <p:cNvPicPr>
            <a:picLocks noChangeAspect="1" noChangeArrowheads="1"/>
          </p:cNvPicPr>
          <p:nvPr/>
        </p:nvPicPr>
        <p:blipFill rotWithShape="1">
          <a:blip r:embed="rId3">
            <a:extLst>
              <a:ext uri="{28A0092B-C50C-407E-A947-70E740481C1C}">
                <a14:useLocalDpi xmlns:a14="http://schemas.microsoft.com/office/drawing/2010/main" val="0"/>
              </a:ext>
            </a:extLst>
          </a:blip>
          <a:srcRect b="7422"/>
          <a:stretch/>
        </p:blipFill>
        <p:spPr bwMode="auto">
          <a:xfrm>
            <a:off x="1269193" y="3733800"/>
            <a:ext cx="6605614" cy="225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01969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IN" sz="3600" dirty="0">
                <a:latin typeface="+mj-lt"/>
              </a:rPr>
              <a:t>Decision Table: Investment Example (Treating Uncertainty)</a:t>
            </a:r>
            <a:endParaRPr lang="en-US" sz="3600" dirty="0">
              <a:latin typeface="+mj-lt"/>
            </a:endParaRPr>
          </a:p>
        </p:txBody>
      </p:sp>
      <p:sp>
        <p:nvSpPr>
          <p:cNvPr id="5" name="Content Placeholder 4"/>
          <p:cNvSpPr>
            <a:spLocks noGrp="1"/>
          </p:cNvSpPr>
          <p:nvPr>
            <p:ph idx="13"/>
          </p:nvPr>
        </p:nvSpPr>
        <p:spPr>
          <a:xfrm>
            <a:off x="457200" y="1373304"/>
            <a:ext cx="8153400" cy="2385268"/>
          </a:xfrm>
        </p:spPr>
        <p:txBody>
          <a:bodyPr wrap="square">
            <a:spAutoFit/>
          </a:bodyPr>
          <a:lstStyle/>
          <a:p>
            <a:r>
              <a:rPr lang="en-US" sz="2400" dirty="0"/>
              <a:t>Optimistic approach</a:t>
            </a:r>
          </a:p>
          <a:p>
            <a:r>
              <a:rPr lang="en-US" sz="2400" dirty="0"/>
              <a:t>Pessimistic approach</a:t>
            </a:r>
          </a:p>
          <a:p>
            <a:r>
              <a:rPr lang="en-US" sz="2400" dirty="0"/>
              <a:t>Treating Risk/Uncertainty:</a:t>
            </a:r>
          </a:p>
          <a:p>
            <a:pPr marL="829818" lvl="1" indent="-342900"/>
            <a:r>
              <a:rPr lang="en-US" sz="2400" dirty="0"/>
              <a:t>Use known probabilities </a:t>
            </a:r>
          </a:p>
          <a:p>
            <a:pPr marL="829818" lvl="1" indent="-342900"/>
            <a:r>
              <a:rPr lang="en-US" sz="2400" dirty="0">
                <a:solidFill>
                  <a:schemeClr val="bg2"/>
                </a:solidFill>
              </a:rPr>
              <a:t>Expected values</a:t>
            </a:r>
          </a:p>
        </p:txBody>
      </p:sp>
    </p:spTree>
    <p:extLst>
      <p:ext uri="{BB962C8B-B14F-4D97-AF65-F5344CB8AC3E}">
        <p14:creationId xmlns:p14="http://schemas.microsoft.com/office/powerpoint/2010/main" val="24101969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IN" sz="3600" dirty="0">
                <a:latin typeface="+mj-lt"/>
              </a:rPr>
              <a:t>Decision Table: Investment Example (Multiple Goals)</a:t>
            </a:r>
            <a:endParaRPr lang="en-US" sz="3600" dirty="0">
              <a:latin typeface="+mj-lt"/>
            </a:endParaRPr>
          </a:p>
        </p:txBody>
      </p:sp>
      <p:sp>
        <p:nvSpPr>
          <p:cNvPr id="5" name="Content Placeholder 4"/>
          <p:cNvSpPr>
            <a:spLocks noGrp="1"/>
          </p:cNvSpPr>
          <p:nvPr>
            <p:ph idx="13"/>
          </p:nvPr>
        </p:nvSpPr>
        <p:spPr>
          <a:xfrm>
            <a:off x="457200" y="1373304"/>
            <a:ext cx="8153400" cy="815608"/>
          </a:xfrm>
        </p:spPr>
        <p:txBody>
          <a:bodyPr wrap="square">
            <a:spAutoFit/>
          </a:bodyPr>
          <a:lstStyle/>
          <a:p>
            <a:r>
              <a:rPr lang="en-US" sz="2400" dirty="0"/>
              <a:t>Multiple goals </a:t>
            </a:r>
          </a:p>
          <a:p>
            <a:pPr marL="829818" lvl="1" indent="-342900"/>
            <a:r>
              <a:rPr lang="en-US" sz="2400" dirty="0">
                <a:solidFill>
                  <a:schemeClr val="bg2"/>
                </a:solidFill>
              </a:rPr>
              <a:t>Yield</a:t>
            </a:r>
            <a:r>
              <a:rPr lang="en-US" sz="2400" dirty="0"/>
              <a:t>, </a:t>
            </a:r>
            <a:r>
              <a:rPr lang="en-US" sz="2400" dirty="0">
                <a:solidFill>
                  <a:schemeClr val="bg2"/>
                </a:solidFill>
              </a:rPr>
              <a:t>safety</a:t>
            </a:r>
            <a:r>
              <a:rPr lang="en-US" sz="2400" dirty="0"/>
              <a:t>, and </a:t>
            </a:r>
            <a:r>
              <a:rPr lang="en-US" sz="2400" dirty="0">
                <a:solidFill>
                  <a:schemeClr val="bg2"/>
                </a:solidFill>
              </a:rPr>
              <a:t>liquidity</a:t>
            </a:r>
          </a:p>
        </p:txBody>
      </p:sp>
      <p:graphicFrame>
        <p:nvGraphicFramePr>
          <p:cNvPr id="3" name="Table 2"/>
          <p:cNvGraphicFramePr>
            <a:graphicFrameLocks noGrp="1"/>
          </p:cNvGraphicFramePr>
          <p:nvPr>
            <p:extLst>
              <p:ext uri="{D42A27DB-BD31-4B8C-83A1-F6EECF244321}">
                <p14:modId xmlns:p14="http://schemas.microsoft.com/office/powerpoint/2010/main" val="3460290797"/>
              </p:ext>
            </p:extLst>
          </p:nvPr>
        </p:nvGraphicFramePr>
        <p:xfrm>
          <a:off x="1219200" y="2510790"/>
          <a:ext cx="6705600" cy="1527810"/>
        </p:xfrm>
        <a:graphic>
          <a:graphicData uri="http://schemas.openxmlformats.org/drawingml/2006/table">
            <a:tbl>
              <a:tblPr firstRow="1">
                <a:tableStyleId>{3B4B98B0-60AC-42C2-AFA5-B58CD77FA1E5}</a:tableStyleId>
              </a:tblPr>
              <a:tblGrid>
                <a:gridCol w="18288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tblGrid>
              <a:tr h="384810">
                <a:tc>
                  <a:txBody>
                    <a:bodyPr/>
                    <a:lstStyle/>
                    <a:p>
                      <a:pPr>
                        <a:lnSpc>
                          <a:spcPct val="115000"/>
                        </a:lnSpc>
                        <a:spcAft>
                          <a:spcPts val="0"/>
                        </a:spcAft>
                      </a:pPr>
                      <a:r>
                        <a:rPr lang="en-IN" sz="1800" b="1" dirty="0">
                          <a:solidFill>
                            <a:schemeClr val="bg1"/>
                          </a:solidFill>
                          <a:effectLst/>
                        </a:rPr>
                        <a:t>Alternative </a:t>
                      </a:r>
                      <a:endParaRPr lang="en-IN" sz="1800" b="1" dirty="0">
                        <a:solidFill>
                          <a:schemeClr val="bg1"/>
                        </a:solidFill>
                        <a:effectLst/>
                        <a:latin typeface="Frutiger LT Pro 45 Light"/>
                        <a:ea typeface="Calibri"/>
                        <a:cs typeface="Frutiger LT Pro 45 Light"/>
                      </a:endParaRPr>
                    </a:p>
                  </a:txBody>
                  <a:tcPr marL="95693" marR="9569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tc>
                  <a:txBody>
                    <a:bodyPr/>
                    <a:lstStyle/>
                    <a:p>
                      <a:pPr algn="ctr">
                        <a:lnSpc>
                          <a:spcPct val="115000"/>
                        </a:lnSpc>
                        <a:spcAft>
                          <a:spcPts val="0"/>
                        </a:spcAft>
                      </a:pPr>
                      <a:r>
                        <a:rPr lang="en-IN" sz="1800" b="1" dirty="0">
                          <a:solidFill>
                            <a:schemeClr val="bg1"/>
                          </a:solidFill>
                          <a:effectLst/>
                        </a:rPr>
                        <a:t>Yield (%) </a:t>
                      </a:r>
                      <a:endParaRPr lang="en-IN" sz="1800" b="1" dirty="0">
                        <a:solidFill>
                          <a:schemeClr val="bg1"/>
                        </a:solidFill>
                        <a:effectLst/>
                        <a:latin typeface="Frutiger LT Pro 45 Light"/>
                        <a:ea typeface="Calibri"/>
                        <a:cs typeface="Frutiger LT Pro 45 Light"/>
                      </a:endParaRPr>
                    </a:p>
                  </a:txBody>
                  <a:tcPr marL="95693" marR="9569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tc>
                  <a:txBody>
                    <a:bodyPr/>
                    <a:lstStyle/>
                    <a:p>
                      <a:pPr algn="ctr">
                        <a:lnSpc>
                          <a:spcPct val="115000"/>
                        </a:lnSpc>
                        <a:spcAft>
                          <a:spcPts val="0"/>
                        </a:spcAft>
                      </a:pPr>
                      <a:r>
                        <a:rPr lang="en-IN" sz="1800" b="1">
                          <a:solidFill>
                            <a:schemeClr val="bg1"/>
                          </a:solidFill>
                          <a:effectLst/>
                        </a:rPr>
                        <a:t>Safety </a:t>
                      </a:r>
                      <a:endParaRPr lang="en-IN" sz="1800" b="1">
                        <a:solidFill>
                          <a:schemeClr val="bg1"/>
                        </a:solidFill>
                        <a:effectLst/>
                        <a:latin typeface="Frutiger LT Pro 45 Light"/>
                        <a:ea typeface="Calibri"/>
                        <a:cs typeface="Frutiger LT Pro 45 Light"/>
                      </a:endParaRPr>
                    </a:p>
                  </a:txBody>
                  <a:tcPr marL="95693" marR="9569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tc>
                  <a:txBody>
                    <a:bodyPr/>
                    <a:lstStyle/>
                    <a:p>
                      <a:pPr algn="ctr">
                        <a:lnSpc>
                          <a:spcPct val="115000"/>
                        </a:lnSpc>
                        <a:spcAft>
                          <a:spcPts val="0"/>
                        </a:spcAft>
                      </a:pPr>
                      <a:r>
                        <a:rPr lang="en-IN" sz="1800" b="1" dirty="0">
                          <a:solidFill>
                            <a:schemeClr val="bg1"/>
                          </a:solidFill>
                          <a:effectLst/>
                        </a:rPr>
                        <a:t>Liquidity </a:t>
                      </a:r>
                      <a:endParaRPr lang="en-IN" sz="1800" b="1" dirty="0">
                        <a:solidFill>
                          <a:schemeClr val="bg1"/>
                        </a:solidFill>
                        <a:effectLst/>
                        <a:latin typeface="Frutiger LT Pro 45 Light"/>
                        <a:ea typeface="Calibri"/>
                        <a:cs typeface="Frutiger LT Pro 45 Light"/>
                      </a:endParaRPr>
                    </a:p>
                  </a:txBody>
                  <a:tcPr marL="95693" marR="9569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extLst>
                  <a:ext uri="{0D108BD9-81ED-4DB2-BD59-A6C34878D82A}">
                    <a16:rowId xmlns:a16="http://schemas.microsoft.com/office/drawing/2014/main" val="10000"/>
                  </a:ext>
                </a:extLst>
              </a:tr>
              <a:tr h="381000">
                <a:tc>
                  <a:txBody>
                    <a:bodyPr/>
                    <a:lstStyle/>
                    <a:p>
                      <a:pPr>
                        <a:lnSpc>
                          <a:spcPct val="115000"/>
                        </a:lnSpc>
                        <a:spcAft>
                          <a:spcPts val="0"/>
                        </a:spcAft>
                      </a:pPr>
                      <a:r>
                        <a:rPr lang="en-IN" sz="1800" dirty="0">
                          <a:effectLst/>
                        </a:rPr>
                        <a:t>Bonds </a:t>
                      </a:r>
                      <a:endParaRPr lang="en-IN" sz="1800" dirty="0">
                        <a:solidFill>
                          <a:srgbClr val="000000"/>
                        </a:solidFill>
                        <a:effectLst/>
                        <a:latin typeface="Frutiger LT Pro 45 Light"/>
                        <a:ea typeface="Calibri"/>
                        <a:cs typeface="Frutiger LT Pro 45 Light"/>
                      </a:endParaRPr>
                    </a:p>
                  </a:txBody>
                  <a:tcPr marL="95693" marR="9569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lnSpc>
                          <a:spcPct val="115000"/>
                        </a:lnSpc>
                        <a:spcAft>
                          <a:spcPts val="0"/>
                        </a:spcAft>
                      </a:pPr>
                      <a:r>
                        <a:rPr lang="en-IN" sz="1800">
                          <a:effectLst/>
                        </a:rPr>
                        <a:t>8.4 </a:t>
                      </a:r>
                      <a:endParaRPr lang="en-IN" sz="1800">
                        <a:solidFill>
                          <a:srgbClr val="000000"/>
                        </a:solidFill>
                        <a:effectLst/>
                        <a:latin typeface="Frutiger LT Pro 45 Light"/>
                        <a:ea typeface="Calibri"/>
                        <a:cs typeface="Frutiger LT Pro 45 Light"/>
                      </a:endParaRPr>
                    </a:p>
                  </a:txBody>
                  <a:tcPr marL="95693" marR="9569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lnSpc>
                          <a:spcPct val="115000"/>
                        </a:lnSpc>
                        <a:spcAft>
                          <a:spcPts val="0"/>
                        </a:spcAft>
                      </a:pPr>
                      <a:r>
                        <a:rPr lang="en-IN" sz="1800">
                          <a:effectLst/>
                        </a:rPr>
                        <a:t>High </a:t>
                      </a:r>
                      <a:endParaRPr lang="en-IN" sz="1800">
                        <a:solidFill>
                          <a:srgbClr val="000000"/>
                        </a:solidFill>
                        <a:effectLst/>
                        <a:latin typeface="Frutiger LT Pro 45 Light"/>
                        <a:ea typeface="Calibri"/>
                        <a:cs typeface="Frutiger LT Pro 45 Light"/>
                      </a:endParaRPr>
                    </a:p>
                  </a:txBody>
                  <a:tcPr marL="95693" marR="9569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lnSpc>
                          <a:spcPct val="115000"/>
                        </a:lnSpc>
                        <a:spcAft>
                          <a:spcPts val="0"/>
                        </a:spcAft>
                      </a:pPr>
                      <a:r>
                        <a:rPr lang="en-IN" sz="1800">
                          <a:effectLst/>
                        </a:rPr>
                        <a:t>High </a:t>
                      </a:r>
                      <a:endParaRPr lang="en-IN" sz="1800">
                        <a:solidFill>
                          <a:srgbClr val="000000"/>
                        </a:solidFill>
                        <a:effectLst/>
                        <a:latin typeface="Frutiger LT Pro 45 Light"/>
                        <a:ea typeface="Calibri"/>
                        <a:cs typeface="Frutiger LT Pro 45 Light"/>
                      </a:endParaRPr>
                    </a:p>
                  </a:txBody>
                  <a:tcPr marL="95693" marR="9569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1"/>
                  </a:ext>
                </a:extLst>
              </a:tr>
              <a:tr h="381000">
                <a:tc>
                  <a:txBody>
                    <a:bodyPr/>
                    <a:lstStyle/>
                    <a:p>
                      <a:pPr>
                        <a:lnSpc>
                          <a:spcPct val="115000"/>
                        </a:lnSpc>
                        <a:spcAft>
                          <a:spcPts val="0"/>
                        </a:spcAft>
                      </a:pPr>
                      <a:r>
                        <a:rPr lang="en-IN" sz="1800" dirty="0">
                          <a:effectLst/>
                        </a:rPr>
                        <a:t>Stocks </a:t>
                      </a:r>
                      <a:endParaRPr lang="en-IN" sz="1800" dirty="0">
                        <a:solidFill>
                          <a:srgbClr val="000000"/>
                        </a:solidFill>
                        <a:effectLst/>
                        <a:latin typeface="Frutiger LT Pro 45 Light"/>
                        <a:ea typeface="Calibri"/>
                        <a:cs typeface="Frutiger LT Pro 45 Light"/>
                      </a:endParaRPr>
                    </a:p>
                  </a:txBody>
                  <a:tcPr marL="95693" marR="9569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lnSpc>
                          <a:spcPct val="115000"/>
                        </a:lnSpc>
                        <a:spcAft>
                          <a:spcPts val="0"/>
                        </a:spcAft>
                      </a:pPr>
                      <a:r>
                        <a:rPr lang="en-IN" sz="1800" dirty="0">
                          <a:effectLst/>
                        </a:rPr>
                        <a:t>8.0 </a:t>
                      </a:r>
                      <a:endParaRPr lang="en-IN" sz="1800" dirty="0">
                        <a:solidFill>
                          <a:srgbClr val="000000"/>
                        </a:solidFill>
                        <a:effectLst/>
                        <a:latin typeface="Frutiger LT Pro 45 Light"/>
                        <a:ea typeface="Calibri"/>
                        <a:cs typeface="Frutiger LT Pro 45 Light"/>
                      </a:endParaRPr>
                    </a:p>
                  </a:txBody>
                  <a:tcPr marL="95693" marR="9569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lnSpc>
                          <a:spcPct val="115000"/>
                        </a:lnSpc>
                        <a:spcAft>
                          <a:spcPts val="0"/>
                        </a:spcAft>
                      </a:pPr>
                      <a:r>
                        <a:rPr lang="en-IN" sz="1800">
                          <a:effectLst/>
                        </a:rPr>
                        <a:t>Low </a:t>
                      </a:r>
                      <a:endParaRPr lang="en-IN" sz="1800">
                        <a:solidFill>
                          <a:srgbClr val="000000"/>
                        </a:solidFill>
                        <a:effectLst/>
                        <a:latin typeface="Frutiger LT Pro 45 Light"/>
                        <a:ea typeface="Calibri"/>
                        <a:cs typeface="Frutiger LT Pro 45 Light"/>
                      </a:endParaRPr>
                    </a:p>
                  </a:txBody>
                  <a:tcPr marL="95693" marR="9569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lnSpc>
                          <a:spcPct val="115000"/>
                        </a:lnSpc>
                        <a:spcAft>
                          <a:spcPts val="0"/>
                        </a:spcAft>
                      </a:pPr>
                      <a:r>
                        <a:rPr lang="en-IN" sz="1800">
                          <a:effectLst/>
                        </a:rPr>
                        <a:t>High </a:t>
                      </a:r>
                      <a:endParaRPr lang="en-IN" sz="1800">
                        <a:solidFill>
                          <a:srgbClr val="000000"/>
                        </a:solidFill>
                        <a:effectLst/>
                        <a:latin typeface="Frutiger LT Pro 45 Light"/>
                        <a:ea typeface="Calibri"/>
                        <a:cs typeface="Frutiger LT Pro 45 Light"/>
                      </a:endParaRPr>
                    </a:p>
                  </a:txBody>
                  <a:tcPr marL="95693" marR="9569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2"/>
                  </a:ext>
                </a:extLst>
              </a:tr>
              <a:tr h="381000">
                <a:tc>
                  <a:txBody>
                    <a:bodyPr/>
                    <a:lstStyle/>
                    <a:p>
                      <a:pPr>
                        <a:lnSpc>
                          <a:spcPct val="115000"/>
                        </a:lnSpc>
                        <a:spcAft>
                          <a:spcPts val="0"/>
                        </a:spcAft>
                      </a:pPr>
                      <a:r>
                        <a:rPr lang="en-IN" sz="1800" dirty="0">
                          <a:effectLst/>
                        </a:rPr>
                        <a:t>CDs </a:t>
                      </a:r>
                      <a:endParaRPr lang="en-IN" sz="1800" dirty="0">
                        <a:solidFill>
                          <a:srgbClr val="000000"/>
                        </a:solidFill>
                        <a:effectLst/>
                        <a:latin typeface="Frutiger LT Pro 45 Light"/>
                        <a:ea typeface="Calibri"/>
                        <a:cs typeface="Frutiger LT Pro 45 Light"/>
                      </a:endParaRPr>
                    </a:p>
                  </a:txBody>
                  <a:tcPr marL="95693" marR="9569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lnSpc>
                          <a:spcPct val="115000"/>
                        </a:lnSpc>
                        <a:spcAft>
                          <a:spcPts val="0"/>
                        </a:spcAft>
                      </a:pPr>
                      <a:r>
                        <a:rPr lang="en-IN" sz="1800" dirty="0">
                          <a:effectLst/>
                        </a:rPr>
                        <a:t>6.5 </a:t>
                      </a:r>
                      <a:endParaRPr lang="en-IN" sz="1800" dirty="0">
                        <a:solidFill>
                          <a:srgbClr val="000000"/>
                        </a:solidFill>
                        <a:effectLst/>
                        <a:latin typeface="Frutiger LT Pro 45 Light"/>
                        <a:ea typeface="Calibri"/>
                        <a:cs typeface="Frutiger LT Pro 45 Light"/>
                      </a:endParaRPr>
                    </a:p>
                  </a:txBody>
                  <a:tcPr marL="95693" marR="9569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lnSpc>
                          <a:spcPct val="115000"/>
                        </a:lnSpc>
                        <a:spcAft>
                          <a:spcPts val="0"/>
                        </a:spcAft>
                      </a:pPr>
                      <a:r>
                        <a:rPr lang="en-IN" sz="1800" dirty="0">
                          <a:effectLst/>
                        </a:rPr>
                        <a:t>Very high </a:t>
                      </a:r>
                      <a:endParaRPr lang="en-IN" sz="1800" dirty="0">
                        <a:solidFill>
                          <a:srgbClr val="000000"/>
                        </a:solidFill>
                        <a:effectLst/>
                        <a:latin typeface="Frutiger LT Pro 45 Light"/>
                        <a:ea typeface="Calibri"/>
                        <a:cs typeface="Frutiger LT Pro 45 Light"/>
                      </a:endParaRPr>
                    </a:p>
                  </a:txBody>
                  <a:tcPr marL="95693" marR="9569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lnSpc>
                          <a:spcPct val="115000"/>
                        </a:lnSpc>
                        <a:spcAft>
                          <a:spcPts val="0"/>
                        </a:spcAft>
                      </a:pPr>
                      <a:r>
                        <a:rPr lang="en-IN" sz="1800" dirty="0">
                          <a:effectLst/>
                        </a:rPr>
                        <a:t>High </a:t>
                      </a:r>
                      <a:endParaRPr lang="en-IN" sz="1800" dirty="0">
                        <a:solidFill>
                          <a:srgbClr val="000000"/>
                        </a:solidFill>
                        <a:effectLst/>
                        <a:latin typeface="Frutiger LT Pro 45 Light"/>
                        <a:ea typeface="Calibri"/>
                        <a:cs typeface="Frutiger LT Pro 45 Light"/>
                      </a:endParaRPr>
                    </a:p>
                  </a:txBody>
                  <a:tcPr marL="95693" marR="9569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101969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IN" sz="3600" dirty="0">
                <a:latin typeface="+mj-lt"/>
              </a:rPr>
              <a:t>Decision Trees</a:t>
            </a:r>
            <a:endParaRPr lang="en-US" sz="3600" dirty="0">
              <a:latin typeface="+mj-lt"/>
            </a:endParaRPr>
          </a:p>
        </p:txBody>
      </p:sp>
      <p:sp>
        <p:nvSpPr>
          <p:cNvPr id="5" name="Content Placeholder 4"/>
          <p:cNvSpPr>
            <a:spLocks noGrp="1"/>
          </p:cNvSpPr>
          <p:nvPr>
            <p:ph idx="13"/>
          </p:nvPr>
        </p:nvSpPr>
        <p:spPr>
          <a:xfrm>
            <a:off x="457200" y="990600"/>
            <a:ext cx="8153400" cy="3954929"/>
          </a:xfrm>
        </p:spPr>
        <p:txBody>
          <a:bodyPr wrap="square">
            <a:spAutoFit/>
          </a:bodyPr>
          <a:lstStyle/>
          <a:p>
            <a:r>
              <a:rPr lang="en-US" sz="2400" dirty="0"/>
              <a:t>Graphical representation of relationships</a:t>
            </a:r>
          </a:p>
          <a:p>
            <a:r>
              <a:rPr lang="en-US" sz="2400" dirty="0"/>
              <a:t>Multiple criteria approach</a:t>
            </a:r>
          </a:p>
          <a:p>
            <a:r>
              <a:rPr lang="en-US" sz="2400" dirty="0"/>
              <a:t>Demonstrates complex relationships</a:t>
            </a:r>
          </a:p>
          <a:p>
            <a:r>
              <a:rPr lang="en-US" sz="2400" dirty="0"/>
              <a:t>Cumbersome, if many alternatives exists</a:t>
            </a:r>
          </a:p>
          <a:p>
            <a:r>
              <a:rPr lang="en-US" sz="2400" dirty="0"/>
              <a:t>Tools include</a:t>
            </a:r>
          </a:p>
          <a:p>
            <a:pPr marL="829818" lvl="1" indent="-342900"/>
            <a:r>
              <a:rPr lang="en-US" sz="2400" dirty="0"/>
              <a:t>Mind Tools Ltd., </a:t>
            </a:r>
            <a:r>
              <a:rPr lang="en-US" sz="2400" dirty="0">
                <a:hlinkClick r:id="rId3" action="ppaction://hlinkfile" tooltip="mindtools.com"/>
              </a:rPr>
              <a:t>mindtools.com</a:t>
            </a:r>
            <a:endParaRPr lang="en-US" sz="2400" dirty="0"/>
          </a:p>
          <a:p>
            <a:pPr marL="829818" lvl="1" indent="-342900"/>
            <a:r>
              <a:rPr lang="en-US" sz="2400" dirty="0" err="1"/>
              <a:t>TreeAge</a:t>
            </a:r>
            <a:r>
              <a:rPr lang="en-US" sz="2400" dirty="0"/>
              <a:t> Software Inc., </a:t>
            </a:r>
            <a:r>
              <a:rPr lang="en-US" sz="2400" dirty="0">
                <a:hlinkClick r:id="rId4" action="ppaction://hlinkfile" tooltip="treeage.com"/>
              </a:rPr>
              <a:t>treeage.com</a:t>
            </a:r>
            <a:endParaRPr lang="en-US" sz="2400" dirty="0"/>
          </a:p>
          <a:p>
            <a:pPr marL="829818" lvl="1" indent="-342900"/>
            <a:r>
              <a:rPr lang="en-US" sz="2400" dirty="0"/>
              <a:t>Palisade Corp., </a:t>
            </a:r>
            <a:r>
              <a:rPr lang="en-US" sz="2400" dirty="0">
                <a:hlinkClick r:id="rId5" action="ppaction://hlinkfile" tooltip="palisade.com"/>
              </a:rPr>
              <a:t>palisade.com</a:t>
            </a:r>
            <a:endParaRPr lang="en-US" sz="2400" dirty="0"/>
          </a:p>
        </p:txBody>
      </p:sp>
    </p:spTree>
    <p:extLst>
      <p:ext uri="{BB962C8B-B14F-4D97-AF65-F5344CB8AC3E}">
        <p14:creationId xmlns:p14="http://schemas.microsoft.com/office/powerpoint/2010/main" val="24101969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IN" sz="3600" dirty="0">
                <a:latin typeface="+mj-lt"/>
              </a:rPr>
              <a:t>Simulation</a:t>
            </a:r>
            <a:endParaRPr lang="en-US" sz="3600" dirty="0">
              <a:latin typeface="+mj-lt"/>
            </a:endParaRPr>
          </a:p>
        </p:txBody>
      </p:sp>
      <p:sp>
        <p:nvSpPr>
          <p:cNvPr id="5" name="Content Placeholder 4"/>
          <p:cNvSpPr>
            <a:spLocks noGrp="1"/>
          </p:cNvSpPr>
          <p:nvPr>
            <p:ph idx="13"/>
          </p:nvPr>
        </p:nvSpPr>
        <p:spPr>
          <a:xfrm>
            <a:off x="457200" y="990600"/>
            <a:ext cx="8153400" cy="3531736"/>
          </a:xfrm>
        </p:spPr>
        <p:txBody>
          <a:bodyPr wrap="square">
            <a:spAutoFit/>
          </a:bodyPr>
          <a:lstStyle/>
          <a:p>
            <a:r>
              <a:rPr lang="en-US" sz="2400" dirty="0"/>
              <a:t>Simulation is the “appearance” of reality</a:t>
            </a:r>
          </a:p>
          <a:p>
            <a:r>
              <a:rPr lang="en-US" sz="2400" dirty="0"/>
              <a:t>It is often used to conduct what-if analysis on the model of the actual system</a:t>
            </a:r>
          </a:p>
          <a:p>
            <a:r>
              <a:rPr lang="en-US" sz="2400" dirty="0"/>
              <a:t>It is a popular </a:t>
            </a:r>
            <a:r>
              <a:rPr lang="en-US" sz="2400" spc="-300" dirty="0"/>
              <a:t>D S </a:t>
            </a:r>
            <a:r>
              <a:rPr lang="en-US" sz="2400" dirty="0" err="1"/>
              <a:t>S</a:t>
            </a:r>
            <a:r>
              <a:rPr lang="en-US" sz="2400" dirty="0"/>
              <a:t> technique for conducting experiments with a computer on a comprehensive model of the system to assess its dynamic behavior</a:t>
            </a:r>
          </a:p>
          <a:p>
            <a:r>
              <a:rPr lang="en-US" sz="2400" dirty="0"/>
              <a:t>Often used when the system is too complex for other </a:t>
            </a:r>
            <a:r>
              <a:rPr lang="en-US" sz="2400" spc="-300" dirty="0"/>
              <a:t>D S </a:t>
            </a:r>
            <a:r>
              <a:rPr lang="en-US" sz="2400" dirty="0" err="1"/>
              <a:t>S</a:t>
            </a:r>
            <a:r>
              <a:rPr lang="en-US" sz="2400" dirty="0"/>
              <a:t> techniques </a:t>
            </a:r>
          </a:p>
        </p:txBody>
      </p:sp>
    </p:spTree>
    <p:extLst>
      <p:ext uri="{BB962C8B-B14F-4D97-AF65-F5344CB8AC3E}">
        <p14:creationId xmlns:p14="http://schemas.microsoft.com/office/powerpoint/2010/main" val="24101969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IN" sz="3600" dirty="0">
                <a:latin typeface="+mj-lt"/>
              </a:rPr>
              <a:t>Major Characteristics of Simulation</a:t>
            </a:r>
            <a:endParaRPr lang="en-US" sz="3600" dirty="0">
              <a:latin typeface="+mj-lt"/>
            </a:endParaRPr>
          </a:p>
        </p:txBody>
      </p:sp>
      <p:sp>
        <p:nvSpPr>
          <p:cNvPr id="5" name="Content Placeholder 4"/>
          <p:cNvSpPr>
            <a:spLocks noGrp="1"/>
          </p:cNvSpPr>
          <p:nvPr>
            <p:ph idx="13"/>
          </p:nvPr>
        </p:nvSpPr>
        <p:spPr>
          <a:xfrm>
            <a:off x="457200" y="990600"/>
            <a:ext cx="8153400" cy="4285789"/>
          </a:xfrm>
        </p:spPr>
        <p:txBody>
          <a:bodyPr wrap="square">
            <a:spAutoFit/>
          </a:bodyPr>
          <a:lstStyle/>
          <a:p>
            <a:r>
              <a:rPr lang="en-US" sz="2400" dirty="0">
                <a:solidFill>
                  <a:schemeClr val="bg2"/>
                </a:solidFill>
              </a:rPr>
              <a:t>Imitates</a:t>
            </a:r>
            <a:r>
              <a:rPr lang="en-US" sz="2400" dirty="0"/>
              <a:t> reality and captures its richness both in shape and behavior</a:t>
            </a:r>
          </a:p>
          <a:p>
            <a:r>
              <a:rPr lang="en-US" sz="2400" dirty="0"/>
              <a:t>“Represent” versus “Imitate”</a:t>
            </a:r>
          </a:p>
          <a:p>
            <a:r>
              <a:rPr lang="en-US" sz="2400" dirty="0"/>
              <a:t>Technique for </a:t>
            </a:r>
            <a:r>
              <a:rPr lang="en-US" sz="2400" dirty="0">
                <a:solidFill>
                  <a:schemeClr val="bg2"/>
                </a:solidFill>
              </a:rPr>
              <a:t>conducting experiments</a:t>
            </a:r>
          </a:p>
          <a:p>
            <a:r>
              <a:rPr lang="en-US" sz="2400" dirty="0">
                <a:solidFill>
                  <a:schemeClr val="bg2"/>
                </a:solidFill>
              </a:rPr>
              <a:t>Descriptive</a:t>
            </a:r>
            <a:r>
              <a:rPr lang="en-US" sz="2400" dirty="0"/>
              <a:t>, not normative tool</a:t>
            </a:r>
          </a:p>
          <a:p>
            <a:r>
              <a:rPr lang="en-US" sz="2400" dirty="0"/>
              <a:t>Often to “solve” [i.e., analyze] very complex systems/problems</a:t>
            </a:r>
          </a:p>
          <a:p>
            <a:r>
              <a:rPr lang="en-US" sz="2400" dirty="0"/>
              <a:t>Simulation should be used only when a numerical optimization is not possible</a:t>
            </a:r>
          </a:p>
        </p:txBody>
      </p:sp>
    </p:spTree>
    <p:extLst>
      <p:ext uri="{BB962C8B-B14F-4D97-AF65-F5344CB8AC3E}">
        <p14:creationId xmlns:p14="http://schemas.microsoft.com/office/powerpoint/2010/main" val="2410196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9"/>
            <a:ext cx="8153400" cy="553998"/>
          </a:xfrm>
        </p:spPr>
        <p:txBody>
          <a:bodyPr wrap="square">
            <a:spAutoFit/>
          </a:bodyPr>
          <a:lstStyle/>
          <a:p>
            <a:r>
              <a:rPr lang="en-US" sz="3600" dirty="0">
                <a:latin typeface="+mj-lt"/>
              </a:rPr>
              <a:t>Model</a:t>
            </a:r>
            <a:r>
              <a:rPr lang="en-US" altLang="zh-CN" sz="3600" dirty="0">
                <a:latin typeface="+mj-lt"/>
              </a:rPr>
              <a:t>-</a:t>
            </a:r>
            <a:r>
              <a:rPr lang="en-US" sz="3600" dirty="0">
                <a:latin typeface="+mj-lt"/>
              </a:rPr>
              <a:t>Based Decision Making </a:t>
            </a:r>
            <a:r>
              <a:rPr lang="en-US" sz="2800" dirty="0">
                <a:latin typeface="+mj-lt"/>
              </a:rPr>
              <a:t>(1 of 2)</a:t>
            </a:r>
          </a:p>
        </p:txBody>
      </p:sp>
      <p:sp>
        <p:nvSpPr>
          <p:cNvPr id="5" name="Content Placeholder 4"/>
          <p:cNvSpPr>
            <a:spLocks noGrp="1"/>
          </p:cNvSpPr>
          <p:nvPr>
            <p:ph idx="13"/>
          </p:nvPr>
        </p:nvSpPr>
        <p:spPr>
          <a:xfrm>
            <a:off x="457200" y="990600"/>
            <a:ext cx="8153400" cy="3162404"/>
          </a:xfrm>
        </p:spPr>
        <p:txBody>
          <a:bodyPr wrap="square">
            <a:spAutoFit/>
          </a:bodyPr>
          <a:lstStyle/>
          <a:p>
            <a:pPr marL="285750" indent="-285750"/>
            <a:r>
              <a:rPr lang="en-US" sz="2400" dirty="0"/>
              <a:t>Use models/representations of real-world to make decision on real-world situations </a:t>
            </a:r>
          </a:p>
          <a:p>
            <a:pPr marL="285750" indent="-285750"/>
            <a:r>
              <a:rPr lang="en-US" sz="2400" dirty="0"/>
              <a:t>Plenty of examples exist in many domains</a:t>
            </a:r>
          </a:p>
          <a:p>
            <a:pPr marL="285750" indent="-285750"/>
            <a:r>
              <a:rPr lang="en-US" sz="2400" dirty="0"/>
              <a:t>Its name changes but the purpose stays the same: support the decision making process </a:t>
            </a:r>
          </a:p>
          <a:p>
            <a:pPr marL="285750" indent="-285750"/>
            <a:r>
              <a:rPr lang="en-US" sz="2400" spc="-300" dirty="0"/>
              <a:t>I N F O R M </a:t>
            </a:r>
            <a:r>
              <a:rPr lang="en-US" sz="2400" dirty="0"/>
              <a:t>S publications has plenty of cutting edge, model-based decision making examples</a:t>
            </a:r>
          </a:p>
        </p:txBody>
      </p:sp>
    </p:spTree>
    <p:extLst>
      <p:ext uri="{BB962C8B-B14F-4D97-AF65-F5344CB8AC3E}">
        <p14:creationId xmlns:p14="http://schemas.microsoft.com/office/powerpoint/2010/main" val="1695058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IN" sz="3600" dirty="0">
                <a:latin typeface="+mj-lt"/>
              </a:rPr>
              <a:t>Advantages of Simulation</a:t>
            </a:r>
            <a:endParaRPr lang="en-US" sz="3600" dirty="0">
              <a:latin typeface="+mj-lt"/>
            </a:endParaRPr>
          </a:p>
        </p:txBody>
      </p:sp>
      <p:sp>
        <p:nvSpPr>
          <p:cNvPr id="5" name="Content Placeholder 4"/>
          <p:cNvSpPr>
            <a:spLocks noGrp="1"/>
          </p:cNvSpPr>
          <p:nvPr>
            <p:ph idx="13"/>
          </p:nvPr>
        </p:nvSpPr>
        <p:spPr>
          <a:xfrm>
            <a:off x="457200" y="990600"/>
            <a:ext cx="8153400" cy="4301177"/>
          </a:xfrm>
        </p:spPr>
        <p:txBody>
          <a:bodyPr wrap="square">
            <a:spAutoFit/>
          </a:bodyPr>
          <a:lstStyle/>
          <a:p>
            <a:r>
              <a:rPr lang="en-US" sz="2400" dirty="0"/>
              <a:t>The theory is fairly straightforward</a:t>
            </a:r>
          </a:p>
          <a:p>
            <a:r>
              <a:rPr lang="en-US" sz="2400" dirty="0"/>
              <a:t>Great deal of time compression</a:t>
            </a:r>
          </a:p>
          <a:p>
            <a:r>
              <a:rPr lang="en-US" sz="2400" dirty="0"/>
              <a:t>Experiment with different alternatives</a:t>
            </a:r>
          </a:p>
          <a:p>
            <a:r>
              <a:rPr lang="en-US" sz="2400" dirty="0"/>
              <a:t>The model reflects manager’s perspective</a:t>
            </a:r>
          </a:p>
          <a:p>
            <a:r>
              <a:rPr lang="en-US" sz="2400" dirty="0"/>
              <a:t>Can handle wide variety of problem types </a:t>
            </a:r>
          </a:p>
          <a:p>
            <a:r>
              <a:rPr lang="en-US" sz="2400" dirty="0"/>
              <a:t>Can include the real complexities of problems </a:t>
            </a:r>
          </a:p>
          <a:p>
            <a:r>
              <a:rPr lang="en-US" sz="2400" dirty="0"/>
              <a:t>Produces important performance measures</a:t>
            </a:r>
          </a:p>
          <a:p>
            <a:r>
              <a:rPr lang="en-US" sz="2400" dirty="0"/>
              <a:t>…</a:t>
            </a:r>
          </a:p>
        </p:txBody>
      </p:sp>
    </p:spTree>
    <p:extLst>
      <p:ext uri="{BB962C8B-B14F-4D97-AF65-F5344CB8AC3E}">
        <p14:creationId xmlns:p14="http://schemas.microsoft.com/office/powerpoint/2010/main" val="24101969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IN" sz="3600" dirty="0">
                <a:latin typeface="+mj-lt"/>
              </a:rPr>
              <a:t>Disadvantages of Simulation</a:t>
            </a:r>
            <a:endParaRPr lang="en-US" sz="3600" dirty="0">
              <a:latin typeface="+mj-lt"/>
            </a:endParaRPr>
          </a:p>
        </p:txBody>
      </p:sp>
      <p:sp>
        <p:nvSpPr>
          <p:cNvPr id="5" name="Content Placeholder 4"/>
          <p:cNvSpPr>
            <a:spLocks noGrp="1"/>
          </p:cNvSpPr>
          <p:nvPr>
            <p:ph idx="13"/>
          </p:nvPr>
        </p:nvSpPr>
        <p:spPr>
          <a:xfrm>
            <a:off x="457200" y="990600"/>
            <a:ext cx="8153400" cy="3354765"/>
          </a:xfrm>
        </p:spPr>
        <p:txBody>
          <a:bodyPr wrap="square">
            <a:spAutoFit/>
          </a:bodyPr>
          <a:lstStyle/>
          <a:p>
            <a:r>
              <a:rPr lang="en-US" sz="2400" dirty="0"/>
              <a:t>Cannot guarantee an optimal solution</a:t>
            </a:r>
          </a:p>
          <a:p>
            <a:r>
              <a:rPr lang="en-US" sz="2400" dirty="0"/>
              <a:t>Slow and costly construction process</a:t>
            </a:r>
          </a:p>
          <a:p>
            <a:r>
              <a:rPr lang="en-US" sz="2400" dirty="0"/>
              <a:t>Cannot transfer solutions and inferences to solve other problems (problem specific)</a:t>
            </a:r>
          </a:p>
          <a:p>
            <a:r>
              <a:rPr lang="en-US" sz="2400" dirty="0"/>
              <a:t>So easy to explain/sell to managers, may lead to overlooking analytical solutions</a:t>
            </a:r>
          </a:p>
          <a:p>
            <a:r>
              <a:rPr lang="en-US" sz="2400" dirty="0"/>
              <a:t>Software may require special skills</a:t>
            </a:r>
          </a:p>
        </p:txBody>
      </p:sp>
    </p:spTree>
    <p:extLst>
      <p:ext uri="{BB962C8B-B14F-4D97-AF65-F5344CB8AC3E}">
        <p14:creationId xmlns:p14="http://schemas.microsoft.com/office/powerpoint/2010/main" val="24101969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Simulation Methodology</a:t>
            </a:r>
            <a:endParaRPr lang="en-US" sz="3600" dirty="0">
              <a:latin typeface="+mj-lt"/>
            </a:endParaRPr>
          </a:p>
        </p:txBody>
      </p:sp>
      <p:sp>
        <p:nvSpPr>
          <p:cNvPr id="4" name="Content Placeholder 2"/>
          <p:cNvSpPr>
            <a:spLocks noGrp="1"/>
          </p:cNvSpPr>
          <p:nvPr>
            <p:ph idx="1"/>
          </p:nvPr>
        </p:nvSpPr>
        <p:spPr>
          <a:xfrm>
            <a:off x="457200" y="990600"/>
            <a:ext cx="4114800" cy="2154436"/>
          </a:xfrm>
        </p:spPr>
        <p:txBody>
          <a:bodyPr wrap="square">
            <a:spAutoFit/>
          </a:bodyPr>
          <a:lstStyle/>
          <a:p>
            <a:pPr marL="0" indent="0">
              <a:buNone/>
            </a:pPr>
            <a:r>
              <a:rPr lang="en-US" sz="2400" u="sng" dirty="0">
                <a:solidFill>
                  <a:schemeClr val="bg2"/>
                </a:solidFill>
              </a:rPr>
              <a:t>Steps:</a:t>
            </a:r>
          </a:p>
          <a:p>
            <a:pPr marL="0" lvl="2" indent="0">
              <a:buNone/>
            </a:pPr>
            <a:r>
              <a:rPr lang="en-US" sz="2400" dirty="0">
                <a:solidFill>
                  <a:srgbClr val="007FA3"/>
                </a:solidFill>
              </a:rPr>
              <a:t>1.</a:t>
            </a:r>
            <a:r>
              <a:rPr lang="en-US" sz="2400" dirty="0"/>
              <a:t> Define problem	</a:t>
            </a:r>
          </a:p>
          <a:p>
            <a:pPr marL="0" lvl="2" indent="0">
              <a:buNone/>
            </a:pPr>
            <a:r>
              <a:rPr lang="en-US" sz="2400" dirty="0">
                <a:solidFill>
                  <a:srgbClr val="007FA3"/>
                </a:solidFill>
              </a:rPr>
              <a:t>2.</a:t>
            </a:r>
            <a:r>
              <a:rPr lang="en-US" sz="2400" dirty="0"/>
              <a:t> Construct the model	</a:t>
            </a:r>
          </a:p>
          <a:p>
            <a:pPr marL="0" lvl="2" indent="0">
              <a:buNone/>
            </a:pPr>
            <a:r>
              <a:rPr lang="en-US" sz="2400" dirty="0">
                <a:solidFill>
                  <a:srgbClr val="007FA3"/>
                </a:solidFill>
              </a:rPr>
              <a:t>3.</a:t>
            </a:r>
            <a:r>
              <a:rPr lang="en-US" sz="2400" dirty="0"/>
              <a:t> Test and validate model</a:t>
            </a:r>
          </a:p>
          <a:p>
            <a:pPr marL="0" lvl="2" indent="0">
              <a:buNone/>
            </a:pPr>
            <a:r>
              <a:rPr lang="en-US" sz="2400" dirty="0">
                <a:solidFill>
                  <a:srgbClr val="007FA3"/>
                </a:solidFill>
              </a:rPr>
              <a:t>4.</a:t>
            </a:r>
            <a:r>
              <a:rPr lang="en-US" sz="2400" dirty="0"/>
              <a:t> Design experiments</a:t>
            </a:r>
          </a:p>
        </p:txBody>
      </p:sp>
      <p:sp>
        <p:nvSpPr>
          <p:cNvPr id="3" name="Content Placeholder 2"/>
          <p:cNvSpPr>
            <a:spLocks noGrp="1"/>
          </p:cNvSpPr>
          <p:nvPr>
            <p:ph idx="13"/>
          </p:nvPr>
        </p:nvSpPr>
        <p:spPr>
          <a:xfrm>
            <a:off x="4695825" y="1450509"/>
            <a:ext cx="3914775" cy="1261884"/>
          </a:xfrm>
        </p:spPr>
        <p:txBody>
          <a:bodyPr>
            <a:spAutoFit/>
          </a:bodyPr>
          <a:lstStyle/>
          <a:p>
            <a:pPr marL="0" lvl="2" indent="0">
              <a:buNone/>
            </a:pPr>
            <a:r>
              <a:rPr lang="en-US" sz="2400" dirty="0">
                <a:solidFill>
                  <a:schemeClr val="bg2"/>
                </a:solidFill>
              </a:rPr>
              <a:t>5. </a:t>
            </a:r>
            <a:r>
              <a:rPr lang="en-US" sz="2400" dirty="0"/>
              <a:t>Conduct experiments</a:t>
            </a:r>
          </a:p>
          <a:p>
            <a:pPr marL="0" lvl="2" indent="0">
              <a:buNone/>
            </a:pPr>
            <a:r>
              <a:rPr lang="en-US" sz="2400" dirty="0">
                <a:solidFill>
                  <a:schemeClr val="bg2"/>
                </a:solidFill>
              </a:rPr>
              <a:t>6. </a:t>
            </a:r>
            <a:r>
              <a:rPr lang="en-US" sz="2400" dirty="0"/>
              <a:t>Evaluate results</a:t>
            </a:r>
          </a:p>
          <a:p>
            <a:pPr marL="0" lvl="2" indent="0">
              <a:buNone/>
            </a:pPr>
            <a:r>
              <a:rPr lang="en-US" sz="2400" dirty="0">
                <a:solidFill>
                  <a:schemeClr val="bg2"/>
                </a:solidFill>
              </a:rPr>
              <a:t>7. </a:t>
            </a:r>
            <a:r>
              <a:rPr lang="en-US" sz="2400" dirty="0"/>
              <a:t>Implement solution</a:t>
            </a:r>
            <a:endParaRPr lang="en-IN" sz="2400" dirty="0"/>
          </a:p>
        </p:txBody>
      </p:sp>
      <p:pic>
        <p:nvPicPr>
          <p:cNvPr id="15362" name="Picture 2" descr="The flow starts with a Real-world problem. A downward arrow from this leads to the first step.&#10;• First step: Define the problem, which leads to &#10;• Construct the simulation model, which leads to  &#10;• Test and validate the model, which leads to  &#10;• Design and conduct the experiments, which leads to&#10;• Evaluate the experiments’ results, which leads to&#10;• the last step: Implement the results. &#10;• From the last step, dotted arrows labeled Do over slash Feedback lead back to each of the previous five steps. &#10;• From the last step, a dotted arrow labeled Change the real-world problem leads back to Real-world problem at the beginning of the chart.&#10;"/>
          <p:cNvPicPr>
            <a:picLocks noChangeAspect="1" noChangeArrowheads="1"/>
          </p:cNvPicPr>
          <p:nvPr/>
        </p:nvPicPr>
        <p:blipFill rotWithShape="1">
          <a:blip r:embed="rId3">
            <a:extLst>
              <a:ext uri="{28A0092B-C50C-407E-A947-70E740481C1C}">
                <a14:useLocalDpi xmlns:a14="http://schemas.microsoft.com/office/drawing/2010/main" val="0"/>
              </a:ext>
            </a:extLst>
          </a:blip>
          <a:srcRect b="5964"/>
          <a:stretch/>
        </p:blipFill>
        <p:spPr bwMode="auto">
          <a:xfrm>
            <a:off x="988431" y="3261508"/>
            <a:ext cx="7167139" cy="3021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47632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IN" sz="3600" dirty="0">
                <a:latin typeface="+mj-lt"/>
              </a:rPr>
              <a:t>Simulation Types</a:t>
            </a:r>
            <a:endParaRPr lang="en-US" sz="3600" dirty="0">
              <a:latin typeface="+mj-lt"/>
            </a:endParaRPr>
          </a:p>
        </p:txBody>
      </p:sp>
      <p:sp>
        <p:nvSpPr>
          <p:cNvPr id="5" name="Content Placeholder 4"/>
          <p:cNvSpPr>
            <a:spLocks noGrp="1"/>
          </p:cNvSpPr>
          <p:nvPr>
            <p:ph idx="13"/>
          </p:nvPr>
        </p:nvSpPr>
        <p:spPr>
          <a:xfrm>
            <a:off x="457200" y="762000"/>
            <a:ext cx="8153400" cy="3762568"/>
          </a:xfrm>
        </p:spPr>
        <p:txBody>
          <a:bodyPr wrap="square">
            <a:spAutoFit/>
          </a:bodyPr>
          <a:lstStyle/>
          <a:p>
            <a:r>
              <a:rPr lang="en-US" sz="2400" dirty="0"/>
              <a:t>Probabilistic/Stochastic vs. Deterministic Simulation</a:t>
            </a:r>
          </a:p>
          <a:p>
            <a:pPr marL="829818" lvl="1" indent="-342900"/>
            <a:r>
              <a:rPr lang="en-US" sz="2400" dirty="0"/>
              <a:t>Uses probability distributions</a:t>
            </a:r>
          </a:p>
          <a:p>
            <a:r>
              <a:rPr lang="en-US" sz="2400" dirty="0"/>
              <a:t>Time-dependent vs. Time-independent Simulation</a:t>
            </a:r>
          </a:p>
          <a:p>
            <a:pPr marL="829818" lvl="1" indent="-342900"/>
            <a:r>
              <a:rPr lang="en-US" sz="2400" dirty="0"/>
              <a:t>Monte Carlo technique (X = A + B)                              [A, B, and X are all distributions]</a:t>
            </a:r>
          </a:p>
          <a:p>
            <a:r>
              <a:rPr lang="en-US" sz="2400" dirty="0"/>
              <a:t>Discrete Event vs. Continuous Simulation</a:t>
            </a:r>
          </a:p>
          <a:p>
            <a:r>
              <a:rPr lang="en-US" sz="2400" dirty="0"/>
              <a:t>Simulation Implementation </a:t>
            </a:r>
          </a:p>
          <a:p>
            <a:pPr marL="829818" lvl="1" indent="-342900"/>
            <a:r>
              <a:rPr lang="en-US" sz="2400" dirty="0"/>
              <a:t>Visual Simulation and/or Object-Oriented Simulation</a:t>
            </a:r>
          </a:p>
        </p:txBody>
      </p:sp>
    </p:spTree>
    <p:extLst>
      <p:ext uri="{BB962C8B-B14F-4D97-AF65-F5344CB8AC3E}">
        <p14:creationId xmlns:p14="http://schemas.microsoft.com/office/powerpoint/2010/main" val="24101969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9"/>
            <a:ext cx="8153400" cy="553998"/>
          </a:xfrm>
        </p:spPr>
        <p:txBody>
          <a:bodyPr wrap="square">
            <a:spAutoFit/>
          </a:bodyPr>
          <a:lstStyle/>
          <a:p>
            <a:r>
              <a:rPr lang="en-US" sz="3600" dirty="0">
                <a:latin typeface="+mj-lt"/>
              </a:rPr>
              <a:t>Application Case 8.8</a:t>
            </a:r>
          </a:p>
        </p:txBody>
      </p:sp>
      <p:sp>
        <p:nvSpPr>
          <p:cNvPr id="4" name="Content Placeholder 2"/>
          <p:cNvSpPr>
            <a:spLocks noGrp="1"/>
          </p:cNvSpPr>
          <p:nvPr>
            <p:ph idx="13"/>
          </p:nvPr>
        </p:nvSpPr>
        <p:spPr>
          <a:xfrm>
            <a:off x="457200" y="719984"/>
            <a:ext cx="8153400" cy="861774"/>
          </a:xfrm>
        </p:spPr>
        <p:txBody>
          <a:bodyPr wrap="square">
            <a:spAutoFit/>
          </a:bodyPr>
          <a:lstStyle/>
          <a:p>
            <a:pPr marL="0" lvl="0" indent="0">
              <a:spcBef>
                <a:spcPts val="0"/>
              </a:spcBef>
              <a:buClr>
                <a:schemeClr val="lt1"/>
              </a:buClr>
              <a:buSzPct val="25000"/>
              <a:buNone/>
              <a:tabLst>
                <a:tab pos="628650" algn="l"/>
              </a:tabLst>
            </a:pPr>
            <a:r>
              <a:rPr lang="en-US" sz="2800" b="1" dirty="0" err="1">
                <a:solidFill>
                  <a:srgbClr val="007FA3"/>
                </a:solidFill>
              </a:rPr>
              <a:t>Cosan</a:t>
            </a:r>
            <a:r>
              <a:rPr lang="en-US" sz="2800" b="1" dirty="0">
                <a:solidFill>
                  <a:srgbClr val="007FA3"/>
                </a:solidFill>
              </a:rPr>
              <a:t> Improves Its Renewable Energy Supply Chain Using Simulation</a:t>
            </a:r>
            <a:endParaRPr lang="en-US" sz="2800" b="1" dirty="0">
              <a:solidFill>
                <a:srgbClr val="007FA3"/>
              </a:solidFill>
              <a:latin typeface="+mj-lt"/>
              <a:ea typeface="+mj-ea"/>
              <a:cs typeface="Times New Roman" panose="02020603050405020304" pitchFamily="18" charset="0"/>
            </a:endParaRPr>
          </a:p>
        </p:txBody>
      </p:sp>
      <p:sp>
        <p:nvSpPr>
          <p:cNvPr id="6" name="Content Placeholder 4"/>
          <p:cNvSpPr>
            <a:spLocks noGrp="1"/>
          </p:cNvSpPr>
          <p:nvPr>
            <p:ph idx="13"/>
          </p:nvPr>
        </p:nvSpPr>
        <p:spPr>
          <a:xfrm>
            <a:off x="457200" y="1752600"/>
            <a:ext cx="8153400" cy="2600712"/>
          </a:xfrm>
        </p:spPr>
        <p:txBody>
          <a:bodyPr wrap="square">
            <a:spAutoFit/>
          </a:bodyPr>
          <a:lstStyle/>
          <a:p>
            <a:pPr marL="0" indent="0">
              <a:buNone/>
            </a:pPr>
            <a:r>
              <a:rPr lang="en-US" sz="2400" b="1" dirty="0"/>
              <a:t>Questions for Discussion:</a:t>
            </a:r>
          </a:p>
          <a:p>
            <a:pPr marL="457200" indent="-457200">
              <a:buFont typeface="+mj-lt"/>
              <a:buAutoNum type="arabicPeriod"/>
            </a:pPr>
            <a:r>
              <a:rPr lang="en-US" sz="2400" dirty="0"/>
              <a:t>What type of supply chain disruptions might occur in moving the sugar cane from the field to the production plants to develop sugar and ethanol?</a:t>
            </a:r>
          </a:p>
          <a:p>
            <a:pPr marL="457200" indent="-457200">
              <a:buFont typeface="+mj-lt"/>
              <a:buAutoNum type="arabicPeriod"/>
            </a:pPr>
            <a:r>
              <a:rPr lang="en-US" sz="2400" dirty="0"/>
              <a:t>What types of advanced planning and prediction might be useful in mitigating such disruptions?</a:t>
            </a:r>
          </a:p>
        </p:txBody>
      </p:sp>
    </p:spTree>
    <p:extLst>
      <p:ext uri="{BB962C8B-B14F-4D97-AF65-F5344CB8AC3E}">
        <p14:creationId xmlns:p14="http://schemas.microsoft.com/office/powerpoint/2010/main" val="28449164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IN" sz="3600" dirty="0">
                <a:latin typeface="+mj-lt"/>
              </a:rPr>
              <a:t>Visual Interactive Simulation (</a:t>
            </a:r>
            <a:r>
              <a:rPr lang="en-IN" sz="3600" spc="-450" dirty="0">
                <a:latin typeface="+mj-lt"/>
              </a:rPr>
              <a:t>V I </a:t>
            </a:r>
            <a:r>
              <a:rPr lang="en-IN" sz="3600" dirty="0">
                <a:latin typeface="+mj-lt"/>
              </a:rPr>
              <a:t>S)</a:t>
            </a:r>
            <a:endParaRPr lang="en-US" sz="3600" dirty="0">
              <a:latin typeface="+mj-lt"/>
            </a:endParaRPr>
          </a:p>
        </p:txBody>
      </p:sp>
      <p:sp>
        <p:nvSpPr>
          <p:cNvPr id="5" name="Content Placeholder 4"/>
          <p:cNvSpPr>
            <a:spLocks noGrp="1"/>
          </p:cNvSpPr>
          <p:nvPr>
            <p:ph idx="13"/>
          </p:nvPr>
        </p:nvSpPr>
        <p:spPr>
          <a:xfrm>
            <a:off x="457200" y="762000"/>
            <a:ext cx="8153400" cy="3916457"/>
          </a:xfrm>
        </p:spPr>
        <p:txBody>
          <a:bodyPr wrap="square">
            <a:spAutoFit/>
          </a:bodyPr>
          <a:lstStyle/>
          <a:p>
            <a:r>
              <a:rPr lang="en-US" sz="2400" dirty="0"/>
              <a:t>Visual interactive modeling (</a:t>
            </a:r>
            <a:r>
              <a:rPr lang="en-US" sz="2400" spc="-300" dirty="0"/>
              <a:t>V I </a:t>
            </a:r>
            <a:r>
              <a:rPr lang="en-US" sz="2400" dirty="0"/>
              <a:t>M), also called Visual Interactive Simulation or Visual interactive problem solving</a:t>
            </a:r>
          </a:p>
          <a:p>
            <a:r>
              <a:rPr lang="en-US" sz="2400" dirty="0"/>
              <a:t>Uses computer graphics to present the impact of different management decisions</a:t>
            </a:r>
          </a:p>
          <a:p>
            <a:r>
              <a:rPr lang="en-US" sz="2400" dirty="0"/>
              <a:t>Often integrated with 3G and </a:t>
            </a:r>
            <a:r>
              <a:rPr lang="en-US" sz="2400" spc="-300" dirty="0"/>
              <a:t>G I </a:t>
            </a:r>
            <a:r>
              <a:rPr lang="en-US" sz="2400" dirty="0"/>
              <a:t>S </a:t>
            </a:r>
          </a:p>
          <a:p>
            <a:r>
              <a:rPr lang="en-US" sz="2400" dirty="0"/>
              <a:t>Users can perform sensitivity analysis</a:t>
            </a:r>
          </a:p>
          <a:p>
            <a:r>
              <a:rPr lang="en-US" sz="2400" dirty="0"/>
              <a:t>Static or dynamic (animation) systems</a:t>
            </a:r>
          </a:p>
          <a:p>
            <a:r>
              <a:rPr lang="en-US" sz="2400" dirty="0"/>
              <a:t>Virtual reality, immersive, …</a:t>
            </a:r>
          </a:p>
        </p:txBody>
      </p:sp>
    </p:spTree>
    <p:extLst>
      <p:ext uri="{BB962C8B-B14F-4D97-AF65-F5344CB8AC3E}">
        <p14:creationId xmlns:p14="http://schemas.microsoft.com/office/powerpoint/2010/main" val="24101969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IN" sz="3600" dirty="0">
                <a:latin typeface="+mj-lt"/>
              </a:rPr>
              <a:t>Simulation Software</a:t>
            </a:r>
            <a:endParaRPr lang="en-US" sz="3600" dirty="0">
              <a:latin typeface="+mj-lt"/>
            </a:endParaRPr>
          </a:p>
        </p:txBody>
      </p:sp>
      <p:sp>
        <p:nvSpPr>
          <p:cNvPr id="5" name="Content Placeholder 4"/>
          <p:cNvSpPr>
            <a:spLocks noGrp="1"/>
          </p:cNvSpPr>
          <p:nvPr>
            <p:ph idx="13"/>
          </p:nvPr>
        </p:nvSpPr>
        <p:spPr>
          <a:xfrm>
            <a:off x="457200" y="762000"/>
            <a:ext cx="8153400" cy="4285789"/>
          </a:xfrm>
        </p:spPr>
        <p:txBody>
          <a:bodyPr wrap="square">
            <a:spAutoFit/>
          </a:bodyPr>
          <a:lstStyle/>
          <a:p>
            <a:r>
              <a:rPr lang="en-US" sz="2400" dirty="0"/>
              <a:t>Stand-alone desktop simulation tools </a:t>
            </a:r>
          </a:p>
          <a:p>
            <a:r>
              <a:rPr lang="en-US" sz="2400" dirty="0"/>
              <a:t>Web-based simulation tools</a:t>
            </a:r>
          </a:p>
          <a:p>
            <a:r>
              <a:rPr lang="en-US" sz="2400" dirty="0"/>
              <a:t>See </a:t>
            </a:r>
            <a:r>
              <a:rPr lang="en-US" sz="2400" spc="-300" dirty="0"/>
              <a:t>O </a:t>
            </a:r>
            <a:r>
              <a:rPr lang="en-US" sz="2400" dirty="0"/>
              <a:t>R/</a:t>
            </a:r>
            <a:r>
              <a:rPr lang="en-US" sz="2400" spc="-300" dirty="0"/>
              <a:t>M </a:t>
            </a:r>
            <a:r>
              <a:rPr lang="en-US" sz="2400" dirty="0"/>
              <a:t>S Today for software reviews</a:t>
            </a:r>
          </a:p>
          <a:p>
            <a:r>
              <a:rPr lang="en-US" sz="2400" dirty="0"/>
              <a:t>Examples:</a:t>
            </a:r>
          </a:p>
          <a:p>
            <a:pPr marL="829818" lvl="1" indent="-342900"/>
            <a:r>
              <a:rPr lang="en-US" sz="2400" dirty="0" err="1"/>
              <a:t>Simio</a:t>
            </a:r>
            <a:endParaRPr lang="en-US" sz="2400" dirty="0"/>
          </a:p>
          <a:p>
            <a:pPr marL="829818" lvl="1" indent="-342900"/>
            <a:r>
              <a:rPr lang="en-US" sz="2400" dirty="0"/>
              <a:t>Arena</a:t>
            </a:r>
          </a:p>
          <a:p>
            <a:pPr marL="829818" lvl="1" indent="-342900"/>
            <a:r>
              <a:rPr lang="en-US" sz="2400" dirty="0" err="1"/>
              <a:t>ExtendSim</a:t>
            </a:r>
            <a:endParaRPr lang="en-US" sz="2400" dirty="0"/>
          </a:p>
          <a:p>
            <a:pPr marL="829818" lvl="1" indent="-342900"/>
            <a:r>
              <a:rPr lang="en-US" sz="2400" spc="-300" dirty="0"/>
              <a:t>S A </a:t>
            </a:r>
            <a:r>
              <a:rPr lang="en-US" sz="2400" dirty="0"/>
              <a:t>S Simulation Studio </a:t>
            </a:r>
          </a:p>
          <a:p>
            <a:pPr marL="829818" lvl="1" indent="-342900"/>
            <a:r>
              <a:rPr lang="en-US" sz="2400" dirty="0"/>
              <a:t>…</a:t>
            </a:r>
          </a:p>
        </p:txBody>
      </p:sp>
    </p:spTree>
    <p:extLst>
      <p:ext uri="{BB962C8B-B14F-4D97-AF65-F5344CB8AC3E}">
        <p14:creationId xmlns:p14="http://schemas.microsoft.com/office/powerpoint/2010/main" val="24101969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8.9</a:t>
            </a:r>
          </a:p>
        </p:txBody>
      </p:sp>
      <p:sp>
        <p:nvSpPr>
          <p:cNvPr id="4" name="Content Placeholder 2"/>
          <p:cNvSpPr>
            <a:spLocks noGrp="1"/>
          </p:cNvSpPr>
          <p:nvPr>
            <p:ph idx="13"/>
          </p:nvPr>
        </p:nvSpPr>
        <p:spPr>
          <a:xfrm>
            <a:off x="457200" y="719984"/>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Improving Job-Shop Scheduling Decisions through </a:t>
            </a:r>
            <a:r>
              <a:rPr lang="en-IN" sz="2800" b="1" spc="-300" dirty="0">
                <a:solidFill>
                  <a:srgbClr val="007FA3"/>
                </a:solidFill>
              </a:rPr>
              <a:t>R F I </a:t>
            </a:r>
            <a:r>
              <a:rPr lang="en-IN" sz="2800" b="1" dirty="0">
                <a:solidFill>
                  <a:srgbClr val="007FA3"/>
                </a:solidFill>
              </a:rPr>
              <a:t>D: A Simulation-Based Assessment</a:t>
            </a:r>
            <a:endParaRPr lang="en-US" sz="2800" b="1" dirty="0">
              <a:solidFill>
                <a:srgbClr val="007FA3"/>
              </a:solidFill>
              <a:latin typeface="+mj-lt"/>
              <a:ea typeface="+mj-ea"/>
              <a:cs typeface="Times New Roman" panose="02020603050405020304" pitchFamily="18" charset="0"/>
            </a:endParaRPr>
          </a:p>
        </p:txBody>
      </p:sp>
      <p:sp>
        <p:nvSpPr>
          <p:cNvPr id="6" name="Content Placeholder 4"/>
          <p:cNvSpPr>
            <a:spLocks noGrp="1"/>
          </p:cNvSpPr>
          <p:nvPr>
            <p:ph idx="13"/>
          </p:nvPr>
        </p:nvSpPr>
        <p:spPr>
          <a:xfrm>
            <a:off x="457200" y="1762125"/>
            <a:ext cx="8153400" cy="3470181"/>
          </a:xfrm>
        </p:spPr>
        <p:txBody>
          <a:bodyPr wrap="square">
            <a:spAutoFit/>
          </a:bodyPr>
          <a:lstStyle/>
          <a:p>
            <a:pPr marL="0" indent="0">
              <a:buNone/>
            </a:pPr>
            <a:r>
              <a:rPr lang="en-US" sz="2350" b="1" dirty="0"/>
              <a:t>Questions for Discussion:</a:t>
            </a:r>
          </a:p>
          <a:p>
            <a:pPr marL="457200" indent="-457200">
              <a:buFont typeface="+mj-lt"/>
              <a:buAutoNum type="arabicPeriod"/>
            </a:pPr>
            <a:r>
              <a:rPr lang="en-US" sz="2350" dirty="0"/>
              <a:t>In situations such as what this case depicts, what other approaches can one take to analyze investment decisions?</a:t>
            </a:r>
          </a:p>
          <a:p>
            <a:pPr marL="457200" indent="-457200">
              <a:buFont typeface="+mj-lt"/>
              <a:buAutoNum type="arabicPeriod"/>
            </a:pPr>
            <a:r>
              <a:rPr lang="en-US" sz="2350" dirty="0"/>
              <a:t>How would one save time if an </a:t>
            </a:r>
            <a:r>
              <a:rPr lang="en-US" sz="2350" spc="-300" dirty="0"/>
              <a:t>R F I </a:t>
            </a:r>
            <a:r>
              <a:rPr lang="en-US" sz="2350" dirty="0"/>
              <a:t>D chip can tell the exact location of a product in process?</a:t>
            </a:r>
          </a:p>
          <a:p>
            <a:pPr marL="457200" indent="-457200">
              <a:buFont typeface="+mj-lt"/>
              <a:buAutoNum type="arabicPeriod"/>
            </a:pPr>
            <a:r>
              <a:rPr lang="en-US" sz="2350" dirty="0"/>
              <a:t>Research to learn about the applications of </a:t>
            </a:r>
            <a:r>
              <a:rPr lang="en-US" sz="2350" spc="-300" dirty="0"/>
              <a:t>R F I </a:t>
            </a:r>
            <a:r>
              <a:rPr lang="en-US" sz="2350" dirty="0"/>
              <a:t>D sensors in other settings. Which one do you find most interesting?</a:t>
            </a:r>
          </a:p>
        </p:txBody>
      </p:sp>
    </p:spTree>
    <p:extLst>
      <p:ext uri="{BB962C8B-B14F-4D97-AF65-F5344CB8AC3E}">
        <p14:creationId xmlns:p14="http://schemas.microsoft.com/office/powerpoint/2010/main" val="9061366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592"/>
            <a:ext cx="8153400" cy="984885"/>
          </a:xfrm>
        </p:spPr>
        <p:txBody>
          <a:bodyPr wrap="square">
            <a:spAutoFit/>
          </a:bodyPr>
          <a:lstStyle/>
          <a:p>
            <a:r>
              <a:rPr lang="en-IN" sz="3600" dirty="0">
                <a:latin typeface="+mj-lt"/>
              </a:rPr>
              <a:t>Application Case 8.9 – </a:t>
            </a:r>
            <a:r>
              <a:rPr lang="en-IN" sz="3600" dirty="0" err="1">
                <a:latin typeface="+mj-lt"/>
              </a:rPr>
              <a:t>Simio</a:t>
            </a:r>
            <a:r>
              <a:rPr lang="en-IN" sz="3600" dirty="0">
                <a:latin typeface="+mj-lt"/>
              </a:rPr>
              <a:t> Model  </a:t>
            </a:r>
            <a:r>
              <a:rPr lang="en-US" sz="2800" dirty="0">
                <a:latin typeface="+mj-lt"/>
              </a:rPr>
              <a:t>(1 of 4)</a:t>
            </a:r>
          </a:p>
        </p:txBody>
      </p:sp>
      <p:sp>
        <p:nvSpPr>
          <p:cNvPr id="5" name="Content Placeholder 4"/>
          <p:cNvSpPr>
            <a:spLocks noGrp="1"/>
          </p:cNvSpPr>
          <p:nvPr>
            <p:ph idx="1"/>
          </p:nvPr>
        </p:nvSpPr>
        <p:spPr>
          <a:xfrm>
            <a:off x="457200" y="1143000"/>
            <a:ext cx="8153400" cy="369332"/>
          </a:xfrm>
        </p:spPr>
        <p:txBody>
          <a:bodyPr wrap="square">
            <a:spAutoFit/>
          </a:bodyPr>
          <a:lstStyle/>
          <a:p>
            <a:pPr marL="0" indent="0">
              <a:buNone/>
            </a:pPr>
            <a:r>
              <a:rPr lang="en-IN" sz="2400" b="1" dirty="0"/>
              <a:t>Figure 8.13</a:t>
            </a:r>
            <a:r>
              <a:rPr lang="en-IN" sz="2400" dirty="0"/>
              <a:t> </a:t>
            </a:r>
            <a:r>
              <a:rPr lang="en-IN" sz="2400" dirty="0" err="1"/>
              <a:t>Simio</a:t>
            </a:r>
            <a:r>
              <a:rPr lang="en-IN" sz="2400" dirty="0"/>
              <a:t> Interface View of the Simulation System.</a:t>
            </a:r>
          </a:p>
        </p:txBody>
      </p:sp>
      <p:pic>
        <p:nvPicPr>
          <p:cNvPr id="6146" name="Picture 2" descr="A computer software shows a 3-D model of a production line. It marks the positions of the engineers’ workstations, the servers, the process flow, the inspection points, the data entry points and various other elements of the production line. "/>
          <p:cNvPicPr>
            <a:picLocks noChangeAspect="1" noChangeArrowheads="1"/>
          </p:cNvPicPr>
          <p:nvPr/>
        </p:nvPicPr>
        <p:blipFill rotWithShape="1">
          <a:blip r:embed="rId3">
            <a:extLst>
              <a:ext uri="{28A0092B-C50C-407E-A947-70E740481C1C}">
                <a14:useLocalDpi xmlns:a14="http://schemas.microsoft.com/office/drawing/2010/main" val="0"/>
              </a:ext>
            </a:extLst>
          </a:blip>
          <a:srcRect b="5078"/>
          <a:stretch/>
        </p:blipFill>
        <p:spPr bwMode="auto">
          <a:xfrm>
            <a:off x="1101505" y="1619665"/>
            <a:ext cx="6940990" cy="436876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3"/>
          </p:nvPr>
        </p:nvSpPr>
        <p:spPr>
          <a:xfrm>
            <a:off x="457200" y="6057900"/>
            <a:ext cx="8153400" cy="246221"/>
          </a:xfrm>
        </p:spPr>
        <p:txBody>
          <a:bodyPr wrap="square">
            <a:spAutoFit/>
          </a:bodyPr>
          <a:lstStyle/>
          <a:p>
            <a:pPr marL="0" indent="0">
              <a:buNone/>
            </a:pPr>
            <a:r>
              <a:rPr lang="en-US" i="1" dirty="0"/>
              <a:t>Source: </a:t>
            </a:r>
            <a:r>
              <a:rPr lang="en-US" dirty="0"/>
              <a:t>Used with permission from </a:t>
            </a:r>
            <a:r>
              <a:rPr lang="en-US" dirty="0" err="1"/>
              <a:t>Simio</a:t>
            </a:r>
            <a:r>
              <a:rPr lang="en-US" dirty="0"/>
              <a:t> </a:t>
            </a:r>
            <a:r>
              <a:rPr lang="en-US" spc="-200" dirty="0"/>
              <a:t>L </a:t>
            </a:r>
            <a:r>
              <a:rPr lang="en-US" spc="-200" dirty="0" err="1"/>
              <a:t>L</a:t>
            </a:r>
            <a:r>
              <a:rPr lang="en-US" spc="-200" dirty="0"/>
              <a:t> </a:t>
            </a:r>
            <a:r>
              <a:rPr lang="en-US" dirty="0"/>
              <a:t>C.</a:t>
            </a:r>
            <a:endParaRPr lang="en-IN" dirty="0"/>
          </a:p>
        </p:txBody>
      </p:sp>
    </p:spTree>
    <p:extLst>
      <p:ext uri="{BB962C8B-B14F-4D97-AF65-F5344CB8AC3E}">
        <p14:creationId xmlns:p14="http://schemas.microsoft.com/office/powerpoint/2010/main" val="24101969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592"/>
            <a:ext cx="8153400" cy="984885"/>
          </a:xfrm>
        </p:spPr>
        <p:txBody>
          <a:bodyPr wrap="square">
            <a:spAutoFit/>
          </a:bodyPr>
          <a:lstStyle/>
          <a:p>
            <a:r>
              <a:rPr lang="en-IN" sz="3600" dirty="0">
                <a:latin typeface="+mj-lt"/>
              </a:rPr>
              <a:t>Application Case 8.9 – </a:t>
            </a:r>
            <a:r>
              <a:rPr lang="en-IN" sz="3600" dirty="0" err="1">
                <a:latin typeface="+mj-lt"/>
              </a:rPr>
              <a:t>Simio</a:t>
            </a:r>
            <a:r>
              <a:rPr lang="en-IN" sz="3600" dirty="0">
                <a:latin typeface="+mj-lt"/>
              </a:rPr>
              <a:t> Model  </a:t>
            </a:r>
            <a:r>
              <a:rPr lang="en-US" sz="2800" dirty="0">
                <a:latin typeface="+mj-lt"/>
              </a:rPr>
              <a:t>(2 of 4)</a:t>
            </a:r>
          </a:p>
        </p:txBody>
      </p:sp>
      <p:sp>
        <p:nvSpPr>
          <p:cNvPr id="5" name="Content Placeholder 4"/>
          <p:cNvSpPr>
            <a:spLocks noGrp="1"/>
          </p:cNvSpPr>
          <p:nvPr>
            <p:ph idx="1"/>
          </p:nvPr>
        </p:nvSpPr>
        <p:spPr>
          <a:xfrm>
            <a:off x="457200" y="1145143"/>
            <a:ext cx="8153399" cy="369332"/>
          </a:xfrm>
          <a:solidFill>
            <a:schemeClr val="bg1"/>
          </a:solidFill>
        </p:spPr>
        <p:txBody>
          <a:bodyPr wrap="square">
            <a:spAutoFit/>
          </a:bodyPr>
          <a:lstStyle/>
          <a:p>
            <a:pPr marL="0" indent="0">
              <a:buNone/>
            </a:pPr>
            <a:r>
              <a:rPr lang="en-IN" sz="2400" b="1" dirty="0"/>
              <a:t>Figure 8.14 </a:t>
            </a:r>
            <a:r>
              <a:rPr lang="en-IN" sz="2400" dirty="0"/>
              <a:t>Process View of the Simulation Model.</a:t>
            </a:r>
          </a:p>
        </p:txBody>
      </p:sp>
      <p:pic>
        <p:nvPicPr>
          <p:cNvPr id="7170" name="Picture 2" descr="The process tab of the software shows 3 flow diagrams, from Begin on the left to End on the right. Each step in between is a numbered command – either Decide or Assign. From each Decide step, there are 2 paths, either True or False.   "/>
          <p:cNvPicPr>
            <a:picLocks noChangeAspect="1" noChangeArrowheads="1"/>
          </p:cNvPicPr>
          <p:nvPr/>
        </p:nvPicPr>
        <p:blipFill rotWithShape="1">
          <a:blip r:embed="rId3">
            <a:extLst>
              <a:ext uri="{28A0092B-C50C-407E-A947-70E740481C1C}">
                <a14:useLocalDpi xmlns:a14="http://schemas.microsoft.com/office/drawing/2010/main" val="0"/>
              </a:ext>
            </a:extLst>
          </a:blip>
          <a:srcRect b="4241"/>
          <a:stretch/>
        </p:blipFill>
        <p:spPr bwMode="auto">
          <a:xfrm>
            <a:off x="1135530" y="1546601"/>
            <a:ext cx="6864620" cy="446791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3"/>
          </p:nvPr>
        </p:nvSpPr>
        <p:spPr>
          <a:xfrm>
            <a:off x="5210176" y="1828800"/>
            <a:ext cx="2743200" cy="369332"/>
          </a:xfrm>
          <a:solidFill>
            <a:srgbClr val="D4EAE4"/>
          </a:solidFill>
        </p:spPr>
        <p:txBody>
          <a:bodyPr wrap="square">
            <a:spAutoFit/>
          </a:bodyPr>
          <a:lstStyle/>
          <a:p>
            <a:pPr marL="0" indent="0">
              <a:buNone/>
            </a:pPr>
            <a:r>
              <a:rPr lang="en-US" sz="2400" dirty="0"/>
              <a:t>Back End - Process</a:t>
            </a:r>
          </a:p>
        </p:txBody>
      </p:sp>
      <p:sp>
        <p:nvSpPr>
          <p:cNvPr id="4" name="Content Placeholder 3"/>
          <p:cNvSpPr>
            <a:spLocks noGrp="1"/>
          </p:cNvSpPr>
          <p:nvPr>
            <p:ph sz="quarter" idx="14"/>
          </p:nvPr>
        </p:nvSpPr>
        <p:spPr>
          <a:xfrm>
            <a:off x="457200" y="6057900"/>
            <a:ext cx="8153400" cy="246221"/>
          </a:xfrm>
          <a:solidFill>
            <a:schemeClr val="bg1"/>
          </a:solidFill>
        </p:spPr>
        <p:txBody>
          <a:bodyPr wrap="square">
            <a:spAutoFit/>
          </a:bodyPr>
          <a:lstStyle/>
          <a:p>
            <a:pPr marL="0" indent="0">
              <a:buNone/>
            </a:pPr>
            <a:r>
              <a:rPr lang="en-US" i="1" dirty="0"/>
              <a:t>Source: </a:t>
            </a:r>
            <a:r>
              <a:rPr lang="en-US" dirty="0"/>
              <a:t>Used with permission from </a:t>
            </a:r>
            <a:r>
              <a:rPr lang="en-US" dirty="0" err="1"/>
              <a:t>Simio</a:t>
            </a:r>
            <a:r>
              <a:rPr lang="en-US" dirty="0"/>
              <a:t> </a:t>
            </a:r>
            <a:r>
              <a:rPr lang="en-US" spc="-200" dirty="0"/>
              <a:t>L </a:t>
            </a:r>
            <a:r>
              <a:rPr lang="en-US" spc="-200" dirty="0" err="1"/>
              <a:t>L</a:t>
            </a:r>
            <a:r>
              <a:rPr lang="en-US" spc="-200" dirty="0"/>
              <a:t> </a:t>
            </a:r>
            <a:r>
              <a:rPr lang="en-US" dirty="0"/>
              <a:t>C.</a:t>
            </a:r>
            <a:endParaRPr lang="en-IN" dirty="0"/>
          </a:p>
        </p:txBody>
      </p:sp>
    </p:spTree>
    <p:extLst>
      <p:ext uri="{BB962C8B-B14F-4D97-AF65-F5344CB8AC3E}">
        <p14:creationId xmlns:p14="http://schemas.microsoft.com/office/powerpoint/2010/main" val="2410196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9"/>
            <a:ext cx="8153400" cy="553998"/>
          </a:xfrm>
        </p:spPr>
        <p:txBody>
          <a:bodyPr wrap="square">
            <a:spAutoFit/>
          </a:bodyPr>
          <a:lstStyle/>
          <a:p>
            <a:r>
              <a:rPr lang="en-US" sz="3600" dirty="0">
                <a:latin typeface="+mj-lt"/>
              </a:rPr>
              <a:t>Application Case 8.1</a:t>
            </a:r>
            <a:endParaRPr lang="en-US" sz="2800" dirty="0">
              <a:latin typeface="+mj-lt"/>
            </a:endParaRP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US" sz="2800" b="1" dirty="0">
                <a:solidFill>
                  <a:srgbClr val="007FA3"/>
                </a:solidFill>
              </a:rPr>
              <a:t>Canadian Football League Optimizes Game Schedule</a:t>
            </a:r>
            <a:endParaRPr lang="en-US" sz="2800" b="1" dirty="0">
              <a:solidFill>
                <a:srgbClr val="007FA3"/>
              </a:solidFill>
              <a:latin typeface="+mj-lt"/>
              <a:ea typeface="+mj-ea"/>
              <a:cs typeface="Times New Roman" panose="02020603050405020304" pitchFamily="18" charset="0"/>
            </a:endParaRPr>
          </a:p>
        </p:txBody>
      </p:sp>
      <p:sp>
        <p:nvSpPr>
          <p:cNvPr id="5" name="Content Placeholder 4"/>
          <p:cNvSpPr>
            <a:spLocks noGrp="1"/>
          </p:cNvSpPr>
          <p:nvPr>
            <p:ph idx="13"/>
          </p:nvPr>
        </p:nvSpPr>
        <p:spPr>
          <a:xfrm>
            <a:off x="457200" y="1750087"/>
            <a:ext cx="8153400" cy="3901068"/>
          </a:xfrm>
        </p:spPr>
        <p:txBody>
          <a:bodyPr wrap="square">
            <a:spAutoFit/>
          </a:bodyPr>
          <a:lstStyle/>
          <a:p>
            <a:pPr marL="0" indent="0">
              <a:buNone/>
            </a:pPr>
            <a:r>
              <a:rPr lang="en-US" sz="2400" b="1" dirty="0"/>
              <a:t>Questions for Discussion:</a:t>
            </a:r>
          </a:p>
          <a:p>
            <a:pPr marL="457200" indent="-457200">
              <a:buFont typeface="+mj-lt"/>
              <a:buAutoNum type="arabicPeriod"/>
            </a:pPr>
            <a:r>
              <a:rPr lang="en-US" sz="2400" dirty="0"/>
              <a:t>List three ways in which Solver-based scheduling of games could result in more revenue as compared to the manual scheduling.</a:t>
            </a:r>
          </a:p>
          <a:p>
            <a:pPr marL="457200" indent="-457200">
              <a:buFont typeface="+mj-lt"/>
              <a:buAutoNum type="arabicPeriod"/>
            </a:pPr>
            <a:r>
              <a:rPr lang="en-US" sz="2400" dirty="0"/>
              <a:t>In what other ways can </a:t>
            </a:r>
            <a:r>
              <a:rPr lang="en-US" sz="2400" spc="-300" dirty="0"/>
              <a:t>C F </a:t>
            </a:r>
            <a:r>
              <a:rPr lang="en-US" sz="2400" dirty="0"/>
              <a:t>L leverage the Solver software to expand and enhance their other business operations?</a:t>
            </a:r>
          </a:p>
          <a:p>
            <a:pPr marL="457200" indent="-457200">
              <a:buFont typeface="+mj-lt"/>
              <a:buAutoNum type="arabicPeriod"/>
            </a:pPr>
            <a:r>
              <a:rPr lang="en-US" sz="2400" dirty="0"/>
              <a:t>What other considerations could be important in scheduling such games?</a:t>
            </a:r>
          </a:p>
        </p:txBody>
      </p:sp>
    </p:spTree>
    <p:extLst>
      <p:ext uri="{BB962C8B-B14F-4D97-AF65-F5344CB8AC3E}">
        <p14:creationId xmlns:p14="http://schemas.microsoft.com/office/powerpoint/2010/main" val="36219607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592"/>
            <a:ext cx="8153400" cy="984885"/>
          </a:xfrm>
        </p:spPr>
        <p:txBody>
          <a:bodyPr wrap="square">
            <a:spAutoFit/>
          </a:bodyPr>
          <a:lstStyle/>
          <a:p>
            <a:r>
              <a:rPr lang="en-IN" sz="3600" dirty="0">
                <a:latin typeface="+mj-lt"/>
              </a:rPr>
              <a:t>Application Case 8.9 – </a:t>
            </a:r>
            <a:r>
              <a:rPr lang="en-IN" sz="3600" dirty="0" err="1">
                <a:latin typeface="+mj-lt"/>
              </a:rPr>
              <a:t>Simio</a:t>
            </a:r>
            <a:r>
              <a:rPr lang="en-IN" sz="3600" dirty="0">
                <a:latin typeface="+mj-lt"/>
              </a:rPr>
              <a:t> Model  </a:t>
            </a:r>
            <a:r>
              <a:rPr lang="en-US" sz="2800" dirty="0">
                <a:latin typeface="+mj-lt"/>
              </a:rPr>
              <a:t>(3 of 4)</a:t>
            </a:r>
          </a:p>
        </p:txBody>
      </p:sp>
      <p:sp>
        <p:nvSpPr>
          <p:cNvPr id="5" name="Content Placeholder 4"/>
          <p:cNvSpPr>
            <a:spLocks noGrp="1"/>
          </p:cNvSpPr>
          <p:nvPr>
            <p:ph idx="1"/>
          </p:nvPr>
        </p:nvSpPr>
        <p:spPr>
          <a:xfrm>
            <a:off x="457200" y="1145143"/>
            <a:ext cx="8153400" cy="369332"/>
          </a:xfrm>
          <a:solidFill>
            <a:schemeClr val="bg1"/>
          </a:solidFill>
        </p:spPr>
        <p:txBody>
          <a:bodyPr wrap="square">
            <a:spAutoFit/>
          </a:bodyPr>
          <a:lstStyle/>
          <a:p>
            <a:pPr marL="0" indent="0">
              <a:buNone/>
            </a:pPr>
            <a:r>
              <a:rPr lang="en-US" sz="2400" b="1" dirty="0"/>
              <a:t>Figure 8.15 </a:t>
            </a:r>
            <a:r>
              <a:rPr lang="en-US" sz="2400" dirty="0"/>
              <a:t>Standard Report View.</a:t>
            </a:r>
            <a:endParaRPr lang="en-IN" sz="2400" dirty="0"/>
          </a:p>
        </p:txBody>
      </p:sp>
      <p:pic>
        <p:nvPicPr>
          <p:cNvPr id="8194" name="Picture 2" descr="The report starts with the project name, run date, model, and analyst name listed at the top. The four tables shown under the sub-heading Scenario: Interactive Run are:&#10;• Idle Time – Average&#10;• Idle Time – Occurrences&#10;• Idle Time Percent&#10;• Idle Time – Total&#10;Each table has the following column headings: &#10;• Object Name&#10;• Data Source&#10;• Category&#10;• Average&#10;• Half Width&#10;• Minimum&#10;• Maximum&#10;Each table has the following row headings in the Object Name column:&#10;• Engineers&#10;• Testing Engineers&#10;• W1 underscore W2 underscore W A Operators&#10;• W3 underscore W5 underscore W 6 Operators&#10;• W4 underscore Operators&#10;"/>
          <p:cNvPicPr>
            <a:picLocks noChangeAspect="1" noChangeArrowheads="1"/>
          </p:cNvPicPr>
          <p:nvPr/>
        </p:nvPicPr>
        <p:blipFill rotWithShape="1">
          <a:blip r:embed="rId3">
            <a:extLst>
              <a:ext uri="{28A0092B-C50C-407E-A947-70E740481C1C}">
                <a14:useLocalDpi xmlns:a14="http://schemas.microsoft.com/office/drawing/2010/main" val="0"/>
              </a:ext>
            </a:extLst>
          </a:blip>
          <a:srcRect b="3330"/>
          <a:stretch/>
        </p:blipFill>
        <p:spPr bwMode="auto">
          <a:xfrm>
            <a:off x="1177310" y="1558253"/>
            <a:ext cx="6769098" cy="445406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sz="quarter" idx="14"/>
          </p:nvPr>
        </p:nvSpPr>
        <p:spPr>
          <a:xfrm>
            <a:off x="457201" y="6059329"/>
            <a:ext cx="8153400" cy="246221"/>
          </a:xfrm>
          <a:solidFill>
            <a:schemeClr val="bg1"/>
          </a:solidFill>
        </p:spPr>
        <p:txBody>
          <a:bodyPr wrap="square">
            <a:spAutoFit/>
          </a:bodyPr>
          <a:lstStyle/>
          <a:p>
            <a:pPr marL="0" indent="0">
              <a:buNone/>
            </a:pPr>
            <a:r>
              <a:rPr lang="en-US" i="1" dirty="0"/>
              <a:t>Source: </a:t>
            </a:r>
            <a:r>
              <a:rPr lang="en-US" dirty="0"/>
              <a:t>Used with permission from </a:t>
            </a:r>
            <a:r>
              <a:rPr lang="en-US" dirty="0" err="1"/>
              <a:t>Simio</a:t>
            </a:r>
            <a:r>
              <a:rPr lang="en-US" dirty="0"/>
              <a:t> </a:t>
            </a:r>
            <a:r>
              <a:rPr lang="en-US" spc="-200" dirty="0"/>
              <a:t>L </a:t>
            </a:r>
            <a:r>
              <a:rPr lang="en-US" spc="-200" dirty="0" err="1"/>
              <a:t>L</a:t>
            </a:r>
            <a:r>
              <a:rPr lang="en-US" spc="-200" dirty="0"/>
              <a:t> </a:t>
            </a:r>
            <a:r>
              <a:rPr lang="en-US" dirty="0"/>
              <a:t>C.</a:t>
            </a:r>
            <a:endParaRPr lang="en-IN" dirty="0"/>
          </a:p>
        </p:txBody>
      </p:sp>
    </p:spTree>
    <p:extLst>
      <p:ext uri="{BB962C8B-B14F-4D97-AF65-F5344CB8AC3E}">
        <p14:creationId xmlns:p14="http://schemas.microsoft.com/office/powerpoint/2010/main" val="30046894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592"/>
            <a:ext cx="8153400" cy="984885"/>
          </a:xfrm>
        </p:spPr>
        <p:txBody>
          <a:bodyPr wrap="square">
            <a:spAutoFit/>
          </a:bodyPr>
          <a:lstStyle/>
          <a:p>
            <a:r>
              <a:rPr lang="en-IN" sz="3600" dirty="0">
                <a:latin typeface="+mj-lt"/>
              </a:rPr>
              <a:t>Application Case 8.9 – </a:t>
            </a:r>
            <a:r>
              <a:rPr lang="en-IN" sz="3600" dirty="0" err="1">
                <a:latin typeface="+mj-lt"/>
              </a:rPr>
              <a:t>Simio</a:t>
            </a:r>
            <a:r>
              <a:rPr lang="en-IN" sz="3600" dirty="0">
                <a:latin typeface="+mj-lt"/>
              </a:rPr>
              <a:t> Model  </a:t>
            </a:r>
            <a:r>
              <a:rPr lang="en-US" sz="2800" dirty="0">
                <a:latin typeface="+mj-lt"/>
              </a:rPr>
              <a:t>(4 of 4)</a:t>
            </a:r>
          </a:p>
        </p:txBody>
      </p:sp>
      <p:sp>
        <p:nvSpPr>
          <p:cNvPr id="5" name="Content Placeholder 4"/>
          <p:cNvSpPr>
            <a:spLocks noGrp="1"/>
          </p:cNvSpPr>
          <p:nvPr>
            <p:ph idx="1"/>
          </p:nvPr>
        </p:nvSpPr>
        <p:spPr>
          <a:xfrm>
            <a:off x="457200" y="1145143"/>
            <a:ext cx="8153400" cy="369332"/>
          </a:xfrm>
          <a:solidFill>
            <a:schemeClr val="bg1"/>
          </a:solidFill>
        </p:spPr>
        <p:txBody>
          <a:bodyPr wrap="square">
            <a:spAutoFit/>
          </a:bodyPr>
          <a:lstStyle/>
          <a:p>
            <a:pPr marL="0" indent="0">
              <a:buNone/>
            </a:pPr>
            <a:r>
              <a:rPr lang="en-IN" sz="2400" b="1" dirty="0"/>
              <a:t>Figure 8.16 </a:t>
            </a:r>
            <a:r>
              <a:rPr lang="en-IN" sz="2400" dirty="0"/>
              <a:t>Pivot Grid Report from a </a:t>
            </a:r>
            <a:r>
              <a:rPr lang="en-IN" sz="2400" dirty="0" err="1"/>
              <a:t>Simio</a:t>
            </a:r>
            <a:r>
              <a:rPr lang="en-IN" sz="2400" dirty="0"/>
              <a:t> Run.</a:t>
            </a:r>
          </a:p>
        </p:txBody>
      </p:sp>
      <p:pic>
        <p:nvPicPr>
          <p:cNvPr id="8195" name="Picture 3" descr="The column fields chosen for the table are:&#10;• Object Type&#10;• Object Name&#10;• Data Source&#10;• Category&#10;• Data Item&#10;• Statistic, and &#10;• Average Total. &#10;o In the Object Type column, the entries are: &#10;o Model&#10;o Model slash Entity.&#10;o In the Object Name column, the entries are:&#10;o Model or &#10;o F1 or &#10;o F10 or &#10;o F11 and so on. &#10;o In the Data Source column, the entries are:&#10;o Total Number after W3 or &#10;o Total Number in Production or Population. &#10;o In the Category column, an entry is one of the following: &#10;o User Specified or &#10;o Content or &#10;o Flow Time or &#10;o Throughput. &#10;o In the Data Item column, an entry is one of the following: &#10;o Tally Value or &#10;o Number in System or &#10;o Time in System or &#10;o Number Created or &#10;o Number Destroyed. &#10;o In the Statistic column, an entry is one of the following: &#10;o Average or &#10;o Maximum or &#10;o Minimum or &#10;o Observations or &#10;o Total. &#10;o Different numbers are entered in the Average Total column.&#10;"/>
          <p:cNvPicPr>
            <a:picLocks noChangeAspect="1" noChangeArrowheads="1"/>
          </p:cNvPicPr>
          <p:nvPr/>
        </p:nvPicPr>
        <p:blipFill rotWithShape="1">
          <a:blip r:embed="rId3">
            <a:extLst>
              <a:ext uri="{28A0092B-C50C-407E-A947-70E740481C1C}">
                <a14:useLocalDpi xmlns:a14="http://schemas.microsoft.com/office/drawing/2010/main" val="0"/>
              </a:ext>
            </a:extLst>
          </a:blip>
          <a:srcRect b="3555"/>
          <a:stretch/>
        </p:blipFill>
        <p:spPr bwMode="auto">
          <a:xfrm>
            <a:off x="2520794" y="1666875"/>
            <a:ext cx="4102411" cy="427978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3"/>
          </p:nvPr>
        </p:nvSpPr>
        <p:spPr>
          <a:xfrm>
            <a:off x="5486400" y="2076450"/>
            <a:ext cx="990599" cy="242768"/>
          </a:xfrm>
          <a:solidFill>
            <a:srgbClr val="D4EAE4"/>
          </a:solidFill>
        </p:spPr>
        <p:txBody>
          <a:bodyPr wrap="square">
            <a:spAutoFit/>
          </a:bodyPr>
          <a:lstStyle/>
          <a:p>
            <a:pPr marL="0" indent="0">
              <a:buNone/>
            </a:pPr>
            <a:r>
              <a:rPr lang="en-US" sz="1400" dirty="0"/>
              <a:t>OUTPUT</a:t>
            </a:r>
          </a:p>
        </p:txBody>
      </p:sp>
      <p:sp>
        <p:nvSpPr>
          <p:cNvPr id="4" name="Content Placeholder 3"/>
          <p:cNvSpPr>
            <a:spLocks noGrp="1"/>
          </p:cNvSpPr>
          <p:nvPr>
            <p:ph sz="quarter" idx="14"/>
          </p:nvPr>
        </p:nvSpPr>
        <p:spPr>
          <a:xfrm>
            <a:off x="457201" y="6059329"/>
            <a:ext cx="8153400" cy="246221"/>
          </a:xfrm>
          <a:solidFill>
            <a:schemeClr val="bg1"/>
          </a:solidFill>
        </p:spPr>
        <p:txBody>
          <a:bodyPr wrap="square">
            <a:spAutoFit/>
          </a:bodyPr>
          <a:lstStyle/>
          <a:p>
            <a:pPr marL="0" indent="0">
              <a:buNone/>
            </a:pPr>
            <a:r>
              <a:rPr lang="en-US" i="1" dirty="0"/>
              <a:t>Source: </a:t>
            </a:r>
            <a:r>
              <a:rPr lang="en-US" dirty="0"/>
              <a:t>Used with permission from </a:t>
            </a:r>
            <a:r>
              <a:rPr lang="en-US" dirty="0" err="1"/>
              <a:t>Simio</a:t>
            </a:r>
            <a:r>
              <a:rPr lang="en-US" dirty="0"/>
              <a:t> </a:t>
            </a:r>
            <a:r>
              <a:rPr lang="en-US" spc="-300" dirty="0"/>
              <a:t>L  </a:t>
            </a:r>
            <a:r>
              <a:rPr lang="en-US" spc="-300" dirty="0" err="1"/>
              <a:t>L</a:t>
            </a:r>
            <a:r>
              <a:rPr lang="en-US" spc="-300"/>
              <a:t>  </a:t>
            </a:r>
            <a:r>
              <a:rPr lang="en-US" dirty="0"/>
              <a:t>C.</a:t>
            </a:r>
            <a:endParaRPr lang="en-IN" dirty="0"/>
          </a:p>
        </p:txBody>
      </p:sp>
    </p:spTree>
    <p:extLst>
      <p:ext uri="{BB962C8B-B14F-4D97-AF65-F5344CB8AC3E}">
        <p14:creationId xmlns:p14="http://schemas.microsoft.com/office/powerpoint/2010/main" val="23684857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IN" sz="3600" dirty="0">
                <a:latin typeface="+mj-lt"/>
              </a:rPr>
              <a:t>End of Chapter 8</a:t>
            </a:r>
            <a:endParaRPr lang="en-US" sz="3600" dirty="0">
              <a:latin typeface="+mj-lt"/>
            </a:endParaRPr>
          </a:p>
        </p:txBody>
      </p:sp>
      <p:sp>
        <p:nvSpPr>
          <p:cNvPr id="5" name="Content Placeholder 4"/>
          <p:cNvSpPr>
            <a:spLocks noGrp="1"/>
          </p:cNvSpPr>
          <p:nvPr>
            <p:ph idx="13"/>
          </p:nvPr>
        </p:nvSpPr>
        <p:spPr>
          <a:xfrm>
            <a:off x="457200" y="992743"/>
            <a:ext cx="8153400" cy="369332"/>
          </a:xfrm>
        </p:spPr>
        <p:txBody>
          <a:bodyPr wrap="square">
            <a:spAutoFit/>
          </a:bodyPr>
          <a:lstStyle/>
          <a:p>
            <a:pPr>
              <a:spcBef>
                <a:spcPts val="25000"/>
              </a:spcBef>
              <a:spcAft>
                <a:spcPts val="25000"/>
              </a:spcAft>
            </a:pPr>
            <a:r>
              <a:rPr lang="en-US" sz="2400" dirty="0"/>
              <a:t>Questions &amp; Comments</a:t>
            </a:r>
          </a:p>
        </p:txBody>
      </p:sp>
    </p:spTree>
    <p:extLst>
      <p:ext uri="{BB962C8B-B14F-4D97-AF65-F5344CB8AC3E}">
        <p14:creationId xmlns:p14="http://schemas.microsoft.com/office/powerpoint/2010/main" val="24101969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4446" cy="553998"/>
          </a:xfrm>
        </p:spPr>
        <p:txBody>
          <a:bodyPr wrap="square">
            <a:spAutoFit/>
          </a:bodyPr>
          <a:lstStyle/>
          <a:p>
            <a:r>
              <a:rPr lang="en-US" sz="3600" dirty="0">
                <a:latin typeface="+mj-lt"/>
              </a:rPr>
              <a:t>Copyright</a:t>
            </a:r>
            <a:endParaRPr lang="en-US" sz="3600" b="0" dirty="0">
              <a:latin typeface="+mj-lt"/>
            </a:endParaRP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6184" y="2317359"/>
            <a:ext cx="1277815" cy="1434026"/>
          </a:xfrm>
          <a:prstGeom prst="rect">
            <a:avLst/>
          </a:prstGeom>
        </p:spPr>
      </p:pic>
      <p:sp>
        <p:nvSpPr>
          <p:cNvPr id="8" name="Text Placeholder 1">
            <a:extLst>
              <a:ext uri="{FF2B5EF4-FFF2-40B4-BE49-F238E27FC236}">
                <a16:creationId xmlns:a16="http://schemas.microsoft.com/office/drawing/2014/main" id="{AD5FAE7B-F718-4307-B112-AD6256157E8F}"/>
              </a:ext>
            </a:extLst>
          </p:cNvPr>
          <p:cNvSpPr txBox="1">
            <a:spLocks/>
          </p:cNvSpPr>
          <p:nvPr/>
        </p:nvSpPr>
        <p:spPr>
          <a:xfrm>
            <a:off x="1676399"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341268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9"/>
            <a:ext cx="8153400" cy="553998"/>
          </a:xfrm>
        </p:spPr>
        <p:txBody>
          <a:bodyPr wrap="square">
            <a:spAutoFit/>
          </a:bodyPr>
          <a:lstStyle/>
          <a:p>
            <a:r>
              <a:rPr lang="en-US" sz="3600" dirty="0">
                <a:latin typeface="+mj-lt"/>
              </a:rPr>
              <a:t>Model Based Decision Making </a:t>
            </a:r>
            <a:r>
              <a:rPr lang="en-US" sz="2800" dirty="0">
                <a:latin typeface="+mj-lt"/>
              </a:rPr>
              <a:t>(2 of 2)</a:t>
            </a:r>
          </a:p>
        </p:txBody>
      </p:sp>
      <p:sp>
        <p:nvSpPr>
          <p:cNvPr id="5" name="Content Placeholder 4"/>
          <p:cNvSpPr>
            <a:spLocks noGrp="1"/>
          </p:cNvSpPr>
          <p:nvPr>
            <p:ph idx="13"/>
          </p:nvPr>
        </p:nvSpPr>
        <p:spPr>
          <a:xfrm>
            <a:off x="457200" y="990600"/>
            <a:ext cx="8153400" cy="4170372"/>
          </a:xfrm>
        </p:spPr>
        <p:txBody>
          <a:bodyPr wrap="square">
            <a:spAutoFit/>
          </a:bodyPr>
          <a:lstStyle/>
          <a:p>
            <a:pPr marL="285750" indent="-285750"/>
            <a:r>
              <a:rPr lang="en-US" sz="2400" dirty="0"/>
              <a:t>Prescriptive analytics model examples</a:t>
            </a:r>
          </a:p>
          <a:p>
            <a:pPr marL="772668" lvl="1"/>
            <a:r>
              <a:rPr lang="en-US" sz="2400" dirty="0"/>
              <a:t>Mathematical models for decision recommendation</a:t>
            </a:r>
          </a:p>
          <a:p>
            <a:pPr marL="285750" indent="-285750"/>
            <a:r>
              <a:rPr lang="en-US" sz="2400" dirty="0"/>
              <a:t>Identification of the problem </a:t>
            </a:r>
          </a:p>
          <a:p>
            <a:pPr marL="772668" lvl="1"/>
            <a:r>
              <a:rPr lang="en-US" sz="2400" dirty="0"/>
              <a:t>Environmental scanning and analysis</a:t>
            </a:r>
          </a:p>
          <a:p>
            <a:pPr marL="772668" lvl="1"/>
            <a:r>
              <a:rPr lang="en-US" sz="2400" dirty="0"/>
              <a:t>Variable identification</a:t>
            </a:r>
          </a:p>
          <a:p>
            <a:pPr marL="285750" indent="-285750"/>
            <a:r>
              <a:rPr lang="en-US" sz="2400" dirty="0"/>
              <a:t>Forecasting</a:t>
            </a:r>
          </a:p>
          <a:p>
            <a:pPr marL="772668" lvl="1"/>
            <a:r>
              <a:rPr lang="en-US" sz="2400" dirty="0"/>
              <a:t>As part of prescriptive analytics</a:t>
            </a:r>
          </a:p>
          <a:p>
            <a:pPr marL="772668" lvl="1"/>
            <a:r>
              <a:rPr lang="en-US" sz="2400" dirty="0"/>
              <a:t>What is likely to happen</a:t>
            </a:r>
          </a:p>
          <a:p>
            <a:pPr marL="772668" lvl="1"/>
            <a:r>
              <a:rPr lang="en-US" sz="2400" dirty="0"/>
              <a:t>Influencing the decision made for the future</a:t>
            </a:r>
          </a:p>
        </p:txBody>
      </p:sp>
    </p:spTree>
    <p:extLst>
      <p:ext uri="{BB962C8B-B14F-4D97-AF65-F5344CB8AC3E}">
        <p14:creationId xmlns:p14="http://schemas.microsoft.com/office/powerpoint/2010/main" val="1562621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9"/>
            <a:ext cx="8153400" cy="553998"/>
          </a:xfrm>
        </p:spPr>
        <p:txBody>
          <a:bodyPr wrap="square">
            <a:spAutoFit/>
          </a:bodyPr>
          <a:lstStyle/>
          <a:p>
            <a:r>
              <a:rPr lang="en-US" sz="3600" kern="0" dirty="0">
                <a:latin typeface="+mj-lt"/>
                <a:cs typeface="Times New Roman"/>
                <a:sym typeface="Times New Roman"/>
              </a:rPr>
              <a:t>Model Categories</a:t>
            </a:r>
            <a:endParaRPr lang="en-US" sz="3600" dirty="0">
              <a:latin typeface="+mj-lt"/>
            </a:endParaRPr>
          </a:p>
        </p:txBody>
      </p:sp>
      <p:sp>
        <p:nvSpPr>
          <p:cNvPr id="5" name="Content Placeholder 4"/>
          <p:cNvSpPr>
            <a:spLocks noGrp="1"/>
          </p:cNvSpPr>
          <p:nvPr>
            <p:ph idx="13"/>
          </p:nvPr>
        </p:nvSpPr>
        <p:spPr>
          <a:xfrm>
            <a:off x="457200" y="990600"/>
            <a:ext cx="8153400" cy="4285789"/>
          </a:xfrm>
        </p:spPr>
        <p:txBody>
          <a:bodyPr wrap="square">
            <a:spAutoFit/>
          </a:bodyPr>
          <a:lstStyle/>
          <a:p>
            <a:pPr marL="285750" indent="-285750"/>
            <a:r>
              <a:rPr lang="en-US" sz="2400" dirty="0"/>
              <a:t>Static versus dynamic models</a:t>
            </a:r>
          </a:p>
          <a:p>
            <a:pPr marL="772668" lvl="1"/>
            <a:r>
              <a:rPr lang="en-US" sz="2400" dirty="0"/>
              <a:t>Time dependent / time independent</a:t>
            </a:r>
          </a:p>
          <a:p>
            <a:pPr marL="285750" indent="-285750"/>
            <a:r>
              <a:rPr lang="en-US" sz="2400" dirty="0"/>
              <a:t>Model management</a:t>
            </a:r>
          </a:p>
          <a:p>
            <a:pPr marL="285750" indent="-285750"/>
            <a:r>
              <a:rPr lang="en-US" sz="2400" dirty="0"/>
              <a:t>Knowledge-based modeling</a:t>
            </a:r>
          </a:p>
          <a:p>
            <a:pPr marL="285750" indent="-285750"/>
            <a:r>
              <a:rPr lang="en-US" sz="2400" dirty="0"/>
              <a:t>Current trends in modeling</a:t>
            </a:r>
          </a:p>
          <a:p>
            <a:pPr marL="772668" lvl="1"/>
            <a:r>
              <a:rPr lang="en-US" sz="2400" dirty="0"/>
              <a:t>Model libraries</a:t>
            </a:r>
          </a:p>
          <a:p>
            <a:pPr marL="772668" lvl="1"/>
            <a:r>
              <a:rPr lang="en-US" sz="2400" dirty="0"/>
              <a:t>Cloud-based modeling tools/platforms</a:t>
            </a:r>
          </a:p>
          <a:p>
            <a:pPr marL="772668" lvl="1"/>
            <a:r>
              <a:rPr lang="en-US" sz="2400" dirty="0"/>
              <a:t>Model transparency / multi-dimensional modeling </a:t>
            </a:r>
          </a:p>
          <a:p>
            <a:pPr marL="772668" lvl="1"/>
            <a:r>
              <a:rPr lang="en-US" sz="2400" dirty="0"/>
              <a:t>Influence diagrams for better modeling</a:t>
            </a:r>
          </a:p>
        </p:txBody>
      </p:sp>
    </p:spTree>
    <p:extLst>
      <p:ext uri="{BB962C8B-B14F-4D97-AF65-F5344CB8AC3E}">
        <p14:creationId xmlns:p14="http://schemas.microsoft.com/office/powerpoint/2010/main" val="1646599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Categories of Models</a:t>
            </a:r>
            <a:endParaRPr lang="en-US" sz="2800" dirty="0"/>
          </a:p>
        </p:txBody>
      </p:sp>
      <p:sp>
        <p:nvSpPr>
          <p:cNvPr id="3" name="Content Placeholder 2"/>
          <p:cNvSpPr>
            <a:spLocks noGrp="1"/>
          </p:cNvSpPr>
          <p:nvPr>
            <p:ph idx="1"/>
          </p:nvPr>
        </p:nvSpPr>
        <p:spPr>
          <a:xfrm>
            <a:off x="457200" y="992743"/>
            <a:ext cx="8153400" cy="369332"/>
          </a:xfrm>
        </p:spPr>
        <p:txBody>
          <a:bodyPr wrap="square">
            <a:spAutoFit/>
          </a:bodyPr>
          <a:lstStyle/>
          <a:p>
            <a:pPr marL="0" indent="0">
              <a:buNone/>
            </a:pPr>
            <a:r>
              <a:rPr lang="en-IN" sz="2400" b="1" dirty="0"/>
              <a:t>Table 8.1 </a:t>
            </a:r>
            <a:r>
              <a:rPr lang="en-IN" sz="2400" dirty="0"/>
              <a:t>Categories of Models.</a:t>
            </a:r>
          </a:p>
        </p:txBody>
      </p:sp>
      <p:graphicFrame>
        <p:nvGraphicFramePr>
          <p:cNvPr id="4" name="Table 3"/>
          <p:cNvGraphicFramePr>
            <a:graphicFrameLocks noGrp="1"/>
          </p:cNvGraphicFramePr>
          <p:nvPr>
            <p:extLst>
              <p:ext uri="{D42A27DB-BD31-4B8C-83A1-F6EECF244321}">
                <p14:modId xmlns:p14="http://schemas.microsoft.com/office/powerpoint/2010/main" val="1680218087"/>
              </p:ext>
            </p:extLst>
          </p:nvPr>
        </p:nvGraphicFramePr>
        <p:xfrm>
          <a:off x="523875" y="1685925"/>
          <a:ext cx="8001000" cy="4373880"/>
        </p:xfrm>
        <a:graphic>
          <a:graphicData uri="http://schemas.openxmlformats.org/drawingml/2006/table">
            <a:tbl>
              <a:tblPr firstRow="1" bandRow="1">
                <a:tableStyleId>{3B4B98B0-60AC-42C2-AFA5-B58CD77FA1E5}</a:tableStyleId>
              </a:tblPr>
              <a:tblGrid>
                <a:gridCol w="222885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2724150">
                  <a:extLst>
                    <a:ext uri="{9D8B030D-6E8A-4147-A177-3AD203B41FA5}">
                      <a16:colId xmlns:a16="http://schemas.microsoft.com/office/drawing/2014/main" val="20002"/>
                    </a:ext>
                  </a:extLst>
                </a:gridCol>
              </a:tblGrid>
              <a:tr h="304800">
                <a:tc>
                  <a:txBody>
                    <a:bodyPr/>
                    <a:lstStyle/>
                    <a:p>
                      <a:pPr algn="l"/>
                      <a:r>
                        <a:rPr lang="en-IN" sz="1400" b="1" i="0" u="none" strike="noStrike" kern="1200" baseline="0" dirty="0">
                          <a:solidFill>
                            <a:schemeClr val="bg1"/>
                          </a:solidFill>
                          <a:latin typeface="+mn-lt"/>
                          <a:ea typeface="+mn-ea"/>
                          <a:cs typeface="+mn-cs"/>
                        </a:rPr>
                        <a:t>Category</a:t>
                      </a:r>
                      <a:endParaRPr lang="en-IN" sz="1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tc>
                  <a:txBody>
                    <a:bodyPr/>
                    <a:lstStyle/>
                    <a:p>
                      <a:pPr algn="l"/>
                      <a:r>
                        <a:rPr lang="en-IN" sz="1400" b="1" i="0" u="none" strike="noStrike" kern="1200" baseline="0" dirty="0">
                          <a:solidFill>
                            <a:schemeClr val="bg1"/>
                          </a:solidFill>
                          <a:latin typeface="+mn-lt"/>
                          <a:ea typeface="+mn-ea"/>
                          <a:cs typeface="+mn-cs"/>
                        </a:rPr>
                        <a:t>Process and Objective</a:t>
                      </a:r>
                      <a:endParaRPr lang="en-IN" sz="1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tc>
                  <a:txBody>
                    <a:bodyPr/>
                    <a:lstStyle/>
                    <a:p>
                      <a:pPr algn="l"/>
                      <a:r>
                        <a:rPr lang="en-IN" sz="1400" b="1" i="0" u="none" strike="noStrike" kern="1200" baseline="0" dirty="0">
                          <a:solidFill>
                            <a:schemeClr val="bg1"/>
                          </a:solidFill>
                          <a:latin typeface="+mn-lt"/>
                          <a:ea typeface="+mn-ea"/>
                          <a:cs typeface="+mn-cs"/>
                        </a:rPr>
                        <a:t>Representative Techniques</a:t>
                      </a:r>
                      <a:endParaRPr lang="en-IN" sz="1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extLst>
                  <a:ext uri="{0D108BD9-81ED-4DB2-BD59-A6C34878D82A}">
                    <a16:rowId xmlns:a16="http://schemas.microsoft.com/office/drawing/2014/main" val="10000"/>
                  </a:ext>
                </a:extLst>
              </a:tr>
              <a:tr h="533400">
                <a:tc>
                  <a:txBody>
                    <a:bodyPr/>
                    <a:lstStyle/>
                    <a:p>
                      <a:r>
                        <a:rPr lang="en-IN" sz="1400" b="0" i="0" u="none" strike="noStrike" kern="1200" baseline="0" dirty="0">
                          <a:solidFill>
                            <a:schemeClr val="tx1"/>
                          </a:solidFill>
                          <a:latin typeface="+mn-lt"/>
                          <a:ea typeface="+mn-ea"/>
                          <a:cs typeface="+mn-cs"/>
                        </a:rPr>
                        <a:t>Optimization of  problems with few alternatives</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l"/>
                      <a:r>
                        <a:rPr lang="en-IN" sz="1400" b="0" i="0" u="none" strike="noStrike" kern="1200" baseline="0" dirty="0">
                          <a:solidFill>
                            <a:schemeClr val="tx1"/>
                          </a:solidFill>
                          <a:latin typeface="+mn-lt"/>
                          <a:ea typeface="+mn-ea"/>
                          <a:cs typeface="+mn-cs"/>
                        </a:rPr>
                        <a:t>Find the best solution from a small number of alternatives</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400" b="0" i="0" u="none" strike="noStrike" kern="1200" baseline="0" dirty="0">
                          <a:solidFill>
                            <a:schemeClr val="tx1"/>
                          </a:solidFill>
                          <a:latin typeface="+mn-lt"/>
                          <a:ea typeface="+mn-ea"/>
                          <a:cs typeface="+mn-cs"/>
                        </a:rPr>
                        <a:t>Decision tables, decision trees, analytic hierarchy process</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1"/>
                  </a:ext>
                </a:extLst>
              </a:tr>
              <a:tr h="676275">
                <a:tc>
                  <a:txBody>
                    <a:bodyPr/>
                    <a:lstStyle/>
                    <a:p>
                      <a:r>
                        <a:rPr lang="en-IN" sz="1400" b="0" i="0" u="none" strike="noStrike" kern="1200" baseline="0" dirty="0">
                          <a:solidFill>
                            <a:schemeClr val="tx1"/>
                          </a:solidFill>
                          <a:latin typeface="+mn-lt"/>
                          <a:ea typeface="+mn-ea"/>
                          <a:cs typeface="+mn-cs"/>
                        </a:rPr>
                        <a:t>Optimization via algorithm</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400" b="0" i="0" u="none" strike="noStrike" kern="1200" baseline="0" dirty="0">
                          <a:solidFill>
                            <a:schemeClr val="tx1"/>
                          </a:solidFill>
                          <a:latin typeface="+mn-lt"/>
                          <a:ea typeface="+mn-ea"/>
                          <a:cs typeface="+mn-cs"/>
                        </a:rPr>
                        <a:t>Find the best solution from a large number of alternatives, using a step-by-step improvement process</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400" b="0" i="0" u="none" strike="noStrike" kern="1200" baseline="0" dirty="0">
                          <a:solidFill>
                            <a:schemeClr val="tx1"/>
                          </a:solidFill>
                          <a:latin typeface="+mn-lt"/>
                          <a:ea typeface="+mn-ea"/>
                          <a:cs typeface="+mn-cs"/>
                        </a:rPr>
                        <a:t>Linear and other mathematical programming models, network models</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2"/>
                  </a:ext>
                </a:extLst>
              </a:tr>
              <a:tr h="478155">
                <a:tc>
                  <a:txBody>
                    <a:bodyPr/>
                    <a:lstStyle/>
                    <a:p>
                      <a:r>
                        <a:rPr lang="en-IN" sz="1400" b="0" i="0" u="none" strike="noStrike" kern="1200" baseline="0" dirty="0">
                          <a:solidFill>
                            <a:schemeClr val="tx1"/>
                          </a:solidFill>
                          <a:latin typeface="+mn-lt"/>
                          <a:ea typeface="+mn-ea"/>
                          <a:cs typeface="+mn-cs"/>
                        </a:rPr>
                        <a:t>Optimization via an analytic formula</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400" b="0" i="0" u="none" strike="noStrike" kern="1200" baseline="0" dirty="0">
                          <a:solidFill>
                            <a:schemeClr val="tx1"/>
                          </a:solidFill>
                          <a:latin typeface="+mn-lt"/>
                          <a:ea typeface="+mn-ea"/>
                          <a:cs typeface="+mn-cs"/>
                        </a:rPr>
                        <a:t>Find the best solution in one step, using a formula</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400" b="0" i="0" u="none" strike="noStrike" kern="1200" baseline="0" dirty="0">
                          <a:solidFill>
                            <a:schemeClr val="tx1"/>
                          </a:solidFill>
                          <a:latin typeface="+mn-lt"/>
                          <a:ea typeface="+mn-ea"/>
                          <a:cs typeface="+mn-cs"/>
                        </a:rPr>
                        <a:t>Some inventory models</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3"/>
                  </a:ext>
                </a:extLst>
              </a:tr>
              <a:tr h="685800">
                <a:tc>
                  <a:txBody>
                    <a:bodyPr/>
                    <a:lstStyle/>
                    <a:p>
                      <a:r>
                        <a:rPr lang="en-IN" sz="1400" b="0" i="0" u="none" strike="noStrike" kern="1200" baseline="0" dirty="0">
                          <a:solidFill>
                            <a:schemeClr val="tx1"/>
                          </a:solidFill>
                          <a:latin typeface="+mn-lt"/>
                          <a:ea typeface="+mn-ea"/>
                          <a:cs typeface="+mn-cs"/>
                        </a:rPr>
                        <a:t>Simulation</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400" b="0" i="0" u="none" strike="noStrike" kern="1200" baseline="0" dirty="0">
                          <a:solidFill>
                            <a:schemeClr val="tx1"/>
                          </a:solidFill>
                          <a:latin typeface="+mn-lt"/>
                          <a:ea typeface="+mn-ea"/>
                          <a:cs typeface="+mn-cs"/>
                        </a:rPr>
                        <a:t>Find a good  enough solution or the best among the alternatives checked, using experimentation</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400" b="0" i="0" u="none" strike="noStrike" kern="1200" baseline="0" dirty="0">
                          <a:solidFill>
                            <a:schemeClr val="tx1"/>
                          </a:solidFill>
                          <a:latin typeface="+mn-lt"/>
                          <a:ea typeface="+mn-ea"/>
                          <a:cs typeface="+mn-cs"/>
                        </a:rPr>
                        <a:t>Several types of simulation</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4"/>
                  </a:ext>
                </a:extLst>
              </a:tr>
              <a:tr h="487680">
                <a:tc>
                  <a:txBody>
                    <a:bodyPr/>
                    <a:lstStyle/>
                    <a:p>
                      <a:r>
                        <a:rPr lang="en-IN" sz="1400" b="0" i="0" u="none" strike="noStrike" kern="1200" baseline="0" dirty="0">
                          <a:solidFill>
                            <a:schemeClr val="tx1"/>
                          </a:solidFill>
                          <a:latin typeface="+mn-lt"/>
                          <a:ea typeface="+mn-ea"/>
                          <a:cs typeface="+mn-cs"/>
                        </a:rPr>
                        <a:t>Heuristics</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400" b="0" i="0" u="none" strike="noStrike" kern="1200" baseline="0" dirty="0">
                          <a:solidFill>
                            <a:schemeClr val="tx1"/>
                          </a:solidFill>
                          <a:latin typeface="+mn-lt"/>
                          <a:ea typeface="+mn-ea"/>
                          <a:cs typeface="+mn-cs"/>
                        </a:rPr>
                        <a:t>Find a good enough solution, using rules</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400" b="0" i="0" u="none" strike="noStrike" kern="1200" baseline="0" dirty="0">
                          <a:solidFill>
                            <a:schemeClr val="tx1"/>
                          </a:solidFill>
                          <a:latin typeface="+mn-lt"/>
                          <a:ea typeface="+mn-ea"/>
                          <a:cs typeface="+mn-cs"/>
                        </a:rPr>
                        <a:t>Heuristic programming, expert systems</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5"/>
                  </a:ext>
                </a:extLst>
              </a:tr>
              <a:tr h="502920">
                <a:tc>
                  <a:txBody>
                    <a:bodyPr/>
                    <a:lstStyle/>
                    <a:p>
                      <a:r>
                        <a:rPr lang="en-IN" sz="1400" b="0" i="0" u="none" strike="noStrike" kern="1200" baseline="0" dirty="0">
                          <a:solidFill>
                            <a:schemeClr val="tx1"/>
                          </a:solidFill>
                          <a:latin typeface="+mn-lt"/>
                          <a:ea typeface="+mn-ea"/>
                          <a:cs typeface="+mn-cs"/>
                        </a:rPr>
                        <a:t>Predictive models</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400" b="0" i="0" u="none" strike="noStrike" kern="1200" baseline="0" dirty="0">
                          <a:solidFill>
                            <a:schemeClr val="tx1"/>
                          </a:solidFill>
                          <a:latin typeface="+mn-lt"/>
                          <a:ea typeface="+mn-ea"/>
                          <a:cs typeface="+mn-cs"/>
                        </a:rPr>
                        <a:t>Predict the future for a given scenario</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400" b="0" i="0" u="none" strike="noStrike" kern="1200" baseline="0" dirty="0">
                          <a:solidFill>
                            <a:schemeClr val="tx1"/>
                          </a:solidFill>
                          <a:latin typeface="+mn-lt"/>
                          <a:ea typeface="+mn-ea"/>
                          <a:cs typeface="+mn-cs"/>
                        </a:rPr>
                        <a:t>Forecasting models, Markov analysis</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6"/>
                  </a:ext>
                </a:extLst>
              </a:tr>
              <a:tr h="451485">
                <a:tc>
                  <a:txBody>
                    <a:bodyPr/>
                    <a:lstStyle/>
                    <a:p>
                      <a:r>
                        <a:rPr lang="en-IN" sz="1400" b="0" i="0" u="none" strike="noStrike" kern="1200" baseline="0" dirty="0">
                          <a:solidFill>
                            <a:schemeClr val="tx1"/>
                          </a:solidFill>
                          <a:latin typeface="+mn-lt"/>
                          <a:ea typeface="+mn-ea"/>
                          <a:cs typeface="+mn-cs"/>
                        </a:rPr>
                        <a:t>Other models</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400" b="0" i="0" u="none" strike="noStrike" kern="1200" baseline="0" dirty="0">
                          <a:solidFill>
                            <a:schemeClr val="tx1"/>
                          </a:solidFill>
                          <a:latin typeface="+mn-lt"/>
                          <a:ea typeface="+mn-ea"/>
                          <a:cs typeface="+mn-cs"/>
                        </a:rPr>
                        <a:t>Solve a what-if case, using a formula</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400" b="0" i="0" u="none" strike="noStrike" kern="1200" baseline="0" dirty="0">
                          <a:solidFill>
                            <a:schemeClr val="tx1"/>
                          </a:solidFill>
                          <a:latin typeface="+mn-lt"/>
                          <a:ea typeface="+mn-ea"/>
                          <a:cs typeface="+mn-cs"/>
                        </a:rPr>
                        <a:t>Financial </a:t>
                      </a:r>
                      <a:r>
                        <a:rPr lang="en-IN" sz="1400" b="0" i="0" u="none" strike="noStrike" kern="1200" baseline="0" dirty="0" err="1">
                          <a:solidFill>
                            <a:schemeClr val="tx1"/>
                          </a:solidFill>
                          <a:latin typeface="+mn-lt"/>
                          <a:ea typeface="+mn-ea"/>
                          <a:cs typeface="+mn-cs"/>
                        </a:rPr>
                        <a:t>modeling</a:t>
                      </a:r>
                      <a:r>
                        <a:rPr lang="en-IN" sz="1400" b="0" i="0" u="none" strike="noStrike" kern="1200" baseline="0" dirty="0">
                          <a:solidFill>
                            <a:schemeClr val="tx1"/>
                          </a:solidFill>
                          <a:latin typeface="+mn-lt"/>
                          <a:ea typeface="+mn-ea"/>
                          <a:cs typeface="+mn-cs"/>
                        </a:rPr>
                        <a:t>, waiting lines</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36860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054"/>
            <a:ext cx="8153400" cy="1107996"/>
          </a:xfrm>
        </p:spPr>
        <p:txBody>
          <a:bodyPr wrap="square">
            <a:spAutoFit/>
          </a:bodyPr>
          <a:lstStyle/>
          <a:p>
            <a:r>
              <a:rPr lang="en-IN" sz="3600" dirty="0">
                <a:latin typeface="+mj-lt"/>
              </a:rPr>
              <a:t>Structure of Mathematical Models for Decision Support </a:t>
            </a:r>
            <a:r>
              <a:rPr lang="en-US" sz="2800" dirty="0">
                <a:latin typeface="+mj-lt"/>
              </a:rPr>
              <a:t>(1 of 2)</a:t>
            </a:r>
          </a:p>
        </p:txBody>
      </p:sp>
      <p:sp>
        <p:nvSpPr>
          <p:cNvPr id="5" name="Content Placeholder 4"/>
          <p:cNvSpPr>
            <a:spLocks noGrp="1"/>
          </p:cNvSpPr>
          <p:nvPr>
            <p:ph idx="13"/>
          </p:nvPr>
        </p:nvSpPr>
        <p:spPr>
          <a:xfrm>
            <a:off x="457200" y="1359366"/>
            <a:ext cx="8153400" cy="3431709"/>
          </a:xfrm>
        </p:spPr>
        <p:txBody>
          <a:bodyPr wrap="square">
            <a:spAutoFit/>
          </a:bodyPr>
          <a:lstStyle/>
          <a:p>
            <a:r>
              <a:rPr lang="en-US" sz="2400" dirty="0">
                <a:solidFill>
                  <a:schemeClr val="bg2"/>
                </a:solidFill>
              </a:rPr>
              <a:t>Quantitative Models: </a:t>
            </a:r>
            <a:r>
              <a:rPr lang="en-US" sz="2400" dirty="0"/>
              <a:t>Mathematically links decision variables, uncontrollable variables, and result variables</a:t>
            </a:r>
          </a:p>
          <a:p>
            <a:pPr marL="829818" lvl="1" indent="-342900"/>
            <a:r>
              <a:rPr lang="en-US" sz="2400" dirty="0"/>
              <a:t>Non-quantitative models: qualitative models</a:t>
            </a:r>
          </a:p>
          <a:p>
            <a:r>
              <a:rPr lang="en-US" sz="2400" dirty="0"/>
              <a:t>Result (outcome variable)</a:t>
            </a:r>
          </a:p>
          <a:p>
            <a:r>
              <a:rPr lang="en-US" sz="2400" dirty="0"/>
              <a:t>Decision variables</a:t>
            </a:r>
          </a:p>
          <a:p>
            <a:r>
              <a:rPr lang="en-US" sz="2400" dirty="0"/>
              <a:t>Uncontrollable variable (or parameters)</a:t>
            </a:r>
          </a:p>
          <a:p>
            <a:r>
              <a:rPr lang="en-US" sz="2400" dirty="0"/>
              <a:t>Intermediate results</a:t>
            </a:r>
          </a:p>
        </p:txBody>
      </p:sp>
    </p:spTree>
    <p:extLst>
      <p:ext uri="{BB962C8B-B14F-4D97-AF65-F5344CB8AC3E}">
        <p14:creationId xmlns:p14="http://schemas.microsoft.com/office/powerpoint/2010/main" val="2872842766"/>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24536</TotalTime>
  <Words>2897</Words>
  <Application>Microsoft Macintosh PowerPoint</Application>
  <PresentationFormat>全屏显示(4:3)</PresentationFormat>
  <Paragraphs>448</Paragraphs>
  <Slides>53</Slides>
  <Notes>52</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53</vt:i4>
      </vt:variant>
    </vt:vector>
  </HeadingPairs>
  <TitlesOfParts>
    <vt:vector size="61" baseType="lpstr">
      <vt:lpstr>Frutiger LT Pro 45 Light</vt:lpstr>
      <vt:lpstr>Arial</vt:lpstr>
      <vt:lpstr>Cambria Math</vt:lpstr>
      <vt:lpstr>Times New Roman</vt:lpstr>
      <vt:lpstr>Verdana</vt:lpstr>
      <vt:lpstr>Wingdings</vt:lpstr>
      <vt:lpstr>508 Lecture</vt:lpstr>
      <vt:lpstr>Equation</vt:lpstr>
      <vt:lpstr>Analytics, Data Science and A I: Systems for Decision Support</vt:lpstr>
      <vt:lpstr>Learning Objectives (1 of 2)</vt:lpstr>
      <vt:lpstr>Learning Objectives (2 of 2)</vt:lpstr>
      <vt:lpstr>Model-Based Decision Making (1 of 2)</vt:lpstr>
      <vt:lpstr>Application Case 8.1</vt:lpstr>
      <vt:lpstr>Model Based Decision Making (2 of 2)</vt:lpstr>
      <vt:lpstr>Model Categories</vt:lpstr>
      <vt:lpstr>Categories of Models</vt:lpstr>
      <vt:lpstr>Structure of Mathematical Models for Decision Support (1 of 2)</vt:lpstr>
      <vt:lpstr>Structure of Mathematical Models for Decision Support (2 of 2)</vt:lpstr>
      <vt:lpstr>Examples of Components of Models</vt:lpstr>
      <vt:lpstr>The Structure of a Mathematical Model</vt:lpstr>
      <vt:lpstr>Modeling and Decision Making -  Under Certainty, Uncertainty, and Risk (1 of 2)</vt:lpstr>
      <vt:lpstr>Modeling and Decision Making -  Under Certainty, Uncertainty, and Risk (2 of 2)</vt:lpstr>
      <vt:lpstr>Decision Modeling with Spreadsheets</vt:lpstr>
      <vt:lpstr>Excel Spreadsheet - Static Model Example</vt:lpstr>
      <vt:lpstr>Excel Spreadsheet - Dynamic Model Example</vt:lpstr>
      <vt:lpstr>Mathematical Programming Optimization </vt:lpstr>
      <vt:lpstr>L P Problem Characteristics</vt:lpstr>
      <vt:lpstr>Linear Programming (L P) Steps</vt:lpstr>
      <vt:lpstr>L P Modeling – Example (1 of 3)</vt:lpstr>
      <vt:lpstr>L P Modeling – Example (2 of 3)</vt:lpstr>
      <vt:lpstr>L P Modeling – Example (3 of 3)</vt:lpstr>
      <vt:lpstr>Illustrating the Power of Spreadsheet Modeling</vt:lpstr>
      <vt:lpstr>Common Optimization Models</vt:lpstr>
      <vt:lpstr>Multiple Goals, Sensitivity Analysis, What-If Analysis, and Goal Seeking  (1 of 6)</vt:lpstr>
      <vt:lpstr>Multiple Goals, Sensitivity Analysis, What-If Analysis, and Goal Seeking  (2 of 6)</vt:lpstr>
      <vt:lpstr>Multiple Goals, Sensitivity Analysis, What-If Analysis, and Goal Seeking  (3 of 6)</vt:lpstr>
      <vt:lpstr>Multiple Goals, Sensitivity Analysis, What-If Analysis, and Goal Seeking  (4 of 6)</vt:lpstr>
      <vt:lpstr>Multiple Goals, Sensitivity Analysis, What-If Analysis, and Goal Seeking   (5 of 6)</vt:lpstr>
      <vt:lpstr>Multiple Goals, Sensitivity Analysis, What-If Analysis, and Goal Seeking   (6 of 6)</vt:lpstr>
      <vt:lpstr>Decision Analysis with Decision Tables and Decision Trees</vt:lpstr>
      <vt:lpstr>Decision Table: Investment Example (1 of 2)</vt:lpstr>
      <vt:lpstr>Decision Table: Investment Example (2 of 2)</vt:lpstr>
      <vt:lpstr>Decision Table: Investment Example (Treating Uncertainty)</vt:lpstr>
      <vt:lpstr>Decision Table: Investment Example (Multiple Goals)</vt:lpstr>
      <vt:lpstr>Decision Trees</vt:lpstr>
      <vt:lpstr>Simulation</vt:lpstr>
      <vt:lpstr>Major Characteristics of Simulation</vt:lpstr>
      <vt:lpstr>Advantages of Simulation</vt:lpstr>
      <vt:lpstr>Disadvantages of Simulation</vt:lpstr>
      <vt:lpstr>Simulation Methodology</vt:lpstr>
      <vt:lpstr>Simulation Types</vt:lpstr>
      <vt:lpstr>Application Case 8.8</vt:lpstr>
      <vt:lpstr>Visual Interactive Simulation (V I S)</vt:lpstr>
      <vt:lpstr>Simulation Software</vt:lpstr>
      <vt:lpstr>Application Case 8.9</vt:lpstr>
      <vt:lpstr>Application Case 8.9 – Simio Model  (1 of 4)</vt:lpstr>
      <vt:lpstr>Application Case 8.9 – Simio Model  (2 of 4)</vt:lpstr>
      <vt:lpstr>Application Case 8.9 – Simio Model  (3 of 4)</vt:lpstr>
      <vt:lpstr>Application Case 8.9 – Simio Model  (4 of 4)</vt:lpstr>
      <vt:lpstr>End of Chapter 8</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Data Science and Artifical Intelligence: Systems for Decision Support, Eleventh Edition</dc:title>
  <dc:subject>Business</dc:subject>
  <dc:creator>Ramesh Sharda / Dursun Delen / Efraim Turban</dc:creator>
  <cp:keywords>Artifical Intelligence</cp:keywords>
  <cp:lastModifiedBy>Walkman Neo</cp:lastModifiedBy>
  <cp:revision>4656</cp:revision>
  <dcterms:created xsi:type="dcterms:W3CDTF">2014-07-14T20:04:21Z</dcterms:created>
  <dcterms:modified xsi:type="dcterms:W3CDTF">2021-11-29T13:56:27Z</dcterms:modified>
</cp:coreProperties>
</file>