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1074" r:id="rId2"/>
    <p:sldId id="1135" r:id="rId3"/>
    <p:sldId id="1166" r:id="rId4"/>
    <p:sldId id="1167" r:id="rId5"/>
    <p:sldId id="1168" r:id="rId6"/>
    <p:sldId id="1170" r:id="rId7"/>
    <p:sldId id="1171" r:id="rId8"/>
    <p:sldId id="1172" r:id="rId9"/>
    <p:sldId id="1173" r:id="rId10"/>
    <p:sldId id="1174" r:id="rId11"/>
    <p:sldId id="1175" r:id="rId12"/>
    <p:sldId id="1176" r:id="rId13"/>
    <p:sldId id="1177" r:id="rId14"/>
    <p:sldId id="1178" r:id="rId15"/>
    <p:sldId id="1179" r:id="rId16"/>
    <p:sldId id="1180" r:id="rId17"/>
    <p:sldId id="1181" r:id="rId18"/>
    <p:sldId id="1182" r:id="rId19"/>
    <p:sldId id="1183" r:id="rId20"/>
    <p:sldId id="1185" r:id="rId21"/>
    <p:sldId id="1186" r:id="rId22"/>
    <p:sldId id="1188" r:id="rId23"/>
    <p:sldId id="1189" r:id="rId24"/>
    <p:sldId id="1190" r:id="rId25"/>
    <p:sldId id="1191" r:id="rId26"/>
    <p:sldId id="1192" r:id="rId27"/>
    <p:sldId id="1193" r:id="rId28"/>
    <p:sldId id="1194" r:id="rId29"/>
    <p:sldId id="1195" r:id="rId30"/>
    <p:sldId id="1197" r:id="rId31"/>
    <p:sldId id="1199" r:id="rId32"/>
    <p:sldId id="1201" r:id="rId33"/>
    <p:sldId id="1202" r:id="rId34"/>
    <p:sldId id="1204" r:id="rId35"/>
    <p:sldId id="1205" r:id="rId36"/>
    <p:sldId id="1207" r:id="rId37"/>
    <p:sldId id="1208" r:id="rId38"/>
    <p:sldId id="1210" r:id="rId39"/>
    <p:sldId id="116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68" autoAdjust="0"/>
    <p:restoredTop sz="81074" autoAdjust="0"/>
  </p:normalViewPr>
  <p:slideViewPr>
    <p:cSldViewPr>
      <p:cViewPr varScale="1">
        <p:scale>
          <a:sx n="129" d="100"/>
          <a:sy n="129" d="100"/>
        </p:scale>
        <p:origin x="1392" y="192"/>
      </p:cViewPr>
      <p:guideLst>
        <p:guide orient="horz" pos="2160"/>
        <p:guide pos="2880"/>
        <p:guide orient="horz" pos="336"/>
        <p:guide orient="horz" pos="3984"/>
        <p:guide orient="horz" pos="912"/>
        <p:guide orient="horz" pos="672"/>
        <p:guide pos="288"/>
        <p:guide pos="5424"/>
      </p:guideLst>
    </p:cSldViewPr>
  </p:slideViewPr>
  <p:outlineViewPr>
    <p:cViewPr>
      <p:scale>
        <a:sx n="33" d="100"/>
        <a:sy n="33" d="100"/>
      </p:scale>
      <p:origin x="0" y="1550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10/3/21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10/3/21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a:t>
            </a:r>
            <a:r>
              <a:rPr lang="en-US" sz="1200" b="0" i="0" u="none" strike="noStrike" cap="none">
                <a:solidFill>
                  <a:schemeClr val="dk1"/>
                </a:solidFill>
                <a:latin typeface="+mn-lt"/>
                <a:ea typeface="Arial"/>
                <a:cs typeface="Arial"/>
                <a:sym typeface="Arial"/>
              </a:rPr>
              <a:t>is list </a:t>
            </a:r>
            <a:r>
              <a:rPr lang="en-US" sz="1200" b="0" i="0" u="none" strike="noStrike" cap="none" dirty="0">
                <a:solidFill>
                  <a:schemeClr val="dk1"/>
                </a:solidFill>
                <a:latin typeface="+mn-lt"/>
                <a:ea typeface="Arial"/>
                <a:cs typeface="Arial"/>
                <a:sym typeface="Arial"/>
              </a:rPr>
              <a:t>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10/3/21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447800"/>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3"/>
          </p:nvPr>
        </p:nvSpPr>
        <p:spPr>
          <a:xfrm>
            <a:off x="457200" y="3390900"/>
            <a:ext cx="81534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1905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10/3/21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66" r:id="rId6"/>
    <p:sldLayoutId id="2147483658" r:id="rId7"/>
    <p:sldLayoutId id="2147483660"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cs.cmu.edu/~./listen"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hyperlink" Target="translate.google.com" TargetMode="External"/><Relationship Id="rId4" Type="http://schemas.openxmlformats.org/officeDocument/2006/relationships/hyperlink" Target="babelfish.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hyperlink" Target="https://www.youtube.com/watch?v=Dr9jeRy9whQ"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inrix.com/"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inrix.com/case-studies/inrix-helps-austin-texas-improve-signal-timing-during-covid/"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45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2</a:t>
            </a:r>
          </a:p>
        </p:txBody>
      </p:sp>
      <p:sp>
        <p:nvSpPr>
          <p:cNvPr id="5" name="Text Placeholder 5"/>
          <p:cNvSpPr>
            <a:spLocks noGrp="1"/>
          </p:cNvSpPr>
          <p:nvPr>
            <p:ph type="body" sz="quarter" idx="15"/>
          </p:nvPr>
        </p:nvSpPr>
        <p:spPr>
          <a:xfrm>
            <a:off x="4572000" y="3171825"/>
            <a:ext cx="4041101" cy="923330"/>
          </a:xfrm>
        </p:spPr>
        <p:txBody>
          <a:bodyPr wrap="square">
            <a:spAutoFit/>
          </a:bodyPr>
          <a:lstStyle/>
          <a:p>
            <a:pPr>
              <a:buClrTx/>
              <a:defRPr/>
            </a:pPr>
            <a:r>
              <a:rPr lang="en-US" altLang="en-US" sz="2000" dirty="0">
                <a:ea typeface="Verdana" panose="020B0604030504040204" pitchFamily="34" charset="0"/>
                <a:cs typeface="Verdana" panose="020B0604030504040204" pitchFamily="34" charset="0"/>
              </a:rPr>
              <a:t>Artificial Intelligence Concepts, Drivers, Major Technologies, and Business Applications</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200275" y="6416159"/>
            <a:ext cx="6410325"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9"/>
          <p:cNvSpPr txBox="1"/>
          <p:nvPr/>
        </p:nvSpPr>
        <p:spPr>
          <a:xfrm>
            <a:off x="4572000" y="4724400"/>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(3 of 8)</a:t>
            </a:r>
            <a:endParaRPr lang="en-US" sz="3600" dirty="0">
              <a:latin typeface="+mj-lt"/>
            </a:endParaRPr>
          </a:p>
        </p:txBody>
      </p:sp>
      <p:sp>
        <p:nvSpPr>
          <p:cNvPr id="4" name="Content Placeholder 3"/>
          <p:cNvSpPr>
            <a:spLocks noGrp="1"/>
          </p:cNvSpPr>
          <p:nvPr>
            <p:ph idx="13"/>
          </p:nvPr>
        </p:nvSpPr>
        <p:spPr>
          <a:xfrm>
            <a:off x="457200" y="990600"/>
            <a:ext cx="8153400" cy="5047536"/>
          </a:xfrm>
        </p:spPr>
        <p:txBody>
          <a:bodyPr>
            <a:spAutoFit/>
          </a:bodyPr>
          <a:lstStyle/>
          <a:p>
            <a:r>
              <a:rPr lang="en-US" sz="2400" dirty="0"/>
              <a:t>Benefits of </a:t>
            </a:r>
            <a:r>
              <a:rPr lang="en-US" sz="2400" spc="-300" dirty="0"/>
              <a:t>A </a:t>
            </a:r>
            <a:r>
              <a:rPr lang="en-US" sz="2400" dirty="0"/>
              <a:t>I</a:t>
            </a:r>
          </a:p>
          <a:p>
            <a:pPr marL="829818" lvl="1" indent="-342900"/>
            <a:r>
              <a:rPr lang="en-US" sz="2400" spc="-300" dirty="0"/>
              <a:t>A </a:t>
            </a:r>
            <a:r>
              <a:rPr lang="en-US" sz="2400" dirty="0"/>
              <a:t>I has the ability to complete certain tasks much faster</a:t>
            </a:r>
          </a:p>
          <a:p>
            <a:pPr marL="829818" lvl="1" indent="-342900"/>
            <a:r>
              <a:rPr lang="en-US" sz="2400" dirty="0"/>
              <a:t>The consistency of the work</a:t>
            </a:r>
          </a:p>
          <a:p>
            <a:pPr marL="1229868" lvl="2" indent="-342900"/>
            <a:r>
              <a:rPr lang="en-US" sz="2400" spc="-300" dirty="0"/>
              <a:t>A </a:t>
            </a:r>
            <a:r>
              <a:rPr lang="en-US" sz="2400" dirty="0"/>
              <a:t>I machines do not make arbitrary mistakes</a:t>
            </a:r>
          </a:p>
          <a:p>
            <a:pPr marL="829818" lvl="1" indent="-342900"/>
            <a:r>
              <a:rPr lang="en-US" sz="2400" spc="-300" dirty="0"/>
              <a:t>A </a:t>
            </a:r>
            <a:r>
              <a:rPr lang="en-US" sz="2400" dirty="0"/>
              <a:t>I systems allow for continuous improvement projects</a:t>
            </a:r>
          </a:p>
          <a:p>
            <a:pPr marL="829818" lvl="1" indent="-342900"/>
            <a:r>
              <a:rPr lang="en-US" sz="2400" spc="-300" dirty="0"/>
              <a:t>A </a:t>
            </a:r>
            <a:r>
              <a:rPr lang="en-US" sz="2400" dirty="0"/>
              <a:t>I can be used for predictive analysis via its capability of pattern recognition</a:t>
            </a:r>
          </a:p>
          <a:p>
            <a:pPr marL="829818" lvl="1" indent="-342900"/>
            <a:r>
              <a:rPr lang="en-US" sz="2400" spc="-300" dirty="0"/>
              <a:t>A </a:t>
            </a:r>
            <a:r>
              <a:rPr lang="en-US" sz="2400" dirty="0"/>
              <a:t>I can manage delays and blockages in business processes</a:t>
            </a:r>
          </a:p>
          <a:p>
            <a:pPr marL="829818" lvl="1" indent="-342900"/>
            <a:r>
              <a:rPr lang="en-US" sz="2400" spc="-300" dirty="0"/>
              <a:t>A </a:t>
            </a:r>
            <a:r>
              <a:rPr lang="en-US" sz="2400" dirty="0"/>
              <a:t>I machines do not stop to rest or sleep</a:t>
            </a:r>
          </a:p>
          <a:p>
            <a:pPr marL="829818" lvl="1" indent="-342900"/>
            <a:r>
              <a:rPr lang="en-US" sz="2400" dirty="0"/>
              <a:t>Many more…</a:t>
            </a:r>
          </a:p>
        </p:txBody>
      </p:sp>
    </p:spTree>
    <p:extLst>
      <p:ext uri="{BB962C8B-B14F-4D97-AF65-F5344CB8AC3E}">
        <p14:creationId xmlns:p14="http://schemas.microsoft.com/office/powerpoint/2010/main" val="178171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(4 of 8)</a:t>
            </a:r>
            <a:endParaRPr lang="en-US" sz="3600" dirty="0">
              <a:latin typeface="+mj-lt"/>
            </a:endParaRPr>
          </a:p>
        </p:txBody>
      </p:sp>
      <p:sp>
        <p:nvSpPr>
          <p:cNvPr id="4" name="Content Placeholder 3"/>
          <p:cNvSpPr>
            <a:spLocks noGrp="1"/>
          </p:cNvSpPr>
          <p:nvPr>
            <p:ph idx="13"/>
          </p:nvPr>
        </p:nvSpPr>
        <p:spPr>
          <a:xfrm>
            <a:off x="457200" y="990600"/>
            <a:ext cx="8153400" cy="369332"/>
          </a:xfrm>
        </p:spPr>
        <p:txBody>
          <a:bodyPr>
            <a:spAutoFit/>
          </a:bodyPr>
          <a:lstStyle/>
          <a:p>
            <a:pPr marL="0" indent="0">
              <a:buNone/>
            </a:pPr>
            <a:r>
              <a:rPr lang="en-US" sz="2400" b="1" dirty="0"/>
              <a:t>Figure 2.2</a:t>
            </a:r>
            <a:r>
              <a:rPr lang="en-US" sz="2400" dirty="0"/>
              <a:t> Cost of Human Work versus the Cost of </a:t>
            </a:r>
            <a:r>
              <a:rPr lang="en-US" sz="2400" spc="-300" dirty="0"/>
              <a:t>A </a:t>
            </a:r>
            <a:r>
              <a:rPr lang="en-US" sz="2400" dirty="0"/>
              <a:t>I Work.</a:t>
            </a:r>
          </a:p>
        </p:txBody>
      </p:sp>
      <p:pic>
        <p:nvPicPr>
          <p:cNvPr id="2050" name="Picture 2" descr="The horizontal axis shows the cost in dollars and the vertical axis shows the time (in years) and starting from 2000 to 2030 at intervals of 10. The graph depicts the following:&#10;• Both the lines start at the mid-point of the vertical axis&#10;• The cost of human work increases gradually over time and is shown with a blue upward line&#10;• The cost of work by AI/Robotics decreases gradually over time and is shown with a green-dashed line"/>
          <p:cNvPicPr>
            <a:picLocks noChangeAspect="1" noChangeArrowheads="1"/>
          </p:cNvPicPr>
          <p:nvPr/>
        </p:nvPicPr>
        <p:blipFill rotWithShape="1">
          <a:blip r:embed="rId3">
            <a:extLst>
              <a:ext uri="{28A0092B-C50C-407E-A947-70E740481C1C}">
                <a14:useLocalDpi xmlns:a14="http://schemas.microsoft.com/office/drawing/2010/main" val="0"/>
              </a:ext>
            </a:extLst>
          </a:blip>
          <a:srcRect b="3103"/>
          <a:stretch/>
        </p:blipFill>
        <p:spPr bwMode="auto">
          <a:xfrm>
            <a:off x="1803521" y="1873167"/>
            <a:ext cx="5525495" cy="444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6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(5 of 8)</a:t>
            </a:r>
            <a:endParaRPr lang="en-US" sz="3600" dirty="0">
              <a:latin typeface="+mj-lt"/>
            </a:endParaRPr>
          </a:p>
        </p:txBody>
      </p:sp>
      <p:sp>
        <p:nvSpPr>
          <p:cNvPr id="4" name="Content Placeholder 3"/>
          <p:cNvSpPr>
            <a:spLocks noGrp="1"/>
          </p:cNvSpPr>
          <p:nvPr>
            <p:ph idx="13"/>
          </p:nvPr>
        </p:nvSpPr>
        <p:spPr>
          <a:xfrm>
            <a:off x="457200" y="990600"/>
            <a:ext cx="8153400" cy="3939540"/>
          </a:xfrm>
        </p:spPr>
        <p:txBody>
          <a:bodyPr>
            <a:spAutoFit/>
          </a:bodyPr>
          <a:lstStyle/>
          <a:p>
            <a:r>
              <a:rPr lang="en-US" sz="2400" dirty="0"/>
              <a:t>Examples of </a:t>
            </a:r>
            <a:r>
              <a:rPr lang="en-US" sz="2400" spc="-300" dirty="0"/>
              <a:t>A </a:t>
            </a:r>
            <a:r>
              <a:rPr lang="en-US" sz="2400" dirty="0"/>
              <a:t>I Benefits</a:t>
            </a:r>
          </a:p>
          <a:p>
            <a:pPr marL="829818" lvl="1" indent="-342900"/>
            <a:r>
              <a:rPr lang="en-US" sz="2400" spc="-300" dirty="0"/>
              <a:t>I S D </a:t>
            </a:r>
            <a:r>
              <a:rPr lang="en-US" sz="2400" dirty="0"/>
              <a:t>A uses </a:t>
            </a:r>
            <a:r>
              <a:rPr lang="en-US" sz="2400" spc="-300" dirty="0"/>
              <a:t>A </a:t>
            </a:r>
            <a:r>
              <a:rPr lang="en-US" sz="2400" dirty="0"/>
              <a:t>I to eliminate tedious activities</a:t>
            </a:r>
          </a:p>
          <a:p>
            <a:pPr marL="829818" lvl="1" indent="-342900"/>
            <a:r>
              <a:rPr lang="en-US" sz="2400" spc="-300" dirty="0"/>
              <a:t>A </a:t>
            </a:r>
            <a:r>
              <a:rPr lang="en-US" sz="2400" dirty="0"/>
              <a:t>I revolutionizing business recruitment</a:t>
            </a:r>
          </a:p>
          <a:p>
            <a:pPr marL="829818" lvl="1" indent="-342900"/>
            <a:r>
              <a:rPr lang="en-US" sz="2400" spc="-300" dirty="0"/>
              <a:t>A </a:t>
            </a:r>
            <a:r>
              <a:rPr lang="en-US" sz="2400" dirty="0"/>
              <a:t>I is redefining management</a:t>
            </a:r>
          </a:p>
          <a:p>
            <a:pPr marL="829818" lvl="1" indent="-342900"/>
            <a:r>
              <a:rPr lang="en-US" sz="2400" dirty="0"/>
              <a:t>Help blind people experience the world around them</a:t>
            </a:r>
          </a:p>
          <a:p>
            <a:pPr marL="829818" lvl="1" indent="-342900"/>
            <a:r>
              <a:rPr lang="en-US" sz="2400" dirty="0"/>
              <a:t>Identify overlooked borrowers</a:t>
            </a:r>
          </a:p>
          <a:p>
            <a:pPr marL="829818" lvl="1" indent="-342900"/>
            <a:r>
              <a:rPr lang="en-US" sz="2400" dirty="0"/>
              <a:t>Predict customer expectation</a:t>
            </a:r>
          </a:p>
          <a:p>
            <a:pPr marL="829818" lvl="1" indent="-342900"/>
            <a:r>
              <a:rPr lang="en-US" sz="2400" dirty="0"/>
              <a:t>Startup </a:t>
            </a:r>
            <a:r>
              <a:rPr lang="en-US" sz="2400" spc="-300" dirty="0"/>
              <a:t>A </a:t>
            </a:r>
            <a:r>
              <a:rPr lang="en-US" sz="2400" dirty="0"/>
              <a:t>I companies are emerging in large numbers</a:t>
            </a:r>
          </a:p>
          <a:p>
            <a:pPr marL="829818" lvl="1" indent="-342900"/>
            <a:r>
              <a:rPr lang="en-US" sz="2400" dirty="0">
                <a:solidFill>
                  <a:schemeClr val="bg2"/>
                </a:solidFill>
              </a:rPr>
              <a:t>Most impactful: </a:t>
            </a:r>
            <a:r>
              <a:rPr lang="en-US" sz="2400" dirty="0"/>
              <a:t>customer experience and enjoyment.</a:t>
            </a:r>
          </a:p>
        </p:txBody>
      </p:sp>
    </p:spTree>
    <p:extLst>
      <p:ext uri="{BB962C8B-B14F-4D97-AF65-F5344CB8AC3E}">
        <p14:creationId xmlns:p14="http://schemas.microsoft.com/office/powerpoint/2010/main" val="1155890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(6 of 8)</a:t>
            </a:r>
            <a:endParaRPr lang="en-US" sz="3600" dirty="0">
              <a:latin typeface="+mj-lt"/>
            </a:endParaRPr>
          </a:p>
        </p:txBody>
      </p:sp>
      <p:sp>
        <p:nvSpPr>
          <p:cNvPr id="4" name="Content Placeholder 3"/>
          <p:cNvSpPr>
            <a:spLocks noGrp="1"/>
          </p:cNvSpPr>
          <p:nvPr>
            <p:ph idx="13"/>
          </p:nvPr>
        </p:nvSpPr>
        <p:spPr>
          <a:xfrm>
            <a:off x="457200" y="990600"/>
            <a:ext cx="8153400" cy="4385816"/>
          </a:xfrm>
        </p:spPr>
        <p:txBody>
          <a:bodyPr>
            <a:spAutoFit/>
          </a:bodyPr>
          <a:lstStyle/>
          <a:p>
            <a:r>
              <a:rPr lang="en-US" sz="2400" dirty="0"/>
              <a:t>Some limitations of </a:t>
            </a:r>
            <a:r>
              <a:rPr lang="en-US" sz="2400" spc="-300" dirty="0"/>
              <a:t>A </a:t>
            </a:r>
            <a:r>
              <a:rPr lang="en-US" sz="2400" dirty="0"/>
              <a:t>I Machines</a:t>
            </a:r>
          </a:p>
          <a:p>
            <a:pPr marL="829818" lvl="1" indent="-342900"/>
            <a:r>
              <a:rPr lang="en-US" sz="2400" dirty="0"/>
              <a:t>Lack human touch and feel</a:t>
            </a:r>
          </a:p>
          <a:p>
            <a:pPr marL="829818" lvl="1" indent="-342900"/>
            <a:r>
              <a:rPr lang="en-US" sz="2400" dirty="0"/>
              <a:t>Lack attention to non-task surroundings</a:t>
            </a:r>
          </a:p>
          <a:p>
            <a:pPr marL="829818" lvl="1" indent="-342900"/>
            <a:r>
              <a:rPr lang="en-US" sz="2400" dirty="0"/>
              <a:t>Can lead people to rely on </a:t>
            </a:r>
            <a:r>
              <a:rPr lang="en-US" sz="2400" spc="-300" dirty="0"/>
              <a:t>A </a:t>
            </a:r>
            <a:r>
              <a:rPr lang="en-US" sz="2400" dirty="0"/>
              <a:t>I machines too much</a:t>
            </a:r>
          </a:p>
          <a:p>
            <a:pPr marL="829818" lvl="1" indent="-342900"/>
            <a:r>
              <a:rPr lang="en-US" sz="2400" dirty="0"/>
              <a:t>Can be programmed to create destruction</a:t>
            </a:r>
          </a:p>
          <a:p>
            <a:pPr marL="829818" lvl="1" indent="-342900"/>
            <a:r>
              <a:rPr lang="en-US" sz="2400" dirty="0"/>
              <a:t>Can cause many people to lose their jobs</a:t>
            </a:r>
          </a:p>
          <a:p>
            <a:pPr marL="829818" lvl="1" indent="-342900"/>
            <a:r>
              <a:rPr lang="en-US" sz="2400" dirty="0"/>
              <a:t>Can start to think by themselves, causing significant damage </a:t>
            </a:r>
          </a:p>
          <a:p>
            <a:pPr marL="1229868" lvl="2" indent="-342900"/>
            <a:r>
              <a:rPr lang="en-US" sz="2400" dirty="0"/>
              <a:t>Hypothetically … no evidence of that!</a:t>
            </a:r>
          </a:p>
          <a:p>
            <a:pPr marL="829818" lvl="1" indent="-342900"/>
            <a:r>
              <a:rPr lang="en-US" sz="2400" dirty="0">
                <a:solidFill>
                  <a:schemeClr val="bg2"/>
                </a:solidFill>
              </a:rPr>
              <a:t>These limitations are diminishing over time</a:t>
            </a:r>
          </a:p>
        </p:txBody>
      </p:sp>
    </p:spTree>
    <p:extLst>
      <p:ext uri="{BB962C8B-B14F-4D97-AF65-F5344CB8AC3E}">
        <p14:creationId xmlns:p14="http://schemas.microsoft.com/office/powerpoint/2010/main" val="384693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(7 of 8)</a:t>
            </a:r>
            <a:endParaRPr lang="en-US" sz="3600" dirty="0">
              <a:latin typeface="+mj-lt"/>
            </a:endParaRPr>
          </a:p>
        </p:txBody>
      </p:sp>
      <p:sp>
        <p:nvSpPr>
          <p:cNvPr id="4" name="Content Placeholder 3"/>
          <p:cNvSpPr>
            <a:spLocks noGrp="1"/>
          </p:cNvSpPr>
          <p:nvPr>
            <p:ph idx="13"/>
          </p:nvPr>
        </p:nvSpPr>
        <p:spPr>
          <a:xfrm>
            <a:off x="457200" y="990600"/>
            <a:ext cx="8153400" cy="4093428"/>
          </a:xfrm>
        </p:spPr>
        <p:txBody>
          <a:bodyPr>
            <a:spAutoFit/>
          </a:bodyPr>
          <a:lstStyle/>
          <a:p>
            <a:r>
              <a:rPr lang="en-US" sz="2400" dirty="0"/>
              <a:t>What </a:t>
            </a:r>
            <a:r>
              <a:rPr lang="en-US" sz="2400" spc="-300" dirty="0"/>
              <a:t>A </a:t>
            </a:r>
            <a:r>
              <a:rPr lang="en-US" sz="2400" dirty="0"/>
              <a:t>I can and cannot do?</a:t>
            </a:r>
          </a:p>
          <a:p>
            <a:r>
              <a:rPr lang="en-US" sz="2400" dirty="0"/>
              <a:t>Three flavors of </a:t>
            </a:r>
            <a:r>
              <a:rPr lang="en-US" sz="2400" spc="-300" dirty="0"/>
              <a:t>A </a:t>
            </a:r>
            <a:r>
              <a:rPr lang="en-US" sz="2400" dirty="0"/>
              <a:t>I decisions</a:t>
            </a:r>
          </a:p>
          <a:p>
            <a:pPr marL="829818" lvl="1" indent="-342900"/>
            <a:r>
              <a:rPr lang="en-US" sz="2400" dirty="0"/>
              <a:t>Assisted intelligence</a:t>
            </a:r>
          </a:p>
          <a:p>
            <a:pPr marL="829818" lvl="1" indent="-342900"/>
            <a:r>
              <a:rPr lang="en-US" sz="2400" dirty="0"/>
              <a:t>Autonomous intelligence</a:t>
            </a:r>
          </a:p>
          <a:p>
            <a:pPr marL="829818" lvl="1" indent="-342900"/>
            <a:r>
              <a:rPr lang="en-US" sz="2400" dirty="0"/>
              <a:t>Augmented intelligence</a:t>
            </a:r>
          </a:p>
          <a:p>
            <a:r>
              <a:rPr lang="en-US" sz="2400" dirty="0"/>
              <a:t>Artificial brain</a:t>
            </a:r>
          </a:p>
          <a:p>
            <a:pPr marL="829818" lvl="1" indent="-342900"/>
            <a:r>
              <a:rPr lang="en-US" sz="2400" dirty="0"/>
              <a:t>A people made machine “as intelligent, creative, and self-aware as humans”</a:t>
            </a:r>
          </a:p>
          <a:p>
            <a:pPr marL="829818" lvl="1" indent="-342900"/>
            <a:r>
              <a:rPr lang="en-US" sz="2400" dirty="0"/>
              <a:t>To date, no one has created such a machine</a:t>
            </a:r>
          </a:p>
        </p:txBody>
      </p:sp>
    </p:spTree>
    <p:extLst>
      <p:ext uri="{BB962C8B-B14F-4D97-AF65-F5344CB8AC3E}">
        <p14:creationId xmlns:p14="http://schemas.microsoft.com/office/powerpoint/2010/main" val="3316812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(8 of 8)</a:t>
            </a:r>
            <a:endParaRPr lang="en-US" sz="3600" dirty="0">
              <a:latin typeface="+mj-lt"/>
            </a:endParaRPr>
          </a:p>
        </p:txBody>
      </p:sp>
      <p:sp>
        <p:nvSpPr>
          <p:cNvPr id="4" name="Content Placeholder 3"/>
          <p:cNvSpPr>
            <a:spLocks noGrp="1"/>
          </p:cNvSpPr>
          <p:nvPr>
            <p:ph idx="13"/>
          </p:nvPr>
        </p:nvSpPr>
        <p:spPr>
          <a:xfrm>
            <a:off x="457200" y="990600"/>
            <a:ext cx="8153400" cy="3762568"/>
          </a:xfrm>
        </p:spPr>
        <p:txBody>
          <a:bodyPr>
            <a:spAutoFit/>
          </a:bodyPr>
          <a:lstStyle/>
          <a:p>
            <a:r>
              <a:rPr lang="en-US" sz="2400" dirty="0">
                <a:solidFill>
                  <a:schemeClr val="bg2"/>
                </a:solidFill>
              </a:rPr>
              <a:t>Technology Insight </a:t>
            </a:r>
            <a:r>
              <a:rPr lang="en-US" sz="2400" dirty="0"/>
              <a:t>– Augmented Intelligence</a:t>
            </a:r>
          </a:p>
          <a:p>
            <a:r>
              <a:rPr lang="en-US" sz="2400" dirty="0"/>
              <a:t>Combining the performance of people and machines [combining </a:t>
            </a:r>
            <a:r>
              <a:rPr lang="en-US" sz="2400" dirty="0">
                <a:sym typeface="Symbol" panose="05050102010706020507" pitchFamily="18" charset="2"/>
              </a:rPr>
              <a:t></a:t>
            </a:r>
            <a:r>
              <a:rPr lang="en-US" sz="2400" dirty="0"/>
              <a:t> augmenting]</a:t>
            </a:r>
          </a:p>
          <a:p>
            <a:r>
              <a:rPr lang="en-US" sz="2400" dirty="0"/>
              <a:t>Augmented machines extend human abilities</a:t>
            </a:r>
          </a:p>
          <a:p>
            <a:r>
              <a:rPr lang="en-US" sz="2400" dirty="0"/>
              <a:t>Examples</a:t>
            </a:r>
          </a:p>
          <a:p>
            <a:pPr marL="829818" lvl="1" indent="-342900"/>
            <a:r>
              <a:rPr lang="en-US" sz="2400" dirty="0"/>
              <a:t>Cybercrime fighting</a:t>
            </a:r>
          </a:p>
          <a:p>
            <a:pPr marL="829818" lvl="1" indent="-342900"/>
            <a:r>
              <a:rPr lang="en-US" sz="2400" dirty="0"/>
              <a:t>E-commerce decisions</a:t>
            </a:r>
          </a:p>
          <a:p>
            <a:pPr marL="829818" lvl="1" indent="-342900"/>
            <a:r>
              <a:rPr lang="en-US" sz="2400" dirty="0"/>
              <a:t>High-frequency stock market trading</a:t>
            </a:r>
          </a:p>
        </p:txBody>
      </p:sp>
    </p:spTree>
    <p:extLst>
      <p:ext uri="{BB962C8B-B14F-4D97-AF65-F5344CB8AC3E}">
        <p14:creationId xmlns:p14="http://schemas.microsoft.com/office/powerpoint/2010/main" val="147254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2210"/>
            <a:ext cx="8143875" cy="984885"/>
          </a:xfrm>
        </p:spPr>
        <p:txBody>
          <a:bodyPr wrap="square">
            <a:spAutoFit/>
          </a:bodyPr>
          <a:lstStyle/>
          <a:p>
            <a:r>
              <a:rPr lang="en-US" sz="3600" dirty="0">
                <a:latin typeface="+mj-lt"/>
              </a:rPr>
              <a:t>Human and Computer Intelligence    </a:t>
            </a:r>
            <a:r>
              <a:rPr lang="en-US" sz="2800" dirty="0">
                <a:latin typeface="+mj-lt"/>
              </a:rPr>
              <a:t>(1 of 4)</a:t>
            </a:r>
            <a:endParaRPr lang="en-US" sz="3600" dirty="0">
              <a:latin typeface="+mj-lt"/>
            </a:endParaRPr>
          </a:p>
        </p:txBody>
      </p:sp>
      <p:sp>
        <p:nvSpPr>
          <p:cNvPr id="4" name="Content Placeholder 3"/>
          <p:cNvSpPr>
            <a:spLocks noGrp="1"/>
          </p:cNvSpPr>
          <p:nvPr>
            <p:ph idx="13"/>
          </p:nvPr>
        </p:nvSpPr>
        <p:spPr>
          <a:xfrm>
            <a:off x="466725" y="1371600"/>
            <a:ext cx="8143875" cy="3685624"/>
          </a:xfrm>
        </p:spPr>
        <p:txBody>
          <a:bodyPr wrap="square">
            <a:spAutoFit/>
          </a:bodyPr>
          <a:lstStyle/>
          <a:p>
            <a:r>
              <a:rPr lang="en-US" sz="2400" dirty="0"/>
              <a:t>What is intelligence? </a:t>
            </a:r>
          </a:p>
          <a:p>
            <a:r>
              <a:rPr lang="en-US" sz="2400" dirty="0"/>
              <a:t>Types of intelligence:</a:t>
            </a:r>
          </a:p>
          <a:p>
            <a:pPr marL="829818" lvl="1" indent="-342900"/>
            <a:r>
              <a:rPr lang="en-US" sz="2400" dirty="0"/>
              <a:t>Linguistic and verbal, logical, spatial, body/movement, musical, interpersonal, intrapersonal, naturalist</a:t>
            </a:r>
          </a:p>
          <a:p>
            <a:r>
              <a:rPr lang="en-US" sz="2400" dirty="0"/>
              <a:t>Intelligence is not a simple concept!</a:t>
            </a:r>
          </a:p>
          <a:p>
            <a:r>
              <a:rPr lang="en-US" sz="2400" dirty="0"/>
              <a:t>Content of intelligence</a:t>
            </a:r>
          </a:p>
          <a:p>
            <a:pPr marL="829818" lvl="1" indent="-342900"/>
            <a:r>
              <a:rPr lang="en-US" sz="2400" dirty="0"/>
              <a:t>Reasoning, learning, logic, problem-solving, perception, and linguistic ability</a:t>
            </a:r>
          </a:p>
        </p:txBody>
      </p:sp>
    </p:spTree>
    <p:extLst>
      <p:ext uri="{BB962C8B-B14F-4D97-AF65-F5344CB8AC3E}">
        <p14:creationId xmlns:p14="http://schemas.microsoft.com/office/powerpoint/2010/main" val="380332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2210"/>
            <a:ext cx="8143875" cy="984885"/>
          </a:xfrm>
        </p:spPr>
        <p:txBody>
          <a:bodyPr wrap="square">
            <a:spAutoFit/>
          </a:bodyPr>
          <a:lstStyle/>
          <a:p>
            <a:r>
              <a:rPr lang="en-US" sz="3600" dirty="0">
                <a:latin typeface="+mj-lt"/>
              </a:rPr>
              <a:t>Human and Computer Intelligence    </a:t>
            </a:r>
            <a:r>
              <a:rPr lang="en-US" sz="2800" dirty="0">
                <a:latin typeface="+mj-lt"/>
              </a:rPr>
              <a:t>(2 of 4)</a:t>
            </a:r>
            <a:endParaRPr lang="en-US" sz="3600" dirty="0">
              <a:latin typeface="+mj-lt"/>
            </a:endParaRPr>
          </a:p>
        </p:txBody>
      </p:sp>
      <p:sp>
        <p:nvSpPr>
          <p:cNvPr id="4" name="Content Placeholder 3"/>
          <p:cNvSpPr>
            <a:spLocks noGrp="1"/>
          </p:cNvSpPr>
          <p:nvPr>
            <p:ph idx="13"/>
          </p:nvPr>
        </p:nvSpPr>
        <p:spPr>
          <a:xfrm>
            <a:off x="466725" y="1371600"/>
            <a:ext cx="8143875" cy="4585871"/>
          </a:xfrm>
        </p:spPr>
        <p:txBody>
          <a:bodyPr wrap="square">
            <a:spAutoFit/>
          </a:bodyPr>
          <a:lstStyle/>
          <a:p>
            <a:pPr marL="255588" indent="-255588">
              <a:tabLst>
                <a:tab pos="0" algn="l"/>
              </a:tabLst>
            </a:pPr>
            <a:r>
              <a:rPr lang="en-US" sz="2400" dirty="0"/>
              <a:t>Capabilities of intelligence</a:t>
            </a:r>
          </a:p>
          <a:p>
            <a:pPr marL="829818" lvl="1" indent="-342900"/>
            <a:r>
              <a:rPr lang="en-US" sz="2400" dirty="0"/>
              <a:t>Learning or understanding from experience</a:t>
            </a:r>
          </a:p>
          <a:p>
            <a:pPr marL="829818" lvl="1" indent="-342900"/>
            <a:r>
              <a:rPr lang="en-US" sz="2400" dirty="0"/>
              <a:t>Making sense out of ambiguous, incomplete, or even contradictory messages and information</a:t>
            </a:r>
          </a:p>
          <a:p>
            <a:pPr marL="829818" lvl="1" indent="-342900"/>
            <a:r>
              <a:rPr lang="en-US" sz="2400" dirty="0"/>
              <a:t>Responding quickly and successfully to a new situation (i.e., using the most correct responses)</a:t>
            </a:r>
          </a:p>
          <a:p>
            <a:pPr marL="829818" lvl="1" indent="-342900"/>
            <a:r>
              <a:rPr lang="en-US" sz="2400" dirty="0"/>
              <a:t>Understanding and inferring in a rational way, solving problems, and directing conduct effectively</a:t>
            </a:r>
          </a:p>
          <a:p>
            <a:pPr marL="829818" lvl="1" indent="-342900"/>
            <a:r>
              <a:rPr lang="en-US" sz="2400" dirty="0"/>
              <a:t>Applying knowledge to manipulate environments</a:t>
            </a:r>
          </a:p>
          <a:p>
            <a:pPr marL="829818" lvl="1" indent="-342900"/>
            <a:r>
              <a:rPr lang="en-US" sz="2400" dirty="0"/>
              <a:t>Recognizing and judging the relative importance of different elements in a situation</a:t>
            </a:r>
          </a:p>
        </p:txBody>
      </p:sp>
    </p:spTree>
    <p:extLst>
      <p:ext uri="{BB962C8B-B14F-4D97-AF65-F5344CB8AC3E}">
        <p14:creationId xmlns:p14="http://schemas.microsoft.com/office/powerpoint/2010/main" val="159953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0592"/>
            <a:ext cx="8143875" cy="984885"/>
          </a:xfrm>
        </p:spPr>
        <p:txBody>
          <a:bodyPr wrap="square">
            <a:spAutoFit/>
          </a:bodyPr>
          <a:lstStyle/>
          <a:p>
            <a:r>
              <a:rPr lang="en-US" sz="3600" dirty="0">
                <a:latin typeface="+mj-lt"/>
              </a:rPr>
              <a:t>Human and Computer Intelligence    </a:t>
            </a:r>
            <a:r>
              <a:rPr lang="en-US" sz="2800" dirty="0">
                <a:latin typeface="+mj-lt"/>
              </a:rPr>
              <a:t>(3 of 4)</a:t>
            </a:r>
            <a:endParaRPr lang="en-US" sz="3600" dirty="0">
              <a:latin typeface="+mj-lt"/>
            </a:endParaRPr>
          </a:p>
        </p:txBody>
      </p:sp>
      <p:sp>
        <p:nvSpPr>
          <p:cNvPr id="4" name="Content Placeholder 3"/>
          <p:cNvSpPr>
            <a:spLocks noGrp="1"/>
          </p:cNvSpPr>
          <p:nvPr>
            <p:ph idx="1"/>
          </p:nvPr>
        </p:nvSpPr>
        <p:spPr>
          <a:xfrm>
            <a:off x="457200" y="1371601"/>
            <a:ext cx="8153400" cy="931024"/>
          </a:xfrm>
        </p:spPr>
        <p:txBody>
          <a:bodyPr wrap="square">
            <a:spAutoFit/>
          </a:bodyPr>
          <a:lstStyle/>
          <a:p>
            <a:pPr marL="285750" indent="-285750"/>
            <a:r>
              <a:rPr lang="en-US" sz="2400" dirty="0"/>
              <a:t>How intelligent is </a:t>
            </a:r>
            <a:r>
              <a:rPr lang="en-US" sz="2400" spc="-300" dirty="0"/>
              <a:t>A </a:t>
            </a:r>
            <a:r>
              <a:rPr lang="en-US" sz="2400" dirty="0"/>
              <a:t>I? </a:t>
            </a:r>
          </a:p>
          <a:p>
            <a:pPr marL="285750" indent="-285750"/>
            <a:r>
              <a:rPr lang="en-US" sz="2400" dirty="0"/>
              <a:t>Comparing human intelligence with </a:t>
            </a:r>
            <a:r>
              <a:rPr lang="en-US" sz="2400" spc="-300" dirty="0"/>
              <a:t>A </a:t>
            </a:r>
            <a:r>
              <a:rPr lang="en-US" sz="2400" dirty="0"/>
              <a:t>I</a:t>
            </a:r>
          </a:p>
        </p:txBody>
      </p:sp>
      <p:sp>
        <p:nvSpPr>
          <p:cNvPr id="3" name="Content Placeholder 2"/>
          <p:cNvSpPr>
            <a:spLocks noGrp="1"/>
          </p:cNvSpPr>
          <p:nvPr>
            <p:ph idx="13"/>
          </p:nvPr>
        </p:nvSpPr>
        <p:spPr>
          <a:xfrm>
            <a:off x="457200" y="2450068"/>
            <a:ext cx="8153400" cy="369332"/>
          </a:xfrm>
        </p:spPr>
        <p:txBody>
          <a:bodyPr wrap="square">
            <a:spAutoFit/>
          </a:bodyPr>
          <a:lstStyle/>
          <a:p>
            <a:pPr marL="0" indent="0">
              <a:buNone/>
            </a:pPr>
            <a:r>
              <a:rPr lang="en-IN" sz="2400" b="1" dirty="0"/>
              <a:t>Table 2.1 </a:t>
            </a:r>
            <a:r>
              <a:rPr lang="en-IN" sz="2400" dirty="0"/>
              <a:t>Artificial Intelligence versus Human Intelligence.</a:t>
            </a:r>
          </a:p>
        </p:txBody>
      </p:sp>
      <p:graphicFrame>
        <p:nvGraphicFramePr>
          <p:cNvPr id="6" name="Table 5"/>
          <p:cNvGraphicFramePr>
            <a:graphicFrameLocks noGrp="1"/>
          </p:cNvGraphicFramePr>
          <p:nvPr>
            <p:extLst>
              <p:ext uri="{D42A27DB-BD31-4B8C-83A1-F6EECF244321}">
                <p14:modId xmlns:p14="http://schemas.microsoft.com/office/powerpoint/2010/main" val="900258415"/>
              </p:ext>
            </p:extLst>
          </p:nvPr>
        </p:nvGraphicFramePr>
        <p:xfrm>
          <a:off x="533400" y="2881631"/>
          <a:ext cx="8000999" cy="2521840"/>
        </p:xfrm>
        <a:graphic>
          <a:graphicData uri="http://schemas.openxmlformats.org/drawingml/2006/table">
            <a:tbl>
              <a:tblPr firstRow="1" bandRow="1">
                <a:tableStyleId>{3B4B98B0-60AC-42C2-AFA5-B58CD77FA1E5}</a:tableStyleId>
              </a:tblPr>
              <a:tblGrid>
                <a:gridCol w="2133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3047999">
                  <a:extLst>
                    <a:ext uri="{9D8B030D-6E8A-4147-A177-3AD203B41FA5}">
                      <a16:colId xmlns:a16="http://schemas.microsoft.com/office/drawing/2014/main" val="20002"/>
                    </a:ext>
                  </a:extLst>
                </a:gridCol>
              </a:tblGrid>
              <a:tr h="325664">
                <a:tc>
                  <a:txBody>
                    <a:bodyPr/>
                    <a:lstStyle/>
                    <a:p>
                      <a:r>
                        <a:rPr lang="en-IN" sz="1800" b="1" i="0" u="none" strike="noStrike" kern="1200" baseline="0" dirty="0">
                          <a:solidFill>
                            <a:schemeClr val="bg1"/>
                          </a:solidFill>
                          <a:latin typeface="+mn-lt"/>
                          <a:ea typeface="+mn-ea"/>
                          <a:cs typeface="+mn-cs"/>
                        </a:rPr>
                        <a:t>Area</a:t>
                      </a:r>
                      <a:endParaRPr lang="en-IN"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i="0" u="none" strike="noStrike" kern="1200" baseline="0" dirty="0">
                          <a:solidFill>
                            <a:schemeClr val="bg1"/>
                          </a:solidFill>
                          <a:latin typeface="+mn-lt"/>
                          <a:ea typeface="+mn-ea"/>
                          <a:cs typeface="+mn-cs"/>
                        </a:rPr>
                        <a:t>AI</a:t>
                      </a:r>
                      <a:endParaRPr lang="en-IN" sz="18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i="0" u="none" strike="noStrike" kern="1200" baseline="0" dirty="0">
                          <a:solidFill>
                            <a:schemeClr val="bg1"/>
                          </a:solidFill>
                          <a:latin typeface="+mn-lt"/>
                          <a:ea typeface="+mn-ea"/>
                          <a:cs typeface="+mn-cs"/>
                        </a:rPr>
                        <a:t>Human</a:t>
                      </a:r>
                      <a:endParaRPr lang="en-IN" sz="1800" dirty="0">
                        <a:solidFill>
                          <a:schemeClr val="bg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25664">
                <a:tc>
                  <a:txBody>
                    <a:bodyPr/>
                    <a:lstStyle/>
                    <a:p>
                      <a:r>
                        <a:rPr lang="en-IN" sz="1600" b="0" i="0" u="none" strike="noStrike" kern="1200" baseline="0" dirty="0">
                          <a:solidFill>
                            <a:schemeClr val="tx1"/>
                          </a:solidFill>
                          <a:latin typeface="+mn-lt"/>
                          <a:ea typeface="+mn-ea"/>
                          <a:cs typeface="+mn-cs"/>
                        </a:rPr>
                        <a:t>Execution</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Very fast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be slow</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49249">
                <a:tc>
                  <a:txBody>
                    <a:bodyPr/>
                    <a:lstStyle/>
                    <a:p>
                      <a:r>
                        <a:rPr lang="en-IN" sz="1600" b="0" i="0" u="none" strike="noStrike" kern="1200" baseline="0" dirty="0">
                          <a:solidFill>
                            <a:schemeClr val="tx1"/>
                          </a:solidFill>
                          <a:latin typeface="+mn-lt"/>
                          <a:ea typeface="+mn-ea"/>
                          <a:cs typeface="+mn-cs"/>
                        </a:rPr>
                        <a:t>Emotions</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Not yet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be positive or negative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25664">
                <a:tc>
                  <a:txBody>
                    <a:bodyPr/>
                    <a:lstStyle/>
                    <a:p>
                      <a:r>
                        <a:rPr lang="en-IN" sz="1600" b="0" i="0" u="none" strike="noStrike" kern="1200" baseline="0" dirty="0">
                          <a:solidFill>
                            <a:schemeClr val="tx1"/>
                          </a:solidFill>
                          <a:latin typeface="+mn-lt"/>
                          <a:ea typeface="+mn-ea"/>
                          <a:cs typeface="+mn-cs"/>
                        </a:rPr>
                        <a:t>Computation speed</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Very fast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Slow, may have trouble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419991">
                <a:tc>
                  <a:txBody>
                    <a:bodyPr/>
                    <a:lstStyle/>
                    <a:p>
                      <a:r>
                        <a:rPr lang="en-IN" sz="1600" b="0" i="0" u="none" strike="noStrike" kern="1200" baseline="0" dirty="0">
                          <a:solidFill>
                            <a:schemeClr val="tx1"/>
                          </a:solidFill>
                          <a:latin typeface="+mn-lt"/>
                          <a:ea typeface="+mn-ea"/>
                          <a:cs typeface="+mn-cs"/>
                        </a:rPr>
                        <a:t>Imagination</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Only what is programmed for</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expand existing knowledge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81000">
                <a:tc>
                  <a:txBody>
                    <a:bodyPr/>
                    <a:lstStyle/>
                    <a:p>
                      <a:r>
                        <a:rPr lang="en-IN" sz="1600" b="0" i="0" u="none" strike="noStrike" kern="1200" baseline="0" dirty="0">
                          <a:solidFill>
                            <a:schemeClr val="tx1"/>
                          </a:solidFill>
                          <a:latin typeface="+mn-lt"/>
                          <a:ea typeface="+mn-ea"/>
                          <a:cs typeface="+mn-cs"/>
                        </a:rPr>
                        <a:t>Answers to questions</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What is in the program</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be innovative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25664">
                <a:tc>
                  <a:txBody>
                    <a:bodyPr/>
                    <a:lstStyle/>
                    <a:p>
                      <a:r>
                        <a:rPr lang="en-IN" sz="1600" b="0" i="0" u="none" strike="noStrike" kern="1200" baseline="0" dirty="0">
                          <a:solidFill>
                            <a:schemeClr val="tx1"/>
                          </a:solidFill>
                          <a:latin typeface="+mn-lt"/>
                          <a:ea typeface="+mn-ea"/>
                          <a:cs typeface="+mn-cs"/>
                        </a:rPr>
                        <a:t>Flexibility</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Rigid</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Large, flexible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bl>
          </a:graphicData>
        </a:graphic>
      </p:graphicFrame>
      <p:sp>
        <p:nvSpPr>
          <p:cNvPr id="5" name="Content Placeholder 4"/>
          <p:cNvSpPr>
            <a:spLocks noGrp="1"/>
          </p:cNvSpPr>
          <p:nvPr>
            <p:ph sz="quarter" idx="14"/>
          </p:nvPr>
        </p:nvSpPr>
        <p:spPr>
          <a:xfrm>
            <a:off x="457200" y="5945743"/>
            <a:ext cx="8153400" cy="369332"/>
          </a:xfrm>
        </p:spPr>
        <p:txBody>
          <a:bodyPr>
            <a:spAutoFit/>
          </a:bodyPr>
          <a:lstStyle/>
          <a:p>
            <a:r>
              <a:rPr lang="en-IN" sz="2400" dirty="0">
                <a:solidFill>
                  <a:schemeClr val="bg2"/>
                </a:solidFill>
              </a:rPr>
              <a:t>Many more, in the book…</a:t>
            </a:r>
          </a:p>
        </p:txBody>
      </p:sp>
    </p:spTree>
    <p:extLst>
      <p:ext uri="{BB962C8B-B14F-4D97-AF65-F5344CB8AC3E}">
        <p14:creationId xmlns:p14="http://schemas.microsoft.com/office/powerpoint/2010/main" val="116774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0592"/>
            <a:ext cx="8143875" cy="984885"/>
          </a:xfrm>
        </p:spPr>
        <p:txBody>
          <a:bodyPr wrap="square">
            <a:spAutoFit/>
          </a:bodyPr>
          <a:lstStyle/>
          <a:p>
            <a:r>
              <a:rPr lang="en-US" sz="3600" dirty="0">
                <a:latin typeface="+mj-lt"/>
              </a:rPr>
              <a:t>Human and Computer Intelligence    </a:t>
            </a:r>
            <a:r>
              <a:rPr lang="en-US" sz="2800" dirty="0">
                <a:latin typeface="+mj-lt"/>
              </a:rPr>
              <a:t>(4 of 4)</a:t>
            </a:r>
            <a:endParaRPr lang="en-US" sz="3600" dirty="0">
              <a:latin typeface="+mj-lt"/>
            </a:endParaRPr>
          </a:p>
        </p:txBody>
      </p:sp>
      <p:sp>
        <p:nvSpPr>
          <p:cNvPr id="4" name="Content Placeholder 3"/>
          <p:cNvSpPr>
            <a:spLocks noGrp="1"/>
          </p:cNvSpPr>
          <p:nvPr>
            <p:ph idx="1"/>
          </p:nvPr>
        </p:nvSpPr>
        <p:spPr>
          <a:xfrm>
            <a:off x="457200" y="1371600"/>
            <a:ext cx="8153400" cy="369332"/>
          </a:xfrm>
        </p:spPr>
        <p:txBody>
          <a:bodyPr wrap="square">
            <a:spAutoFit/>
          </a:bodyPr>
          <a:lstStyle/>
          <a:p>
            <a:r>
              <a:rPr lang="en-US" sz="2400" dirty="0"/>
              <a:t>Measuring </a:t>
            </a:r>
            <a:r>
              <a:rPr lang="en-US" sz="2400" spc="-300" dirty="0"/>
              <a:t>A </a:t>
            </a:r>
            <a:r>
              <a:rPr lang="en-US" sz="2400" dirty="0"/>
              <a:t>I: The Turing Test</a:t>
            </a:r>
          </a:p>
        </p:txBody>
      </p:sp>
      <p:pic>
        <p:nvPicPr>
          <p:cNvPr id="4098" name="Picture 2" descr="The infographic shows the following:&#10;• A vertical line labeled Screen runs through the center of the graphic.&#10;• A square on the left of the screen shows a graphic of a man using a laptop and is labeled Human Interviewer. &#10;• 2 squares on the right side of the screen show the following:&#10;• An Unseen Human, which has a graphic of a green silhouette of a man using a computer&#10;• An Unseen Computer, which has a graphic of a robot using a computer&#10;• A double-sided arrow labeled Questions extend from Human Interviewer to the center of the Screen. From the right end of this arrow, two other double-sided arrows point to the Unseen Human and Unseen Computer."/>
          <p:cNvPicPr>
            <a:picLocks noChangeAspect="1" noChangeArrowheads="1"/>
          </p:cNvPicPr>
          <p:nvPr/>
        </p:nvPicPr>
        <p:blipFill rotWithShape="1">
          <a:blip r:embed="rId3">
            <a:extLst>
              <a:ext uri="{28A0092B-C50C-407E-A947-70E740481C1C}">
                <a14:useLocalDpi xmlns:a14="http://schemas.microsoft.com/office/drawing/2010/main" val="0"/>
              </a:ext>
            </a:extLst>
          </a:blip>
          <a:srcRect b="3329"/>
          <a:stretch/>
        </p:blipFill>
        <p:spPr bwMode="auto">
          <a:xfrm>
            <a:off x="1211594" y="1936502"/>
            <a:ext cx="6682713" cy="434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9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(1 of 2)</a:t>
            </a:r>
          </a:p>
        </p:txBody>
      </p:sp>
      <p:sp>
        <p:nvSpPr>
          <p:cNvPr id="3" name="Content Placeholder 2"/>
          <p:cNvSpPr>
            <a:spLocks noGrp="1"/>
          </p:cNvSpPr>
          <p:nvPr>
            <p:ph idx="1"/>
          </p:nvPr>
        </p:nvSpPr>
        <p:spPr>
          <a:xfrm>
            <a:off x="456154" y="990600"/>
            <a:ext cx="8153400" cy="3724096"/>
          </a:xfrm>
        </p:spPr>
        <p:txBody>
          <a:bodyPr wrap="square">
            <a:spAutoFit/>
          </a:bodyPr>
          <a:lstStyle/>
          <a:p>
            <a:pPr marL="0" lvl="0" indent="0">
              <a:buClr>
                <a:schemeClr val="lt1"/>
              </a:buClr>
              <a:buSzPct val="25000"/>
              <a:buNone/>
              <a:tabLst>
                <a:tab pos="714375" algn="l"/>
              </a:tabLst>
            </a:pPr>
            <a:r>
              <a:rPr lang="en-US" sz="2400" b="1" dirty="0">
                <a:solidFill>
                  <a:srgbClr val="007FA3"/>
                </a:solidFill>
              </a:rPr>
              <a:t>2.1	</a:t>
            </a:r>
            <a:r>
              <a:rPr lang="en-US" sz="2400" dirty="0"/>
              <a:t>Understand the concepts of artificial intelligence (</a:t>
            </a:r>
            <a:r>
              <a:rPr lang="en-US" sz="2400" spc="-300" dirty="0"/>
              <a:t>A </a:t>
            </a:r>
            <a:r>
              <a:rPr lang="en-US" sz="2400" dirty="0"/>
              <a:t>I).</a:t>
            </a:r>
          </a:p>
          <a:p>
            <a:pPr marL="714375" indent="-714375">
              <a:buClr>
                <a:schemeClr val="bg1"/>
              </a:buClr>
              <a:buNone/>
              <a:tabLst>
                <a:tab pos="714375" algn="l"/>
              </a:tabLst>
            </a:pPr>
            <a:r>
              <a:rPr lang="en-US" sz="2400" b="1" dirty="0">
                <a:solidFill>
                  <a:srgbClr val="007FA3"/>
                </a:solidFill>
              </a:rPr>
              <a:t>2.2 	</a:t>
            </a:r>
            <a:r>
              <a:rPr lang="en-US" sz="2400" dirty="0"/>
              <a:t>Become familiar with the drivers, capabilities, and benefits of </a:t>
            </a:r>
            <a:r>
              <a:rPr lang="en-US" sz="2400" spc="-300" dirty="0"/>
              <a:t>A </a:t>
            </a:r>
            <a:r>
              <a:rPr lang="en-US" sz="2400" dirty="0"/>
              <a:t>I.</a:t>
            </a:r>
          </a:p>
          <a:p>
            <a:pPr marL="628650" indent="-628650">
              <a:buClr>
                <a:schemeClr val="bg1"/>
              </a:buClr>
              <a:buNone/>
              <a:tabLst>
                <a:tab pos="714375" algn="l"/>
              </a:tabLst>
            </a:pPr>
            <a:r>
              <a:rPr lang="en-US" sz="2400" b="1" dirty="0">
                <a:solidFill>
                  <a:srgbClr val="007FA3"/>
                </a:solidFill>
              </a:rPr>
              <a:t>2.3 		</a:t>
            </a:r>
            <a:r>
              <a:rPr lang="en-US" sz="2400" dirty="0"/>
              <a:t>Describe human and machine intelligence.</a:t>
            </a:r>
          </a:p>
          <a:p>
            <a:pPr marL="714375" indent="-714375">
              <a:buClr>
                <a:schemeClr val="bg1"/>
              </a:buClr>
              <a:buNone/>
              <a:tabLst>
                <a:tab pos="714375" algn="l"/>
              </a:tabLst>
            </a:pPr>
            <a:r>
              <a:rPr lang="en-US" sz="2400" b="1" dirty="0">
                <a:solidFill>
                  <a:srgbClr val="007FA3"/>
                </a:solidFill>
              </a:rPr>
              <a:t>2.4 	</a:t>
            </a:r>
            <a:r>
              <a:rPr lang="en-US" sz="2400" dirty="0"/>
              <a:t>Describe the major </a:t>
            </a:r>
            <a:r>
              <a:rPr lang="en-US" sz="2400" spc="-300" dirty="0"/>
              <a:t>A </a:t>
            </a:r>
            <a:r>
              <a:rPr lang="en-US" sz="2400" dirty="0"/>
              <a:t>I technologies and some derivatives.</a:t>
            </a:r>
          </a:p>
          <a:p>
            <a:pPr marL="714375" lvl="0" indent="-714375">
              <a:buClr>
                <a:schemeClr val="bg1"/>
              </a:buClr>
              <a:buNone/>
              <a:tabLst>
                <a:tab pos="714375" algn="l"/>
              </a:tabLst>
            </a:pPr>
            <a:r>
              <a:rPr lang="en-US" sz="2400" b="1" dirty="0">
                <a:solidFill>
                  <a:srgbClr val="007FA3"/>
                </a:solidFill>
              </a:rPr>
              <a:t>2.5 	</a:t>
            </a:r>
            <a:r>
              <a:rPr lang="en-US" sz="2400" dirty="0"/>
              <a:t>Discuss the manner in which </a:t>
            </a:r>
            <a:r>
              <a:rPr lang="en-US" sz="2400" spc="-300" dirty="0"/>
              <a:t>A </a:t>
            </a:r>
            <a:r>
              <a:rPr lang="en-US" sz="2400" dirty="0"/>
              <a:t>I supports decision making.</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 &amp; Drivers       </a:t>
            </a:r>
            <a:r>
              <a:rPr lang="en-US" sz="2800" dirty="0">
                <a:latin typeface="+mj-lt"/>
              </a:rPr>
              <a:t>(1 of 3)</a:t>
            </a:r>
            <a:endParaRPr lang="en-US" sz="3600" dirty="0">
              <a:latin typeface="+mj-lt"/>
            </a:endParaRPr>
          </a:p>
        </p:txBody>
      </p:sp>
      <p:sp>
        <p:nvSpPr>
          <p:cNvPr id="4" name="Content Placeholder 3"/>
          <p:cNvSpPr>
            <a:spLocks noGrp="1"/>
          </p:cNvSpPr>
          <p:nvPr>
            <p:ph idx="13"/>
          </p:nvPr>
        </p:nvSpPr>
        <p:spPr>
          <a:xfrm>
            <a:off x="457200" y="1371600"/>
            <a:ext cx="8153400" cy="3954929"/>
          </a:xfrm>
        </p:spPr>
        <p:txBody>
          <a:bodyPr>
            <a:spAutoFit/>
          </a:bodyPr>
          <a:lstStyle/>
          <a:p>
            <a:r>
              <a:rPr lang="en-US" sz="2400" dirty="0"/>
              <a:t>Intelligent agents</a:t>
            </a:r>
          </a:p>
          <a:p>
            <a:pPr marL="829818" lvl="1" indent="-342900"/>
            <a:r>
              <a:rPr lang="en-US" sz="2400" dirty="0"/>
              <a:t>Intelligent? Autonomous? Mobile? … </a:t>
            </a:r>
          </a:p>
          <a:p>
            <a:r>
              <a:rPr lang="en-US" sz="2400" dirty="0"/>
              <a:t>Machine learning</a:t>
            </a:r>
          </a:p>
          <a:p>
            <a:pPr marL="829818" lvl="1" indent="-342900"/>
            <a:r>
              <a:rPr lang="en-US" sz="2400" dirty="0"/>
              <a:t>“Human learning embedded into machines”</a:t>
            </a:r>
          </a:p>
          <a:p>
            <a:r>
              <a:rPr lang="en-US" sz="2400" dirty="0"/>
              <a:t>Deep learning </a:t>
            </a:r>
          </a:p>
          <a:p>
            <a:pPr marL="829818" lvl="1" indent="-342900"/>
            <a:r>
              <a:rPr lang="en-US" sz="2400" dirty="0"/>
              <a:t>A part of machine learning (see Chapter 6)</a:t>
            </a:r>
          </a:p>
          <a:p>
            <a:r>
              <a:rPr lang="en-US" sz="2400" dirty="0"/>
              <a:t>Computer vision (machine vision)</a:t>
            </a:r>
          </a:p>
          <a:p>
            <a:r>
              <a:rPr lang="en-US" sz="2400" dirty="0"/>
              <a:t>Video analytics</a:t>
            </a:r>
          </a:p>
        </p:txBody>
      </p:sp>
    </p:spTree>
    <p:extLst>
      <p:ext uri="{BB962C8B-B14F-4D97-AF65-F5344CB8AC3E}">
        <p14:creationId xmlns:p14="http://schemas.microsoft.com/office/powerpoint/2010/main" val="3638031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a:t>
            </a:r>
          </a:p>
        </p:txBody>
      </p:sp>
      <p:pic>
        <p:nvPicPr>
          <p:cNvPr id="5122" name="Picture 2" descr="The diagram shows the following:&#10;• An ellipse labeled Artificial Intelligence is at the center of the flowchart. &#10;• Multiple colored boxes surround the ellipse:&#10;• 5 light blue boxes labeled:&#10;• Autonomous Vehicle&#10;• Robotics&#10;• Knowledge Systems&#10;• Chatbots&#10;• Intelligent Agents&#10;• 4 green boxes labeled:&#10;• Image Generations&#10;• Degenerated Reality&#10;• Video Analysis&#10;• Machine Computer Visions&#10;• One dark blue box labeled Cognitive Computing.&#10;• 3 light beige boxes labeled:&#10;• Machine Learning&#10;• Neural Network&#10;• Deep Learning&#10;• 3 dark beige boxes labeled:&#10;• Machine Translation of Languages&#10;• Speech and Voice Understanding and Generation&#10;• Natural Language Process&#10;• Machine Computer Visions, Cognitive Computing, Machine Learning, Intelligent Agents, Natural Language Process, Chatbots, and Knowledge systems have arrows that point to Artificial Intelligence. &#10;• Arrows point from:&#10;• Image Generations to Degenerated Reality&#10;• Machine Computer Visions to Autonomous Vehicle&#10;• Machine Computer Visions to Image Generations&#10;• Machine Computer Visions to Degenerated Reality&#10;• Neural Network to Machine Learning&#10;• Machine Learning to Deep Learning&#10;• Natural Language Process to Speech to Voice Understanding and Generation&#10;• Machine Translation of Languages to Speech and Voice Understanding and Generation&#10;• Natural Language Process to Robotics&#10;• Chatbots to Robotics&#10;• Knowledge Systems to Robotics&#10;• Robotics to Autonomous Vehicle"/>
          <p:cNvPicPr>
            <a:picLocks noChangeAspect="1" noChangeArrowheads="1"/>
          </p:cNvPicPr>
          <p:nvPr/>
        </p:nvPicPr>
        <p:blipFill rotWithShape="1">
          <a:blip r:embed="rId3">
            <a:extLst>
              <a:ext uri="{28A0092B-C50C-407E-A947-70E740481C1C}">
                <a14:useLocalDpi xmlns:a14="http://schemas.microsoft.com/office/drawing/2010/main" val="0"/>
              </a:ext>
            </a:extLst>
          </a:blip>
          <a:srcRect b="3457"/>
          <a:stretch/>
        </p:blipFill>
        <p:spPr bwMode="auto">
          <a:xfrm>
            <a:off x="511039" y="961985"/>
            <a:ext cx="8027098" cy="5312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490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 &amp; Drivers       </a:t>
            </a:r>
            <a:r>
              <a:rPr lang="en-US" sz="2800" dirty="0">
                <a:latin typeface="+mj-lt"/>
              </a:rPr>
              <a:t>(2 of 3)</a:t>
            </a:r>
            <a:endParaRPr lang="en-US" sz="3600" dirty="0">
              <a:latin typeface="+mj-lt"/>
            </a:endParaRPr>
          </a:p>
        </p:txBody>
      </p:sp>
      <p:sp>
        <p:nvSpPr>
          <p:cNvPr id="4" name="Content Placeholder 3"/>
          <p:cNvSpPr>
            <a:spLocks noGrp="1"/>
          </p:cNvSpPr>
          <p:nvPr>
            <p:ph idx="13"/>
          </p:nvPr>
        </p:nvSpPr>
        <p:spPr>
          <a:xfrm>
            <a:off x="457200" y="1371600"/>
            <a:ext cx="8153400" cy="4293483"/>
          </a:xfrm>
        </p:spPr>
        <p:txBody>
          <a:bodyPr>
            <a:spAutoFit/>
          </a:bodyPr>
          <a:lstStyle/>
          <a:p>
            <a:r>
              <a:rPr lang="en-US" sz="2400" dirty="0"/>
              <a:t>Robotic systems</a:t>
            </a:r>
          </a:p>
          <a:p>
            <a:pPr marL="829818" lvl="1" indent="-342900"/>
            <a:r>
              <a:rPr lang="en-US" sz="2400" dirty="0"/>
              <a:t>Industrial robots [for manufacturing]</a:t>
            </a:r>
          </a:p>
          <a:p>
            <a:pPr marL="829818" lvl="1" indent="-342900"/>
            <a:r>
              <a:rPr lang="en-US" sz="2400" dirty="0"/>
              <a:t>Service robots</a:t>
            </a:r>
          </a:p>
          <a:p>
            <a:pPr marL="829818" lvl="1" indent="-342900"/>
            <a:r>
              <a:rPr lang="en-US" sz="2400" dirty="0"/>
              <a:t>Example: </a:t>
            </a:r>
            <a:r>
              <a:rPr lang="en-US" sz="2400" dirty="0" err="1"/>
              <a:t>Walmart</a:t>
            </a:r>
            <a:r>
              <a:rPr lang="en-US" sz="2400" dirty="0"/>
              <a:t> is using robots to properly stock shelves </a:t>
            </a:r>
          </a:p>
          <a:p>
            <a:pPr marL="829818" lvl="1" indent="-342900"/>
            <a:r>
              <a:rPr lang="en-US" sz="2400" dirty="0"/>
              <a:t>Use of robots (or bots) in </a:t>
            </a:r>
            <a:r>
              <a:rPr lang="en-US" sz="2400" dirty="0" err="1"/>
              <a:t>eComemrce</a:t>
            </a:r>
            <a:r>
              <a:rPr lang="en-US" sz="2400" dirty="0"/>
              <a:t> </a:t>
            </a:r>
          </a:p>
          <a:p>
            <a:pPr marL="829818" lvl="1" indent="-342900"/>
            <a:r>
              <a:rPr lang="en-US" sz="2400" dirty="0"/>
              <a:t>Many are being used at </a:t>
            </a:r>
            <a:r>
              <a:rPr lang="en-US" sz="2400" dirty="0">
                <a:hlinkClick r:id="rId3" action="ppaction://hlinkfile" tooltip="Amazon.com"/>
              </a:rPr>
              <a:t>Amazon.com</a:t>
            </a:r>
            <a:r>
              <a:rPr lang="en-US" sz="2400" dirty="0"/>
              <a:t> </a:t>
            </a:r>
          </a:p>
          <a:p>
            <a:pPr marL="829818" lvl="1" indent="-342900"/>
            <a:r>
              <a:rPr lang="en-US" sz="2400" dirty="0"/>
              <a:t>Online shopping robots (</a:t>
            </a:r>
            <a:r>
              <a:rPr lang="en-US" sz="2400" dirty="0" err="1"/>
              <a:t>shopbots</a:t>
            </a:r>
            <a:r>
              <a:rPr lang="en-US" sz="2400" dirty="0"/>
              <a:t>)</a:t>
            </a:r>
          </a:p>
          <a:p>
            <a:pPr marL="829818" lvl="1" indent="-342900"/>
            <a:r>
              <a:rPr lang="en-US" sz="2400" dirty="0" err="1"/>
              <a:t>SoftBank</a:t>
            </a:r>
            <a:r>
              <a:rPr lang="en-US" sz="2400" dirty="0"/>
              <a:t> – a cellphone store in Tokyo entirely staffed by robots</a:t>
            </a:r>
          </a:p>
        </p:txBody>
      </p:sp>
    </p:spTree>
    <p:extLst>
      <p:ext uri="{BB962C8B-B14F-4D97-AF65-F5344CB8AC3E}">
        <p14:creationId xmlns:p14="http://schemas.microsoft.com/office/powerpoint/2010/main" val="2103804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 &amp; Drivers       </a:t>
            </a:r>
            <a:r>
              <a:rPr lang="en-US" sz="2800" dirty="0">
                <a:latin typeface="+mj-lt"/>
              </a:rPr>
              <a:t>(3 of 3)</a:t>
            </a:r>
            <a:endParaRPr lang="en-US" sz="3600" dirty="0">
              <a:latin typeface="+mj-lt"/>
            </a:endParaRPr>
          </a:p>
        </p:txBody>
      </p:sp>
      <p:sp>
        <p:nvSpPr>
          <p:cNvPr id="4" name="Content Placeholder 3"/>
          <p:cNvSpPr>
            <a:spLocks noGrp="1"/>
          </p:cNvSpPr>
          <p:nvPr>
            <p:ph idx="13"/>
          </p:nvPr>
        </p:nvSpPr>
        <p:spPr>
          <a:xfrm>
            <a:off x="457200" y="1371600"/>
            <a:ext cx="8153400" cy="4001095"/>
          </a:xfrm>
        </p:spPr>
        <p:txBody>
          <a:bodyPr>
            <a:spAutoFit/>
          </a:bodyPr>
          <a:lstStyle/>
          <a:p>
            <a:r>
              <a:rPr lang="en-US" sz="2400" dirty="0"/>
              <a:t>Natural language processing</a:t>
            </a:r>
          </a:p>
          <a:p>
            <a:pPr marL="829818" lvl="1" indent="-342900"/>
            <a:r>
              <a:rPr lang="en-US" sz="2400" dirty="0"/>
              <a:t>Natural language understanding </a:t>
            </a:r>
          </a:p>
          <a:p>
            <a:pPr marL="829818" lvl="1" indent="-342900"/>
            <a:r>
              <a:rPr lang="en-US" sz="2400" dirty="0"/>
              <a:t>Natural language generation</a:t>
            </a:r>
          </a:p>
          <a:p>
            <a:pPr marL="829818" lvl="1" indent="-342900"/>
            <a:r>
              <a:rPr lang="en-US" sz="2400" dirty="0"/>
              <a:t>Speech (voice) understanding</a:t>
            </a:r>
          </a:p>
          <a:p>
            <a:pPr marL="1229868" lvl="2" indent="-342900"/>
            <a:r>
              <a:rPr lang="en-US" sz="2400" dirty="0"/>
              <a:t>An interesting application </a:t>
            </a:r>
            <a:r>
              <a:rPr lang="en-US" sz="2400" dirty="0">
                <a:hlinkClick r:id="rId3" action="ppaction://hlinkfile" tooltip="cs.cmu.edu/~./listen"/>
              </a:rPr>
              <a:t>cs.cmu.edu/~./listen</a:t>
            </a:r>
            <a:endParaRPr lang="en-US" sz="2400" dirty="0"/>
          </a:p>
          <a:p>
            <a:pPr marL="829818" lvl="1" indent="-342900"/>
            <a:r>
              <a:rPr lang="en-US" sz="2400" dirty="0"/>
              <a:t>Machine translation of human languages</a:t>
            </a:r>
          </a:p>
          <a:p>
            <a:pPr marL="1229868" lvl="2" indent="-342900"/>
            <a:r>
              <a:rPr lang="en-US" sz="2400" dirty="0" err="1"/>
              <a:t>Balel</a:t>
            </a:r>
            <a:r>
              <a:rPr lang="en-US" sz="2400" dirty="0"/>
              <a:t> fish (</a:t>
            </a:r>
            <a:r>
              <a:rPr lang="en-US" sz="2400" dirty="0">
                <a:hlinkClick r:id="rId4" action="ppaction://hlinkfile" tooltip="babelfish.com"/>
              </a:rPr>
              <a:t>babelfish.com</a:t>
            </a:r>
            <a:r>
              <a:rPr lang="en-US" sz="2400" dirty="0"/>
              <a:t>)</a:t>
            </a:r>
          </a:p>
          <a:p>
            <a:pPr marL="1229868" lvl="2" indent="-342900"/>
            <a:r>
              <a:rPr lang="en-US" sz="2400" dirty="0"/>
              <a:t>Google translator (</a:t>
            </a:r>
            <a:r>
              <a:rPr lang="en-US" sz="2400" dirty="0">
                <a:hlinkClick r:id="rId5" action="ppaction://hlinkfile" tooltip="translate.google.com"/>
              </a:rPr>
              <a:t>translate.google.com</a:t>
            </a:r>
            <a:r>
              <a:rPr lang="en-US" sz="2400" dirty="0"/>
              <a:t>)</a:t>
            </a:r>
          </a:p>
          <a:p>
            <a:pPr marL="1229868" lvl="2" indent="-342900"/>
            <a:r>
              <a:rPr lang="en-US" sz="2400" dirty="0"/>
              <a:t>Example: </a:t>
            </a:r>
            <a:r>
              <a:rPr lang="en-US" sz="2400" dirty="0" err="1"/>
              <a:t>Sogou’s</a:t>
            </a:r>
            <a:r>
              <a:rPr lang="en-US" sz="2400" dirty="0"/>
              <a:t> travel translator</a:t>
            </a:r>
          </a:p>
        </p:txBody>
      </p:sp>
    </p:spTree>
    <p:extLst>
      <p:ext uri="{BB962C8B-B14F-4D97-AF65-F5344CB8AC3E}">
        <p14:creationId xmlns:p14="http://schemas.microsoft.com/office/powerpoint/2010/main" val="3893910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Knowledge and Expert Systems        </a:t>
            </a:r>
            <a:r>
              <a:rPr lang="en-US" sz="2800" dirty="0">
                <a:latin typeface="+mj-lt"/>
              </a:rPr>
              <a:t>(1 of 2)</a:t>
            </a:r>
            <a:endParaRPr lang="en-US" sz="3600" dirty="0">
              <a:latin typeface="+mj-lt"/>
            </a:endParaRPr>
          </a:p>
        </p:txBody>
      </p:sp>
      <p:sp>
        <p:nvSpPr>
          <p:cNvPr id="4" name="Content Placeholder 3"/>
          <p:cNvSpPr>
            <a:spLocks noGrp="1"/>
          </p:cNvSpPr>
          <p:nvPr>
            <p:ph idx="13"/>
          </p:nvPr>
        </p:nvSpPr>
        <p:spPr>
          <a:xfrm>
            <a:off x="457200" y="1371600"/>
            <a:ext cx="8153400" cy="4170372"/>
          </a:xfrm>
        </p:spPr>
        <p:txBody>
          <a:bodyPr>
            <a:spAutoFit/>
          </a:bodyPr>
          <a:lstStyle/>
          <a:p>
            <a:r>
              <a:rPr lang="en-US" sz="2400" dirty="0"/>
              <a:t>Knowledge sourced intelligent systems</a:t>
            </a:r>
          </a:p>
          <a:p>
            <a:pPr marL="829818" lvl="1" indent="-342900"/>
            <a:r>
              <a:rPr lang="en-US" sz="2400" dirty="0"/>
              <a:t>Knowledge acquisition</a:t>
            </a:r>
          </a:p>
          <a:p>
            <a:pPr marL="1229868" lvl="2" indent="-342900"/>
            <a:r>
              <a:rPr lang="en-US" sz="2400" dirty="0"/>
              <a:t>Identifying experts</a:t>
            </a:r>
          </a:p>
          <a:p>
            <a:pPr marL="829818" lvl="1" indent="-342900"/>
            <a:r>
              <a:rPr lang="en-US" sz="2400" dirty="0"/>
              <a:t>Knowledge representation</a:t>
            </a:r>
          </a:p>
          <a:p>
            <a:pPr marL="829818" lvl="1" indent="-342900"/>
            <a:r>
              <a:rPr lang="en-US" sz="2400" dirty="0"/>
              <a:t>Reasoning from knowledge</a:t>
            </a:r>
          </a:p>
          <a:p>
            <a:r>
              <a:rPr lang="en-US" sz="2400" dirty="0" err="1"/>
              <a:t>Chatbots</a:t>
            </a:r>
            <a:endParaRPr lang="en-US" sz="2400" dirty="0"/>
          </a:p>
          <a:p>
            <a:r>
              <a:rPr lang="en-US" sz="2400" dirty="0"/>
              <a:t>Emerging </a:t>
            </a:r>
            <a:r>
              <a:rPr lang="en-US" sz="2400" spc="-300" dirty="0"/>
              <a:t>A </a:t>
            </a:r>
            <a:r>
              <a:rPr lang="en-US" sz="2400" dirty="0"/>
              <a:t>I technologies </a:t>
            </a:r>
          </a:p>
          <a:p>
            <a:pPr marL="829818" lvl="1" indent="-342900"/>
            <a:r>
              <a:rPr lang="en-US" sz="2400" dirty="0"/>
              <a:t>Effective computing</a:t>
            </a:r>
          </a:p>
          <a:p>
            <a:pPr marL="829818" lvl="1" indent="-342900"/>
            <a:r>
              <a:rPr lang="en-US" sz="2400" dirty="0"/>
              <a:t>Biometric analysis</a:t>
            </a:r>
          </a:p>
        </p:txBody>
      </p:sp>
    </p:spTree>
    <p:extLst>
      <p:ext uri="{BB962C8B-B14F-4D97-AF65-F5344CB8AC3E}">
        <p14:creationId xmlns:p14="http://schemas.microsoft.com/office/powerpoint/2010/main" val="1059166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Knowledge and Expert Systems        </a:t>
            </a:r>
            <a:r>
              <a:rPr lang="en-US" sz="2800" dirty="0">
                <a:latin typeface="+mj-lt"/>
              </a:rPr>
              <a:t>(2 of 2)</a:t>
            </a:r>
            <a:endParaRPr lang="en-US" sz="3600" dirty="0">
              <a:latin typeface="+mj-lt"/>
            </a:endParaRPr>
          </a:p>
        </p:txBody>
      </p:sp>
      <p:sp>
        <p:nvSpPr>
          <p:cNvPr id="4" name="Content Placeholder 3"/>
          <p:cNvSpPr>
            <a:spLocks noGrp="1"/>
          </p:cNvSpPr>
          <p:nvPr>
            <p:ph idx="13"/>
          </p:nvPr>
        </p:nvSpPr>
        <p:spPr>
          <a:xfrm>
            <a:off x="457200" y="1371600"/>
            <a:ext cx="8153400" cy="4547399"/>
          </a:xfrm>
        </p:spPr>
        <p:txBody>
          <a:bodyPr>
            <a:spAutoFit/>
          </a:bodyPr>
          <a:lstStyle/>
          <a:p>
            <a:r>
              <a:rPr lang="en-US" sz="2400" dirty="0"/>
              <a:t>Cognitive computing</a:t>
            </a:r>
          </a:p>
          <a:p>
            <a:pPr marL="829818" lvl="1" indent="-342900"/>
            <a:r>
              <a:rPr lang="en-US" sz="2400" dirty="0"/>
              <a:t>Knowledge derived from cognitive science </a:t>
            </a:r>
          </a:p>
          <a:p>
            <a:pPr marL="829818" lvl="1" indent="-342900"/>
            <a:r>
              <a:rPr lang="en-US" sz="2400" dirty="0"/>
              <a:t>Self learning algorithms </a:t>
            </a:r>
          </a:p>
          <a:p>
            <a:pPr marL="829818" lvl="1" indent="-342900"/>
            <a:r>
              <a:rPr lang="en-US" sz="2400" spc="-300" dirty="0"/>
              <a:t>I B </a:t>
            </a:r>
            <a:r>
              <a:rPr lang="en-US" sz="2400" dirty="0"/>
              <a:t>M Watson</a:t>
            </a:r>
          </a:p>
          <a:p>
            <a:pPr marL="829818" lvl="1" indent="-342900"/>
            <a:r>
              <a:rPr lang="en-US" sz="2400" dirty="0"/>
              <a:t>More on this is covered in Chapter 6 </a:t>
            </a:r>
          </a:p>
          <a:p>
            <a:r>
              <a:rPr lang="en-US" sz="2400" dirty="0"/>
              <a:t>Augmented reality</a:t>
            </a:r>
          </a:p>
          <a:p>
            <a:pPr marL="829818" lvl="1" indent="-342900"/>
            <a:r>
              <a:rPr lang="en-US" sz="2400" dirty="0">
                <a:solidFill>
                  <a:srgbClr val="007FA3"/>
                </a:solidFill>
              </a:rPr>
              <a:t>Augmentation</a:t>
            </a:r>
            <a:r>
              <a:rPr lang="en-US" sz="2400" dirty="0"/>
              <a:t>: integration of digital information within the user environment in real time</a:t>
            </a:r>
          </a:p>
          <a:p>
            <a:pPr marL="829818" lvl="1" indent="-342900"/>
            <a:r>
              <a:rPr lang="en-US" sz="2400" dirty="0"/>
              <a:t>Real + virtual combined</a:t>
            </a:r>
          </a:p>
          <a:p>
            <a:pPr marL="829818" lvl="1" indent="-342900"/>
            <a:r>
              <a:rPr lang="en-US" sz="2400" dirty="0"/>
              <a:t>Virtual reality </a:t>
            </a:r>
          </a:p>
        </p:txBody>
      </p:sp>
    </p:spTree>
    <p:extLst>
      <p:ext uri="{BB962C8B-B14F-4D97-AF65-F5344CB8AC3E}">
        <p14:creationId xmlns:p14="http://schemas.microsoft.com/office/powerpoint/2010/main" val="593788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Automated Decision Making Process</a:t>
            </a:r>
          </a:p>
        </p:txBody>
      </p:sp>
      <p:pic>
        <p:nvPicPr>
          <p:cNvPr id="6146" name="Picture 2" descr="The flowchart starts from the top left with a graphic of a man and a woman labeled Sources of Knowledge. &#10;• Under Sources of Knowledge is written Documented Knowledge Data Information, which has three arrows pointing to the next step:&#10;• The top half reads: Knowledge Acquisition, Validation, Verification.&#10;• The bottom half reads: Natural Language Understanding.&#10;• An arrow leads to the next step that reads: Knowledge Organization and Representation&#10;• From this another arrow leads to an ellipse labeled Knowledge Repository&#10;• Multiple blue boxes further illustrate the process and are labeled as follows:&#10;• Knowledge Refining&#10;• Explanation Justification&#10;• Response Generation&#10;• Natural Language Generation&#10;• User Interface&#10;• Q&amp;A Problem Analysis Identification&#10;• To the right, a graphic of a CPU labeled System Brain, Search Inferencing, Reasoning has arrows pointing to Knowledge Repository and Response Generation.&#10;• Response Generation has arrows pointing to Knowledge Refining, Explanation Justification, and Natural Language Generation.&#10;• Explanation Justification points to Natural Language Generation.&#10;• Another arrow points from Natural Language Generation to User Interface and User Interface to Q&amp;A Problem Analysis Identification&#10;• Q&amp;A Problem Analysis Identification has an arrow that points to System Brain, Search Inferencing, Reasoning&#10;• The graphic of 2 men and a woman at the bottom left labeled Knowledge Users have double sided arrows pointing to User Interface."/>
          <p:cNvPicPr>
            <a:picLocks noChangeAspect="1" noChangeArrowheads="1"/>
          </p:cNvPicPr>
          <p:nvPr/>
        </p:nvPicPr>
        <p:blipFill rotWithShape="1">
          <a:blip r:embed="rId3">
            <a:extLst>
              <a:ext uri="{28A0092B-C50C-407E-A947-70E740481C1C}">
                <a14:useLocalDpi xmlns:a14="http://schemas.microsoft.com/office/drawing/2010/main" val="0"/>
              </a:ext>
            </a:extLst>
          </a:blip>
          <a:srcRect b="3238"/>
          <a:stretch/>
        </p:blipFill>
        <p:spPr bwMode="auto">
          <a:xfrm>
            <a:off x="573017" y="924453"/>
            <a:ext cx="7993510" cy="533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140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spc="-450" dirty="0">
                <a:latin typeface="+mj-lt"/>
              </a:rPr>
              <a:t>A </a:t>
            </a:r>
            <a:r>
              <a:rPr lang="en-US" sz="3600" dirty="0">
                <a:latin typeface="+mj-lt"/>
              </a:rPr>
              <a:t>I Support for Decision Making</a:t>
            </a:r>
          </a:p>
        </p:txBody>
      </p:sp>
      <p:sp>
        <p:nvSpPr>
          <p:cNvPr id="4" name="Content Placeholder 3"/>
          <p:cNvSpPr>
            <a:spLocks noGrp="1"/>
          </p:cNvSpPr>
          <p:nvPr>
            <p:ph idx="13"/>
          </p:nvPr>
        </p:nvSpPr>
        <p:spPr>
          <a:xfrm>
            <a:off x="457200" y="1009650"/>
            <a:ext cx="8153400" cy="4039567"/>
          </a:xfrm>
        </p:spPr>
        <p:txBody>
          <a:bodyPr>
            <a:spAutoFit/>
          </a:bodyPr>
          <a:lstStyle/>
          <a:p>
            <a:r>
              <a:rPr lang="en-US" sz="2000" dirty="0"/>
              <a:t>Jeff Bezos, the </a:t>
            </a:r>
            <a:r>
              <a:rPr lang="en-US" sz="2000" spc="-250" dirty="0"/>
              <a:t>C E </a:t>
            </a:r>
            <a:r>
              <a:rPr lang="en-US" sz="2000" dirty="0"/>
              <a:t>O of </a:t>
            </a:r>
            <a:r>
              <a:rPr lang="en-US" sz="2000" dirty="0">
                <a:hlinkClick r:id="rId3" action="ppaction://hlinkfile" tooltip="Amazon.com"/>
              </a:rPr>
              <a:t>Amazon.com</a:t>
            </a:r>
            <a:r>
              <a:rPr lang="en-US" sz="2000" dirty="0"/>
              <a:t>, said in May 2017 that </a:t>
            </a:r>
            <a:r>
              <a:rPr lang="en-US" sz="2000" u="sng" spc="-250" dirty="0"/>
              <a:t>A </a:t>
            </a:r>
            <a:r>
              <a:rPr lang="en-US" sz="2000" u="sng" dirty="0"/>
              <a:t>I is in a golden age</a:t>
            </a:r>
            <a:r>
              <a:rPr lang="en-US" sz="2000" dirty="0"/>
              <a:t> …</a:t>
            </a:r>
          </a:p>
          <a:p>
            <a:r>
              <a:rPr lang="en-US" sz="2000" spc="-250" dirty="0"/>
              <a:t>A </a:t>
            </a:r>
            <a:r>
              <a:rPr lang="en-US" sz="2000" dirty="0"/>
              <a:t>I can …</a:t>
            </a:r>
          </a:p>
          <a:p>
            <a:pPr marL="829818" lvl="1" indent="-342900"/>
            <a:r>
              <a:rPr lang="en-US" sz="2000" dirty="0"/>
              <a:t>Solve complex problems that people have not been able to solve.</a:t>
            </a:r>
          </a:p>
          <a:p>
            <a:pPr marL="829818" lvl="1" indent="-342900"/>
            <a:r>
              <a:rPr lang="en-US" sz="2000" dirty="0"/>
              <a:t>Make much faster decisions. </a:t>
            </a:r>
          </a:p>
          <a:p>
            <a:pPr marL="829818" lvl="1" indent="-342900"/>
            <a:r>
              <a:rPr lang="en-US" sz="2000" dirty="0"/>
              <a:t>Find relevant information, even in large data sources, very fast.</a:t>
            </a:r>
          </a:p>
          <a:p>
            <a:pPr marL="829818" lvl="1" indent="-342900"/>
            <a:r>
              <a:rPr lang="en-US" sz="2000" dirty="0"/>
              <a:t>Make complex calculations rapidly.</a:t>
            </a:r>
          </a:p>
          <a:p>
            <a:pPr marL="829818" lvl="1" indent="-342900"/>
            <a:r>
              <a:rPr lang="en-US" sz="2000" dirty="0"/>
              <a:t>Conduct complex comparisons and evaluations in real time.</a:t>
            </a:r>
          </a:p>
          <a:p>
            <a:pPr marL="829818" lvl="1" indent="-342900"/>
            <a:r>
              <a:rPr lang="en-US" sz="2000" dirty="0"/>
              <a:t>Watch “</a:t>
            </a:r>
            <a:r>
              <a:rPr lang="en-US" sz="2000" spc="-300" dirty="0"/>
              <a:t>A </a:t>
            </a:r>
            <a:r>
              <a:rPr lang="en-US" sz="2000" dirty="0"/>
              <a:t>I Will Be Making Decisions for You” at </a:t>
            </a:r>
            <a:r>
              <a:rPr lang="en-US" sz="2000" dirty="0">
                <a:hlinkClick r:id="rId4" tooltip="https://www.youtube.com/watch?v=Dr9jeRy9whQ"/>
              </a:rPr>
              <a:t>https://www.youtube.com/watch?v=Dr9jeRy9whQ</a:t>
            </a:r>
            <a:r>
              <a:rPr lang="en-US" sz="2000" dirty="0">
                <a:hlinkClick r:id="rId4"/>
              </a:rPr>
              <a:t>   </a:t>
            </a:r>
            <a:endParaRPr lang="en-US" sz="2000" dirty="0"/>
          </a:p>
        </p:txBody>
      </p:sp>
    </p:spTree>
    <p:extLst>
      <p:ext uri="{BB962C8B-B14F-4D97-AF65-F5344CB8AC3E}">
        <p14:creationId xmlns:p14="http://schemas.microsoft.com/office/powerpoint/2010/main" val="48090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Using </a:t>
            </a:r>
            <a:r>
              <a:rPr lang="en-US" sz="3600" spc="-450" dirty="0">
                <a:latin typeface="+mj-lt"/>
              </a:rPr>
              <a:t>A </a:t>
            </a:r>
            <a:r>
              <a:rPr lang="en-US" sz="3600" dirty="0">
                <a:latin typeface="+mj-lt"/>
              </a:rPr>
              <a:t>I in Decision Making</a:t>
            </a:r>
          </a:p>
        </p:txBody>
      </p:sp>
      <p:sp>
        <p:nvSpPr>
          <p:cNvPr id="4" name="Content Placeholder 3"/>
          <p:cNvSpPr>
            <a:spLocks noGrp="1"/>
          </p:cNvSpPr>
          <p:nvPr>
            <p:ph idx="13"/>
          </p:nvPr>
        </p:nvSpPr>
        <p:spPr>
          <a:xfrm>
            <a:off x="457200" y="990600"/>
            <a:ext cx="8153400" cy="4308872"/>
          </a:xfrm>
        </p:spPr>
        <p:txBody>
          <a:bodyPr>
            <a:spAutoFit/>
          </a:bodyPr>
          <a:lstStyle/>
          <a:p>
            <a:r>
              <a:rPr lang="en-US" sz="2400" dirty="0"/>
              <a:t>Issues &amp; factors:</a:t>
            </a:r>
          </a:p>
          <a:p>
            <a:pPr marL="829818" lvl="1" indent="-342900"/>
            <a:r>
              <a:rPr lang="en-US" sz="2400" dirty="0"/>
              <a:t>The nature of the decision [routine </a:t>
            </a:r>
            <a:r>
              <a:rPr lang="en-US" sz="2400" dirty="0" err="1"/>
              <a:t>vs</a:t>
            </a:r>
            <a:r>
              <a:rPr lang="en-US" sz="2400" dirty="0"/>
              <a:t> non-routine]</a:t>
            </a:r>
          </a:p>
          <a:p>
            <a:pPr marL="829818" lvl="1" indent="-342900"/>
            <a:r>
              <a:rPr lang="en-US" sz="2400" dirty="0"/>
              <a:t>The method of support / technologies used</a:t>
            </a:r>
          </a:p>
          <a:p>
            <a:pPr marL="1229868" lvl="2" indent="-342900"/>
            <a:r>
              <a:rPr lang="en-US" sz="2400" dirty="0"/>
              <a:t>Expert systems, recommender systems</a:t>
            </a:r>
          </a:p>
          <a:p>
            <a:pPr marL="1229868" lvl="2" indent="-342900"/>
            <a:r>
              <a:rPr lang="en-US" sz="2400" dirty="0"/>
              <a:t>Deep learning, pattern recognition, biometrics recognition</a:t>
            </a:r>
          </a:p>
          <a:p>
            <a:pPr marL="829818" lvl="1" indent="-342900"/>
            <a:r>
              <a:rPr lang="en-US" sz="2400" dirty="0"/>
              <a:t>Cos-benefit and risk analysis</a:t>
            </a:r>
          </a:p>
          <a:p>
            <a:pPr marL="829818" lvl="1" indent="-342900"/>
            <a:r>
              <a:rPr lang="en-US" sz="2400" dirty="0"/>
              <a:t>Using business rules</a:t>
            </a:r>
          </a:p>
          <a:p>
            <a:pPr marL="829818" lvl="1" indent="-342900"/>
            <a:r>
              <a:rPr lang="en-US" sz="2400" spc="-300" dirty="0"/>
              <a:t>A </a:t>
            </a:r>
            <a:r>
              <a:rPr lang="en-US" sz="2400" dirty="0"/>
              <a:t>I algorithms</a:t>
            </a:r>
          </a:p>
          <a:p>
            <a:pPr marL="829818" lvl="1" indent="-342900"/>
            <a:r>
              <a:rPr lang="en-US" sz="2400" dirty="0"/>
              <a:t>Speed</a:t>
            </a:r>
          </a:p>
        </p:txBody>
      </p:sp>
    </p:spTree>
    <p:extLst>
      <p:ext uri="{BB962C8B-B14F-4D97-AF65-F5344CB8AC3E}">
        <p14:creationId xmlns:p14="http://schemas.microsoft.com/office/powerpoint/2010/main" val="3866101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spc="-450" dirty="0">
                <a:latin typeface="+mj-lt"/>
              </a:rPr>
              <a:t>A </a:t>
            </a:r>
            <a:r>
              <a:rPr lang="en-IN" sz="3600" dirty="0">
                <a:latin typeface="+mj-lt"/>
              </a:rPr>
              <a:t>I Support for Decision-Making Process</a:t>
            </a:r>
            <a:endParaRPr lang="en-US" sz="3600" dirty="0">
              <a:latin typeface="+mj-lt"/>
            </a:endParaRPr>
          </a:p>
        </p:txBody>
      </p:sp>
      <p:sp>
        <p:nvSpPr>
          <p:cNvPr id="4" name="Content Placeholder 3"/>
          <p:cNvSpPr>
            <a:spLocks noGrp="1"/>
          </p:cNvSpPr>
          <p:nvPr>
            <p:ph idx="13"/>
          </p:nvPr>
        </p:nvSpPr>
        <p:spPr>
          <a:xfrm>
            <a:off x="457200" y="1371600"/>
            <a:ext cx="8153400" cy="3916457"/>
          </a:xfrm>
        </p:spPr>
        <p:txBody>
          <a:bodyPr>
            <a:spAutoFit/>
          </a:bodyPr>
          <a:lstStyle/>
          <a:p>
            <a:pPr marL="285750" indent="-285750"/>
            <a:r>
              <a:rPr lang="en-US" sz="2400" dirty="0"/>
              <a:t>As it relates to Simon’s decision making process (see Chapter 1 for the background information)</a:t>
            </a:r>
          </a:p>
          <a:p>
            <a:pPr marL="285750" indent="-285750"/>
            <a:r>
              <a:rPr lang="en-US" sz="2400" spc="-300" dirty="0"/>
              <a:t>A </a:t>
            </a:r>
            <a:r>
              <a:rPr lang="en-US" sz="2400" dirty="0"/>
              <a:t>I support in problem identification</a:t>
            </a:r>
          </a:p>
          <a:p>
            <a:pPr marL="285750" indent="-285750"/>
            <a:r>
              <a:rPr lang="en-US" sz="2400" spc="-300" dirty="0"/>
              <a:t>A </a:t>
            </a:r>
            <a:r>
              <a:rPr lang="en-US" sz="2400" dirty="0"/>
              <a:t>I support in generating or finding alternative solutions</a:t>
            </a:r>
          </a:p>
          <a:p>
            <a:pPr marL="285750" indent="-285750"/>
            <a:r>
              <a:rPr lang="en-US" sz="2400" spc="-300" dirty="0"/>
              <a:t>A </a:t>
            </a:r>
            <a:r>
              <a:rPr lang="en-US" sz="2400" dirty="0"/>
              <a:t>I support in selecting a solution</a:t>
            </a:r>
          </a:p>
          <a:p>
            <a:pPr marL="285750" indent="-285750"/>
            <a:r>
              <a:rPr lang="en-US" sz="2400" spc="-300" dirty="0"/>
              <a:t>A </a:t>
            </a:r>
            <a:r>
              <a:rPr lang="en-US" sz="2400" dirty="0"/>
              <a:t>I support in implementing the solution</a:t>
            </a:r>
          </a:p>
          <a:p>
            <a:pPr marL="285750" indent="-285750"/>
            <a:r>
              <a:rPr lang="en-US" sz="2400" spc="-300" dirty="0"/>
              <a:t>A </a:t>
            </a:r>
            <a:r>
              <a:rPr lang="en-US" sz="2400" dirty="0"/>
              <a:t>I can (and should) play a role in each and every step in the decision making process</a:t>
            </a:r>
          </a:p>
        </p:txBody>
      </p:sp>
    </p:spTree>
    <p:extLst>
      <p:ext uri="{BB962C8B-B14F-4D97-AF65-F5344CB8AC3E}">
        <p14:creationId xmlns:p14="http://schemas.microsoft.com/office/powerpoint/2010/main" val="290509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p>
        </p:txBody>
      </p:sp>
      <p:sp>
        <p:nvSpPr>
          <p:cNvPr id="3" name="Content Placeholder 2"/>
          <p:cNvSpPr>
            <a:spLocks noGrp="1"/>
          </p:cNvSpPr>
          <p:nvPr>
            <p:ph idx="1"/>
          </p:nvPr>
        </p:nvSpPr>
        <p:spPr>
          <a:xfrm>
            <a:off x="456154" y="990600"/>
            <a:ext cx="8153400" cy="2985433"/>
          </a:xfrm>
        </p:spPr>
        <p:txBody>
          <a:bodyPr wrap="square">
            <a:spAutoFit/>
          </a:bodyPr>
          <a:lstStyle/>
          <a:p>
            <a:pPr marL="714375" lvl="0" indent="-714375">
              <a:spcBef>
                <a:spcPts val="0"/>
              </a:spcBef>
              <a:buClr>
                <a:schemeClr val="lt1"/>
              </a:buClr>
              <a:buSzPct val="25000"/>
              <a:buNone/>
            </a:pPr>
            <a:r>
              <a:rPr lang="en-US" sz="2400" b="1" dirty="0">
                <a:solidFill>
                  <a:srgbClr val="007FA3"/>
                </a:solidFill>
              </a:rPr>
              <a:t>2.6</a:t>
            </a:r>
            <a:r>
              <a:rPr lang="en-US" sz="2400" dirty="0"/>
              <a:t>   Describe </a:t>
            </a:r>
            <a:r>
              <a:rPr lang="en-US" sz="2400" spc="-300" dirty="0"/>
              <a:t>A </a:t>
            </a:r>
            <a:r>
              <a:rPr lang="en-US" sz="2400" dirty="0"/>
              <a:t>I applications in accounting.</a:t>
            </a:r>
          </a:p>
          <a:p>
            <a:pPr marL="714375" indent="-714375">
              <a:buClr>
                <a:schemeClr val="bg1"/>
              </a:buClr>
              <a:buNone/>
              <a:tabLst>
                <a:tab pos="542925" algn="l"/>
              </a:tabLst>
            </a:pPr>
            <a:r>
              <a:rPr lang="en-US" sz="2400" b="1" dirty="0">
                <a:solidFill>
                  <a:srgbClr val="007FA3"/>
                </a:solidFill>
              </a:rPr>
              <a:t>2.7</a:t>
            </a:r>
            <a:r>
              <a:rPr lang="en-US" sz="2400" b="1" dirty="0">
                <a:solidFill>
                  <a:schemeClr val="accent1"/>
                </a:solidFill>
              </a:rPr>
              <a:t>   </a:t>
            </a:r>
            <a:r>
              <a:rPr lang="en-IN" sz="2400" dirty="0"/>
              <a:t>Describe </a:t>
            </a:r>
            <a:r>
              <a:rPr lang="en-IN" sz="2400" spc="-300" dirty="0"/>
              <a:t>A </a:t>
            </a:r>
            <a:r>
              <a:rPr lang="en-IN" sz="2400" dirty="0"/>
              <a:t>I applications in banking and financial  services. </a:t>
            </a:r>
          </a:p>
          <a:p>
            <a:pPr marL="0" lvl="0" indent="0">
              <a:buClr>
                <a:schemeClr val="lt1"/>
              </a:buClr>
              <a:buSzPct val="25000"/>
              <a:buNone/>
            </a:pPr>
            <a:r>
              <a:rPr lang="en-US" sz="2400" b="1" dirty="0">
                <a:solidFill>
                  <a:srgbClr val="007FA3"/>
                </a:solidFill>
              </a:rPr>
              <a:t>2.8</a:t>
            </a:r>
            <a:r>
              <a:rPr lang="en-US" sz="2400" dirty="0"/>
              <a:t>   Describe </a:t>
            </a:r>
            <a:r>
              <a:rPr lang="en-US" sz="2400" spc="-300" dirty="0"/>
              <a:t>A </a:t>
            </a:r>
            <a:r>
              <a:rPr lang="en-US" sz="2400" dirty="0"/>
              <a:t>I in human resource management. </a:t>
            </a:r>
          </a:p>
          <a:p>
            <a:pPr marL="714375" lvl="0" indent="-714375">
              <a:buClr>
                <a:schemeClr val="lt1"/>
              </a:buClr>
              <a:buSzPct val="25000"/>
              <a:buNone/>
            </a:pPr>
            <a:r>
              <a:rPr lang="en-US" sz="2400" b="1" dirty="0">
                <a:solidFill>
                  <a:srgbClr val="007FA3"/>
                </a:solidFill>
              </a:rPr>
              <a:t>2.9</a:t>
            </a:r>
            <a:r>
              <a:rPr lang="en-US" sz="2400" b="1" dirty="0">
                <a:solidFill>
                  <a:schemeClr val="accent1"/>
                </a:solidFill>
              </a:rPr>
              <a:t>   </a:t>
            </a:r>
            <a:r>
              <a:rPr lang="en-US" sz="2400" dirty="0"/>
              <a:t>Describe </a:t>
            </a:r>
            <a:r>
              <a:rPr lang="en-US" sz="2400" spc="-300" dirty="0"/>
              <a:t>A </a:t>
            </a:r>
            <a:r>
              <a:rPr lang="en-US" sz="2400" dirty="0"/>
              <a:t>I in marketing.</a:t>
            </a:r>
          </a:p>
          <a:p>
            <a:pPr marL="0" lvl="0" indent="0">
              <a:buClr>
                <a:schemeClr val="lt1"/>
              </a:buClr>
              <a:buSzPct val="25000"/>
              <a:buNone/>
            </a:pPr>
            <a:r>
              <a:rPr lang="en-US" sz="2400" b="1" dirty="0">
                <a:solidFill>
                  <a:srgbClr val="007FA3"/>
                </a:solidFill>
              </a:rPr>
              <a:t>2.10</a:t>
            </a:r>
            <a:r>
              <a:rPr lang="en-US" sz="2400" dirty="0"/>
              <a:t> Describe </a:t>
            </a:r>
            <a:r>
              <a:rPr lang="en-US" sz="2400" spc="-300" dirty="0"/>
              <a:t>A </a:t>
            </a:r>
            <a:r>
              <a:rPr lang="en-US" sz="2400" dirty="0"/>
              <a:t>I in production-operation management.</a:t>
            </a:r>
          </a:p>
        </p:txBody>
      </p:sp>
    </p:spTree>
    <p:extLst>
      <p:ext uri="{BB962C8B-B14F-4D97-AF65-F5344CB8AC3E}">
        <p14:creationId xmlns:p14="http://schemas.microsoft.com/office/powerpoint/2010/main" val="354838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5"/>
            <a:ext cx="8153400" cy="1107996"/>
          </a:xfrm>
        </p:spPr>
        <p:txBody>
          <a:bodyPr wrap="square">
            <a:spAutoFit/>
          </a:bodyPr>
          <a:lstStyle/>
          <a:p>
            <a:r>
              <a:rPr lang="en-US" sz="3600" dirty="0">
                <a:latin typeface="+mj-lt"/>
              </a:rPr>
              <a:t>Intelligent &amp; Automated Decision Support</a:t>
            </a:r>
          </a:p>
        </p:txBody>
      </p:sp>
      <p:sp>
        <p:nvSpPr>
          <p:cNvPr id="4" name="Content Placeholder 3"/>
          <p:cNvSpPr>
            <a:spLocks noGrp="1"/>
          </p:cNvSpPr>
          <p:nvPr>
            <p:ph idx="13"/>
          </p:nvPr>
        </p:nvSpPr>
        <p:spPr>
          <a:xfrm>
            <a:off x="457200" y="1371600"/>
            <a:ext cx="8153400" cy="4647426"/>
          </a:xfrm>
        </p:spPr>
        <p:txBody>
          <a:bodyPr>
            <a:spAutoFit/>
          </a:bodyPr>
          <a:lstStyle/>
          <a:p>
            <a:pPr marL="285750" indent="-285750"/>
            <a:r>
              <a:rPr lang="en-US" sz="2200" dirty="0"/>
              <a:t>Automated decision making (since 1970s)</a:t>
            </a:r>
          </a:p>
          <a:p>
            <a:pPr marL="285750" indent="-285750"/>
            <a:r>
              <a:rPr lang="en-US" sz="2200" dirty="0"/>
              <a:t>Common examples:</a:t>
            </a:r>
          </a:p>
          <a:p>
            <a:pPr marL="772668" lvl="1"/>
            <a:r>
              <a:rPr lang="en-US" sz="2200" dirty="0"/>
              <a:t>Small loan approvals</a:t>
            </a:r>
          </a:p>
          <a:p>
            <a:pPr marL="772668" lvl="1"/>
            <a:r>
              <a:rPr lang="en-US" sz="2200" dirty="0"/>
              <a:t>Initial screening of job applicants</a:t>
            </a:r>
          </a:p>
          <a:p>
            <a:pPr marL="772668" lvl="1"/>
            <a:r>
              <a:rPr lang="en-US" sz="2200" dirty="0"/>
              <a:t>Simple restocking</a:t>
            </a:r>
          </a:p>
          <a:p>
            <a:pPr marL="772668" lvl="1"/>
            <a:r>
              <a:rPr lang="en-US" sz="2200" dirty="0"/>
              <a:t>Prices of products and services (when and how to change them)</a:t>
            </a:r>
          </a:p>
          <a:p>
            <a:pPr marL="772668" lvl="1"/>
            <a:r>
              <a:rPr lang="en-US" sz="2200" dirty="0"/>
              <a:t>Product recommendation (e.g., at </a:t>
            </a:r>
            <a:r>
              <a:rPr lang="en-US" sz="2200" dirty="0">
                <a:hlinkClick r:id="rId3" action="ppaction://hlinkfile" tooltip="Amazon.com"/>
              </a:rPr>
              <a:t>Amazon.com</a:t>
            </a:r>
            <a:r>
              <a:rPr lang="en-US" sz="2200" dirty="0"/>
              <a:t>) </a:t>
            </a:r>
          </a:p>
          <a:p>
            <a:pPr marL="285750" indent="-285750"/>
            <a:r>
              <a:rPr lang="en-US" sz="2200" dirty="0">
                <a:solidFill>
                  <a:srgbClr val="007FA3"/>
                </a:solidFill>
              </a:rPr>
              <a:t>Example: </a:t>
            </a:r>
            <a:r>
              <a:rPr lang="en-US" sz="2200" dirty="0"/>
              <a:t>Supporting Nurses Diagnosis Decisions</a:t>
            </a:r>
          </a:p>
          <a:p>
            <a:pPr marL="772668" lvl="1"/>
            <a:r>
              <a:rPr lang="en-US" sz="2200" dirty="0"/>
              <a:t>An experiment conducted in a Taiwanese hospital (in 2015)</a:t>
            </a:r>
          </a:p>
          <a:p>
            <a:pPr marL="772668" lvl="1"/>
            <a:r>
              <a:rPr lang="en-US" sz="2200" dirty="0"/>
              <a:t>87% agreement between </a:t>
            </a:r>
            <a:r>
              <a:rPr lang="en-US" sz="2200" spc="-300" dirty="0"/>
              <a:t>A </a:t>
            </a:r>
            <a:r>
              <a:rPr lang="en-US" sz="2200" dirty="0"/>
              <a:t>I and human experts</a:t>
            </a:r>
          </a:p>
        </p:txBody>
      </p:sp>
    </p:spTree>
    <p:extLst>
      <p:ext uri="{BB962C8B-B14F-4D97-AF65-F5344CB8AC3E}">
        <p14:creationId xmlns:p14="http://schemas.microsoft.com/office/powerpoint/2010/main" val="2388118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spc="-450" dirty="0">
                <a:latin typeface="+mj-lt"/>
              </a:rPr>
              <a:t>A </a:t>
            </a:r>
            <a:r>
              <a:rPr lang="en-US" sz="3600" dirty="0">
                <a:latin typeface="+mj-lt"/>
              </a:rPr>
              <a:t>I Applications in Accounting</a:t>
            </a:r>
          </a:p>
        </p:txBody>
      </p:sp>
      <p:sp>
        <p:nvSpPr>
          <p:cNvPr id="4" name="Content Placeholder 3"/>
          <p:cNvSpPr>
            <a:spLocks noGrp="1"/>
          </p:cNvSpPr>
          <p:nvPr>
            <p:ph idx="13"/>
          </p:nvPr>
        </p:nvSpPr>
        <p:spPr>
          <a:xfrm>
            <a:off x="457200" y="990600"/>
            <a:ext cx="8153400" cy="5355312"/>
          </a:xfrm>
        </p:spPr>
        <p:txBody>
          <a:bodyPr>
            <a:spAutoFit/>
          </a:bodyPr>
          <a:lstStyle/>
          <a:p>
            <a:r>
              <a:rPr lang="en-US" sz="2400" spc="-300" dirty="0"/>
              <a:t>A </a:t>
            </a:r>
            <a:r>
              <a:rPr lang="en-US" sz="2400" dirty="0"/>
              <a:t>I in big accounting firms (see application case 2.4)</a:t>
            </a:r>
          </a:p>
          <a:p>
            <a:r>
              <a:rPr lang="en-US" sz="2400" spc="-300" dirty="0"/>
              <a:t>A </a:t>
            </a:r>
            <a:r>
              <a:rPr lang="en-US" sz="2400" dirty="0"/>
              <a:t>I in small accounting firms</a:t>
            </a:r>
          </a:p>
          <a:p>
            <a:pPr marL="829818" lvl="1" indent="-342900"/>
            <a:r>
              <a:rPr lang="en-US" sz="2400" dirty="0"/>
              <a:t>Solve complex billing problems (especially in healthcare)</a:t>
            </a:r>
          </a:p>
          <a:p>
            <a:pPr marL="1229868" lvl="2" indent="-342900"/>
            <a:r>
              <a:rPr lang="en-US" sz="2400" dirty="0"/>
              <a:t>Claim processing and reimbursement</a:t>
            </a:r>
          </a:p>
          <a:p>
            <a:pPr marL="829818" lvl="1" indent="-342900"/>
            <a:r>
              <a:rPr lang="en-US" sz="2400" dirty="0"/>
              <a:t>Real estate contracts, risk analysis … </a:t>
            </a:r>
          </a:p>
          <a:p>
            <a:pPr marL="829818" lvl="1" indent="-342900"/>
            <a:r>
              <a:rPr lang="en-US" sz="2400" spc="-300" dirty="0"/>
              <a:t>A </a:t>
            </a:r>
            <a:r>
              <a:rPr lang="en-US" sz="2400" dirty="0"/>
              <a:t>I provides cheaper and better data-driven support </a:t>
            </a:r>
          </a:p>
          <a:p>
            <a:pPr marL="829818" lvl="1" indent="-342900"/>
            <a:r>
              <a:rPr lang="en-US" sz="2400" dirty="0"/>
              <a:t>Generates needed insights from data analysis</a:t>
            </a:r>
          </a:p>
          <a:p>
            <a:pPr marL="829818" lvl="1" indent="-342900"/>
            <a:r>
              <a:rPr lang="en-US" sz="2400" dirty="0"/>
              <a:t>Frees time of accountants for more complex tasks</a:t>
            </a:r>
          </a:p>
          <a:p>
            <a:pPr marL="829818" lvl="1" indent="-342900"/>
            <a:r>
              <a:rPr lang="en-US" sz="2400" dirty="0"/>
              <a:t>Machine learning is often used for prediction </a:t>
            </a:r>
          </a:p>
          <a:p>
            <a:r>
              <a:rPr lang="en-US" sz="2400" spc="-300" dirty="0"/>
              <a:t>A </a:t>
            </a:r>
            <a:r>
              <a:rPr lang="en-US" sz="2400" dirty="0"/>
              <a:t>I will </a:t>
            </a:r>
            <a:r>
              <a:rPr lang="en-US" sz="2400" u="sng" dirty="0"/>
              <a:t>improve and automate accounting tasks </a:t>
            </a:r>
            <a:r>
              <a:rPr lang="en-US" sz="2400" dirty="0"/>
              <a:t>but at the same time </a:t>
            </a:r>
            <a:r>
              <a:rPr lang="en-US" sz="2400" u="sng" dirty="0"/>
              <a:t>will take away some accounting jobs. </a:t>
            </a:r>
          </a:p>
        </p:txBody>
      </p:sp>
    </p:spTree>
    <p:extLst>
      <p:ext uri="{BB962C8B-B14F-4D97-AF65-F5344CB8AC3E}">
        <p14:creationId xmlns:p14="http://schemas.microsoft.com/office/powerpoint/2010/main" val="3959520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300" dirty="0">
                <a:latin typeface="+mj-lt"/>
              </a:rPr>
              <a:t>A </a:t>
            </a:r>
            <a:r>
              <a:rPr lang="en-US" sz="3600" dirty="0">
                <a:latin typeface="+mj-lt"/>
              </a:rPr>
              <a:t>I Applications in Financial Services </a:t>
            </a:r>
            <a:r>
              <a:rPr lang="en-US" sz="2800" dirty="0">
                <a:latin typeface="+mj-lt"/>
              </a:rPr>
              <a:t>(1 of 2)</a:t>
            </a:r>
          </a:p>
        </p:txBody>
      </p:sp>
      <p:sp>
        <p:nvSpPr>
          <p:cNvPr id="4" name="Content Placeholder 3"/>
          <p:cNvSpPr>
            <a:spLocks noGrp="1"/>
          </p:cNvSpPr>
          <p:nvPr>
            <p:ph idx="13"/>
          </p:nvPr>
        </p:nvSpPr>
        <p:spPr>
          <a:xfrm>
            <a:off x="457200" y="1388587"/>
            <a:ext cx="8153400" cy="4732065"/>
          </a:xfrm>
        </p:spPr>
        <p:txBody>
          <a:bodyPr>
            <a:spAutoFit/>
          </a:bodyPr>
          <a:lstStyle/>
          <a:p>
            <a:r>
              <a:rPr lang="en-US" sz="2000" dirty="0"/>
              <a:t>Diverse use of </a:t>
            </a:r>
            <a:r>
              <a:rPr lang="en-US" sz="2000" spc="-300" dirty="0"/>
              <a:t>A </a:t>
            </a:r>
            <a:r>
              <a:rPr lang="en-US" sz="2000" dirty="0"/>
              <a:t>I, in banking and insurance. </a:t>
            </a:r>
          </a:p>
          <a:p>
            <a:r>
              <a:rPr lang="en-US" sz="2000" dirty="0"/>
              <a:t>Examples of </a:t>
            </a:r>
            <a:r>
              <a:rPr lang="en-US" sz="2000" spc="-300" dirty="0"/>
              <a:t>A </a:t>
            </a:r>
            <a:r>
              <a:rPr lang="en-US" sz="2000" dirty="0"/>
              <a:t>I use in general financial services:</a:t>
            </a:r>
          </a:p>
          <a:p>
            <a:pPr marL="829818" lvl="1" indent="-342900"/>
            <a:r>
              <a:rPr lang="en-US" sz="2000" dirty="0"/>
              <a:t>Extreme personalization (e.g., </a:t>
            </a:r>
            <a:r>
              <a:rPr lang="en-US" sz="2000" dirty="0" err="1"/>
              <a:t>chatbots</a:t>
            </a:r>
            <a:r>
              <a:rPr lang="en-US" sz="2000" dirty="0"/>
              <a:t>, personal assistants, etc.) </a:t>
            </a:r>
          </a:p>
          <a:p>
            <a:pPr marL="829818" lvl="1" indent="-342900"/>
            <a:r>
              <a:rPr lang="en-US" sz="2000" dirty="0"/>
              <a:t>Shifting customer behavior both online and in branches</a:t>
            </a:r>
          </a:p>
          <a:p>
            <a:pPr marL="829818" lvl="1" indent="-342900"/>
            <a:r>
              <a:rPr lang="en-US" sz="2000" dirty="0"/>
              <a:t>Facilitating trust in digital identity, revolutionizing payments</a:t>
            </a:r>
          </a:p>
          <a:p>
            <a:pPr marL="829818" lvl="1" indent="-342900"/>
            <a:r>
              <a:rPr lang="en-US" sz="2000" dirty="0"/>
              <a:t>Sharing economic activities (e.g., person-to-person loans)</a:t>
            </a:r>
          </a:p>
          <a:p>
            <a:pPr marL="829818" lvl="1" indent="-342900"/>
            <a:r>
              <a:rPr lang="en-US" sz="2000" dirty="0"/>
              <a:t>Offering financial services 24/7 and globally</a:t>
            </a:r>
          </a:p>
          <a:p>
            <a:r>
              <a:rPr lang="en-US" sz="2000" dirty="0"/>
              <a:t>Banking can also uses </a:t>
            </a:r>
            <a:r>
              <a:rPr lang="en-US" sz="2000" spc="-300" dirty="0"/>
              <a:t>A </a:t>
            </a:r>
            <a:r>
              <a:rPr lang="en-US" sz="2000" dirty="0"/>
              <a:t>I for …</a:t>
            </a:r>
          </a:p>
          <a:p>
            <a:pPr marL="829818" lvl="1" indent="-342900"/>
            <a:r>
              <a:rPr lang="en-US" sz="2000" dirty="0"/>
              <a:t>Face recognition (safer online banking), help customer with smart investment decisions, prevent money laundering, …</a:t>
            </a:r>
          </a:p>
          <a:p>
            <a:r>
              <a:rPr lang="en-US" sz="2000" dirty="0"/>
              <a:t>Insurance – mostly in issuing policies and handling claims</a:t>
            </a:r>
          </a:p>
        </p:txBody>
      </p:sp>
    </p:spTree>
    <p:extLst>
      <p:ext uri="{BB962C8B-B14F-4D97-AF65-F5344CB8AC3E}">
        <p14:creationId xmlns:p14="http://schemas.microsoft.com/office/powerpoint/2010/main" val="3687205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500" dirty="0">
                <a:latin typeface="+mj-lt"/>
              </a:rPr>
              <a:t>A </a:t>
            </a:r>
            <a:r>
              <a:rPr lang="en-US" sz="3600" dirty="0">
                <a:latin typeface="+mj-lt"/>
              </a:rPr>
              <a:t>I Applications in Financial Services </a:t>
            </a:r>
            <a:r>
              <a:rPr lang="en-US" sz="2800" dirty="0">
                <a:latin typeface="+mj-lt"/>
              </a:rPr>
              <a:t>(2 of 2)</a:t>
            </a:r>
          </a:p>
        </p:txBody>
      </p:sp>
      <p:sp>
        <p:nvSpPr>
          <p:cNvPr id="4" name="Content Placeholder 3"/>
          <p:cNvSpPr>
            <a:spLocks noGrp="1"/>
          </p:cNvSpPr>
          <p:nvPr>
            <p:ph idx="13"/>
          </p:nvPr>
        </p:nvSpPr>
        <p:spPr>
          <a:xfrm>
            <a:off x="457200" y="1369537"/>
            <a:ext cx="8153400" cy="4939814"/>
          </a:xfrm>
        </p:spPr>
        <p:txBody>
          <a:bodyPr>
            <a:spAutoFit/>
          </a:bodyPr>
          <a:lstStyle/>
          <a:p>
            <a:r>
              <a:rPr lang="en-US" sz="2200" dirty="0"/>
              <a:t>Application of </a:t>
            </a:r>
            <a:r>
              <a:rPr lang="en-US" sz="2200" spc="-300" dirty="0"/>
              <a:t>A </a:t>
            </a:r>
            <a:r>
              <a:rPr lang="en-US" sz="2200" dirty="0"/>
              <a:t>I uses in Banking</a:t>
            </a:r>
          </a:p>
          <a:p>
            <a:pPr marL="829818" lvl="1" indent="-342900"/>
            <a:r>
              <a:rPr lang="en-US" sz="2200" dirty="0"/>
              <a:t>Employee surveillance (</a:t>
            </a:r>
            <a:r>
              <a:rPr lang="en-US" sz="2200" spc="-300" dirty="0"/>
              <a:t>A </a:t>
            </a:r>
            <a:r>
              <a:rPr lang="en-US" sz="2200" dirty="0"/>
              <a:t>I machines, e.g., </a:t>
            </a:r>
            <a:r>
              <a:rPr lang="en-US" sz="2200" spc="-300" dirty="0"/>
              <a:t>I B </a:t>
            </a:r>
            <a:r>
              <a:rPr lang="en-US" sz="2200" dirty="0"/>
              <a:t>M Watson). </a:t>
            </a:r>
          </a:p>
          <a:p>
            <a:pPr marL="829818" lvl="1" indent="-342900"/>
            <a:r>
              <a:rPr lang="en-US" sz="2200" dirty="0"/>
              <a:t>Tax preparation/filing (H&amp;R block uses </a:t>
            </a:r>
            <a:r>
              <a:rPr lang="en-US" sz="2200" spc="-300" dirty="0"/>
              <a:t>I B </a:t>
            </a:r>
            <a:r>
              <a:rPr lang="en-US" sz="2200" dirty="0"/>
              <a:t>M Watson). </a:t>
            </a:r>
          </a:p>
          <a:p>
            <a:pPr marL="829818" lvl="1" indent="-342900"/>
            <a:r>
              <a:rPr lang="en-US" sz="2200" dirty="0"/>
              <a:t>Automated customer service; answering customer inquiries in real-time.</a:t>
            </a:r>
          </a:p>
          <a:p>
            <a:pPr marL="1229868" lvl="2" indent="-342900"/>
            <a:r>
              <a:rPr lang="en-US" sz="2200" dirty="0"/>
              <a:t>See </a:t>
            </a:r>
            <a:r>
              <a:rPr lang="en-US" sz="2200" dirty="0" err="1"/>
              <a:t>Rainbird</a:t>
            </a:r>
            <a:r>
              <a:rPr lang="en-US" sz="2200" dirty="0"/>
              <a:t> Co. </a:t>
            </a:r>
            <a:r>
              <a:rPr lang="en-US" sz="2200" dirty="0" err="1"/>
              <a:t>ar</a:t>
            </a:r>
            <a:r>
              <a:rPr lang="en-US" sz="2200" dirty="0"/>
              <a:t> rainbirf.ai as a company that provides such services (using </a:t>
            </a:r>
            <a:r>
              <a:rPr lang="en-US" sz="2200" spc="-300" dirty="0"/>
              <a:t>I B </a:t>
            </a:r>
            <a:r>
              <a:rPr lang="en-US" sz="2200" dirty="0"/>
              <a:t>M Watson).</a:t>
            </a:r>
          </a:p>
          <a:p>
            <a:pPr marL="829818" lvl="1" indent="-342900"/>
            <a:r>
              <a:rPr lang="en-US" sz="2200" dirty="0"/>
              <a:t>Automated online support for paying bills and account inquiries using Amazon </a:t>
            </a:r>
            <a:r>
              <a:rPr lang="en-US" sz="2200" dirty="0" err="1"/>
              <a:t>Alexa</a:t>
            </a:r>
            <a:r>
              <a:rPr lang="en-US" sz="2200" dirty="0"/>
              <a:t> (e.g., Capital One).</a:t>
            </a:r>
          </a:p>
          <a:p>
            <a:pPr marL="829818" lvl="1" indent="-342900"/>
            <a:r>
              <a:rPr lang="en-US" sz="2200" dirty="0"/>
              <a:t>Fraud detection and anti–money-laundering activities; also improving customer experience (Bank </a:t>
            </a:r>
            <a:r>
              <a:rPr lang="en-US" sz="2200" dirty="0" err="1"/>
              <a:t>Danamon</a:t>
            </a:r>
            <a:r>
              <a:rPr lang="en-US" sz="2200" dirty="0"/>
              <a:t>).</a:t>
            </a:r>
          </a:p>
          <a:p>
            <a:pPr marL="829818" lvl="1" indent="-342900"/>
            <a:r>
              <a:rPr lang="en-US" sz="2200" dirty="0"/>
              <a:t>Victual banking assistant, Olivia at </a:t>
            </a:r>
            <a:r>
              <a:rPr lang="en-US" sz="2200" spc="-300" dirty="0"/>
              <a:t>H S B </a:t>
            </a:r>
            <a:r>
              <a:rPr lang="en-US" sz="2200" dirty="0"/>
              <a:t>C, learn from experience and helps customer better.</a:t>
            </a:r>
          </a:p>
        </p:txBody>
      </p:sp>
    </p:spTree>
    <p:extLst>
      <p:ext uri="{BB962C8B-B14F-4D97-AF65-F5344CB8AC3E}">
        <p14:creationId xmlns:p14="http://schemas.microsoft.com/office/powerpoint/2010/main" val="3975467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2"/>
            <a:ext cx="8153400" cy="984885"/>
          </a:xfrm>
        </p:spPr>
        <p:txBody>
          <a:bodyPr wrap="square">
            <a:spAutoFit/>
          </a:bodyPr>
          <a:lstStyle/>
          <a:p>
            <a:r>
              <a:rPr lang="en-US" sz="3600" spc="-450" dirty="0">
                <a:latin typeface="+mj-lt"/>
              </a:rPr>
              <a:t>A </a:t>
            </a:r>
            <a:r>
              <a:rPr lang="en-US" sz="3600" dirty="0">
                <a:latin typeface="+mj-lt"/>
              </a:rPr>
              <a:t>I in Human Resource Management </a:t>
            </a:r>
            <a:r>
              <a:rPr lang="en-US" sz="2800" dirty="0">
                <a:latin typeface="+mj-lt"/>
              </a:rPr>
              <a:t>(1 of 2)</a:t>
            </a:r>
          </a:p>
        </p:txBody>
      </p:sp>
      <p:sp>
        <p:nvSpPr>
          <p:cNvPr id="4" name="Content Placeholder 3"/>
          <p:cNvSpPr>
            <a:spLocks noGrp="1"/>
          </p:cNvSpPr>
          <p:nvPr>
            <p:ph idx="13"/>
          </p:nvPr>
        </p:nvSpPr>
        <p:spPr>
          <a:xfrm>
            <a:off x="457200" y="1369537"/>
            <a:ext cx="8153400" cy="4324261"/>
          </a:xfrm>
        </p:spPr>
        <p:txBody>
          <a:bodyPr>
            <a:spAutoFit/>
          </a:bodyPr>
          <a:lstStyle/>
          <a:p>
            <a:r>
              <a:rPr lang="en-US" sz="2400" dirty="0"/>
              <a:t>Recruitment – talent acquisition</a:t>
            </a:r>
          </a:p>
          <a:p>
            <a:pPr marL="829818" lvl="1" indent="-342900"/>
            <a:r>
              <a:rPr lang="en-US" sz="2400" dirty="0"/>
              <a:t>See Application Case 2.6 for an example </a:t>
            </a:r>
          </a:p>
          <a:p>
            <a:r>
              <a:rPr lang="en-US" sz="2400" dirty="0"/>
              <a:t>Training – </a:t>
            </a:r>
            <a:r>
              <a:rPr lang="en-US" sz="2400" spc="-300" dirty="0"/>
              <a:t>A </a:t>
            </a:r>
            <a:r>
              <a:rPr lang="en-US" sz="2400" dirty="0"/>
              <a:t>I facilitates training</a:t>
            </a:r>
          </a:p>
          <a:p>
            <a:r>
              <a:rPr lang="en-US" sz="2400" dirty="0"/>
              <a:t>Performance assessment (evaluation) </a:t>
            </a:r>
          </a:p>
          <a:p>
            <a:r>
              <a:rPr lang="en-US" sz="2400" dirty="0"/>
              <a:t>Retention –eliminating attrition</a:t>
            </a:r>
          </a:p>
          <a:p>
            <a:pPr marL="829818" lvl="1" indent="-342900"/>
            <a:r>
              <a:rPr lang="en-US" sz="2400" dirty="0"/>
              <a:t>Predicting attrition way ahead of time to eliminate loss of talent </a:t>
            </a:r>
          </a:p>
          <a:p>
            <a:r>
              <a:rPr lang="en-US" sz="2400" dirty="0"/>
              <a:t>Using </a:t>
            </a:r>
            <a:r>
              <a:rPr lang="en-US" sz="2400" dirty="0" err="1"/>
              <a:t>chatbots</a:t>
            </a:r>
            <a:r>
              <a:rPr lang="en-US" sz="2400" dirty="0"/>
              <a:t> for supporting </a:t>
            </a:r>
            <a:r>
              <a:rPr lang="en-US" sz="2400" spc="-300" dirty="0"/>
              <a:t>H R </a:t>
            </a:r>
            <a:r>
              <a:rPr lang="en-US" sz="2400" dirty="0"/>
              <a:t>M</a:t>
            </a:r>
          </a:p>
          <a:p>
            <a:pPr marL="829818" lvl="1" indent="-342900"/>
            <a:r>
              <a:rPr lang="en-US" sz="2400" dirty="0"/>
              <a:t>See olivia.paradox.ai.</a:t>
            </a:r>
          </a:p>
        </p:txBody>
      </p:sp>
    </p:spTree>
    <p:extLst>
      <p:ext uri="{BB962C8B-B14F-4D97-AF65-F5344CB8AC3E}">
        <p14:creationId xmlns:p14="http://schemas.microsoft.com/office/powerpoint/2010/main" val="2826754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2"/>
            <a:ext cx="8153400" cy="984885"/>
          </a:xfrm>
        </p:spPr>
        <p:txBody>
          <a:bodyPr wrap="square">
            <a:spAutoFit/>
          </a:bodyPr>
          <a:lstStyle/>
          <a:p>
            <a:r>
              <a:rPr lang="en-US" sz="3600" spc="-450" dirty="0">
                <a:latin typeface="+mj-lt"/>
              </a:rPr>
              <a:t>A </a:t>
            </a:r>
            <a:r>
              <a:rPr lang="en-US" sz="3600" dirty="0">
                <a:latin typeface="+mj-lt"/>
              </a:rPr>
              <a:t>I in Human Resource Management </a:t>
            </a:r>
            <a:r>
              <a:rPr lang="en-US" sz="2800" dirty="0">
                <a:latin typeface="+mj-lt"/>
              </a:rPr>
              <a:t>(2 of 2)</a:t>
            </a:r>
          </a:p>
        </p:txBody>
      </p:sp>
      <p:sp>
        <p:nvSpPr>
          <p:cNvPr id="4" name="Content Placeholder 3"/>
          <p:cNvSpPr>
            <a:spLocks noGrp="1"/>
          </p:cNvSpPr>
          <p:nvPr>
            <p:ph idx="13"/>
          </p:nvPr>
        </p:nvSpPr>
        <p:spPr>
          <a:xfrm>
            <a:off x="457200" y="1369537"/>
            <a:ext cx="8153400" cy="4508927"/>
          </a:xfrm>
        </p:spPr>
        <p:txBody>
          <a:bodyPr>
            <a:spAutoFit/>
          </a:bodyPr>
          <a:lstStyle/>
          <a:p>
            <a:pPr marL="285750" indent="-285750"/>
            <a:r>
              <a:rPr lang="en-US" sz="2400" dirty="0"/>
              <a:t>Introducing </a:t>
            </a:r>
            <a:r>
              <a:rPr lang="en-US" sz="2400" spc="-300" dirty="0"/>
              <a:t>A </a:t>
            </a:r>
            <a:r>
              <a:rPr lang="en-US" sz="2400" dirty="0"/>
              <a:t>I to </a:t>
            </a:r>
            <a:r>
              <a:rPr lang="en-US" sz="2400" spc="-300" dirty="0"/>
              <a:t>H R </a:t>
            </a:r>
            <a:r>
              <a:rPr lang="en-US" sz="2400" dirty="0"/>
              <a:t>M operations:</a:t>
            </a:r>
          </a:p>
          <a:p>
            <a:pPr marL="1001268" lvl="1" indent="-514350">
              <a:buFont typeface="+mj-lt"/>
              <a:buAutoNum type="arabicPeriod"/>
            </a:pPr>
            <a:r>
              <a:rPr lang="en-US" sz="2400" dirty="0"/>
              <a:t>Experiment with a variety of </a:t>
            </a:r>
            <a:r>
              <a:rPr lang="en-US" sz="2400" dirty="0" err="1"/>
              <a:t>chatbots</a:t>
            </a:r>
            <a:endParaRPr lang="en-US" sz="2400" dirty="0"/>
          </a:p>
          <a:p>
            <a:pPr marL="1001268" lvl="1" indent="-514350">
              <a:buFont typeface="+mj-lt"/>
              <a:buAutoNum type="arabicPeriod"/>
            </a:pPr>
            <a:r>
              <a:rPr lang="en-US" sz="2400" dirty="0"/>
              <a:t>Develop a team approach involving other functional areas</a:t>
            </a:r>
          </a:p>
          <a:p>
            <a:pPr marL="1001268" lvl="1" indent="-514350">
              <a:buFont typeface="+mj-lt"/>
              <a:buAutoNum type="arabicPeriod"/>
            </a:pPr>
            <a:r>
              <a:rPr lang="en-US" sz="2400" dirty="0"/>
              <a:t>Properly plan a technology roadmap for both the short and long term, including shared vision with other functional areas</a:t>
            </a:r>
          </a:p>
          <a:p>
            <a:pPr marL="1001268" lvl="1" indent="-514350">
              <a:buFont typeface="+mj-lt"/>
              <a:buAutoNum type="arabicPeriod"/>
            </a:pPr>
            <a:r>
              <a:rPr lang="en-US" sz="2400" dirty="0"/>
              <a:t>Identify new job roles and modifications in existing job roles in the transformed environment</a:t>
            </a:r>
          </a:p>
          <a:p>
            <a:pPr marL="1001268" lvl="1" indent="-514350">
              <a:buFont typeface="+mj-lt"/>
              <a:buAutoNum type="arabicPeriod"/>
            </a:pPr>
            <a:r>
              <a:rPr lang="en-US" sz="2400" dirty="0"/>
              <a:t>Train and educate the </a:t>
            </a:r>
            <a:r>
              <a:rPr lang="en-US" sz="2400" spc="-300" dirty="0"/>
              <a:t>H R </a:t>
            </a:r>
            <a:r>
              <a:rPr lang="en-US" sz="2400" dirty="0"/>
              <a:t>M team to understand </a:t>
            </a:r>
            <a:r>
              <a:rPr lang="en-US" sz="2400" spc="-300" dirty="0"/>
              <a:t>A </a:t>
            </a:r>
            <a:r>
              <a:rPr lang="en-US" sz="2400" dirty="0"/>
              <a:t>I and gain expertise in it.</a:t>
            </a:r>
          </a:p>
        </p:txBody>
      </p:sp>
    </p:spTree>
    <p:extLst>
      <p:ext uri="{BB962C8B-B14F-4D97-AF65-F5344CB8AC3E}">
        <p14:creationId xmlns:p14="http://schemas.microsoft.com/office/powerpoint/2010/main" val="185257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450" dirty="0">
                <a:latin typeface="+mj-lt"/>
              </a:rPr>
              <a:t>A </a:t>
            </a:r>
            <a:r>
              <a:rPr lang="en-US" sz="3600" dirty="0">
                <a:latin typeface="+mj-lt"/>
              </a:rPr>
              <a:t>I in Marketing, Advertising, &amp; </a:t>
            </a:r>
            <a:r>
              <a:rPr lang="en-US" sz="3600" spc="-450" dirty="0">
                <a:latin typeface="+mj-lt"/>
              </a:rPr>
              <a:t>C R </a:t>
            </a:r>
            <a:r>
              <a:rPr lang="en-US" sz="3600" dirty="0">
                <a:latin typeface="+mj-lt"/>
              </a:rPr>
              <a:t>M </a:t>
            </a:r>
            <a:r>
              <a:rPr lang="en-US" sz="2800" dirty="0">
                <a:latin typeface="+mj-lt"/>
              </a:rPr>
              <a:t>(1 of 2)</a:t>
            </a:r>
            <a:endParaRPr lang="en-US" sz="3600" dirty="0">
              <a:latin typeface="+mj-lt"/>
            </a:endParaRPr>
          </a:p>
        </p:txBody>
      </p:sp>
      <p:sp>
        <p:nvSpPr>
          <p:cNvPr id="4" name="Content Placeholder 3"/>
          <p:cNvSpPr>
            <a:spLocks noGrp="1"/>
          </p:cNvSpPr>
          <p:nvPr>
            <p:ph idx="13"/>
          </p:nvPr>
        </p:nvSpPr>
        <p:spPr>
          <a:xfrm>
            <a:off x="457200" y="1369537"/>
            <a:ext cx="8153400" cy="4001095"/>
          </a:xfrm>
        </p:spPr>
        <p:txBody>
          <a:bodyPr>
            <a:spAutoFit/>
          </a:bodyPr>
          <a:lstStyle/>
          <a:p>
            <a:pPr marL="285750" indent="-285750"/>
            <a:r>
              <a:rPr lang="en-US" sz="2400" dirty="0"/>
              <a:t>One of the richest area for </a:t>
            </a:r>
            <a:r>
              <a:rPr lang="en-US" sz="2400" spc="-300" dirty="0"/>
              <a:t>A </a:t>
            </a:r>
            <a:r>
              <a:rPr lang="en-US" sz="2400" dirty="0"/>
              <a:t>I applications:</a:t>
            </a:r>
          </a:p>
          <a:p>
            <a:pPr marL="1001268" lvl="1" indent="-514350">
              <a:buFont typeface="+mj-lt"/>
              <a:buAutoNum type="arabicPeriod"/>
            </a:pPr>
            <a:r>
              <a:rPr lang="en-US" sz="2400" dirty="0"/>
              <a:t>Product and personal recommendations</a:t>
            </a:r>
          </a:p>
          <a:p>
            <a:pPr marL="1001268" lvl="1" indent="-514350">
              <a:buFont typeface="+mj-lt"/>
              <a:buAutoNum type="arabicPeriod"/>
            </a:pPr>
            <a:r>
              <a:rPr lang="en-US" sz="2400" dirty="0"/>
              <a:t>Smart search engines</a:t>
            </a:r>
          </a:p>
          <a:p>
            <a:pPr marL="1001268" lvl="1" indent="-514350">
              <a:buFont typeface="+mj-lt"/>
              <a:buAutoNum type="arabicPeriod"/>
            </a:pPr>
            <a:r>
              <a:rPr lang="en-US" sz="2400" dirty="0"/>
              <a:t>Fraud and data breaches detection</a:t>
            </a:r>
          </a:p>
          <a:p>
            <a:pPr marL="1001268" lvl="1" indent="-514350">
              <a:buFont typeface="+mj-lt"/>
              <a:buAutoNum type="arabicPeriod"/>
            </a:pPr>
            <a:r>
              <a:rPr lang="en-US" sz="2400" dirty="0"/>
              <a:t>Social semantics</a:t>
            </a:r>
          </a:p>
          <a:p>
            <a:pPr marL="1001268" lvl="1" indent="-514350">
              <a:buFont typeface="+mj-lt"/>
              <a:buAutoNum type="arabicPeriod"/>
            </a:pPr>
            <a:r>
              <a:rPr lang="en-US" sz="2400" dirty="0"/>
              <a:t>Web site design</a:t>
            </a:r>
          </a:p>
          <a:p>
            <a:pPr marL="1001268" lvl="1" indent="-514350">
              <a:buFont typeface="+mj-lt"/>
              <a:buAutoNum type="arabicPeriod"/>
            </a:pPr>
            <a:r>
              <a:rPr lang="en-US" sz="2400" dirty="0"/>
              <a:t>Producer pricing</a:t>
            </a:r>
          </a:p>
          <a:p>
            <a:pPr marL="1001268" lvl="1" indent="-514350">
              <a:buFont typeface="+mj-lt"/>
              <a:buAutoNum type="arabicPeriod"/>
            </a:pPr>
            <a:r>
              <a:rPr lang="en-US" sz="2400" dirty="0"/>
              <a:t>Predictive customer service</a:t>
            </a:r>
          </a:p>
          <a:p>
            <a:pPr marL="1001268" lvl="1" indent="-514350">
              <a:buFont typeface="+mj-lt"/>
              <a:buAutoNum type="arabicPeriod"/>
            </a:pPr>
            <a:r>
              <a:rPr lang="en-US" sz="2400" dirty="0"/>
              <a:t>… many more in the book …</a:t>
            </a:r>
          </a:p>
        </p:txBody>
      </p:sp>
    </p:spTree>
    <p:extLst>
      <p:ext uri="{BB962C8B-B14F-4D97-AF65-F5344CB8AC3E}">
        <p14:creationId xmlns:p14="http://schemas.microsoft.com/office/powerpoint/2010/main" val="3832234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spc="-450" dirty="0">
                <a:latin typeface="+mj-lt"/>
              </a:rPr>
              <a:t>A </a:t>
            </a:r>
            <a:r>
              <a:rPr lang="en-US" sz="3600" dirty="0">
                <a:latin typeface="+mj-lt"/>
              </a:rPr>
              <a:t>I in Marketing, Advertising, &amp; </a:t>
            </a:r>
            <a:r>
              <a:rPr lang="en-US" sz="3600" spc="-450" dirty="0">
                <a:latin typeface="+mj-lt"/>
              </a:rPr>
              <a:t>C R </a:t>
            </a:r>
            <a:r>
              <a:rPr lang="en-US" sz="3600" dirty="0">
                <a:latin typeface="+mj-lt"/>
              </a:rPr>
              <a:t>M </a:t>
            </a:r>
            <a:r>
              <a:rPr lang="en-US" sz="2800" dirty="0">
                <a:latin typeface="+mj-lt"/>
              </a:rPr>
              <a:t>(2 of 2)</a:t>
            </a:r>
            <a:endParaRPr lang="en-US" sz="3600" dirty="0">
              <a:latin typeface="+mj-lt"/>
            </a:endParaRPr>
          </a:p>
        </p:txBody>
      </p:sp>
      <p:sp>
        <p:nvSpPr>
          <p:cNvPr id="4" name="Content Placeholder 3"/>
          <p:cNvSpPr>
            <a:spLocks noGrp="1"/>
          </p:cNvSpPr>
          <p:nvPr>
            <p:ph idx="1"/>
          </p:nvPr>
        </p:nvSpPr>
        <p:spPr>
          <a:xfrm>
            <a:off x="457200" y="1371600"/>
            <a:ext cx="8153400" cy="3185487"/>
          </a:xfrm>
        </p:spPr>
        <p:txBody>
          <a:bodyPr wrap="square">
            <a:spAutoFit/>
          </a:bodyPr>
          <a:lstStyle/>
          <a:p>
            <a:pPr marL="285750" indent="-285750"/>
            <a:r>
              <a:rPr lang="en-US" sz="2400" dirty="0"/>
              <a:t>Improving customer experience and </a:t>
            </a:r>
            <a:r>
              <a:rPr lang="en-US" sz="2400" spc="-300" dirty="0"/>
              <a:t>C R </a:t>
            </a:r>
            <a:r>
              <a:rPr lang="en-US" sz="2400" dirty="0"/>
              <a:t>M</a:t>
            </a:r>
          </a:p>
          <a:p>
            <a:pPr marL="1001268" lvl="1" indent="-514350">
              <a:buFont typeface="+mj-lt"/>
              <a:buAutoNum type="arabicPeriod"/>
            </a:pPr>
            <a:r>
              <a:rPr lang="en-US" sz="2400" dirty="0"/>
              <a:t>Use </a:t>
            </a:r>
            <a:r>
              <a:rPr lang="en-US" sz="2400" spc="-300" dirty="0"/>
              <a:t>N L </a:t>
            </a:r>
            <a:r>
              <a:rPr lang="en-US" sz="2400" dirty="0"/>
              <a:t>P for generating user documentation. This capability also improves the customer–machine dialogue.</a:t>
            </a:r>
          </a:p>
          <a:p>
            <a:pPr marL="1001268" lvl="1" indent="-514350">
              <a:buFont typeface="+mj-lt"/>
              <a:buAutoNum type="arabicPeriod"/>
            </a:pPr>
            <a:r>
              <a:rPr lang="en-US" sz="2400" dirty="0"/>
              <a:t>Use visual categorization to organize images (for example, see </a:t>
            </a:r>
            <a:r>
              <a:rPr lang="en-US" sz="2400" spc="-300" dirty="0"/>
              <a:t>I B </a:t>
            </a:r>
            <a:r>
              <a:rPr lang="en-US" sz="2400" dirty="0"/>
              <a:t>M’s Visual Recognition and </a:t>
            </a:r>
            <a:r>
              <a:rPr lang="en-US" sz="2400" dirty="0" err="1"/>
              <a:t>Clarifai</a:t>
            </a:r>
            <a:r>
              <a:rPr lang="en-US" sz="2400" dirty="0"/>
              <a:t>)</a:t>
            </a:r>
          </a:p>
          <a:p>
            <a:pPr marL="1001268" lvl="1" indent="-514350">
              <a:buFont typeface="+mj-lt"/>
              <a:buAutoNum type="arabicPeriod"/>
            </a:pPr>
            <a:r>
              <a:rPr lang="en-US" sz="2400" dirty="0"/>
              <a:t>Provide personalized and segmented services by analyzing customer data. </a:t>
            </a:r>
          </a:p>
        </p:txBody>
      </p:sp>
      <p:sp>
        <p:nvSpPr>
          <p:cNvPr id="3" name="Content Placeholder 2"/>
          <p:cNvSpPr>
            <a:spLocks noGrp="1"/>
          </p:cNvSpPr>
          <p:nvPr>
            <p:ph idx="13"/>
          </p:nvPr>
        </p:nvSpPr>
        <p:spPr>
          <a:xfrm>
            <a:off x="457200" y="4722812"/>
            <a:ext cx="8153400" cy="369332"/>
          </a:xfrm>
        </p:spPr>
        <p:txBody>
          <a:bodyPr wrap="square">
            <a:spAutoFit/>
          </a:bodyPr>
          <a:lstStyle/>
          <a:p>
            <a:r>
              <a:rPr lang="en-US" sz="2400" spc="-300" dirty="0"/>
              <a:t>A </a:t>
            </a:r>
            <a:r>
              <a:rPr lang="en-US" sz="2400" dirty="0"/>
              <a:t>I in </a:t>
            </a:r>
            <a:r>
              <a:rPr lang="en-US" sz="2400" spc="-300" dirty="0"/>
              <a:t>C R </a:t>
            </a:r>
            <a:r>
              <a:rPr lang="en-US" sz="2400" dirty="0"/>
              <a:t>M Example: </a:t>
            </a:r>
            <a:r>
              <a:rPr lang="en-US" sz="2400" dirty="0" err="1"/>
              <a:t>Salesforce’s</a:t>
            </a:r>
            <a:r>
              <a:rPr lang="en-US" sz="2400" dirty="0"/>
              <a:t> </a:t>
            </a:r>
            <a:r>
              <a:rPr lang="en-US" sz="2400" spc="-300" dirty="0"/>
              <a:t>A </a:t>
            </a:r>
            <a:r>
              <a:rPr lang="en-US" sz="2400" dirty="0"/>
              <a:t>I Einstein</a:t>
            </a:r>
          </a:p>
        </p:txBody>
      </p:sp>
    </p:spTree>
    <p:extLst>
      <p:ext uri="{BB962C8B-B14F-4D97-AF65-F5344CB8AC3E}">
        <p14:creationId xmlns:p14="http://schemas.microsoft.com/office/powerpoint/2010/main" val="3148117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US" sz="3600" spc="-450" dirty="0">
                <a:latin typeface="+mj-lt"/>
              </a:rPr>
              <a:t>A </a:t>
            </a:r>
            <a:r>
              <a:rPr lang="en-US" sz="3600" dirty="0">
                <a:latin typeface="+mj-lt"/>
              </a:rPr>
              <a:t>I in Production-Operation Management</a:t>
            </a:r>
          </a:p>
        </p:txBody>
      </p:sp>
      <p:sp>
        <p:nvSpPr>
          <p:cNvPr id="4" name="Content Placeholder 3"/>
          <p:cNvSpPr>
            <a:spLocks noGrp="1"/>
          </p:cNvSpPr>
          <p:nvPr>
            <p:ph idx="13"/>
          </p:nvPr>
        </p:nvSpPr>
        <p:spPr>
          <a:xfrm>
            <a:off x="457200" y="1369537"/>
            <a:ext cx="8153400" cy="4208844"/>
          </a:xfrm>
        </p:spPr>
        <p:txBody>
          <a:bodyPr>
            <a:spAutoFit/>
          </a:bodyPr>
          <a:lstStyle/>
          <a:p>
            <a:r>
              <a:rPr lang="en-US" sz="2400" spc="-300" dirty="0"/>
              <a:t>A </a:t>
            </a:r>
            <a:r>
              <a:rPr lang="en-US" sz="2400" dirty="0"/>
              <a:t>I in manufacturing</a:t>
            </a:r>
          </a:p>
          <a:p>
            <a:pPr marL="829818" lvl="1" indent="-342900"/>
            <a:r>
              <a:rPr lang="en-US" sz="2400" dirty="0"/>
              <a:t>Automation for compliance and cost reduction</a:t>
            </a:r>
          </a:p>
          <a:p>
            <a:pPr marL="829818" lvl="1" indent="-342900"/>
            <a:r>
              <a:rPr lang="en-US" sz="2400" dirty="0"/>
              <a:t>React quicker and more effectively (agility) </a:t>
            </a:r>
          </a:p>
          <a:p>
            <a:r>
              <a:rPr lang="en-US" sz="2400" dirty="0"/>
              <a:t>Implementation model </a:t>
            </a:r>
          </a:p>
          <a:p>
            <a:pPr marL="829818" lvl="1" indent="-342900"/>
            <a:r>
              <a:rPr lang="en-US" sz="2400" dirty="0"/>
              <a:t>Streamlining processes, smart outsourcing, work automation, improving customer experience  </a:t>
            </a:r>
          </a:p>
          <a:p>
            <a:r>
              <a:rPr lang="en-US" sz="2400" dirty="0"/>
              <a:t>Intelligent factories</a:t>
            </a:r>
          </a:p>
          <a:p>
            <a:r>
              <a:rPr lang="en-US" sz="2400" dirty="0"/>
              <a:t>Logistic and transportation</a:t>
            </a:r>
          </a:p>
          <a:p>
            <a:pPr marL="829818" lvl="1" indent="-342900"/>
            <a:r>
              <a:rPr lang="en-US" sz="2400" dirty="0"/>
              <a:t>Example: </a:t>
            </a:r>
            <a:r>
              <a:rPr lang="en-US" sz="2400" spc="-300" dirty="0"/>
              <a:t>D H </a:t>
            </a:r>
            <a:r>
              <a:rPr lang="en-US" sz="2400" dirty="0"/>
              <a:t>L supply-chain</a:t>
            </a:r>
          </a:p>
        </p:txBody>
      </p:sp>
    </p:spTree>
    <p:extLst>
      <p:ext uri="{BB962C8B-B14F-4D97-AF65-F5344CB8AC3E}">
        <p14:creationId xmlns:p14="http://schemas.microsoft.com/office/powerpoint/2010/main" val="461653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400" dirty="0">
                <a:solidFill>
                  <a:srgbClr val="007FA3"/>
                </a:solidFill>
              </a:rPr>
              <a:t>I N R I </a:t>
            </a:r>
            <a:r>
              <a:rPr lang="en-IN" sz="2800" b="1" dirty="0">
                <a:solidFill>
                  <a:srgbClr val="007FA3"/>
                </a:solidFill>
              </a:rPr>
              <a:t>X Solves Transportation Problems</a:t>
            </a:r>
            <a:endParaRPr lang="en-US" sz="2800" b="1" dirty="0"/>
          </a:p>
        </p:txBody>
      </p:sp>
      <p:sp>
        <p:nvSpPr>
          <p:cNvPr id="4" name="Content Placeholder 3"/>
          <p:cNvSpPr>
            <a:spLocks noGrp="1"/>
          </p:cNvSpPr>
          <p:nvPr>
            <p:ph idx="13"/>
          </p:nvPr>
        </p:nvSpPr>
        <p:spPr>
          <a:xfrm>
            <a:off x="457200" y="1371600"/>
            <a:ext cx="8153400" cy="2054409"/>
          </a:xfrm>
        </p:spPr>
        <p:txBody>
          <a:bodyPr>
            <a:spAutoFit/>
          </a:bodyPr>
          <a:lstStyle/>
          <a:p>
            <a:pPr marL="285750" indent="-285750"/>
            <a:r>
              <a:rPr lang="en-US" sz="2400" dirty="0">
                <a:hlinkClick r:id="rId3" tooltip="http://www.inrix.com"/>
              </a:rPr>
              <a:t>http://www.inrix.com</a:t>
            </a:r>
            <a:r>
              <a:rPr lang="en-US" sz="2400" dirty="0">
                <a:hlinkClick r:id="rId3"/>
              </a:rPr>
              <a:t>  </a:t>
            </a:r>
            <a:endParaRPr lang="en-US" sz="2400" dirty="0"/>
          </a:p>
          <a:p>
            <a:pPr marL="285750" indent="-285750"/>
            <a:r>
              <a:rPr lang="en-US" sz="2400" dirty="0"/>
              <a:t>The problem…</a:t>
            </a:r>
          </a:p>
          <a:p>
            <a:pPr marL="285750" indent="-285750"/>
            <a:r>
              <a:rPr lang="en-US" sz="2400" dirty="0"/>
              <a:t>The solution…</a:t>
            </a:r>
          </a:p>
          <a:p>
            <a:pPr marL="285750" indent="-285750"/>
            <a:r>
              <a:rPr lang="en-US" sz="2400" dirty="0"/>
              <a:t>The results…</a:t>
            </a:r>
          </a:p>
        </p:txBody>
      </p:sp>
    </p:spTree>
    <p:extLst>
      <p:ext uri="{BB962C8B-B14F-4D97-AF65-F5344CB8AC3E}">
        <p14:creationId xmlns:p14="http://schemas.microsoft.com/office/powerpoint/2010/main" val="397988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(2 </a:t>
            </a:r>
            <a:r>
              <a:rPr lang="en-US" sz="2800">
                <a:latin typeface="+mj-lt"/>
              </a:rPr>
              <a:t>of 2)</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400" dirty="0">
                <a:solidFill>
                  <a:srgbClr val="007FA3"/>
                </a:solidFill>
              </a:rPr>
              <a:t>I N R I </a:t>
            </a:r>
            <a:r>
              <a:rPr lang="en-IN" sz="2800" b="1" dirty="0">
                <a:solidFill>
                  <a:srgbClr val="007FA3"/>
                </a:solidFill>
              </a:rPr>
              <a:t>X Solves Transportation Problems</a:t>
            </a:r>
            <a:endParaRPr lang="en-US" sz="2800" b="1" dirty="0"/>
          </a:p>
        </p:txBody>
      </p:sp>
      <p:sp>
        <p:nvSpPr>
          <p:cNvPr id="4" name="Content Placeholder 3"/>
          <p:cNvSpPr>
            <a:spLocks noGrp="1"/>
          </p:cNvSpPr>
          <p:nvPr>
            <p:ph idx="13"/>
          </p:nvPr>
        </p:nvSpPr>
        <p:spPr>
          <a:xfrm>
            <a:off x="457200" y="1371600"/>
            <a:ext cx="8153400" cy="3162404"/>
          </a:xfrm>
        </p:spPr>
        <p:txBody>
          <a:bodyPr>
            <a:spAutoFit/>
          </a:bodyPr>
          <a:lstStyle/>
          <a:p>
            <a:pPr marL="0" indent="0">
              <a:buNone/>
            </a:pPr>
            <a:r>
              <a:rPr lang="en-US" sz="2400" b="1" dirty="0">
                <a:solidFill>
                  <a:srgbClr val="007FA3"/>
                </a:solidFill>
              </a:rPr>
              <a:t>Questions for the Opening Vignette:</a:t>
            </a:r>
          </a:p>
          <a:p>
            <a:pPr marL="457200" indent="-457200">
              <a:buFont typeface="+mj-lt"/>
              <a:buAutoNum type="arabicPeriod"/>
            </a:pPr>
            <a:r>
              <a:rPr lang="en-US" sz="2400" dirty="0"/>
              <a:t>Explain how does INRIX Help Austin Improve Signal Timing During Covid? (see the case at </a:t>
            </a:r>
            <a:r>
              <a:rPr lang="en-US" sz="2400" dirty="0">
                <a:hlinkClick r:id="rId3"/>
              </a:rPr>
              <a:t>https://inrix.com/case-studies/inrix-helps-austin-texas-improve-signal-timing-during-covid/</a:t>
            </a:r>
            <a:r>
              <a:rPr lang="en-US" sz="2400" dirty="0"/>
              <a:t> ).</a:t>
            </a:r>
          </a:p>
          <a:p>
            <a:pPr marL="457200" indent="-457200">
              <a:buFont typeface="+mj-lt"/>
              <a:buAutoNum type="arabicPeriod"/>
            </a:pPr>
            <a:r>
              <a:rPr lang="en-US" sz="2400" dirty="0"/>
              <a:t>How does this case relate to decision support?</a:t>
            </a:r>
          </a:p>
          <a:p>
            <a:pPr marL="457200" indent="-457200">
              <a:buFont typeface="+mj-lt"/>
              <a:buAutoNum type="arabicPeriod"/>
            </a:pPr>
            <a:r>
              <a:rPr lang="en-US" sz="2400" dirty="0"/>
              <a:t>Identify the </a:t>
            </a:r>
            <a:r>
              <a:rPr lang="en-US" sz="2400" spc="-300" dirty="0"/>
              <a:t>A </a:t>
            </a:r>
            <a:r>
              <a:rPr lang="en-US" sz="2400" dirty="0"/>
              <a:t>I elements in this system.</a:t>
            </a:r>
          </a:p>
        </p:txBody>
      </p:sp>
    </p:spTree>
    <p:extLst>
      <p:ext uri="{BB962C8B-B14F-4D97-AF65-F5344CB8AC3E}">
        <p14:creationId xmlns:p14="http://schemas.microsoft.com/office/powerpoint/2010/main" val="274085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Artificial Intelligence</a:t>
            </a:r>
          </a:p>
        </p:txBody>
      </p:sp>
      <p:sp>
        <p:nvSpPr>
          <p:cNvPr id="4" name="Content Placeholder 3"/>
          <p:cNvSpPr>
            <a:spLocks noGrp="1"/>
          </p:cNvSpPr>
          <p:nvPr>
            <p:ph idx="13"/>
          </p:nvPr>
        </p:nvSpPr>
        <p:spPr>
          <a:xfrm>
            <a:off x="457200" y="990600"/>
            <a:ext cx="8153400" cy="3277820"/>
          </a:xfrm>
        </p:spPr>
        <p:txBody>
          <a:bodyPr>
            <a:spAutoFit/>
          </a:bodyPr>
          <a:lstStyle/>
          <a:p>
            <a:pPr marL="285750" indent="-285750"/>
            <a:r>
              <a:rPr lang="en-US" sz="2400" dirty="0"/>
              <a:t>Definitions for artificial intelligence (</a:t>
            </a:r>
            <a:r>
              <a:rPr lang="en-US" sz="2400" spc="-300" dirty="0"/>
              <a:t>A </a:t>
            </a:r>
            <a:r>
              <a:rPr lang="en-US" sz="2400" dirty="0"/>
              <a:t>I)</a:t>
            </a:r>
          </a:p>
          <a:p>
            <a:pPr marL="772668" lvl="1"/>
            <a:r>
              <a:rPr lang="en-US" sz="2400" dirty="0"/>
              <a:t>Many definitions of </a:t>
            </a:r>
            <a:r>
              <a:rPr lang="en-US" sz="2400" spc="-300" dirty="0"/>
              <a:t>A </a:t>
            </a:r>
            <a:r>
              <a:rPr lang="en-US" sz="2400" dirty="0"/>
              <a:t>I </a:t>
            </a:r>
          </a:p>
          <a:p>
            <a:pPr marL="772668" lvl="1"/>
            <a:r>
              <a:rPr lang="en-US" sz="2400" dirty="0"/>
              <a:t>Relationship between </a:t>
            </a:r>
            <a:r>
              <a:rPr lang="en-US" sz="2400" spc="-300" dirty="0"/>
              <a:t>A </a:t>
            </a:r>
            <a:r>
              <a:rPr lang="en-US" sz="2400" dirty="0"/>
              <a:t>I and logic</a:t>
            </a:r>
          </a:p>
          <a:p>
            <a:pPr marL="1172718" lvl="2" indent="-285750"/>
            <a:r>
              <a:rPr lang="en-US" sz="2400" dirty="0"/>
              <a:t>plato.stanford.edu/entries/logic-</a:t>
            </a:r>
            <a:r>
              <a:rPr lang="en-US" sz="2400" dirty="0" err="1"/>
              <a:t>ai</a:t>
            </a:r>
            <a:r>
              <a:rPr lang="en-US" sz="2400" dirty="0"/>
              <a:t> </a:t>
            </a:r>
          </a:p>
          <a:p>
            <a:pPr marL="285750" indent="-285750"/>
            <a:r>
              <a:rPr lang="en-US" sz="2400" dirty="0"/>
              <a:t>Major characteristics of </a:t>
            </a:r>
            <a:r>
              <a:rPr lang="en-US" sz="2400" spc="-300" dirty="0"/>
              <a:t>A </a:t>
            </a:r>
            <a:r>
              <a:rPr lang="en-US" sz="2400" dirty="0"/>
              <a:t>I machines</a:t>
            </a:r>
          </a:p>
          <a:p>
            <a:pPr marL="772668" lvl="1"/>
            <a:r>
              <a:rPr lang="en-US" sz="2400" dirty="0"/>
              <a:t>Smarter computers/machines</a:t>
            </a:r>
          </a:p>
          <a:p>
            <a:pPr marL="285750" indent="-285750"/>
            <a:r>
              <a:rPr lang="en-US" sz="2400" dirty="0"/>
              <a:t>Major elements of </a:t>
            </a:r>
            <a:r>
              <a:rPr lang="en-US" sz="2400" spc="-300" dirty="0"/>
              <a:t>A </a:t>
            </a:r>
            <a:r>
              <a:rPr lang="en-US" sz="2400" dirty="0"/>
              <a:t>I … </a:t>
            </a:r>
          </a:p>
        </p:txBody>
      </p:sp>
    </p:spTree>
    <p:extLst>
      <p:ext uri="{BB962C8B-B14F-4D97-AF65-F5344CB8AC3E}">
        <p14:creationId xmlns:p14="http://schemas.microsoft.com/office/powerpoint/2010/main" val="132418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dirty="0">
                <a:latin typeface="+mj-lt"/>
              </a:rPr>
              <a:t>The Functionalities and Applications of </a:t>
            </a:r>
            <a:r>
              <a:rPr lang="en-IN" sz="3600" spc="-450" dirty="0">
                <a:latin typeface="+mj-lt"/>
              </a:rPr>
              <a:t>A </a:t>
            </a:r>
            <a:r>
              <a:rPr lang="en-IN" sz="3600" dirty="0">
                <a:latin typeface="+mj-lt"/>
              </a:rPr>
              <a:t>I</a:t>
            </a:r>
            <a:endParaRPr lang="en-US" sz="3600" dirty="0">
              <a:latin typeface="+mj-lt"/>
            </a:endParaRPr>
          </a:p>
        </p:txBody>
      </p:sp>
      <p:pic>
        <p:nvPicPr>
          <p:cNvPr id="1026" name="Picture 2" descr="The details of the graphic are as follows:&#10;• On the trunk of the tree is written The AI Tree. &#10;• The area below the ground is labeled Foundations and the area above it is labeled Technologies and Applications. &#10;• The following are listed in boxes at the root endings of the tree: &#10;• Philosophy&#10;• Human Behavior&#10;• Neurology&#10;• Sociology&#10;• Psychology&#10;• Human Cognition&#10;• IoT&#10;• Logic&#10;• Linguistics&#10;• Robotics&#10;• Biology&#10;• Mathematics&#10;• M2M&#10;• Computer Science&#10;• Engineering&#10;• Management Science&#10;• Information Systems&#10;• Statistics&#10;• Fuzzy Logic &#10;• Pattern Recognition&#10;• The following are listed in boxes on the branches and leaves of the tree: &#10;• Intelligence&#10;• Tutoring&#10;• Autonomous Vehicles&#10;• Speech Understanding&#10;• Automatic Programming&#10;• Game Playing&#10;• Computer Vision&#10;• Augmented Reality&#10;• Expert Systems&#10;• Smart Homes&#10;• Intelligent Agents&#10;• Natural Language Processing&#10;• Personal Assistant&#10;• Machine Learning&#10;• Voice Recognition&#10;• Neutral Networks&#10;• Genetic Algorithms&#10;• Smart Cities&#10;• Deep Learning&#10;• Smart Factories &#10;• Robo Advisors"/>
          <p:cNvPicPr>
            <a:picLocks noChangeAspect="1" noChangeArrowheads="1"/>
          </p:cNvPicPr>
          <p:nvPr/>
        </p:nvPicPr>
        <p:blipFill rotWithShape="1">
          <a:blip r:embed="rId3">
            <a:extLst>
              <a:ext uri="{28A0092B-C50C-407E-A947-70E740481C1C}">
                <a14:useLocalDpi xmlns:a14="http://schemas.microsoft.com/office/drawing/2010/main" val="0"/>
              </a:ext>
            </a:extLst>
          </a:blip>
          <a:srcRect b="2845"/>
          <a:stretch/>
        </p:blipFill>
        <p:spPr bwMode="auto">
          <a:xfrm>
            <a:off x="1228725" y="1343745"/>
            <a:ext cx="6683887" cy="4967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18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(1 of 8)</a:t>
            </a:r>
            <a:endParaRPr lang="en-US" sz="3600" dirty="0">
              <a:latin typeface="+mj-lt"/>
            </a:endParaRPr>
          </a:p>
        </p:txBody>
      </p:sp>
      <p:sp>
        <p:nvSpPr>
          <p:cNvPr id="4" name="Content Placeholder 3"/>
          <p:cNvSpPr>
            <a:spLocks noGrp="1"/>
          </p:cNvSpPr>
          <p:nvPr>
            <p:ph idx="13"/>
          </p:nvPr>
        </p:nvSpPr>
        <p:spPr>
          <a:xfrm>
            <a:off x="457200" y="990600"/>
            <a:ext cx="8153400" cy="3500958"/>
          </a:xfrm>
        </p:spPr>
        <p:txBody>
          <a:bodyPr>
            <a:spAutoFit/>
          </a:bodyPr>
          <a:lstStyle/>
          <a:p>
            <a:pPr marL="285750" indent="-285750"/>
            <a:r>
              <a:rPr lang="en-US" sz="2400" dirty="0"/>
              <a:t>Many application of </a:t>
            </a:r>
            <a:r>
              <a:rPr lang="en-US" sz="2400" spc="-300" dirty="0"/>
              <a:t>A </a:t>
            </a:r>
            <a:r>
              <a:rPr lang="en-US" sz="2400" dirty="0"/>
              <a:t>I exists</a:t>
            </a:r>
          </a:p>
          <a:p>
            <a:pPr marL="772668" lvl="1"/>
            <a:r>
              <a:rPr lang="en-US" sz="2400" dirty="0"/>
              <a:t>Example: Pitney Bowes Is Getting Smarter with </a:t>
            </a:r>
            <a:r>
              <a:rPr lang="en-US" sz="2400" spc="-300" dirty="0"/>
              <a:t>A </a:t>
            </a:r>
            <a:r>
              <a:rPr lang="en-US" sz="2400" dirty="0"/>
              <a:t>I</a:t>
            </a:r>
          </a:p>
          <a:p>
            <a:pPr marL="285750" indent="-285750"/>
            <a:r>
              <a:rPr lang="en-US" sz="2400" dirty="0"/>
              <a:t>Major goals of </a:t>
            </a:r>
            <a:r>
              <a:rPr lang="en-US" sz="2400" spc="-300" dirty="0"/>
              <a:t>A </a:t>
            </a:r>
            <a:r>
              <a:rPr lang="en-US" sz="2400" dirty="0"/>
              <a:t>I</a:t>
            </a:r>
          </a:p>
          <a:p>
            <a:pPr marL="772668" lvl="1"/>
            <a:r>
              <a:rPr lang="en-US" sz="2400" dirty="0"/>
              <a:t>Perceive and properly react to changes in the environment that influence specific business processes and operations.</a:t>
            </a:r>
          </a:p>
          <a:p>
            <a:pPr marL="772668" lvl="1"/>
            <a:r>
              <a:rPr lang="en-US" sz="2400" dirty="0"/>
              <a:t>Introduce creativity in business processes and decision making.</a:t>
            </a:r>
          </a:p>
        </p:txBody>
      </p:sp>
    </p:spTree>
    <p:extLst>
      <p:ext uri="{BB962C8B-B14F-4D97-AF65-F5344CB8AC3E}">
        <p14:creationId xmlns:p14="http://schemas.microsoft.com/office/powerpoint/2010/main" val="126892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(2 of 8)</a:t>
            </a:r>
            <a:endParaRPr lang="en-US" sz="3600" dirty="0">
              <a:latin typeface="+mj-lt"/>
            </a:endParaRPr>
          </a:p>
        </p:txBody>
      </p:sp>
      <p:sp>
        <p:nvSpPr>
          <p:cNvPr id="4" name="Content Placeholder 3"/>
          <p:cNvSpPr>
            <a:spLocks noGrp="1"/>
          </p:cNvSpPr>
          <p:nvPr>
            <p:ph idx="13"/>
          </p:nvPr>
        </p:nvSpPr>
        <p:spPr>
          <a:xfrm>
            <a:off x="457200" y="990600"/>
            <a:ext cx="8153400" cy="4293483"/>
          </a:xfrm>
        </p:spPr>
        <p:txBody>
          <a:bodyPr>
            <a:spAutoFit/>
          </a:bodyPr>
          <a:lstStyle/>
          <a:p>
            <a:r>
              <a:rPr lang="en-US" sz="2400" dirty="0"/>
              <a:t>Drivers of </a:t>
            </a:r>
            <a:r>
              <a:rPr lang="en-US" sz="2400" spc="-300" dirty="0"/>
              <a:t>A </a:t>
            </a:r>
            <a:r>
              <a:rPr lang="en-US" sz="2400" dirty="0"/>
              <a:t>I</a:t>
            </a:r>
          </a:p>
          <a:p>
            <a:pPr marL="829818" lvl="1" indent="-342900"/>
            <a:r>
              <a:rPr lang="en-US" sz="2400" dirty="0"/>
              <a:t>Interest in smart machines and artificial brains</a:t>
            </a:r>
          </a:p>
          <a:p>
            <a:pPr marL="829818" lvl="1" indent="-342900"/>
            <a:r>
              <a:rPr lang="en-US" sz="2400" dirty="0"/>
              <a:t>The low cost of </a:t>
            </a:r>
            <a:r>
              <a:rPr lang="en-US" sz="2400" spc="-300" dirty="0"/>
              <a:t>A </a:t>
            </a:r>
            <a:r>
              <a:rPr lang="en-US" sz="2400" dirty="0"/>
              <a:t>I applications</a:t>
            </a:r>
          </a:p>
          <a:p>
            <a:pPr marL="829818" lvl="1" indent="-342900"/>
            <a:r>
              <a:rPr lang="en-US" sz="2400" dirty="0"/>
              <a:t>The desire of large tech companies</a:t>
            </a:r>
          </a:p>
          <a:p>
            <a:pPr marL="829818" lvl="1" indent="-342900"/>
            <a:r>
              <a:rPr lang="en-US" sz="2400" dirty="0"/>
              <a:t>The pressure on management to increase productivity</a:t>
            </a:r>
          </a:p>
          <a:p>
            <a:pPr marL="829818" lvl="1" indent="-342900"/>
            <a:r>
              <a:rPr lang="en-US" sz="2400" dirty="0"/>
              <a:t>The availability of quality data</a:t>
            </a:r>
          </a:p>
          <a:p>
            <a:pPr marL="829818" lvl="1" indent="-342900"/>
            <a:r>
              <a:rPr lang="en-US" sz="2400" dirty="0"/>
              <a:t>The increasing functionalities and reduced cost of computers in general</a:t>
            </a:r>
          </a:p>
          <a:p>
            <a:pPr marL="829818" lvl="1" indent="-342900"/>
            <a:r>
              <a:rPr lang="en-US" sz="2400" dirty="0"/>
              <a:t>The development of new information technologies, particularly the cloud computing</a:t>
            </a:r>
          </a:p>
        </p:txBody>
      </p:sp>
    </p:spTree>
    <p:extLst>
      <p:ext uri="{BB962C8B-B14F-4D97-AF65-F5344CB8AC3E}">
        <p14:creationId xmlns:p14="http://schemas.microsoft.com/office/powerpoint/2010/main" val="1448550108"/>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24360</TotalTime>
  <Words>2522</Words>
  <Application>Microsoft Macintosh PowerPoint</Application>
  <PresentationFormat>全屏显示(4:3)</PresentationFormat>
  <Paragraphs>351</Paragraphs>
  <Slides>39</Slides>
  <Notes>38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Opening Vignette (1 of 2)</vt:lpstr>
      <vt:lpstr>Opening Vignette (2 of 2)</vt:lpstr>
      <vt:lpstr>Introduction to Artificial Intelligence</vt:lpstr>
      <vt:lpstr>The Functionalities and Applications of A I</vt:lpstr>
      <vt:lpstr>Artificial Intelligence (A I) (1 of 8)</vt:lpstr>
      <vt:lpstr>Artificial Intelligence (A I) (2 of 8)</vt:lpstr>
      <vt:lpstr>Artificial Intelligence (A I) (3 of 8)</vt:lpstr>
      <vt:lpstr>Artificial Intelligence (A I) (4 of 8)</vt:lpstr>
      <vt:lpstr>Artificial Intelligence (A I) (5 of 8)</vt:lpstr>
      <vt:lpstr>Artificial Intelligence (A I) (6 of 8)</vt:lpstr>
      <vt:lpstr>Artificial Intelligence (A I) (7 of 8)</vt:lpstr>
      <vt:lpstr>Artificial Intelligence (A I) (8 of 8)</vt:lpstr>
      <vt:lpstr>Human and Computer Intelligence    (1 of 4)</vt:lpstr>
      <vt:lpstr>Human and Computer Intelligence    (2 of 4)</vt:lpstr>
      <vt:lpstr>Human and Computer Intelligence    (3 of 4)</vt:lpstr>
      <vt:lpstr>Human and Computer Intelligence    (4 of 4)</vt:lpstr>
      <vt:lpstr>Major A I Technologies &amp; Drivers       (1 of 3)</vt:lpstr>
      <vt:lpstr>Major A I Technologies</vt:lpstr>
      <vt:lpstr>Major A I Technologies &amp; Drivers       (2 of 3)</vt:lpstr>
      <vt:lpstr>Major A I Technologies &amp; Drivers       (3 of 3)</vt:lpstr>
      <vt:lpstr>Knowledge and Expert Systems        (1 of 2)</vt:lpstr>
      <vt:lpstr>Knowledge and Expert Systems        (2 of 2)</vt:lpstr>
      <vt:lpstr>Automated Decision Making Process</vt:lpstr>
      <vt:lpstr>A I Support for Decision Making</vt:lpstr>
      <vt:lpstr>Using A I in Decision Making</vt:lpstr>
      <vt:lpstr>A I Support for Decision-Making Process</vt:lpstr>
      <vt:lpstr>Intelligent &amp; Automated Decision Support</vt:lpstr>
      <vt:lpstr>A I Applications in Accounting</vt:lpstr>
      <vt:lpstr>A I Applications in Financial Services (1 of 2)</vt:lpstr>
      <vt:lpstr>A I Applications in Financial Services (2 of 2)</vt:lpstr>
      <vt:lpstr>A I in Human Resource Management (1 of 2)</vt:lpstr>
      <vt:lpstr>A I in Human Resource Management (2 of 2)</vt:lpstr>
      <vt:lpstr>A I in Marketing, Advertising, &amp; C R M (1 of 2)</vt:lpstr>
      <vt:lpstr>A I in Marketing, Advertising, &amp; C R M (2 of 2)</vt:lpstr>
      <vt:lpstr>A I in Production-Operation Management</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4600</cp:revision>
  <dcterms:created xsi:type="dcterms:W3CDTF">2014-07-14T20:04:21Z</dcterms:created>
  <dcterms:modified xsi:type="dcterms:W3CDTF">2021-10-03T10:49:54Z</dcterms:modified>
</cp:coreProperties>
</file>