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1074" r:id="rId2"/>
    <p:sldId id="1135" r:id="rId3"/>
    <p:sldId id="1168" r:id="rId4"/>
    <p:sldId id="1172" r:id="rId5"/>
    <p:sldId id="1174" r:id="rId6"/>
    <p:sldId id="1175" r:id="rId7"/>
    <p:sldId id="1226" r:id="rId8"/>
    <p:sldId id="1178" r:id="rId9"/>
    <p:sldId id="1179" r:id="rId10"/>
    <p:sldId id="1180" r:id="rId11"/>
    <p:sldId id="1227" r:id="rId12"/>
    <p:sldId id="1182" r:id="rId13"/>
    <p:sldId id="1183" r:id="rId14"/>
    <p:sldId id="1184" r:id="rId15"/>
    <p:sldId id="1186" r:id="rId16"/>
    <p:sldId id="1187" r:id="rId17"/>
    <p:sldId id="1188" r:id="rId18"/>
    <p:sldId id="1189" r:id="rId19"/>
    <p:sldId id="1190" r:id="rId20"/>
    <p:sldId id="1191" r:id="rId21"/>
    <p:sldId id="1192" r:id="rId22"/>
    <p:sldId id="1228" r:id="rId23"/>
    <p:sldId id="1195" r:id="rId24"/>
    <p:sldId id="1196" r:id="rId25"/>
    <p:sldId id="1197" r:id="rId26"/>
    <p:sldId id="1229" r:id="rId27"/>
    <p:sldId id="1199" r:id="rId28"/>
    <p:sldId id="1201" r:id="rId29"/>
    <p:sldId id="1202" r:id="rId30"/>
    <p:sldId id="1203" r:id="rId31"/>
    <p:sldId id="1204" r:id="rId32"/>
    <p:sldId id="1205" r:id="rId33"/>
    <p:sldId id="1230" r:id="rId34"/>
    <p:sldId id="1209" r:id="rId35"/>
    <p:sldId id="1231" r:id="rId36"/>
    <p:sldId id="1212" r:id="rId37"/>
    <p:sldId id="1232" r:id="rId38"/>
    <p:sldId id="1214" r:id="rId39"/>
    <p:sldId id="1217" r:id="rId40"/>
    <p:sldId id="1218" r:id="rId41"/>
    <p:sldId id="1219" r:id="rId42"/>
    <p:sldId id="1223" r:id="rId43"/>
    <p:sldId id="1165"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36">
          <p15:clr>
            <a:srgbClr val="A4A3A4"/>
          </p15:clr>
        </p15:guide>
        <p15:guide id="4" orient="horz" pos="3984">
          <p15:clr>
            <a:srgbClr val="A4A3A4"/>
          </p15:clr>
        </p15:guide>
        <p15:guide id="5" orient="horz" pos="912">
          <p15:clr>
            <a:srgbClr val="A4A3A4"/>
          </p15:clr>
        </p15:guide>
        <p15:guide id="6" orient="horz" pos="672">
          <p15:clr>
            <a:srgbClr val="A4A3A4"/>
          </p15:clr>
        </p15:guide>
        <p15:guide id="7" pos="288">
          <p15:clr>
            <a:srgbClr val="A4A3A4"/>
          </p15:clr>
        </p15:guide>
        <p15:guide id="8"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17" autoAdjust="0"/>
    <p:restoredTop sz="86400" autoAdjust="0"/>
  </p:normalViewPr>
  <p:slideViewPr>
    <p:cSldViewPr>
      <p:cViewPr varScale="1">
        <p:scale>
          <a:sx n="87" d="100"/>
          <a:sy n="87" d="100"/>
        </p:scale>
        <p:origin x="464" y="184"/>
      </p:cViewPr>
      <p:guideLst>
        <p:guide orient="horz" pos="2160"/>
        <p:guide pos="2880"/>
        <p:guide orient="horz" pos="336"/>
        <p:guide orient="horz" pos="3984"/>
        <p:guide orient="horz" pos="912"/>
        <p:guide orient="horz" pos="672"/>
        <p:guide pos="288"/>
        <p:guide pos="5424"/>
      </p:guideLst>
    </p:cSldViewPr>
  </p:slideViewPr>
  <p:outlineViewPr>
    <p:cViewPr>
      <p:scale>
        <a:sx n="33" d="100"/>
        <a:sy n="33" d="100"/>
      </p:scale>
      <p:origin x="0" y="3548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12/21/21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12/21/21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a:t>Slide 2 is a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a:t>Slide 3 is a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12/21/21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12/21/21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058026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12/21/21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12/21/21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12/21/21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12/21/21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12/21/21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12/21/21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12/21/21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12/21/21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12/21/21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12/21/21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12/21/21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12/21/21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12/21/21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pic>
        <p:nvPicPr>
          <p:cNvPr id="10" name="Picture 9"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5" r:id="rId10"/>
    <p:sldLayoutId id="2147483663" r:id="rId11"/>
    <p:sldLayoutId id="2147483651" r:id="rId12"/>
    <p:sldLayoutId id="2147483654" r:id="rId13"/>
    <p:sldLayoutId id="2147483655" r:id="rId14"/>
    <p:sldLayoutId id="2147483664" r:id="rId15"/>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Amazon.com" TargetMode="External"/><Relationship Id="rId2" Type="http://schemas.openxmlformats.org/officeDocument/2006/relationships/notesSlide" Target="../notesSlides/notesSlide36.xml"/><Relationship Id="rId1" Type="http://schemas.openxmlformats.org/officeDocument/2006/relationships/slideLayout" Target="../slideLayouts/slideLayout10.xml"/><Relationship Id="rId4" Type="http://schemas.openxmlformats.org/officeDocument/2006/relationships/hyperlink" Target="Salesforce.com"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52"/>
            <a:ext cx="8154969" cy="997196"/>
          </a:xfrm>
        </p:spPr>
        <p:txBody>
          <a:bodyPr wrap="square">
            <a:spAutoFit/>
          </a:bodyPr>
          <a:lstStyle/>
          <a:p>
            <a:pPr>
              <a:lnSpc>
                <a:spcPct val="90000"/>
              </a:lnSpc>
              <a:spcAft>
                <a:spcPts val="125"/>
              </a:spcAft>
              <a:defRPr/>
            </a:pPr>
            <a:r>
              <a:rPr lang="en-US" altLang="en-US" sz="3600" dirty="0">
                <a:latin typeface="+mj-lt"/>
              </a:rPr>
              <a:t>Analytics, Data Science and </a:t>
            </a:r>
            <a:r>
              <a:rPr lang="en-US" altLang="en-US" sz="3600" spc="-500" dirty="0">
                <a:latin typeface="+mj-lt"/>
              </a:rPr>
              <a:t>A </a:t>
            </a:r>
            <a:r>
              <a:rPr lang="en-US" altLang="en-US" sz="3600" dirty="0">
                <a:latin typeface="+mj-lt"/>
              </a:rPr>
              <a:t>I: Systems for Decision Support</a:t>
            </a:r>
            <a:endParaRPr lang="en-IN" sz="3600" dirty="0">
              <a:latin typeface="+mj-lt"/>
            </a:endParaRPr>
          </a:p>
        </p:txBody>
      </p:sp>
      <p:sp>
        <p:nvSpPr>
          <p:cNvPr id="3" name="Text Placeholder 2"/>
          <p:cNvSpPr>
            <a:spLocks noGrp="1"/>
          </p:cNvSpPr>
          <p:nvPr>
            <p:ph type="body" sz="quarter" idx="13"/>
          </p:nvPr>
        </p:nvSpPr>
        <p:spPr>
          <a:xfrm>
            <a:off x="456677" y="1188699"/>
            <a:ext cx="8163448" cy="307777"/>
          </a:xfrm>
        </p:spPr>
        <p:txBody>
          <a:bodyPr wrap="square">
            <a:spAutoFit/>
          </a:bodyPr>
          <a:lstStyle/>
          <a:p>
            <a:r>
              <a:rPr lang="en-US" altLang="en-US" dirty="0"/>
              <a:t>Eleventh</a:t>
            </a:r>
            <a:r>
              <a:rPr lang="en-US" altLang="en-US" dirty="0">
                <a:solidFill>
                  <a:srgbClr val="FFFFFF"/>
                </a:solidFill>
              </a:rPr>
              <a:t> </a:t>
            </a:r>
            <a:r>
              <a:rPr lang="en-US" dirty="0"/>
              <a:t>Edition</a:t>
            </a:r>
            <a:endParaRPr lang="en-IN" dirty="0"/>
          </a:p>
        </p:txBody>
      </p:sp>
      <p:sp>
        <p:nvSpPr>
          <p:cNvPr id="4" name="Text Placeholder 3"/>
          <p:cNvSpPr>
            <a:spLocks noGrp="1"/>
          </p:cNvSpPr>
          <p:nvPr>
            <p:ph type="body" sz="quarter" idx="14"/>
          </p:nvPr>
        </p:nvSpPr>
        <p:spPr>
          <a:xfrm>
            <a:off x="4573778" y="2743200"/>
            <a:ext cx="4036821" cy="492443"/>
          </a:xfrm>
        </p:spPr>
        <p:txBody>
          <a:bodyPr wrap="square">
            <a:spAutoFit/>
          </a:bodyPr>
          <a:lstStyle/>
          <a:p>
            <a:r>
              <a:rPr lang="en-US" sz="3200" dirty="0"/>
              <a:t>Chapter 9</a:t>
            </a:r>
          </a:p>
        </p:txBody>
      </p:sp>
      <p:sp>
        <p:nvSpPr>
          <p:cNvPr id="5" name="Text Placeholder 5"/>
          <p:cNvSpPr>
            <a:spLocks noGrp="1"/>
          </p:cNvSpPr>
          <p:nvPr>
            <p:ph type="body" sz="quarter" idx="15"/>
          </p:nvPr>
        </p:nvSpPr>
        <p:spPr>
          <a:xfrm>
            <a:off x="4572000" y="3429000"/>
            <a:ext cx="4041101" cy="923330"/>
          </a:xfrm>
        </p:spPr>
        <p:txBody>
          <a:bodyPr wrap="square">
            <a:spAutoFit/>
          </a:bodyPr>
          <a:lstStyle/>
          <a:p>
            <a:pPr>
              <a:buClrTx/>
              <a:defRPr/>
            </a:pPr>
            <a:r>
              <a:rPr lang="en-IN" altLang="en-US" sz="2000" dirty="0">
                <a:ea typeface="Verdana" panose="020B0604030504040204" pitchFamily="34" charset="0"/>
                <a:cs typeface="Verdana" panose="020B0604030504040204" pitchFamily="34" charset="0"/>
              </a:rPr>
              <a:t>Big Data, Cloud Computing, and Location Analytics: Concepts and Tools</a:t>
            </a:r>
            <a:endParaRPr lang="en-US" altLang="en-US" sz="2000" dirty="0">
              <a:ea typeface="Verdana" panose="020B0604030504040204" pitchFamily="34" charset="0"/>
              <a:cs typeface="Verdana" panose="020B0604030504040204" pitchFamily="34" charset="0"/>
            </a:endParaRP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365" y="1548087"/>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2514601" y="6416159"/>
            <a:ext cx="6096000" cy="184666"/>
          </a:xfrm>
        </p:spPr>
        <p:txBody>
          <a:bodyPr wrap="square">
            <a:spAutoFit/>
          </a:bodyPr>
          <a:lstStyle/>
          <a:p>
            <a:pPr marL="0" indent="0" algn="r">
              <a:buNone/>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sp>
        <p:nvSpPr>
          <p:cNvPr id="8" name="TextBox 7"/>
          <p:cNvSpPr txBox="1"/>
          <p:nvPr/>
        </p:nvSpPr>
        <p:spPr>
          <a:xfrm>
            <a:off x="5105400" y="4486275"/>
            <a:ext cx="2971808" cy="575735"/>
          </a:xfrm>
          <a:prstGeom prst="rect">
            <a:avLst/>
          </a:prstGeom>
          <a:noFill/>
        </p:spPr>
        <p:txBody>
          <a:bodyPr wrap="square" rtlCol="0">
            <a:spAutoFit/>
          </a:bodyPr>
          <a:lstStyle/>
          <a:p>
            <a:r>
              <a:rPr lang="en-IN" sz="1000" dirty="0">
                <a:solidFill>
                  <a:schemeClr val="bg1"/>
                </a:solidFill>
              </a:rPr>
              <a:t>Slide in this Presentation Contain Hyperlinks. JAWS users should be able to get a list of links by using INSERT+F77</a:t>
            </a:r>
          </a:p>
        </p:txBody>
      </p:sp>
    </p:spTree>
    <p:extLst>
      <p:ext uri="{BB962C8B-B14F-4D97-AF65-F5344CB8AC3E}">
        <p14:creationId xmlns:p14="http://schemas.microsoft.com/office/powerpoint/2010/main" val="2940375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IN" sz="3600" dirty="0">
                <a:latin typeface="+mj-lt"/>
              </a:rPr>
              <a:t>Critical Success Factors for Big Data Analytics </a:t>
            </a:r>
            <a:r>
              <a:rPr lang="en-IN" sz="2800" dirty="0">
                <a:latin typeface="+mj-lt"/>
              </a:rPr>
              <a:t>(1 of 2)</a:t>
            </a:r>
            <a:endParaRPr lang="en-US" sz="3600" dirty="0">
              <a:latin typeface="+mj-lt"/>
            </a:endParaRPr>
          </a:p>
        </p:txBody>
      </p:sp>
      <p:sp>
        <p:nvSpPr>
          <p:cNvPr id="6" name="Content Placeholder 5"/>
          <p:cNvSpPr>
            <a:spLocks noGrp="1"/>
          </p:cNvSpPr>
          <p:nvPr>
            <p:ph idx="13"/>
          </p:nvPr>
        </p:nvSpPr>
        <p:spPr>
          <a:xfrm>
            <a:off x="447675" y="1366629"/>
            <a:ext cx="8162925" cy="4108817"/>
          </a:xfrm>
        </p:spPr>
        <p:txBody>
          <a:bodyPr wrap="square">
            <a:spAutoFit/>
          </a:bodyPr>
          <a:lstStyle/>
          <a:p>
            <a:pPr>
              <a:buSzPct val="100000"/>
            </a:pPr>
            <a:r>
              <a:rPr lang="en-US" sz="2400" dirty="0"/>
              <a:t>A clear business need (alignment with the vision and the strategy)</a:t>
            </a:r>
          </a:p>
          <a:p>
            <a:pPr>
              <a:buSzPct val="100000"/>
            </a:pPr>
            <a:r>
              <a:rPr lang="en-US" sz="2400" dirty="0"/>
              <a:t>Strong, committed sponsorship (executive champion)</a:t>
            </a:r>
          </a:p>
          <a:p>
            <a:pPr>
              <a:buSzPct val="100000"/>
            </a:pPr>
            <a:r>
              <a:rPr lang="en-US" sz="2400" dirty="0"/>
              <a:t>Alignment between the business and </a:t>
            </a:r>
            <a:r>
              <a:rPr lang="en-US" sz="2400" spc="-300" dirty="0"/>
              <a:t>I </a:t>
            </a:r>
            <a:r>
              <a:rPr lang="en-US" sz="2400" dirty="0"/>
              <a:t>T strategy</a:t>
            </a:r>
          </a:p>
          <a:p>
            <a:pPr>
              <a:buSzPct val="100000"/>
            </a:pPr>
            <a:r>
              <a:rPr lang="en-US" sz="2400" dirty="0"/>
              <a:t>A fact-based decision-making culture</a:t>
            </a:r>
          </a:p>
          <a:p>
            <a:pPr>
              <a:buSzPct val="100000"/>
            </a:pPr>
            <a:r>
              <a:rPr lang="en-US" sz="2400" dirty="0"/>
              <a:t>A strong data infrastructure</a:t>
            </a:r>
          </a:p>
          <a:p>
            <a:pPr>
              <a:buSzPct val="100000"/>
            </a:pPr>
            <a:r>
              <a:rPr lang="en-US" sz="2400" dirty="0"/>
              <a:t>The right analytics tools</a:t>
            </a:r>
          </a:p>
          <a:p>
            <a:pPr>
              <a:buSzPct val="100000"/>
            </a:pPr>
            <a:r>
              <a:rPr lang="en-US" sz="2400" dirty="0"/>
              <a:t>Right people with right skills</a:t>
            </a:r>
          </a:p>
        </p:txBody>
      </p:sp>
    </p:spTree>
    <p:extLst>
      <p:ext uri="{BB962C8B-B14F-4D97-AF65-F5344CB8AC3E}">
        <p14:creationId xmlns:p14="http://schemas.microsoft.com/office/powerpoint/2010/main" val="869936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IN" sz="3600" dirty="0">
                <a:latin typeface="+mj-lt"/>
              </a:rPr>
              <a:t>Critical Success Factors for Big Data Analytics </a:t>
            </a:r>
            <a:r>
              <a:rPr lang="en-IN" sz="2800" dirty="0">
                <a:latin typeface="+mj-lt"/>
              </a:rPr>
              <a:t>(2 of 2)</a:t>
            </a:r>
            <a:endParaRPr lang="en-US" sz="3600" dirty="0">
              <a:latin typeface="+mj-lt"/>
            </a:endParaRPr>
          </a:p>
        </p:txBody>
      </p:sp>
      <p:sp>
        <p:nvSpPr>
          <p:cNvPr id="6" name="Content Placeholder 5"/>
          <p:cNvSpPr>
            <a:spLocks noGrp="1"/>
          </p:cNvSpPr>
          <p:nvPr>
            <p:ph idx="13"/>
          </p:nvPr>
        </p:nvSpPr>
        <p:spPr>
          <a:xfrm>
            <a:off x="457200" y="1304925"/>
            <a:ext cx="8153400" cy="276999"/>
          </a:xfrm>
        </p:spPr>
        <p:txBody>
          <a:bodyPr wrap="square">
            <a:spAutoFit/>
          </a:bodyPr>
          <a:lstStyle/>
          <a:p>
            <a:pPr marL="0" indent="0">
              <a:buNone/>
            </a:pPr>
            <a:r>
              <a:rPr lang="en-IN" sz="1800" b="1" dirty="0"/>
              <a:t>Figure 9.4</a:t>
            </a:r>
            <a:r>
              <a:rPr lang="en-IN" sz="1800" dirty="0"/>
              <a:t> Critical Success Factors for Big Data Analytics.</a:t>
            </a:r>
          </a:p>
        </p:txBody>
      </p:sp>
      <p:pic>
        <p:nvPicPr>
          <p:cNvPr id="8" name="Picture 2" descr="• The central circle contains the text: Keys to Success with Big Data Analytics. &#10;• Arrows from the seven surrounding circles point to the central circle. &#10;• The surrounding circles list the following factors:&#10;• Personnel with advanced analytical skills&#10;• A clear business need&#10;• Strong committed sponsorship&#10;• Alignment between the business and IT strategy&#10;• A fact-based decision-making culture&#10;• A strong data infrastructure&#10;• The right analytics tools"/>
          <p:cNvPicPr>
            <a:picLocks noChangeAspect="1" noChangeArrowheads="1"/>
          </p:cNvPicPr>
          <p:nvPr/>
        </p:nvPicPr>
        <p:blipFill rotWithShape="1">
          <a:blip r:embed="rId3">
            <a:extLst>
              <a:ext uri="{28A0092B-C50C-407E-A947-70E740481C1C}">
                <a14:useLocalDpi xmlns:a14="http://schemas.microsoft.com/office/drawing/2010/main" val="0"/>
              </a:ext>
            </a:extLst>
          </a:blip>
          <a:srcRect b="5932"/>
          <a:stretch/>
        </p:blipFill>
        <p:spPr bwMode="auto">
          <a:xfrm>
            <a:off x="2477868" y="1688467"/>
            <a:ext cx="4131115" cy="404401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4"/>
          </p:nvPr>
        </p:nvSpPr>
        <p:spPr>
          <a:xfrm>
            <a:off x="457200" y="5870257"/>
            <a:ext cx="8153400" cy="430887"/>
          </a:xfrm>
        </p:spPr>
        <p:txBody>
          <a:bodyPr wrap="square">
            <a:spAutoFit/>
          </a:bodyPr>
          <a:lstStyle/>
          <a:p>
            <a:pPr marL="0" indent="0">
              <a:buNone/>
            </a:pPr>
            <a:r>
              <a:rPr lang="en-IN" sz="1400" i="1" dirty="0"/>
              <a:t>Source: </a:t>
            </a:r>
            <a:r>
              <a:rPr lang="en-IN" sz="1400" dirty="0"/>
              <a:t>Watson, H. (2012). The requirements for being an analytics-based organization. Business Intelligence Journal, 17(2), 42–44.</a:t>
            </a:r>
          </a:p>
        </p:txBody>
      </p:sp>
    </p:spTree>
    <p:extLst>
      <p:ext uri="{BB962C8B-B14F-4D97-AF65-F5344CB8AC3E}">
        <p14:creationId xmlns:p14="http://schemas.microsoft.com/office/powerpoint/2010/main" val="674738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Enablers of Big Data Analytics</a:t>
            </a:r>
          </a:p>
        </p:txBody>
      </p:sp>
      <p:sp>
        <p:nvSpPr>
          <p:cNvPr id="6" name="Content Placeholder 5"/>
          <p:cNvSpPr>
            <a:spLocks noGrp="1"/>
          </p:cNvSpPr>
          <p:nvPr>
            <p:ph idx="13"/>
          </p:nvPr>
        </p:nvSpPr>
        <p:spPr>
          <a:xfrm>
            <a:off x="460375" y="757029"/>
            <a:ext cx="8150225" cy="4947508"/>
          </a:xfrm>
        </p:spPr>
        <p:txBody>
          <a:bodyPr wrap="square">
            <a:spAutoFit/>
          </a:bodyPr>
          <a:lstStyle/>
          <a:p>
            <a:pPr>
              <a:buSzPct val="100000"/>
            </a:pPr>
            <a:r>
              <a:rPr lang="en-US" sz="2400" dirty="0"/>
              <a:t>In-memory analytics</a:t>
            </a:r>
          </a:p>
          <a:p>
            <a:pPr lvl="1"/>
            <a:r>
              <a:rPr lang="en-US" sz="2400" dirty="0"/>
              <a:t>Storing and processing the complete data set in </a:t>
            </a:r>
            <a:r>
              <a:rPr lang="en-US" sz="2400" spc="-300" dirty="0"/>
              <a:t>R A </a:t>
            </a:r>
            <a:r>
              <a:rPr lang="en-US" sz="2400" dirty="0"/>
              <a:t>M</a:t>
            </a:r>
          </a:p>
          <a:p>
            <a:pPr>
              <a:buSzPct val="100000"/>
            </a:pPr>
            <a:r>
              <a:rPr lang="en-US" sz="2400" dirty="0"/>
              <a:t>In-database analytics</a:t>
            </a:r>
          </a:p>
          <a:p>
            <a:pPr lvl="1"/>
            <a:r>
              <a:rPr lang="en-US" sz="2400" dirty="0"/>
              <a:t>Placing analytic procedures close to where data is stored</a:t>
            </a:r>
          </a:p>
          <a:p>
            <a:pPr>
              <a:buSzPct val="100000"/>
            </a:pPr>
            <a:r>
              <a:rPr lang="en-US" sz="2400" dirty="0"/>
              <a:t>Grid computing &amp; </a:t>
            </a:r>
            <a:r>
              <a:rPr lang="en-US" sz="2400" spc="-300" dirty="0"/>
              <a:t>M P </a:t>
            </a:r>
            <a:r>
              <a:rPr lang="en-US" sz="2400" dirty="0" err="1"/>
              <a:t>P</a:t>
            </a:r>
            <a:endParaRPr lang="en-US" sz="2400" dirty="0"/>
          </a:p>
          <a:p>
            <a:pPr lvl="1"/>
            <a:r>
              <a:rPr lang="en-US" sz="2400" dirty="0"/>
              <a:t>Use of many machines and processors in parallel      (</a:t>
            </a:r>
            <a:r>
              <a:rPr lang="en-US" sz="2400" spc="-300" dirty="0"/>
              <a:t>M P </a:t>
            </a:r>
            <a:r>
              <a:rPr lang="en-US" sz="2400" dirty="0" err="1"/>
              <a:t>P</a:t>
            </a:r>
            <a:r>
              <a:rPr lang="en-US" sz="2400" dirty="0"/>
              <a:t> - massively parallel processing)</a:t>
            </a:r>
          </a:p>
          <a:p>
            <a:pPr>
              <a:buSzPct val="100000"/>
            </a:pPr>
            <a:r>
              <a:rPr lang="en-US" sz="2400" dirty="0"/>
              <a:t>Appliances</a:t>
            </a:r>
          </a:p>
          <a:p>
            <a:pPr lvl="1"/>
            <a:r>
              <a:rPr lang="en-US" sz="2400" dirty="0"/>
              <a:t>Combining hardware, software, and storage in a single unit for performance and scalability </a:t>
            </a:r>
          </a:p>
        </p:txBody>
      </p:sp>
    </p:spTree>
    <p:extLst>
      <p:ext uri="{BB962C8B-B14F-4D97-AF65-F5344CB8AC3E}">
        <p14:creationId xmlns:p14="http://schemas.microsoft.com/office/powerpoint/2010/main" val="2737040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Challenges of Big Data Analytics</a:t>
            </a:r>
          </a:p>
        </p:txBody>
      </p:sp>
      <p:sp>
        <p:nvSpPr>
          <p:cNvPr id="6" name="Content Placeholder 5"/>
          <p:cNvSpPr>
            <a:spLocks noGrp="1"/>
          </p:cNvSpPr>
          <p:nvPr>
            <p:ph idx="13"/>
          </p:nvPr>
        </p:nvSpPr>
        <p:spPr>
          <a:xfrm>
            <a:off x="460375" y="776079"/>
            <a:ext cx="8150225" cy="4916731"/>
          </a:xfrm>
        </p:spPr>
        <p:txBody>
          <a:bodyPr wrap="square">
            <a:spAutoFit/>
          </a:bodyPr>
          <a:lstStyle/>
          <a:p>
            <a:pPr>
              <a:buSzPct val="100000"/>
            </a:pPr>
            <a:r>
              <a:rPr lang="en-US" sz="2200" dirty="0"/>
              <a:t>Data volume</a:t>
            </a:r>
          </a:p>
          <a:p>
            <a:pPr lvl="1"/>
            <a:r>
              <a:rPr lang="en-US" sz="2200" dirty="0"/>
              <a:t>The ability to capture, store, and process the huge volume of data</a:t>
            </a:r>
          </a:p>
          <a:p>
            <a:pPr marL="444500" indent="-342900"/>
            <a:r>
              <a:rPr lang="en-US" sz="2200" dirty="0"/>
              <a:t>Data integration</a:t>
            </a:r>
          </a:p>
          <a:p>
            <a:pPr lvl="1"/>
            <a:r>
              <a:rPr lang="en-US" sz="2200" dirty="0"/>
              <a:t>The ability to combine data quickly and at reasonable cost </a:t>
            </a:r>
          </a:p>
          <a:p>
            <a:pPr marL="444500" indent="-342900"/>
            <a:r>
              <a:rPr lang="en-US" sz="2200" dirty="0"/>
              <a:t>Processing capabilities</a:t>
            </a:r>
          </a:p>
          <a:p>
            <a:pPr lvl="1"/>
            <a:r>
              <a:rPr lang="en-US" sz="2200" dirty="0"/>
              <a:t>The ability to process the data quickly, as it is captured (i.e., stream analytics)</a:t>
            </a:r>
          </a:p>
          <a:p>
            <a:pPr>
              <a:buSzPct val="100000"/>
            </a:pPr>
            <a:r>
              <a:rPr lang="en-US" sz="2200" dirty="0"/>
              <a:t>Data governance (… security, privacy, access)</a:t>
            </a:r>
          </a:p>
          <a:p>
            <a:pPr>
              <a:buSzPct val="100000"/>
            </a:pPr>
            <a:r>
              <a:rPr lang="en-US" sz="2200" dirty="0"/>
              <a:t>Skill availability (… data scientist)</a:t>
            </a:r>
          </a:p>
          <a:p>
            <a:pPr>
              <a:buSzPct val="100000"/>
            </a:pPr>
            <a:r>
              <a:rPr lang="en-US" sz="2200" dirty="0"/>
              <a:t>Solution cost (</a:t>
            </a:r>
            <a:r>
              <a:rPr lang="en-US" sz="2200" spc="-300" dirty="0"/>
              <a:t>R O </a:t>
            </a:r>
            <a:r>
              <a:rPr lang="en-US" sz="2200" dirty="0"/>
              <a:t>I)</a:t>
            </a:r>
          </a:p>
        </p:txBody>
      </p:sp>
    </p:spTree>
    <p:extLst>
      <p:ext uri="{BB962C8B-B14F-4D97-AF65-F5344CB8AC3E}">
        <p14:creationId xmlns:p14="http://schemas.microsoft.com/office/powerpoint/2010/main" val="838635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956"/>
            <a:ext cx="8153400" cy="1107996"/>
          </a:xfrm>
        </p:spPr>
        <p:txBody>
          <a:bodyPr wrap="square">
            <a:spAutoFit/>
          </a:bodyPr>
          <a:lstStyle/>
          <a:p>
            <a:r>
              <a:rPr lang="en-US" sz="3600" dirty="0">
                <a:latin typeface="+mj-lt"/>
              </a:rPr>
              <a:t>Business Problems Addressed by Big Data Analytics</a:t>
            </a:r>
          </a:p>
        </p:txBody>
      </p:sp>
      <p:sp>
        <p:nvSpPr>
          <p:cNvPr id="6" name="Content Placeholder 5"/>
          <p:cNvSpPr>
            <a:spLocks noGrp="1"/>
          </p:cNvSpPr>
          <p:nvPr>
            <p:ph idx="13"/>
          </p:nvPr>
        </p:nvSpPr>
        <p:spPr>
          <a:xfrm>
            <a:off x="460375" y="1366629"/>
            <a:ext cx="8150225" cy="4862870"/>
          </a:xfrm>
        </p:spPr>
        <p:txBody>
          <a:bodyPr wrap="square">
            <a:spAutoFit/>
          </a:bodyPr>
          <a:lstStyle/>
          <a:p>
            <a:pPr>
              <a:buSzPct val="100000"/>
            </a:pPr>
            <a:r>
              <a:rPr lang="en-US" sz="2400" dirty="0"/>
              <a:t>Process efficiency and cost reduction</a:t>
            </a:r>
          </a:p>
          <a:p>
            <a:pPr>
              <a:buSzPct val="100000"/>
            </a:pPr>
            <a:r>
              <a:rPr lang="en-US" sz="2400" dirty="0"/>
              <a:t>Brand management</a:t>
            </a:r>
          </a:p>
          <a:p>
            <a:pPr>
              <a:buSzPct val="100000"/>
            </a:pPr>
            <a:r>
              <a:rPr lang="en-US" sz="2400" dirty="0"/>
              <a:t>Revenue maximization, cross-selling/up-selling</a:t>
            </a:r>
          </a:p>
          <a:p>
            <a:pPr>
              <a:buSzPct val="100000"/>
            </a:pPr>
            <a:r>
              <a:rPr lang="en-US" sz="2400" dirty="0"/>
              <a:t>Enhanced customer experience</a:t>
            </a:r>
          </a:p>
          <a:p>
            <a:pPr>
              <a:buSzPct val="100000"/>
            </a:pPr>
            <a:r>
              <a:rPr lang="en-US" sz="2400" dirty="0"/>
              <a:t>Churn identification, customer recruiting</a:t>
            </a:r>
          </a:p>
          <a:p>
            <a:pPr>
              <a:buSzPct val="100000"/>
            </a:pPr>
            <a:r>
              <a:rPr lang="en-US" sz="2400" dirty="0"/>
              <a:t>Improved customer service</a:t>
            </a:r>
          </a:p>
          <a:p>
            <a:pPr>
              <a:buSzPct val="100000"/>
            </a:pPr>
            <a:r>
              <a:rPr lang="en-US" sz="2400" dirty="0"/>
              <a:t>Identifying new products and market opportunities</a:t>
            </a:r>
          </a:p>
          <a:p>
            <a:pPr>
              <a:buSzPct val="100000"/>
            </a:pPr>
            <a:r>
              <a:rPr lang="en-US" sz="2400" dirty="0"/>
              <a:t>Risk management</a:t>
            </a:r>
          </a:p>
          <a:p>
            <a:pPr>
              <a:buSzPct val="100000"/>
            </a:pPr>
            <a:r>
              <a:rPr lang="en-US" sz="2400" dirty="0"/>
              <a:t>Regulatory compliance …</a:t>
            </a:r>
          </a:p>
        </p:txBody>
      </p:sp>
    </p:spTree>
    <p:extLst>
      <p:ext uri="{BB962C8B-B14F-4D97-AF65-F5344CB8AC3E}">
        <p14:creationId xmlns:p14="http://schemas.microsoft.com/office/powerpoint/2010/main" val="3262027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Big Data Technologies</a:t>
            </a:r>
            <a:endParaRPr lang="en-US" sz="3600" dirty="0">
              <a:latin typeface="+mj-lt"/>
            </a:endParaRPr>
          </a:p>
        </p:txBody>
      </p:sp>
      <p:sp>
        <p:nvSpPr>
          <p:cNvPr id="6" name="Content Placeholder 5"/>
          <p:cNvSpPr>
            <a:spLocks noGrp="1"/>
          </p:cNvSpPr>
          <p:nvPr>
            <p:ph idx="13"/>
          </p:nvPr>
        </p:nvSpPr>
        <p:spPr>
          <a:xfrm>
            <a:off x="447675" y="794766"/>
            <a:ext cx="4124325" cy="5116785"/>
          </a:xfrm>
        </p:spPr>
        <p:txBody>
          <a:bodyPr wrap="square">
            <a:spAutoFit/>
          </a:bodyPr>
          <a:lstStyle/>
          <a:p>
            <a:pPr>
              <a:buSzPct val="100000"/>
            </a:pPr>
            <a:r>
              <a:rPr lang="en-US" sz="2200" dirty="0"/>
              <a:t>MapReduce …</a:t>
            </a:r>
          </a:p>
          <a:p>
            <a:pPr>
              <a:buSzPct val="100000"/>
            </a:pPr>
            <a:r>
              <a:rPr lang="en-US" sz="2200" dirty="0"/>
              <a:t>Hadoop …</a:t>
            </a:r>
          </a:p>
          <a:p>
            <a:pPr>
              <a:buSzPct val="100000"/>
            </a:pPr>
            <a:r>
              <a:rPr lang="en-US" sz="2200" dirty="0"/>
              <a:t>Hive</a:t>
            </a:r>
          </a:p>
          <a:p>
            <a:pPr>
              <a:buSzPct val="100000"/>
            </a:pPr>
            <a:r>
              <a:rPr lang="en-US" sz="2200" dirty="0"/>
              <a:t>Pig</a:t>
            </a:r>
          </a:p>
          <a:p>
            <a:pPr>
              <a:buSzPct val="100000"/>
            </a:pPr>
            <a:r>
              <a:rPr lang="en-US" sz="2200" dirty="0" err="1"/>
              <a:t>Hbase</a:t>
            </a:r>
            <a:endParaRPr lang="en-US" sz="2200" dirty="0"/>
          </a:p>
          <a:p>
            <a:pPr>
              <a:buSzPct val="100000"/>
            </a:pPr>
            <a:r>
              <a:rPr lang="en-US" sz="2200" dirty="0"/>
              <a:t>Flume</a:t>
            </a:r>
          </a:p>
          <a:p>
            <a:pPr>
              <a:buSzPct val="100000"/>
            </a:pPr>
            <a:r>
              <a:rPr lang="en-US" sz="2200" dirty="0" err="1"/>
              <a:t>Oozie</a:t>
            </a:r>
            <a:endParaRPr lang="en-US" sz="2200" dirty="0"/>
          </a:p>
          <a:p>
            <a:pPr>
              <a:buSzPct val="100000"/>
            </a:pPr>
            <a:r>
              <a:rPr lang="en-US" sz="2200" dirty="0" err="1"/>
              <a:t>Ambari</a:t>
            </a:r>
            <a:endParaRPr lang="en-US" sz="2200" dirty="0"/>
          </a:p>
          <a:p>
            <a:pPr>
              <a:buSzPct val="100000"/>
            </a:pPr>
            <a:r>
              <a:rPr lang="en-US" sz="2200" dirty="0"/>
              <a:t>Avro</a:t>
            </a:r>
          </a:p>
          <a:p>
            <a:pPr>
              <a:buSzPct val="100000"/>
            </a:pPr>
            <a:r>
              <a:rPr lang="en-US" sz="2200" dirty="0"/>
              <a:t>Mahout, </a:t>
            </a:r>
            <a:r>
              <a:rPr lang="en-US" sz="2200" dirty="0" err="1"/>
              <a:t>Sqoop</a:t>
            </a:r>
            <a:r>
              <a:rPr lang="en-US" sz="2200" dirty="0"/>
              <a:t>, </a:t>
            </a:r>
            <a:r>
              <a:rPr lang="en-US" sz="2200" dirty="0" err="1"/>
              <a:t>Hcatalog</a:t>
            </a:r>
            <a:r>
              <a:rPr lang="en-US" sz="2200" dirty="0"/>
              <a:t>, ….</a:t>
            </a:r>
          </a:p>
        </p:txBody>
      </p:sp>
      <p:pic>
        <p:nvPicPr>
          <p:cNvPr id="1026" name="Picture 2" descr="A logo shows a yellow elephant on the left pushing the word hadoop on the right with its trunk. The word is in blue lettering and all the letters are lowercas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5240"/>
          <a:stretch/>
        </p:blipFill>
        <p:spPr bwMode="auto">
          <a:xfrm>
            <a:off x="4612645" y="1066801"/>
            <a:ext cx="3943845" cy="92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331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956"/>
            <a:ext cx="4953000" cy="1107996"/>
          </a:xfrm>
        </p:spPr>
        <p:txBody>
          <a:bodyPr wrap="square">
            <a:spAutoFit/>
          </a:bodyPr>
          <a:lstStyle/>
          <a:p>
            <a:r>
              <a:rPr lang="en-IN" sz="3600" dirty="0">
                <a:latin typeface="+mj-lt"/>
              </a:rPr>
              <a:t>Big Data Technologies </a:t>
            </a:r>
            <a:r>
              <a:rPr lang="en-IN" sz="3600" dirty="0" err="1">
                <a:latin typeface="+mj-lt"/>
              </a:rPr>
              <a:t>MapReduce</a:t>
            </a:r>
            <a:endParaRPr lang="en-US" sz="3600" dirty="0">
              <a:latin typeface="+mj-lt"/>
            </a:endParaRPr>
          </a:p>
        </p:txBody>
      </p:sp>
      <p:pic>
        <p:nvPicPr>
          <p:cNvPr id="1026" name="Picture 2" descr="A logo shows a yellow elephant on the left pushing the word hadoop on the right with its trunk. The word is in blue lettering and all the letters are lowercas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5240"/>
          <a:stretch/>
        </p:blipFill>
        <p:spPr bwMode="auto">
          <a:xfrm>
            <a:off x="5650043" y="508000"/>
            <a:ext cx="2897057" cy="6810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3"/>
          </p:nvPr>
        </p:nvSpPr>
        <p:spPr>
          <a:xfrm>
            <a:off x="447675" y="1366629"/>
            <a:ext cx="8162925" cy="4462760"/>
          </a:xfrm>
        </p:spPr>
        <p:txBody>
          <a:bodyPr wrap="square">
            <a:spAutoFit/>
          </a:bodyPr>
          <a:lstStyle/>
          <a:p>
            <a:pPr>
              <a:buSzPct val="100000"/>
            </a:pPr>
            <a:r>
              <a:rPr lang="en-US" sz="2400" dirty="0"/>
              <a:t>MapReduce distributes the processing of very large multi-structured data files across a large cluster of ordinary machines/processors </a:t>
            </a:r>
          </a:p>
          <a:p>
            <a:pPr>
              <a:buSzPct val="100000"/>
            </a:pPr>
            <a:r>
              <a:rPr lang="en-US" sz="2400" dirty="0">
                <a:sym typeface="Wingdings" panose="05000000000000000000" pitchFamily="2" charset="2"/>
              </a:rPr>
              <a:t>Goal - achieving high performance with “simple” computers</a:t>
            </a:r>
            <a:endParaRPr lang="en-US" sz="2400" dirty="0"/>
          </a:p>
          <a:p>
            <a:pPr>
              <a:buSzPct val="100000"/>
            </a:pPr>
            <a:r>
              <a:rPr lang="en-US" sz="2400" dirty="0"/>
              <a:t>Developed and popularized by Google</a:t>
            </a:r>
          </a:p>
          <a:p>
            <a:pPr>
              <a:buSzPct val="100000"/>
            </a:pPr>
            <a:r>
              <a:rPr lang="en-US" sz="2400" dirty="0"/>
              <a:t>Good at processing and analyzing large volumes of multi-structured data in a timely manner</a:t>
            </a:r>
          </a:p>
          <a:p>
            <a:pPr>
              <a:buSzPct val="100000"/>
            </a:pPr>
            <a:r>
              <a:rPr lang="en-US" sz="2400" dirty="0"/>
              <a:t>Example tasks: indexing the Web for search, graph analysis, text analysis, machine learning, …</a:t>
            </a:r>
          </a:p>
        </p:txBody>
      </p:sp>
    </p:spTree>
    <p:extLst>
      <p:ext uri="{BB962C8B-B14F-4D97-AF65-F5344CB8AC3E}">
        <p14:creationId xmlns:p14="http://schemas.microsoft.com/office/powerpoint/2010/main" val="461695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956"/>
            <a:ext cx="4953000" cy="1107996"/>
          </a:xfrm>
        </p:spPr>
        <p:txBody>
          <a:bodyPr wrap="square">
            <a:spAutoFit/>
          </a:bodyPr>
          <a:lstStyle/>
          <a:p>
            <a:r>
              <a:rPr lang="en-IN" sz="3600" dirty="0">
                <a:latin typeface="+mj-lt"/>
              </a:rPr>
              <a:t>Big Data Technologies --MapReduce </a:t>
            </a:r>
            <a:endParaRPr lang="en-US" sz="3600" dirty="0">
              <a:latin typeface="+mj-lt"/>
            </a:endParaRPr>
          </a:p>
        </p:txBody>
      </p:sp>
      <p:pic>
        <p:nvPicPr>
          <p:cNvPr id="1026" name="Picture 2" descr="A logo shows a yellow elephant on the left pushing the word hadoop on the right with its trunk. The word is in blue lettering and all the letters are lowercas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5240"/>
          <a:stretch/>
        </p:blipFill>
        <p:spPr bwMode="auto">
          <a:xfrm>
            <a:off x="5650043" y="508000"/>
            <a:ext cx="2897057" cy="6810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3"/>
          </p:nvPr>
        </p:nvSpPr>
        <p:spPr>
          <a:xfrm>
            <a:off x="447675" y="1366629"/>
            <a:ext cx="8162925" cy="369332"/>
          </a:xfrm>
        </p:spPr>
        <p:txBody>
          <a:bodyPr wrap="square">
            <a:spAutoFit/>
          </a:bodyPr>
          <a:lstStyle/>
          <a:p>
            <a:pPr>
              <a:buSzPct val="100000"/>
            </a:pPr>
            <a:r>
              <a:rPr lang="en-US" sz="2400" dirty="0"/>
              <a:t>How does MapReduce work?</a:t>
            </a:r>
          </a:p>
        </p:txBody>
      </p:sp>
      <p:pic>
        <p:nvPicPr>
          <p:cNvPr id="2050" name="Picture 2" descr="At the top left of the illustration, the goal is stated as: Determining the frequency counts of the shapes. &#10;• Raw Data&#10;• Two sets of 8 shapes each are shows side by side&#10;• Set 1 contains an assortment of diamond shapes, squares, circles, and stars&#10;• Set 2 contains an assortment of squares, triangles, circles, and diamond shapes&#10;• Map Function&#10;• The second stage shows the Set 1 shapes sorted by type at the top and the Set 2 shapes sorted by type at the bottom. &#10;• Set 1 shapes are arranged from top to bottom as 2 diamond shapes, 2 circles, 1 square, and 3 stars. &#10;• Set 2 shapes are arranged from top to bottom as 2 squares, 3 triangles, 1 circle, and 2 diamond shapes. &#10;• Reduce Function&#10;• At the top right of the illustration, the result is stated as: Frequency counts of the shapes. &#10;• All the shapes are from both sets are arranged by type from top to bottom as: Diamond shapes, circles, squares, stars, and triangles.&#10;• The shape and its count are listed in columns on the extreme right as follows:&#10;• Diamond shapes: 4&#10;• Circles: 3&#10;• Squares: 3&#10;• Stars: 3&#10;• Triangles: 3"/>
          <p:cNvPicPr>
            <a:picLocks noChangeAspect="1" noChangeArrowheads="1"/>
          </p:cNvPicPr>
          <p:nvPr/>
        </p:nvPicPr>
        <p:blipFill rotWithShape="1">
          <a:blip r:embed="rId4">
            <a:extLst>
              <a:ext uri="{28A0092B-C50C-407E-A947-70E740481C1C}">
                <a14:useLocalDpi xmlns:a14="http://schemas.microsoft.com/office/drawing/2010/main" val="0"/>
              </a:ext>
            </a:extLst>
          </a:blip>
          <a:srcRect b="4440"/>
          <a:stretch/>
        </p:blipFill>
        <p:spPr bwMode="auto">
          <a:xfrm>
            <a:off x="793273" y="1843503"/>
            <a:ext cx="7530248" cy="4469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950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956"/>
            <a:ext cx="4953000" cy="1107996"/>
          </a:xfrm>
        </p:spPr>
        <p:txBody>
          <a:bodyPr wrap="square">
            <a:spAutoFit/>
          </a:bodyPr>
          <a:lstStyle/>
          <a:p>
            <a:r>
              <a:rPr lang="en-IN" sz="3600" dirty="0">
                <a:latin typeface="+mj-lt"/>
              </a:rPr>
              <a:t>Big Data Technologies</a:t>
            </a:r>
            <a:r>
              <a:rPr lang="en-IN" sz="3600" baseline="0" dirty="0">
                <a:latin typeface="+mj-lt"/>
              </a:rPr>
              <a:t> </a:t>
            </a:r>
            <a:r>
              <a:rPr lang="en-IN" sz="3600" dirty="0">
                <a:latin typeface="+mj-lt"/>
              </a:rPr>
              <a:t>--Hadoop </a:t>
            </a:r>
            <a:r>
              <a:rPr lang="en-IN" sz="2800" dirty="0">
                <a:latin typeface="+mj-lt"/>
              </a:rPr>
              <a:t>(1 of 3)</a:t>
            </a:r>
            <a:endParaRPr lang="en-US" sz="3600" dirty="0">
              <a:latin typeface="+mj-lt"/>
            </a:endParaRPr>
          </a:p>
        </p:txBody>
      </p:sp>
      <p:pic>
        <p:nvPicPr>
          <p:cNvPr id="1026" name="Picture 2" descr="A logo shows a yellow elephant on the left pushing the word hadoop on the right with its trunk. The word is in blue lettering and all the letters are lowercas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5240"/>
          <a:stretch/>
        </p:blipFill>
        <p:spPr bwMode="auto">
          <a:xfrm>
            <a:off x="5650043" y="508000"/>
            <a:ext cx="2897057" cy="6810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3"/>
          </p:nvPr>
        </p:nvSpPr>
        <p:spPr>
          <a:xfrm>
            <a:off x="447675" y="1366629"/>
            <a:ext cx="8162925" cy="3747180"/>
          </a:xfrm>
        </p:spPr>
        <p:txBody>
          <a:bodyPr wrap="square">
            <a:spAutoFit/>
          </a:bodyPr>
          <a:lstStyle/>
          <a:p>
            <a:pPr>
              <a:buSzPct val="100000"/>
            </a:pPr>
            <a:r>
              <a:rPr lang="en-US" sz="2400" dirty="0"/>
              <a:t>Hadoop is an open source framework for storing and analyzing massive amounts of distributed, unstructured data</a:t>
            </a:r>
          </a:p>
          <a:p>
            <a:pPr lvl="1"/>
            <a:r>
              <a:rPr lang="en-US" sz="2400" dirty="0"/>
              <a:t>Originally created by Doug Cutting at Yahoo!</a:t>
            </a:r>
          </a:p>
          <a:p>
            <a:pPr>
              <a:buSzPct val="100000"/>
            </a:pPr>
            <a:r>
              <a:rPr lang="en-US" sz="2400" dirty="0"/>
              <a:t>Hadoop clusters run on inexpensive commodity hardware so projects can scale-out inexpensively</a:t>
            </a:r>
          </a:p>
          <a:p>
            <a:pPr lvl="1"/>
            <a:r>
              <a:rPr lang="en-US" sz="2400" dirty="0"/>
              <a:t>Hadoop is now part of Apache Software Foundation</a:t>
            </a:r>
          </a:p>
          <a:p>
            <a:pPr lvl="1"/>
            <a:r>
              <a:rPr lang="en-US" sz="2400" dirty="0"/>
              <a:t>Open source - hundreds of contributors continuously improve the core technology</a:t>
            </a:r>
          </a:p>
        </p:txBody>
      </p:sp>
    </p:spTree>
    <p:extLst>
      <p:ext uri="{BB962C8B-B14F-4D97-AF65-F5344CB8AC3E}">
        <p14:creationId xmlns:p14="http://schemas.microsoft.com/office/powerpoint/2010/main" val="931462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956"/>
            <a:ext cx="4953000" cy="1107996"/>
          </a:xfrm>
        </p:spPr>
        <p:txBody>
          <a:bodyPr wrap="square">
            <a:spAutoFit/>
          </a:bodyPr>
          <a:lstStyle/>
          <a:p>
            <a:r>
              <a:rPr lang="en-IN" sz="3600" dirty="0">
                <a:latin typeface="+mj-lt"/>
              </a:rPr>
              <a:t>Big Data Technologies</a:t>
            </a:r>
            <a:r>
              <a:rPr lang="en-IN" sz="3600" baseline="0" dirty="0">
                <a:latin typeface="+mj-lt"/>
              </a:rPr>
              <a:t> </a:t>
            </a:r>
            <a:r>
              <a:rPr lang="en-IN" sz="3600" dirty="0">
                <a:latin typeface="+mj-lt"/>
              </a:rPr>
              <a:t>--Hadoop </a:t>
            </a:r>
            <a:r>
              <a:rPr lang="en-IN" sz="2800" dirty="0">
                <a:latin typeface="+mj-lt"/>
              </a:rPr>
              <a:t>(2 of 3)</a:t>
            </a:r>
            <a:endParaRPr lang="en-US" sz="3600" dirty="0">
              <a:latin typeface="+mj-lt"/>
            </a:endParaRPr>
          </a:p>
        </p:txBody>
      </p:sp>
      <p:pic>
        <p:nvPicPr>
          <p:cNvPr id="1026" name="Picture 2" descr="A logo shows a yellow elephant on the left pushing the word hadoop on the right with its trunk. The word is in blue lettering and all the letters are lowercas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5240"/>
          <a:stretch/>
        </p:blipFill>
        <p:spPr bwMode="auto">
          <a:xfrm>
            <a:off x="5650043" y="508000"/>
            <a:ext cx="2897057" cy="6810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3"/>
          </p:nvPr>
        </p:nvSpPr>
        <p:spPr>
          <a:xfrm>
            <a:off x="447675" y="1366629"/>
            <a:ext cx="8162925" cy="4108817"/>
          </a:xfrm>
        </p:spPr>
        <p:txBody>
          <a:bodyPr wrap="square">
            <a:spAutoFit/>
          </a:bodyPr>
          <a:lstStyle/>
          <a:p>
            <a:pPr>
              <a:buSzPct val="100000"/>
            </a:pPr>
            <a:r>
              <a:rPr lang="en-US" sz="2200" dirty="0">
                <a:solidFill>
                  <a:schemeClr val="bg2"/>
                </a:solidFill>
              </a:rPr>
              <a:t>How Does Hadoop Work?</a:t>
            </a:r>
          </a:p>
          <a:p>
            <a:pPr lvl="1"/>
            <a:r>
              <a:rPr lang="en-US" sz="2200" dirty="0"/>
              <a:t>Access unstructured and semi-structured data (e.g., log files, social media feeds, other data sources)</a:t>
            </a:r>
          </a:p>
          <a:p>
            <a:pPr lvl="1"/>
            <a:r>
              <a:rPr lang="en-US" sz="2200" dirty="0"/>
              <a:t>Break the data up into “parts,” which are then loaded into a file system made up of multiple nodes running on commodity hardware using </a:t>
            </a:r>
            <a:r>
              <a:rPr lang="en-US" sz="2200" spc="-300" dirty="0"/>
              <a:t>H D F </a:t>
            </a:r>
            <a:r>
              <a:rPr lang="en-US" sz="2200" dirty="0"/>
              <a:t>S</a:t>
            </a:r>
          </a:p>
          <a:p>
            <a:pPr lvl="1"/>
            <a:r>
              <a:rPr lang="en-US" sz="2200" dirty="0"/>
              <a:t>Each “part” is replicated multiple times and loaded into the file system for replication and failsafe processing</a:t>
            </a:r>
          </a:p>
          <a:p>
            <a:pPr lvl="1"/>
            <a:r>
              <a:rPr lang="en-US" sz="2200" dirty="0"/>
              <a:t>A node acts as the </a:t>
            </a:r>
            <a:r>
              <a:rPr lang="en-US" sz="2200" dirty="0">
                <a:solidFill>
                  <a:schemeClr val="bg2"/>
                </a:solidFill>
              </a:rPr>
              <a:t>Facilitator</a:t>
            </a:r>
            <a:r>
              <a:rPr lang="en-US" sz="2200" dirty="0"/>
              <a:t> and another as </a:t>
            </a:r>
            <a:r>
              <a:rPr lang="en-US" sz="2200" dirty="0">
                <a:solidFill>
                  <a:schemeClr val="bg2"/>
                </a:solidFill>
              </a:rPr>
              <a:t>Job Tracker </a:t>
            </a:r>
          </a:p>
          <a:p>
            <a:pPr lvl="1"/>
            <a:r>
              <a:rPr lang="en-US" sz="2200" dirty="0"/>
              <a:t>Jobs are distributed to the clients, and once completed the results are collected and aggregated using MapReduce</a:t>
            </a:r>
          </a:p>
        </p:txBody>
      </p:sp>
    </p:spTree>
    <p:extLst>
      <p:ext uri="{BB962C8B-B14F-4D97-AF65-F5344CB8AC3E}">
        <p14:creationId xmlns:p14="http://schemas.microsoft.com/office/powerpoint/2010/main" val="307974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altLang="en-US" dirty="0"/>
              <a:t>Learning Objectives </a:t>
            </a:r>
            <a:r>
              <a:rPr lang="en-IN" altLang="en-US" sz="2800" dirty="0"/>
              <a:t>(1 of 2)</a:t>
            </a:r>
            <a:endParaRPr lang="en-US" dirty="0"/>
          </a:p>
        </p:txBody>
      </p:sp>
      <p:sp>
        <p:nvSpPr>
          <p:cNvPr id="3" name="Content Placeholder 2"/>
          <p:cNvSpPr>
            <a:spLocks noGrp="1"/>
          </p:cNvSpPr>
          <p:nvPr>
            <p:ph idx="1"/>
          </p:nvPr>
        </p:nvSpPr>
        <p:spPr>
          <a:xfrm>
            <a:off x="456154" y="762000"/>
            <a:ext cx="8153400" cy="4462760"/>
          </a:xfrm>
        </p:spPr>
        <p:txBody>
          <a:bodyPr wrap="square">
            <a:spAutoFit/>
          </a:bodyPr>
          <a:lstStyle/>
          <a:p>
            <a:pPr marL="714375" lvl="0" indent="-714375">
              <a:buClr>
                <a:schemeClr val="lt1"/>
              </a:buClr>
              <a:buSzPct val="25000"/>
              <a:buNone/>
              <a:tabLst>
                <a:tab pos="714375" algn="l"/>
              </a:tabLst>
            </a:pPr>
            <a:r>
              <a:rPr lang="en-US" sz="2400" b="1" dirty="0">
                <a:solidFill>
                  <a:srgbClr val="007FA3"/>
                </a:solidFill>
              </a:rPr>
              <a:t>9.1</a:t>
            </a:r>
            <a:r>
              <a:rPr lang="en-US" sz="2400" dirty="0"/>
              <a:t> 	Learn what Big Data is and how it is changing the world of analytics</a:t>
            </a:r>
          </a:p>
          <a:p>
            <a:pPr marL="714375" indent="-714375">
              <a:buClr>
                <a:schemeClr val="lt1"/>
              </a:buClr>
              <a:buSzPct val="25000"/>
              <a:buNone/>
              <a:tabLst>
                <a:tab pos="714375" algn="l"/>
              </a:tabLst>
            </a:pPr>
            <a:r>
              <a:rPr lang="en-US" sz="2400" b="1" dirty="0">
                <a:solidFill>
                  <a:srgbClr val="007FA3"/>
                </a:solidFill>
              </a:rPr>
              <a:t>9.2</a:t>
            </a:r>
            <a:r>
              <a:rPr lang="en-US" sz="2400" b="1" dirty="0">
                <a:solidFill>
                  <a:schemeClr val="accent1"/>
                </a:solidFill>
              </a:rPr>
              <a:t> 	</a:t>
            </a:r>
            <a:r>
              <a:rPr lang="en-US" sz="2400" dirty="0"/>
              <a:t>Understand the motivation for and business drivers of Big Data analytics</a:t>
            </a:r>
          </a:p>
          <a:p>
            <a:pPr marL="714375" indent="-714375">
              <a:buClr>
                <a:schemeClr val="lt1"/>
              </a:buClr>
              <a:buSzPct val="25000"/>
              <a:buNone/>
              <a:tabLst>
                <a:tab pos="714375" algn="l"/>
              </a:tabLst>
            </a:pPr>
            <a:r>
              <a:rPr lang="en-US" sz="2400" b="1" dirty="0">
                <a:solidFill>
                  <a:srgbClr val="007FA3"/>
                </a:solidFill>
              </a:rPr>
              <a:t>9.3</a:t>
            </a:r>
            <a:r>
              <a:rPr lang="en-US" sz="2400" dirty="0"/>
              <a:t> 	Become familiar with the wide range of enabling technologies for Big Data analytics</a:t>
            </a:r>
          </a:p>
          <a:p>
            <a:pPr marL="714375" indent="-714375">
              <a:buClr>
                <a:schemeClr val="lt1"/>
              </a:buClr>
              <a:buSzPct val="25000"/>
              <a:buNone/>
              <a:tabLst>
                <a:tab pos="714375" algn="l"/>
              </a:tabLst>
            </a:pPr>
            <a:r>
              <a:rPr lang="en-US" sz="2400" b="1" dirty="0">
                <a:solidFill>
                  <a:srgbClr val="007FA3"/>
                </a:solidFill>
              </a:rPr>
              <a:t>9.4</a:t>
            </a:r>
            <a:r>
              <a:rPr lang="en-US" sz="2400" b="1" dirty="0">
                <a:solidFill>
                  <a:schemeClr val="accent1"/>
                </a:solidFill>
              </a:rPr>
              <a:t> 	</a:t>
            </a:r>
            <a:r>
              <a:rPr lang="en-US" sz="2400" dirty="0"/>
              <a:t>Learn about </a:t>
            </a:r>
            <a:r>
              <a:rPr lang="en-US" sz="2400" dirty="0" err="1"/>
              <a:t>Hadoop</a:t>
            </a:r>
            <a:r>
              <a:rPr lang="en-US" sz="2400" dirty="0"/>
              <a:t>, </a:t>
            </a:r>
            <a:r>
              <a:rPr lang="en-US" sz="2400" dirty="0" err="1"/>
              <a:t>MapReduce</a:t>
            </a:r>
            <a:r>
              <a:rPr lang="en-US" sz="2400" dirty="0"/>
              <a:t>, and </a:t>
            </a:r>
            <a:r>
              <a:rPr lang="en-US" sz="2400" dirty="0" err="1"/>
              <a:t>No</a:t>
            </a:r>
            <a:r>
              <a:rPr lang="en-US" sz="2400" spc="-300" dirty="0" err="1"/>
              <a:t>S</a:t>
            </a:r>
            <a:r>
              <a:rPr lang="en-US" sz="2400" spc="-300" dirty="0"/>
              <a:t> Q </a:t>
            </a:r>
            <a:r>
              <a:rPr lang="en-US" sz="2400" dirty="0"/>
              <a:t>L as they relate to Big Data analytics</a:t>
            </a:r>
          </a:p>
          <a:p>
            <a:pPr marL="714375" indent="-714375">
              <a:buClr>
                <a:schemeClr val="lt1"/>
              </a:buClr>
              <a:buSzPct val="25000"/>
              <a:buNone/>
              <a:tabLst>
                <a:tab pos="714375" algn="l"/>
              </a:tabLst>
            </a:pPr>
            <a:r>
              <a:rPr lang="en-US" sz="2400" b="1" dirty="0">
                <a:solidFill>
                  <a:srgbClr val="007FA3"/>
                </a:solidFill>
              </a:rPr>
              <a:t>9.5</a:t>
            </a:r>
            <a:r>
              <a:rPr lang="en-US" sz="2400" dirty="0"/>
              <a:t> 	Compare and contrast the complementary uses of data warehousing and Big Data technologies</a:t>
            </a:r>
          </a:p>
        </p:txBody>
      </p:sp>
    </p:spTree>
    <p:extLst>
      <p:ext uri="{BB962C8B-B14F-4D97-AF65-F5344CB8AC3E}">
        <p14:creationId xmlns:p14="http://schemas.microsoft.com/office/powerpoint/2010/main" val="1944379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956"/>
            <a:ext cx="4953000" cy="1107996"/>
          </a:xfrm>
        </p:spPr>
        <p:txBody>
          <a:bodyPr wrap="square">
            <a:spAutoFit/>
          </a:bodyPr>
          <a:lstStyle/>
          <a:p>
            <a:r>
              <a:rPr lang="en-IN" sz="3600" dirty="0">
                <a:latin typeface="+mj-lt"/>
              </a:rPr>
              <a:t>Big Data Technologies</a:t>
            </a:r>
            <a:r>
              <a:rPr lang="en-IN" sz="3600" baseline="0" dirty="0">
                <a:latin typeface="+mj-lt"/>
              </a:rPr>
              <a:t> </a:t>
            </a:r>
            <a:r>
              <a:rPr lang="en-IN" sz="3600" dirty="0">
                <a:latin typeface="+mj-lt"/>
              </a:rPr>
              <a:t>--Hadoop </a:t>
            </a:r>
            <a:r>
              <a:rPr lang="en-IN" sz="2800" dirty="0">
                <a:latin typeface="+mj-lt"/>
              </a:rPr>
              <a:t>(3 of 3)</a:t>
            </a:r>
            <a:endParaRPr lang="en-US" sz="3600" dirty="0">
              <a:latin typeface="+mj-lt"/>
            </a:endParaRPr>
          </a:p>
        </p:txBody>
      </p:sp>
      <p:pic>
        <p:nvPicPr>
          <p:cNvPr id="1026" name="Picture 2" descr="A logo shows a yellow elephant on the left pushing the word hadoop on the right with its trunk. The word is in blue lettering and all the letters are lowercas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5240"/>
          <a:stretch/>
        </p:blipFill>
        <p:spPr bwMode="auto">
          <a:xfrm>
            <a:off x="5650043" y="508000"/>
            <a:ext cx="2897057" cy="6810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3"/>
          </p:nvPr>
        </p:nvSpPr>
        <p:spPr>
          <a:xfrm>
            <a:off x="447675" y="1366629"/>
            <a:ext cx="8162925" cy="4231928"/>
          </a:xfrm>
        </p:spPr>
        <p:txBody>
          <a:bodyPr wrap="square">
            <a:spAutoFit/>
          </a:bodyPr>
          <a:lstStyle/>
          <a:p>
            <a:pPr>
              <a:buSzPct val="100000"/>
            </a:pPr>
            <a:r>
              <a:rPr lang="en-US" sz="2400" dirty="0">
                <a:solidFill>
                  <a:schemeClr val="bg2"/>
                </a:solidFill>
              </a:rPr>
              <a:t>Hadoop Technical Components</a:t>
            </a:r>
          </a:p>
          <a:p>
            <a:pPr lvl="1"/>
            <a:r>
              <a:rPr lang="en-US" sz="2400" dirty="0"/>
              <a:t>Hadoop Distributed File System (</a:t>
            </a:r>
            <a:r>
              <a:rPr lang="en-US" sz="2400" spc="-300" dirty="0"/>
              <a:t>H D F </a:t>
            </a:r>
            <a:r>
              <a:rPr lang="en-US" sz="2400" dirty="0"/>
              <a:t>S)</a:t>
            </a:r>
          </a:p>
          <a:p>
            <a:pPr lvl="1"/>
            <a:r>
              <a:rPr lang="en-US" sz="2400" dirty="0"/>
              <a:t>Name Node (primary facilitator)</a:t>
            </a:r>
          </a:p>
          <a:p>
            <a:pPr lvl="1"/>
            <a:r>
              <a:rPr lang="en-US" sz="2400" dirty="0"/>
              <a:t>Secondary Node (backup to Name Node)</a:t>
            </a:r>
          </a:p>
          <a:p>
            <a:pPr lvl="1"/>
            <a:r>
              <a:rPr lang="en-US" sz="2400" dirty="0"/>
              <a:t>Job Tracker</a:t>
            </a:r>
          </a:p>
          <a:p>
            <a:pPr lvl="1"/>
            <a:r>
              <a:rPr lang="en-US" sz="2400" dirty="0"/>
              <a:t>Slave Nodes (the grunts of any Hadoop cluster)</a:t>
            </a:r>
          </a:p>
          <a:p>
            <a:pPr lvl="1"/>
            <a:r>
              <a:rPr lang="en-US" sz="2400" dirty="0"/>
              <a:t>Additionally, Hadoop ecosystem is made up of a number of complementary sub-projects: </a:t>
            </a:r>
            <a:r>
              <a:rPr lang="en-US" sz="2400" dirty="0" err="1"/>
              <a:t>No</a:t>
            </a:r>
            <a:r>
              <a:rPr lang="en-US" sz="2400" spc="-300" dirty="0" err="1"/>
              <a:t>S</a:t>
            </a:r>
            <a:r>
              <a:rPr lang="en-US" sz="2400" spc="-300" dirty="0"/>
              <a:t> Q </a:t>
            </a:r>
            <a:r>
              <a:rPr lang="en-US" sz="2400" dirty="0"/>
              <a:t>L (Cassandra, </a:t>
            </a:r>
            <a:r>
              <a:rPr lang="en-US" sz="2400" dirty="0" err="1"/>
              <a:t>Hbase</a:t>
            </a:r>
            <a:r>
              <a:rPr lang="en-US" sz="2400" dirty="0"/>
              <a:t>), </a:t>
            </a:r>
            <a:r>
              <a:rPr lang="en-US" sz="2400" spc="-300" dirty="0"/>
              <a:t>D </a:t>
            </a:r>
            <a:r>
              <a:rPr lang="en-US" sz="2400" dirty="0"/>
              <a:t>W (Hive), …  </a:t>
            </a:r>
          </a:p>
          <a:p>
            <a:pPr lvl="2"/>
            <a:r>
              <a:rPr lang="en-US" sz="2400" dirty="0" err="1"/>
              <a:t>No</a:t>
            </a:r>
            <a:r>
              <a:rPr lang="en-US" sz="2400" spc="-300" dirty="0" err="1"/>
              <a:t>S</a:t>
            </a:r>
            <a:r>
              <a:rPr lang="en-US" sz="2400" spc="-300" dirty="0"/>
              <a:t> Q </a:t>
            </a:r>
            <a:r>
              <a:rPr lang="en-US" sz="2400" dirty="0"/>
              <a:t>L = not only </a:t>
            </a:r>
            <a:r>
              <a:rPr lang="en-US" sz="2400" spc="-300" dirty="0"/>
              <a:t>S Q </a:t>
            </a:r>
            <a:r>
              <a:rPr lang="en-US" sz="2400" dirty="0"/>
              <a:t>L </a:t>
            </a:r>
          </a:p>
        </p:txBody>
      </p:sp>
    </p:spTree>
    <p:extLst>
      <p:ext uri="{BB962C8B-B14F-4D97-AF65-F5344CB8AC3E}">
        <p14:creationId xmlns:p14="http://schemas.microsoft.com/office/powerpoint/2010/main" val="2126023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Technology Insights 9.2</a:t>
            </a:r>
          </a:p>
        </p:txBody>
      </p:sp>
      <p:sp>
        <p:nvSpPr>
          <p:cNvPr id="3"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latin typeface="+mj-lt"/>
              </a:rPr>
              <a:t>A Few Demystifying Facts about Hadoop</a:t>
            </a:r>
          </a:p>
        </p:txBody>
      </p:sp>
      <p:sp>
        <p:nvSpPr>
          <p:cNvPr id="6" name="Content Placeholder 5"/>
          <p:cNvSpPr>
            <a:spLocks noGrp="1"/>
          </p:cNvSpPr>
          <p:nvPr>
            <p:ph idx="13"/>
          </p:nvPr>
        </p:nvSpPr>
        <p:spPr>
          <a:xfrm>
            <a:off x="447675" y="1371600"/>
            <a:ext cx="8162925" cy="4862870"/>
          </a:xfrm>
        </p:spPr>
        <p:txBody>
          <a:bodyPr wrap="square">
            <a:spAutoFit/>
          </a:bodyPr>
          <a:lstStyle/>
          <a:p>
            <a:pPr>
              <a:buSzPct val="100000"/>
            </a:pPr>
            <a:r>
              <a:rPr lang="en-US" sz="2400" dirty="0"/>
              <a:t>Hadoop consists of multiple products</a:t>
            </a:r>
          </a:p>
          <a:p>
            <a:pPr>
              <a:buSzPct val="100000"/>
            </a:pPr>
            <a:r>
              <a:rPr lang="en-US" sz="2400" dirty="0"/>
              <a:t>Hadoop is open source but available from vendors, too</a:t>
            </a:r>
          </a:p>
          <a:p>
            <a:pPr>
              <a:buSzPct val="100000"/>
            </a:pPr>
            <a:r>
              <a:rPr lang="en-US" sz="2400" dirty="0"/>
              <a:t>Hadoop is an ecosystem, not a single product</a:t>
            </a:r>
          </a:p>
          <a:p>
            <a:pPr>
              <a:buSzPct val="100000"/>
            </a:pPr>
            <a:r>
              <a:rPr lang="en-US" sz="2400" spc="-300" dirty="0"/>
              <a:t>H D F </a:t>
            </a:r>
            <a:r>
              <a:rPr lang="en-US" sz="2400" dirty="0"/>
              <a:t>S is a file system, not a </a:t>
            </a:r>
            <a:r>
              <a:rPr lang="en-US" sz="2400" spc="-300" dirty="0"/>
              <a:t>D B M </a:t>
            </a:r>
            <a:r>
              <a:rPr lang="en-US" sz="2400" dirty="0"/>
              <a:t>S</a:t>
            </a:r>
          </a:p>
          <a:p>
            <a:pPr>
              <a:buSzPct val="100000"/>
            </a:pPr>
            <a:r>
              <a:rPr lang="en-US" sz="2400" dirty="0"/>
              <a:t>Hive resembles </a:t>
            </a:r>
            <a:r>
              <a:rPr lang="en-US" sz="2400" spc="-300" dirty="0"/>
              <a:t>S Q </a:t>
            </a:r>
            <a:r>
              <a:rPr lang="en-US" sz="2400" dirty="0"/>
              <a:t>L but is not standard </a:t>
            </a:r>
            <a:r>
              <a:rPr lang="en-US" sz="2400" spc="-300" dirty="0"/>
              <a:t>S Q </a:t>
            </a:r>
            <a:r>
              <a:rPr lang="en-US" sz="2400" dirty="0"/>
              <a:t>L</a:t>
            </a:r>
          </a:p>
          <a:p>
            <a:pPr>
              <a:buSzPct val="100000"/>
            </a:pPr>
            <a:r>
              <a:rPr lang="en-US" sz="2400" dirty="0"/>
              <a:t>Hadoop and MapReduce are related but not the same</a:t>
            </a:r>
          </a:p>
          <a:p>
            <a:pPr>
              <a:buSzPct val="100000"/>
            </a:pPr>
            <a:r>
              <a:rPr lang="en-US" sz="2400" dirty="0"/>
              <a:t>MapReduce provides control for analytics, not analytics</a:t>
            </a:r>
          </a:p>
          <a:p>
            <a:pPr>
              <a:buSzPct val="100000"/>
            </a:pPr>
            <a:r>
              <a:rPr lang="en-US" sz="2400" dirty="0"/>
              <a:t>Hadoop is about data diversity, not just data volume</a:t>
            </a:r>
          </a:p>
          <a:p>
            <a:pPr>
              <a:buSzPct val="100000"/>
            </a:pPr>
            <a:r>
              <a:rPr lang="en-US" sz="2400" dirty="0"/>
              <a:t>…</a:t>
            </a:r>
          </a:p>
        </p:txBody>
      </p:sp>
    </p:spTree>
    <p:extLst>
      <p:ext uri="{BB962C8B-B14F-4D97-AF65-F5344CB8AC3E}">
        <p14:creationId xmlns:p14="http://schemas.microsoft.com/office/powerpoint/2010/main" val="3679214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127"/>
            <a:ext cx="8153400" cy="1107996"/>
          </a:xfrm>
        </p:spPr>
        <p:txBody>
          <a:bodyPr wrap="square">
            <a:spAutoFit/>
          </a:bodyPr>
          <a:lstStyle/>
          <a:p>
            <a:r>
              <a:rPr lang="en-IN" sz="3600" dirty="0">
                <a:latin typeface="+mj-lt"/>
              </a:rPr>
              <a:t>Application Case 9.3 - eBay’s Big Data Solution</a:t>
            </a:r>
            <a:endParaRPr lang="en-US" sz="3600" dirty="0">
              <a:latin typeface="+mj-lt"/>
            </a:endParaRPr>
          </a:p>
        </p:txBody>
      </p:sp>
      <p:sp>
        <p:nvSpPr>
          <p:cNvPr id="6" name="Content Placeholder 5"/>
          <p:cNvSpPr>
            <a:spLocks noGrp="1"/>
          </p:cNvSpPr>
          <p:nvPr>
            <p:ph idx="13"/>
          </p:nvPr>
        </p:nvSpPr>
        <p:spPr>
          <a:xfrm>
            <a:off x="457200" y="1390650"/>
            <a:ext cx="8153400" cy="307777"/>
          </a:xfrm>
        </p:spPr>
        <p:txBody>
          <a:bodyPr wrap="square">
            <a:spAutoFit/>
          </a:bodyPr>
          <a:lstStyle/>
          <a:p>
            <a:pPr marL="0" indent="0">
              <a:buNone/>
            </a:pPr>
            <a:r>
              <a:rPr lang="en-IN" sz="2000" b="1" dirty="0"/>
              <a:t>Figure 9.6 </a:t>
            </a:r>
            <a:r>
              <a:rPr lang="en-IN" sz="2000" dirty="0"/>
              <a:t>eBay’s Multi–Data </a:t>
            </a:r>
            <a:r>
              <a:rPr lang="en-IN" sz="2000" dirty="0" err="1"/>
              <a:t>Center</a:t>
            </a:r>
            <a:r>
              <a:rPr lang="en-IN" sz="2000" dirty="0"/>
              <a:t> Deployment. </a:t>
            </a:r>
          </a:p>
        </p:txBody>
      </p:sp>
      <p:pic>
        <p:nvPicPr>
          <p:cNvPr id="11" name="Picture 2" descr="At the top left is an illustration of a person sitting at a laptop. An arrow to the right leads to an illustration of a globe labeled colon slash slash D N S. Below this, 3 stages from left to right are shown as follows:&#10;• Data Center 1&#10;• An arrow from the globe leads to a flowchart in this stage. &#10;• The flowchart has a box labeled L B at the top. Downward arrows lead from L B to 3 empty boxes below. &#10;• Under the flowchart the text reads as follows:&#10;• Topology – N T S&#10;• R F – 2 is to 2 is to 2&#10;• Data Center 2&#10;• An arrow from the globe leads to a flowchart in this stage. &#10;• The flowchart has a box labeled L B at the top. Downward arrows lead from L B to 3 empty boxes below. &#10;• Under the flowchart, the words Cassandra Ring are enclosed by an oval running through 12 small nodes – 6 on either side of the words. This oval is spread across the three data center stages. &#10;• Data Center 3&#10;• In it, the heading reads Analytics Nodes.&#10;• The text below reads as follows: Running D S E Hadoop for near real-time analytics."/>
          <p:cNvPicPr>
            <a:picLocks noChangeAspect="1" noChangeArrowheads="1"/>
          </p:cNvPicPr>
          <p:nvPr/>
        </p:nvPicPr>
        <p:blipFill rotWithShape="1">
          <a:blip r:embed="rId3">
            <a:extLst>
              <a:ext uri="{28A0092B-C50C-407E-A947-70E740481C1C}">
                <a14:useLocalDpi xmlns:a14="http://schemas.microsoft.com/office/drawing/2010/main" val="0"/>
              </a:ext>
            </a:extLst>
          </a:blip>
          <a:srcRect b="4334"/>
          <a:stretch/>
        </p:blipFill>
        <p:spPr bwMode="auto">
          <a:xfrm>
            <a:off x="1775220" y="1749330"/>
            <a:ext cx="5586862" cy="28133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4610100"/>
            <a:ext cx="8153400" cy="246221"/>
          </a:xfrm>
        </p:spPr>
        <p:txBody>
          <a:bodyPr wrap="square">
            <a:spAutoFit/>
          </a:bodyPr>
          <a:lstStyle/>
          <a:p>
            <a:pPr marL="0" indent="0">
              <a:buNone/>
            </a:pPr>
            <a:r>
              <a:rPr lang="en-IN" i="1" dirty="0"/>
              <a:t>Source: </a:t>
            </a:r>
            <a:r>
              <a:rPr lang="en-IN" dirty="0" err="1"/>
              <a:t>DataStax</a:t>
            </a:r>
            <a:r>
              <a:rPr lang="en-IN" dirty="0"/>
              <a:t>.</a:t>
            </a:r>
            <a:endParaRPr lang="en-US" dirty="0"/>
          </a:p>
        </p:txBody>
      </p:sp>
      <p:sp>
        <p:nvSpPr>
          <p:cNvPr id="9" name="Content Placeholder 8"/>
          <p:cNvSpPr>
            <a:spLocks noGrp="1"/>
          </p:cNvSpPr>
          <p:nvPr>
            <p:ph idx="17"/>
          </p:nvPr>
        </p:nvSpPr>
        <p:spPr>
          <a:xfrm>
            <a:off x="457200" y="4921984"/>
            <a:ext cx="8153400" cy="1384995"/>
          </a:xfrm>
        </p:spPr>
        <p:txBody>
          <a:bodyPr wrap="square">
            <a:spAutoFit/>
          </a:bodyPr>
          <a:lstStyle/>
          <a:p>
            <a:pPr marL="0" indent="0">
              <a:buNone/>
            </a:pPr>
            <a:r>
              <a:rPr lang="en-US" sz="2000" b="1" dirty="0"/>
              <a:t>Questions for Discussion:</a:t>
            </a:r>
          </a:p>
          <a:p>
            <a:pPr marL="346075" lvl="1" indent="-342900">
              <a:buFont typeface="+mj-lt"/>
              <a:buAutoNum type="arabicPeriod"/>
            </a:pPr>
            <a:r>
              <a:rPr lang="en-US" sz="2000" dirty="0"/>
              <a:t>Why did eBay need a Big Data solution?</a:t>
            </a:r>
          </a:p>
          <a:p>
            <a:pPr marL="346075" lvl="1" indent="-342900">
              <a:buFont typeface="+mj-lt"/>
              <a:buAutoNum type="arabicPeriod"/>
            </a:pPr>
            <a:r>
              <a:rPr lang="en-US" sz="2000" dirty="0"/>
              <a:t>What were the challenges, the proposed solution, and the obtained results?</a:t>
            </a:r>
          </a:p>
        </p:txBody>
      </p:sp>
    </p:spTree>
    <p:extLst>
      <p:ext uri="{BB962C8B-B14F-4D97-AF65-F5344CB8AC3E}">
        <p14:creationId xmlns:p14="http://schemas.microsoft.com/office/powerpoint/2010/main" val="1875459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Big Data and Data Warehousing</a:t>
            </a:r>
          </a:p>
        </p:txBody>
      </p:sp>
      <p:sp>
        <p:nvSpPr>
          <p:cNvPr id="6" name="Content Placeholder 5"/>
          <p:cNvSpPr>
            <a:spLocks noGrp="1"/>
          </p:cNvSpPr>
          <p:nvPr>
            <p:ph idx="13"/>
          </p:nvPr>
        </p:nvSpPr>
        <p:spPr>
          <a:xfrm>
            <a:off x="460375" y="757029"/>
            <a:ext cx="8150225" cy="4616648"/>
          </a:xfrm>
        </p:spPr>
        <p:txBody>
          <a:bodyPr wrap="square">
            <a:spAutoFit/>
          </a:bodyPr>
          <a:lstStyle/>
          <a:p>
            <a:pPr>
              <a:buSzPct val="100000"/>
            </a:pPr>
            <a:r>
              <a:rPr lang="en-US" sz="2400" dirty="0"/>
              <a:t>What is the impact of Big Data on </a:t>
            </a:r>
            <a:r>
              <a:rPr lang="en-US" sz="2400" spc="-300" dirty="0"/>
              <a:t>D </a:t>
            </a:r>
            <a:r>
              <a:rPr lang="en-US" sz="2400" dirty="0"/>
              <a:t>W?</a:t>
            </a:r>
          </a:p>
          <a:p>
            <a:pPr lvl="1"/>
            <a:r>
              <a:rPr lang="en-US" sz="2400" dirty="0"/>
              <a:t>Big Data and </a:t>
            </a:r>
            <a:r>
              <a:rPr lang="en-US" sz="2400" spc="-300" dirty="0"/>
              <a:t>R D B M </a:t>
            </a:r>
            <a:r>
              <a:rPr lang="en-US" sz="2400" dirty="0"/>
              <a:t>S do not go nicely together</a:t>
            </a:r>
          </a:p>
          <a:p>
            <a:pPr lvl="1"/>
            <a:r>
              <a:rPr lang="en-US" sz="2400" dirty="0"/>
              <a:t>Will Hadoop replace data warehousing/</a:t>
            </a:r>
            <a:r>
              <a:rPr lang="en-US" sz="2400" spc="-300" dirty="0"/>
              <a:t>R D B M </a:t>
            </a:r>
            <a:r>
              <a:rPr lang="en-US" sz="2400" dirty="0"/>
              <a:t>S?</a:t>
            </a:r>
          </a:p>
          <a:p>
            <a:pPr>
              <a:buSzPct val="100000"/>
            </a:pPr>
            <a:r>
              <a:rPr lang="en-US" sz="2400" dirty="0"/>
              <a:t>Use Cases for Hadoop</a:t>
            </a:r>
          </a:p>
          <a:p>
            <a:pPr lvl="1"/>
            <a:r>
              <a:rPr lang="en-US" sz="2400" dirty="0"/>
              <a:t>Hadoop as the repository and refinery</a:t>
            </a:r>
          </a:p>
          <a:p>
            <a:pPr lvl="1"/>
            <a:r>
              <a:rPr lang="en-US" sz="2400" dirty="0"/>
              <a:t>Hadoop as the active archive</a:t>
            </a:r>
          </a:p>
          <a:p>
            <a:pPr>
              <a:buSzPct val="100000"/>
            </a:pPr>
            <a:r>
              <a:rPr lang="en-US" sz="2400" dirty="0"/>
              <a:t>Use Cases for Data Warehousing</a:t>
            </a:r>
          </a:p>
          <a:p>
            <a:pPr lvl="1"/>
            <a:r>
              <a:rPr lang="en-US" sz="2400" dirty="0"/>
              <a:t>Data warehouse performance</a:t>
            </a:r>
          </a:p>
          <a:p>
            <a:pPr lvl="1"/>
            <a:r>
              <a:rPr lang="en-US" sz="2400" dirty="0"/>
              <a:t>Integrating data that provides business value</a:t>
            </a:r>
          </a:p>
          <a:p>
            <a:pPr lvl="1"/>
            <a:r>
              <a:rPr lang="en-US" sz="2400" dirty="0"/>
              <a:t>Interactive </a:t>
            </a:r>
            <a:r>
              <a:rPr lang="en-US" sz="2400" spc="-300" dirty="0"/>
              <a:t>B </a:t>
            </a:r>
            <a:r>
              <a:rPr lang="en-US" sz="2400" dirty="0"/>
              <a:t>I tools</a:t>
            </a:r>
          </a:p>
        </p:txBody>
      </p:sp>
    </p:spTree>
    <p:extLst>
      <p:ext uri="{BB962C8B-B14F-4D97-AF65-F5344CB8AC3E}">
        <p14:creationId xmlns:p14="http://schemas.microsoft.com/office/powerpoint/2010/main" val="1939074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956"/>
            <a:ext cx="8153400" cy="1107996"/>
          </a:xfrm>
        </p:spPr>
        <p:txBody>
          <a:bodyPr wrap="square">
            <a:spAutoFit/>
          </a:bodyPr>
          <a:lstStyle/>
          <a:p>
            <a:r>
              <a:rPr lang="en-US" sz="3600" dirty="0">
                <a:latin typeface="+mj-lt"/>
              </a:rPr>
              <a:t>Hadoop versus Data Warehouse</a:t>
            </a:r>
            <a:r>
              <a:rPr lang="en-US" sz="3600" baseline="0" dirty="0">
                <a:latin typeface="+mj-lt"/>
              </a:rPr>
              <a:t> </a:t>
            </a:r>
            <a:r>
              <a:rPr lang="en-US" sz="3600" dirty="0">
                <a:latin typeface="+mj-lt"/>
              </a:rPr>
              <a:t>When to Use Which Platform</a:t>
            </a:r>
          </a:p>
        </p:txBody>
      </p:sp>
      <p:pic>
        <p:nvPicPr>
          <p:cNvPr id="4098" name="Picture 2" descr="Table 9.1 shows when the platforms Hadoop or DW are used. The table consists of three columns, Requirement, Data Warehouse, and Hadoop. The following information is given in the table:&#10;Requirement: Low latency, interactive reports, and OLAP&#10; Platform: Data Warehouse&#10;Requirement: ANSI 2003 SQL compliance is required&#10; Platform: Data Warehouse and Hadoop&#10;Requirement: Preprocessing or exploration of raw unstructured data&#10;Platform: Hadoop&#10;Requirement: Online archives alternative to tape&#10; Platform: Hadoop&#10;Requirement: High-quality cleansed and consistent data&#10; Platform: Data Warehouse and Hadoop&#10;Requirement: 100s to 1,000s of concurrent users&#10; Platform: Data Warehouse and Hadoop&#10;Requirement: Discover unknown relationships in the data&#10; Platform: Hadoop&#10;Requirement: Parallel complex process logic&#10; Platform: Data Warehouse and Hadoop&#10;Requirement: CPU intense analysis&#10;Platform: Data Warehouse &#10;Requirement: System, users, and data governance&#10; Platform: Hadoop&#10;Requirement: Many flexible programming languages running in parallel&#10; Platform: Hadoop&#10;Requirement: Unrestricted, ungoverned sandbox explorations&#10; Platform: Hadoop&#10;Requirement: Analysis of provisional data&#10; Platform: Data Warehouse &#10;Requirement: Extensive security and regulatory compliance&#10; Platform: Data Warehouse and Hadoop&#10;"/>
          <p:cNvPicPr>
            <a:picLocks noChangeAspect="1" noChangeArrowheads="1"/>
          </p:cNvPicPr>
          <p:nvPr/>
        </p:nvPicPr>
        <p:blipFill rotWithShape="1">
          <a:blip r:embed="rId3">
            <a:extLst>
              <a:ext uri="{28A0092B-C50C-407E-A947-70E740481C1C}">
                <a14:useLocalDpi xmlns:a14="http://schemas.microsoft.com/office/drawing/2010/main" val="0"/>
              </a:ext>
            </a:extLst>
          </a:blip>
          <a:srcRect b="3042"/>
          <a:stretch/>
        </p:blipFill>
        <p:spPr bwMode="auto">
          <a:xfrm>
            <a:off x="1469715" y="1335524"/>
            <a:ext cx="6197910" cy="4957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115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92"/>
            <a:ext cx="8153400" cy="984885"/>
          </a:xfrm>
        </p:spPr>
        <p:txBody>
          <a:bodyPr wrap="square">
            <a:spAutoFit/>
          </a:bodyPr>
          <a:lstStyle/>
          <a:p>
            <a:r>
              <a:rPr lang="en-US" sz="3600" dirty="0">
                <a:latin typeface="+mj-lt"/>
              </a:rPr>
              <a:t>Coexistence of Hadoop and </a:t>
            </a:r>
            <a:r>
              <a:rPr lang="en-US" sz="3600" spc="-450" dirty="0">
                <a:latin typeface="+mj-lt"/>
              </a:rPr>
              <a:t>D </a:t>
            </a:r>
            <a:r>
              <a:rPr lang="en-US" sz="3600" dirty="0">
                <a:latin typeface="+mj-lt"/>
              </a:rPr>
              <a:t>W        </a:t>
            </a:r>
            <a:r>
              <a:rPr lang="en-US" sz="2800" dirty="0">
                <a:latin typeface="+mj-lt"/>
              </a:rPr>
              <a:t>(1 of 2)</a:t>
            </a:r>
            <a:endParaRPr lang="en-US" sz="3600" dirty="0">
              <a:latin typeface="+mj-lt"/>
            </a:endParaRPr>
          </a:p>
        </p:txBody>
      </p:sp>
      <p:sp>
        <p:nvSpPr>
          <p:cNvPr id="6" name="Content Placeholder 5"/>
          <p:cNvSpPr>
            <a:spLocks noGrp="1"/>
          </p:cNvSpPr>
          <p:nvPr>
            <p:ph idx="13"/>
          </p:nvPr>
        </p:nvSpPr>
        <p:spPr>
          <a:xfrm>
            <a:off x="460375" y="1138029"/>
            <a:ext cx="8150225" cy="4093428"/>
          </a:xfrm>
        </p:spPr>
        <p:txBody>
          <a:bodyPr wrap="square">
            <a:spAutoFit/>
          </a:bodyPr>
          <a:lstStyle/>
          <a:p>
            <a:pPr marL="457200" indent="-457200">
              <a:buFont typeface="+mj-lt"/>
              <a:buAutoNum type="arabicPeriod"/>
            </a:pPr>
            <a:r>
              <a:rPr lang="en-US" sz="2400" dirty="0"/>
              <a:t>Use Hadoop for storing and archiving multi-structured data</a:t>
            </a:r>
          </a:p>
          <a:p>
            <a:pPr marL="457200" indent="-457200">
              <a:buFont typeface="+mj-lt"/>
              <a:buAutoNum type="arabicPeriod"/>
            </a:pPr>
            <a:r>
              <a:rPr lang="en-US" sz="2400" dirty="0"/>
              <a:t>Use Hadoop for filtering, transforming, and/or consolidating multi-structured data</a:t>
            </a:r>
          </a:p>
          <a:p>
            <a:pPr marL="457200" indent="-457200">
              <a:buFont typeface="+mj-lt"/>
              <a:buAutoNum type="arabicPeriod"/>
            </a:pPr>
            <a:r>
              <a:rPr lang="en-US" sz="2400" dirty="0"/>
              <a:t>Use Hadoop to analyze large volumes of multi-structured data and publish the analytical results</a:t>
            </a:r>
          </a:p>
          <a:p>
            <a:pPr marL="457200" indent="-457200">
              <a:buFont typeface="+mj-lt"/>
              <a:buAutoNum type="arabicPeriod"/>
            </a:pPr>
            <a:r>
              <a:rPr lang="en-US" sz="2400" dirty="0"/>
              <a:t>Use a relational </a:t>
            </a:r>
            <a:r>
              <a:rPr lang="en-US" sz="2400" spc="-300" dirty="0"/>
              <a:t>D B M </a:t>
            </a:r>
            <a:r>
              <a:rPr lang="en-US" sz="2400" dirty="0"/>
              <a:t>S that provides MapReduce capabilities as an investigative computing platform</a:t>
            </a:r>
          </a:p>
          <a:p>
            <a:pPr marL="457200" indent="-457200">
              <a:buFont typeface="+mj-lt"/>
              <a:buAutoNum type="arabicPeriod"/>
            </a:pPr>
            <a:r>
              <a:rPr lang="en-US" sz="2400" dirty="0"/>
              <a:t>Use a front-end query tool to access and analyze data</a:t>
            </a:r>
          </a:p>
        </p:txBody>
      </p:sp>
    </p:spTree>
    <p:extLst>
      <p:ext uri="{BB962C8B-B14F-4D97-AF65-F5344CB8AC3E}">
        <p14:creationId xmlns:p14="http://schemas.microsoft.com/office/powerpoint/2010/main" val="3647322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984885"/>
          </a:xfrm>
        </p:spPr>
        <p:txBody>
          <a:bodyPr wrap="square">
            <a:spAutoFit/>
          </a:bodyPr>
          <a:lstStyle/>
          <a:p>
            <a:r>
              <a:rPr lang="en-IN" sz="3600" dirty="0">
                <a:latin typeface="+mj-lt"/>
              </a:rPr>
              <a:t>Coexistence of </a:t>
            </a:r>
            <a:r>
              <a:rPr lang="en-IN" sz="3600" dirty="0" err="1">
                <a:latin typeface="+mj-lt"/>
              </a:rPr>
              <a:t>Hadoop</a:t>
            </a:r>
            <a:r>
              <a:rPr lang="en-IN" sz="3600" dirty="0">
                <a:latin typeface="+mj-lt"/>
              </a:rPr>
              <a:t> and </a:t>
            </a:r>
            <a:r>
              <a:rPr lang="en-IN" sz="3600" spc="-500" dirty="0">
                <a:latin typeface="+mj-lt"/>
              </a:rPr>
              <a:t>D </a:t>
            </a:r>
            <a:r>
              <a:rPr lang="en-IN" sz="3600" dirty="0">
                <a:latin typeface="+mj-lt"/>
              </a:rPr>
              <a:t>W        </a:t>
            </a:r>
            <a:r>
              <a:rPr lang="en-IN" sz="2800" dirty="0">
                <a:latin typeface="+mj-lt"/>
              </a:rPr>
              <a:t>(2 of 2)</a:t>
            </a:r>
            <a:endParaRPr lang="en-US" sz="3600" dirty="0">
              <a:latin typeface="+mj-lt"/>
            </a:endParaRPr>
          </a:p>
        </p:txBody>
      </p:sp>
      <p:sp>
        <p:nvSpPr>
          <p:cNvPr id="6" name="Content Placeholder 5"/>
          <p:cNvSpPr>
            <a:spLocks noGrp="1"/>
          </p:cNvSpPr>
          <p:nvPr>
            <p:ph idx="13"/>
          </p:nvPr>
        </p:nvSpPr>
        <p:spPr>
          <a:xfrm>
            <a:off x="457200" y="1190625"/>
            <a:ext cx="8153400" cy="307777"/>
          </a:xfrm>
        </p:spPr>
        <p:txBody>
          <a:bodyPr wrap="square">
            <a:spAutoFit/>
          </a:bodyPr>
          <a:lstStyle/>
          <a:p>
            <a:pPr marL="0" indent="0">
              <a:buNone/>
            </a:pPr>
            <a:r>
              <a:rPr lang="en-US" sz="2000" b="1" dirty="0"/>
              <a:t>Figure 9.7</a:t>
            </a:r>
            <a:r>
              <a:rPr lang="en-US" sz="2000" dirty="0"/>
              <a:t> Coexistence of Hadoop and Data Warehouses.</a:t>
            </a:r>
            <a:endParaRPr lang="en-IN" sz="2000" dirty="0"/>
          </a:p>
        </p:txBody>
      </p:sp>
      <p:pic>
        <p:nvPicPr>
          <p:cNvPr id="7" name="Picture 2" descr="Each chart flows from bottom to top and each level is connected by upward arrows to the next level. &#10;• The levels of the Hadoop flowchart from top to bottom are as follows:&#10;• Raw Data Streams at the lowest level include the following elements:&#10;• Sensor Data&#10;• Blogs, E-mail&#10;• Web Data&#10;• Docs, P D Fs&#10;• Images, Videos&#10;• Each element in the raw data stream leads to the next level: File Copy.&#10;• Two arrows labeled Extract, Transform lead from File Copy to the Hadoop logo. &#10;• Two arrows from the Hadoop logo lead to the top level: Developer Environments. &#10;• The levels of the Data Warehouses flowchart from top to bottom are as follows:&#10;• Operational Systems at the lowest level include the following elements:&#10;• C R M&#10;• S C M&#10;• E R P&#10;• Legacy&#10;• Third Party&#10;• Each element of the operational systems leads to the next level: Extract, Transform, Load.&#10;• Two arrows lead to Integrated Data Warehouse. &#10;• Two arrows from Integrated Data Warehouse lead to the top level: Business Intelligence Tools."/>
          <p:cNvPicPr>
            <a:picLocks noChangeAspect="1" noChangeArrowheads="1"/>
          </p:cNvPicPr>
          <p:nvPr/>
        </p:nvPicPr>
        <p:blipFill rotWithShape="1">
          <a:blip r:embed="rId3">
            <a:extLst>
              <a:ext uri="{28A0092B-C50C-407E-A947-70E740481C1C}">
                <a14:useLocalDpi xmlns:a14="http://schemas.microsoft.com/office/drawing/2010/main" val="0"/>
              </a:ext>
            </a:extLst>
          </a:blip>
          <a:srcRect b="8401"/>
          <a:stretch/>
        </p:blipFill>
        <p:spPr bwMode="auto">
          <a:xfrm>
            <a:off x="528289" y="1647825"/>
            <a:ext cx="8073445" cy="408756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4"/>
          </p:nvPr>
        </p:nvSpPr>
        <p:spPr>
          <a:xfrm>
            <a:off x="447675" y="5832157"/>
            <a:ext cx="8153400" cy="492443"/>
          </a:xfrm>
        </p:spPr>
        <p:txBody>
          <a:bodyPr wrap="square">
            <a:spAutoFit/>
          </a:bodyPr>
          <a:lstStyle/>
          <a:p>
            <a:pPr marL="0" indent="0">
              <a:buNone/>
            </a:pPr>
            <a:r>
              <a:rPr lang="en-IN" i="1" dirty="0"/>
              <a:t>Source:</a:t>
            </a:r>
            <a:r>
              <a:rPr lang="en-US" dirty="0"/>
              <a:t>“Hadoop and the Data Warehouse: When to Use Which, </a:t>
            </a:r>
            <a:r>
              <a:rPr lang="en-US" dirty="0" err="1"/>
              <a:t>teradata</a:t>
            </a:r>
            <a:r>
              <a:rPr lang="en-US" dirty="0"/>
              <a:t>, 2012.” Used with permission from Teradata Corporation.</a:t>
            </a:r>
            <a:endParaRPr lang="en-IN" dirty="0"/>
          </a:p>
        </p:txBody>
      </p:sp>
    </p:spTree>
    <p:extLst>
      <p:ext uri="{BB962C8B-B14F-4D97-AF65-F5344CB8AC3E}">
        <p14:creationId xmlns:p14="http://schemas.microsoft.com/office/powerpoint/2010/main" val="1075335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In-Memory Analytics and Spark</a:t>
            </a:r>
          </a:p>
        </p:txBody>
      </p:sp>
      <p:sp>
        <p:nvSpPr>
          <p:cNvPr id="6" name="Content Placeholder 5"/>
          <p:cNvSpPr>
            <a:spLocks noGrp="1"/>
          </p:cNvSpPr>
          <p:nvPr>
            <p:ph idx="13"/>
          </p:nvPr>
        </p:nvSpPr>
        <p:spPr>
          <a:xfrm>
            <a:off x="460375" y="757029"/>
            <a:ext cx="8150225" cy="4616648"/>
          </a:xfrm>
        </p:spPr>
        <p:txBody>
          <a:bodyPr wrap="square">
            <a:spAutoFit/>
          </a:bodyPr>
          <a:lstStyle/>
          <a:p>
            <a:pPr>
              <a:buSzPct val="100000"/>
            </a:pPr>
            <a:r>
              <a:rPr lang="en-US" sz="2400" dirty="0"/>
              <a:t>In-memory analytics = fast processing</a:t>
            </a:r>
          </a:p>
          <a:p>
            <a:pPr>
              <a:buSzPct val="100000"/>
            </a:pPr>
            <a:r>
              <a:rPr lang="en-US" sz="2400" dirty="0"/>
              <a:t>In-memory processing with Apache Spark</a:t>
            </a:r>
          </a:p>
          <a:p>
            <a:pPr lvl="1"/>
            <a:r>
              <a:rPr lang="en-US" sz="2400" dirty="0"/>
              <a:t>Developed at University of California, Berkeley in 2009</a:t>
            </a:r>
          </a:p>
          <a:p>
            <a:pPr lvl="1"/>
            <a:r>
              <a:rPr lang="en-US" sz="2400" dirty="0"/>
              <a:t>Unified analytics engine for batch and streaming data</a:t>
            </a:r>
          </a:p>
          <a:p>
            <a:pPr>
              <a:buSzPct val="100000"/>
            </a:pPr>
            <a:r>
              <a:rPr lang="en-US" sz="2400" dirty="0"/>
              <a:t>Apache Spark can be used to create</a:t>
            </a:r>
          </a:p>
          <a:p>
            <a:pPr lvl="1"/>
            <a:r>
              <a:rPr lang="en-US" sz="2400" dirty="0"/>
              <a:t>Machine learning</a:t>
            </a:r>
          </a:p>
          <a:p>
            <a:pPr lvl="1"/>
            <a:r>
              <a:rPr lang="en-US" sz="2400" dirty="0"/>
              <a:t>Fog computing</a:t>
            </a:r>
          </a:p>
          <a:p>
            <a:pPr lvl="1"/>
            <a:r>
              <a:rPr lang="en-US" sz="2400" dirty="0"/>
              <a:t>Graph</a:t>
            </a:r>
          </a:p>
          <a:p>
            <a:pPr lvl="1"/>
            <a:r>
              <a:rPr lang="en-US" sz="2400" dirty="0"/>
              <a:t>Streaming</a:t>
            </a:r>
          </a:p>
          <a:p>
            <a:pPr lvl="1"/>
            <a:r>
              <a:rPr lang="en-US" sz="2400" dirty="0"/>
              <a:t>Real-time analytics</a:t>
            </a:r>
          </a:p>
        </p:txBody>
      </p:sp>
    </p:spTree>
    <p:extLst>
      <p:ext uri="{BB962C8B-B14F-4D97-AF65-F5344CB8AC3E}">
        <p14:creationId xmlns:p14="http://schemas.microsoft.com/office/powerpoint/2010/main" val="3372682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Architecture of Apache Spark</a:t>
            </a:r>
          </a:p>
        </p:txBody>
      </p:sp>
      <p:sp>
        <p:nvSpPr>
          <p:cNvPr id="6" name="Content Placeholder 5"/>
          <p:cNvSpPr>
            <a:spLocks noGrp="1"/>
          </p:cNvSpPr>
          <p:nvPr>
            <p:ph idx="13"/>
          </p:nvPr>
        </p:nvSpPr>
        <p:spPr>
          <a:xfrm>
            <a:off x="447675" y="758800"/>
            <a:ext cx="8162925" cy="1492716"/>
          </a:xfrm>
        </p:spPr>
        <p:txBody>
          <a:bodyPr wrap="square">
            <a:spAutoFit/>
          </a:bodyPr>
          <a:lstStyle/>
          <a:p>
            <a:pPr>
              <a:buSzPct val="100000"/>
            </a:pPr>
            <a:r>
              <a:rPr lang="en-US" sz="2400" dirty="0"/>
              <a:t>Works on a master-slave framework</a:t>
            </a:r>
          </a:p>
          <a:p>
            <a:pPr>
              <a:buSzPct val="100000"/>
            </a:pPr>
            <a:r>
              <a:rPr lang="en-US" sz="2400" dirty="0"/>
              <a:t>Cluster manager manages worker nodes</a:t>
            </a:r>
          </a:p>
          <a:p>
            <a:pPr>
              <a:buSzPct val="100000"/>
            </a:pPr>
            <a:r>
              <a:rPr lang="en-US" sz="2400" dirty="0"/>
              <a:t>Executors run in worker nodes</a:t>
            </a:r>
          </a:p>
        </p:txBody>
      </p:sp>
      <p:pic>
        <p:nvPicPr>
          <p:cNvPr id="7170" name="Picture 2" descr="The flowchart shows the following:&#10;• The chart begins with a box labeled Application connected with a double-headed arrow to &#10;• A box labeled Driver Program: Spark Context, which in turn is connected with a double-headed arrow to &#10;• A box labeled Cluster Manager. &#10;• Two double-headed arrows the Cluster Manager box to &#10;• Two boxes stacked one on top of the other and labeled Worker Node: Executor."/>
          <p:cNvPicPr>
            <a:picLocks noChangeAspect="1" noChangeArrowheads="1"/>
          </p:cNvPicPr>
          <p:nvPr/>
        </p:nvPicPr>
        <p:blipFill rotWithShape="1">
          <a:blip r:embed="rId3">
            <a:extLst>
              <a:ext uri="{28A0092B-C50C-407E-A947-70E740481C1C}">
                <a14:useLocalDpi xmlns:a14="http://schemas.microsoft.com/office/drawing/2010/main" val="0"/>
              </a:ext>
            </a:extLst>
          </a:blip>
          <a:srcRect b="8942"/>
          <a:stretch/>
        </p:blipFill>
        <p:spPr bwMode="auto">
          <a:xfrm>
            <a:off x="572070" y="2457450"/>
            <a:ext cx="7993510" cy="2239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053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Getting Started with Apache Spark</a:t>
            </a:r>
          </a:p>
        </p:txBody>
      </p:sp>
      <p:sp>
        <p:nvSpPr>
          <p:cNvPr id="6" name="Content Placeholder 5"/>
          <p:cNvSpPr>
            <a:spLocks noGrp="1"/>
          </p:cNvSpPr>
          <p:nvPr>
            <p:ph idx="13"/>
          </p:nvPr>
        </p:nvSpPr>
        <p:spPr>
          <a:xfrm>
            <a:off x="457200" y="767968"/>
            <a:ext cx="8162925" cy="1746632"/>
          </a:xfrm>
        </p:spPr>
        <p:txBody>
          <a:bodyPr wrap="square">
            <a:spAutoFit/>
          </a:bodyPr>
          <a:lstStyle/>
          <a:p>
            <a:pPr>
              <a:buSzPct val="100000"/>
            </a:pPr>
            <a:r>
              <a:rPr lang="en-US" sz="2400" dirty="0"/>
              <a:t>Hardware and software requirements check</a:t>
            </a:r>
          </a:p>
          <a:p>
            <a:pPr>
              <a:buSzPct val="100000"/>
            </a:pPr>
            <a:r>
              <a:rPr lang="en-US" sz="2400" dirty="0"/>
              <a:t>Follow the steps to get started with Spark on Cloudera     </a:t>
            </a:r>
            <a:r>
              <a:rPr lang="en-US" sz="2400" spc="-300" dirty="0"/>
              <a:t>Q </a:t>
            </a:r>
            <a:r>
              <a:rPr lang="en-US" sz="2400" dirty="0"/>
              <a:t>S  </a:t>
            </a:r>
            <a:r>
              <a:rPr lang="en-US" sz="2400" spc="-300" dirty="0"/>
              <a:t>V </a:t>
            </a:r>
            <a:r>
              <a:rPr lang="en-US" sz="2400" dirty="0"/>
              <a:t>M</a:t>
            </a:r>
          </a:p>
          <a:p>
            <a:pPr lvl="1"/>
            <a:r>
              <a:rPr lang="en-US" sz="2400" dirty="0"/>
              <a:t>A 15 steps process…</a:t>
            </a:r>
          </a:p>
        </p:txBody>
      </p:sp>
      <p:pic>
        <p:nvPicPr>
          <p:cNvPr id="8194" name="Picture 2" descr="A close up of a computer screen shows an icon in the form of a square blue box containing the lowercase letters c m. Launch Cloudera Express is written under the icon. An orange arrow points to the icon from the right."/>
          <p:cNvPicPr>
            <a:picLocks noChangeAspect="1" noChangeArrowheads="1"/>
          </p:cNvPicPr>
          <p:nvPr/>
        </p:nvPicPr>
        <p:blipFill rotWithShape="1">
          <a:blip r:embed="rId3">
            <a:extLst>
              <a:ext uri="{28A0092B-C50C-407E-A947-70E740481C1C}">
                <a14:useLocalDpi xmlns:a14="http://schemas.microsoft.com/office/drawing/2010/main" val="0"/>
              </a:ext>
            </a:extLst>
          </a:blip>
          <a:srcRect b="4653"/>
          <a:stretch/>
        </p:blipFill>
        <p:spPr bwMode="auto">
          <a:xfrm>
            <a:off x="2071950" y="2884498"/>
            <a:ext cx="4978889" cy="3198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002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altLang="en-US" dirty="0"/>
              <a:t>Learning Objectives </a:t>
            </a:r>
            <a:r>
              <a:rPr lang="en-IN" altLang="en-US" sz="2800" dirty="0"/>
              <a:t>(2 of 2)</a:t>
            </a:r>
            <a:endParaRPr lang="en-US" dirty="0"/>
          </a:p>
        </p:txBody>
      </p:sp>
      <p:sp>
        <p:nvSpPr>
          <p:cNvPr id="3" name="Content Placeholder 2"/>
          <p:cNvSpPr>
            <a:spLocks noGrp="1"/>
          </p:cNvSpPr>
          <p:nvPr>
            <p:ph idx="1"/>
          </p:nvPr>
        </p:nvSpPr>
        <p:spPr>
          <a:xfrm>
            <a:off x="456154" y="762000"/>
            <a:ext cx="8153400" cy="5024452"/>
          </a:xfrm>
        </p:spPr>
        <p:txBody>
          <a:bodyPr wrap="square">
            <a:spAutoFit/>
          </a:bodyPr>
          <a:lstStyle/>
          <a:p>
            <a:pPr marL="714375" indent="-714375">
              <a:buClr>
                <a:schemeClr val="lt1"/>
              </a:buClr>
              <a:buSzPct val="25000"/>
              <a:buNone/>
              <a:tabLst>
                <a:tab pos="714375" algn="l"/>
              </a:tabLst>
            </a:pPr>
            <a:r>
              <a:rPr lang="en-US" sz="2400" b="1" dirty="0">
                <a:solidFill>
                  <a:srgbClr val="007FA3"/>
                </a:solidFill>
              </a:rPr>
              <a:t>9.6</a:t>
            </a:r>
            <a:r>
              <a:rPr lang="en-US" sz="2400" dirty="0"/>
              <a:t> 	Become familiar with in-memory analytics and Spark applications</a:t>
            </a:r>
          </a:p>
          <a:p>
            <a:pPr marL="714375" indent="-714375">
              <a:buClr>
                <a:schemeClr val="lt1"/>
              </a:buClr>
              <a:buSzPct val="25000"/>
              <a:buNone/>
              <a:tabLst>
                <a:tab pos="714375" algn="l"/>
              </a:tabLst>
            </a:pPr>
            <a:r>
              <a:rPr lang="en-US" sz="2400" b="1" dirty="0">
                <a:solidFill>
                  <a:srgbClr val="007FA3"/>
                </a:solidFill>
              </a:rPr>
              <a:t>9.7</a:t>
            </a:r>
            <a:r>
              <a:rPr lang="en-US" sz="2400" b="1" dirty="0">
                <a:solidFill>
                  <a:schemeClr val="accent1"/>
                </a:solidFill>
              </a:rPr>
              <a:t> 	</a:t>
            </a:r>
            <a:r>
              <a:rPr lang="en-US" sz="2400" dirty="0"/>
              <a:t>Become familiar with select Big Data platforms and services</a:t>
            </a:r>
          </a:p>
          <a:p>
            <a:pPr marL="714375" indent="-714375">
              <a:buClr>
                <a:schemeClr val="lt1"/>
              </a:buClr>
              <a:buSzPct val="25000"/>
              <a:buNone/>
              <a:tabLst>
                <a:tab pos="714375" algn="l"/>
              </a:tabLst>
            </a:pPr>
            <a:r>
              <a:rPr lang="en-US" sz="2400" b="1" dirty="0">
                <a:solidFill>
                  <a:srgbClr val="007FA3"/>
                </a:solidFill>
              </a:rPr>
              <a:t>9.8</a:t>
            </a:r>
            <a:r>
              <a:rPr lang="en-US" sz="2400" dirty="0"/>
              <a:t> 	Understand the need for and appreciate the capabilities of stream analytics</a:t>
            </a:r>
          </a:p>
          <a:p>
            <a:pPr marL="0" lvl="0" indent="0">
              <a:buClr>
                <a:schemeClr val="lt1"/>
              </a:buClr>
              <a:buSzPct val="25000"/>
              <a:buNone/>
              <a:tabLst>
                <a:tab pos="714375" algn="l"/>
              </a:tabLst>
            </a:pPr>
            <a:r>
              <a:rPr lang="en-US" sz="2400" b="1" dirty="0">
                <a:solidFill>
                  <a:srgbClr val="007FA3"/>
                </a:solidFill>
              </a:rPr>
              <a:t>9.9</a:t>
            </a:r>
            <a:r>
              <a:rPr lang="en-US" sz="2400" b="1" dirty="0">
                <a:solidFill>
                  <a:schemeClr val="accent1"/>
                </a:solidFill>
              </a:rPr>
              <a:t> 	</a:t>
            </a:r>
            <a:r>
              <a:rPr lang="en-US" sz="2400" dirty="0"/>
              <a:t>Learn about the applications of stream analytics</a:t>
            </a:r>
          </a:p>
          <a:p>
            <a:pPr marL="714375" lvl="0" indent="-714375">
              <a:buClr>
                <a:schemeClr val="lt1"/>
              </a:buClr>
              <a:buSzPct val="25000"/>
              <a:buNone/>
              <a:tabLst>
                <a:tab pos="714375" algn="l"/>
              </a:tabLst>
            </a:pPr>
            <a:r>
              <a:rPr lang="en-US" sz="2400" b="1" dirty="0">
                <a:solidFill>
                  <a:srgbClr val="007FA3"/>
                </a:solidFill>
              </a:rPr>
              <a:t>9.10</a:t>
            </a:r>
            <a:r>
              <a:rPr lang="en-US" sz="2400" dirty="0"/>
              <a:t> Describe the current and future use of cloud  computing in business analytics</a:t>
            </a:r>
          </a:p>
          <a:p>
            <a:pPr marL="714375" indent="-714375">
              <a:buClr>
                <a:schemeClr val="lt1"/>
              </a:buClr>
              <a:buSzPct val="25000"/>
              <a:buNone/>
              <a:tabLst>
                <a:tab pos="714375" algn="l"/>
              </a:tabLst>
            </a:pPr>
            <a:r>
              <a:rPr lang="en-US" sz="2400" b="1" dirty="0">
                <a:solidFill>
                  <a:srgbClr val="007FA3"/>
                </a:solidFill>
              </a:rPr>
              <a:t>9.11</a:t>
            </a:r>
            <a:r>
              <a:rPr lang="en-US" sz="2400" dirty="0"/>
              <a:t> Describe how geospatial and location-based analytics are assisting organizations</a:t>
            </a:r>
          </a:p>
        </p:txBody>
      </p:sp>
    </p:spTree>
    <p:extLst>
      <p:ext uri="{BB962C8B-B14F-4D97-AF65-F5344CB8AC3E}">
        <p14:creationId xmlns:p14="http://schemas.microsoft.com/office/powerpoint/2010/main" val="244231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Big Data And Stream Analytics</a:t>
            </a:r>
          </a:p>
        </p:txBody>
      </p:sp>
      <p:sp>
        <p:nvSpPr>
          <p:cNvPr id="6" name="Content Placeholder 5"/>
          <p:cNvSpPr>
            <a:spLocks noGrp="1"/>
          </p:cNvSpPr>
          <p:nvPr>
            <p:ph idx="13"/>
          </p:nvPr>
        </p:nvSpPr>
        <p:spPr>
          <a:xfrm>
            <a:off x="447675" y="758800"/>
            <a:ext cx="8162925" cy="4247317"/>
          </a:xfrm>
        </p:spPr>
        <p:txBody>
          <a:bodyPr wrap="square">
            <a:spAutoFit/>
          </a:bodyPr>
          <a:lstStyle/>
          <a:p>
            <a:r>
              <a:rPr lang="en-US" sz="2400" dirty="0"/>
              <a:t>Data-in-motion analytics and real-time data analytics</a:t>
            </a:r>
          </a:p>
          <a:p>
            <a:pPr lvl="1"/>
            <a:r>
              <a:rPr lang="en-US" sz="2400" dirty="0"/>
              <a:t>One of the Vs in Big Data = Velocity</a:t>
            </a:r>
          </a:p>
          <a:p>
            <a:r>
              <a:rPr lang="en-US" sz="2400" dirty="0"/>
              <a:t>Analytic process of extracting actionable information from continuously flowing data</a:t>
            </a:r>
          </a:p>
          <a:p>
            <a:r>
              <a:rPr lang="en-US" sz="2400" dirty="0"/>
              <a:t>Why Stream Analytics?</a:t>
            </a:r>
          </a:p>
          <a:p>
            <a:pPr lvl="1"/>
            <a:r>
              <a:rPr lang="en-US" sz="2400" dirty="0"/>
              <a:t>It may not be feasible to store the data, or lose its value</a:t>
            </a:r>
          </a:p>
          <a:p>
            <a:r>
              <a:rPr lang="en-US" sz="2400" dirty="0"/>
              <a:t>Stream Analytics Versus Perpetual Analytics</a:t>
            </a:r>
          </a:p>
          <a:p>
            <a:r>
              <a:rPr lang="en-US" sz="2400" dirty="0"/>
              <a:t>Critical Event Processing?</a:t>
            </a:r>
          </a:p>
        </p:txBody>
      </p:sp>
    </p:spTree>
    <p:extLst>
      <p:ext uri="{BB962C8B-B14F-4D97-AF65-F5344CB8AC3E}">
        <p14:creationId xmlns:p14="http://schemas.microsoft.com/office/powerpoint/2010/main" val="61006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Stream Analytics</a:t>
            </a:r>
          </a:p>
        </p:txBody>
      </p:sp>
      <p:sp>
        <p:nvSpPr>
          <p:cNvPr id="3"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latin typeface="+mj-lt"/>
              </a:rPr>
              <a:t>A Use Case in Energy Industry</a:t>
            </a:r>
          </a:p>
        </p:txBody>
      </p:sp>
      <p:pic>
        <p:nvPicPr>
          <p:cNvPr id="9218" name="Picture 2" descr="The flowchart goes from left to right, with the arrows eventually leading back to the first set of factors. &#10;• The chart begins with three types of data listed in boxes arranged one below the other. From top to bottom, the data types are:&#10;• Sensor Data (Energy Production System Status)&#10;• Meteorological Data (Wind, Light, Temperature, etc.)&#10;• Usage Data (Smart Meters, Smart Grid Devices)&#10;• Arrows to the right lead from each of the three types of data to a central box that represents Data Integration and Temporary Staging. This box rests on top of a cylinder that represents the Permanent Storage Area.&#10;• An arrow to the right leads from the data integration box to a box representing Streaming Analytics (Predicting, Production, and Anomalies).  &#10;• An arrow labeled Capacity Decisions from the streaming analytics box leads upward and to the left to a box representing Energy Production System (Traditional and Renewable). An arrow to the left from this leads back to the Sensor Data box. &#10;• An arrow labeled Pricing Decisions from the streaming analytics box leads downward and to the left to a box representing Energy Consumption System (Residential and Commercial). An arrow to the left from this leads back to the Usage Data box."/>
          <p:cNvPicPr>
            <a:picLocks noChangeAspect="1" noChangeArrowheads="1"/>
          </p:cNvPicPr>
          <p:nvPr/>
        </p:nvPicPr>
        <p:blipFill rotWithShape="1">
          <a:blip r:embed="rId3">
            <a:extLst>
              <a:ext uri="{28A0092B-C50C-407E-A947-70E740481C1C}">
                <a14:useLocalDpi xmlns:a14="http://schemas.microsoft.com/office/drawing/2010/main" val="0"/>
              </a:ext>
            </a:extLst>
          </a:blip>
          <a:srcRect b="3167"/>
          <a:stretch/>
        </p:blipFill>
        <p:spPr bwMode="auto">
          <a:xfrm>
            <a:off x="1175820" y="1290956"/>
            <a:ext cx="6764177" cy="5000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332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Stream Analytics Applications</a:t>
            </a:r>
          </a:p>
        </p:txBody>
      </p:sp>
      <p:sp>
        <p:nvSpPr>
          <p:cNvPr id="6" name="Content Placeholder 5"/>
          <p:cNvSpPr>
            <a:spLocks noGrp="1"/>
          </p:cNvSpPr>
          <p:nvPr>
            <p:ph idx="13"/>
          </p:nvPr>
        </p:nvSpPr>
        <p:spPr>
          <a:xfrm>
            <a:off x="447675" y="758800"/>
            <a:ext cx="8162925" cy="3739485"/>
          </a:xfrm>
        </p:spPr>
        <p:txBody>
          <a:bodyPr wrap="square">
            <a:spAutoFit/>
          </a:bodyPr>
          <a:lstStyle/>
          <a:p>
            <a:pPr>
              <a:buSzPct val="100000"/>
            </a:pPr>
            <a:r>
              <a:rPr lang="en-US" sz="2400" dirty="0"/>
              <a:t>e-Commerce</a:t>
            </a:r>
          </a:p>
          <a:p>
            <a:pPr>
              <a:buSzPct val="100000"/>
            </a:pPr>
            <a:r>
              <a:rPr lang="en-US" sz="2400" dirty="0"/>
              <a:t>Telecommunication</a:t>
            </a:r>
          </a:p>
          <a:p>
            <a:pPr>
              <a:buSzPct val="100000"/>
            </a:pPr>
            <a:r>
              <a:rPr lang="en-US" sz="2400" dirty="0"/>
              <a:t>Law Enforcement and Cyber Security</a:t>
            </a:r>
          </a:p>
          <a:p>
            <a:pPr>
              <a:buSzPct val="100000"/>
            </a:pPr>
            <a:r>
              <a:rPr lang="en-US" sz="2400" dirty="0"/>
              <a:t>Power Industry</a:t>
            </a:r>
          </a:p>
          <a:p>
            <a:pPr>
              <a:buSzPct val="100000"/>
            </a:pPr>
            <a:r>
              <a:rPr lang="en-US" sz="2400" dirty="0"/>
              <a:t>Financial Services</a:t>
            </a:r>
          </a:p>
          <a:p>
            <a:pPr>
              <a:buSzPct val="100000"/>
            </a:pPr>
            <a:r>
              <a:rPr lang="en-US" sz="2400" dirty="0"/>
              <a:t>Health Services</a:t>
            </a:r>
          </a:p>
          <a:p>
            <a:pPr>
              <a:buSzPct val="100000"/>
            </a:pPr>
            <a:r>
              <a:rPr lang="en-US" sz="2400" dirty="0"/>
              <a:t>Government</a:t>
            </a:r>
          </a:p>
        </p:txBody>
      </p:sp>
    </p:spTree>
    <p:extLst>
      <p:ext uri="{BB962C8B-B14F-4D97-AF65-F5344CB8AC3E}">
        <p14:creationId xmlns:p14="http://schemas.microsoft.com/office/powerpoint/2010/main" val="1538324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Big Data Vendors and Platforms</a:t>
            </a:r>
          </a:p>
        </p:txBody>
      </p:sp>
      <p:sp>
        <p:nvSpPr>
          <p:cNvPr id="6" name="Content Placeholder 5"/>
          <p:cNvSpPr>
            <a:spLocks noGrp="1"/>
          </p:cNvSpPr>
          <p:nvPr>
            <p:ph idx="1"/>
          </p:nvPr>
        </p:nvSpPr>
        <p:spPr>
          <a:xfrm>
            <a:off x="457200" y="762000"/>
            <a:ext cx="8153400" cy="3877985"/>
          </a:xfrm>
        </p:spPr>
        <p:txBody>
          <a:bodyPr wrap="square">
            <a:spAutoFit/>
          </a:bodyPr>
          <a:lstStyle/>
          <a:p>
            <a:pPr>
              <a:buSzPct val="100000"/>
            </a:pPr>
            <a:r>
              <a:rPr lang="en-US" sz="2400" dirty="0"/>
              <a:t>Big Data vendor landscape is developing rapidly</a:t>
            </a:r>
          </a:p>
          <a:p>
            <a:pPr>
              <a:buSzPct val="100000"/>
            </a:pPr>
            <a:r>
              <a:rPr lang="en-US" sz="2400" dirty="0"/>
              <a:t>A representative list would include</a:t>
            </a:r>
          </a:p>
          <a:p>
            <a:pPr lvl="1"/>
            <a:r>
              <a:rPr lang="en-US" sz="2400" dirty="0"/>
              <a:t>Cloudera, </a:t>
            </a:r>
            <a:r>
              <a:rPr lang="en-US" sz="2400" dirty="0" err="1"/>
              <a:t>MapR</a:t>
            </a:r>
            <a:r>
              <a:rPr lang="en-US" sz="2400" dirty="0"/>
              <a:t>, Hortonworks, …</a:t>
            </a:r>
          </a:p>
          <a:p>
            <a:pPr lvl="1"/>
            <a:r>
              <a:rPr lang="en-US" sz="2400" dirty="0"/>
              <a:t>Also, </a:t>
            </a:r>
            <a:r>
              <a:rPr lang="en-US" sz="2400" spc="-300" dirty="0"/>
              <a:t>I B </a:t>
            </a:r>
            <a:r>
              <a:rPr lang="en-US" sz="2400" dirty="0"/>
              <a:t>M (</a:t>
            </a:r>
            <a:r>
              <a:rPr lang="en-US" sz="2400" dirty="0" err="1"/>
              <a:t>Netezza</a:t>
            </a:r>
            <a:r>
              <a:rPr lang="en-US" sz="2400" dirty="0"/>
              <a:t>, </a:t>
            </a:r>
            <a:r>
              <a:rPr lang="en-US" sz="2400" dirty="0" err="1"/>
              <a:t>InfoSphere</a:t>
            </a:r>
            <a:r>
              <a:rPr lang="en-US" sz="2400" dirty="0"/>
              <a:t>), Oracle (</a:t>
            </a:r>
            <a:r>
              <a:rPr lang="en-US" sz="2400" dirty="0" err="1"/>
              <a:t>Exadata</a:t>
            </a:r>
            <a:r>
              <a:rPr lang="en-US" sz="2400" dirty="0"/>
              <a:t>, </a:t>
            </a:r>
            <a:r>
              <a:rPr lang="en-US" sz="2400" dirty="0" err="1"/>
              <a:t>Exalogic</a:t>
            </a:r>
            <a:r>
              <a:rPr lang="en-US" sz="2400" dirty="0"/>
              <a:t>), Microsoft, Amazon, Google, …</a:t>
            </a:r>
          </a:p>
          <a:p>
            <a:pPr>
              <a:buSzPct val="100000"/>
            </a:pPr>
            <a:r>
              <a:rPr lang="en-US" sz="2400" dirty="0"/>
              <a:t>Infrastructure service providers</a:t>
            </a:r>
          </a:p>
          <a:p>
            <a:pPr>
              <a:buSzPct val="100000"/>
            </a:pPr>
            <a:r>
              <a:rPr lang="en-US" sz="2400" dirty="0"/>
              <a:t>Analytics solution providers</a:t>
            </a:r>
          </a:p>
          <a:p>
            <a:pPr>
              <a:buSzPct val="100000"/>
            </a:pPr>
            <a:r>
              <a:rPr lang="en-US" sz="2400" dirty="0"/>
              <a:t>Business intelligence providers incorporating Big Data</a:t>
            </a:r>
          </a:p>
        </p:txBody>
      </p:sp>
      <p:sp>
        <p:nvSpPr>
          <p:cNvPr id="3" name="Content Placeholder 2"/>
          <p:cNvSpPr>
            <a:spLocks noGrp="1"/>
          </p:cNvSpPr>
          <p:nvPr>
            <p:ph idx="13"/>
          </p:nvPr>
        </p:nvSpPr>
        <p:spPr>
          <a:xfrm>
            <a:off x="6858000" y="3038475"/>
            <a:ext cx="1524000" cy="1107996"/>
          </a:xfrm>
          <a:solidFill>
            <a:srgbClr val="D4EAE4"/>
          </a:solidFill>
        </p:spPr>
        <p:txBody>
          <a:bodyPr wrap="square">
            <a:spAutoFit/>
          </a:bodyPr>
          <a:lstStyle/>
          <a:p>
            <a:pPr marL="0" indent="0">
              <a:buNone/>
            </a:pPr>
            <a:r>
              <a:rPr lang="en-US" sz="2400" dirty="0">
                <a:solidFill>
                  <a:schemeClr val="bg2"/>
                </a:solidFill>
              </a:rPr>
              <a:t>Software, Hardware, Service, …</a:t>
            </a:r>
          </a:p>
        </p:txBody>
      </p:sp>
    </p:spTree>
    <p:extLst>
      <p:ext uri="{BB962C8B-B14F-4D97-AF65-F5344CB8AC3E}">
        <p14:creationId xmlns:p14="http://schemas.microsoft.com/office/powerpoint/2010/main" val="33717767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Technology Insights 9.3 </a:t>
            </a:r>
            <a:r>
              <a:rPr lang="en-US" sz="2800" dirty="0">
                <a:latin typeface="+mj-lt"/>
              </a:rPr>
              <a:t>(1 of 2)</a:t>
            </a:r>
            <a:r>
              <a:rPr lang="en-US" sz="3600" dirty="0">
                <a:latin typeface="+mj-lt"/>
              </a:rPr>
              <a:t> </a:t>
            </a: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latin typeface="+mj-lt"/>
              </a:rPr>
              <a:t>An Illustrative Big Data Technology Platform: Teradata Vantage</a:t>
            </a:r>
            <a:endParaRPr lang="en-US" sz="2800" b="1" dirty="0">
              <a:solidFill>
                <a:srgbClr val="007FA3"/>
              </a:solidFill>
              <a:latin typeface="+mj-lt"/>
            </a:endParaRPr>
          </a:p>
        </p:txBody>
      </p:sp>
      <p:sp>
        <p:nvSpPr>
          <p:cNvPr id="6" name="Content Placeholder 5"/>
          <p:cNvSpPr>
            <a:spLocks noGrp="1"/>
          </p:cNvSpPr>
          <p:nvPr>
            <p:ph idx="13"/>
          </p:nvPr>
        </p:nvSpPr>
        <p:spPr>
          <a:xfrm>
            <a:off x="447675" y="1838300"/>
            <a:ext cx="8162925" cy="2616101"/>
          </a:xfrm>
        </p:spPr>
        <p:txBody>
          <a:bodyPr wrap="square">
            <a:spAutoFit/>
          </a:bodyPr>
          <a:lstStyle/>
          <a:p>
            <a:r>
              <a:rPr lang="en-US" sz="2400" dirty="0"/>
              <a:t>Introduction</a:t>
            </a:r>
          </a:p>
          <a:p>
            <a:r>
              <a:rPr lang="en-US" sz="2400" dirty="0"/>
              <a:t>Analytic Engines and Functions</a:t>
            </a:r>
          </a:p>
          <a:p>
            <a:r>
              <a:rPr lang="en-US" sz="2400" dirty="0"/>
              <a:t>The </a:t>
            </a:r>
            <a:r>
              <a:rPr lang="en-US" sz="2400" dirty="0" err="1"/>
              <a:t>New</a:t>
            </a:r>
            <a:r>
              <a:rPr lang="en-US" sz="2400" spc="-300" dirty="0" err="1"/>
              <a:t>S</a:t>
            </a:r>
            <a:r>
              <a:rPr lang="en-US" sz="2400" spc="-300" dirty="0"/>
              <a:t> Q </a:t>
            </a:r>
            <a:r>
              <a:rPr lang="en-US" sz="2400" dirty="0"/>
              <a:t>L engine</a:t>
            </a:r>
          </a:p>
          <a:p>
            <a:r>
              <a:rPr lang="en-US" sz="2400" dirty="0"/>
              <a:t>The Machine Learning engine</a:t>
            </a:r>
          </a:p>
          <a:p>
            <a:r>
              <a:rPr lang="en-US" sz="2400" dirty="0"/>
              <a:t>The Graph engine</a:t>
            </a:r>
          </a:p>
        </p:txBody>
      </p:sp>
    </p:spTree>
    <p:extLst>
      <p:ext uri="{BB962C8B-B14F-4D97-AF65-F5344CB8AC3E}">
        <p14:creationId xmlns:p14="http://schemas.microsoft.com/office/powerpoint/2010/main" val="3005818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IN" sz="3600" dirty="0">
                <a:latin typeface="+mj-lt"/>
              </a:rPr>
              <a:t>Technology Insights 9.3 </a:t>
            </a:r>
            <a:r>
              <a:rPr lang="en-IN" sz="2800" dirty="0">
                <a:latin typeface="+mj-lt"/>
              </a:rPr>
              <a:t>(2 of 2) </a:t>
            </a:r>
            <a:endParaRPr lang="en-US" sz="3600" dirty="0">
              <a:latin typeface="+mj-lt"/>
            </a:endParaRPr>
          </a:p>
        </p:txBody>
      </p:sp>
      <p:sp>
        <p:nvSpPr>
          <p:cNvPr id="3" name="Content Placeholder 2"/>
          <p:cNvSpPr>
            <a:spLocks noGrp="1"/>
          </p:cNvSpPr>
          <p:nvPr>
            <p:ph idx="1"/>
          </p:nvPr>
        </p:nvSpPr>
        <p:spPr>
          <a:xfrm>
            <a:off x="457200" y="709851"/>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An Illustrative Big Data Technology Platform: Teradata Vantage</a:t>
            </a:r>
            <a:endParaRPr lang="en-US" sz="2800" b="1" dirty="0">
              <a:solidFill>
                <a:srgbClr val="007FA3"/>
              </a:solidFill>
            </a:endParaRPr>
          </a:p>
        </p:txBody>
      </p:sp>
      <p:sp>
        <p:nvSpPr>
          <p:cNvPr id="4" name="Content Placeholder 3"/>
          <p:cNvSpPr>
            <a:spLocks noGrp="1"/>
          </p:cNvSpPr>
          <p:nvPr>
            <p:ph idx="14"/>
          </p:nvPr>
        </p:nvSpPr>
        <p:spPr>
          <a:xfrm>
            <a:off x="457200" y="1685925"/>
            <a:ext cx="8153400" cy="307777"/>
          </a:xfrm>
        </p:spPr>
        <p:txBody>
          <a:bodyPr wrap="square">
            <a:spAutoFit/>
          </a:bodyPr>
          <a:lstStyle/>
          <a:p>
            <a:pPr marL="0" indent="0">
              <a:buNone/>
            </a:pPr>
            <a:r>
              <a:rPr lang="en-IN" sz="2000" b="1" dirty="0"/>
              <a:t>Figure 9.10</a:t>
            </a:r>
            <a:r>
              <a:rPr lang="en-IN" sz="2000" dirty="0"/>
              <a:t> Teradata Vantage Architecture.</a:t>
            </a:r>
          </a:p>
        </p:txBody>
      </p:sp>
      <p:pic>
        <p:nvPicPr>
          <p:cNvPr id="7" name="Picture 2" descr="On the left, the Teradata Vantage system structure is shown. This has 2 parts:&#10;• Data Storage: under this are two vertical rectangles conjoined containing Teradata Data Store in one and High speed fabric in the other.&#10;• Analytic Engines: under this are three rectangular boxes placed one below another containing the following: &#10;• SQL Engine&#10;• Machine Learning Engine&#10;• Graph Engine&#10;In a column to the right of the system, the analytic languages the system can be implemented are listed as follows:&#10;• SQL&#10;• Python&#10;• R&#10;In the column on the extreme right, the analytic tools are listed as follows:&#10;• AppCenter&#10;• Studio&#10;• R Studio&#10;• Jupyter"/>
          <p:cNvPicPr>
            <a:picLocks noChangeAspect="1" noChangeArrowheads="1"/>
          </p:cNvPicPr>
          <p:nvPr/>
        </p:nvPicPr>
        <p:blipFill rotWithShape="1">
          <a:blip r:embed="rId3">
            <a:extLst>
              <a:ext uri="{28A0092B-C50C-407E-A947-70E740481C1C}">
                <a14:useLocalDpi xmlns:a14="http://schemas.microsoft.com/office/drawing/2010/main" val="0"/>
              </a:ext>
            </a:extLst>
          </a:blip>
          <a:srcRect b="5013"/>
          <a:stretch/>
        </p:blipFill>
        <p:spPr bwMode="auto">
          <a:xfrm>
            <a:off x="804127" y="2073226"/>
            <a:ext cx="7530248" cy="394657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3"/>
          </p:nvPr>
        </p:nvSpPr>
        <p:spPr>
          <a:xfrm>
            <a:off x="457200" y="6068854"/>
            <a:ext cx="8153400" cy="246221"/>
          </a:xfrm>
        </p:spPr>
        <p:txBody>
          <a:bodyPr wrap="square">
            <a:spAutoFit/>
          </a:bodyPr>
          <a:lstStyle/>
          <a:p>
            <a:pPr marL="0" indent="0">
              <a:buNone/>
            </a:pPr>
            <a:r>
              <a:rPr lang="en-IN" i="1" dirty="0"/>
              <a:t>Source: </a:t>
            </a:r>
            <a:r>
              <a:rPr lang="en-IN" dirty="0"/>
              <a:t>Teradata Corp.</a:t>
            </a:r>
            <a:endParaRPr lang="en-US" dirty="0"/>
          </a:p>
        </p:txBody>
      </p:sp>
    </p:spTree>
    <p:extLst>
      <p:ext uri="{BB962C8B-B14F-4D97-AF65-F5344CB8AC3E}">
        <p14:creationId xmlns:p14="http://schemas.microsoft.com/office/powerpoint/2010/main" val="41795443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929"/>
            <a:ext cx="8153400" cy="1107996"/>
          </a:xfrm>
        </p:spPr>
        <p:txBody>
          <a:bodyPr wrap="square">
            <a:spAutoFit/>
          </a:bodyPr>
          <a:lstStyle/>
          <a:p>
            <a:r>
              <a:rPr lang="en-IN" sz="3600" dirty="0">
                <a:latin typeface="+mj-lt"/>
              </a:rPr>
              <a:t>Cloud Computing and Business Analytics </a:t>
            </a:r>
            <a:r>
              <a:rPr lang="en-IN" sz="2800" dirty="0">
                <a:latin typeface="+mj-lt"/>
              </a:rPr>
              <a:t>(1 of 2)</a:t>
            </a:r>
            <a:endParaRPr lang="en-US" sz="3600" dirty="0">
              <a:latin typeface="+mj-lt"/>
            </a:endParaRPr>
          </a:p>
        </p:txBody>
      </p:sp>
      <p:sp>
        <p:nvSpPr>
          <p:cNvPr id="6" name="Content Placeholder 5"/>
          <p:cNvSpPr>
            <a:spLocks noGrp="1"/>
          </p:cNvSpPr>
          <p:nvPr>
            <p:ph idx="13"/>
          </p:nvPr>
        </p:nvSpPr>
        <p:spPr>
          <a:xfrm>
            <a:off x="447675" y="1371600"/>
            <a:ext cx="8162925" cy="3724096"/>
          </a:xfrm>
        </p:spPr>
        <p:txBody>
          <a:bodyPr wrap="square">
            <a:spAutoFit/>
          </a:bodyPr>
          <a:lstStyle/>
          <a:p>
            <a:pPr>
              <a:buSzPct val="100000"/>
            </a:pPr>
            <a:r>
              <a:rPr lang="en-US" sz="2400" dirty="0"/>
              <a:t>Cloud computing – pooling resources </a:t>
            </a:r>
          </a:p>
          <a:p>
            <a:pPr>
              <a:buSzPct val="100000"/>
            </a:pPr>
            <a:r>
              <a:rPr lang="en-US" sz="2400" dirty="0"/>
              <a:t>“a model for enabling convenient, on-demand network access to a shared pool of configurable computing resources”</a:t>
            </a:r>
          </a:p>
          <a:p>
            <a:pPr>
              <a:buSzPct val="100000"/>
            </a:pPr>
            <a:r>
              <a:rPr lang="en-US" sz="2400" dirty="0">
                <a:hlinkClick r:id="rId3" action="ppaction://hlinkfile" tooltip="Amazon.com"/>
              </a:rPr>
              <a:t>Amazon.com</a:t>
            </a:r>
            <a:r>
              <a:rPr lang="en-US" sz="2400" dirty="0"/>
              <a:t> </a:t>
            </a:r>
          </a:p>
          <a:p>
            <a:pPr>
              <a:buSzPct val="100000"/>
            </a:pPr>
            <a:r>
              <a:rPr lang="en-US" sz="2400" dirty="0">
                <a:hlinkClick r:id="rId4" action="ppaction://hlinkfile" tooltip="Salesforce.com"/>
              </a:rPr>
              <a:t>Salesforce.com</a:t>
            </a:r>
            <a:endParaRPr lang="en-US" sz="2400" dirty="0"/>
          </a:p>
          <a:p>
            <a:pPr>
              <a:buSzPct val="100000"/>
            </a:pPr>
            <a:r>
              <a:rPr lang="en-US" sz="2400" spc="-300" dirty="0"/>
              <a:t>I B </a:t>
            </a:r>
            <a:r>
              <a:rPr lang="en-US" sz="2400" dirty="0"/>
              <a:t>M Cloud, Microsoft Azure, Google, Adobe, and many others </a:t>
            </a:r>
          </a:p>
        </p:txBody>
      </p:sp>
    </p:spTree>
    <p:extLst>
      <p:ext uri="{BB962C8B-B14F-4D97-AF65-F5344CB8AC3E}">
        <p14:creationId xmlns:p14="http://schemas.microsoft.com/office/powerpoint/2010/main" val="10446911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IN" sz="3600" dirty="0">
                <a:latin typeface="+mj-lt"/>
              </a:rPr>
              <a:t>Cloud Based </a:t>
            </a:r>
            <a:r>
              <a:rPr lang="en-IN" sz="3600" spc="-450" dirty="0">
                <a:latin typeface="+mj-lt"/>
              </a:rPr>
              <a:t>D </a:t>
            </a:r>
            <a:r>
              <a:rPr lang="en-IN" sz="3600" dirty="0">
                <a:latin typeface="+mj-lt"/>
              </a:rPr>
              <a:t>W &amp; </a:t>
            </a:r>
            <a:r>
              <a:rPr lang="en-IN" sz="3600" spc="-450" dirty="0">
                <a:latin typeface="+mj-lt"/>
              </a:rPr>
              <a:t>D S </a:t>
            </a:r>
            <a:r>
              <a:rPr lang="en-IN" sz="3600" dirty="0" err="1">
                <a:latin typeface="+mj-lt"/>
              </a:rPr>
              <a:t>S</a:t>
            </a:r>
            <a:endParaRPr lang="en-US" sz="3600" dirty="0">
              <a:latin typeface="+mj-lt"/>
            </a:endParaRPr>
          </a:p>
        </p:txBody>
      </p:sp>
      <p:sp>
        <p:nvSpPr>
          <p:cNvPr id="6" name="Content Placeholder 5"/>
          <p:cNvSpPr>
            <a:spLocks noGrp="1"/>
          </p:cNvSpPr>
          <p:nvPr>
            <p:ph idx="13"/>
          </p:nvPr>
        </p:nvSpPr>
        <p:spPr>
          <a:xfrm>
            <a:off x="485775" y="762000"/>
            <a:ext cx="8124825" cy="615553"/>
          </a:xfrm>
        </p:spPr>
        <p:txBody>
          <a:bodyPr wrap="square">
            <a:spAutoFit/>
          </a:bodyPr>
          <a:lstStyle/>
          <a:p>
            <a:pPr marL="0" indent="0">
              <a:buNone/>
            </a:pPr>
            <a:r>
              <a:rPr lang="en-IN" sz="2000" b="1" dirty="0"/>
              <a:t>Figure 9.12</a:t>
            </a:r>
            <a:r>
              <a:rPr lang="en-IN" sz="2000" dirty="0"/>
              <a:t> Conceptual Architecture of a Cloud-Oriented Support System.</a:t>
            </a:r>
            <a:endParaRPr lang="en-US" sz="2000" dirty="0"/>
          </a:p>
        </p:txBody>
      </p:sp>
      <p:pic>
        <p:nvPicPr>
          <p:cNvPr id="8" name="Picture 2" descr="• The first stage of the chart lists the information sources as:&#10;• E R P&#10;• Legacy&#10;• P O S&#10;• Other O L T P slash Web&#10;• External Data&#10;• An arrow to the right leads to the next stage of Data Management. The following elements are listed in this category: &#10;• Metadata&#10;• Enterprise Data Warehouse&#10;• Replication&#10;• Servers and Software&#10;• Arrows to the right from Enterprise Data Warehouse lead to the following 4 elements: &#10;• Data mart (Marketing)&#10;• Data mart (Engineering)&#10;• Data mart (Finance)&#10;• Data mart (ellipsis)&#10;• The elements under data management as well as the four connected elements are grouped together and labeled as Data Service.&#10;• A column to the right is titled Information Management. The column is also labeled as Information Service. The following elements are listed in this category:&#10;• Routine Business Reporting&#10;• O L A P&#10;• Dashboards&#10;• Intranet Search for Content&#10;• A column to the right is titled Operations Management. The column is also labeled as Analytics Service. The following elements are listed in this category:&#10;• Optimization&#10;• Data Mining&#10;• Text Mining&#10;• Simulation&#10;• Automated Decision System&#10;• From the analytics service category, an arrow leads to a column of icons each picturing a different computing device. "/>
          <p:cNvPicPr>
            <a:picLocks noChangeAspect="1" noChangeArrowheads="1"/>
          </p:cNvPicPr>
          <p:nvPr/>
        </p:nvPicPr>
        <p:blipFill rotWithShape="1">
          <a:blip r:embed="rId3">
            <a:extLst>
              <a:ext uri="{28A0092B-C50C-407E-A947-70E740481C1C}">
                <a14:useLocalDpi xmlns:a14="http://schemas.microsoft.com/office/drawing/2010/main" val="0"/>
              </a:ext>
            </a:extLst>
          </a:blip>
          <a:srcRect b="10729"/>
          <a:stretch/>
        </p:blipFill>
        <p:spPr bwMode="auto">
          <a:xfrm>
            <a:off x="1253215" y="1462786"/>
            <a:ext cx="6616548" cy="411272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4"/>
          </p:nvPr>
        </p:nvSpPr>
        <p:spPr>
          <a:xfrm>
            <a:off x="457200" y="5657850"/>
            <a:ext cx="8153400" cy="646331"/>
          </a:xfrm>
        </p:spPr>
        <p:txBody>
          <a:bodyPr wrap="square">
            <a:spAutoFit/>
          </a:bodyPr>
          <a:lstStyle/>
          <a:p>
            <a:pPr marL="0" indent="0">
              <a:buNone/>
            </a:pPr>
            <a:r>
              <a:rPr lang="en-IN" sz="1400" i="1" dirty="0"/>
              <a:t>Source: </a:t>
            </a:r>
            <a:r>
              <a:rPr lang="en-IN" sz="1400" dirty="0"/>
              <a:t>Based on </a:t>
            </a:r>
            <a:r>
              <a:rPr lang="en-IN" sz="1400" dirty="0" err="1"/>
              <a:t>Demirkan</a:t>
            </a:r>
            <a:r>
              <a:rPr lang="en-IN" sz="1400" dirty="0"/>
              <a:t>, H., &amp; </a:t>
            </a:r>
            <a:r>
              <a:rPr lang="en-IN" sz="1400" dirty="0" err="1"/>
              <a:t>Delen</a:t>
            </a:r>
            <a:r>
              <a:rPr lang="en-IN" sz="1400" dirty="0"/>
              <a:t>, D.(2013, April). Leveraging the capabilities of service-oriented decision support systems: Putting analytics and Big Data in cloud. </a:t>
            </a:r>
            <a:r>
              <a:rPr lang="en-IN" sz="1400" i="1" dirty="0"/>
              <a:t>Decision Support Systems, 55</a:t>
            </a:r>
            <a:r>
              <a:rPr lang="en-IN" sz="1400" dirty="0"/>
              <a:t>(1), 412–421.</a:t>
            </a:r>
            <a:endParaRPr lang="en-US" sz="1400" dirty="0"/>
          </a:p>
        </p:txBody>
      </p:sp>
    </p:spTree>
    <p:extLst>
      <p:ext uri="{BB962C8B-B14F-4D97-AF65-F5344CB8AC3E}">
        <p14:creationId xmlns:p14="http://schemas.microsoft.com/office/powerpoint/2010/main" val="40804698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929"/>
            <a:ext cx="8153400" cy="1107996"/>
          </a:xfrm>
        </p:spPr>
        <p:txBody>
          <a:bodyPr wrap="square">
            <a:spAutoFit/>
          </a:bodyPr>
          <a:lstStyle/>
          <a:p>
            <a:r>
              <a:rPr lang="en-IN" sz="3600" dirty="0">
                <a:latin typeface="+mj-lt"/>
              </a:rPr>
              <a:t>Cloud Computing and Business Analytics </a:t>
            </a:r>
            <a:r>
              <a:rPr lang="en-IN" sz="2800" dirty="0">
                <a:latin typeface="+mj-lt"/>
              </a:rPr>
              <a:t>(2 of 2)</a:t>
            </a:r>
            <a:endParaRPr lang="en-US" sz="3600" dirty="0">
              <a:latin typeface="+mj-lt"/>
            </a:endParaRPr>
          </a:p>
        </p:txBody>
      </p:sp>
      <p:sp>
        <p:nvSpPr>
          <p:cNvPr id="6" name="Content Placeholder 5"/>
          <p:cNvSpPr>
            <a:spLocks noGrp="1"/>
          </p:cNvSpPr>
          <p:nvPr>
            <p:ph idx="13"/>
          </p:nvPr>
        </p:nvSpPr>
        <p:spPr>
          <a:xfrm>
            <a:off x="447675" y="1371600"/>
            <a:ext cx="8162925" cy="3624069"/>
          </a:xfrm>
        </p:spPr>
        <p:txBody>
          <a:bodyPr wrap="square">
            <a:spAutoFit/>
          </a:bodyPr>
          <a:lstStyle/>
          <a:p>
            <a:pPr>
              <a:buSzPct val="100000"/>
            </a:pPr>
            <a:r>
              <a:rPr lang="en-US" sz="2400" dirty="0"/>
              <a:t>Data as a Service (</a:t>
            </a:r>
            <a:r>
              <a:rPr lang="en-US" sz="2400" dirty="0" err="1"/>
              <a:t>DaaS</a:t>
            </a:r>
            <a:r>
              <a:rPr lang="en-US" sz="2400" dirty="0"/>
              <a:t>)</a:t>
            </a:r>
          </a:p>
          <a:p>
            <a:pPr>
              <a:buSzPct val="100000"/>
            </a:pPr>
            <a:r>
              <a:rPr lang="en-US" sz="2400" dirty="0"/>
              <a:t>Software as a Service (</a:t>
            </a:r>
            <a:r>
              <a:rPr lang="en-US" sz="2400" dirty="0" err="1"/>
              <a:t>SaaS</a:t>
            </a:r>
            <a:r>
              <a:rPr lang="en-US" sz="2400" dirty="0"/>
              <a:t>)</a:t>
            </a:r>
          </a:p>
          <a:p>
            <a:pPr>
              <a:buSzPct val="100000"/>
            </a:pPr>
            <a:r>
              <a:rPr lang="en-US" sz="2400" dirty="0"/>
              <a:t>Platform as a Service (</a:t>
            </a:r>
            <a:r>
              <a:rPr lang="en-US" sz="2400" dirty="0" err="1"/>
              <a:t>PaaS</a:t>
            </a:r>
            <a:r>
              <a:rPr lang="en-US" sz="2400" dirty="0"/>
              <a:t>)</a:t>
            </a:r>
          </a:p>
          <a:p>
            <a:pPr>
              <a:buSzPct val="100000"/>
            </a:pPr>
            <a:r>
              <a:rPr lang="en-US" sz="2400" dirty="0"/>
              <a:t>Infrastructure as a Service (</a:t>
            </a:r>
            <a:r>
              <a:rPr lang="en-US" sz="2400" dirty="0" err="1"/>
              <a:t>IaaS</a:t>
            </a:r>
            <a:r>
              <a:rPr lang="en-US" sz="2400" dirty="0"/>
              <a:t>)</a:t>
            </a:r>
          </a:p>
          <a:p>
            <a:pPr>
              <a:buSzPct val="100000"/>
            </a:pPr>
            <a:r>
              <a:rPr lang="en-US" sz="2400" dirty="0"/>
              <a:t>Analytics as a Service (</a:t>
            </a:r>
            <a:r>
              <a:rPr lang="en-US" sz="2400" dirty="0" err="1"/>
              <a:t>AaaS</a:t>
            </a:r>
            <a:r>
              <a:rPr lang="en-US" sz="2400" dirty="0"/>
              <a:t>)</a:t>
            </a:r>
          </a:p>
          <a:p>
            <a:pPr>
              <a:buSzPct val="100000"/>
            </a:pPr>
            <a:r>
              <a:rPr lang="en-US" sz="2400" dirty="0"/>
              <a:t>Essential Technologies for Cloud Computing</a:t>
            </a:r>
          </a:p>
          <a:p>
            <a:pPr lvl="1"/>
            <a:r>
              <a:rPr lang="en-US" sz="2400" dirty="0"/>
              <a:t>Network, storage, server </a:t>
            </a:r>
            <a:r>
              <a:rPr lang="en-US" sz="2400" dirty="0">
                <a:solidFill>
                  <a:schemeClr val="bg2"/>
                </a:solidFill>
              </a:rPr>
              <a:t>virtualization</a:t>
            </a:r>
            <a:r>
              <a:rPr lang="en-US" sz="2400" dirty="0"/>
              <a:t> </a:t>
            </a:r>
          </a:p>
        </p:txBody>
      </p:sp>
    </p:spTree>
    <p:extLst>
      <p:ext uri="{BB962C8B-B14F-4D97-AF65-F5344CB8AC3E}">
        <p14:creationId xmlns:p14="http://schemas.microsoft.com/office/powerpoint/2010/main" val="1511708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302"/>
            <a:ext cx="8153400" cy="553998"/>
          </a:xfrm>
        </p:spPr>
        <p:txBody>
          <a:bodyPr wrap="square">
            <a:spAutoFit/>
          </a:bodyPr>
          <a:lstStyle/>
          <a:p>
            <a:r>
              <a:rPr lang="en-IN" sz="3600" dirty="0">
                <a:latin typeface="+mj-lt"/>
              </a:rPr>
              <a:t>Cloud Computing and Analytics</a:t>
            </a:r>
            <a:endParaRPr lang="en-US" sz="3600" dirty="0">
              <a:latin typeface="+mj-lt"/>
            </a:endParaRPr>
          </a:p>
        </p:txBody>
      </p:sp>
      <p:sp>
        <p:nvSpPr>
          <p:cNvPr id="6" name="Content Placeholder 5"/>
          <p:cNvSpPr>
            <a:spLocks noGrp="1"/>
          </p:cNvSpPr>
          <p:nvPr>
            <p:ph idx="13"/>
          </p:nvPr>
        </p:nvSpPr>
        <p:spPr>
          <a:xfrm>
            <a:off x="447675" y="758825"/>
            <a:ext cx="8162925" cy="4501232"/>
          </a:xfrm>
        </p:spPr>
        <p:txBody>
          <a:bodyPr wrap="square">
            <a:spAutoFit/>
          </a:bodyPr>
          <a:lstStyle/>
          <a:p>
            <a:pPr>
              <a:buSzPct val="100000"/>
            </a:pPr>
            <a:r>
              <a:rPr lang="en-US" sz="2400" dirty="0"/>
              <a:t>Cloud deployment models</a:t>
            </a:r>
          </a:p>
          <a:p>
            <a:pPr lvl="1"/>
            <a:r>
              <a:rPr lang="en-US" sz="2400" dirty="0"/>
              <a:t>Private cloud</a:t>
            </a:r>
          </a:p>
          <a:p>
            <a:pPr lvl="1"/>
            <a:r>
              <a:rPr lang="en-US" sz="2400" dirty="0"/>
              <a:t>Public cloud</a:t>
            </a:r>
          </a:p>
          <a:p>
            <a:pPr lvl="1"/>
            <a:r>
              <a:rPr lang="en-US" sz="2400" dirty="0"/>
              <a:t>Hybrid cloud</a:t>
            </a:r>
          </a:p>
          <a:p>
            <a:pPr>
              <a:buSzPct val="100000"/>
            </a:pPr>
            <a:r>
              <a:rPr lang="en-US" sz="2400" dirty="0"/>
              <a:t>Major Cloud Platform Providers in Analytics</a:t>
            </a:r>
          </a:p>
          <a:p>
            <a:pPr lvl="1"/>
            <a:r>
              <a:rPr lang="en-US" sz="2400" dirty="0"/>
              <a:t>Amazon Elastic Beanstalk</a:t>
            </a:r>
          </a:p>
          <a:p>
            <a:pPr lvl="1"/>
            <a:r>
              <a:rPr lang="en-US" sz="2400" spc="-300" dirty="0"/>
              <a:t>I B </a:t>
            </a:r>
            <a:r>
              <a:rPr lang="en-US" sz="2400" dirty="0"/>
              <a:t>M Cloud</a:t>
            </a:r>
          </a:p>
          <a:p>
            <a:pPr lvl="1"/>
            <a:r>
              <a:rPr lang="en-US" sz="2400" dirty="0"/>
              <a:t>Microsoft Azure</a:t>
            </a:r>
          </a:p>
          <a:p>
            <a:pPr lvl="1"/>
            <a:r>
              <a:rPr lang="en-US" sz="2400" dirty="0"/>
              <a:t>Google App Engine</a:t>
            </a:r>
          </a:p>
          <a:p>
            <a:pPr lvl="1"/>
            <a:r>
              <a:rPr lang="en-US" sz="2400" dirty="0" err="1"/>
              <a:t>Openshift</a:t>
            </a:r>
            <a:endParaRPr lang="en-US" sz="2400" dirty="0"/>
          </a:p>
        </p:txBody>
      </p:sp>
    </p:spTree>
    <p:extLst>
      <p:ext uri="{BB962C8B-B14F-4D97-AF65-F5344CB8AC3E}">
        <p14:creationId xmlns:p14="http://schemas.microsoft.com/office/powerpoint/2010/main" val="3160806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92"/>
            <a:ext cx="8153400" cy="984885"/>
          </a:xfrm>
        </p:spPr>
        <p:txBody>
          <a:bodyPr wrap="square">
            <a:spAutoFit/>
          </a:bodyPr>
          <a:lstStyle/>
          <a:p>
            <a:r>
              <a:rPr lang="en-IN" sz="3600" dirty="0">
                <a:latin typeface="+mj-lt"/>
              </a:rPr>
              <a:t>Big Data - Definition and Concepts    </a:t>
            </a:r>
            <a:r>
              <a:rPr lang="en-IN" sz="2800" dirty="0">
                <a:latin typeface="+mj-lt"/>
              </a:rPr>
              <a:t>(1 of 2)</a:t>
            </a:r>
            <a:endParaRPr lang="en-US" sz="3600" dirty="0">
              <a:latin typeface="+mj-lt"/>
            </a:endParaRPr>
          </a:p>
        </p:txBody>
      </p:sp>
      <p:sp>
        <p:nvSpPr>
          <p:cNvPr id="6" name="Content Placeholder 5"/>
          <p:cNvSpPr>
            <a:spLocks noGrp="1"/>
          </p:cNvSpPr>
          <p:nvPr>
            <p:ph idx="13"/>
          </p:nvPr>
        </p:nvSpPr>
        <p:spPr>
          <a:xfrm>
            <a:off x="457200" y="1368977"/>
            <a:ext cx="8153400" cy="4921377"/>
          </a:xfrm>
        </p:spPr>
        <p:txBody>
          <a:bodyPr wrap="square">
            <a:spAutoFit/>
          </a:bodyPr>
          <a:lstStyle/>
          <a:p>
            <a:pPr marL="266700" indent="-266700"/>
            <a:r>
              <a:rPr lang="en-US" sz="2400" dirty="0"/>
              <a:t>Big Data means different things to people with different backgrounds and interests </a:t>
            </a:r>
          </a:p>
          <a:p>
            <a:pPr marL="266700" indent="-266700"/>
            <a:r>
              <a:rPr lang="en-US" sz="2400" dirty="0"/>
              <a:t>Traditionally, “Big Data” = massive volumes of data </a:t>
            </a:r>
          </a:p>
          <a:p>
            <a:pPr marL="714375" lvl="1" indent="-266700" defTabSz="714375"/>
            <a:r>
              <a:rPr lang="en-US" sz="2400" dirty="0"/>
              <a:t>E.g., volume of data at </a:t>
            </a:r>
            <a:r>
              <a:rPr lang="en-US" sz="2400" spc="-300" dirty="0"/>
              <a:t>C E R </a:t>
            </a:r>
            <a:r>
              <a:rPr lang="en-US" sz="2400" dirty="0"/>
              <a:t>N, </a:t>
            </a:r>
            <a:r>
              <a:rPr lang="en-US" sz="2400" spc="-300" dirty="0"/>
              <a:t>N A S </a:t>
            </a:r>
            <a:r>
              <a:rPr lang="en-US" sz="2400" dirty="0"/>
              <a:t>A, Google, …</a:t>
            </a:r>
          </a:p>
          <a:p>
            <a:pPr marL="266700" indent="-266700"/>
            <a:r>
              <a:rPr lang="en-US" sz="2400" dirty="0"/>
              <a:t>Where does the Big Data come from?</a:t>
            </a:r>
          </a:p>
          <a:p>
            <a:pPr marL="714375" lvl="1" indent="-266700"/>
            <a:r>
              <a:rPr lang="en-US" sz="2400" dirty="0"/>
              <a:t>Everywhere! Web logs, </a:t>
            </a:r>
            <a:r>
              <a:rPr lang="en-US" sz="2400" spc="-300" dirty="0"/>
              <a:t>R F I </a:t>
            </a:r>
            <a:r>
              <a:rPr lang="en-US" sz="2400" dirty="0"/>
              <a:t>D, </a:t>
            </a:r>
            <a:r>
              <a:rPr lang="en-US" sz="2400" spc="-300" dirty="0"/>
              <a:t>G P </a:t>
            </a:r>
            <a:r>
              <a:rPr lang="en-US" sz="2400" dirty="0"/>
              <a:t>S systems, sensor networks, social networks, Internet-based text documents, Internet search indexes, detail call records, astronomy, atmospheric science, biology, genomics, nuclear physics, biochemical experiments, medical records, scientific research, military surveillance, multimedia archives, …</a:t>
            </a:r>
          </a:p>
        </p:txBody>
      </p:sp>
    </p:spTree>
    <p:extLst>
      <p:ext uri="{BB962C8B-B14F-4D97-AF65-F5344CB8AC3E}">
        <p14:creationId xmlns:p14="http://schemas.microsoft.com/office/powerpoint/2010/main" val="18969486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302"/>
            <a:ext cx="8153400" cy="553998"/>
          </a:xfrm>
        </p:spPr>
        <p:txBody>
          <a:bodyPr wrap="square">
            <a:spAutoFit/>
          </a:bodyPr>
          <a:lstStyle/>
          <a:p>
            <a:r>
              <a:rPr lang="en-IN" sz="3600" dirty="0">
                <a:latin typeface="+mj-lt"/>
              </a:rPr>
              <a:t>Analytics Applications on the Cloud</a:t>
            </a:r>
            <a:endParaRPr lang="en-US" sz="3600" dirty="0">
              <a:latin typeface="+mj-lt"/>
            </a:endParaRPr>
          </a:p>
        </p:txBody>
      </p:sp>
      <p:sp>
        <p:nvSpPr>
          <p:cNvPr id="6" name="Content Placeholder 5"/>
          <p:cNvSpPr>
            <a:spLocks noGrp="1"/>
          </p:cNvSpPr>
          <p:nvPr>
            <p:ph idx="13"/>
          </p:nvPr>
        </p:nvSpPr>
        <p:spPr>
          <a:xfrm>
            <a:off x="447675" y="762000"/>
            <a:ext cx="8162925" cy="3239348"/>
          </a:xfrm>
        </p:spPr>
        <p:txBody>
          <a:bodyPr wrap="square">
            <a:spAutoFit/>
          </a:bodyPr>
          <a:lstStyle/>
          <a:p>
            <a:pPr>
              <a:buSzPct val="100000"/>
            </a:pPr>
            <a:r>
              <a:rPr lang="en-US" sz="2400" dirty="0"/>
              <a:t>Using Azure </a:t>
            </a:r>
            <a:r>
              <a:rPr lang="en-US" sz="2400" spc="-300" dirty="0"/>
              <a:t>I O </a:t>
            </a:r>
            <a:r>
              <a:rPr lang="en-US" sz="2400" dirty="0"/>
              <a:t>T, Stream Analytics, and Machine Learning to Improve Mobile Health Care Services</a:t>
            </a:r>
          </a:p>
          <a:p>
            <a:pPr>
              <a:buSzPct val="100000"/>
            </a:pPr>
            <a:r>
              <a:rPr lang="en-US" sz="2400" dirty="0"/>
              <a:t>Gulf Air Uses Big Data to Get Deeper Customer Insight</a:t>
            </a:r>
          </a:p>
          <a:p>
            <a:pPr>
              <a:buSzPct val="100000"/>
            </a:pPr>
            <a:r>
              <a:rPr lang="en-US" sz="2400" dirty="0"/>
              <a:t>Chime Enhances Customer Experience Using Snowflake</a:t>
            </a:r>
          </a:p>
          <a:p>
            <a:pPr>
              <a:buSzPct val="100000"/>
            </a:pPr>
            <a:r>
              <a:rPr lang="en-US" sz="2400" dirty="0"/>
              <a:t>Analytics as a service providers</a:t>
            </a:r>
          </a:p>
          <a:p>
            <a:pPr lvl="1"/>
            <a:r>
              <a:rPr lang="en-US" sz="2400" spc="-300" dirty="0"/>
              <a:t>I B </a:t>
            </a:r>
            <a:r>
              <a:rPr lang="en-US" sz="2400" dirty="0"/>
              <a:t>M Cloud, </a:t>
            </a:r>
            <a:r>
              <a:rPr lang="en-US" sz="2400" dirty="0" err="1"/>
              <a:t>MineMyText</a:t>
            </a:r>
            <a:r>
              <a:rPr lang="en-US" sz="2400" dirty="0"/>
              <a:t>, </a:t>
            </a:r>
            <a:r>
              <a:rPr lang="en-US" sz="2400" spc="-300" dirty="0"/>
              <a:t>S A </a:t>
            </a:r>
            <a:r>
              <a:rPr lang="en-US" sz="2400" dirty="0"/>
              <a:t>S </a:t>
            </a:r>
            <a:r>
              <a:rPr lang="en-US" sz="2400" dirty="0" err="1"/>
              <a:t>Viya</a:t>
            </a:r>
            <a:r>
              <a:rPr lang="en-US" sz="2400" dirty="0"/>
              <a:t>, Tableau, Snowflake …</a:t>
            </a:r>
          </a:p>
        </p:txBody>
      </p:sp>
    </p:spTree>
    <p:extLst>
      <p:ext uri="{BB962C8B-B14F-4D97-AF65-F5344CB8AC3E}">
        <p14:creationId xmlns:p14="http://schemas.microsoft.com/office/powerpoint/2010/main" val="34157219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302"/>
            <a:ext cx="8153400" cy="553998"/>
          </a:xfrm>
        </p:spPr>
        <p:txBody>
          <a:bodyPr wrap="square">
            <a:spAutoFit/>
          </a:bodyPr>
          <a:lstStyle/>
          <a:p>
            <a:r>
              <a:rPr lang="en-IN" sz="3600" dirty="0">
                <a:latin typeface="+mj-lt"/>
              </a:rPr>
              <a:t>Location-Based Analytics</a:t>
            </a:r>
            <a:endParaRPr lang="en-US" sz="3600" dirty="0">
              <a:latin typeface="+mj-lt"/>
            </a:endParaRPr>
          </a:p>
        </p:txBody>
      </p:sp>
      <p:sp>
        <p:nvSpPr>
          <p:cNvPr id="6" name="Content Placeholder 5"/>
          <p:cNvSpPr>
            <a:spLocks noGrp="1"/>
          </p:cNvSpPr>
          <p:nvPr>
            <p:ph idx="13"/>
          </p:nvPr>
        </p:nvSpPr>
        <p:spPr>
          <a:xfrm>
            <a:off x="447675" y="762000"/>
            <a:ext cx="8162925" cy="931024"/>
          </a:xfrm>
        </p:spPr>
        <p:txBody>
          <a:bodyPr wrap="square">
            <a:spAutoFit/>
          </a:bodyPr>
          <a:lstStyle/>
          <a:p>
            <a:pPr>
              <a:buSzPct val="100000"/>
            </a:pPr>
            <a:r>
              <a:rPr lang="en-US" sz="2400" dirty="0"/>
              <a:t>Geospatial analytics / </a:t>
            </a:r>
            <a:r>
              <a:rPr lang="en-US" sz="2400" spc="-300" dirty="0"/>
              <a:t>G I </a:t>
            </a:r>
            <a:r>
              <a:rPr lang="en-US" sz="2400" dirty="0"/>
              <a:t>S</a:t>
            </a:r>
          </a:p>
          <a:p>
            <a:pPr>
              <a:buSzPct val="100000"/>
            </a:pPr>
            <a:r>
              <a:rPr lang="en-US" sz="2400" dirty="0"/>
              <a:t> Agricultural, crime, disease spread applications</a:t>
            </a:r>
          </a:p>
        </p:txBody>
      </p:sp>
      <p:pic>
        <p:nvPicPr>
          <p:cNvPr id="1026" name="Picture 2" descr="The information in the charts shows:&#10;• Location-based analytics at the top level is divided into 2 categories:&#10;• Organization oriented&#10;• Consumer oriented&#10;• The organization-oriented category is further divided into 2 categories:&#10;• Geospatial Static Approach: Examining Geographic Site Locations&#10;• Location-Based Dynamic Approach: Live Location Feeds; Real-Time Marketing Promotions&#10;• The consumer-oriented category is further divided into 2 categories:&#10;• Geospatial Static Approach: G P S Navigation and Data Analysis&#10;• Location-Based Dynamic Approach: Historic and Current Location Demand Analysis; Predictive Parking; Health-Social Networks.&#10;"/>
          <p:cNvPicPr>
            <a:picLocks noChangeAspect="1" noChangeArrowheads="1"/>
          </p:cNvPicPr>
          <p:nvPr/>
        </p:nvPicPr>
        <p:blipFill rotWithShape="1">
          <a:blip r:embed="rId3">
            <a:extLst>
              <a:ext uri="{28A0092B-C50C-407E-A947-70E740481C1C}">
                <a14:useLocalDpi xmlns:a14="http://schemas.microsoft.com/office/drawing/2010/main" val="0"/>
              </a:ext>
            </a:extLst>
          </a:blip>
          <a:srcRect b="6833"/>
          <a:stretch/>
        </p:blipFill>
        <p:spPr bwMode="auto">
          <a:xfrm>
            <a:off x="528981" y="2158326"/>
            <a:ext cx="8073445" cy="326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0461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End of Chapter 9</a:t>
            </a:r>
          </a:p>
        </p:txBody>
      </p:sp>
      <p:sp>
        <p:nvSpPr>
          <p:cNvPr id="4" name="Content Placeholder 3"/>
          <p:cNvSpPr>
            <a:spLocks noGrp="1"/>
          </p:cNvSpPr>
          <p:nvPr>
            <p:ph idx="13"/>
          </p:nvPr>
        </p:nvSpPr>
        <p:spPr>
          <a:xfrm>
            <a:off x="457200" y="762000"/>
            <a:ext cx="8153400" cy="369332"/>
          </a:xfrm>
        </p:spPr>
        <p:txBody>
          <a:bodyPr>
            <a:spAutoFit/>
          </a:bodyPr>
          <a:lstStyle/>
          <a:p>
            <a:pPr marL="231775" indent="-231775">
              <a:buSzPct val="100000"/>
            </a:pPr>
            <a:r>
              <a:rPr lang="en-US" sz="2400" dirty="0"/>
              <a:t>Questions / Comments</a:t>
            </a:r>
          </a:p>
        </p:txBody>
      </p:sp>
    </p:spTree>
    <p:extLst>
      <p:ext uri="{BB962C8B-B14F-4D97-AF65-F5344CB8AC3E}">
        <p14:creationId xmlns:p14="http://schemas.microsoft.com/office/powerpoint/2010/main" val="973548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5234" y="2317359"/>
            <a:ext cx="1277815" cy="1434026"/>
          </a:xfrm>
          <a:prstGeom prst="rect">
            <a:avLst/>
          </a:prstGeom>
        </p:spPr>
      </p:pic>
      <p:sp>
        <p:nvSpPr>
          <p:cNvPr id="8" name="Text Placeholder 1">
            <a:extLst>
              <a:ext uri="{FF2B5EF4-FFF2-40B4-BE49-F238E27FC236}">
                <a16:creationId xmlns:a16="http://schemas.microsoft.com/office/drawing/2014/main" id="{AD5FAE7B-F718-4307-B112-AD6256157E8F}"/>
              </a:ext>
            </a:extLst>
          </p:cNvPr>
          <p:cNvSpPr txBox="1">
            <a:spLocks/>
          </p:cNvSpPr>
          <p:nvPr/>
        </p:nvSpPr>
        <p:spPr>
          <a:xfrm>
            <a:off x="169544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341268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Technology Insights 9.1 </a:t>
            </a:r>
          </a:p>
        </p:txBody>
      </p:sp>
      <p:sp>
        <p:nvSpPr>
          <p:cNvPr id="3"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The Data Size Is Getting Bigger and Bigger</a:t>
            </a:r>
            <a:endParaRPr lang="en-US" sz="2800" b="1" dirty="0"/>
          </a:p>
        </p:txBody>
      </p:sp>
      <p:sp>
        <p:nvSpPr>
          <p:cNvPr id="6" name="Content Placeholder 5"/>
          <p:cNvSpPr>
            <a:spLocks noGrp="1"/>
          </p:cNvSpPr>
          <p:nvPr>
            <p:ph idx="13"/>
          </p:nvPr>
        </p:nvSpPr>
        <p:spPr>
          <a:xfrm>
            <a:off x="457200" y="1367492"/>
            <a:ext cx="4267200" cy="3724096"/>
          </a:xfrm>
        </p:spPr>
        <p:txBody>
          <a:bodyPr wrap="square">
            <a:spAutoFit/>
          </a:bodyPr>
          <a:lstStyle/>
          <a:p>
            <a:r>
              <a:rPr lang="en-US" sz="2400" dirty="0"/>
              <a:t>Hadron Collider - 1 </a:t>
            </a:r>
            <a:r>
              <a:rPr lang="en-US" sz="2400" spc="-300" dirty="0"/>
              <a:t>P </a:t>
            </a:r>
            <a:r>
              <a:rPr lang="en-US" sz="2400" dirty="0"/>
              <a:t>B/sec</a:t>
            </a:r>
          </a:p>
          <a:p>
            <a:r>
              <a:rPr lang="en-US" sz="2400" dirty="0"/>
              <a:t>Boeing jet - 20 </a:t>
            </a:r>
            <a:r>
              <a:rPr lang="en-US" sz="2400" spc="-300" dirty="0"/>
              <a:t>T </a:t>
            </a:r>
            <a:r>
              <a:rPr lang="en-US" sz="2400" dirty="0"/>
              <a:t>B/</a:t>
            </a:r>
            <a:r>
              <a:rPr lang="en-US" sz="2400" dirty="0" err="1"/>
              <a:t>hr</a:t>
            </a:r>
            <a:endParaRPr lang="en-US" sz="2400" dirty="0"/>
          </a:p>
          <a:p>
            <a:r>
              <a:rPr lang="en-US" sz="2400" dirty="0"/>
              <a:t>Facebook - 500 </a:t>
            </a:r>
            <a:r>
              <a:rPr lang="en-US" sz="2400" spc="-300" dirty="0"/>
              <a:t>T </a:t>
            </a:r>
            <a:r>
              <a:rPr lang="en-US" sz="2400" dirty="0"/>
              <a:t>B/day</a:t>
            </a:r>
          </a:p>
          <a:p>
            <a:r>
              <a:rPr lang="en-US" sz="2400" dirty="0"/>
              <a:t>YouTube – 1 </a:t>
            </a:r>
            <a:r>
              <a:rPr lang="en-US" sz="2400" spc="-300" dirty="0"/>
              <a:t>T </a:t>
            </a:r>
            <a:r>
              <a:rPr lang="en-US" sz="2400" dirty="0"/>
              <a:t>B/4 min </a:t>
            </a:r>
          </a:p>
          <a:p>
            <a:r>
              <a:rPr lang="en-US" sz="2400" dirty="0"/>
              <a:t>The proposed Square Kilometer Array telescope (the world’s proposed biggest telescope) – 1 </a:t>
            </a:r>
            <a:r>
              <a:rPr lang="en-US" sz="2400" spc="-300" dirty="0"/>
              <a:t>E </a:t>
            </a:r>
            <a:r>
              <a:rPr lang="en-US" sz="2400" dirty="0"/>
              <a:t>B/day </a:t>
            </a:r>
          </a:p>
        </p:txBody>
      </p:sp>
      <p:graphicFrame>
        <p:nvGraphicFramePr>
          <p:cNvPr id="5" name="Table 4"/>
          <p:cNvGraphicFramePr>
            <a:graphicFrameLocks noGrp="1"/>
          </p:cNvGraphicFramePr>
          <p:nvPr>
            <p:extLst>
              <p:ext uri="{D42A27DB-BD31-4B8C-83A1-F6EECF244321}">
                <p14:modId xmlns:p14="http://schemas.microsoft.com/office/powerpoint/2010/main" val="1652301660"/>
              </p:ext>
            </p:extLst>
          </p:nvPr>
        </p:nvGraphicFramePr>
        <p:xfrm>
          <a:off x="4905375" y="1476375"/>
          <a:ext cx="3505200" cy="4023360"/>
        </p:xfrm>
        <a:graphic>
          <a:graphicData uri="http://schemas.openxmlformats.org/drawingml/2006/table">
            <a:tbl>
              <a:tblPr firstRow="1" bandRow="1">
                <a:tableStyleId>{3B4B98B0-60AC-42C2-AFA5-B58CD77FA1E5}</a:tableStyleId>
              </a:tblPr>
              <a:tblGrid>
                <a:gridCol w="1379096">
                  <a:extLst>
                    <a:ext uri="{9D8B030D-6E8A-4147-A177-3AD203B41FA5}">
                      <a16:colId xmlns:a16="http://schemas.microsoft.com/office/drawing/2014/main" val="20000"/>
                    </a:ext>
                  </a:extLst>
                </a:gridCol>
                <a:gridCol w="1247753">
                  <a:extLst>
                    <a:ext uri="{9D8B030D-6E8A-4147-A177-3AD203B41FA5}">
                      <a16:colId xmlns:a16="http://schemas.microsoft.com/office/drawing/2014/main" val="20001"/>
                    </a:ext>
                  </a:extLst>
                </a:gridCol>
                <a:gridCol w="878351">
                  <a:extLst>
                    <a:ext uri="{9D8B030D-6E8A-4147-A177-3AD203B41FA5}">
                      <a16:colId xmlns:a16="http://schemas.microsoft.com/office/drawing/2014/main" val="20002"/>
                    </a:ext>
                  </a:extLst>
                </a:gridCol>
              </a:tblGrid>
              <a:tr h="334356">
                <a:tc>
                  <a:txBody>
                    <a:bodyPr/>
                    <a:lstStyle/>
                    <a:p>
                      <a:r>
                        <a:rPr lang="en-IN" sz="1800" b="1" i="0" u="none" strike="noStrike" kern="1200" baseline="0" dirty="0">
                          <a:solidFill>
                            <a:schemeClr val="bg1"/>
                          </a:solidFill>
                          <a:latin typeface="+mn-lt"/>
                          <a:ea typeface="+mn-ea"/>
                          <a:cs typeface="+mn-cs"/>
                        </a:rPr>
                        <a:t>Name</a:t>
                      </a:r>
                      <a:endParaRPr lang="en-IN"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pPr algn="ctr"/>
                      <a:r>
                        <a:rPr lang="en-IN" sz="1800" b="1" i="0" u="none" strike="noStrike" kern="1200" baseline="0" dirty="0">
                          <a:solidFill>
                            <a:schemeClr val="bg1"/>
                          </a:solidFill>
                          <a:latin typeface="+mn-lt"/>
                          <a:ea typeface="+mn-ea"/>
                          <a:cs typeface="+mn-cs"/>
                        </a:rPr>
                        <a:t>Symbol</a:t>
                      </a:r>
                      <a:endParaRPr lang="en-IN"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pPr algn="ctr"/>
                      <a:r>
                        <a:rPr lang="en-IN" sz="1800" b="1" i="0" u="none" strike="noStrike" kern="1200" baseline="0" dirty="0">
                          <a:solidFill>
                            <a:schemeClr val="bg1"/>
                          </a:solidFill>
                          <a:latin typeface="+mn-lt"/>
                          <a:ea typeface="+mn-ea"/>
                          <a:cs typeface="+mn-cs"/>
                        </a:rPr>
                        <a:t>Value</a:t>
                      </a:r>
                      <a:endParaRPr lang="en-IN"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334356">
                <a:tc>
                  <a:txBody>
                    <a:bodyPr/>
                    <a:lstStyle/>
                    <a:p>
                      <a:r>
                        <a:rPr lang="en-IN" sz="1800" b="0" i="0" u="none" strike="noStrike" kern="1200" baseline="0" dirty="0">
                          <a:solidFill>
                            <a:schemeClr val="tx1"/>
                          </a:solidFill>
                          <a:latin typeface="+mn-lt"/>
                          <a:ea typeface="+mn-ea"/>
                          <a:cs typeface="+mn-cs"/>
                        </a:rPr>
                        <a:t>Kilobyte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300" baseline="0" dirty="0">
                          <a:solidFill>
                            <a:schemeClr val="tx1"/>
                          </a:solidFill>
                          <a:latin typeface="+mn-lt"/>
                          <a:ea typeface="+mn-ea"/>
                          <a:cs typeface="+mn-cs"/>
                        </a:rPr>
                        <a:t>k </a:t>
                      </a:r>
                      <a:r>
                        <a:rPr lang="en-IN" sz="1800" b="0" i="0" u="none" strike="noStrike" kern="1200" baseline="0" dirty="0">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a:solidFill>
                            <a:schemeClr val="tx1"/>
                          </a:solidFill>
                          <a:latin typeface="+mn-lt"/>
                          <a:ea typeface="+mn-ea"/>
                          <a:cs typeface="+mn-cs"/>
                        </a:rPr>
                        <a:t>10</a:t>
                      </a:r>
                      <a:r>
                        <a:rPr lang="en-IN" sz="1800" b="0" i="0" u="none" strike="noStrike" kern="1200" baseline="30000" dirty="0">
                          <a:solidFill>
                            <a:schemeClr val="tx1"/>
                          </a:solidFill>
                          <a:latin typeface="+mn-lt"/>
                          <a:ea typeface="+mn-ea"/>
                          <a:cs typeface="+mn-cs"/>
                        </a:rPr>
                        <a:t>3</a:t>
                      </a:r>
                      <a:endParaRPr lang="en-IN"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334356">
                <a:tc>
                  <a:txBody>
                    <a:bodyPr/>
                    <a:lstStyle/>
                    <a:p>
                      <a:r>
                        <a:rPr lang="en-IN" sz="1800" b="0" i="0" u="none" strike="noStrike" kern="1200" baseline="0" dirty="0">
                          <a:solidFill>
                            <a:schemeClr val="tx1"/>
                          </a:solidFill>
                          <a:latin typeface="+mn-lt"/>
                          <a:ea typeface="+mn-ea"/>
                          <a:cs typeface="+mn-cs"/>
                        </a:rPr>
                        <a:t>Megabyte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300" baseline="0" dirty="0">
                          <a:solidFill>
                            <a:schemeClr val="tx1"/>
                          </a:solidFill>
                          <a:latin typeface="+mn-lt"/>
                          <a:ea typeface="+mn-ea"/>
                          <a:cs typeface="+mn-cs"/>
                        </a:rPr>
                        <a:t>M </a:t>
                      </a:r>
                      <a:r>
                        <a:rPr lang="en-IN" sz="1800" b="0" i="0" u="none" strike="noStrike" kern="1200" baseline="0" dirty="0">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a:solidFill>
                            <a:schemeClr val="tx1"/>
                          </a:solidFill>
                          <a:latin typeface="+mn-lt"/>
                          <a:ea typeface="+mn-ea"/>
                          <a:cs typeface="+mn-cs"/>
                        </a:rPr>
                        <a:t>10</a:t>
                      </a:r>
                      <a:r>
                        <a:rPr lang="en-IN" sz="1800" b="0" i="0" u="none" strike="noStrike" kern="1200" baseline="30000" dirty="0">
                          <a:solidFill>
                            <a:schemeClr val="tx1"/>
                          </a:solidFill>
                          <a:latin typeface="+mn-lt"/>
                          <a:ea typeface="+mn-ea"/>
                          <a:cs typeface="+mn-cs"/>
                        </a:rPr>
                        <a:t>6</a:t>
                      </a:r>
                      <a:endParaRPr lang="en-IN"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334356">
                <a:tc>
                  <a:txBody>
                    <a:bodyPr/>
                    <a:lstStyle/>
                    <a:p>
                      <a:r>
                        <a:rPr lang="en-IN" sz="1800" b="0" i="0" u="none" strike="noStrike" kern="1200" baseline="0" dirty="0">
                          <a:solidFill>
                            <a:schemeClr val="tx1"/>
                          </a:solidFill>
                          <a:latin typeface="+mn-lt"/>
                          <a:ea typeface="+mn-ea"/>
                          <a:cs typeface="+mn-cs"/>
                        </a:rPr>
                        <a:t>Gigabyte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300" baseline="0" dirty="0">
                          <a:solidFill>
                            <a:schemeClr val="tx1"/>
                          </a:solidFill>
                          <a:latin typeface="+mn-lt"/>
                          <a:ea typeface="+mn-ea"/>
                          <a:cs typeface="+mn-cs"/>
                        </a:rPr>
                        <a:t>G</a:t>
                      </a:r>
                      <a:r>
                        <a:rPr lang="en-IN" sz="1800" b="0" i="0" u="none" strike="noStrike" kern="1200" spc="-250" baseline="0" dirty="0">
                          <a:solidFill>
                            <a:schemeClr val="tx1"/>
                          </a:solidFill>
                          <a:latin typeface="+mn-lt"/>
                          <a:ea typeface="+mn-ea"/>
                          <a:cs typeface="+mn-cs"/>
                        </a:rPr>
                        <a:t> </a:t>
                      </a:r>
                      <a:r>
                        <a:rPr lang="en-IN" sz="1800" b="0" i="0" u="none" strike="noStrike" kern="1200" baseline="0" dirty="0">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a:solidFill>
                            <a:schemeClr val="tx1"/>
                          </a:solidFill>
                          <a:latin typeface="+mn-lt"/>
                          <a:ea typeface="+mn-ea"/>
                          <a:cs typeface="+mn-cs"/>
                        </a:rPr>
                        <a:t>10</a:t>
                      </a:r>
                      <a:r>
                        <a:rPr lang="en-IN" sz="1800" b="0" i="0" u="none" strike="noStrike" kern="1200" baseline="30000" dirty="0">
                          <a:solidFill>
                            <a:schemeClr val="tx1"/>
                          </a:solidFill>
                          <a:latin typeface="+mn-lt"/>
                          <a:ea typeface="+mn-ea"/>
                          <a:cs typeface="+mn-cs"/>
                        </a:rPr>
                        <a:t>9</a:t>
                      </a:r>
                      <a:endParaRPr lang="en-IN"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334356">
                <a:tc>
                  <a:txBody>
                    <a:bodyPr/>
                    <a:lstStyle/>
                    <a:p>
                      <a:r>
                        <a:rPr lang="en-IN" sz="1800" b="0" i="0" u="none" strike="noStrike" kern="1200" baseline="0" dirty="0">
                          <a:solidFill>
                            <a:schemeClr val="tx1"/>
                          </a:solidFill>
                          <a:latin typeface="+mn-lt"/>
                          <a:ea typeface="+mn-ea"/>
                          <a:cs typeface="+mn-cs"/>
                        </a:rPr>
                        <a:t>Terabyte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250" baseline="0" dirty="0">
                          <a:solidFill>
                            <a:schemeClr val="tx1"/>
                          </a:solidFill>
                          <a:latin typeface="+mn-lt"/>
                          <a:ea typeface="+mn-ea"/>
                          <a:cs typeface="+mn-cs"/>
                        </a:rPr>
                        <a:t>T </a:t>
                      </a:r>
                      <a:r>
                        <a:rPr lang="en-IN" sz="1800" b="0" i="0" u="none" strike="noStrike" kern="1200" baseline="0" dirty="0">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a:solidFill>
                            <a:schemeClr val="tx1"/>
                          </a:solidFill>
                          <a:latin typeface="+mn-lt"/>
                          <a:ea typeface="+mn-ea"/>
                          <a:cs typeface="+mn-cs"/>
                        </a:rPr>
                        <a:t>10</a:t>
                      </a:r>
                      <a:r>
                        <a:rPr lang="en-IN" sz="1800" b="0" i="0" u="none" strike="noStrike" kern="1200" baseline="30000" dirty="0">
                          <a:solidFill>
                            <a:schemeClr val="tx1"/>
                          </a:solidFill>
                          <a:latin typeface="+mn-lt"/>
                          <a:ea typeface="+mn-ea"/>
                          <a:cs typeface="+mn-cs"/>
                        </a:rPr>
                        <a:t>12</a:t>
                      </a:r>
                      <a:endParaRPr lang="en-IN"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334356">
                <a:tc>
                  <a:txBody>
                    <a:bodyPr/>
                    <a:lstStyle/>
                    <a:p>
                      <a:r>
                        <a:rPr lang="en-IN" sz="1800" b="0" i="0" u="none" strike="noStrike" kern="1200" baseline="0" dirty="0">
                          <a:solidFill>
                            <a:schemeClr val="tx1"/>
                          </a:solidFill>
                          <a:latin typeface="+mn-lt"/>
                          <a:ea typeface="+mn-ea"/>
                          <a:cs typeface="+mn-cs"/>
                        </a:rPr>
                        <a:t>Petabyte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250" baseline="0" dirty="0">
                          <a:solidFill>
                            <a:schemeClr val="tx1"/>
                          </a:solidFill>
                          <a:latin typeface="+mn-lt"/>
                          <a:ea typeface="+mn-ea"/>
                          <a:cs typeface="+mn-cs"/>
                        </a:rPr>
                        <a:t>P </a:t>
                      </a:r>
                      <a:r>
                        <a:rPr lang="en-IN" sz="1800" b="0" i="0" u="none" strike="noStrike" kern="1200" baseline="0" dirty="0">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a:solidFill>
                            <a:schemeClr val="tx1"/>
                          </a:solidFill>
                          <a:latin typeface="+mn-lt"/>
                          <a:ea typeface="+mn-ea"/>
                          <a:cs typeface="+mn-cs"/>
                        </a:rPr>
                        <a:t>10</a:t>
                      </a:r>
                      <a:r>
                        <a:rPr lang="en-IN" sz="1800" b="0" i="0" u="none" strike="noStrike" kern="1200" baseline="30000" dirty="0">
                          <a:solidFill>
                            <a:schemeClr val="tx1"/>
                          </a:solidFill>
                          <a:latin typeface="+mn-lt"/>
                          <a:ea typeface="+mn-ea"/>
                          <a:cs typeface="+mn-cs"/>
                        </a:rPr>
                        <a:t>15</a:t>
                      </a:r>
                      <a:endParaRPr lang="en-IN"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r h="334356">
                <a:tc>
                  <a:txBody>
                    <a:bodyPr/>
                    <a:lstStyle/>
                    <a:p>
                      <a:r>
                        <a:rPr lang="en-IN" sz="1800" b="0" i="0" u="none" strike="noStrike" kern="1200" baseline="0" dirty="0">
                          <a:solidFill>
                            <a:schemeClr val="tx1"/>
                          </a:solidFill>
                          <a:latin typeface="+mn-lt"/>
                          <a:ea typeface="+mn-ea"/>
                          <a:cs typeface="+mn-cs"/>
                        </a:rPr>
                        <a:t>Exabyte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300" baseline="0" dirty="0">
                          <a:solidFill>
                            <a:schemeClr val="tx1"/>
                          </a:solidFill>
                          <a:latin typeface="+mn-lt"/>
                          <a:ea typeface="+mn-ea"/>
                          <a:cs typeface="+mn-cs"/>
                        </a:rPr>
                        <a:t>E </a:t>
                      </a:r>
                      <a:r>
                        <a:rPr lang="en-IN" sz="1800" b="0" i="0" u="none" strike="noStrike" kern="1200" baseline="0" dirty="0">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a:solidFill>
                            <a:schemeClr val="tx1"/>
                          </a:solidFill>
                          <a:latin typeface="+mn-lt"/>
                          <a:ea typeface="+mn-ea"/>
                          <a:cs typeface="+mn-cs"/>
                        </a:rPr>
                        <a:t>10</a:t>
                      </a:r>
                      <a:r>
                        <a:rPr lang="en-IN" sz="1800" b="0" i="0" u="none" strike="noStrike" kern="1200" baseline="30000" dirty="0">
                          <a:solidFill>
                            <a:schemeClr val="tx1"/>
                          </a:solidFill>
                          <a:latin typeface="+mn-lt"/>
                          <a:ea typeface="+mn-ea"/>
                          <a:cs typeface="+mn-cs"/>
                        </a:rPr>
                        <a:t>18</a:t>
                      </a:r>
                      <a:endParaRPr lang="en-IN"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6"/>
                  </a:ext>
                </a:extLst>
              </a:tr>
              <a:tr h="334356">
                <a:tc>
                  <a:txBody>
                    <a:bodyPr/>
                    <a:lstStyle/>
                    <a:p>
                      <a:r>
                        <a:rPr lang="en-IN" sz="1800" b="0" i="0" u="none" strike="noStrike" kern="1200" baseline="0" dirty="0" err="1">
                          <a:solidFill>
                            <a:schemeClr val="tx1"/>
                          </a:solidFill>
                          <a:latin typeface="+mn-lt"/>
                          <a:ea typeface="+mn-ea"/>
                          <a:cs typeface="+mn-cs"/>
                        </a:rPr>
                        <a:t>Zettabyte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250" baseline="0" dirty="0">
                          <a:solidFill>
                            <a:schemeClr val="tx1"/>
                          </a:solidFill>
                          <a:latin typeface="+mn-lt"/>
                          <a:ea typeface="+mn-ea"/>
                          <a:cs typeface="+mn-cs"/>
                        </a:rPr>
                        <a:t>Z</a:t>
                      </a:r>
                      <a:r>
                        <a:rPr lang="en-IN" sz="1800" b="0" i="0" u="none" strike="noStrike" kern="1200" spc="-300" baseline="0" dirty="0">
                          <a:solidFill>
                            <a:schemeClr val="tx1"/>
                          </a:solidFill>
                          <a:latin typeface="+mn-lt"/>
                          <a:ea typeface="+mn-ea"/>
                          <a:cs typeface="+mn-cs"/>
                        </a:rPr>
                        <a:t> </a:t>
                      </a:r>
                      <a:r>
                        <a:rPr lang="en-IN" sz="1800" b="0" i="0" u="none" strike="noStrike" kern="1200" baseline="0" dirty="0">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a:solidFill>
                            <a:schemeClr val="tx1"/>
                          </a:solidFill>
                          <a:latin typeface="+mn-lt"/>
                          <a:ea typeface="+mn-ea"/>
                          <a:cs typeface="+mn-cs"/>
                        </a:rPr>
                        <a:t>10</a:t>
                      </a:r>
                      <a:r>
                        <a:rPr lang="en-IN" sz="1800" b="0" i="0" u="none" strike="noStrike" kern="1200" baseline="30000" dirty="0">
                          <a:solidFill>
                            <a:schemeClr val="tx1"/>
                          </a:solidFill>
                          <a:latin typeface="+mn-lt"/>
                          <a:ea typeface="+mn-ea"/>
                          <a:cs typeface="+mn-cs"/>
                        </a:rPr>
                        <a:t>21</a:t>
                      </a:r>
                      <a:r>
                        <a:rPr lang="en-IN" sz="1800" b="0" i="0" u="none" strike="noStrike" kern="1200" baseline="0" dirty="0">
                          <a:solidFill>
                            <a:schemeClr val="tx1"/>
                          </a:solidFill>
                          <a:latin typeface="+mn-lt"/>
                          <a:ea typeface="+mn-ea"/>
                          <a:cs typeface="+mn-cs"/>
                        </a:rPr>
                        <a: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7"/>
                  </a:ext>
                </a:extLst>
              </a:tr>
              <a:tr h="334356">
                <a:tc>
                  <a:txBody>
                    <a:bodyPr/>
                    <a:lstStyle/>
                    <a:p>
                      <a:r>
                        <a:rPr lang="en-IN" sz="1800" b="0" i="0" u="none" strike="noStrike" kern="1200" baseline="0" dirty="0" err="1">
                          <a:solidFill>
                            <a:schemeClr val="tx1"/>
                          </a:solidFill>
                          <a:latin typeface="+mn-lt"/>
                          <a:ea typeface="+mn-ea"/>
                          <a:cs typeface="+mn-cs"/>
                        </a:rPr>
                        <a:t>Yottabyte</a:t>
                      </a:r>
                      <a:r>
                        <a:rPr lang="en-IN" sz="1800" b="0" i="0" u="none" strike="noStrike" kern="1200" baseline="0" dirty="0">
                          <a:solidFill>
                            <a:schemeClr val="tx1"/>
                          </a:solidFill>
                          <a:latin typeface="+mn-lt"/>
                          <a:ea typeface="+mn-ea"/>
                          <a:cs typeface="+mn-cs"/>
                        </a:rPr>
                        <a: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250" baseline="0" dirty="0">
                          <a:solidFill>
                            <a:schemeClr val="tx1"/>
                          </a:solidFill>
                          <a:latin typeface="+mn-lt"/>
                          <a:ea typeface="+mn-ea"/>
                          <a:cs typeface="+mn-cs"/>
                        </a:rPr>
                        <a:t>Y </a:t>
                      </a:r>
                      <a:r>
                        <a:rPr lang="en-IN" sz="1800" b="0" i="0" u="none" strike="noStrike" kern="1200" baseline="0" dirty="0">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a:solidFill>
                            <a:schemeClr val="tx1"/>
                          </a:solidFill>
                          <a:latin typeface="+mn-lt"/>
                          <a:ea typeface="+mn-ea"/>
                          <a:cs typeface="+mn-cs"/>
                        </a:rPr>
                        <a:t>10</a:t>
                      </a:r>
                      <a:r>
                        <a:rPr lang="en-IN" sz="1800" b="0" i="0" u="none" strike="noStrike" kern="1200" baseline="30000" dirty="0">
                          <a:solidFill>
                            <a:schemeClr val="tx1"/>
                          </a:solidFill>
                          <a:latin typeface="+mn-lt"/>
                          <a:ea typeface="+mn-ea"/>
                          <a:cs typeface="+mn-cs"/>
                        </a:rPr>
                        <a:t>24</a:t>
                      </a:r>
                      <a:endParaRPr lang="en-IN"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8"/>
                  </a:ext>
                </a:extLst>
              </a:tr>
              <a:tr h="334356">
                <a:tc>
                  <a:txBody>
                    <a:bodyPr/>
                    <a:lstStyle/>
                    <a:p>
                      <a:r>
                        <a:rPr lang="en-IN" sz="1800" b="0" i="0" u="none" strike="noStrike" kern="1200" baseline="0" dirty="0" err="1">
                          <a:solidFill>
                            <a:schemeClr val="tx1"/>
                          </a:solidFill>
                          <a:latin typeface="+mn-lt"/>
                          <a:ea typeface="+mn-ea"/>
                          <a:cs typeface="+mn-cs"/>
                        </a:rPr>
                        <a:t>Brontobyte</a:t>
                      </a:r>
                      <a:r>
                        <a:rPr lang="en-IN" sz="1800" b="0" i="0" u="none" strike="noStrike" kern="1200" baseline="0" dirty="0">
                          <a:solidFill>
                            <a:schemeClr val="tx1"/>
                          </a:solidFill>
                          <a:latin typeface="+mn-lt"/>
                          <a:ea typeface="+mn-ea"/>
                          <a:cs typeface="+mn-cs"/>
                        </a:rPr>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250" baseline="0" dirty="0">
                          <a:solidFill>
                            <a:schemeClr val="tx1"/>
                          </a:solidFill>
                          <a:latin typeface="+mn-lt"/>
                          <a:ea typeface="+mn-ea"/>
                          <a:cs typeface="+mn-cs"/>
                        </a:rPr>
                        <a:t>B </a:t>
                      </a:r>
                      <a:r>
                        <a:rPr lang="en-IN" sz="1800" b="0" i="0" u="none" strike="noStrike" kern="1200" baseline="0" dirty="0" err="1">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a:solidFill>
                            <a:schemeClr val="tx1"/>
                          </a:solidFill>
                          <a:latin typeface="+mn-lt"/>
                          <a:ea typeface="+mn-ea"/>
                          <a:cs typeface="+mn-cs"/>
                        </a:rPr>
                        <a:t>10</a:t>
                      </a:r>
                      <a:r>
                        <a:rPr lang="en-IN" sz="1800" b="0" i="0" u="none" strike="noStrike" kern="1200" baseline="30000" dirty="0">
                          <a:solidFill>
                            <a:schemeClr val="tx1"/>
                          </a:solidFill>
                          <a:latin typeface="+mn-lt"/>
                          <a:ea typeface="+mn-ea"/>
                          <a:cs typeface="+mn-cs"/>
                        </a:rPr>
                        <a:t>27</a:t>
                      </a:r>
                      <a:endParaRPr lang="en-IN"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9"/>
                  </a:ext>
                </a:extLst>
              </a:tr>
              <a:tr h="334356">
                <a:tc>
                  <a:txBody>
                    <a:bodyPr/>
                    <a:lstStyle/>
                    <a:p>
                      <a:r>
                        <a:rPr lang="en-IN" sz="1800" b="0" i="0" u="none" strike="noStrike" kern="1200" baseline="0" dirty="0" err="1">
                          <a:solidFill>
                            <a:schemeClr val="tx1"/>
                          </a:solidFill>
                          <a:latin typeface="+mn-lt"/>
                          <a:ea typeface="+mn-ea"/>
                          <a:cs typeface="+mn-cs"/>
                        </a:rPr>
                        <a:t>Gegobyte</a:t>
                      </a:r>
                      <a:r>
                        <a:rPr lang="en-IN" sz="1800" b="0" i="0" u="none" strike="noStrike" kern="1200" baseline="0" dirty="0">
                          <a:solidFill>
                            <a:schemeClr val="tx1"/>
                          </a:solidFill>
                          <a:latin typeface="+mn-lt"/>
                          <a:ea typeface="+mn-ea"/>
                          <a:cs typeface="+mn-cs"/>
                        </a:rPr>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250" baseline="0" dirty="0">
                          <a:solidFill>
                            <a:schemeClr val="tx1"/>
                          </a:solidFill>
                          <a:latin typeface="+mn-lt"/>
                          <a:ea typeface="+mn-ea"/>
                          <a:cs typeface="+mn-cs"/>
                        </a:rPr>
                        <a:t>G e </a:t>
                      </a:r>
                      <a:r>
                        <a:rPr lang="en-IN" sz="1800" b="0" i="0" u="none" strike="noStrike" kern="1200" baseline="0" dirty="0">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a:solidFill>
                            <a:schemeClr val="tx1"/>
                          </a:solidFill>
                          <a:latin typeface="+mn-lt"/>
                          <a:ea typeface="+mn-ea"/>
                          <a:cs typeface="+mn-cs"/>
                        </a:rPr>
                        <a:t>10</a:t>
                      </a:r>
                      <a:r>
                        <a:rPr lang="en-IN" sz="1800" b="0" i="0" u="none" strike="noStrike" kern="1200" baseline="30000" dirty="0">
                          <a:solidFill>
                            <a:schemeClr val="tx1"/>
                          </a:solidFill>
                          <a:latin typeface="+mn-lt"/>
                          <a:ea typeface="+mn-ea"/>
                          <a:cs typeface="+mn-cs"/>
                        </a:rPr>
                        <a:t>30</a:t>
                      </a:r>
                      <a:endParaRPr lang="en-IN"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10"/>
                  </a:ext>
                </a:extLst>
              </a:tr>
            </a:tbl>
          </a:graphicData>
        </a:graphic>
      </p:graphicFrame>
      <p:sp>
        <p:nvSpPr>
          <p:cNvPr id="4" name="Content Placeholder 3"/>
          <p:cNvSpPr>
            <a:spLocks noGrp="1"/>
          </p:cNvSpPr>
          <p:nvPr>
            <p:ph sz="quarter" idx="14"/>
          </p:nvPr>
        </p:nvSpPr>
        <p:spPr>
          <a:xfrm>
            <a:off x="457200" y="6068854"/>
            <a:ext cx="8153400" cy="246221"/>
          </a:xfrm>
        </p:spPr>
        <p:txBody>
          <a:bodyPr>
            <a:spAutoFit/>
          </a:bodyPr>
          <a:lstStyle/>
          <a:p>
            <a:pPr marL="0" indent="0">
              <a:buNone/>
            </a:pPr>
            <a:r>
              <a:rPr lang="en-IN" dirty="0"/>
              <a:t>*Not an official </a:t>
            </a:r>
            <a:r>
              <a:rPr lang="en-IN" spc="-200" dirty="0"/>
              <a:t>S </a:t>
            </a:r>
            <a:r>
              <a:rPr lang="en-IN" dirty="0"/>
              <a:t>I (International System of Units) name/symbol, yet.</a:t>
            </a:r>
          </a:p>
        </p:txBody>
      </p:sp>
    </p:spTree>
    <p:extLst>
      <p:ext uri="{BB962C8B-B14F-4D97-AF65-F5344CB8AC3E}">
        <p14:creationId xmlns:p14="http://schemas.microsoft.com/office/powerpoint/2010/main" val="1052202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92"/>
            <a:ext cx="8153400" cy="984885"/>
          </a:xfrm>
        </p:spPr>
        <p:txBody>
          <a:bodyPr wrap="square">
            <a:spAutoFit/>
          </a:bodyPr>
          <a:lstStyle/>
          <a:p>
            <a:r>
              <a:rPr lang="en-IN" sz="3600" dirty="0">
                <a:latin typeface="+mj-lt"/>
              </a:rPr>
              <a:t>Big Data - Definition and Concepts    </a:t>
            </a:r>
            <a:r>
              <a:rPr lang="en-IN" sz="2800" dirty="0">
                <a:latin typeface="+mj-lt"/>
              </a:rPr>
              <a:t>(2 of 2)</a:t>
            </a:r>
            <a:endParaRPr lang="en-US" sz="3600" dirty="0">
              <a:latin typeface="+mj-lt"/>
            </a:endParaRPr>
          </a:p>
        </p:txBody>
      </p:sp>
      <p:sp>
        <p:nvSpPr>
          <p:cNvPr id="6" name="Content Placeholder 5"/>
          <p:cNvSpPr>
            <a:spLocks noGrp="1"/>
          </p:cNvSpPr>
          <p:nvPr>
            <p:ph idx="13"/>
          </p:nvPr>
        </p:nvSpPr>
        <p:spPr>
          <a:xfrm>
            <a:off x="457200" y="1371600"/>
            <a:ext cx="8153400" cy="4616648"/>
          </a:xfrm>
        </p:spPr>
        <p:txBody>
          <a:bodyPr wrap="square">
            <a:spAutoFit/>
          </a:bodyPr>
          <a:lstStyle/>
          <a:p>
            <a:r>
              <a:rPr lang="en-US" sz="2400" dirty="0"/>
              <a:t>Big Data is a misnomer!</a:t>
            </a:r>
          </a:p>
          <a:p>
            <a:r>
              <a:rPr lang="en-US" sz="2400" dirty="0"/>
              <a:t>Big Data is more than just “big”</a:t>
            </a:r>
          </a:p>
          <a:p>
            <a:r>
              <a:rPr lang="en-US" sz="2400" dirty="0"/>
              <a:t>The </a:t>
            </a:r>
            <a:r>
              <a:rPr lang="en-US" sz="2400" dirty="0" err="1"/>
              <a:t>Vs</a:t>
            </a:r>
            <a:r>
              <a:rPr lang="en-US" sz="2400" dirty="0"/>
              <a:t> that define Big Data</a:t>
            </a:r>
          </a:p>
          <a:p>
            <a:pPr lvl="1">
              <a:defRPr/>
            </a:pPr>
            <a:r>
              <a:rPr lang="en-US" sz="2400" dirty="0">
                <a:solidFill>
                  <a:schemeClr val="bg2"/>
                </a:solidFill>
                <a:ea typeface="ヒラギノ角ゴ Pro W3" pitchFamily="-65" charset="-128"/>
              </a:rPr>
              <a:t>Volume</a:t>
            </a:r>
          </a:p>
          <a:p>
            <a:pPr lvl="1">
              <a:defRPr/>
            </a:pPr>
            <a:r>
              <a:rPr lang="en-US" sz="2400" dirty="0">
                <a:solidFill>
                  <a:schemeClr val="bg2"/>
                </a:solidFill>
                <a:ea typeface="ヒラギノ角ゴ Pro W3" pitchFamily="-65" charset="-128"/>
              </a:rPr>
              <a:t>Variety</a:t>
            </a:r>
          </a:p>
          <a:p>
            <a:pPr lvl="1">
              <a:defRPr/>
            </a:pPr>
            <a:r>
              <a:rPr lang="en-US" sz="2400" dirty="0">
                <a:solidFill>
                  <a:schemeClr val="bg2"/>
                </a:solidFill>
                <a:ea typeface="ヒラギノ角ゴ Pro W3" pitchFamily="-65" charset="-128"/>
              </a:rPr>
              <a:t>Velocity</a:t>
            </a:r>
          </a:p>
          <a:p>
            <a:pPr lvl="1">
              <a:defRPr/>
            </a:pPr>
            <a:r>
              <a:rPr lang="en-US" sz="2400" dirty="0">
                <a:ea typeface="ヒラギノ角ゴ Pro W3" pitchFamily="-65" charset="-128"/>
              </a:rPr>
              <a:t>Veracity</a:t>
            </a:r>
          </a:p>
          <a:p>
            <a:pPr lvl="1">
              <a:defRPr/>
            </a:pPr>
            <a:r>
              <a:rPr lang="en-US" sz="2400" dirty="0">
                <a:ea typeface="ヒラギノ角ゴ Pro W3" pitchFamily="-65" charset="-128"/>
              </a:rPr>
              <a:t>Variability</a:t>
            </a:r>
          </a:p>
          <a:p>
            <a:pPr lvl="1">
              <a:defRPr/>
            </a:pPr>
            <a:r>
              <a:rPr lang="en-US" sz="2400" dirty="0">
                <a:ea typeface="ヒラギノ角ゴ Pro W3" pitchFamily="-65" charset="-128"/>
              </a:rPr>
              <a:t>Value</a:t>
            </a:r>
          </a:p>
          <a:p>
            <a:pPr lvl="1">
              <a:defRPr/>
            </a:pPr>
            <a:r>
              <a:rPr lang="en-US" sz="2400" dirty="0">
                <a:ea typeface="ヒラギノ角ゴ Pro W3" pitchFamily="-65" charset="-128"/>
              </a:rPr>
              <a:t>…</a:t>
            </a:r>
          </a:p>
        </p:txBody>
      </p:sp>
    </p:spTree>
    <p:extLst>
      <p:ext uri="{BB962C8B-B14F-4D97-AF65-F5344CB8AC3E}">
        <p14:creationId xmlns:p14="http://schemas.microsoft.com/office/powerpoint/2010/main" val="1852689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153400" cy="1661993"/>
          </a:xfrm>
        </p:spPr>
        <p:txBody>
          <a:bodyPr wrap="square">
            <a:spAutoFit/>
          </a:bodyPr>
          <a:lstStyle/>
          <a:p>
            <a:r>
              <a:rPr lang="en-IN" sz="3600" dirty="0">
                <a:latin typeface="+mj-lt"/>
              </a:rPr>
              <a:t>A High-Level Conceptual Architecture for Big Data Solutions (by </a:t>
            </a:r>
            <a:r>
              <a:rPr lang="en-IN" sz="3600" dirty="0" err="1">
                <a:latin typeface="+mj-lt"/>
              </a:rPr>
              <a:t>AsterData</a:t>
            </a:r>
            <a:r>
              <a:rPr lang="en-IN" sz="3600" dirty="0">
                <a:latin typeface="+mj-lt"/>
              </a:rPr>
              <a:t> / Teradata)</a:t>
            </a:r>
            <a:endParaRPr lang="en-US" sz="3600" dirty="0">
              <a:latin typeface="+mj-lt"/>
            </a:endParaRPr>
          </a:p>
        </p:txBody>
      </p:sp>
      <p:sp>
        <p:nvSpPr>
          <p:cNvPr id="6" name="Content Placeholder 5"/>
          <p:cNvSpPr>
            <a:spLocks noGrp="1"/>
          </p:cNvSpPr>
          <p:nvPr>
            <p:ph idx="13"/>
          </p:nvPr>
        </p:nvSpPr>
        <p:spPr>
          <a:xfrm>
            <a:off x="457200" y="1828800"/>
            <a:ext cx="8153400" cy="246221"/>
          </a:xfrm>
        </p:spPr>
        <p:txBody>
          <a:bodyPr wrap="square">
            <a:spAutoFit/>
          </a:bodyPr>
          <a:lstStyle/>
          <a:p>
            <a:pPr marL="0" indent="0">
              <a:buNone/>
            </a:pPr>
            <a:r>
              <a:rPr lang="en-IN" b="1" dirty="0"/>
              <a:t>Figure 9.3</a:t>
            </a:r>
            <a:r>
              <a:rPr lang="en-IN" dirty="0"/>
              <a:t> A High-Level Conceptual Architecture for Big Data Solutions.</a:t>
            </a:r>
          </a:p>
        </p:txBody>
      </p:sp>
      <p:pic>
        <p:nvPicPr>
          <p:cNvPr id="7" name="Picture 2" descr="• A box at the top contains these words in a row from left to right: Move, Manage, Access. &#10;• A column on the left lists the sources as follows: &#10;• E R P&#10;• S C M&#10;• C R M&#10;• Images&#10;• Audio and Video&#10;• Machine Logs&#10;• Text&#10;• Web and Social&#10;• Arrows to the right lead to the middle section made up of 3 interconnected boxes. &#10;• A blue box titled Data Platform lists the following terms: &#10;• Fast Data Loading &amp; Availability&#10;• Filtering &amp; Processing&#10;• Data Management (data lake)&#10;• Deep History: Online Archival&#10;• A green box titled Integrated Data Warehouse lists the following terms:&#10;• Business Intelligence&#10;• Predictive Analytics&#10;• Operational Intelligence&#10;• A pink box titled Integrated Discovery Platform lists the following terms:&#10;• Data Discovery&#10;• Fast-Fail Hypothesis Testing&#10;• Path, Graph, Time-Series Analysis&#10;• Pattern Detection&#10;• Arrows to the right lead to a column that lists the analytic tools and apps as follows:&#10;• Marketing&#10;• Applications&#10;• Business Intelligence&#10;• Data Mining&#10;• Math and Stats&#10;• Languages&#10;• The column on the extreme right lists the users as follows:&#10;• Marketing Executives&#10;• Operational Systems&#10;• Customers Partners&#10;• Frontline Workers&#10;• Business Analysts&#10;• Data Scientists&#10;• Engineers"/>
          <p:cNvPicPr>
            <a:picLocks noChangeAspect="1" noChangeArrowheads="1"/>
          </p:cNvPicPr>
          <p:nvPr/>
        </p:nvPicPr>
        <p:blipFill rotWithShape="1">
          <a:blip r:embed="rId3">
            <a:extLst>
              <a:ext uri="{28A0092B-C50C-407E-A947-70E740481C1C}">
                <a14:useLocalDpi xmlns:a14="http://schemas.microsoft.com/office/drawing/2010/main" val="0"/>
              </a:ext>
            </a:extLst>
          </a:blip>
          <a:srcRect b="3513"/>
          <a:stretch/>
        </p:blipFill>
        <p:spPr bwMode="auto">
          <a:xfrm>
            <a:off x="1742841" y="2142925"/>
            <a:ext cx="5642731" cy="385476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4"/>
          </p:nvPr>
        </p:nvSpPr>
        <p:spPr>
          <a:xfrm>
            <a:off x="457200" y="6067425"/>
            <a:ext cx="8153400" cy="246221"/>
          </a:xfrm>
        </p:spPr>
        <p:txBody>
          <a:bodyPr wrap="square">
            <a:spAutoFit/>
          </a:bodyPr>
          <a:lstStyle/>
          <a:p>
            <a:pPr marL="0" indent="0">
              <a:buNone/>
            </a:pPr>
            <a:r>
              <a:rPr lang="en-IN" i="1" dirty="0"/>
              <a:t>Source: </a:t>
            </a:r>
            <a:r>
              <a:rPr lang="en-IN" dirty="0"/>
              <a:t>Teradata Company.</a:t>
            </a:r>
          </a:p>
        </p:txBody>
      </p:sp>
    </p:spTree>
    <p:extLst>
      <p:ext uri="{BB962C8B-B14F-4D97-AF65-F5344CB8AC3E}">
        <p14:creationId xmlns:p14="http://schemas.microsoft.com/office/powerpoint/2010/main" val="11436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Fundamentals of Big Data Analytics</a:t>
            </a:r>
            <a:endParaRPr lang="en-US" sz="3600" dirty="0">
              <a:latin typeface="+mj-lt"/>
            </a:endParaRPr>
          </a:p>
        </p:txBody>
      </p:sp>
      <p:sp>
        <p:nvSpPr>
          <p:cNvPr id="6" name="Content Placeholder 5"/>
          <p:cNvSpPr>
            <a:spLocks noGrp="1"/>
          </p:cNvSpPr>
          <p:nvPr>
            <p:ph idx="13"/>
          </p:nvPr>
        </p:nvSpPr>
        <p:spPr>
          <a:xfrm>
            <a:off x="447675" y="985629"/>
            <a:ext cx="8162925" cy="3862596"/>
          </a:xfrm>
        </p:spPr>
        <p:txBody>
          <a:bodyPr wrap="square">
            <a:spAutoFit/>
          </a:bodyPr>
          <a:lstStyle/>
          <a:p>
            <a:pPr>
              <a:buSzPct val="100000"/>
            </a:pPr>
            <a:r>
              <a:rPr lang="en-US" sz="2400" dirty="0"/>
              <a:t>Big Data by itself, regardless of the size, type, or speed, is worthless</a:t>
            </a:r>
          </a:p>
          <a:p>
            <a:pPr>
              <a:buSzPct val="100000"/>
            </a:pPr>
            <a:r>
              <a:rPr lang="en-US" sz="2400" dirty="0"/>
              <a:t>Big Data + “big” analytics = value</a:t>
            </a:r>
          </a:p>
          <a:p>
            <a:pPr>
              <a:buSzPct val="100000"/>
            </a:pPr>
            <a:r>
              <a:rPr lang="en-US" sz="2400" dirty="0"/>
              <a:t>With the value proposition, Big Data also brought about big challenges</a:t>
            </a:r>
          </a:p>
          <a:p>
            <a:pPr lvl="1">
              <a:defRPr/>
            </a:pPr>
            <a:r>
              <a:rPr lang="en-US" sz="2400" dirty="0">
                <a:ea typeface="ヒラギノ角ゴ Pro W3" pitchFamily="-65" charset="-128"/>
              </a:rPr>
              <a:t>Effectively and efficiently capturing, storing, and analyzing Big Data</a:t>
            </a:r>
          </a:p>
          <a:p>
            <a:pPr lvl="1">
              <a:defRPr/>
            </a:pPr>
            <a:r>
              <a:rPr lang="en-US" sz="2400" dirty="0">
                <a:ea typeface="ヒラギノ角ゴ Pro W3" pitchFamily="-65" charset="-128"/>
              </a:rPr>
              <a:t>New breed of technologies needed (developed or purchased </a:t>
            </a:r>
            <a:r>
              <a:rPr lang="en-US" sz="2400" dirty="0"/>
              <a:t>or hired or outsourced …)</a:t>
            </a:r>
          </a:p>
        </p:txBody>
      </p:sp>
    </p:spTree>
    <p:extLst>
      <p:ext uri="{BB962C8B-B14F-4D97-AF65-F5344CB8AC3E}">
        <p14:creationId xmlns:p14="http://schemas.microsoft.com/office/powerpoint/2010/main" val="2046865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Big Data Considerations</a:t>
            </a:r>
            <a:endParaRPr lang="en-US" sz="3600" dirty="0">
              <a:latin typeface="+mj-lt"/>
            </a:endParaRPr>
          </a:p>
        </p:txBody>
      </p:sp>
      <p:sp>
        <p:nvSpPr>
          <p:cNvPr id="6" name="Content Placeholder 5"/>
          <p:cNvSpPr>
            <a:spLocks noGrp="1"/>
          </p:cNvSpPr>
          <p:nvPr>
            <p:ph idx="13"/>
          </p:nvPr>
        </p:nvSpPr>
        <p:spPr>
          <a:xfrm>
            <a:off x="447675" y="993281"/>
            <a:ext cx="8162925" cy="5024452"/>
          </a:xfrm>
        </p:spPr>
        <p:txBody>
          <a:bodyPr wrap="square">
            <a:spAutoFit/>
          </a:bodyPr>
          <a:lstStyle/>
          <a:p>
            <a:pPr>
              <a:buSzPct val="100000"/>
            </a:pPr>
            <a:r>
              <a:rPr lang="en-US" sz="2200" dirty="0"/>
              <a:t>You can’t process the amount of data that you want to because of the limitations of your current platform.</a:t>
            </a:r>
          </a:p>
          <a:p>
            <a:pPr>
              <a:buSzPct val="100000"/>
            </a:pPr>
            <a:r>
              <a:rPr lang="en-US" sz="2200" dirty="0"/>
              <a:t>You can’t include new/contemporary data sources (e.g., social media, </a:t>
            </a:r>
            <a:r>
              <a:rPr lang="en-US" sz="2200" spc="-300" dirty="0"/>
              <a:t>R F I </a:t>
            </a:r>
            <a:r>
              <a:rPr lang="en-US" sz="2200" dirty="0"/>
              <a:t>D, Sensory, Web, </a:t>
            </a:r>
            <a:r>
              <a:rPr lang="en-US" sz="2200" spc="-300" dirty="0"/>
              <a:t>G P </a:t>
            </a:r>
            <a:r>
              <a:rPr lang="en-US" sz="2200" dirty="0"/>
              <a:t>S, textual data) because it does not comply with the data storage schema</a:t>
            </a:r>
          </a:p>
          <a:p>
            <a:pPr>
              <a:buSzPct val="100000"/>
            </a:pPr>
            <a:r>
              <a:rPr lang="en-US" sz="2200" dirty="0"/>
              <a:t>You need to (or want to) integrate data as quickly as possible to be current on your analysis.</a:t>
            </a:r>
          </a:p>
          <a:p>
            <a:pPr>
              <a:buSzPct val="100000"/>
            </a:pPr>
            <a:r>
              <a:rPr lang="en-US" sz="2200" dirty="0"/>
              <a:t>You want to work with a schema-on-demand data storage paradigm because the variety of data types involved.</a:t>
            </a:r>
          </a:p>
          <a:p>
            <a:pPr>
              <a:buSzPct val="100000"/>
            </a:pPr>
            <a:r>
              <a:rPr lang="en-US" sz="2200" dirty="0"/>
              <a:t>The data is arriving so fast at your organization’s doorstep that your traditional analytics platform cannot handle it.</a:t>
            </a:r>
          </a:p>
          <a:p>
            <a:pPr>
              <a:buSzPct val="100000"/>
            </a:pPr>
            <a:r>
              <a:rPr lang="en-US" sz="2200" dirty="0"/>
              <a:t>…</a:t>
            </a:r>
          </a:p>
        </p:txBody>
      </p:sp>
    </p:spTree>
    <p:extLst>
      <p:ext uri="{BB962C8B-B14F-4D97-AF65-F5344CB8AC3E}">
        <p14:creationId xmlns:p14="http://schemas.microsoft.com/office/powerpoint/2010/main" val="3702325584"/>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24231</TotalTime>
  <Words>2543</Words>
  <Application>Microsoft Macintosh PowerPoint</Application>
  <PresentationFormat>全屏显示(4:3)</PresentationFormat>
  <Paragraphs>358</Paragraphs>
  <Slides>43</Slides>
  <Notes>42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43</vt:i4>
      </vt:variant>
    </vt:vector>
  </HeadingPairs>
  <TitlesOfParts>
    <vt:vector size="48" baseType="lpstr">
      <vt:lpstr>Arial</vt:lpstr>
      <vt:lpstr>Times New Roman</vt:lpstr>
      <vt:lpstr>Verdana</vt:lpstr>
      <vt:lpstr>Wingdings</vt:lpstr>
      <vt:lpstr>508 Lecture</vt:lpstr>
      <vt:lpstr>Analytics, Data Science and A I: Systems for Decision Support</vt:lpstr>
      <vt:lpstr>Learning Objectives (1 of 2)</vt:lpstr>
      <vt:lpstr>Learning Objectives (2 of 2)</vt:lpstr>
      <vt:lpstr>Big Data - Definition and Concepts    (1 of 2)</vt:lpstr>
      <vt:lpstr>Technology Insights 9.1 </vt:lpstr>
      <vt:lpstr>Big Data - Definition and Concepts    (2 of 2)</vt:lpstr>
      <vt:lpstr>A High-Level Conceptual Architecture for Big Data Solutions (by AsterData / Teradata)</vt:lpstr>
      <vt:lpstr>Fundamentals of Big Data Analytics</vt:lpstr>
      <vt:lpstr>Big Data Considerations</vt:lpstr>
      <vt:lpstr>Critical Success Factors for Big Data Analytics (1 of 2)</vt:lpstr>
      <vt:lpstr>Critical Success Factors for Big Data Analytics (2 of 2)</vt:lpstr>
      <vt:lpstr>Enablers of Big Data Analytics</vt:lpstr>
      <vt:lpstr>Challenges of Big Data Analytics</vt:lpstr>
      <vt:lpstr>Business Problems Addressed by Big Data Analytics</vt:lpstr>
      <vt:lpstr>Big Data Technologies</vt:lpstr>
      <vt:lpstr>Big Data Technologies MapReduce</vt:lpstr>
      <vt:lpstr>Big Data Technologies --MapReduce </vt:lpstr>
      <vt:lpstr>Big Data Technologies --Hadoop (1 of 3)</vt:lpstr>
      <vt:lpstr>Big Data Technologies --Hadoop (2 of 3)</vt:lpstr>
      <vt:lpstr>Big Data Technologies --Hadoop (3 of 3)</vt:lpstr>
      <vt:lpstr>Technology Insights 9.2</vt:lpstr>
      <vt:lpstr>Application Case 9.3 - eBay’s Big Data Solution</vt:lpstr>
      <vt:lpstr>Big Data and Data Warehousing</vt:lpstr>
      <vt:lpstr>Hadoop versus Data Warehouse When to Use Which Platform</vt:lpstr>
      <vt:lpstr>Coexistence of Hadoop and D W        (1 of 2)</vt:lpstr>
      <vt:lpstr>Coexistence of Hadoop and D W        (2 of 2)</vt:lpstr>
      <vt:lpstr>In-Memory Analytics and Spark</vt:lpstr>
      <vt:lpstr>Architecture of Apache Spark</vt:lpstr>
      <vt:lpstr>Getting Started with Apache Spark</vt:lpstr>
      <vt:lpstr>Big Data And Stream Analytics</vt:lpstr>
      <vt:lpstr>Stream Analytics</vt:lpstr>
      <vt:lpstr>Stream Analytics Applications</vt:lpstr>
      <vt:lpstr>Big Data Vendors and Platforms</vt:lpstr>
      <vt:lpstr>Technology Insights 9.3 (1 of 2) </vt:lpstr>
      <vt:lpstr>Technology Insights 9.3 (2 of 2) </vt:lpstr>
      <vt:lpstr>Cloud Computing and Business Analytics (1 of 2)</vt:lpstr>
      <vt:lpstr>Cloud Based D W &amp; D S S</vt:lpstr>
      <vt:lpstr>Cloud Computing and Business Analytics (2 of 2)</vt:lpstr>
      <vt:lpstr>Cloud Computing and Analytics</vt:lpstr>
      <vt:lpstr>Analytics Applications on the Cloud</vt:lpstr>
      <vt:lpstr>Location-Based Analytics</vt:lpstr>
      <vt:lpstr>End of Chapter 9</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Walkman Neo</cp:lastModifiedBy>
  <cp:revision>4669</cp:revision>
  <dcterms:created xsi:type="dcterms:W3CDTF">2014-07-14T20:04:21Z</dcterms:created>
  <dcterms:modified xsi:type="dcterms:W3CDTF">2021-12-21T04:04:12Z</dcterms:modified>
</cp:coreProperties>
</file>