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1074" r:id="rId2"/>
    <p:sldId id="1135" r:id="rId3"/>
    <p:sldId id="1166" r:id="rId4"/>
    <p:sldId id="1167" r:id="rId5"/>
    <p:sldId id="1168" r:id="rId6"/>
    <p:sldId id="1169" r:id="rId7"/>
    <p:sldId id="1170" r:id="rId8"/>
    <p:sldId id="1171" r:id="rId9"/>
    <p:sldId id="1172" r:id="rId10"/>
    <p:sldId id="1173" r:id="rId11"/>
    <p:sldId id="1174" r:id="rId12"/>
    <p:sldId id="1175" r:id="rId13"/>
    <p:sldId id="1176" r:id="rId14"/>
    <p:sldId id="1177" r:id="rId15"/>
    <p:sldId id="1178" r:id="rId16"/>
    <p:sldId id="1179" r:id="rId17"/>
    <p:sldId id="1180" r:id="rId18"/>
    <p:sldId id="1181" r:id="rId19"/>
    <p:sldId id="1182" r:id="rId20"/>
    <p:sldId id="1183" r:id="rId21"/>
    <p:sldId id="1184" r:id="rId22"/>
    <p:sldId id="1185" r:id="rId23"/>
    <p:sldId id="1186" r:id="rId24"/>
    <p:sldId id="1187" r:id="rId25"/>
    <p:sldId id="1188" r:id="rId26"/>
    <p:sldId id="1189" r:id="rId27"/>
    <p:sldId id="1190" r:id="rId28"/>
    <p:sldId id="1191" r:id="rId29"/>
    <p:sldId id="1192" r:id="rId30"/>
    <p:sldId id="1208" r:id="rId31"/>
    <p:sldId id="1209" r:id="rId32"/>
    <p:sldId id="1210" r:id="rId33"/>
    <p:sldId id="1196" r:id="rId34"/>
    <p:sldId id="1212" r:id="rId35"/>
    <p:sldId id="1211" r:id="rId36"/>
    <p:sldId id="1199" r:id="rId37"/>
    <p:sldId id="1200" r:id="rId38"/>
    <p:sldId id="1201" r:id="rId39"/>
    <p:sldId id="1202" r:id="rId40"/>
    <p:sldId id="1203" r:id="rId41"/>
    <p:sldId id="1204" r:id="rId42"/>
    <p:sldId id="1205" r:id="rId43"/>
    <p:sldId id="1206" r:id="rId44"/>
    <p:sldId id="1207" r:id="rId45"/>
    <p:sldId id="116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orient="horz" pos="1392">
          <p15:clr>
            <a:srgbClr val="A4A3A4"/>
          </p15:clr>
        </p15:guide>
        <p15:guide id="8" pos="288">
          <p15:clr>
            <a:srgbClr val="A4A3A4"/>
          </p15:clr>
        </p15:guide>
        <p15:guide id="9"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68" autoAdjust="0"/>
    <p:restoredTop sz="90476" autoAdjust="0"/>
  </p:normalViewPr>
  <p:slideViewPr>
    <p:cSldViewPr>
      <p:cViewPr varScale="1">
        <p:scale>
          <a:sx n="129" d="100"/>
          <a:sy n="129" d="100"/>
        </p:scale>
        <p:origin x="1392" y="192"/>
      </p:cViewPr>
      <p:guideLst>
        <p:guide orient="horz" pos="2160"/>
        <p:guide pos="2880"/>
        <p:guide orient="horz" pos="336"/>
        <p:guide orient="horz" pos="3984"/>
        <p:guide orient="horz" pos="912"/>
        <p:guide orient="horz" pos="672"/>
        <p:guide orient="horz" pos="1392"/>
        <p:guide pos="288"/>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9/3/21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9/3/21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latin typeface="+mn-lt"/>
                <a:ea typeface="Arial"/>
                <a:cs typeface="Arial"/>
                <a:sym typeface="Arial"/>
              </a:rPr>
              <a:t>Slide 2 </a:t>
            </a:r>
            <a:r>
              <a:rPr lang="en-US" sz="1200" b="0" i="0" u="none" strike="noStrike" cap="none">
                <a:solidFill>
                  <a:schemeClr val="dk1"/>
                </a:solidFill>
                <a:latin typeface="+mn-lt"/>
                <a:ea typeface="Arial"/>
                <a:cs typeface="Arial"/>
                <a:sym typeface="Arial"/>
              </a:rPr>
              <a:t>is list </a:t>
            </a:r>
            <a:r>
              <a:rPr lang="en-US" sz="1200" b="0" i="0" u="none" strike="noStrike" cap="none" dirty="0">
                <a:solidFill>
                  <a:schemeClr val="dk1"/>
                </a:solidFill>
                <a:latin typeface="+mn-lt"/>
                <a:ea typeface="Arial"/>
                <a:cs typeface="Arial"/>
                <a:sym typeface="Arial"/>
              </a:rPr>
              <a:t>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a:solidFill>
                  <a:schemeClr val="dk1"/>
                </a:solidFill>
                <a:latin typeface="+mn-lt"/>
                <a:ea typeface="Arial"/>
                <a:cs typeface="Arial"/>
                <a:sym typeface="Arial"/>
              </a:rPr>
              <a:t>Slide 2 is a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2771775"/>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686175"/>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5"/>
          </p:nvPr>
        </p:nvSpPr>
        <p:spPr>
          <a:xfrm>
            <a:off x="457200" y="5029200"/>
            <a:ext cx="8153400" cy="76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3635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9/3/21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9/3/21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9/3/21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6" r:id="rId11"/>
    <p:sldLayoutId id="2147483663" r:id="rId12"/>
    <p:sldLayoutId id="2147483651" r:id="rId13"/>
    <p:sldLayoutId id="2147483654" r:id="rId14"/>
    <p:sldLayoutId id="2147483655" r:id="rId15"/>
    <p:sldLayoutId id="2147483664" r:id="rId16"/>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NXEL5F4_aKA"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hyperlink" Target="https://www.slideshare.net/teradata/bsi-how-we-did-it-the-case-of-the-misconnecting-passenger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hyperlink" Target="http://vcreatek.com/"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50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1</a:t>
            </a:r>
          </a:p>
        </p:txBody>
      </p:sp>
      <p:sp>
        <p:nvSpPr>
          <p:cNvPr id="5" name="Text Placeholder 5"/>
          <p:cNvSpPr>
            <a:spLocks noGrp="1"/>
          </p:cNvSpPr>
          <p:nvPr>
            <p:ph type="body" sz="quarter" idx="15"/>
          </p:nvPr>
        </p:nvSpPr>
        <p:spPr>
          <a:xfrm>
            <a:off x="4572000" y="3171825"/>
            <a:ext cx="4041101" cy="1231106"/>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Overview of Business Intelligence, Analytics, Data Science, and Artificial Intelligence: Systems for Decision Support</a:t>
            </a: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1828801" y="6421993"/>
            <a:ext cx="67818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
        <p:nvSpPr>
          <p:cNvPr id="8" name="TextBox 9"/>
          <p:cNvSpPr txBox="1"/>
          <p:nvPr/>
        </p:nvSpPr>
        <p:spPr>
          <a:xfrm>
            <a:off x="4572000" y="4724400"/>
            <a:ext cx="40386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269"/>
            <a:ext cx="8153400" cy="1107996"/>
          </a:xfrm>
        </p:spPr>
        <p:txBody>
          <a:bodyPr wrap="square">
            <a:spAutoFit/>
          </a:bodyPr>
          <a:lstStyle/>
          <a:p>
            <a:r>
              <a:rPr lang="en-IN" dirty="0"/>
              <a:t>Technologies for Data Analysis and Decision Support</a:t>
            </a:r>
            <a:endParaRPr lang="en-US" dirty="0"/>
          </a:p>
        </p:txBody>
      </p:sp>
      <p:sp>
        <p:nvSpPr>
          <p:cNvPr id="3" name="Content Placeholder 2"/>
          <p:cNvSpPr>
            <a:spLocks noGrp="1"/>
          </p:cNvSpPr>
          <p:nvPr>
            <p:ph idx="1"/>
          </p:nvPr>
        </p:nvSpPr>
        <p:spPr>
          <a:xfrm>
            <a:off x="456154" y="1371600"/>
            <a:ext cx="8153400" cy="4301177"/>
          </a:xfrm>
        </p:spPr>
        <p:txBody>
          <a:bodyPr wrap="square">
            <a:spAutoFit/>
          </a:bodyPr>
          <a:lstStyle/>
          <a:p>
            <a:r>
              <a:rPr lang="en-US" sz="2400" dirty="0"/>
              <a:t>Group communication and collaboration</a:t>
            </a:r>
          </a:p>
          <a:p>
            <a:r>
              <a:rPr lang="en-US" sz="2400" dirty="0"/>
              <a:t>Improved data management</a:t>
            </a:r>
          </a:p>
          <a:p>
            <a:r>
              <a:rPr lang="en-US" sz="2400" dirty="0"/>
              <a:t>Managing giant data warehouses and Big Data</a:t>
            </a:r>
          </a:p>
          <a:p>
            <a:r>
              <a:rPr lang="en-US" sz="2400" dirty="0"/>
              <a:t>Analytical support</a:t>
            </a:r>
          </a:p>
          <a:p>
            <a:r>
              <a:rPr lang="en-US" sz="2400" dirty="0"/>
              <a:t>Overcoming cognitive limits</a:t>
            </a:r>
          </a:p>
          <a:p>
            <a:r>
              <a:rPr lang="en-US" sz="2400" dirty="0"/>
              <a:t>Knowledge management</a:t>
            </a:r>
          </a:p>
          <a:p>
            <a:r>
              <a:rPr lang="en-US" sz="2400" dirty="0"/>
              <a:t>Anywhere, anytime support</a:t>
            </a:r>
          </a:p>
          <a:p>
            <a:r>
              <a:rPr lang="en-US" sz="2400" dirty="0"/>
              <a:t>Innovation and artificial intelligence</a:t>
            </a:r>
          </a:p>
        </p:txBody>
      </p:sp>
    </p:spTree>
    <p:extLst>
      <p:ext uri="{BB962C8B-B14F-4D97-AF65-F5344CB8AC3E}">
        <p14:creationId xmlns:p14="http://schemas.microsoft.com/office/powerpoint/2010/main" val="297443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032"/>
            <a:ext cx="8153400" cy="1661993"/>
          </a:xfrm>
        </p:spPr>
        <p:txBody>
          <a:bodyPr wrap="square">
            <a:spAutoFit/>
          </a:bodyPr>
          <a:lstStyle/>
          <a:p>
            <a:r>
              <a:rPr lang="en-IN" dirty="0"/>
              <a:t>Decision-making Processes And Computerized Decision Support Framework</a:t>
            </a:r>
            <a:endParaRPr lang="en-US" dirty="0"/>
          </a:p>
        </p:txBody>
      </p:sp>
      <p:sp>
        <p:nvSpPr>
          <p:cNvPr id="3" name="Content Placeholder 2"/>
          <p:cNvSpPr>
            <a:spLocks noGrp="1"/>
          </p:cNvSpPr>
          <p:nvPr>
            <p:ph idx="1"/>
          </p:nvPr>
        </p:nvSpPr>
        <p:spPr>
          <a:xfrm>
            <a:off x="456154" y="1895475"/>
            <a:ext cx="8153400" cy="4424288"/>
          </a:xfrm>
        </p:spPr>
        <p:txBody>
          <a:bodyPr wrap="square">
            <a:spAutoFit/>
          </a:bodyPr>
          <a:lstStyle/>
          <a:p>
            <a:r>
              <a:rPr lang="en-US" sz="2400" dirty="0"/>
              <a:t>What is “Decision making”?</a:t>
            </a:r>
          </a:p>
          <a:p>
            <a:r>
              <a:rPr lang="en-US" sz="2400" dirty="0"/>
              <a:t>Simon’s Decision Making Process</a:t>
            </a:r>
          </a:p>
          <a:p>
            <a:pPr marL="829818" lvl="1" indent="-342900"/>
            <a:r>
              <a:rPr lang="en-US" sz="2400" dirty="0"/>
              <a:t>Proposed in 1977 by Herbert Alexander Simon (an American economist and political scientist)</a:t>
            </a:r>
          </a:p>
          <a:p>
            <a:pPr marL="829818" lvl="1" indent="-342900"/>
            <a:r>
              <a:rPr lang="en-US" sz="2400" dirty="0"/>
              <a:t>Includes three phases:   </a:t>
            </a:r>
          </a:p>
          <a:p>
            <a:pPr marL="1344168" lvl="2" indent="-457200">
              <a:buFont typeface="+mj-lt"/>
              <a:buAutoNum type="arabicPeriod"/>
            </a:pPr>
            <a:r>
              <a:rPr lang="en-US" sz="2400" dirty="0"/>
              <a:t>Intelligence</a:t>
            </a:r>
          </a:p>
          <a:p>
            <a:pPr marL="1344168" lvl="2" indent="-457200">
              <a:buFont typeface="+mj-lt"/>
              <a:buAutoNum type="arabicPeriod"/>
            </a:pPr>
            <a:r>
              <a:rPr lang="en-US" sz="2400" dirty="0"/>
              <a:t>Design</a:t>
            </a:r>
          </a:p>
          <a:p>
            <a:pPr marL="1344168" lvl="2" indent="-457200">
              <a:buFont typeface="+mj-lt"/>
              <a:buAutoNum type="arabicPeriod"/>
            </a:pPr>
            <a:r>
              <a:rPr lang="en-US" sz="2400" dirty="0"/>
              <a:t>Choice</a:t>
            </a:r>
          </a:p>
          <a:p>
            <a:pPr marL="1344168" lvl="2" indent="-457200">
              <a:buFont typeface="+mj-lt"/>
              <a:buAutoNum type="arabicPeriod"/>
            </a:pPr>
            <a:r>
              <a:rPr lang="en-US" sz="2400" dirty="0"/>
              <a:t>[+] Implementation</a:t>
            </a:r>
          </a:p>
          <a:p>
            <a:pPr marL="1344168" lvl="2" indent="-457200">
              <a:buFont typeface="+mj-lt"/>
              <a:buAutoNum type="arabicPeriod"/>
            </a:pPr>
            <a:r>
              <a:rPr lang="en-US" sz="2400" dirty="0"/>
              <a:t>[+] Monitoring</a:t>
            </a:r>
          </a:p>
        </p:txBody>
      </p:sp>
    </p:spTree>
    <p:extLst>
      <p:ext uri="{BB962C8B-B14F-4D97-AF65-F5344CB8AC3E}">
        <p14:creationId xmlns:p14="http://schemas.microsoft.com/office/powerpoint/2010/main" val="2340889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solidFill>
                  <a:schemeClr val="bg2"/>
                </a:solidFill>
              </a:rPr>
              <a:t>The Decision-Making Process</a:t>
            </a:r>
          </a:p>
        </p:txBody>
      </p:sp>
      <p:pic>
        <p:nvPicPr>
          <p:cNvPr id="1026" name="Picture 2" descr="• Three phases are arranged one below the other, each with an arrow leading to the next phase. &#10;• Reality, through simplification and assumptions, leads to Intelligence. &#10;• The box titled Intelligence lists the following:&#10;• Organization objectives&#10;• Search and scanning procedures&#10;• Data collection&#10;• Problem identification&#10;• Problem ownership&#10;• Problem classification&#10;• Problem statement&#10;• An arrow labeled Problem Statement leads to a box titled Design that lists the following:&#10;• Formulate a model&#10;• Set criteria for choice&#10;• Search for alternatives&#10;• Predict and measure outcomes&#10;• An arrow labeled Alternatives leads to a box titled Choice that lists the following:&#10;• Solution to the model&#10;• Sensitivity analysis&#10;• Selection to the best (good) alternative(s)&#10;• Plan for implementation&#10;• Choice points to Implementation of the solution. &#10;• From this box, Success leads back to Reality and Failure leads back to Choice, Design and Intelligence.&#10;• Design and Choice each have arrows labeled Validation of the Model and Verification, Testing of the Proposed Solution respectively, that point to Reality.&#10;• An arrow from Reality with the labels Simplification and Assumptions leads to Intelligence."/>
          <p:cNvPicPr>
            <a:picLocks noChangeAspect="1" noChangeArrowheads="1"/>
          </p:cNvPicPr>
          <p:nvPr/>
        </p:nvPicPr>
        <p:blipFill rotWithShape="1">
          <a:blip r:embed="rId3">
            <a:extLst>
              <a:ext uri="{28A0092B-C50C-407E-A947-70E740481C1C}">
                <a14:useLocalDpi xmlns:a14="http://schemas.microsoft.com/office/drawing/2010/main" val="0"/>
              </a:ext>
            </a:extLst>
          </a:blip>
          <a:srcRect b="3262"/>
          <a:stretch/>
        </p:blipFill>
        <p:spPr bwMode="auto">
          <a:xfrm>
            <a:off x="1674497" y="759118"/>
            <a:ext cx="5785860" cy="551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3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Decision-making Processes </a:t>
            </a:r>
            <a:r>
              <a:rPr lang="en-US" sz="2800" dirty="0"/>
              <a:t>(1 of 2)</a:t>
            </a:r>
            <a:endParaRPr lang="en-US" dirty="0"/>
          </a:p>
        </p:txBody>
      </p:sp>
      <p:sp>
        <p:nvSpPr>
          <p:cNvPr id="3" name="Content Placeholder 2"/>
          <p:cNvSpPr>
            <a:spLocks noGrp="1"/>
          </p:cNvSpPr>
          <p:nvPr>
            <p:ph idx="1"/>
          </p:nvPr>
        </p:nvSpPr>
        <p:spPr>
          <a:xfrm>
            <a:off x="456154" y="990600"/>
            <a:ext cx="8153400" cy="2985433"/>
          </a:xfrm>
        </p:spPr>
        <p:txBody>
          <a:bodyPr wrap="square">
            <a:spAutoFit/>
          </a:bodyPr>
          <a:lstStyle/>
          <a:p>
            <a:pPr marL="0" indent="0">
              <a:buNone/>
            </a:pPr>
            <a:r>
              <a:rPr lang="en-US" sz="2400" dirty="0">
                <a:solidFill>
                  <a:srgbClr val="007FA3"/>
                </a:solidFill>
              </a:rPr>
              <a:t>Phase 1 - The Intelligence Phase: Problem (or Opportunity) Identification</a:t>
            </a:r>
          </a:p>
          <a:p>
            <a:pPr>
              <a:tabLst>
                <a:tab pos="1314450" algn="l"/>
              </a:tabLst>
            </a:pPr>
            <a:r>
              <a:rPr lang="en-US" sz="2400" dirty="0"/>
              <a:t>Issues in data collection</a:t>
            </a:r>
          </a:p>
          <a:p>
            <a:pPr>
              <a:tabLst>
                <a:tab pos="1314450" algn="l"/>
              </a:tabLst>
            </a:pPr>
            <a:r>
              <a:rPr lang="en-US" sz="2400" dirty="0"/>
              <a:t>Problem classification</a:t>
            </a:r>
          </a:p>
          <a:p>
            <a:pPr>
              <a:tabLst>
                <a:tab pos="1314450" algn="l"/>
              </a:tabLst>
            </a:pPr>
            <a:r>
              <a:rPr lang="en-US" sz="2400" dirty="0"/>
              <a:t>Problem decomposition</a:t>
            </a:r>
          </a:p>
          <a:p>
            <a:pPr>
              <a:tabLst>
                <a:tab pos="1314450" algn="l"/>
              </a:tabLst>
            </a:pPr>
            <a:r>
              <a:rPr lang="en-US" sz="2400" dirty="0"/>
              <a:t>Problem ownership</a:t>
            </a:r>
          </a:p>
        </p:txBody>
      </p:sp>
    </p:spTree>
    <p:extLst>
      <p:ext uri="{BB962C8B-B14F-4D97-AF65-F5344CB8AC3E}">
        <p14:creationId xmlns:p14="http://schemas.microsoft.com/office/powerpoint/2010/main" val="197661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Application Case 1.1</a:t>
            </a:r>
          </a:p>
        </p:txBody>
      </p:sp>
      <p:sp>
        <p:nvSpPr>
          <p:cNvPr id="3" name="Content Placeholder 2"/>
          <p:cNvSpPr>
            <a:spLocks noGrp="1"/>
          </p:cNvSpPr>
          <p:nvPr>
            <p:ph idx="1"/>
          </p:nvPr>
        </p:nvSpPr>
        <p:spPr>
          <a:xfrm>
            <a:off x="457200" y="714375"/>
            <a:ext cx="8153400" cy="430887"/>
          </a:xfrm>
        </p:spPr>
        <p:txBody>
          <a:bodyPr wrap="square">
            <a:spAutoFit/>
          </a:bodyPr>
          <a:lstStyle/>
          <a:p>
            <a:pPr marL="0" indent="0">
              <a:buNone/>
            </a:pPr>
            <a:r>
              <a:rPr lang="en-US" sz="2800" b="1" dirty="0">
                <a:solidFill>
                  <a:srgbClr val="007FA3"/>
                </a:solidFill>
              </a:rPr>
              <a:t>Making Elevators Go Faster!</a:t>
            </a:r>
          </a:p>
        </p:txBody>
      </p:sp>
      <p:sp>
        <p:nvSpPr>
          <p:cNvPr id="4" name="Content Placeholder 3"/>
          <p:cNvSpPr>
            <a:spLocks noGrp="1"/>
          </p:cNvSpPr>
          <p:nvPr>
            <p:ph idx="13"/>
          </p:nvPr>
        </p:nvSpPr>
        <p:spPr>
          <a:xfrm>
            <a:off x="457200" y="1371600"/>
            <a:ext cx="8153400" cy="1862048"/>
          </a:xfrm>
        </p:spPr>
        <p:txBody>
          <a:bodyPr>
            <a:spAutoFit/>
          </a:bodyPr>
          <a:lstStyle/>
          <a:p>
            <a:pPr marL="0" indent="0">
              <a:buNone/>
            </a:pPr>
            <a:r>
              <a:rPr lang="en-US" sz="2400" b="1" dirty="0"/>
              <a:t>Questions for Discussion: </a:t>
            </a:r>
          </a:p>
          <a:p>
            <a:pPr marL="457200" indent="-457200">
              <a:buFont typeface="+mj-lt"/>
              <a:buAutoNum type="arabicPeriod"/>
            </a:pPr>
            <a:r>
              <a:rPr lang="en-US" sz="2400" dirty="0"/>
              <a:t>Why this is an example relevant to decision making?</a:t>
            </a:r>
          </a:p>
          <a:p>
            <a:pPr marL="457200" indent="-457200">
              <a:buFont typeface="+mj-lt"/>
              <a:buAutoNum type="arabicPeriod"/>
            </a:pPr>
            <a:r>
              <a:rPr lang="en-US" sz="2400" dirty="0"/>
              <a:t>Relate this situation to the intelligence phase of decision making.</a:t>
            </a:r>
          </a:p>
        </p:txBody>
      </p:sp>
      <p:pic>
        <p:nvPicPr>
          <p:cNvPr id="5" name="图片 4">
            <a:extLst>
              <a:ext uri="{FF2B5EF4-FFF2-40B4-BE49-F238E27FC236}">
                <a16:creationId xmlns:a16="http://schemas.microsoft.com/office/drawing/2014/main" id="{0917A520-2CE1-2C42-9460-373FD9D04B72}"/>
              </a:ext>
            </a:extLst>
          </p:cNvPr>
          <p:cNvPicPr>
            <a:picLocks noChangeAspect="1"/>
          </p:cNvPicPr>
          <p:nvPr/>
        </p:nvPicPr>
        <p:blipFill>
          <a:blip r:embed="rId3"/>
          <a:stretch>
            <a:fillRect/>
          </a:stretch>
        </p:blipFill>
        <p:spPr>
          <a:xfrm>
            <a:off x="4343400" y="3624353"/>
            <a:ext cx="1562100" cy="1295400"/>
          </a:xfrm>
          <a:prstGeom prst="rect">
            <a:avLst/>
          </a:prstGeom>
        </p:spPr>
      </p:pic>
    </p:spTree>
    <p:extLst>
      <p:ext uri="{BB962C8B-B14F-4D97-AF65-F5344CB8AC3E}">
        <p14:creationId xmlns:p14="http://schemas.microsoft.com/office/powerpoint/2010/main" val="355713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Decision-Making Processes </a:t>
            </a:r>
            <a:r>
              <a:rPr lang="en-US" sz="2800" dirty="0">
                <a:latin typeface="+mj-lt"/>
              </a:rPr>
              <a:t>(2 of 2)</a:t>
            </a:r>
            <a:endParaRPr lang="en-US" dirty="0">
              <a:latin typeface="+mj-lt"/>
            </a:endParaRPr>
          </a:p>
        </p:txBody>
      </p:sp>
      <p:sp>
        <p:nvSpPr>
          <p:cNvPr id="3" name="Content Placeholder 2"/>
          <p:cNvSpPr>
            <a:spLocks noGrp="1"/>
          </p:cNvSpPr>
          <p:nvPr>
            <p:ph idx="1"/>
          </p:nvPr>
        </p:nvSpPr>
        <p:spPr>
          <a:xfrm>
            <a:off x="457200" y="990601"/>
            <a:ext cx="8153400" cy="838200"/>
          </a:xfrm>
        </p:spPr>
        <p:txBody>
          <a:bodyPr wrap="square">
            <a:spAutoFit/>
          </a:bodyPr>
          <a:lstStyle/>
          <a:p>
            <a:pPr marL="0" indent="0">
              <a:buNone/>
            </a:pPr>
            <a:r>
              <a:rPr lang="en-US" sz="2400" dirty="0">
                <a:solidFill>
                  <a:srgbClr val="007FA3"/>
                </a:solidFill>
              </a:rPr>
              <a:t>Phase 2 - The Design Phase</a:t>
            </a:r>
          </a:p>
          <a:p>
            <a:pPr marL="772668" lvl="1"/>
            <a:r>
              <a:rPr lang="en-US" sz="2400" dirty="0"/>
              <a:t>Models</a:t>
            </a:r>
          </a:p>
        </p:txBody>
      </p:sp>
      <p:sp>
        <p:nvSpPr>
          <p:cNvPr id="8" name="Content Placeholder 7"/>
          <p:cNvSpPr>
            <a:spLocks noGrp="1"/>
          </p:cNvSpPr>
          <p:nvPr>
            <p:ph idx="13"/>
          </p:nvPr>
        </p:nvSpPr>
        <p:spPr>
          <a:xfrm>
            <a:off x="447675" y="1924050"/>
            <a:ext cx="8153400" cy="815608"/>
          </a:xfrm>
        </p:spPr>
        <p:txBody>
          <a:bodyPr wrap="square">
            <a:spAutoFit/>
          </a:bodyPr>
          <a:lstStyle/>
          <a:p>
            <a:pPr marL="0" indent="0">
              <a:buNone/>
            </a:pPr>
            <a:r>
              <a:rPr lang="en-US" sz="2400" dirty="0">
                <a:solidFill>
                  <a:srgbClr val="007FA3"/>
                </a:solidFill>
              </a:rPr>
              <a:t>Phase 3 - The Choice Phase</a:t>
            </a:r>
          </a:p>
          <a:p>
            <a:pPr marL="772668" lvl="1"/>
            <a:r>
              <a:rPr lang="en-US" sz="2400" dirty="0"/>
              <a:t>Evaluating alternatives </a:t>
            </a:r>
          </a:p>
        </p:txBody>
      </p:sp>
      <p:sp>
        <p:nvSpPr>
          <p:cNvPr id="9" name="Content Placeholder 8"/>
          <p:cNvSpPr>
            <a:spLocks noGrp="1"/>
          </p:cNvSpPr>
          <p:nvPr>
            <p:ph sz="quarter" idx="14"/>
          </p:nvPr>
        </p:nvSpPr>
        <p:spPr>
          <a:xfrm>
            <a:off x="457200" y="2828925"/>
            <a:ext cx="8153400" cy="815608"/>
          </a:xfrm>
        </p:spPr>
        <p:txBody>
          <a:bodyPr>
            <a:spAutoFit/>
          </a:bodyPr>
          <a:lstStyle/>
          <a:p>
            <a:pPr marL="0" indent="0">
              <a:buNone/>
            </a:pPr>
            <a:r>
              <a:rPr lang="en-US" sz="2400" dirty="0">
                <a:solidFill>
                  <a:srgbClr val="007FA3"/>
                </a:solidFill>
              </a:rPr>
              <a:t>Phase 4 - The Implementation Phase </a:t>
            </a:r>
          </a:p>
          <a:p>
            <a:pPr marL="829818" lvl="1" indent="-342900"/>
            <a:r>
              <a:rPr lang="en-US" sz="2400" dirty="0"/>
              <a:t>Implementing the solution</a:t>
            </a:r>
          </a:p>
        </p:txBody>
      </p:sp>
      <p:sp>
        <p:nvSpPr>
          <p:cNvPr id="10" name="Content Placeholder 9"/>
          <p:cNvSpPr>
            <a:spLocks noGrp="1"/>
          </p:cNvSpPr>
          <p:nvPr>
            <p:ph sz="quarter" idx="15"/>
          </p:nvPr>
        </p:nvSpPr>
        <p:spPr>
          <a:xfrm>
            <a:off x="457200" y="3714750"/>
            <a:ext cx="8153400" cy="931024"/>
          </a:xfrm>
        </p:spPr>
        <p:txBody>
          <a:bodyPr>
            <a:spAutoFit/>
          </a:bodyPr>
          <a:lstStyle/>
          <a:p>
            <a:pPr marL="0" indent="0">
              <a:buNone/>
            </a:pPr>
            <a:r>
              <a:rPr lang="en-US" sz="2400" dirty="0">
                <a:solidFill>
                  <a:srgbClr val="007FA3"/>
                </a:solidFill>
              </a:rPr>
              <a:t>Phase 5 – Monitoring </a:t>
            </a:r>
          </a:p>
          <a:p>
            <a:pPr marL="342900" indent="-342900"/>
            <a:r>
              <a:rPr lang="en-US" sz="2400" dirty="0"/>
              <a:t>Phase 4 and 5 were not part of Simons’ original model</a:t>
            </a:r>
          </a:p>
        </p:txBody>
      </p:sp>
    </p:spTree>
    <p:extLst>
      <p:ext uri="{BB962C8B-B14F-4D97-AF65-F5344CB8AC3E}">
        <p14:creationId xmlns:p14="http://schemas.microsoft.com/office/powerpoint/2010/main" val="343064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The Classical Decision Support System Framework</a:t>
            </a:r>
            <a:endParaRPr lang="en-US" dirty="0"/>
          </a:p>
        </p:txBody>
      </p:sp>
      <p:sp>
        <p:nvSpPr>
          <p:cNvPr id="3" name="Content Placeholder 2"/>
          <p:cNvSpPr>
            <a:spLocks noGrp="1"/>
          </p:cNvSpPr>
          <p:nvPr>
            <p:ph idx="1"/>
          </p:nvPr>
        </p:nvSpPr>
        <p:spPr>
          <a:xfrm>
            <a:off x="456154" y="1369546"/>
            <a:ext cx="8153400" cy="4285789"/>
          </a:xfrm>
        </p:spPr>
        <p:txBody>
          <a:bodyPr wrap="square">
            <a:spAutoFit/>
          </a:bodyPr>
          <a:lstStyle/>
          <a:p>
            <a:r>
              <a:rPr lang="en-US" sz="2400" dirty="0"/>
              <a:t>Degree of </a:t>
            </a:r>
            <a:r>
              <a:rPr lang="en-US" sz="2400" dirty="0" err="1"/>
              <a:t>structuredness</a:t>
            </a:r>
            <a:endParaRPr lang="en-US" sz="2400" dirty="0"/>
          </a:p>
          <a:p>
            <a:pPr marL="829818" lvl="1" indent="-342900"/>
            <a:r>
              <a:rPr lang="en-US" sz="2400" dirty="0"/>
              <a:t>Structured, unstructured, </a:t>
            </a:r>
            <a:r>
              <a:rPr lang="en-US" sz="2400" dirty="0" err="1"/>
              <a:t>semistructured</a:t>
            </a:r>
            <a:r>
              <a:rPr lang="en-US" sz="2400" dirty="0"/>
              <a:t> problems</a:t>
            </a:r>
          </a:p>
          <a:p>
            <a:r>
              <a:rPr lang="en-US" sz="2400" dirty="0"/>
              <a:t>Type of control</a:t>
            </a:r>
          </a:p>
          <a:p>
            <a:pPr marL="829818" lvl="1" indent="-342900"/>
            <a:r>
              <a:rPr lang="en-US" sz="2400" dirty="0"/>
              <a:t>Operational, managerial, strategic</a:t>
            </a:r>
          </a:p>
          <a:p>
            <a:r>
              <a:rPr lang="en-US" sz="2400" dirty="0"/>
              <a:t>The decision Support matrix</a:t>
            </a:r>
          </a:p>
          <a:p>
            <a:r>
              <a:rPr lang="en-US" sz="2400" dirty="0"/>
              <a:t>Computer support for …</a:t>
            </a:r>
          </a:p>
          <a:p>
            <a:pPr marL="829818" lvl="1" indent="-342900"/>
            <a:r>
              <a:rPr lang="en-US" sz="2400" dirty="0"/>
              <a:t>Structured decisions</a:t>
            </a:r>
          </a:p>
          <a:p>
            <a:pPr marL="829818" lvl="1" indent="-342900"/>
            <a:r>
              <a:rPr lang="en-US" sz="2400" dirty="0"/>
              <a:t>Unstructured decisions</a:t>
            </a:r>
          </a:p>
          <a:p>
            <a:pPr marL="829818" lvl="1" indent="-342900"/>
            <a:r>
              <a:rPr lang="en-US" sz="2400" dirty="0" err="1"/>
              <a:t>Semistructured</a:t>
            </a:r>
            <a:r>
              <a:rPr lang="en-US" sz="2400" dirty="0"/>
              <a:t> problems</a:t>
            </a:r>
          </a:p>
        </p:txBody>
      </p:sp>
    </p:spTree>
    <p:extLst>
      <p:ext uri="{BB962C8B-B14F-4D97-AF65-F5344CB8AC3E}">
        <p14:creationId xmlns:p14="http://schemas.microsoft.com/office/powerpoint/2010/main" val="2442572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Decision Support Framework</a:t>
            </a:r>
          </a:p>
        </p:txBody>
      </p:sp>
      <p:pic>
        <p:nvPicPr>
          <p:cNvPr id="2050" name="Picture 2" descr="The table has 3 columns and 3 rows. The column headings in order from left to right are Operational Control, Managerial Control, and Strategic Planning. The row headings are Structured, Semi structured, and Unstructured.&#10;• For the row heading Structured under Operational Control is the following list:&#10;• Monitoring accounts receivable&#10;• Monitoring accounts payable&#10;• Placing order entries&#10;• For the row heading Structured under Managerial Control is the following list:&#10;• Analyzing budget&#10;• Forecasting short-term&#10;• Reporting on personnel&#10;• Making or buying&#10;• For the row heading Structured under Strategic Planning is the following list:&#10;• Managing finances&#10;• Monitoring investment portfolio&#10;• Locating warehouse&#10;• Monitoring distribution systems&#10;• For the row heading Semi structured under Operational Control is the following list:&#10;• Scheduling production&#10;• Controlling inventory&#10;• For the row heading Semi structured under Managerial Control is the following list:&#10;• Evaluating credit&#10;• Preparing budget&#10;• Laying out plant&#10;• Scheduling project&#10;• Designing reward system&#10;• Categorizing inventory&#10;• For the row heading Semi structured under Strategic Planning is the following list:&#10;• Building a new plant&#10;• Planning mergers and acquisitions&#10;• Planning new products&#10;• Planning compensation&#10;• Providing quality assurance&#10;• Establishing human resources policies&#10;• Planning inventory&#10;• For the row heading Unstructured under Operational Control is the following list:&#10;• Buying software&#10;• Approving loans&#10;• Operating a help desk&#10;• Selecting a cover for a magazine&#10;• For the row heading Unstructured under Managerial Control is the following list:&#10;• Negotiating&#10;• Recruiting an executive&#10;• Buying hardware&#10;• Lobbying&#10;• For the row heading Unstructured under Strategic Planning is the following list:&#10;• Planning research and development&#10;• Developing new technologies&#10;• Planning social responsibility"/>
          <p:cNvPicPr>
            <a:picLocks noChangeAspect="1" noChangeArrowheads="1"/>
          </p:cNvPicPr>
          <p:nvPr/>
        </p:nvPicPr>
        <p:blipFill rotWithShape="1">
          <a:blip r:embed="rId3">
            <a:extLst>
              <a:ext uri="{28A0092B-C50C-407E-A947-70E740481C1C}">
                <a14:useLocalDpi xmlns:a14="http://schemas.microsoft.com/office/drawing/2010/main" val="0"/>
              </a:ext>
            </a:extLst>
          </a:blip>
          <a:srcRect b="3344"/>
          <a:stretch/>
        </p:blipFill>
        <p:spPr bwMode="auto">
          <a:xfrm>
            <a:off x="1590675" y="876300"/>
            <a:ext cx="5955816" cy="540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23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Key Characteristics and Capabilities of Decision Support System (</a:t>
            </a:r>
            <a:r>
              <a:rPr lang="en-IN" spc="-450" dirty="0"/>
              <a:t>D S </a:t>
            </a:r>
            <a:r>
              <a:rPr lang="en-IN" dirty="0"/>
              <a:t>S)</a:t>
            </a:r>
            <a:endParaRPr lang="en-US" dirty="0"/>
          </a:p>
        </p:txBody>
      </p:sp>
      <p:pic>
        <p:nvPicPr>
          <p:cNvPr id="3074" name="Picture 2" descr="A web diagram with Decision Support System (DSS) at the center leads to the following points:&#10;1. Provides support for semi structured or unstructured problems  &#10;2. Supports managers at all levels&#10;3. Supports individuals and groups&#10;4. Supports interdependent or sequential decisions&#10;5. Supports intelligence, design, choice, and implementation&#10;6. Support variety of decision processes and styles&#10;7. Is adaptable and flexible &#10;8. Provides interactivity, ease of use&#10;9. Improves effectiveness and efficiency&#10;10. Provides complete human control of the process&#10;11. Provides ease of development by end users&#10;12. Provides models and analysis&#10;13. Provides data access&#10;14. Can be standalone, integrated, and Web based tool"/>
          <p:cNvPicPr>
            <a:picLocks noChangeAspect="1" noChangeArrowheads="1"/>
          </p:cNvPicPr>
          <p:nvPr/>
        </p:nvPicPr>
        <p:blipFill rotWithShape="1">
          <a:blip r:embed="rId3">
            <a:extLst>
              <a:ext uri="{28A0092B-C50C-407E-A947-70E740481C1C}">
                <a14:useLocalDpi xmlns:a14="http://schemas.microsoft.com/office/drawing/2010/main" val="0"/>
              </a:ext>
            </a:extLst>
          </a:blip>
          <a:srcRect b="2548"/>
          <a:stretch/>
        </p:blipFill>
        <p:spPr bwMode="auto">
          <a:xfrm>
            <a:off x="1999503" y="1310598"/>
            <a:ext cx="5132748" cy="498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473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Components of a </a:t>
            </a:r>
            <a:r>
              <a:rPr lang="en-US" spc="-450" dirty="0"/>
              <a:t>D S </a:t>
            </a:r>
            <a:r>
              <a:rPr lang="en-US" spc="-450" dirty="0" err="1"/>
              <a:t>S</a:t>
            </a:r>
            <a:r>
              <a:rPr lang="en-US" dirty="0"/>
              <a:t> </a:t>
            </a:r>
            <a:r>
              <a:rPr lang="en-US" sz="2800" dirty="0"/>
              <a:t>(1 of 2)</a:t>
            </a:r>
            <a:endParaRPr lang="en-US" sz="2800" spc="-450" dirty="0"/>
          </a:p>
        </p:txBody>
      </p:sp>
      <p:sp>
        <p:nvSpPr>
          <p:cNvPr id="3" name="Content Placeholder 2"/>
          <p:cNvSpPr>
            <a:spLocks noGrp="1"/>
          </p:cNvSpPr>
          <p:nvPr>
            <p:ph idx="1"/>
          </p:nvPr>
        </p:nvSpPr>
        <p:spPr>
          <a:xfrm>
            <a:off x="456154" y="990600"/>
            <a:ext cx="3049046" cy="3631763"/>
          </a:xfrm>
        </p:spPr>
        <p:txBody>
          <a:bodyPr wrap="square">
            <a:spAutoFit/>
          </a:bodyPr>
          <a:lstStyle/>
          <a:p>
            <a:pPr marL="457200" indent="-457200"/>
            <a:r>
              <a:rPr lang="en-US" sz="2400" dirty="0">
                <a:solidFill>
                  <a:srgbClr val="007FA3"/>
                </a:solidFill>
              </a:rPr>
              <a:t>The Data Management System</a:t>
            </a:r>
          </a:p>
          <a:p>
            <a:pPr marL="829818" lvl="1" indent="-342900"/>
            <a:r>
              <a:rPr lang="en-US" sz="2400" spc="-300" dirty="0"/>
              <a:t>D S </a:t>
            </a:r>
            <a:r>
              <a:rPr lang="en-US" sz="2400" dirty="0" err="1"/>
              <a:t>S</a:t>
            </a:r>
            <a:r>
              <a:rPr lang="en-US" sz="2400" dirty="0"/>
              <a:t> database</a:t>
            </a:r>
          </a:p>
          <a:p>
            <a:pPr marL="829818" lvl="1" indent="-342900"/>
            <a:r>
              <a:rPr lang="en-US" sz="2400" dirty="0"/>
              <a:t>Database management system (</a:t>
            </a:r>
            <a:r>
              <a:rPr lang="en-US" sz="2400" spc="-300" dirty="0"/>
              <a:t>D B M </a:t>
            </a:r>
            <a:r>
              <a:rPr lang="en-US" sz="2400" dirty="0"/>
              <a:t>S)</a:t>
            </a:r>
          </a:p>
          <a:p>
            <a:pPr marL="829818" lvl="1" indent="-342900"/>
            <a:r>
              <a:rPr lang="en-US" sz="2400" dirty="0"/>
              <a:t>Data directory</a:t>
            </a:r>
          </a:p>
          <a:p>
            <a:pPr marL="829818" lvl="1" indent="-342900"/>
            <a:r>
              <a:rPr lang="en-US" sz="2400" dirty="0"/>
              <a:t>Query facility</a:t>
            </a:r>
          </a:p>
        </p:txBody>
      </p:sp>
      <p:pic>
        <p:nvPicPr>
          <p:cNvPr id="4098" name="Picture 2" descr="• At the center, five boxes labeled as follows are contained within a rectangle:&#10;• Data Management&#10;• Model Management&#10;• External Models&#10;• Knowledge-Based Subsystems&#10;• User Interface&#10;• To the left, 3 cylinders, labeled ERP/POS, Legacy, and Web, etc., under the header Data followed by the phrase internal and/or external point to data management.&#10;• At the top, there are two boxes labeled the following:&#10;• Other computer-based systems &#10;• Internet, Intranet, Extranet&#10;• At the bottom, there are two boxes labeled the following:&#10;• Organizational Knowledgebase&#10;• Manager (user)&#10;• Multiple double-sided arrows extend between the following pairs of boxes:&#10;• Data Management and Model Management&#10;• Model Management and External Models&#10;• External Models and Knowledge-Based Subsystems&#10;• External Models and User Interface&#10;• Knowledge-Based Subsystems and User Interface&#10;• Data Management and Knowledge-Based Subsystems&#10;• Data Management and User Interface&#10;• Knowledge-Based Subsystems and Organizational Knowledgebase&#10;• User Interface and Manager (user)&#10;• Other computer-based systems and Internet, Intranet, Extranet&#10;• Two double sided arrows extend from Other computer-based systems and Internet, Intranet, Extranet to the rectangle in the center."/>
          <p:cNvPicPr>
            <a:picLocks noChangeAspect="1" noChangeArrowheads="1"/>
          </p:cNvPicPr>
          <p:nvPr/>
        </p:nvPicPr>
        <p:blipFill rotWithShape="1">
          <a:blip r:embed="rId3">
            <a:extLst>
              <a:ext uri="{28A0092B-C50C-407E-A947-70E740481C1C}">
                <a14:useLocalDpi xmlns:a14="http://schemas.microsoft.com/office/drawing/2010/main" val="0"/>
              </a:ext>
            </a:extLst>
          </a:blip>
          <a:srcRect b="3176"/>
          <a:stretch/>
        </p:blipFill>
        <p:spPr bwMode="auto">
          <a:xfrm>
            <a:off x="3711121" y="1047751"/>
            <a:ext cx="4870904"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53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832092"/>
          </a:xfrm>
        </p:spPr>
        <p:txBody>
          <a:bodyPr wrap="square">
            <a:spAutoFit/>
          </a:bodyPr>
          <a:lstStyle/>
          <a:p>
            <a:pPr marL="542925" lvl="0" indent="-542925">
              <a:spcBef>
                <a:spcPts val="0"/>
              </a:spcBef>
              <a:buClr>
                <a:schemeClr val="lt1"/>
              </a:buClr>
              <a:buSzPct val="25000"/>
              <a:buNone/>
              <a:tabLst>
                <a:tab pos="628650" algn="l"/>
              </a:tabLst>
            </a:pPr>
            <a:r>
              <a:rPr lang="en-US" sz="2400" b="1" dirty="0">
                <a:solidFill>
                  <a:srgbClr val="007FA3"/>
                </a:solidFill>
              </a:rPr>
              <a:t>1.1</a:t>
            </a:r>
            <a:r>
              <a:rPr lang="en-US" sz="2400" dirty="0"/>
              <a:t> Understand the need for computerized support of managerial decision making.</a:t>
            </a:r>
          </a:p>
          <a:p>
            <a:pPr marL="542925" indent="-542925">
              <a:buClr>
                <a:schemeClr val="bg1"/>
              </a:buClr>
              <a:buNone/>
              <a:tabLst>
                <a:tab pos="628650" algn="l"/>
              </a:tabLst>
            </a:pPr>
            <a:r>
              <a:rPr lang="en-US" sz="2400" b="1" dirty="0">
                <a:solidFill>
                  <a:srgbClr val="007FA3"/>
                </a:solidFill>
              </a:rPr>
              <a:t>1.2</a:t>
            </a:r>
            <a:r>
              <a:rPr lang="en-US" sz="2400" b="1" dirty="0">
                <a:solidFill>
                  <a:schemeClr val="accent1"/>
                </a:solidFill>
              </a:rPr>
              <a:t> </a:t>
            </a:r>
            <a:r>
              <a:rPr lang="en-US" sz="2400" dirty="0"/>
              <a:t>Understand the development of systems for providing decision-making support.</a:t>
            </a:r>
          </a:p>
          <a:p>
            <a:pPr marL="0" indent="0">
              <a:buClr>
                <a:schemeClr val="bg1"/>
              </a:buClr>
              <a:buNone/>
              <a:tabLst>
                <a:tab pos="542925" algn="l"/>
              </a:tabLst>
            </a:pPr>
            <a:r>
              <a:rPr lang="en-US" sz="2400" b="1" dirty="0">
                <a:solidFill>
                  <a:srgbClr val="007FA3"/>
                </a:solidFill>
              </a:rPr>
              <a:t>1.3</a:t>
            </a:r>
            <a:r>
              <a:rPr lang="en-US" sz="2400" dirty="0"/>
              <a:t> Recognize the evolution of such computerized support 	to the current state of analytics/data science and 	artificial intelligence.</a:t>
            </a:r>
          </a:p>
          <a:p>
            <a:pPr marL="0" lvl="0" indent="0">
              <a:buClr>
                <a:schemeClr val="lt1"/>
              </a:buClr>
              <a:buSzPct val="25000"/>
              <a:buNone/>
              <a:tabLst>
                <a:tab pos="542925" algn="l"/>
              </a:tabLst>
            </a:pPr>
            <a:r>
              <a:rPr lang="en-US" sz="2400" b="1" dirty="0">
                <a:solidFill>
                  <a:srgbClr val="007FA3"/>
                </a:solidFill>
              </a:rPr>
              <a:t>1.4</a:t>
            </a:r>
            <a:r>
              <a:rPr lang="en-US" sz="2400" b="1" dirty="0">
                <a:solidFill>
                  <a:schemeClr val="accent1"/>
                </a:solidFill>
              </a:rPr>
              <a:t> </a:t>
            </a:r>
            <a:r>
              <a:rPr lang="en-US" sz="2400" dirty="0"/>
              <a:t>Describe the business intelligence (</a:t>
            </a:r>
            <a:r>
              <a:rPr lang="en-US" sz="2400" spc="-300" dirty="0"/>
              <a:t>B </a:t>
            </a:r>
            <a:r>
              <a:rPr lang="en-US" sz="2400" dirty="0"/>
              <a:t>I) methodology and 	concepts.</a:t>
            </a:r>
          </a:p>
          <a:p>
            <a:pPr marL="0" lvl="0" indent="0">
              <a:buClr>
                <a:schemeClr val="lt1"/>
              </a:buClr>
              <a:buSzPct val="25000"/>
              <a:buNone/>
              <a:tabLst>
                <a:tab pos="542925" algn="l"/>
              </a:tabLst>
            </a:pPr>
            <a:r>
              <a:rPr lang="en-US" sz="2400" b="1" dirty="0">
                <a:solidFill>
                  <a:srgbClr val="007FA3"/>
                </a:solidFill>
              </a:rPr>
              <a:t>1.5</a:t>
            </a:r>
            <a:r>
              <a:rPr lang="en-US" sz="2400" dirty="0"/>
              <a:t> Understand the different types of analytics and review 	selected applications.</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Components of a </a:t>
            </a:r>
            <a:r>
              <a:rPr lang="en-US" spc="-450" dirty="0"/>
              <a:t>D S </a:t>
            </a:r>
            <a:r>
              <a:rPr lang="en-US" spc="-450" dirty="0" err="1"/>
              <a:t>S</a:t>
            </a:r>
            <a:r>
              <a:rPr lang="en-US" dirty="0"/>
              <a:t> </a:t>
            </a:r>
            <a:r>
              <a:rPr lang="en-US" sz="2800" dirty="0"/>
              <a:t>(2 of 2)</a:t>
            </a:r>
            <a:endParaRPr lang="en-US" dirty="0"/>
          </a:p>
        </p:txBody>
      </p:sp>
      <p:sp>
        <p:nvSpPr>
          <p:cNvPr id="3" name="Content Placeholder 2"/>
          <p:cNvSpPr>
            <a:spLocks noGrp="1"/>
          </p:cNvSpPr>
          <p:nvPr>
            <p:ph idx="1"/>
          </p:nvPr>
        </p:nvSpPr>
        <p:spPr>
          <a:xfrm>
            <a:off x="456154" y="990600"/>
            <a:ext cx="8153400" cy="4093428"/>
          </a:xfrm>
        </p:spPr>
        <p:txBody>
          <a:bodyPr wrap="square">
            <a:spAutoFit/>
          </a:bodyPr>
          <a:lstStyle/>
          <a:p>
            <a:r>
              <a:rPr lang="en-IN" sz="2400" dirty="0">
                <a:solidFill>
                  <a:srgbClr val="007FA3"/>
                </a:solidFill>
              </a:rPr>
              <a:t>The Model Management Subsystem</a:t>
            </a:r>
          </a:p>
          <a:p>
            <a:pPr marL="829818" lvl="1" indent="-342900"/>
            <a:r>
              <a:rPr lang="en-IN" sz="2400" dirty="0"/>
              <a:t>Model base</a:t>
            </a:r>
          </a:p>
          <a:p>
            <a:pPr marL="829818" lvl="1" indent="-342900"/>
            <a:r>
              <a:rPr lang="en-IN" sz="2400" spc="-300" dirty="0"/>
              <a:t>M B M </a:t>
            </a:r>
            <a:r>
              <a:rPr lang="en-IN" sz="2400" dirty="0"/>
              <a:t>S</a:t>
            </a:r>
          </a:p>
          <a:p>
            <a:pPr marL="829818" lvl="1" indent="-342900"/>
            <a:r>
              <a:rPr lang="en-IN" sz="2400" dirty="0" err="1"/>
              <a:t>Modeling</a:t>
            </a:r>
            <a:r>
              <a:rPr lang="en-IN" sz="2400" dirty="0"/>
              <a:t> language</a:t>
            </a:r>
          </a:p>
          <a:p>
            <a:pPr marL="829818" lvl="1" indent="-342900"/>
            <a:r>
              <a:rPr lang="en-IN" sz="2400" dirty="0"/>
              <a:t>Model directory</a:t>
            </a:r>
          </a:p>
          <a:p>
            <a:pPr marL="829818" lvl="1" indent="-342900"/>
            <a:r>
              <a:rPr lang="en-IN" sz="2400" dirty="0"/>
              <a:t>Model execution, integration, and command processor</a:t>
            </a:r>
          </a:p>
          <a:p>
            <a:r>
              <a:rPr lang="en-IN" sz="2400" dirty="0">
                <a:solidFill>
                  <a:srgbClr val="007FA3"/>
                </a:solidFill>
              </a:rPr>
              <a:t>The User Interface Subsystem</a:t>
            </a:r>
          </a:p>
          <a:p>
            <a:r>
              <a:rPr lang="en-IN" sz="2400" dirty="0">
                <a:solidFill>
                  <a:srgbClr val="007FA3"/>
                </a:solidFill>
              </a:rPr>
              <a:t>The Knowledge-Based Subsystem</a:t>
            </a:r>
          </a:p>
        </p:txBody>
      </p:sp>
    </p:spTree>
    <p:extLst>
      <p:ext uri="{BB962C8B-B14F-4D97-AF65-F5344CB8AC3E}">
        <p14:creationId xmlns:p14="http://schemas.microsoft.com/office/powerpoint/2010/main" val="838183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234"/>
            <a:ext cx="8153400" cy="1661993"/>
          </a:xfrm>
        </p:spPr>
        <p:txBody>
          <a:bodyPr wrap="square">
            <a:spAutoFit/>
          </a:bodyPr>
          <a:lstStyle/>
          <a:p>
            <a:r>
              <a:rPr lang="en-IN" dirty="0"/>
              <a:t>Evolution of Computerized Decision Support to Business Intelligence,  Analytics, Data Science</a:t>
            </a:r>
            <a:endParaRPr lang="en-US" dirty="0"/>
          </a:p>
        </p:txBody>
      </p:sp>
      <p:sp>
        <p:nvSpPr>
          <p:cNvPr id="3" name="Content Placeholder 2"/>
          <p:cNvSpPr>
            <a:spLocks noGrp="1"/>
          </p:cNvSpPr>
          <p:nvPr>
            <p:ph idx="1"/>
          </p:nvPr>
        </p:nvSpPr>
        <p:spPr>
          <a:xfrm>
            <a:off x="457200" y="1905000"/>
            <a:ext cx="8153400" cy="738664"/>
          </a:xfrm>
        </p:spPr>
        <p:txBody>
          <a:bodyPr>
            <a:spAutoFit/>
          </a:bodyPr>
          <a:lstStyle/>
          <a:p>
            <a:pPr marL="0" indent="0">
              <a:buNone/>
            </a:pPr>
            <a:r>
              <a:rPr lang="en-IN" sz="2400" b="1" dirty="0"/>
              <a:t>Figure 1.5</a:t>
            </a:r>
            <a:r>
              <a:rPr lang="en-IN" sz="2400" dirty="0"/>
              <a:t> Evolution of Decision Support, Business Intelligence, Analytics, and </a:t>
            </a:r>
            <a:r>
              <a:rPr lang="en-IN" sz="2400" spc="-300" dirty="0"/>
              <a:t>A </a:t>
            </a:r>
            <a:r>
              <a:rPr lang="en-IN" sz="2400" dirty="0"/>
              <a:t>I.</a:t>
            </a:r>
          </a:p>
        </p:txBody>
      </p:sp>
      <p:pic>
        <p:nvPicPr>
          <p:cNvPr id="5122" name="Picture 2" descr="• 5 arrows shaded in different colors point to the right and are arranged one after the other labeled the following in order from left to right:&#10;• Decision Support Systems&#10;• Enterprise/Executive IS&#10;• Business Intelligence&#10;• Analytics&#10;• Big Data &#10;• Automation&#10;• A line with arrow heads pointing to the right and spaces for each decade from 1970s to 2020s represents the timeline of the evolution.&#10;• Decision support is below 1970s on the timeline and above it, the following are listed:&#10;• Decision Support Systems&#10;• AI/Expert Systems&#10;• Routine Reporting&#10;• Enterprise/Executive I S is below 1980s on the timeline and above it, the following are listed:&#10;• Enterprise Resource Planning&#10;• On-Demand Static Reporting&#10;• Relational DBMS&#10;• Business Intelligence is below 1990s and early 2000s on the timeline and above it, the following are listed:&#10;• Executive Information Systems&#10;• Dashboards, Scorecards&#10;• Data Warehousing&#10;• Analytics is below late 2000s on the timeline and above it, the following are listed:&#10;• Business Intelligence, BPM&#10;• Data/Text/Web Mining&#10;• Software as a Service&#10;• Big Data is under 2010s on the timeline and above it, the following are listed:&#10;• Social Network/Media Analytics&#10;• In-Memory/In-Database/MPP&#10;• Cloud, Big Data Analytics&#10;• Automation is under 2020s on the timeline and above it, the following are listed:&#10;• Robotics, Smart Robo-Assistants&#10;• Al/Deep Learning, loT/Sensors&#10;• Automated Analytics"/>
          <p:cNvPicPr>
            <a:picLocks noChangeAspect="1" noChangeArrowheads="1"/>
          </p:cNvPicPr>
          <p:nvPr/>
        </p:nvPicPr>
        <p:blipFill rotWithShape="1">
          <a:blip r:embed="rId3">
            <a:extLst>
              <a:ext uri="{28A0092B-C50C-407E-A947-70E740481C1C}">
                <a14:useLocalDpi xmlns:a14="http://schemas.microsoft.com/office/drawing/2010/main" val="0"/>
              </a:ext>
            </a:extLst>
          </a:blip>
          <a:srcRect b="5234"/>
          <a:stretch/>
        </p:blipFill>
        <p:spPr bwMode="auto">
          <a:xfrm>
            <a:off x="569465" y="2895600"/>
            <a:ext cx="7993510" cy="2914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955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A Framework for Business Intelligence</a:t>
            </a:r>
            <a:endParaRPr lang="en-US" dirty="0"/>
          </a:p>
        </p:txBody>
      </p:sp>
      <p:sp>
        <p:nvSpPr>
          <p:cNvPr id="3" name="Content Placeholder 2"/>
          <p:cNvSpPr>
            <a:spLocks noGrp="1"/>
          </p:cNvSpPr>
          <p:nvPr>
            <p:ph idx="1"/>
          </p:nvPr>
        </p:nvSpPr>
        <p:spPr>
          <a:xfrm>
            <a:off x="456154" y="1371779"/>
            <a:ext cx="8153400" cy="4324261"/>
          </a:xfrm>
        </p:spPr>
        <p:txBody>
          <a:bodyPr wrap="square">
            <a:spAutoFit/>
          </a:bodyPr>
          <a:lstStyle/>
          <a:p>
            <a:r>
              <a:rPr lang="en-US" sz="2400" dirty="0"/>
              <a:t>Definitions of business intelligence (</a:t>
            </a:r>
            <a:r>
              <a:rPr lang="en-US" sz="2400" spc="-300" dirty="0"/>
              <a:t>B </a:t>
            </a:r>
            <a:r>
              <a:rPr lang="en-US" sz="2400" dirty="0"/>
              <a:t>I)</a:t>
            </a:r>
          </a:p>
          <a:p>
            <a:r>
              <a:rPr lang="en-US" sz="2400" dirty="0"/>
              <a:t>A brief history of </a:t>
            </a:r>
            <a:r>
              <a:rPr lang="en-US" sz="2400" spc="-300" dirty="0"/>
              <a:t>B </a:t>
            </a:r>
            <a:r>
              <a:rPr lang="en-US" sz="2400" dirty="0"/>
              <a:t>I</a:t>
            </a:r>
          </a:p>
          <a:p>
            <a:r>
              <a:rPr lang="en-US" sz="2400" dirty="0"/>
              <a:t>The architecture of </a:t>
            </a:r>
            <a:r>
              <a:rPr lang="en-US" sz="2400" spc="-300" dirty="0"/>
              <a:t>B </a:t>
            </a:r>
            <a:r>
              <a:rPr lang="en-US" sz="2400" dirty="0"/>
              <a:t>I</a:t>
            </a:r>
          </a:p>
          <a:p>
            <a:pPr marL="829818" lvl="1" indent="-342900"/>
            <a:r>
              <a:rPr lang="en-US" sz="2400" dirty="0"/>
              <a:t>Data warehousing (</a:t>
            </a:r>
            <a:r>
              <a:rPr lang="en-US" sz="2400" spc="-300" dirty="0"/>
              <a:t>D </a:t>
            </a:r>
            <a:r>
              <a:rPr lang="en-US" sz="2400" dirty="0"/>
              <a:t>W) [as a foundation of </a:t>
            </a:r>
            <a:r>
              <a:rPr lang="en-US" sz="2400" spc="-300" dirty="0"/>
              <a:t>B </a:t>
            </a:r>
            <a:r>
              <a:rPr lang="en-US" sz="2400" dirty="0"/>
              <a:t>I]</a:t>
            </a:r>
          </a:p>
          <a:p>
            <a:pPr marL="829818" lvl="1" indent="-342900"/>
            <a:r>
              <a:rPr lang="en-US" sz="2400" dirty="0"/>
              <a:t>Business performance management (</a:t>
            </a:r>
            <a:r>
              <a:rPr lang="en-US" sz="2400" spc="-300" dirty="0"/>
              <a:t>B P </a:t>
            </a:r>
            <a:r>
              <a:rPr lang="en-US" sz="2400" dirty="0"/>
              <a:t>M)</a:t>
            </a:r>
          </a:p>
          <a:p>
            <a:pPr marL="829818" lvl="1" indent="-342900"/>
            <a:r>
              <a:rPr lang="en-US" sz="2400" dirty="0"/>
              <a:t>User interface (dashboard)</a:t>
            </a:r>
          </a:p>
          <a:p>
            <a:r>
              <a:rPr lang="en-US" sz="2400" dirty="0"/>
              <a:t>Transaction processing versus analytics processing</a:t>
            </a:r>
          </a:p>
          <a:p>
            <a:r>
              <a:rPr lang="en-US" sz="2400" dirty="0"/>
              <a:t>Appropriate planning and alignment of </a:t>
            </a:r>
            <a:r>
              <a:rPr lang="en-US" sz="2400" spc="-300" dirty="0"/>
              <a:t>B </a:t>
            </a:r>
            <a:r>
              <a:rPr lang="en-US" sz="2400" dirty="0"/>
              <a:t>I with the business strategy</a:t>
            </a:r>
          </a:p>
        </p:txBody>
      </p:sp>
    </p:spTree>
    <p:extLst>
      <p:ext uri="{BB962C8B-B14F-4D97-AF65-F5344CB8AC3E}">
        <p14:creationId xmlns:p14="http://schemas.microsoft.com/office/powerpoint/2010/main" val="1337820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1107996"/>
          </a:xfrm>
        </p:spPr>
        <p:txBody>
          <a:bodyPr wrap="square">
            <a:spAutoFit/>
          </a:bodyPr>
          <a:lstStyle/>
          <a:p>
            <a:r>
              <a:rPr lang="en-IN" dirty="0"/>
              <a:t>Evolution of Business Intelligence   (</a:t>
            </a:r>
            <a:r>
              <a:rPr lang="en-IN" spc="-450" dirty="0"/>
              <a:t>B </a:t>
            </a:r>
            <a:r>
              <a:rPr lang="en-IN" dirty="0"/>
              <a:t>I)</a:t>
            </a:r>
            <a:endParaRPr lang="en-US" dirty="0"/>
          </a:p>
        </p:txBody>
      </p:sp>
      <p:pic>
        <p:nvPicPr>
          <p:cNvPr id="6146" name="Picture 2" descr="• At the center is a box labeled Business Intelligence. There is also an illustration of a light bulb inside the box.&#10;• There are 18 text boxes surrounding Business Intelligence. &#10;• 14 of these point to Business Intelligence. They are labeled the following in clockwise order:&#10;• Data Marts&#10;• Data Warehouse&#10;• DSS&#10;• Spreadsheets (MS Excel)&#10;• Portals&#10;• Broadcasting Tools&#10;• Predictive Analytics&#10;• Data and Text Mining&#10;• Alerts and Notifications&#10;• Workflow&#10;• Scorecards and Dashboards&#10;• Digital Cockpits and Dashboards&#10;• OLAP&#10;• Financial Reporting&#10;• EIS/ESS&#10;• An arrow from Data warehouse points to Data Marts.&#10;• Boxes labeled Metadata and ETL point to Data warehouse.&#10;• A box labeled Querying and Reporting points to Metadata."/>
          <p:cNvPicPr>
            <a:picLocks noChangeAspect="1" noChangeArrowheads="1"/>
          </p:cNvPicPr>
          <p:nvPr/>
        </p:nvPicPr>
        <p:blipFill rotWithShape="1">
          <a:blip r:embed="rId3">
            <a:extLst>
              <a:ext uri="{28A0092B-C50C-407E-A947-70E740481C1C}">
                <a14:useLocalDpi xmlns:a14="http://schemas.microsoft.com/office/drawing/2010/main" val="0"/>
              </a:ext>
            </a:extLst>
          </a:blip>
          <a:srcRect b="2524"/>
          <a:stretch/>
        </p:blipFill>
        <p:spPr bwMode="auto">
          <a:xfrm>
            <a:off x="1297813" y="1309372"/>
            <a:ext cx="6490833" cy="498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445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1522" cy="553998"/>
          </a:xfrm>
        </p:spPr>
        <p:txBody>
          <a:bodyPr wrap="square">
            <a:spAutoFit/>
          </a:bodyPr>
          <a:lstStyle/>
          <a:p>
            <a:r>
              <a:rPr lang="en-IN" sz="3600" dirty="0">
                <a:latin typeface="+mj-lt"/>
              </a:rPr>
              <a:t>The Origins and Drivers of </a:t>
            </a:r>
            <a:r>
              <a:rPr lang="en-IN" sz="3600" spc="-450" dirty="0">
                <a:latin typeface="+mj-lt"/>
              </a:rPr>
              <a:t>B </a:t>
            </a:r>
            <a:r>
              <a:rPr lang="en-IN" sz="3600" dirty="0">
                <a:latin typeface="+mj-lt"/>
              </a:rPr>
              <a:t>I</a:t>
            </a:r>
            <a:endParaRPr lang="en-US" sz="3600" dirty="0">
              <a:latin typeface="+mj-lt"/>
            </a:endParaRPr>
          </a:p>
        </p:txBody>
      </p:sp>
      <p:sp>
        <p:nvSpPr>
          <p:cNvPr id="3" name="Content Placeholder 2"/>
          <p:cNvSpPr>
            <a:spLocks noGrp="1"/>
          </p:cNvSpPr>
          <p:nvPr>
            <p:ph idx="13"/>
          </p:nvPr>
        </p:nvSpPr>
        <p:spPr>
          <a:xfrm>
            <a:off x="457200" y="990600"/>
            <a:ext cx="8151522" cy="369332"/>
          </a:xfrm>
        </p:spPr>
        <p:txBody>
          <a:bodyPr wrap="square">
            <a:spAutoFit/>
          </a:bodyPr>
          <a:lstStyle/>
          <a:p>
            <a:pPr marL="0" indent="0">
              <a:buNone/>
            </a:pPr>
            <a:r>
              <a:rPr lang="en-IN" sz="2400" b="1" dirty="0"/>
              <a:t>Figure 1.7 </a:t>
            </a:r>
            <a:r>
              <a:rPr lang="en-IN" sz="2400" dirty="0"/>
              <a:t>A High-Level Architecture of </a:t>
            </a:r>
            <a:r>
              <a:rPr lang="en-IN" sz="2400" spc="-300" dirty="0"/>
              <a:t>B </a:t>
            </a:r>
            <a:r>
              <a:rPr lang="en-IN" sz="2400" dirty="0"/>
              <a:t>I.</a:t>
            </a:r>
          </a:p>
        </p:txBody>
      </p:sp>
      <p:pic>
        <p:nvPicPr>
          <p:cNvPr id="7170" name="Picture 2" descr="• 3 sets of a Venn diagrams intersect with each other and are arranged left to right as follows:&#10;• Under the header Data Warehouse Environment, a circle titled Technical staff contains:&#10;• The following list:&#10;• Organizing&#10;• Summarizing&#10;• Standardizing&#10;• An arrow pointing to a cylinder labeled Data warehouse at the intersection between the first and the second circles&#10;• Under the header Business Analytics Environment, a circle titled Business users contains the word Access and an arrow labeled Manipulation, results points to the right.&#10;• Under the header Performance and Strategy, a circle titled Managers/executives has an arrow labeled Manipulation, results pointing to the left.&#10;• Below the Venn diagram are two boxes that contain the following:&#10;• The box on the left reads: Future component: Intelligent systems. Beside the text is a graphic of a 4-piece jigsaw puzzle.&#10;• The box on the left is titled and has the following list next to a graphic of a man using a laptop:&#10;• Browser&#10;• Portal&#10;• Dashboard&#10;• A dotted line runs between the 2 blue boxes. Another dotted line runs from the box on the left to the circle titled Business users.&#10;• To the left a rectangle shaded in light purple is titled Data Sources and contains 3 blue arrows pointing to the right."/>
          <p:cNvPicPr>
            <a:picLocks noChangeAspect="1" noChangeArrowheads="1"/>
          </p:cNvPicPr>
          <p:nvPr/>
        </p:nvPicPr>
        <p:blipFill rotWithShape="1">
          <a:blip r:embed="rId3">
            <a:extLst>
              <a:ext uri="{28A0092B-C50C-407E-A947-70E740481C1C}">
                <a14:useLocalDpi xmlns:a14="http://schemas.microsoft.com/office/drawing/2010/main" val="0"/>
              </a:ext>
            </a:extLst>
          </a:blip>
          <a:srcRect b="14322"/>
          <a:stretch/>
        </p:blipFill>
        <p:spPr bwMode="auto">
          <a:xfrm>
            <a:off x="525752" y="1781175"/>
            <a:ext cx="8073445" cy="353290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457200" y="5484078"/>
            <a:ext cx="8151522" cy="830997"/>
          </a:xfrm>
        </p:spPr>
        <p:txBody>
          <a:bodyPr wrap="square">
            <a:spAutoFit/>
          </a:bodyPr>
          <a:lstStyle/>
          <a:p>
            <a:pPr marL="0" indent="0">
              <a:buNone/>
            </a:pPr>
            <a:r>
              <a:rPr lang="en-IN" sz="1800" i="1" dirty="0"/>
              <a:t>Source: </a:t>
            </a:r>
            <a:r>
              <a:rPr lang="en-IN" sz="1800" dirty="0"/>
              <a:t>Based on W. </a:t>
            </a:r>
            <a:r>
              <a:rPr lang="en-IN" sz="1800" dirty="0" err="1"/>
              <a:t>Eckerson</a:t>
            </a:r>
            <a:r>
              <a:rPr lang="en-IN" sz="1800" dirty="0"/>
              <a:t>. (2003). </a:t>
            </a:r>
            <a:r>
              <a:rPr lang="en-IN" sz="1800" i="1" dirty="0"/>
              <a:t>Smart Companies in the 21st Century: The Secrets of Creating Successful Business Intelligent Solutions </a:t>
            </a:r>
            <a:r>
              <a:rPr lang="en-IN" sz="1800" dirty="0"/>
              <a:t>Seattle, </a:t>
            </a:r>
            <a:r>
              <a:rPr lang="en-IN" sz="1800" kern="0" spc="-300" dirty="0"/>
              <a:t>W </a:t>
            </a:r>
            <a:r>
              <a:rPr lang="en-IN" sz="1800" dirty="0"/>
              <a:t>A: The Data Warehousing Institute, p. 32, Illustration 5.</a:t>
            </a:r>
            <a:endParaRPr lang="en-US" sz="1800" dirty="0"/>
          </a:p>
        </p:txBody>
      </p:sp>
    </p:spTree>
    <p:extLst>
      <p:ext uri="{BB962C8B-B14F-4D97-AF65-F5344CB8AC3E}">
        <p14:creationId xmlns:p14="http://schemas.microsoft.com/office/powerpoint/2010/main" val="1785101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Data Warehouse Framework</a:t>
            </a:r>
            <a:endParaRPr lang="en-US" dirty="0"/>
          </a:p>
        </p:txBody>
      </p:sp>
      <p:pic>
        <p:nvPicPr>
          <p:cNvPr id="8194" name="Picture 2" descr="The illustration shows 5 vertical layers.&#10;• The first layer is a vertical rectangle titled data sources with 5 cylinders. They are labeled the following:&#10;• ERP&#10;• Legacy&#10;• POS&#10;• Other OLTP/Web&#10;• External Data&#10;• An arrow leads to the second layer which is another vertical rectangle titled ETL processes with 5 boxes with the following labels:&#10;• Select&#10;• Extract&#10;• Transform&#10;• Integrate&#10;• Load&#10;• An arrow leads to the third layer which consists of 3 cylinders.&#10;• The first cylinder at the top is labeled Metadata and shaded blue.&#10;• The second cylinder is slightly larger than the first one and is labeled Enterprise Data Warehouse. It is shaded blue.&#10;• The third cylinder at the bottom is the same size as the second one and is labeled Replication. It is shaded violet.&#10;• The fourth layer is a vertical rectangle titled Data marts with 4 cylinders labeled the following:&#10;• Data mart (Marketing)&#10;• Data mart (Operations)&#10;• Data mart (Finance)&#10;• Data mart (...)&#10;• Enterprise Data Warehouse has 4 arrows pointing to each cylinder in the fourth layer.&#10;• A dotted line from Metadata labeled No data mart options points to the final layer.&#10;• A solid line runs from each cylinder to a rectangle block labeled API/Middleware.&#10;• The fifth layer is titled Applications (Visualization) and contains the following enclosed in a rectangle:&#10;• The phrase Data/Text Mining beside a graphic of a computer with a C. R. T. monitor.&#10;• The phrase OLAP, Dashboard, Web beside a graphic of a tablet with a stylus.&#10;• The phrase Routine Business Reporting beside a graphic of a computer with a slim monitor.&#10;• The phrase Custom-Built Applications beside a graphic of a laptop.&#10;• 4 double-sided arrows point from API/Middleware to each component in the final layer."/>
          <p:cNvPicPr>
            <a:picLocks noChangeAspect="1" noChangeArrowheads="1"/>
          </p:cNvPicPr>
          <p:nvPr/>
        </p:nvPicPr>
        <p:blipFill rotWithShape="1">
          <a:blip r:embed="rId3">
            <a:extLst>
              <a:ext uri="{28A0092B-C50C-407E-A947-70E740481C1C}">
                <a14:useLocalDpi xmlns:a14="http://schemas.microsoft.com/office/drawing/2010/main" val="0"/>
              </a:ext>
            </a:extLst>
          </a:blip>
          <a:srcRect b="4383"/>
          <a:stretch/>
        </p:blipFill>
        <p:spPr bwMode="auto">
          <a:xfrm>
            <a:off x="573017" y="1128653"/>
            <a:ext cx="7993510" cy="405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808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A Multimedia Exercise in </a:t>
            </a:r>
            <a:r>
              <a:rPr lang="en-IN" sz="3600" spc="-500" dirty="0">
                <a:latin typeface="+mj-lt"/>
              </a:rPr>
              <a:t>B </a:t>
            </a:r>
            <a:r>
              <a:rPr lang="en-IN" sz="3600" dirty="0">
                <a:latin typeface="+mj-lt"/>
              </a:rPr>
              <a:t>I</a:t>
            </a:r>
            <a:endParaRPr lang="en-US" sz="3600" dirty="0">
              <a:latin typeface="+mj-lt"/>
            </a:endParaRPr>
          </a:p>
        </p:txBody>
      </p:sp>
      <p:sp>
        <p:nvSpPr>
          <p:cNvPr id="3" name="Content Placeholder 2"/>
          <p:cNvSpPr>
            <a:spLocks noGrp="1"/>
          </p:cNvSpPr>
          <p:nvPr>
            <p:ph idx="1"/>
          </p:nvPr>
        </p:nvSpPr>
        <p:spPr>
          <a:xfrm>
            <a:off x="457200" y="990600"/>
            <a:ext cx="8153400" cy="931024"/>
          </a:xfrm>
        </p:spPr>
        <p:txBody>
          <a:bodyPr wrap="square">
            <a:spAutoFit/>
          </a:bodyPr>
          <a:lstStyle/>
          <a:p>
            <a:r>
              <a:rPr lang="en-US" sz="2400" dirty="0"/>
              <a:t>Teradata University Network (</a:t>
            </a:r>
            <a:r>
              <a:rPr lang="en-US" sz="2400" spc="-300" dirty="0"/>
              <a:t>T U </a:t>
            </a:r>
            <a:r>
              <a:rPr lang="en-US" sz="2400" dirty="0"/>
              <a:t>N)</a:t>
            </a:r>
          </a:p>
          <a:p>
            <a:r>
              <a:rPr lang="en-US" sz="2400" spc="-300" dirty="0"/>
              <a:t>B S </a:t>
            </a:r>
            <a:r>
              <a:rPr lang="en-US" sz="2400" dirty="0"/>
              <a:t>I (Business Scenario Investigations) [like </a:t>
            </a:r>
            <a:r>
              <a:rPr lang="en-US" sz="2400" spc="-300" dirty="0"/>
              <a:t>C S </a:t>
            </a:r>
            <a:r>
              <a:rPr lang="en-US" sz="2400" dirty="0"/>
              <a:t>I]</a:t>
            </a:r>
          </a:p>
        </p:txBody>
      </p:sp>
      <p:sp>
        <p:nvSpPr>
          <p:cNvPr id="4" name="Content Placeholder 3"/>
          <p:cNvSpPr>
            <a:spLocks noGrp="1"/>
          </p:cNvSpPr>
          <p:nvPr>
            <p:ph idx="13"/>
          </p:nvPr>
        </p:nvSpPr>
        <p:spPr>
          <a:xfrm>
            <a:off x="457200" y="2438400"/>
            <a:ext cx="8153400" cy="2039020"/>
          </a:xfrm>
        </p:spPr>
        <p:txBody>
          <a:bodyPr wrap="square">
            <a:spAutoFit/>
          </a:bodyPr>
          <a:lstStyle/>
          <a:p>
            <a:r>
              <a:rPr lang="en-US" sz="2400" dirty="0"/>
              <a:t>Watch the video - </a:t>
            </a:r>
            <a:r>
              <a:rPr lang="en-US" sz="2400" dirty="0">
                <a:hlinkClick r:id="rId3"/>
              </a:rPr>
              <a:t>https://www.youtube.com/watch?v=NXEL5F4_aKA</a:t>
            </a:r>
            <a:r>
              <a:rPr lang="en-US" sz="2400" dirty="0"/>
              <a:t> </a:t>
            </a:r>
          </a:p>
          <a:p>
            <a:r>
              <a:rPr lang="en-US" sz="2400" dirty="0"/>
              <a:t>Analyze the video - </a:t>
            </a:r>
            <a:r>
              <a:rPr lang="en-US" sz="2400" dirty="0">
                <a:hlinkClick r:id="rId4"/>
              </a:rPr>
              <a:t>https://www.slideshare.net/teradata/bsi-how-we-did-it-the-case-of-the-misconnecting-passengers</a:t>
            </a:r>
            <a:r>
              <a:rPr lang="en-US" sz="2400" dirty="0"/>
              <a:t> </a:t>
            </a:r>
          </a:p>
        </p:txBody>
      </p:sp>
    </p:spTree>
    <p:extLst>
      <p:ext uri="{BB962C8B-B14F-4D97-AF65-F5344CB8AC3E}">
        <p14:creationId xmlns:p14="http://schemas.microsoft.com/office/powerpoint/2010/main" val="3449686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Analytics Overview </a:t>
            </a:r>
            <a:r>
              <a:rPr lang="en-US" sz="2800" dirty="0"/>
              <a:t>(1 of 2)</a:t>
            </a:r>
            <a:endParaRPr lang="en-US" dirty="0"/>
          </a:p>
        </p:txBody>
      </p:sp>
      <p:pic>
        <p:nvPicPr>
          <p:cNvPr id="9218" name="Picture 2" descr="• At the top, a rectangle is labeled Business Analytics. Arrows from Business Analytics point to 3 column headings of a table.&#10;• The 3 column headings in order from left to right are: Descriptive, Predictive, and Prescriptive.&#10;• The table has 3 rows with the following headings in order from top to bottom: Questions, Enablers, and Out-comes.&#10;• For the row heading Questions under column Descriptive are the following questions:&#10;• What happened?&#10;• What is happening?&#10;• For the row heading Enablers under column Descriptive is the following list:&#10;• Business reporting&#10;• Dashboards&#10;• Scorecards&#10;• Data warehousing &#10;• For the row heading Outcomes under column Descriptive is the following text: Well-defined business problems and opportunities.&#10;• For the row heading Questions under column Predictive is the following questions:&#10;• What will happen?&#10;• Why will it happen?&#10;• For the row heading Enablers under column Predictive is the following list:&#10;• Data mining&#10;• Text mining&#10;• Web/media mining&#10;• Forecasting&#10;• For the row heading Outcomes under column Predictive is the following text: Accurate projections of future events and outcomes.&#10;• For the row heading Questions under column Prescriptive is the following questions:&#10;• What should I do?&#10;• Why should I do it?&#10;• For the row heading Enablers under column Prescriptive is the following list:&#10;• Optimization&#10;• Simulation&#10;• Decision modeling&#10;• Expert systems&#10;• For the row heading Outcomes under column Prescriptive is the following text: Best possible business decisions and actions"/>
          <p:cNvPicPr>
            <a:picLocks noChangeAspect="1" noChangeArrowheads="1"/>
          </p:cNvPicPr>
          <p:nvPr/>
        </p:nvPicPr>
        <p:blipFill rotWithShape="1">
          <a:blip r:embed="rId3">
            <a:extLst>
              <a:ext uri="{28A0092B-C50C-407E-A947-70E740481C1C}">
                <a14:useLocalDpi xmlns:a14="http://schemas.microsoft.com/office/drawing/2010/main" val="0"/>
              </a:ext>
            </a:extLst>
          </a:blip>
          <a:srcRect b="2606"/>
          <a:stretch/>
        </p:blipFill>
        <p:spPr bwMode="auto">
          <a:xfrm>
            <a:off x="881284" y="744154"/>
            <a:ext cx="7375303" cy="5555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916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Analytics Overview </a:t>
            </a:r>
            <a:r>
              <a:rPr lang="en-US" sz="2800" dirty="0"/>
              <a:t>(2 of 2)</a:t>
            </a:r>
            <a:endParaRPr lang="en-US" dirty="0"/>
          </a:p>
        </p:txBody>
      </p:sp>
      <p:sp>
        <p:nvSpPr>
          <p:cNvPr id="3" name="Content Placeholder 2"/>
          <p:cNvSpPr>
            <a:spLocks noGrp="1"/>
          </p:cNvSpPr>
          <p:nvPr>
            <p:ph idx="1"/>
          </p:nvPr>
        </p:nvSpPr>
        <p:spPr>
          <a:xfrm>
            <a:off x="456154" y="990600"/>
            <a:ext cx="8153400" cy="3393237"/>
          </a:xfrm>
        </p:spPr>
        <p:txBody>
          <a:bodyPr wrap="square">
            <a:spAutoFit/>
          </a:bodyPr>
          <a:lstStyle/>
          <a:p>
            <a:r>
              <a:rPr lang="en-IN" sz="2400" dirty="0">
                <a:solidFill>
                  <a:srgbClr val="007FA3"/>
                </a:solidFill>
              </a:rPr>
              <a:t>Three types of analytics</a:t>
            </a:r>
          </a:p>
          <a:p>
            <a:pPr marL="829818" lvl="1" indent="-342900"/>
            <a:r>
              <a:rPr lang="en-IN" sz="2400" dirty="0"/>
              <a:t>Descriptive (or reporting) analytics …</a:t>
            </a:r>
          </a:p>
          <a:p>
            <a:pPr marL="829818" lvl="1" indent="-342900"/>
            <a:r>
              <a:rPr lang="en-IN" sz="2400" dirty="0"/>
              <a:t>Predictive analytics …</a:t>
            </a:r>
          </a:p>
          <a:p>
            <a:pPr marL="829818" lvl="1" indent="-342900"/>
            <a:r>
              <a:rPr lang="en-IN" sz="2400" dirty="0"/>
              <a:t>Prescriptive analytics …</a:t>
            </a:r>
          </a:p>
          <a:p>
            <a:r>
              <a:rPr lang="en-IN" sz="2400" dirty="0"/>
              <a:t>Analytics applied to different domains</a:t>
            </a:r>
          </a:p>
          <a:p>
            <a:r>
              <a:rPr lang="en-IN" sz="2400" dirty="0"/>
              <a:t>Analytics or data science? </a:t>
            </a:r>
          </a:p>
          <a:p>
            <a:r>
              <a:rPr lang="en-IN" sz="2400" dirty="0"/>
              <a:t>What is Big Data?</a:t>
            </a:r>
          </a:p>
        </p:txBody>
      </p:sp>
    </p:spTree>
    <p:extLst>
      <p:ext uri="{BB962C8B-B14F-4D97-AF65-F5344CB8AC3E}">
        <p14:creationId xmlns:p14="http://schemas.microsoft.com/office/powerpoint/2010/main" val="1020110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73997"/>
            <a:ext cx="8153400" cy="553998"/>
          </a:xfrm>
        </p:spPr>
        <p:txBody>
          <a:bodyPr wrap="square">
            <a:spAutoFit/>
          </a:bodyPr>
          <a:lstStyle/>
          <a:p>
            <a:r>
              <a:rPr lang="en-US" sz="3600" dirty="0">
                <a:latin typeface="+mj-lt"/>
              </a:rPr>
              <a:t>Application Case 1.3</a:t>
            </a:r>
          </a:p>
        </p:txBody>
      </p:sp>
      <p:sp>
        <p:nvSpPr>
          <p:cNvPr id="3" name="Content Placeholder 2"/>
          <p:cNvSpPr>
            <a:spLocks noGrp="1"/>
          </p:cNvSpPr>
          <p:nvPr>
            <p:ph idx="1"/>
          </p:nvPr>
        </p:nvSpPr>
        <p:spPr>
          <a:xfrm>
            <a:off x="457201" y="714375"/>
            <a:ext cx="8153400" cy="861774"/>
          </a:xfrm>
        </p:spPr>
        <p:txBody>
          <a:bodyPr wrap="square">
            <a:spAutoFit/>
          </a:bodyPr>
          <a:lstStyle/>
          <a:p>
            <a:pPr marL="0" indent="0">
              <a:buNone/>
            </a:pPr>
            <a:r>
              <a:rPr lang="en-IN" sz="2800" b="1" dirty="0" err="1">
                <a:solidFill>
                  <a:srgbClr val="007FA3"/>
                </a:solidFill>
              </a:rPr>
              <a:t>Silvaris</a:t>
            </a:r>
            <a:r>
              <a:rPr lang="en-IN" sz="2800" b="1" dirty="0">
                <a:solidFill>
                  <a:srgbClr val="007FA3"/>
                </a:solidFill>
              </a:rPr>
              <a:t> Increases Business with Visual Analysis and Real-Time Reporting Capabilities</a:t>
            </a:r>
            <a:endParaRPr lang="en-US" sz="2800" b="1" dirty="0">
              <a:solidFill>
                <a:srgbClr val="007FA3"/>
              </a:solidFill>
            </a:endParaRPr>
          </a:p>
        </p:txBody>
      </p:sp>
      <p:sp>
        <p:nvSpPr>
          <p:cNvPr id="4" name="Content Placeholder 3"/>
          <p:cNvSpPr>
            <a:spLocks noGrp="1"/>
          </p:cNvSpPr>
          <p:nvPr>
            <p:ph idx="13"/>
          </p:nvPr>
        </p:nvSpPr>
        <p:spPr>
          <a:xfrm>
            <a:off x="447675" y="1905000"/>
            <a:ext cx="8162925" cy="1862048"/>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What was the challenge faced by </a:t>
            </a:r>
            <a:r>
              <a:rPr lang="en-US" sz="2400" dirty="0" err="1"/>
              <a:t>Silvaris</a:t>
            </a:r>
            <a:r>
              <a:rPr lang="en-US" sz="2400" dirty="0"/>
              <a:t>?</a:t>
            </a:r>
          </a:p>
          <a:p>
            <a:pPr marL="457200" indent="-457200">
              <a:buFont typeface="+mj-lt"/>
              <a:buAutoNum type="arabicPeriod"/>
            </a:pPr>
            <a:r>
              <a:rPr lang="en-US" sz="2400" dirty="0"/>
              <a:t>How did </a:t>
            </a:r>
            <a:r>
              <a:rPr lang="en-US" sz="2400" dirty="0" err="1"/>
              <a:t>Silvaris</a:t>
            </a:r>
            <a:r>
              <a:rPr lang="en-US" sz="2400" dirty="0"/>
              <a:t> solve its problem using data visualization with Tableau?</a:t>
            </a:r>
          </a:p>
        </p:txBody>
      </p:sp>
    </p:spTree>
    <p:extLst>
      <p:ext uri="{BB962C8B-B14F-4D97-AF65-F5344CB8AC3E}">
        <p14:creationId xmlns:p14="http://schemas.microsoft.com/office/powerpoint/2010/main" val="319460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1669688"/>
          </a:xfrm>
        </p:spPr>
        <p:txBody>
          <a:bodyPr wrap="square">
            <a:spAutoFit/>
          </a:bodyPr>
          <a:lstStyle/>
          <a:p>
            <a:pPr marL="0" lvl="0" indent="0">
              <a:spcBef>
                <a:spcPts val="0"/>
              </a:spcBef>
              <a:buClr>
                <a:schemeClr val="lt1"/>
              </a:buClr>
              <a:buSzPct val="25000"/>
              <a:buNone/>
              <a:tabLst>
                <a:tab pos="542925" algn="l"/>
              </a:tabLst>
            </a:pPr>
            <a:r>
              <a:rPr lang="en-US" sz="2400" b="1" dirty="0">
                <a:solidFill>
                  <a:srgbClr val="007FA3"/>
                </a:solidFill>
              </a:rPr>
              <a:t>1.6</a:t>
            </a:r>
            <a:r>
              <a:rPr lang="en-US" sz="2400" dirty="0"/>
              <a:t> Understand the basic concepts of artificial intelligence  	(</a:t>
            </a:r>
            <a:r>
              <a:rPr lang="en-US" sz="2400" spc="-300" dirty="0"/>
              <a:t>A </a:t>
            </a:r>
            <a:r>
              <a:rPr lang="en-US" sz="2400" dirty="0"/>
              <a:t>I) and see selected applications.</a:t>
            </a:r>
          </a:p>
          <a:p>
            <a:pPr marL="0" lvl="0" indent="0">
              <a:buClr>
                <a:schemeClr val="lt1"/>
              </a:buClr>
              <a:buSzPct val="25000"/>
              <a:buNone/>
              <a:tabLst>
                <a:tab pos="542925" algn="l"/>
              </a:tabLst>
            </a:pPr>
            <a:r>
              <a:rPr lang="en-US" sz="2400" b="1" dirty="0">
                <a:solidFill>
                  <a:srgbClr val="007FA3"/>
                </a:solidFill>
              </a:rPr>
              <a:t>1.7</a:t>
            </a:r>
            <a:r>
              <a:rPr lang="en-US" sz="2400" dirty="0"/>
              <a:t> Understand the analytics ecosystem to identify various 	key players and career opportunities.</a:t>
            </a:r>
          </a:p>
        </p:txBody>
      </p:sp>
    </p:spTree>
    <p:extLst>
      <p:ext uri="{BB962C8B-B14F-4D97-AF65-F5344CB8AC3E}">
        <p14:creationId xmlns:p14="http://schemas.microsoft.com/office/powerpoint/2010/main" val="116247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1.4</a:t>
            </a: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dirty="0">
                <a:solidFill>
                  <a:srgbClr val="007FA3"/>
                </a:solidFill>
              </a:rPr>
              <a:t>Siemens Reduces Cost with the Use of Data Visualization</a:t>
            </a:r>
            <a:endParaRPr lang="en-US" sz="2800" b="1" dirty="0">
              <a:solidFill>
                <a:srgbClr val="007FA3"/>
              </a:solidFill>
            </a:endParaRPr>
          </a:p>
        </p:txBody>
      </p:sp>
      <p:sp>
        <p:nvSpPr>
          <p:cNvPr id="4" name="Content Placeholder 3"/>
          <p:cNvSpPr>
            <a:spLocks noGrp="1"/>
          </p:cNvSpPr>
          <p:nvPr>
            <p:ph idx="13"/>
          </p:nvPr>
        </p:nvSpPr>
        <p:spPr>
          <a:xfrm>
            <a:off x="447675" y="1905000"/>
            <a:ext cx="8162925" cy="2231380"/>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What challenges were faced by Siemens visual analytics group?</a:t>
            </a:r>
          </a:p>
          <a:p>
            <a:pPr marL="457200" indent="-457200">
              <a:buFont typeface="+mj-lt"/>
              <a:buAutoNum type="arabicPeriod"/>
            </a:pPr>
            <a:r>
              <a:rPr lang="en-US" sz="2400" dirty="0"/>
              <a:t>How did the data visualization tool </a:t>
            </a:r>
            <a:r>
              <a:rPr lang="en-US" sz="2400" dirty="0" err="1"/>
              <a:t>Dundas</a:t>
            </a:r>
            <a:r>
              <a:rPr lang="en-US" sz="2400" dirty="0"/>
              <a:t> </a:t>
            </a:r>
            <a:r>
              <a:rPr lang="en-US" sz="2400" spc="-300" dirty="0"/>
              <a:t>B </a:t>
            </a:r>
            <a:r>
              <a:rPr lang="en-US" sz="2400" dirty="0"/>
              <a:t>I help Siemens in reducing cost?</a:t>
            </a:r>
          </a:p>
        </p:txBody>
      </p:sp>
    </p:spTree>
    <p:extLst>
      <p:ext uri="{BB962C8B-B14F-4D97-AF65-F5344CB8AC3E}">
        <p14:creationId xmlns:p14="http://schemas.microsoft.com/office/powerpoint/2010/main" val="152632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1.5</a:t>
            </a:r>
          </a:p>
        </p:txBody>
      </p:sp>
      <p:sp>
        <p:nvSpPr>
          <p:cNvPr id="3" name="Content Placeholder 2"/>
          <p:cNvSpPr>
            <a:spLocks noGrp="1"/>
          </p:cNvSpPr>
          <p:nvPr>
            <p:ph idx="1"/>
          </p:nvPr>
        </p:nvSpPr>
        <p:spPr>
          <a:xfrm>
            <a:off x="457200" y="714375"/>
            <a:ext cx="8153400" cy="430887"/>
          </a:xfrm>
        </p:spPr>
        <p:txBody>
          <a:bodyPr wrap="square">
            <a:spAutoFit/>
          </a:bodyPr>
          <a:lstStyle/>
          <a:p>
            <a:pPr marL="0" indent="0">
              <a:buNone/>
            </a:pPr>
            <a:r>
              <a:rPr lang="en-IN" sz="2800" b="1" dirty="0" err="1">
                <a:solidFill>
                  <a:srgbClr val="007FA3"/>
                </a:solidFill>
              </a:rPr>
              <a:t>Analyzing</a:t>
            </a:r>
            <a:r>
              <a:rPr lang="en-IN" sz="2800" b="1" dirty="0">
                <a:solidFill>
                  <a:srgbClr val="007FA3"/>
                </a:solidFill>
              </a:rPr>
              <a:t> Athletic Injuries</a:t>
            </a:r>
            <a:endParaRPr lang="en-US" sz="2800" b="1" dirty="0">
              <a:solidFill>
                <a:srgbClr val="007FA3"/>
              </a:solidFill>
            </a:endParaRPr>
          </a:p>
        </p:txBody>
      </p:sp>
      <p:sp>
        <p:nvSpPr>
          <p:cNvPr id="4" name="Content Placeholder 3"/>
          <p:cNvSpPr>
            <a:spLocks noGrp="1"/>
          </p:cNvSpPr>
          <p:nvPr>
            <p:ph idx="13"/>
          </p:nvPr>
        </p:nvSpPr>
        <p:spPr>
          <a:xfrm>
            <a:off x="447675" y="1371600"/>
            <a:ext cx="8162925" cy="3354765"/>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What types of analytics are applied in the injury analysis?</a:t>
            </a:r>
          </a:p>
          <a:p>
            <a:pPr marL="457200" indent="-457200">
              <a:buFont typeface="+mj-lt"/>
              <a:buAutoNum type="arabicPeriod"/>
            </a:pPr>
            <a:r>
              <a:rPr lang="en-US" sz="2400" dirty="0"/>
              <a:t>How do visualizations aid in understanding the data and delivering insights into the data?</a:t>
            </a:r>
          </a:p>
          <a:p>
            <a:pPr marL="457200" indent="-457200">
              <a:buFont typeface="+mj-lt"/>
              <a:buAutoNum type="arabicPeriod"/>
            </a:pPr>
            <a:r>
              <a:rPr lang="en-US" sz="2400" dirty="0"/>
              <a:t>What is a classification problem?</a:t>
            </a:r>
          </a:p>
          <a:p>
            <a:pPr marL="457200" indent="-457200">
              <a:buFont typeface="+mj-lt"/>
              <a:buAutoNum type="arabicPeriod"/>
            </a:pPr>
            <a:r>
              <a:rPr lang="en-US" sz="2400" dirty="0"/>
              <a:t>What can be derived by performing sequence analysis?</a:t>
            </a:r>
          </a:p>
        </p:txBody>
      </p:sp>
    </p:spTree>
    <p:extLst>
      <p:ext uri="{BB962C8B-B14F-4D97-AF65-F5344CB8AC3E}">
        <p14:creationId xmlns:p14="http://schemas.microsoft.com/office/powerpoint/2010/main" val="306129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1.6</a:t>
            </a: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dirty="0">
                <a:solidFill>
                  <a:srgbClr val="007FA3"/>
                </a:solidFill>
              </a:rPr>
              <a:t>A Specialty Steel Bar Company Uses Analytics to Determine Available-to-Promise Dates</a:t>
            </a:r>
            <a:endParaRPr lang="en-US" sz="2800" b="1" dirty="0">
              <a:solidFill>
                <a:srgbClr val="007FA3"/>
              </a:solidFill>
            </a:endParaRPr>
          </a:p>
        </p:txBody>
      </p:sp>
      <p:sp>
        <p:nvSpPr>
          <p:cNvPr id="4" name="Content Placeholder 3"/>
          <p:cNvSpPr>
            <a:spLocks noGrp="1"/>
          </p:cNvSpPr>
          <p:nvPr>
            <p:ph idx="13"/>
          </p:nvPr>
        </p:nvSpPr>
        <p:spPr>
          <a:xfrm>
            <a:off x="447675" y="1907143"/>
            <a:ext cx="8162925" cy="1862048"/>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Why would reallocation of inventory from one customer to another be a major issue for discussion?</a:t>
            </a:r>
          </a:p>
          <a:p>
            <a:pPr marL="457200" indent="-457200">
              <a:buFont typeface="+mj-lt"/>
              <a:buAutoNum type="arabicPeriod"/>
            </a:pPr>
            <a:r>
              <a:rPr lang="en-US" sz="2400" dirty="0"/>
              <a:t>How could a </a:t>
            </a:r>
            <a:r>
              <a:rPr lang="en-US" sz="2400" spc="-300" dirty="0"/>
              <a:t>D S </a:t>
            </a:r>
            <a:r>
              <a:rPr lang="en-US" sz="2400" dirty="0" err="1"/>
              <a:t>S</a:t>
            </a:r>
            <a:r>
              <a:rPr lang="en-US" sz="2400" dirty="0"/>
              <a:t> help make these decisions?</a:t>
            </a:r>
          </a:p>
        </p:txBody>
      </p:sp>
    </p:spTree>
    <p:extLst>
      <p:ext uri="{BB962C8B-B14F-4D97-AF65-F5344CB8AC3E}">
        <p14:creationId xmlns:p14="http://schemas.microsoft.com/office/powerpoint/2010/main" val="1167406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Analytics Examples in Selected Domains</a:t>
            </a:r>
            <a:r>
              <a:rPr lang="en-US" dirty="0"/>
              <a:t> </a:t>
            </a:r>
            <a:r>
              <a:rPr lang="en-US" sz="2800" dirty="0"/>
              <a:t>(1 of 2)</a:t>
            </a:r>
            <a:endParaRPr lang="en-US" dirty="0"/>
          </a:p>
        </p:txBody>
      </p:sp>
      <p:sp>
        <p:nvSpPr>
          <p:cNvPr id="3" name="Content Placeholder 2"/>
          <p:cNvSpPr>
            <a:spLocks noGrp="1"/>
          </p:cNvSpPr>
          <p:nvPr>
            <p:ph idx="1"/>
          </p:nvPr>
        </p:nvSpPr>
        <p:spPr>
          <a:xfrm>
            <a:off x="456154" y="1366823"/>
            <a:ext cx="8153400" cy="4685898"/>
          </a:xfrm>
        </p:spPr>
        <p:txBody>
          <a:bodyPr wrap="square">
            <a:spAutoFit/>
          </a:bodyPr>
          <a:lstStyle/>
          <a:p>
            <a:r>
              <a:rPr lang="en-US" sz="2200" dirty="0">
                <a:solidFill>
                  <a:srgbClr val="007FA3"/>
                </a:solidFill>
              </a:rPr>
              <a:t>Sports Analytics</a:t>
            </a:r>
            <a:r>
              <a:rPr lang="en-US" sz="2200" dirty="0"/>
              <a:t>—An Exciting Frontier for Learning and Understanding Applications of Analytics</a:t>
            </a:r>
          </a:p>
          <a:p>
            <a:pPr marL="829818" lvl="1" indent="-342900"/>
            <a:r>
              <a:rPr lang="en-US" sz="2200" dirty="0"/>
              <a:t>Example 1: Business office</a:t>
            </a:r>
          </a:p>
          <a:p>
            <a:pPr marL="829818" lvl="1" indent="-342900"/>
            <a:r>
              <a:rPr lang="en-US" sz="2200" dirty="0"/>
              <a:t>Example 2: The Coach </a:t>
            </a:r>
          </a:p>
          <a:p>
            <a:r>
              <a:rPr lang="en-US" sz="2200" dirty="0">
                <a:solidFill>
                  <a:srgbClr val="007FA3"/>
                </a:solidFill>
              </a:rPr>
              <a:t>Healthcare</a:t>
            </a:r>
            <a:r>
              <a:rPr lang="en-US" sz="2200" dirty="0"/>
              <a:t>—Humana Examples</a:t>
            </a:r>
          </a:p>
          <a:p>
            <a:pPr marL="829818" lvl="1" indent="-342900"/>
            <a:r>
              <a:rPr lang="en-US" sz="2200" dirty="0"/>
              <a:t>Example 1: Preventing Falls in a Senior Population</a:t>
            </a:r>
          </a:p>
          <a:p>
            <a:pPr marL="829818" lvl="1" indent="-342900"/>
            <a:r>
              <a:rPr lang="en-US" sz="2200" dirty="0"/>
              <a:t>Example 2: Define the Right Metrics</a:t>
            </a:r>
          </a:p>
          <a:p>
            <a:pPr marL="829818" lvl="1" indent="-342900"/>
            <a:r>
              <a:rPr lang="en-US" sz="2200" dirty="0"/>
              <a:t>Example 3: Predictive Models to Identify the Highest Risk Membership in a Health Insurer</a:t>
            </a:r>
          </a:p>
          <a:p>
            <a:r>
              <a:rPr lang="en-US" sz="2200" dirty="0">
                <a:solidFill>
                  <a:srgbClr val="007FA3"/>
                </a:solidFill>
              </a:rPr>
              <a:t>Retail</a:t>
            </a:r>
            <a:r>
              <a:rPr lang="en-US" sz="2200" dirty="0"/>
              <a:t>—Retail Value Chain …</a:t>
            </a:r>
          </a:p>
          <a:p>
            <a:r>
              <a:rPr lang="en-US" sz="2200" dirty="0">
                <a:solidFill>
                  <a:srgbClr val="007FA3"/>
                </a:solidFill>
              </a:rPr>
              <a:t>Image Analytics</a:t>
            </a:r>
          </a:p>
        </p:txBody>
      </p:sp>
    </p:spTree>
    <p:extLst>
      <p:ext uri="{BB962C8B-B14F-4D97-AF65-F5344CB8AC3E}">
        <p14:creationId xmlns:p14="http://schemas.microsoft.com/office/powerpoint/2010/main" val="1472788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US" sz="3600" dirty="0">
                <a:latin typeface="+mj-lt"/>
              </a:rPr>
              <a:t>Analytics Examples in Selected Domains </a:t>
            </a:r>
            <a:r>
              <a:rPr lang="en-US" sz="2800" dirty="0">
                <a:latin typeface="+mj-lt"/>
              </a:rPr>
              <a:t>(2 of 2)</a:t>
            </a:r>
            <a:endParaRPr lang="en-US" sz="3600" dirty="0">
              <a:latin typeface="+mj-lt"/>
            </a:endParaRPr>
          </a:p>
        </p:txBody>
      </p:sp>
      <p:sp>
        <p:nvSpPr>
          <p:cNvPr id="3" name="Content Placeholder 2"/>
          <p:cNvSpPr>
            <a:spLocks noGrp="1"/>
          </p:cNvSpPr>
          <p:nvPr>
            <p:ph idx="1"/>
          </p:nvPr>
        </p:nvSpPr>
        <p:spPr>
          <a:xfrm>
            <a:off x="457200" y="1387673"/>
            <a:ext cx="8153400" cy="307777"/>
          </a:xfrm>
        </p:spPr>
        <p:txBody>
          <a:bodyPr wrap="square">
            <a:spAutoFit/>
          </a:bodyPr>
          <a:lstStyle/>
          <a:p>
            <a:r>
              <a:rPr lang="en-US" sz="2000" dirty="0">
                <a:solidFill>
                  <a:srgbClr val="007FA3"/>
                </a:solidFill>
              </a:rPr>
              <a:t>Retail </a:t>
            </a:r>
            <a:r>
              <a:rPr lang="en-US" sz="2000" dirty="0"/>
              <a:t>…</a:t>
            </a:r>
          </a:p>
        </p:txBody>
      </p:sp>
      <p:sp>
        <p:nvSpPr>
          <p:cNvPr id="4" name="Content Placeholder 3"/>
          <p:cNvSpPr>
            <a:spLocks noGrp="1"/>
          </p:cNvSpPr>
          <p:nvPr>
            <p:ph idx="13"/>
          </p:nvPr>
        </p:nvSpPr>
        <p:spPr>
          <a:xfrm>
            <a:off x="447675" y="1952625"/>
            <a:ext cx="8153400" cy="307777"/>
          </a:xfrm>
        </p:spPr>
        <p:txBody>
          <a:bodyPr wrap="square">
            <a:spAutoFit/>
          </a:bodyPr>
          <a:lstStyle/>
          <a:p>
            <a:pPr marL="0" indent="0">
              <a:buNone/>
            </a:pPr>
            <a:r>
              <a:rPr lang="en-IN" sz="2000" b="1" dirty="0"/>
              <a:t>Figure 1.15</a:t>
            </a:r>
            <a:r>
              <a:rPr lang="en-IN" sz="2000" dirty="0"/>
              <a:t> Example of Analytics Applications in a Retail Value Chain.</a:t>
            </a:r>
          </a:p>
        </p:txBody>
      </p:sp>
      <p:pic>
        <p:nvPicPr>
          <p:cNvPr id="7" name="Picture 3" descr="• The infographic has the title: Retail Value Chain along with the caption: Critical needs at every touch point of the Retail Value Chain&#10;• At the center of the graphic is a large blue arrow pointing to the right. &#10;• On the left side of the arrow is a graphic of a man and a woman in formal clothing. A box below the graphic is labeled vendors. &#10;• On the arrowhead a graphic shows a man and a woman. A box below the graphic is labeled customers.&#10;• On the arrow, the following is depicted:&#10;• A graphic of a man in a white coat working on a computer is labeled Planning.&#10;• A graphic of a group of people in formal clothing looking at papers and charts is labeled Merchandizing.&#10;• A graphic of a group of people in formal clothing standing beside a table with a laptop and papers on it and making gestures with their hands. The graphic is labeled Buying.&#10;• A graphic of a truck beside a factory is labeled Warehouse &amp; Logistics. &#10;• A graphic of a group of people in formal clothing standing beside a table with papers on it and gesturing at each other. The graphic is labeled Multichannel Operations.&#10;• There are 3 text boxes above the arrow&#10;• The left box lists the following: &#10;• Shelf-space optimization&#10;• Location analysis&#10;• Shelf and floor planning&#10;• Promotions and markdown optimization&#10;• The middle box lists the following: &#10;• Trend analysis&#10;• Category management&#10;• Predicting trigger events for sales&#10;• Better forecasts of demand&#10;• The right box lists the following:&#10;• Deliver seamless customer experience&#10;• Understand relative performance of channels&#10;• Optimize marketing strategies&#10;• There are 4 text boxes below the arrow&#10;• Starting from left, the first box lists the following:&#10;• Supply chain management&#10;• Inventory cost optimization&#10;• Inventory shortage and excess management&#10;• Less unwanted costs&#10;• The second box from the left lists the following:&#10;• Targeted promotions&#10;• Customized inventory&#10;• Promotions and price optimization&#10;• Customized shopping experience&#10;• The third box from the left lists the following:&#10;• On-time product availability at low costs&#10;• Order fulfillment and clubbing&#10;• Reduced transportation costs&#10;• The fourth box from the left lists the following:&#10;• Building retention and satisfaction&#10;• Understanding the needs of the customer better&#10;• Serving high LTV customers better"/>
          <p:cNvPicPr>
            <a:picLocks noChangeAspect="1" noChangeArrowheads="1"/>
          </p:cNvPicPr>
          <p:nvPr/>
        </p:nvPicPr>
        <p:blipFill rotWithShape="1">
          <a:blip r:embed="rId3">
            <a:extLst>
              <a:ext uri="{28A0092B-C50C-407E-A947-70E740481C1C}">
                <a14:useLocalDpi xmlns:a14="http://schemas.microsoft.com/office/drawing/2010/main" val="0"/>
              </a:ext>
            </a:extLst>
          </a:blip>
          <a:srcRect b="4437"/>
          <a:stretch/>
        </p:blipFill>
        <p:spPr bwMode="auto">
          <a:xfrm>
            <a:off x="1321923" y="2358434"/>
            <a:ext cx="6486176" cy="360159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6068854"/>
            <a:ext cx="8153400" cy="246221"/>
          </a:xfrm>
        </p:spPr>
        <p:txBody>
          <a:bodyPr>
            <a:spAutoFit/>
          </a:bodyPr>
          <a:lstStyle/>
          <a:p>
            <a:pPr marL="0" indent="0">
              <a:buNone/>
            </a:pPr>
            <a:r>
              <a:rPr lang="en-IN" i="1" dirty="0"/>
              <a:t>Source: </a:t>
            </a:r>
            <a:r>
              <a:rPr lang="en-IN" dirty="0"/>
              <a:t>Contributed by Abhishek </a:t>
            </a:r>
            <a:r>
              <a:rPr lang="en-IN" dirty="0" err="1"/>
              <a:t>Rathi</a:t>
            </a:r>
            <a:r>
              <a:rPr lang="en-IN" dirty="0"/>
              <a:t>, </a:t>
            </a:r>
            <a:r>
              <a:rPr lang="en-IN" spc="-300" dirty="0"/>
              <a:t>C  E  </a:t>
            </a:r>
            <a:r>
              <a:rPr lang="en-IN" dirty="0"/>
              <a:t>O, </a:t>
            </a:r>
            <a:r>
              <a:rPr lang="en-IN" b="1" dirty="0">
                <a:hlinkClick r:id="rId4" tooltip="http://vCreaTek.com"/>
              </a:rPr>
              <a:t>vCreaTek.com</a:t>
            </a:r>
            <a:r>
              <a:rPr lang="en-IN" dirty="0"/>
              <a:t>.</a:t>
            </a:r>
          </a:p>
        </p:txBody>
      </p:sp>
    </p:spTree>
    <p:extLst>
      <p:ext uri="{BB962C8B-B14F-4D97-AF65-F5344CB8AC3E}">
        <p14:creationId xmlns:p14="http://schemas.microsoft.com/office/powerpoint/2010/main" val="201400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1.7</a:t>
            </a:r>
          </a:p>
        </p:txBody>
      </p:sp>
      <p:sp>
        <p:nvSpPr>
          <p:cNvPr id="3" name="Content Placeholder 2"/>
          <p:cNvSpPr>
            <a:spLocks noGrp="1"/>
          </p:cNvSpPr>
          <p:nvPr>
            <p:ph idx="1"/>
          </p:nvPr>
        </p:nvSpPr>
        <p:spPr>
          <a:xfrm>
            <a:off x="457200" y="714375"/>
            <a:ext cx="8153400" cy="430887"/>
          </a:xfrm>
        </p:spPr>
        <p:txBody>
          <a:bodyPr wrap="square">
            <a:spAutoFit/>
          </a:bodyPr>
          <a:lstStyle/>
          <a:p>
            <a:pPr marL="0" indent="0">
              <a:buNone/>
            </a:pPr>
            <a:r>
              <a:rPr lang="en-IN" sz="2800" b="1" dirty="0">
                <a:solidFill>
                  <a:srgbClr val="007FA3"/>
                </a:solidFill>
              </a:rPr>
              <a:t>Image Analysis Helps Estimate Plant Cover</a:t>
            </a:r>
            <a:endParaRPr lang="en-US" sz="2800" b="1" dirty="0">
              <a:solidFill>
                <a:srgbClr val="007FA3"/>
              </a:solidFill>
            </a:endParaRPr>
          </a:p>
        </p:txBody>
      </p:sp>
      <p:sp>
        <p:nvSpPr>
          <p:cNvPr id="4" name="Content Placeholder 3"/>
          <p:cNvSpPr>
            <a:spLocks noGrp="1"/>
          </p:cNvSpPr>
          <p:nvPr>
            <p:ph idx="13"/>
          </p:nvPr>
        </p:nvSpPr>
        <p:spPr>
          <a:xfrm>
            <a:off x="447675" y="1371600"/>
            <a:ext cx="8162925" cy="4093428"/>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What is the purpose of knowing how much ground is covered by green foliage on a farm? In a forest?</a:t>
            </a:r>
          </a:p>
          <a:p>
            <a:pPr marL="457200" indent="-457200">
              <a:buFont typeface="+mj-lt"/>
              <a:buAutoNum type="arabicPeriod"/>
            </a:pPr>
            <a:r>
              <a:rPr lang="en-US" sz="2400" dirty="0"/>
              <a:t>Why would image analysis of foliage through an app be better than a visual check?</a:t>
            </a:r>
          </a:p>
          <a:p>
            <a:pPr marL="457200" indent="-457200">
              <a:buFont typeface="+mj-lt"/>
              <a:buAutoNum type="arabicPeriod"/>
            </a:pPr>
            <a:r>
              <a:rPr lang="en-US" sz="2400" dirty="0"/>
              <a:t>Explore research papers to understand the underlying algorithmic logic of image analysis. What did you learn?</a:t>
            </a:r>
          </a:p>
          <a:p>
            <a:pPr marL="457200" indent="-457200">
              <a:buFont typeface="+mj-lt"/>
              <a:buAutoNum type="arabicPeriod"/>
            </a:pPr>
            <a:r>
              <a:rPr lang="en-US" sz="2400" dirty="0"/>
              <a:t>What other applications of image analysis can you think of?</a:t>
            </a:r>
          </a:p>
        </p:txBody>
      </p:sp>
    </p:spTree>
    <p:extLst>
      <p:ext uri="{BB962C8B-B14F-4D97-AF65-F5344CB8AC3E}">
        <p14:creationId xmlns:p14="http://schemas.microsoft.com/office/powerpoint/2010/main" val="3398452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Artificial Intelligence Overview</a:t>
            </a:r>
          </a:p>
        </p:txBody>
      </p:sp>
      <p:sp>
        <p:nvSpPr>
          <p:cNvPr id="3" name="Content Placeholder 2"/>
          <p:cNvSpPr>
            <a:spLocks noGrp="1"/>
          </p:cNvSpPr>
          <p:nvPr>
            <p:ph idx="1"/>
          </p:nvPr>
        </p:nvSpPr>
        <p:spPr>
          <a:xfrm>
            <a:off x="456154" y="990600"/>
            <a:ext cx="8153400" cy="4424288"/>
          </a:xfrm>
        </p:spPr>
        <p:txBody>
          <a:bodyPr wrap="square">
            <a:spAutoFit/>
          </a:bodyPr>
          <a:lstStyle/>
          <a:p>
            <a:pPr marL="285750" indent="-285750"/>
            <a:r>
              <a:rPr lang="en-US" sz="2400" dirty="0"/>
              <a:t>What Is artificial intelligence (</a:t>
            </a:r>
            <a:r>
              <a:rPr lang="en-US" sz="2400" spc="-300" dirty="0"/>
              <a:t>A </a:t>
            </a:r>
            <a:r>
              <a:rPr lang="en-US" sz="2400" dirty="0"/>
              <a:t>I)?</a:t>
            </a:r>
          </a:p>
          <a:p>
            <a:pPr marL="781050" lvl="1" indent="-295275"/>
            <a:r>
              <a:rPr lang="en-US" sz="2400" dirty="0"/>
              <a:t>Technology that can learn to do things better over time.</a:t>
            </a:r>
          </a:p>
          <a:p>
            <a:pPr marL="781050" lvl="1" indent="-295275"/>
            <a:r>
              <a:rPr lang="en-US" sz="2400" dirty="0"/>
              <a:t>Technology that can understand human language.</a:t>
            </a:r>
          </a:p>
          <a:p>
            <a:pPr marL="781050" lvl="1" indent="-295275"/>
            <a:r>
              <a:rPr lang="en-US" sz="2400" dirty="0"/>
              <a:t>Technology that can answer questions.</a:t>
            </a:r>
          </a:p>
          <a:p>
            <a:pPr marL="285750" indent="-285750"/>
            <a:r>
              <a:rPr lang="en-US" sz="2400" dirty="0"/>
              <a:t>The major benefits of </a:t>
            </a:r>
            <a:r>
              <a:rPr lang="en-US" sz="2400" spc="-300" dirty="0"/>
              <a:t>A </a:t>
            </a:r>
            <a:r>
              <a:rPr lang="en-US" sz="2400" dirty="0"/>
              <a:t>I</a:t>
            </a:r>
          </a:p>
          <a:p>
            <a:pPr marL="781050" lvl="1" indent="-295275"/>
            <a:r>
              <a:rPr lang="en-US" sz="2400" dirty="0"/>
              <a:t>Reduction in the cost of performing work. </a:t>
            </a:r>
          </a:p>
          <a:p>
            <a:pPr marL="781050" lvl="1" indent="-295275"/>
            <a:r>
              <a:rPr lang="en-US" sz="2400" dirty="0"/>
              <a:t>Work can be performed much faster.</a:t>
            </a:r>
          </a:p>
          <a:p>
            <a:pPr marL="781050" lvl="1" indent="-295275"/>
            <a:r>
              <a:rPr lang="en-US" sz="2400" dirty="0"/>
              <a:t>Work is more consistent than human work.</a:t>
            </a:r>
          </a:p>
          <a:p>
            <a:pPr marL="781050" lvl="1" indent="-295275"/>
            <a:r>
              <a:rPr lang="en-US" sz="2400" dirty="0"/>
              <a:t>Increased productivity, profitability, …</a:t>
            </a:r>
          </a:p>
        </p:txBody>
      </p:sp>
    </p:spTree>
    <p:extLst>
      <p:ext uri="{BB962C8B-B14F-4D97-AF65-F5344CB8AC3E}">
        <p14:creationId xmlns:p14="http://schemas.microsoft.com/office/powerpoint/2010/main" val="1417356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The Landscape of </a:t>
            </a:r>
            <a:r>
              <a:rPr lang="en-US" spc="-450" dirty="0"/>
              <a:t>A </a:t>
            </a:r>
            <a:r>
              <a:rPr lang="en-US" dirty="0"/>
              <a:t>I</a:t>
            </a:r>
          </a:p>
        </p:txBody>
      </p:sp>
      <p:sp>
        <p:nvSpPr>
          <p:cNvPr id="3" name="Content Placeholder 2"/>
          <p:cNvSpPr>
            <a:spLocks noGrp="1"/>
          </p:cNvSpPr>
          <p:nvPr>
            <p:ph idx="1"/>
          </p:nvPr>
        </p:nvSpPr>
        <p:spPr>
          <a:xfrm>
            <a:off x="456154" y="990600"/>
            <a:ext cx="8153400" cy="4847481"/>
          </a:xfrm>
        </p:spPr>
        <p:txBody>
          <a:bodyPr wrap="square">
            <a:spAutoFit/>
          </a:bodyPr>
          <a:lstStyle/>
          <a:p>
            <a:pPr marL="276225" indent="-276225"/>
            <a:r>
              <a:rPr lang="en-US" sz="2400" dirty="0"/>
              <a:t>Major technologies</a:t>
            </a:r>
          </a:p>
          <a:p>
            <a:pPr marL="829818" lvl="1" indent="-342900"/>
            <a:r>
              <a:rPr lang="en-US" sz="2400" dirty="0"/>
              <a:t>Knowledge-based technologies</a:t>
            </a:r>
          </a:p>
          <a:p>
            <a:pPr marL="829818" lvl="1" indent="-342900"/>
            <a:r>
              <a:rPr lang="en-US" sz="2400" dirty="0"/>
              <a:t>Biometric related technologies</a:t>
            </a:r>
          </a:p>
          <a:p>
            <a:r>
              <a:rPr lang="en-US" sz="2400" dirty="0"/>
              <a:t>Tools and platforms …</a:t>
            </a:r>
          </a:p>
          <a:p>
            <a:r>
              <a:rPr lang="en-US" sz="2400" spc="-300" dirty="0"/>
              <a:t>A </a:t>
            </a:r>
            <a:r>
              <a:rPr lang="en-US" sz="2400" dirty="0"/>
              <a:t>I applications …</a:t>
            </a:r>
          </a:p>
          <a:p>
            <a:r>
              <a:rPr lang="en-US" sz="2400" dirty="0"/>
              <a:t>Narrow (weak) versus general (strong) </a:t>
            </a:r>
            <a:r>
              <a:rPr lang="en-US" sz="2400" spc="-300" dirty="0"/>
              <a:t>A </a:t>
            </a:r>
            <a:r>
              <a:rPr lang="en-US" sz="2400" dirty="0"/>
              <a:t>I</a:t>
            </a:r>
          </a:p>
          <a:p>
            <a:r>
              <a:rPr lang="en-US" sz="2400" dirty="0"/>
              <a:t>The three flavors of </a:t>
            </a:r>
            <a:r>
              <a:rPr lang="en-US" sz="2400" spc="-300" dirty="0"/>
              <a:t>A </a:t>
            </a:r>
            <a:r>
              <a:rPr lang="en-US" sz="2400" dirty="0"/>
              <a:t>I decisions</a:t>
            </a:r>
          </a:p>
          <a:p>
            <a:pPr marL="829818" lvl="1" indent="-342900"/>
            <a:r>
              <a:rPr lang="en-US" sz="2400" dirty="0"/>
              <a:t>Assisted intelligence</a:t>
            </a:r>
          </a:p>
          <a:p>
            <a:pPr marL="829818" lvl="1" indent="-342900"/>
            <a:r>
              <a:rPr lang="en-US" sz="2400" dirty="0"/>
              <a:t>Autonomous </a:t>
            </a:r>
            <a:r>
              <a:rPr lang="en-US" sz="2400" spc="-300" dirty="0"/>
              <a:t>A </a:t>
            </a:r>
            <a:r>
              <a:rPr lang="en-US" sz="2400" dirty="0"/>
              <a:t>I</a:t>
            </a:r>
          </a:p>
          <a:p>
            <a:pPr marL="829818" lvl="1" indent="-342900"/>
            <a:r>
              <a:rPr lang="en-US" sz="2400" dirty="0"/>
              <a:t>Augmented Intelligence</a:t>
            </a:r>
          </a:p>
        </p:txBody>
      </p:sp>
    </p:spTree>
    <p:extLst>
      <p:ext uri="{BB962C8B-B14F-4D97-AF65-F5344CB8AC3E}">
        <p14:creationId xmlns:p14="http://schemas.microsoft.com/office/powerpoint/2010/main" val="343774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1.8</a:t>
            </a: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spc="-300" dirty="0">
                <a:solidFill>
                  <a:srgbClr val="007FA3"/>
                </a:solidFill>
              </a:rPr>
              <a:t>A </a:t>
            </a:r>
            <a:r>
              <a:rPr lang="en-IN" sz="2800" b="1" dirty="0">
                <a:solidFill>
                  <a:srgbClr val="007FA3"/>
                </a:solidFill>
              </a:rPr>
              <a:t>I Increases Passengers’ Comfort and Security in Airports and Borders</a:t>
            </a:r>
            <a:endParaRPr lang="en-US" sz="2800" b="1" dirty="0">
              <a:solidFill>
                <a:srgbClr val="007FA3"/>
              </a:solidFill>
            </a:endParaRPr>
          </a:p>
        </p:txBody>
      </p:sp>
      <p:sp>
        <p:nvSpPr>
          <p:cNvPr id="4" name="Content Placeholder 3"/>
          <p:cNvSpPr>
            <a:spLocks noGrp="1"/>
          </p:cNvSpPr>
          <p:nvPr>
            <p:ph idx="13"/>
          </p:nvPr>
        </p:nvSpPr>
        <p:spPr>
          <a:xfrm>
            <a:off x="447675" y="2129210"/>
            <a:ext cx="8162925" cy="2423740"/>
          </a:xfrm>
        </p:spPr>
        <p:txBody>
          <a:bodyPr wrap="square">
            <a:spAutoFit/>
          </a:bodyPr>
          <a:lstStyle/>
          <a:p>
            <a:pPr marL="0" indent="0">
              <a:buNone/>
            </a:pPr>
            <a:r>
              <a:rPr lang="en-US" sz="2400" b="1" dirty="0"/>
              <a:t>Questions for Discussion: </a:t>
            </a:r>
          </a:p>
          <a:p>
            <a:pPr marL="457200" indent="-457200">
              <a:buFont typeface="+mj-lt"/>
              <a:buAutoNum type="arabicPeriod"/>
            </a:pPr>
            <a:r>
              <a:rPr lang="en-US" sz="2400" dirty="0"/>
              <a:t>List the benefits of </a:t>
            </a:r>
            <a:r>
              <a:rPr lang="en-US" sz="2400" spc="-300" dirty="0"/>
              <a:t>A </a:t>
            </a:r>
            <a:r>
              <a:rPr lang="en-US" sz="2400" dirty="0"/>
              <a:t>I devices to travelers.</a:t>
            </a:r>
          </a:p>
          <a:p>
            <a:pPr marL="457200" indent="-457200">
              <a:buFont typeface="+mj-lt"/>
              <a:buAutoNum type="arabicPeriod"/>
            </a:pPr>
            <a:r>
              <a:rPr lang="en-US" sz="2400" dirty="0"/>
              <a:t>List the benefits to governments and airline companies.</a:t>
            </a:r>
          </a:p>
          <a:p>
            <a:pPr marL="457200" indent="-457200">
              <a:buFont typeface="+mj-lt"/>
              <a:buAutoNum type="arabicPeriod"/>
            </a:pPr>
            <a:r>
              <a:rPr lang="en-US" sz="2400" dirty="0"/>
              <a:t>Relate this case to machine vision and other </a:t>
            </a:r>
            <a:r>
              <a:rPr lang="en-US" sz="2400" spc="-300" dirty="0"/>
              <a:t>A </a:t>
            </a:r>
            <a:r>
              <a:rPr lang="en-US" sz="2400" dirty="0"/>
              <a:t>I tools that deal with people’s biometrics.</a:t>
            </a:r>
          </a:p>
        </p:txBody>
      </p:sp>
    </p:spTree>
    <p:extLst>
      <p:ext uri="{BB962C8B-B14F-4D97-AF65-F5344CB8AC3E}">
        <p14:creationId xmlns:p14="http://schemas.microsoft.com/office/powerpoint/2010/main" val="995275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Societal Impacts of </a:t>
            </a:r>
            <a:r>
              <a:rPr lang="en-US" spc="-450" dirty="0"/>
              <a:t>A </a:t>
            </a:r>
            <a:r>
              <a:rPr lang="en-US" dirty="0"/>
              <a:t>I</a:t>
            </a:r>
          </a:p>
        </p:txBody>
      </p:sp>
      <p:sp>
        <p:nvSpPr>
          <p:cNvPr id="3" name="Content Placeholder 2"/>
          <p:cNvSpPr>
            <a:spLocks noGrp="1"/>
          </p:cNvSpPr>
          <p:nvPr>
            <p:ph idx="1"/>
          </p:nvPr>
        </p:nvSpPr>
        <p:spPr>
          <a:xfrm>
            <a:off x="456154" y="990600"/>
            <a:ext cx="8153400" cy="3724096"/>
          </a:xfrm>
        </p:spPr>
        <p:txBody>
          <a:bodyPr wrap="square">
            <a:spAutoFit/>
          </a:bodyPr>
          <a:lstStyle/>
          <a:p>
            <a:r>
              <a:rPr lang="en-US" sz="2400" dirty="0"/>
              <a:t>Impact on agriculture</a:t>
            </a:r>
          </a:p>
          <a:p>
            <a:r>
              <a:rPr lang="en-US" sz="2400" dirty="0"/>
              <a:t>Contribution to health and medical care</a:t>
            </a:r>
          </a:p>
          <a:p>
            <a:r>
              <a:rPr lang="en-US" sz="2400" dirty="0"/>
              <a:t>Other societal applications</a:t>
            </a:r>
          </a:p>
          <a:p>
            <a:pPr marL="829818" lvl="1" indent="-342900"/>
            <a:r>
              <a:rPr lang="en-US" sz="2400" dirty="0"/>
              <a:t>Transportation</a:t>
            </a:r>
          </a:p>
          <a:p>
            <a:pPr marL="829818" lvl="1" indent="-342900"/>
            <a:r>
              <a:rPr lang="en-US" sz="2400" dirty="0"/>
              <a:t>Utilities</a:t>
            </a:r>
          </a:p>
          <a:p>
            <a:pPr marL="829818" lvl="1" indent="-342900"/>
            <a:r>
              <a:rPr lang="en-US" sz="2400" dirty="0"/>
              <a:t>Education</a:t>
            </a:r>
          </a:p>
          <a:p>
            <a:pPr marL="829818" lvl="1" indent="-342900"/>
            <a:r>
              <a:rPr lang="en-US" sz="2400" dirty="0"/>
              <a:t>Social services</a:t>
            </a:r>
          </a:p>
          <a:p>
            <a:pPr marL="829818" lvl="1" indent="-342900"/>
            <a:r>
              <a:rPr lang="en-US" sz="2400" dirty="0"/>
              <a:t>Also see Chapter 13 for smart cities </a:t>
            </a:r>
          </a:p>
        </p:txBody>
      </p:sp>
    </p:spTree>
    <p:extLst>
      <p:ext uri="{BB962C8B-B14F-4D97-AF65-F5344CB8AC3E}">
        <p14:creationId xmlns:p14="http://schemas.microsoft.com/office/powerpoint/2010/main" val="9019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(1 of 2)</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Intelligent Systems Work for KONE Elevators and Escalators Company</a:t>
            </a:r>
            <a:endParaRPr lang="en-US" sz="2800" b="1" dirty="0"/>
          </a:p>
        </p:txBody>
      </p:sp>
      <p:sp>
        <p:nvSpPr>
          <p:cNvPr id="4" name="Content Placeholder 3"/>
          <p:cNvSpPr>
            <a:spLocks noGrp="1"/>
          </p:cNvSpPr>
          <p:nvPr>
            <p:ph idx="13"/>
          </p:nvPr>
        </p:nvSpPr>
        <p:spPr>
          <a:xfrm>
            <a:off x="457200" y="1905000"/>
            <a:ext cx="8153400" cy="1492716"/>
          </a:xfrm>
        </p:spPr>
        <p:txBody>
          <a:bodyPr>
            <a:spAutoFit/>
          </a:bodyPr>
          <a:lstStyle/>
          <a:p>
            <a:pPr marL="285750" indent="-285750"/>
            <a:r>
              <a:rPr lang="en-US" sz="2400" dirty="0"/>
              <a:t>The problem…</a:t>
            </a:r>
          </a:p>
          <a:p>
            <a:pPr marL="285750" indent="-285750"/>
            <a:r>
              <a:rPr lang="en-US" sz="2400" dirty="0"/>
              <a:t>The solution…</a:t>
            </a:r>
          </a:p>
          <a:p>
            <a:pPr marL="285750" indent="-285750"/>
            <a:r>
              <a:rPr lang="en-US" sz="2400" dirty="0"/>
              <a:t>The results…</a:t>
            </a:r>
          </a:p>
        </p:txBody>
      </p:sp>
      <p:pic>
        <p:nvPicPr>
          <p:cNvPr id="5" name="图片 4">
            <a:extLst>
              <a:ext uri="{FF2B5EF4-FFF2-40B4-BE49-F238E27FC236}">
                <a16:creationId xmlns:a16="http://schemas.microsoft.com/office/drawing/2014/main" id="{0A641A4F-1798-5440-8896-EB3EADA98A31}"/>
              </a:ext>
            </a:extLst>
          </p:cNvPr>
          <p:cNvPicPr>
            <a:picLocks noChangeAspect="1"/>
          </p:cNvPicPr>
          <p:nvPr/>
        </p:nvPicPr>
        <p:blipFill>
          <a:blip r:embed="rId3"/>
          <a:stretch>
            <a:fillRect/>
          </a:stretch>
        </p:blipFill>
        <p:spPr>
          <a:xfrm>
            <a:off x="4343400" y="3397716"/>
            <a:ext cx="1562100" cy="1295400"/>
          </a:xfrm>
          <a:prstGeom prst="rect">
            <a:avLst/>
          </a:prstGeom>
        </p:spPr>
      </p:pic>
    </p:spTree>
    <p:extLst>
      <p:ext uri="{BB962C8B-B14F-4D97-AF65-F5344CB8AC3E}">
        <p14:creationId xmlns:p14="http://schemas.microsoft.com/office/powerpoint/2010/main" val="553408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1.9</a:t>
            </a:r>
          </a:p>
        </p:txBody>
      </p:sp>
      <p:sp>
        <p:nvSpPr>
          <p:cNvPr id="3" name="Content Placeholder 2"/>
          <p:cNvSpPr>
            <a:spLocks noGrp="1"/>
          </p:cNvSpPr>
          <p:nvPr>
            <p:ph idx="1"/>
          </p:nvPr>
        </p:nvSpPr>
        <p:spPr>
          <a:xfrm>
            <a:off x="457200" y="733425"/>
            <a:ext cx="8153400" cy="861774"/>
          </a:xfrm>
        </p:spPr>
        <p:txBody>
          <a:bodyPr wrap="square">
            <a:spAutoFit/>
          </a:bodyPr>
          <a:lstStyle/>
          <a:p>
            <a:pPr marL="0" indent="0">
              <a:buNone/>
            </a:pPr>
            <a:r>
              <a:rPr lang="en-IN" sz="2800" b="1" dirty="0">
                <a:solidFill>
                  <a:srgbClr val="007FA3"/>
                </a:solidFill>
              </a:rPr>
              <a:t>Robots Took the Job of Camel-Racing Jockeys for Societal Benefits</a:t>
            </a:r>
            <a:endParaRPr lang="en-US" sz="2800" b="1" dirty="0">
              <a:solidFill>
                <a:srgbClr val="007FA3"/>
              </a:solidFill>
            </a:endParaRPr>
          </a:p>
        </p:txBody>
      </p:sp>
      <p:sp>
        <p:nvSpPr>
          <p:cNvPr id="4" name="Content Placeholder 3"/>
          <p:cNvSpPr>
            <a:spLocks noGrp="1"/>
          </p:cNvSpPr>
          <p:nvPr>
            <p:ph idx="13"/>
          </p:nvPr>
        </p:nvSpPr>
        <p:spPr>
          <a:xfrm>
            <a:off x="447675" y="1907143"/>
            <a:ext cx="8162925" cy="4093428"/>
          </a:xfrm>
        </p:spPr>
        <p:txBody>
          <a:bodyPr wrap="square">
            <a:spAutoFit/>
          </a:bodyPr>
          <a:lstStyle/>
          <a:p>
            <a:pPr marL="0" indent="0">
              <a:buNone/>
            </a:pPr>
            <a:r>
              <a:rPr lang="en-US" sz="2400" b="1" dirty="0"/>
              <a:t>Questions for Discussion: </a:t>
            </a:r>
          </a:p>
          <a:p>
            <a:pPr marL="457200" indent="-457200">
              <a:buFont typeface="+mj-lt"/>
              <a:buAutoNum type="arabicPeriod"/>
            </a:pPr>
            <a:r>
              <a:rPr lang="en-US" sz="2400" dirty="0"/>
              <a:t>It is said that the robots eradicated the child slavery. Explain.</a:t>
            </a:r>
          </a:p>
          <a:p>
            <a:pPr marL="457200" indent="-457200">
              <a:buFont typeface="+mj-lt"/>
              <a:buAutoNum type="arabicPeriod"/>
            </a:pPr>
            <a:r>
              <a:rPr lang="en-US" sz="2400" dirty="0"/>
              <a:t>Why do the owners need to drive by their camels while they are racing?</a:t>
            </a:r>
          </a:p>
          <a:p>
            <a:pPr marL="457200" indent="-457200">
              <a:buFont typeface="+mj-lt"/>
              <a:buAutoNum type="arabicPeriod"/>
            </a:pPr>
            <a:r>
              <a:rPr lang="en-US" sz="2400" dirty="0"/>
              <a:t>Why not duplicate the technology for horse racing?</a:t>
            </a:r>
          </a:p>
          <a:p>
            <a:pPr marL="457200" indent="-457200">
              <a:buFont typeface="+mj-lt"/>
              <a:buAutoNum type="arabicPeriod"/>
            </a:pPr>
            <a:r>
              <a:rPr lang="en-US" sz="2400" dirty="0"/>
              <a:t>Summarize ethical aspects of this case (Read Boddington, 2017). Do this exercise after you have read about ethics in Chapter 14.</a:t>
            </a:r>
          </a:p>
        </p:txBody>
      </p:sp>
      <p:pic>
        <p:nvPicPr>
          <p:cNvPr id="5" name="图片 4">
            <a:extLst>
              <a:ext uri="{FF2B5EF4-FFF2-40B4-BE49-F238E27FC236}">
                <a16:creationId xmlns:a16="http://schemas.microsoft.com/office/drawing/2014/main" id="{0C18561B-526B-624E-8125-86BF638F6F44}"/>
              </a:ext>
            </a:extLst>
          </p:cNvPr>
          <p:cNvPicPr>
            <a:picLocks noChangeAspect="1"/>
          </p:cNvPicPr>
          <p:nvPr/>
        </p:nvPicPr>
        <p:blipFill>
          <a:blip r:embed="rId3"/>
          <a:stretch>
            <a:fillRect/>
          </a:stretch>
        </p:blipFill>
        <p:spPr>
          <a:xfrm>
            <a:off x="6858000" y="1143000"/>
            <a:ext cx="1562100" cy="1295400"/>
          </a:xfrm>
          <a:prstGeom prst="rect">
            <a:avLst/>
          </a:prstGeom>
        </p:spPr>
      </p:pic>
    </p:spTree>
    <p:extLst>
      <p:ext uri="{BB962C8B-B14F-4D97-AF65-F5344CB8AC3E}">
        <p14:creationId xmlns:p14="http://schemas.microsoft.com/office/powerpoint/2010/main" val="35508007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Convergence of Analytics and </a:t>
            </a:r>
            <a:r>
              <a:rPr lang="en-IN" spc="-450" dirty="0"/>
              <a:t>A </a:t>
            </a:r>
            <a:r>
              <a:rPr lang="en-IN" dirty="0"/>
              <a:t>I</a:t>
            </a:r>
            <a:endParaRPr lang="en-US" dirty="0"/>
          </a:p>
        </p:txBody>
      </p:sp>
      <p:sp>
        <p:nvSpPr>
          <p:cNvPr id="3" name="Content Placeholder 2"/>
          <p:cNvSpPr>
            <a:spLocks noGrp="1"/>
          </p:cNvSpPr>
          <p:nvPr>
            <p:ph idx="1"/>
          </p:nvPr>
        </p:nvSpPr>
        <p:spPr>
          <a:xfrm>
            <a:off x="456154" y="990600"/>
            <a:ext cx="8153400" cy="4108817"/>
          </a:xfrm>
        </p:spPr>
        <p:txBody>
          <a:bodyPr wrap="square">
            <a:spAutoFit/>
          </a:bodyPr>
          <a:lstStyle/>
          <a:p>
            <a:r>
              <a:rPr lang="en-US" sz="2400" dirty="0"/>
              <a:t>Major differences between analytics and </a:t>
            </a:r>
            <a:r>
              <a:rPr lang="en-US" sz="2400" spc="-300" dirty="0"/>
              <a:t>a </a:t>
            </a:r>
            <a:r>
              <a:rPr lang="en-US" sz="2400" dirty="0" err="1"/>
              <a:t>i</a:t>
            </a:r>
            <a:endParaRPr lang="en-US" sz="2400" dirty="0"/>
          </a:p>
          <a:p>
            <a:r>
              <a:rPr lang="en-US" sz="2400" dirty="0"/>
              <a:t>Why combine intelligent systems?</a:t>
            </a:r>
          </a:p>
          <a:p>
            <a:r>
              <a:rPr lang="en-US" sz="2400" dirty="0"/>
              <a:t>How convergence can help?</a:t>
            </a:r>
          </a:p>
          <a:p>
            <a:r>
              <a:rPr lang="en-US" sz="2400" dirty="0"/>
              <a:t>Big Data Is empowering </a:t>
            </a:r>
            <a:r>
              <a:rPr lang="en-US" sz="2400" spc="-300" dirty="0"/>
              <a:t>A </a:t>
            </a:r>
            <a:r>
              <a:rPr lang="en-US" sz="2400" dirty="0"/>
              <a:t>I technologies</a:t>
            </a:r>
          </a:p>
          <a:p>
            <a:r>
              <a:rPr lang="en-US" sz="2400" dirty="0"/>
              <a:t>The convergence of </a:t>
            </a:r>
            <a:r>
              <a:rPr lang="en-US" sz="2400" spc="-300" dirty="0"/>
              <a:t>A </a:t>
            </a:r>
            <a:r>
              <a:rPr lang="en-US" sz="2400" dirty="0"/>
              <a:t>I and the </a:t>
            </a:r>
            <a:r>
              <a:rPr lang="en-US" sz="2400" dirty="0" err="1"/>
              <a:t>IoT</a:t>
            </a:r>
            <a:endParaRPr lang="en-US" sz="2400" dirty="0"/>
          </a:p>
          <a:p>
            <a:r>
              <a:rPr lang="en-US" sz="2400" dirty="0"/>
              <a:t>The convergence with </a:t>
            </a:r>
            <a:r>
              <a:rPr lang="en-US" sz="2400" dirty="0" err="1"/>
              <a:t>blockchain</a:t>
            </a:r>
            <a:r>
              <a:rPr lang="en-US" sz="2400" dirty="0"/>
              <a:t> and other technologies</a:t>
            </a:r>
          </a:p>
          <a:p>
            <a:r>
              <a:rPr lang="en-US" sz="2400" spc="-300" dirty="0"/>
              <a:t>I B </a:t>
            </a:r>
            <a:r>
              <a:rPr lang="en-US" sz="2400" dirty="0"/>
              <a:t>M and Microsoft support for intelligent systems convergence</a:t>
            </a:r>
          </a:p>
        </p:txBody>
      </p:sp>
    </p:spTree>
    <p:extLst>
      <p:ext uri="{BB962C8B-B14F-4D97-AF65-F5344CB8AC3E}">
        <p14:creationId xmlns:p14="http://schemas.microsoft.com/office/powerpoint/2010/main" val="4208717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1.10</a:t>
            </a:r>
          </a:p>
        </p:txBody>
      </p:sp>
      <p:sp>
        <p:nvSpPr>
          <p:cNvPr id="3" name="Content Placeholder 2"/>
          <p:cNvSpPr>
            <a:spLocks noGrp="1"/>
          </p:cNvSpPr>
          <p:nvPr>
            <p:ph idx="1"/>
          </p:nvPr>
        </p:nvSpPr>
        <p:spPr>
          <a:xfrm>
            <a:off x="457200" y="714375"/>
            <a:ext cx="8153400" cy="430887"/>
          </a:xfrm>
        </p:spPr>
        <p:txBody>
          <a:bodyPr wrap="square">
            <a:spAutoFit/>
          </a:bodyPr>
          <a:lstStyle/>
          <a:p>
            <a:pPr marL="0" indent="0">
              <a:buNone/>
            </a:pPr>
            <a:r>
              <a:rPr lang="en-IN" sz="2800" b="1" dirty="0">
                <a:solidFill>
                  <a:srgbClr val="007FA3"/>
                </a:solidFill>
              </a:rPr>
              <a:t>Amazon Go Is Open for Business</a:t>
            </a:r>
            <a:endParaRPr lang="en-US" sz="2800" b="1" dirty="0">
              <a:solidFill>
                <a:srgbClr val="007FA3"/>
              </a:solidFill>
            </a:endParaRPr>
          </a:p>
        </p:txBody>
      </p:sp>
      <p:sp>
        <p:nvSpPr>
          <p:cNvPr id="4" name="Content Placeholder 3"/>
          <p:cNvSpPr>
            <a:spLocks noGrp="1"/>
          </p:cNvSpPr>
          <p:nvPr>
            <p:ph idx="13"/>
          </p:nvPr>
        </p:nvSpPr>
        <p:spPr>
          <a:xfrm>
            <a:off x="447675" y="1371600"/>
            <a:ext cx="8162925" cy="4655121"/>
          </a:xfrm>
        </p:spPr>
        <p:txBody>
          <a:bodyPr wrap="square">
            <a:spAutoFit/>
          </a:bodyPr>
          <a:lstStyle/>
          <a:p>
            <a:pPr marL="0" indent="0">
              <a:buNone/>
            </a:pPr>
            <a:r>
              <a:rPr lang="en-US" sz="2400" b="1" dirty="0"/>
              <a:t>Questions for Discussion: </a:t>
            </a:r>
          </a:p>
          <a:p>
            <a:pPr marL="457200" indent="-457200">
              <a:buFont typeface="+mj-lt"/>
              <a:buAutoNum type="arabicPeriod"/>
            </a:pPr>
            <a:r>
              <a:rPr lang="en-US" sz="2400" dirty="0"/>
              <a:t>Watch the video. What did you like and/or dislike?</a:t>
            </a:r>
          </a:p>
          <a:p>
            <a:pPr marL="457200" indent="-457200">
              <a:buFont typeface="+mj-lt"/>
              <a:buAutoNum type="arabicPeriod"/>
            </a:pPr>
            <a:r>
              <a:rPr lang="en-US" sz="2400" dirty="0"/>
              <a:t>Compare the process described here to a self-check available today in many supermarkets and “big box” stores (Home Depot, etc.).</a:t>
            </a:r>
          </a:p>
          <a:p>
            <a:pPr marL="457200" indent="-457200">
              <a:buFont typeface="+mj-lt"/>
              <a:buAutoNum type="arabicPeriod"/>
            </a:pPr>
            <a:r>
              <a:rPr lang="en-US" sz="2400" dirty="0"/>
              <a:t>The store was opened in downtown Seattle. Why was the downtown location selected?</a:t>
            </a:r>
          </a:p>
          <a:p>
            <a:pPr marL="457200" indent="-457200">
              <a:buFont typeface="+mj-lt"/>
              <a:buAutoNum type="arabicPeriod"/>
            </a:pPr>
            <a:r>
              <a:rPr lang="en-US" sz="2400" dirty="0"/>
              <a:t>What are the benefits to customers? To Amazon?</a:t>
            </a:r>
          </a:p>
          <a:p>
            <a:pPr marL="457200" indent="-457200">
              <a:buFont typeface="+mj-lt"/>
              <a:buAutoNum type="arabicPeriod"/>
            </a:pPr>
            <a:r>
              <a:rPr lang="en-US" sz="2400" dirty="0"/>
              <a:t>Will customers be ready to trade privacy for convenience? Discuss.</a:t>
            </a:r>
          </a:p>
        </p:txBody>
      </p:sp>
      <p:pic>
        <p:nvPicPr>
          <p:cNvPr id="6" name="图片 5">
            <a:extLst>
              <a:ext uri="{FF2B5EF4-FFF2-40B4-BE49-F238E27FC236}">
                <a16:creationId xmlns:a16="http://schemas.microsoft.com/office/drawing/2014/main" id="{1F93B8BB-8324-7448-931F-A5A23AD8E623}"/>
              </a:ext>
            </a:extLst>
          </p:cNvPr>
          <p:cNvPicPr>
            <a:picLocks noChangeAspect="1"/>
          </p:cNvPicPr>
          <p:nvPr/>
        </p:nvPicPr>
        <p:blipFill>
          <a:blip r:embed="rId3"/>
          <a:stretch>
            <a:fillRect/>
          </a:stretch>
        </p:blipFill>
        <p:spPr>
          <a:xfrm>
            <a:off x="6934200" y="350996"/>
            <a:ext cx="1562100" cy="1295400"/>
          </a:xfrm>
          <a:prstGeom prst="rect">
            <a:avLst/>
          </a:prstGeom>
        </p:spPr>
      </p:pic>
    </p:spTree>
    <p:extLst>
      <p:ext uri="{BB962C8B-B14F-4D97-AF65-F5344CB8AC3E}">
        <p14:creationId xmlns:p14="http://schemas.microsoft.com/office/powerpoint/2010/main" val="3131661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Overview of Analytics Ecosystem</a:t>
            </a:r>
            <a:endParaRPr lang="en-US" dirty="0"/>
          </a:p>
        </p:txBody>
      </p:sp>
      <p:pic>
        <p:nvPicPr>
          <p:cNvPr id="11266" name="Picture 2" descr="• At the center of the graphic is an ellipse labeled Analytics User Organization.&#10;• Surrounding the ellipse are 2 layers of petals with labels on each petal&#10;• The first layer has 4 petals. They are labeled the following in clockwise order:&#10;• Regulators and Policy Makers&#10;• Analytics Industry Analysts and Influencers&#10;• Academic Institutions and Certification Agencies&#10;• Application Developers: Industry Specific or General&#10;• The first layer has 6 petals. They are labeled the following in clockwise order:&#10;• Data Management Infrastructure Providers&#10;• Data Warehouse Providers&#10;• Middleware Providers&#10;• Data Service Providers&#10;• Analytics-Focused Software Developers&#10;• Data Generation Infrastructure Providers"/>
          <p:cNvPicPr>
            <a:picLocks noChangeAspect="1" noChangeArrowheads="1"/>
          </p:cNvPicPr>
          <p:nvPr/>
        </p:nvPicPr>
        <p:blipFill rotWithShape="1">
          <a:blip r:embed="rId3">
            <a:extLst>
              <a:ext uri="{28A0092B-C50C-407E-A947-70E740481C1C}">
                <a14:useLocalDpi xmlns:a14="http://schemas.microsoft.com/office/drawing/2010/main" val="0"/>
              </a:ext>
            </a:extLst>
          </a:blip>
          <a:srcRect b="2517"/>
          <a:stretch/>
        </p:blipFill>
        <p:spPr bwMode="auto">
          <a:xfrm>
            <a:off x="1480878" y="1029951"/>
            <a:ext cx="6171219" cy="5238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228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Plan of the Book</a:t>
            </a:r>
            <a:endParaRPr lang="en-US" dirty="0"/>
          </a:p>
        </p:txBody>
      </p:sp>
      <p:pic>
        <p:nvPicPr>
          <p:cNvPr id="12290" name="Picture 2" descr="The flowchart represents the following data:&#10;• Analytics, Data Science, and Artificial Intelligence: Systems for Decision Support (11th Edition)&#10;• Introduction to Analytics and Al&#10;• Chapter 1: An Overview of BA, DSS, BI, DS and AI&#10;• Chapter 2: Artificial Intelligence Concepts, Drivers, Major Technologies, and Business Applica-tions&#10;• Chapter 3: Nature of Data, Statistical Modeling and Visualization&#10;• Predictive Analytics/ Machine Learning&#10;• Chapter 4: Algorithms rather than Applications in the title&#10;• Chapter 5: Machine-Learning Techniques for Predictive Analytics&#10;• Chapter 6: Deep Learning and Cognitive Computing&#10;• Chapter 7: Text Mining, Sentiment Analysis, and Social Analytics&#10;• Prescriptive Analytics and Big Data&#10;• Chapter 8: Optimization and Simulation&#10;• Chapter 9: Big Data, Data Centers, and Cloud Computing&#10;• Robotics, Social Networks, Al and IoT&#10;• Chapter 10: Robotics; Industrial and Consumer Applications&#10;• Chapter 11: Group Decision Making, Collaborative Systems, and A I Support&#10;• Chapter 12: Knowledge Systems: Expert Systems, Recommenders, Chatbots, Virtual Personal Assistants, and Robo Advisors&#10;• Chapter 13: The Internet of Things As A Platform For Intelligent Applications&#10;• Caveats of Analytics and Al&#10;• Chapter 14: Implementation Issues: From Ethics and Privacy to Organizational and Societal Impacts"/>
          <p:cNvPicPr>
            <a:picLocks noChangeAspect="1" noChangeArrowheads="1"/>
          </p:cNvPicPr>
          <p:nvPr/>
        </p:nvPicPr>
        <p:blipFill rotWithShape="1">
          <a:blip r:embed="rId3">
            <a:extLst>
              <a:ext uri="{28A0092B-C50C-407E-A947-70E740481C1C}">
                <a14:useLocalDpi xmlns:a14="http://schemas.microsoft.com/office/drawing/2010/main" val="0"/>
              </a:ext>
            </a:extLst>
          </a:blip>
          <a:srcRect b="2659"/>
          <a:stretch/>
        </p:blipFill>
        <p:spPr bwMode="auto">
          <a:xfrm>
            <a:off x="1148487" y="779516"/>
            <a:ext cx="6838994" cy="5497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5970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Opening Vignette </a:t>
            </a:r>
            <a:r>
              <a:rPr lang="en-US" sz="2800" dirty="0">
                <a:latin typeface="+mj-lt"/>
              </a:rPr>
              <a:t>(2 of 2)</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Intelligent Systems Work for KONE Elevators and Escalators Company</a:t>
            </a:r>
            <a:endParaRPr lang="en-US" sz="2800" b="1" dirty="0"/>
          </a:p>
        </p:txBody>
      </p:sp>
      <p:sp>
        <p:nvSpPr>
          <p:cNvPr id="4" name="Content Placeholder 3"/>
          <p:cNvSpPr>
            <a:spLocks noGrp="1"/>
          </p:cNvSpPr>
          <p:nvPr>
            <p:ph idx="13"/>
          </p:nvPr>
        </p:nvSpPr>
        <p:spPr>
          <a:xfrm>
            <a:off x="447675" y="1905000"/>
            <a:ext cx="8162925" cy="4285789"/>
          </a:xfrm>
        </p:spPr>
        <p:txBody>
          <a:bodyPr wrap="square">
            <a:spAutoFit/>
          </a:bodyPr>
          <a:lstStyle/>
          <a:p>
            <a:pPr marL="0" indent="0">
              <a:buNone/>
            </a:pPr>
            <a:r>
              <a:rPr lang="en-US" sz="2400" b="1" dirty="0">
                <a:solidFill>
                  <a:schemeClr val="bg2"/>
                </a:solidFill>
              </a:rPr>
              <a:t>Questions For The Opening Vignette</a:t>
            </a:r>
          </a:p>
          <a:p>
            <a:pPr marL="457200" indent="-457200">
              <a:buFont typeface="+mj-lt"/>
              <a:buAutoNum type="arabicPeriod"/>
            </a:pPr>
            <a:r>
              <a:rPr lang="en-US" sz="2400" dirty="0"/>
              <a:t>It is said that </a:t>
            </a:r>
            <a:r>
              <a:rPr lang="en-US" sz="2400" spc="-300" dirty="0"/>
              <a:t>K O N </a:t>
            </a:r>
            <a:r>
              <a:rPr lang="en-US" sz="2400" dirty="0"/>
              <a:t>E is embedding intelligence across its supply chain and enables smarter buildings. Explain.</a:t>
            </a:r>
          </a:p>
          <a:p>
            <a:pPr marL="457200" indent="-457200">
              <a:buFont typeface="+mj-lt"/>
              <a:buAutoNum type="arabicPeriod"/>
            </a:pPr>
            <a:r>
              <a:rPr lang="en-US" sz="2400" dirty="0"/>
              <a:t>Describe the role of </a:t>
            </a:r>
            <a:r>
              <a:rPr lang="en-US" sz="2400" spc="-300" dirty="0"/>
              <a:t>I o </a:t>
            </a:r>
            <a:r>
              <a:rPr lang="en-US" sz="2400" dirty="0"/>
              <a:t>T in this case.</a:t>
            </a:r>
          </a:p>
          <a:p>
            <a:pPr marL="457200" indent="-457200">
              <a:buFont typeface="+mj-lt"/>
              <a:buAutoNum type="arabicPeriod"/>
            </a:pPr>
            <a:r>
              <a:rPr lang="en-US" sz="2400" dirty="0"/>
              <a:t>What makes </a:t>
            </a:r>
            <a:r>
              <a:rPr lang="en-US" sz="2400" spc="-300" dirty="0"/>
              <a:t>I B </a:t>
            </a:r>
            <a:r>
              <a:rPr lang="en-US" sz="2400" dirty="0"/>
              <a:t>M Watson a necessity in this case?</a:t>
            </a:r>
          </a:p>
          <a:p>
            <a:pPr marL="457200" indent="-457200">
              <a:buFont typeface="+mj-lt"/>
              <a:buAutoNum type="arabicPeriod"/>
            </a:pPr>
            <a:r>
              <a:rPr lang="en-US" sz="2400" dirty="0"/>
              <a:t>Check </a:t>
            </a:r>
            <a:r>
              <a:rPr lang="en-US" sz="2400" spc="-300" dirty="0"/>
              <a:t>I B </a:t>
            </a:r>
            <a:r>
              <a:rPr lang="en-US" sz="2400" dirty="0"/>
              <a:t>M Advanced Analytics. What tools were included that relate to this case?</a:t>
            </a:r>
          </a:p>
          <a:p>
            <a:pPr marL="457200" indent="-457200">
              <a:buFont typeface="+mj-lt"/>
              <a:buAutoNum type="arabicPeriod"/>
            </a:pPr>
            <a:r>
              <a:rPr lang="en-US" sz="2400" dirty="0"/>
              <a:t>Check </a:t>
            </a:r>
            <a:r>
              <a:rPr lang="en-US" sz="2400" spc="-300" dirty="0"/>
              <a:t>I B </a:t>
            </a:r>
            <a:r>
              <a:rPr lang="en-US" sz="2400" dirty="0"/>
              <a:t>M cognitive buildings. How do they relate to this case?</a:t>
            </a:r>
          </a:p>
        </p:txBody>
      </p:sp>
    </p:spTree>
    <p:extLst>
      <p:ext uri="{BB962C8B-B14F-4D97-AF65-F5344CB8AC3E}">
        <p14:creationId xmlns:p14="http://schemas.microsoft.com/office/powerpoint/2010/main" val="8952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1661993"/>
          </a:xfrm>
        </p:spPr>
        <p:txBody>
          <a:bodyPr wrap="square">
            <a:spAutoFit/>
          </a:bodyPr>
          <a:lstStyle/>
          <a:p>
            <a:r>
              <a:rPr lang="en-IN" altLang="en-US" dirty="0"/>
              <a:t>Changing Business Environments And Evolving Needs For Decision Support And Analytics</a:t>
            </a:r>
            <a:endParaRPr lang="en-US" dirty="0"/>
          </a:p>
        </p:txBody>
      </p:sp>
      <p:sp>
        <p:nvSpPr>
          <p:cNvPr id="3" name="Content Placeholder 2"/>
          <p:cNvSpPr>
            <a:spLocks noGrp="1"/>
          </p:cNvSpPr>
          <p:nvPr>
            <p:ph idx="1"/>
          </p:nvPr>
        </p:nvSpPr>
        <p:spPr>
          <a:xfrm>
            <a:off x="456154" y="1905000"/>
            <a:ext cx="8153400" cy="2423740"/>
          </a:xfrm>
        </p:spPr>
        <p:txBody>
          <a:bodyPr wrap="square">
            <a:spAutoFit/>
          </a:bodyPr>
          <a:lstStyle/>
          <a:p>
            <a:r>
              <a:rPr lang="en-US" sz="2400" dirty="0"/>
              <a:t>Big-bet, high-risk decisions.</a:t>
            </a:r>
          </a:p>
          <a:p>
            <a:r>
              <a:rPr lang="en-US" sz="2400" dirty="0"/>
              <a:t>Cross-cutting decisions, which are repetitive but high risk that require group work.</a:t>
            </a:r>
          </a:p>
          <a:p>
            <a:r>
              <a:rPr lang="en-US" sz="2400" dirty="0"/>
              <a:t>Ad hoc decisions that arise episodically.</a:t>
            </a:r>
          </a:p>
          <a:p>
            <a:r>
              <a:rPr lang="en-US" sz="2400" dirty="0"/>
              <a:t>Delegated decisions to individuals or small groups.</a:t>
            </a:r>
          </a:p>
        </p:txBody>
      </p:sp>
    </p:spTree>
    <p:extLst>
      <p:ext uri="{BB962C8B-B14F-4D97-AF65-F5344CB8AC3E}">
        <p14:creationId xmlns:p14="http://schemas.microsoft.com/office/powerpoint/2010/main" val="86432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Decision Making Process </a:t>
            </a:r>
            <a:r>
              <a:rPr lang="en-US" sz="2800" dirty="0">
                <a:latin typeface="+mj-lt"/>
              </a:rPr>
              <a:t>(1 of 2)</a:t>
            </a:r>
          </a:p>
        </p:txBody>
      </p:sp>
      <p:sp>
        <p:nvSpPr>
          <p:cNvPr id="3" name="Content Placeholder 2"/>
          <p:cNvSpPr>
            <a:spLocks noGrp="1"/>
          </p:cNvSpPr>
          <p:nvPr>
            <p:ph idx="1"/>
          </p:nvPr>
        </p:nvSpPr>
        <p:spPr>
          <a:xfrm>
            <a:off x="457200" y="990600"/>
            <a:ext cx="8153400" cy="2985433"/>
          </a:xfrm>
        </p:spPr>
        <p:txBody>
          <a:bodyPr wrap="square">
            <a:spAutoFit/>
          </a:bodyPr>
          <a:lstStyle/>
          <a:p>
            <a:pPr marL="0" indent="0">
              <a:buNone/>
            </a:pPr>
            <a:r>
              <a:rPr lang="en-US" sz="2400" dirty="0">
                <a:solidFill>
                  <a:srgbClr val="007FA3"/>
                </a:solidFill>
              </a:rPr>
              <a:t>The four step managerial process:</a:t>
            </a:r>
          </a:p>
          <a:p>
            <a:r>
              <a:rPr lang="en-IN" sz="2400" dirty="0"/>
              <a:t>Define the problem</a:t>
            </a:r>
          </a:p>
          <a:p>
            <a:r>
              <a:rPr lang="en-IN" sz="2400" dirty="0"/>
              <a:t>Construct a model</a:t>
            </a:r>
          </a:p>
          <a:p>
            <a:r>
              <a:rPr lang="en-IN" sz="2400" dirty="0"/>
              <a:t>Identify and evaluate possible solutions </a:t>
            </a:r>
          </a:p>
          <a:p>
            <a:r>
              <a:rPr lang="en-IN" sz="2400" dirty="0"/>
              <a:t>Compare, choose, and recommend a solution to the problem</a:t>
            </a:r>
          </a:p>
        </p:txBody>
      </p:sp>
    </p:spTree>
    <p:extLst>
      <p:ext uri="{BB962C8B-B14F-4D97-AF65-F5344CB8AC3E}">
        <p14:creationId xmlns:p14="http://schemas.microsoft.com/office/powerpoint/2010/main" val="85506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Decision Making Process </a:t>
            </a:r>
            <a:r>
              <a:rPr lang="en-US" sz="2800" dirty="0">
                <a:latin typeface="+mj-lt"/>
              </a:rPr>
              <a:t>(2 of 2)</a:t>
            </a:r>
            <a:endParaRPr lang="en-US" dirty="0">
              <a:latin typeface="+mj-lt"/>
            </a:endParaRPr>
          </a:p>
        </p:txBody>
      </p:sp>
      <p:sp>
        <p:nvSpPr>
          <p:cNvPr id="3" name="Content Placeholder 2"/>
          <p:cNvSpPr>
            <a:spLocks noGrp="1"/>
          </p:cNvSpPr>
          <p:nvPr>
            <p:ph idx="1"/>
          </p:nvPr>
        </p:nvSpPr>
        <p:spPr>
          <a:xfrm>
            <a:off x="457200" y="990600"/>
            <a:ext cx="8153400" cy="4301177"/>
          </a:xfrm>
        </p:spPr>
        <p:txBody>
          <a:bodyPr wrap="square">
            <a:spAutoFit/>
          </a:bodyPr>
          <a:lstStyle/>
          <a:p>
            <a:pPr marL="0" indent="0">
              <a:buNone/>
            </a:pPr>
            <a:r>
              <a:rPr lang="en-US" sz="2400" dirty="0">
                <a:solidFill>
                  <a:srgbClr val="007FA3"/>
                </a:solidFill>
              </a:rPr>
              <a:t>A more detailed process is offered by </a:t>
            </a:r>
            <a:r>
              <a:rPr lang="en-US" sz="2400" dirty="0" err="1">
                <a:solidFill>
                  <a:srgbClr val="007FA3"/>
                </a:solidFill>
              </a:rPr>
              <a:t>Quain</a:t>
            </a:r>
            <a:r>
              <a:rPr lang="en-US" sz="2400" dirty="0">
                <a:solidFill>
                  <a:srgbClr val="007FA3"/>
                </a:solidFill>
              </a:rPr>
              <a:t> (2018):</a:t>
            </a:r>
          </a:p>
          <a:p>
            <a:pPr marL="457200" indent="-457200">
              <a:buFont typeface="+mj-lt"/>
              <a:buAutoNum type="arabicPeriod"/>
            </a:pPr>
            <a:r>
              <a:rPr lang="en-US" sz="2400" dirty="0"/>
              <a:t>Understand the decision you have to make.</a:t>
            </a:r>
          </a:p>
          <a:p>
            <a:pPr marL="457200" indent="-457200">
              <a:buFont typeface="+mj-lt"/>
              <a:buAutoNum type="arabicPeriod"/>
            </a:pPr>
            <a:r>
              <a:rPr lang="en-US" sz="2400" dirty="0"/>
              <a:t>Collect all the information.</a:t>
            </a:r>
          </a:p>
          <a:p>
            <a:pPr marL="457200" indent="-457200">
              <a:buFont typeface="+mj-lt"/>
              <a:buAutoNum type="arabicPeriod"/>
            </a:pPr>
            <a:r>
              <a:rPr lang="en-US" sz="2400" dirty="0"/>
              <a:t>Identify the alternatives.</a:t>
            </a:r>
          </a:p>
          <a:p>
            <a:pPr marL="457200" indent="-457200">
              <a:buFont typeface="+mj-lt"/>
              <a:buAutoNum type="arabicPeriod"/>
            </a:pPr>
            <a:r>
              <a:rPr lang="en-US" sz="2400" dirty="0"/>
              <a:t>Evaluate the pros and cons.</a:t>
            </a:r>
          </a:p>
          <a:p>
            <a:pPr marL="457200" indent="-457200">
              <a:buFont typeface="+mj-lt"/>
              <a:buAutoNum type="arabicPeriod"/>
            </a:pPr>
            <a:r>
              <a:rPr lang="en-US" sz="2400" dirty="0"/>
              <a:t>Select the best alternative.</a:t>
            </a:r>
          </a:p>
          <a:p>
            <a:pPr marL="457200" indent="-457200">
              <a:buFont typeface="+mj-lt"/>
              <a:buAutoNum type="arabicPeriod"/>
            </a:pPr>
            <a:r>
              <a:rPr lang="en-US" sz="2400" dirty="0"/>
              <a:t>Make the decision.</a:t>
            </a:r>
          </a:p>
          <a:p>
            <a:pPr marL="457200" indent="-457200">
              <a:buFont typeface="+mj-lt"/>
              <a:buAutoNum type="arabicPeriod"/>
            </a:pPr>
            <a:r>
              <a:rPr lang="en-US" sz="2400" dirty="0"/>
              <a:t>Evaluate the impact of your decision.</a:t>
            </a:r>
          </a:p>
        </p:txBody>
      </p:sp>
    </p:spTree>
    <p:extLst>
      <p:ext uri="{BB962C8B-B14F-4D97-AF65-F5344CB8AC3E}">
        <p14:creationId xmlns:p14="http://schemas.microsoft.com/office/powerpoint/2010/main" val="140992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0722"/>
            <a:ext cx="8153400" cy="1661993"/>
          </a:xfrm>
        </p:spPr>
        <p:txBody>
          <a:bodyPr wrap="square">
            <a:spAutoFit/>
          </a:bodyPr>
          <a:lstStyle/>
          <a:p>
            <a:r>
              <a:rPr lang="en-IN" dirty="0"/>
              <a:t>The Influence of the External and Internal Environments on the Process</a:t>
            </a:r>
            <a:endParaRPr lang="en-US" dirty="0"/>
          </a:p>
        </p:txBody>
      </p:sp>
      <p:sp>
        <p:nvSpPr>
          <p:cNvPr id="3" name="Content Placeholder 2"/>
          <p:cNvSpPr>
            <a:spLocks noGrp="1"/>
          </p:cNvSpPr>
          <p:nvPr>
            <p:ph idx="1"/>
          </p:nvPr>
        </p:nvSpPr>
        <p:spPr>
          <a:xfrm>
            <a:off x="456154" y="1905923"/>
            <a:ext cx="8153400" cy="3647152"/>
          </a:xfrm>
        </p:spPr>
        <p:txBody>
          <a:bodyPr wrap="square">
            <a:spAutoFit/>
          </a:bodyPr>
          <a:lstStyle/>
          <a:p>
            <a:pPr marL="285750" indent="-285750"/>
            <a:r>
              <a:rPr lang="en-US" sz="2400" dirty="0"/>
              <a:t>Technology, </a:t>
            </a:r>
            <a:r>
              <a:rPr lang="en-US" sz="2400" spc="-300" dirty="0"/>
              <a:t>I </a:t>
            </a:r>
            <a:r>
              <a:rPr lang="en-US" sz="2400" dirty="0"/>
              <a:t>S, Internet, globalization, …</a:t>
            </a:r>
          </a:p>
          <a:p>
            <a:pPr marL="285750" indent="-285750"/>
            <a:r>
              <a:rPr lang="en-US" sz="2400" dirty="0"/>
              <a:t>Government regulations, compliance, …</a:t>
            </a:r>
          </a:p>
          <a:p>
            <a:pPr marL="772668" lvl="1"/>
            <a:r>
              <a:rPr lang="en-US" sz="2400" dirty="0"/>
              <a:t>Political factors</a:t>
            </a:r>
          </a:p>
          <a:p>
            <a:pPr marL="772668" lvl="1"/>
            <a:r>
              <a:rPr lang="en-US" sz="2400" dirty="0"/>
              <a:t>Economic factors</a:t>
            </a:r>
          </a:p>
          <a:p>
            <a:pPr marL="772668" lvl="1"/>
            <a:r>
              <a:rPr lang="en-US" sz="2400" dirty="0"/>
              <a:t>Social and psychological factors</a:t>
            </a:r>
          </a:p>
          <a:p>
            <a:pPr marL="772668" lvl="1"/>
            <a:r>
              <a:rPr lang="en-US" sz="2400" dirty="0"/>
              <a:t>Environment factors</a:t>
            </a:r>
          </a:p>
          <a:p>
            <a:pPr marL="285750" indent="-285750"/>
            <a:r>
              <a:rPr lang="en-US" sz="2400" dirty="0"/>
              <a:t>Need to make rapid decision, changing market conditions, …</a:t>
            </a:r>
          </a:p>
        </p:txBody>
      </p:sp>
    </p:spTree>
    <p:extLst>
      <p:ext uri="{BB962C8B-B14F-4D97-AF65-F5344CB8AC3E}">
        <p14:creationId xmlns:p14="http://schemas.microsoft.com/office/powerpoint/2010/main" val="442039846"/>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23965</TotalTime>
  <Words>2115</Words>
  <Application>Microsoft Macintosh PowerPoint</Application>
  <PresentationFormat>全屏显示(4:3)</PresentationFormat>
  <Paragraphs>309</Paragraphs>
  <Slides>45</Slides>
  <Notes>44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45</vt:i4>
      </vt:variant>
    </vt:vector>
  </HeadingPairs>
  <TitlesOfParts>
    <vt:vector size="50" baseType="lpstr">
      <vt:lpstr>Arial</vt:lpstr>
      <vt:lpstr>Times New Roman</vt:lpstr>
      <vt:lpstr>Verdana</vt:lpstr>
      <vt:lpstr>Wingdings</vt:lpstr>
      <vt:lpstr>508 Lecture</vt:lpstr>
      <vt:lpstr>Analytics, Data Science and A I: Systems for Decision Support</vt:lpstr>
      <vt:lpstr>Learning Objectives (1 of 2)</vt:lpstr>
      <vt:lpstr>Learning Objectives (2 of 2)</vt:lpstr>
      <vt:lpstr>Opening Vignette (1 of 2)</vt:lpstr>
      <vt:lpstr>Opening Vignette (2 of 2)</vt:lpstr>
      <vt:lpstr>Changing Business Environments And Evolving Needs For Decision Support And Analytics</vt:lpstr>
      <vt:lpstr>Decision Making Process (1 of 2)</vt:lpstr>
      <vt:lpstr>Decision Making Process (2 of 2)</vt:lpstr>
      <vt:lpstr>The Influence of the External and Internal Environments on the Process</vt:lpstr>
      <vt:lpstr>Technologies for Data Analysis and Decision Support</vt:lpstr>
      <vt:lpstr>Decision-making Processes And Computerized Decision Support Framework</vt:lpstr>
      <vt:lpstr>The Decision-Making Process</vt:lpstr>
      <vt:lpstr>Decision-making Processes (1 of 2)</vt:lpstr>
      <vt:lpstr>Application Case 1.1</vt:lpstr>
      <vt:lpstr>Decision-Making Processes (2 of 2)</vt:lpstr>
      <vt:lpstr>The Classical Decision Support System Framework</vt:lpstr>
      <vt:lpstr>Decision Support Framework</vt:lpstr>
      <vt:lpstr>Key Characteristics and Capabilities of Decision Support System (D S S)</vt:lpstr>
      <vt:lpstr>Components of a D S S (1 of 2)</vt:lpstr>
      <vt:lpstr>Components of a D S S (2 of 2)</vt:lpstr>
      <vt:lpstr>Evolution of Computerized Decision Support to Business Intelligence,  Analytics, Data Science</vt:lpstr>
      <vt:lpstr>A Framework for Business Intelligence</vt:lpstr>
      <vt:lpstr>Evolution of Business Intelligence   (B I)</vt:lpstr>
      <vt:lpstr>The Origins and Drivers of B I</vt:lpstr>
      <vt:lpstr>Data Warehouse Framework</vt:lpstr>
      <vt:lpstr>A Multimedia Exercise in B I</vt:lpstr>
      <vt:lpstr>Analytics Overview (1 of 2)</vt:lpstr>
      <vt:lpstr>Analytics Overview (2 of 2)</vt:lpstr>
      <vt:lpstr>Application Case 1.3</vt:lpstr>
      <vt:lpstr>Application Case 1.4</vt:lpstr>
      <vt:lpstr>Application Case 1.5</vt:lpstr>
      <vt:lpstr>Application Case 1.6</vt:lpstr>
      <vt:lpstr>Analytics Examples in Selected Domains (1 of 2)</vt:lpstr>
      <vt:lpstr>Analytics Examples in Selected Domains (2 of 2)</vt:lpstr>
      <vt:lpstr>Application Case 1.7</vt:lpstr>
      <vt:lpstr>Artificial Intelligence Overview</vt:lpstr>
      <vt:lpstr>The Landscape of A I</vt:lpstr>
      <vt:lpstr>Application Case 1.8</vt:lpstr>
      <vt:lpstr>Societal Impacts of A I</vt:lpstr>
      <vt:lpstr>Application Case 1.9</vt:lpstr>
      <vt:lpstr>Convergence of Analytics and A I</vt:lpstr>
      <vt:lpstr>Application Case 1.10</vt:lpstr>
      <vt:lpstr>Overview of Analytics Ecosystem</vt:lpstr>
      <vt:lpstr>Plan of the Book</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4555</cp:revision>
  <dcterms:created xsi:type="dcterms:W3CDTF">2014-07-14T20:04:21Z</dcterms:created>
  <dcterms:modified xsi:type="dcterms:W3CDTF">2021-09-03T06:06:16Z</dcterms:modified>
</cp:coreProperties>
</file>