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1074" r:id="rId2"/>
    <p:sldId id="1135" r:id="rId3"/>
    <p:sldId id="1166" r:id="rId4"/>
    <p:sldId id="1169" r:id="rId5"/>
    <p:sldId id="1170" r:id="rId6"/>
    <p:sldId id="1171" r:id="rId7"/>
    <p:sldId id="1172" r:id="rId8"/>
    <p:sldId id="1173" r:id="rId9"/>
    <p:sldId id="1175" r:id="rId10"/>
    <p:sldId id="1176" r:id="rId11"/>
    <p:sldId id="1177" r:id="rId12"/>
    <p:sldId id="1182" r:id="rId13"/>
    <p:sldId id="1183" r:id="rId14"/>
    <p:sldId id="1184" r:id="rId15"/>
    <p:sldId id="1185" r:id="rId16"/>
    <p:sldId id="1186" r:id="rId17"/>
    <p:sldId id="1187" r:id="rId18"/>
    <p:sldId id="1188" r:id="rId19"/>
    <p:sldId id="1189" r:id="rId20"/>
    <p:sldId id="1190" r:id="rId21"/>
    <p:sldId id="1192" r:id="rId22"/>
    <p:sldId id="1193" r:id="rId23"/>
    <p:sldId id="1194" r:id="rId24"/>
    <p:sldId id="1195" r:id="rId25"/>
    <p:sldId id="1196" r:id="rId26"/>
    <p:sldId id="1197" r:id="rId27"/>
    <p:sldId id="1198" r:id="rId28"/>
    <p:sldId id="1199" r:id="rId29"/>
    <p:sldId id="1204" r:id="rId30"/>
    <p:sldId id="1205" r:id="rId31"/>
    <p:sldId id="1233" r:id="rId32"/>
    <p:sldId id="1207" r:id="rId33"/>
    <p:sldId id="1208" r:id="rId34"/>
    <p:sldId id="1210" r:id="rId35"/>
    <p:sldId id="1211" r:id="rId36"/>
    <p:sldId id="1212" r:id="rId37"/>
    <p:sldId id="1213" r:id="rId38"/>
    <p:sldId id="1215" r:id="rId39"/>
    <p:sldId id="1216" r:id="rId40"/>
    <p:sldId id="1217" r:id="rId41"/>
    <p:sldId id="1218" r:id="rId42"/>
    <p:sldId id="1219" r:id="rId43"/>
    <p:sldId id="1220" r:id="rId44"/>
    <p:sldId id="1221" r:id="rId45"/>
    <p:sldId id="1222" r:id="rId46"/>
    <p:sldId id="1223" r:id="rId47"/>
    <p:sldId id="1224" r:id="rId48"/>
    <p:sldId id="1226" r:id="rId49"/>
    <p:sldId id="1227" r:id="rId50"/>
    <p:sldId id="1228" r:id="rId51"/>
    <p:sldId id="116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672">
          <p15:clr>
            <a:srgbClr val="A4A3A4"/>
          </p15:clr>
        </p15:guide>
        <p15:guide id="6" orient="horz" pos="115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Vinothini Radhakrishnan" initials="VR"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5" autoAdjust="0"/>
    <p:restoredTop sz="92535" autoAdjust="0"/>
  </p:normalViewPr>
  <p:slideViewPr>
    <p:cSldViewPr>
      <p:cViewPr varScale="1">
        <p:scale>
          <a:sx n="102" d="100"/>
          <a:sy n="102" d="100"/>
        </p:scale>
        <p:origin x="2048" y="184"/>
      </p:cViewPr>
      <p:guideLst>
        <p:guide orient="horz" pos="2160"/>
        <p:guide pos="2880"/>
        <p:guide orient="horz" pos="336"/>
        <p:guide orient="horz" pos="3984"/>
        <p:guide orient="horz" pos="672"/>
        <p:guide orient="horz" pos="1152"/>
        <p:guide pos="288"/>
        <p:guide pos="5424"/>
      </p:guideLst>
    </p:cSldViewPr>
  </p:slideViewPr>
  <p:outlineViewPr>
    <p:cViewPr>
      <p:scale>
        <a:sx n="33" d="100"/>
        <a:sy n="33" d="100"/>
      </p:scale>
      <p:origin x="0" y="3372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1534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743200"/>
            <a:ext cx="81534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733800"/>
            <a:ext cx="81534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9663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9/13/21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296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114800"/>
            <a:ext cx="8305800" cy="106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15"/>
          </p:nvPr>
        </p:nvSpPr>
        <p:spPr>
          <a:xfrm>
            <a:off x="457200" y="5486400"/>
            <a:ext cx="8305800" cy="609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6" r:id="rId10"/>
    <p:sldLayoutId id="2147483665" r:id="rId11"/>
    <p:sldLayoutId id="2147483663" r:id="rId12"/>
    <p:sldLayoutId id="2147483651" r:id="rId13"/>
    <p:sldLayoutId id="2147483654" r:id="rId14"/>
    <p:sldLayoutId id="2147483655" r:id="rId15"/>
    <p:sldLayoutId id="2147483664"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8.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0.w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3.wmf"/><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0.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9.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image" Target="../media/image23.jpeg"/><Relationship Id="rId5" Type="http://schemas.openxmlformats.org/officeDocument/2006/relationships/image" Target="../media/image22.w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9.xml"/><Relationship Id="rId1" Type="http://schemas.openxmlformats.org/officeDocument/2006/relationships/slideLayout" Target="../slideLayouts/slideLayout9.xml"/><Relationship Id="rId4" Type="http://schemas.openxmlformats.org/officeDocument/2006/relationships/hyperlink" Target="gapminder.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Gartner.com"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teradatauniversitynetwork.com" TargetMode="External"/><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hyperlink" Target="http://www.dundas.com/"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45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3</a:t>
            </a:r>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Nature of Data, Statistical </a:t>
            </a:r>
            <a:r>
              <a:rPr lang="en-IN" altLang="en-US" sz="2000" dirty="0" err="1">
                <a:ea typeface="Verdana" panose="020B0604030504040204" pitchFamily="34" charset="0"/>
                <a:cs typeface="Verdana" panose="020B0604030504040204" pitchFamily="34" charset="0"/>
              </a:rPr>
              <a:t>Modeling</a:t>
            </a:r>
            <a:r>
              <a:rPr lang="en-IN" altLang="en-US" sz="2000" dirty="0">
                <a:ea typeface="Verdana" panose="020B0604030504040204" pitchFamily="34" charset="0"/>
                <a:cs typeface="Verdana" panose="020B0604030504040204" pitchFamily="34" charset="0"/>
              </a:rPr>
              <a:t> and Visualization</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90" y="153856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9850"/>
            <a:ext cx="60198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6096000" cy="1107996"/>
          </a:xfrm>
        </p:spPr>
        <p:txBody>
          <a:bodyPr wrap="square">
            <a:spAutoFit/>
          </a:bodyPr>
          <a:lstStyle/>
          <a:p>
            <a:r>
              <a:rPr lang="en-IN" dirty="0"/>
              <a:t>The Art and Science of Data </a:t>
            </a:r>
            <a:r>
              <a:rPr lang="en-IN" dirty="0" err="1"/>
              <a:t>Preprocessing</a:t>
            </a:r>
            <a:r>
              <a:rPr lang="en-IN" dirty="0"/>
              <a:t> </a:t>
            </a:r>
            <a:r>
              <a:rPr lang="en-IN" sz="2800" dirty="0"/>
              <a:t>(2 of 2)</a:t>
            </a:r>
            <a:endParaRPr lang="en-US" dirty="0"/>
          </a:p>
        </p:txBody>
      </p:sp>
      <p:sp>
        <p:nvSpPr>
          <p:cNvPr id="3" name="Content Placeholder 2"/>
          <p:cNvSpPr>
            <a:spLocks noGrp="1"/>
          </p:cNvSpPr>
          <p:nvPr>
            <p:ph idx="1"/>
          </p:nvPr>
        </p:nvSpPr>
        <p:spPr>
          <a:xfrm>
            <a:off x="457200" y="1524000"/>
            <a:ext cx="4114800" cy="931024"/>
          </a:xfrm>
        </p:spPr>
        <p:txBody>
          <a:bodyPr wrap="square">
            <a:spAutoFit/>
          </a:bodyPr>
          <a:lstStyle/>
          <a:p>
            <a:pPr marL="342900" indent="-342900"/>
            <a:r>
              <a:rPr lang="en-US" sz="2400" dirty="0"/>
              <a:t>Data reduction</a:t>
            </a:r>
          </a:p>
          <a:p>
            <a:pPr marL="514350" indent="-514350">
              <a:buFont typeface="+mj-lt"/>
              <a:buAutoNum type="arabicPeriod"/>
            </a:pPr>
            <a:r>
              <a:rPr lang="en-US" sz="2400" dirty="0"/>
              <a:t>Variables</a:t>
            </a:r>
          </a:p>
        </p:txBody>
      </p:sp>
      <p:sp>
        <p:nvSpPr>
          <p:cNvPr id="14" name="Content Placeholder 13"/>
          <p:cNvSpPr>
            <a:spLocks noGrp="1"/>
          </p:cNvSpPr>
          <p:nvPr>
            <p:ph sz="quarter" idx="13"/>
          </p:nvPr>
        </p:nvSpPr>
        <p:spPr>
          <a:xfrm>
            <a:off x="457200" y="2683624"/>
            <a:ext cx="4114800" cy="815608"/>
          </a:xfrm>
        </p:spPr>
        <p:txBody>
          <a:bodyPr wrap="square">
            <a:spAutoFit/>
          </a:bodyPr>
          <a:lstStyle/>
          <a:p>
            <a:pPr marL="793941" lvl="1" indent="-342900">
              <a:buSzPct val="100000"/>
            </a:pPr>
            <a:r>
              <a:rPr lang="en-US" sz="2400" dirty="0"/>
              <a:t>Dimensional reduction</a:t>
            </a:r>
          </a:p>
          <a:p>
            <a:pPr marL="793941" lvl="1" indent="-342900">
              <a:buSzPct val="100000"/>
            </a:pPr>
            <a:r>
              <a:rPr lang="en-US" sz="2400" dirty="0"/>
              <a:t>Variable selection</a:t>
            </a:r>
          </a:p>
        </p:txBody>
      </p:sp>
      <p:sp>
        <p:nvSpPr>
          <p:cNvPr id="15" name="Content Placeholder 14"/>
          <p:cNvSpPr>
            <a:spLocks noGrp="1"/>
          </p:cNvSpPr>
          <p:nvPr>
            <p:ph sz="quarter" idx="14"/>
          </p:nvPr>
        </p:nvSpPr>
        <p:spPr>
          <a:xfrm>
            <a:off x="457200" y="3712324"/>
            <a:ext cx="4114800" cy="369332"/>
          </a:xfrm>
        </p:spPr>
        <p:txBody>
          <a:bodyPr wrap="square">
            <a:spAutoFit/>
          </a:bodyPr>
          <a:lstStyle/>
          <a:p>
            <a:pPr marL="0" indent="0">
              <a:buNone/>
            </a:pPr>
            <a:r>
              <a:rPr lang="en-US" sz="2400" dirty="0">
                <a:solidFill>
                  <a:srgbClr val="007FA3"/>
                </a:solidFill>
              </a:rPr>
              <a:t>2. </a:t>
            </a:r>
            <a:r>
              <a:rPr lang="en-US" sz="2400" dirty="0"/>
              <a:t>Cases/samples</a:t>
            </a:r>
            <a:endParaRPr lang="en-IN" sz="2400" dirty="0"/>
          </a:p>
        </p:txBody>
      </p:sp>
      <p:sp>
        <p:nvSpPr>
          <p:cNvPr id="16" name="Content Placeholder 15"/>
          <p:cNvSpPr>
            <a:spLocks noGrp="1"/>
          </p:cNvSpPr>
          <p:nvPr>
            <p:ph sz="quarter" idx="15"/>
          </p:nvPr>
        </p:nvSpPr>
        <p:spPr>
          <a:xfrm>
            <a:off x="457200" y="4302874"/>
            <a:ext cx="4114800" cy="815608"/>
          </a:xfrm>
        </p:spPr>
        <p:txBody>
          <a:bodyPr wrap="square">
            <a:spAutoFit/>
          </a:bodyPr>
          <a:lstStyle/>
          <a:p>
            <a:pPr marL="793941" lvl="1" indent="-342900">
              <a:buSzPct val="100000"/>
            </a:pPr>
            <a:r>
              <a:rPr lang="en-US" sz="2400" dirty="0"/>
              <a:t>Sampling</a:t>
            </a:r>
          </a:p>
          <a:p>
            <a:pPr marL="793941" lvl="1" indent="-342900">
              <a:buSzPct val="100000"/>
            </a:pPr>
            <a:r>
              <a:rPr lang="en-US" sz="2400" dirty="0"/>
              <a:t>Balancing / stratification</a:t>
            </a:r>
          </a:p>
        </p:txBody>
      </p:sp>
      <p:pic>
        <p:nvPicPr>
          <p:cNvPr id="3074" name="Picture 2" descr="• At the top, there are 4 cylinders collectively labeled Raw Data Sources. The cylinders are individually labeled:&#10;• OLTP&#10;• Web Data&#10;• Legacy DB&#10;• Social Data&#10;• An arrow leads to the first step below it. The first step is titled Data Consolidation and lists the following:&#10;• Collect data&#10;• Select data&#10;• Integrate data&#10;• An arrow leads to the next step below it. The second step is titled Data Cleaning and lists the following:&#10;• Impute values&#10;• Reduce noise&#10;• Eliminate duplicates&#10;• An arrow leads to the next step below it. The third step is titled Data Transformation and lists the following:&#10;• Normalize data&#10;• Discretize data&#10;• Create attributes&#10;• An arrow leads to the next step below it. The second step is titled Data Reduction and lists the following:&#10;• Reduce dimension&#10;• Reduce volume&#10;• Balance data&#10;• An arrow below it leads to the graphic of a spreadsheet with a cylinder on its top right corner labeled D. W. The whole graphic is labeled Well-Formed Data.&#10;• Each arrow leading to the next step has an arrow with dotted lines labeled Feedback on the left leading to each step behind it and to Raw Data Sources."/>
          <p:cNvPicPr>
            <a:picLocks noChangeAspect="1" noChangeArrowheads="1"/>
          </p:cNvPicPr>
          <p:nvPr/>
        </p:nvPicPr>
        <p:blipFill rotWithShape="1">
          <a:blip r:embed="rId3">
            <a:extLst>
              <a:ext uri="{28A0092B-C50C-407E-A947-70E740481C1C}">
                <a14:useLocalDpi xmlns:a14="http://schemas.microsoft.com/office/drawing/2010/main" val="0"/>
              </a:ext>
            </a:extLst>
          </a:blip>
          <a:srcRect b="2449"/>
          <a:stretch/>
        </p:blipFill>
        <p:spPr bwMode="auto">
          <a:xfrm>
            <a:off x="6767340" y="263820"/>
            <a:ext cx="1833735" cy="602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46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75"/>
            <a:ext cx="8153400" cy="430887"/>
          </a:xfrm>
        </p:spPr>
        <p:txBody>
          <a:bodyPr wrap="square">
            <a:spAutoFit/>
          </a:bodyPr>
          <a:lstStyle/>
          <a:p>
            <a:r>
              <a:rPr lang="en-IN" sz="2800" dirty="0">
                <a:latin typeface="+mj-lt"/>
              </a:rPr>
              <a:t>Data </a:t>
            </a:r>
            <a:r>
              <a:rPr lang="en-IN" sz="2800" dirty="0" err="1">
                <a:latin typeface="+mj-lt"/>
              </a:rPr>
              <a:t>Preprocessing</a:t>
            </a:r>
            <a:r>
              <a:rPr lang="en-IN" sz="2800" dirty="0">
                <a:latin typeface="+mj-lt"/>
              </a:rPr>
              <a:t> Tasks and Methods</a:t>
            </a:r>
            <a:endParaRPr lang="en-US" sz="2000" dirty="0">
              <a:latin typeface="+mj-lt"/>
            </a:endParaRPr>
          </a:p>
        </p:txBody>
      </p:sp>
      <p:sp>
        <p:nvSpPr>
          <p:cNvPr id="4" name="Content Placeholder 3"/>
          <p:cNvSpPr>
            <a:spLocks noGrp="1"/>
          </p:cNvSpPr>
          <p:nvPr>
            <p:ph idx="1"/>
          </p:nvPr>
        </p:nvSpPr>
        <p:spPr>
          <a:xfrm>
            <a:off x="457200" y="838200"/>
            <a:ext cx="8153400" cy="276999"/>
          </a:xfrm>
        </p:spPr>
        <p:txBody>
          <a:bodyPr wrap="square">
            <a:spAutoFit/>
          </a:bodyPr>
          <a:lstStyle/>
          <a:p>
            <a:pPr marL="0" indent="0">
              <a:buNone/>
            </a:pPr>
            <a:r>
              <a:rPr lang="en-IN" sz="1800" b="1" dirty="0"/>
              <a:t>Table 3.1 </a:t>
            </a:r>
            <a:r>
              <a:rPr lang="en-IN" sz="1800" dirty="0"/>
              <a:t>A Summary of Data </a:t>
            </a:r>
            <a:r>
              <a:rPr lang="en-IN" sz="1800" dirty="0" err="1"/>
              <a:t>Preprocessing</a:t>
            </a:r>
            <a:r>
              <a:rPr lang="en-IN" sz="1800" dirty="0"/>
              <a:t> Tasks and Potential Methods.</a:t>
            </a:r>
          </a:p>
        </p:txBody>
      </p:sp>
      <p:graphicFrame>
        <p:nvGraphicFramePr>
          <p:cNvPr id="3" name="Table 2"/>
          <p:cNvGraphicFramePr>
            <a:graphicFrameLocks noGrp="1"/>
          </p:cNvGraphicFramePr>
          <p:nvPr>
            <p:extLst>
              <p:ext uri="{D42A27DB-BD31-4B8C-83A1-F6EECF244321}">
                <p14:modId xmlns:p14="http://schemas.microsoft.com/office/powerpoint/2010/main" val="1407282140"/>
              </p:ext>
            </p:extLst>
          </p:nvPr>
        </p:nvGraphicFramePr>
        <p:xfrm>
          <a:off x="495300" y="1234151"/>
          <a:ext cx="8077200" cy="4968240"/>
        </p:xfrm>
        <a:graphic>
          <a:graphicData uri="http://schemas.openxmlformats.org/drawingml/2006/table">
            <a:tbl>
              <a:tblPr firstRow="1" bandRow="1">
                <a:tableStyleId>{3B4B98B0-60AC-42C2-AFA5-B58CD77FA1E5}</a:tableStyleId>
              </a:tblPr>
              <a:tblGrid>
                <a:gridCol w="13335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914900">
                  <a:extLst>
                    <a:ext uri="{9D8B030D-6E8A-4147-A177-3AD203B41FA5}">
                      <a16:colId xmlns:a16="http://schemas.microsoft.com/office/drawing/2014/main" val="20002"/>
                    </a:ext>
                  </a:extLst>
                </a:gridCol>
              </a:tblGrid>
              <a:tr h="0">
                <a:tc>
                  <a:txBody>
                    <a:bodyPr/>
                    <a:lstStyle/>
                    <a:p>
                      <a:r>
                        <a:rPr lang="en-IN" sz="1000" b="1" i="0" u="none" strike="noStrike" kern="1200" baseline="0" dirty="0">
                          <a:solidFill>
                            <a:schemeClr val="bg1"/>
                          </a:solidFill>
                          <a:latin typeface="+mn-lt"/>
                          <a:ea typeface="+mn-ea"/>
                          <a:cs typeface="+mn-cs"/>
                        </a:rPr>
                        <a:t>Main Task</a:t>
                      </a:r>
                      <a:endParaRPr lang="en-IN" sz="10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7FA3"/>
                    </a:solidFill>
                  </a:tcPr>
                </a:tc>
                <a:tc>
                  <a:txBody>
                    <a:bodyPr/>
                    <a:lstStyle/>
                    <a:p>
                      <a:r>
                        <a:rPr lang="en-IN" sz="1000" b="1" i="0" u="none" strike="noStrike" kern="1200" baseline="0" dirty="0">
                          <a:solidFill>
                            <a:schemeClr val="bg1"/>
                          </a:solidFill>
                          <a:latin typeface="+mn-lt"/>
                          <a:ea typeface="+mn-ea"/>
                          <a:cs typeface="+mn-cs"/>
                        </a:rPr>
                        <a:t>Subtasks</a:t>
                      </a:r>
                      <a:endParaRPr lang="en-IN" sz="1000" dirty="0">
                        <a:solidFill>
                          <a:schemeClr val="bg1"/>
                        </a:solidFill>
                      </a:endParaRPr>
                    </a:p>
                  </a:txBody>
                  <a:tcPr>
                    <a:lnT w="12700" cap="flat" cmpd="sng" algn="ctr">
                      <a:solidFill>
                        <a:schemeClr val="tx1"/>
                      </a:solidFill>
                      <a:prstDash val="solid"/>
                      <a:round/>
                      <a:headEnd type="none" w="med" len="med"/>
                      <a:tailEnd type="none" w="med" len="med"/>
                    </a:lnT>
                    <a:solidFill>
                      <a:srgbClr val="007FA3"/>
                    </a:solidFill>
                  </a:tcPr>
                </a:tc>
                <a:tc>
                  <a:txBody>
                    <a:bodyPr/>
                    <a:lstStyle/>
                    <a:p>
                      <a:r>
                        <a:rPr lang="en-IN" sz="1000" b="1" i="0" u="none" strike="noStrike" kern="1200" baseline="0" dirty="0">
                          <a:solidFill>
                            <a:schemeClr val="bg1"/>
                          </a:solidFill>
                          <a:latin typeface="+mn-lt"/>
                          <a:ea typeface="+mn-ea"/>
                          <a:cs typeface="+mn-cs"/>
                        </a:rPr>
                        <a:t>Popular Methods</a:t>
                      </a:r>
                      <a:endParaRPr lang="en-IN" sz="10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7FA3"/>
                    </a:solidFill>
                  </a:tcPr>
                </a:tc>
                <a:extLst>
                  <a:ext uri="{0D108BD9-81ED-4DB2-BD59-A6C34878D82A}">
                    <a16:rowId xmlns:a16="http://schemas.microsoft.com/office/drawing/2014/main" val="10000"/>
                  </a:ext>
                </a:extLst>
              </a:tr>
              <a:tr h="261091">
                <a:tc>
                  <a:txBody>
                    <a:bodyPr/>
                    <a:lstStyle/>
                    <a:p>
                      <a:r>
                        <a:rPr lang="en-IN" sz="1000" b="0" i="0" u="none" strike="noStrike" kern="1200" baseline="0" dirty="0">
                          <a:solidFill>
                            <a:schemeClr val="tx1"/>
                          </a:solidFill>
                          <a:latin typeface="+mn-lt"/>
                          <a:ea typeface="+mn-ea"/>
                          <a:cs typeface="+mn-cs"/>
                        </a:rPr>
                        <a:t>Data consolidation</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Access and collect the data Select and filter the data Integrate and unify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SQL queries, software agents, Web services. Domain expertise, SQL queries, statistical tests. SQL queries, domain expertise, ontology-driven data mapping.</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179863">
                <a:tc>
                  <a:txBody>
                    <a:bodyPr/>
                    <a:lstStyle/>
                    <a:p>
                      <a:r>
                        <a:rPr lang="en-IN" sz="1000" b="0" i="0" u="none" strike="noStrike" kern="1200" baseline="0" dirty="0">
                          <a:solidFill>
                            <a:schemeClr val="tx1"/>
                          </a:solidFill>
                          <a:latin typeface="+mn-lt"/>
                          <a:ea typeface="+mn-ea"/>
                          <a:cs typeface="+mn-cs"/>
                        </a:rPr>
                        <a:t>Data cleaning</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Handle missing values in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Fill in missing values (imputations) with most appropriate values (mean, median, min/max, mode, etc.); recode the missing values with a constant such as “ML”; remove the record of the missing value; do nothing.</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220477">
                <a:tc>
                  <a:txBody>
                    <a:bodyPr/>
                    <a:lstStyle/>
                    <a:p>
                      <a:r>
                        <a:rPr lang="en-US" sz="1000" dirty="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Identify and reduce noise in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Identify the outliers in data with simple statistical techniques (such as averages and standard deviations) or with cluster analysis; once identified, either remove the outliers or smooth them by using binning, regression, or simple averages.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220477">
                <a:tc>
                  <a:txBody>
                    <a:bodyPr/>
                    <a:lstStyle/>
                    <a:p>
                      <a:r>
                        <a:rPr lang="en-US" sz="1000" dirty="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Find and eliminate erroneous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Identify the erroneous values in data (other than outliers), such as odd values, inconsistent class labels, odd distributions; once identified, use domain expertise to correct the values or remove the records holding the erroneous values.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220477">
                <a:tc>
                  <a:txBody>
                    <a:bodyPr/>
                    <a:lstStyle/>
                    <a:p>
                      <a:r>
                        <a:rPr lang="en-IN" sz="1000" b="0" i="0" u="none" strike="noStrike" kern="1200" baseline="0" dirty="0">
                          <a:solidFill>
                            <a:schemeClr val="tx1"/>
                          </a:solidFill>
                          <a:latin typeface="+mn-lt"/>
                          <a:ea typeface="+mn-ea"/>
                          <a:cs typeface="+mn-cs"/>
                        </a:rPr>
                        <a:t>Data transformation</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Normalize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Reduce the range of values in each numerically valued variable to a standard range (e.g., 0 to 1 or −1 to +1) by using a variety of normalization or scaling techniques.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5"/>
                  </a:ext>
                </a:extLst>
              </a:tr>
              <a:tr h="220477">
                <a:tc>
                  <a:txBody>
                    <a:bodyPr/>
                    <a:lstStyle/>
                    <a:p>
                      <a:r>
                        <a:rPr lang="en-IN" sz="1000" b="0" i="0" u="none" strike="noStrike" kern="1200" baseline="0" dirty="0">
                          <a:solidFill>
                            <a:srgbClr val="D4EAE4"/>
                          </a:solidFill>
                          <a:latin typeface="+mn-lt"/>
                          <a:ea typeface="+mn-ea"/>
                          <a:cs typeface="+mn-cs"/>
                        </a:rPr>
                        <a:t>Blank</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Discretize or aggregate the data</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If needed, convert the numeric variables into discrete representations using range- or frequency-based binning techniques; for categorical variables, reduce the number of values by applying proper concept hierarchies.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6"/>
                  </a:ext>
                </a:extLst>
              </a:tr>
              <a:tr h="220477">
                <a:tc>
                  <a:txBody>
                    <a:bodyPr/>
                    <a:lstStyle/>
                    <a:p>
                      <a:r>
                        <a:rPr lang="en-US" sz="1000" dirty="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Construct new attributes</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Derive new and more informative variables from the existing ones using a wide range of mathematical functions (as simple as addition and multiplication or as complex as a hybrid combination of log transformations).</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7"/>
                  </a:ext>
                </a:extLst>
              </a:tr>
              <a:tr h="220477">
                <a:tc>
                  <a:txBody>
                    <a:bodyPr/>
                    <a:lstStyle/>
                    <a:p>
                      <a:r>
                        <a:rPr lang="en-IN" sz="1000" b="0" i="0" u="none" strike="noStrike" kern="1200" baseline="0" dirty="0">
                          <a:solidFill>
                            <a:schemeClr val="tx1"/>
                          </a:solidFill>
                          <a:latin typeface="+mn-lt"/>
                          <a:ea typeface="+mn-ea"/>
                          <a:cs typeface="+mn-cs"/>
                        </a:rPr>
                        <a:t>Data reduction</a:t>
                      </a:r>
                      <a:endParaRPr lang="en-IN" sz="1000" dirty="0"/>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Reduce number of attributes</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Use principal component analysis, independent component analysis, chi-square testing, correlation analysis, and decision tree induction.</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8"/>
                  </a:ext>
                </a:extLst>
              </a:tr>
              <a:tr h="220477">
                <a:tc>
                  <a:txBody>
                    <a:bodyPr/>
                    <a:lstStyle/>
                    <a:p>
                      <a:r>
                        <a:rPr lang="en-IN" sz="1000" b="0" i="0" u="none" strike="noStrike" kern="1200" baseline="0" dirty="0">
                          <a:solidFill>
                            <a:srgbClr val="D4EAE4"/>
                          </a:solidFill>
                          <a:latin typeface="+mn-lt"/>
                          <a:ea typeface="+mn-ea"/>
                          <a:cs typeface="+mn-cs"/>
                        </a:rPr>
                        <a:t>Blank</a:t>
                      </a: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IN" sz="1000" b="0" i="0" u="none" strike="noStrike" kern="1200" baseline="0" dirty="0">
                          <a:solidFill>
                            <a:schemeClr val="tx1"/>
                          </a:solidFill>
                          <a:latin typeface="+mn-lt"/>
                          <a:ea typeface="+mn-ea"/>
                          <a:cs typeface="+mn-cs"/>
                        </a:rPr>
                        <a:t>Reduce number of records</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Perform random sampling, stratified sampling, expert-knowledge-driven purposeful sampling.</a:t>
                      </a:r>
                      <a:endParaRPr lang="en-IN" sz="10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9"/>
                  </a:ext>
                </a:extLst>
              </a:tr>
              <a:tr h="220477">
                <a:tc>
                  <a:txBody>
                    <a:bodyPr/>
                    <a:lstStyle/>
                    <a:p>
                      <a:r>
                        <a:rPr lang="en-US" sz="1000" dirty="0">
                          <a:solidFill>
                            <a:srgbClr val="D4EAE4"/>
                          </a:solidFill>
                        </a:rPr>
                        <a:t>Blank</a:t>
                      </a:r>
                      <a:endParaRPr lang="en-IN" sz="1000" dirty="0">
                        <a:solidFill>
                          <a:srgbClr val="D4EAE4"/>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r>
                        <a:rPr lang="en-IN" sz="1000" b="0" i="0" u="none" strike="noStrike" kern="1200" baseline="0" dirty="0">
                          <a:solidFill>
                            <a:schemeClr val="tx1"/>
                          </a:solidFill>
                          <a:latin typeface="+mn-lt"/>
                          <a:ea typeface="+mn-ea"/>
                          <a:cs typeface="+mn-cs"/>
                        </a:rPr>
                        <a:t>Balance skewed data</a:t>
                      </a:r>
                      <a:endParaRPr lang="en-IN" sz="1000" dirty="0"/>
                    </a:p>
                  </a:txBody>
                  <a:tcPr>
                    <a:lnB w="12700" cap="flat" cmpd="sng" algn="ctr">
                      <a:solidFill>
                        <a:schemeClr val="tx1"/>
                      </a:solidFill>
                      <a:prstDash val="solid"/>
                      <a:round/>
                      <a:headEnd type="none" w="med" len="med"/>
                      <a:tailEnd type="none" w="med" len="med"/>
                    </a:lnB>
                    <a:solidFill>
                      <a:srgbClr val="D4EAE4"/>
                    </a:solidFill>
                  </a:tcPr>
                </a:tc>
                <a:tc>
                  <a:txBody>
                    <a:bodyPr/>
                    <a:lstStyle/>
                    <a:p>
                      <a:r>
                        <a:rPr lang="en-IN" sz="1000" b="0" i="0" u="none" strike="noStrike" kern="1200" baseline="0" dirty="0">
                          <a:solidFill>
                            <a:schemeClr val="tx1"/>
                          </a:solidFill>
                          <a:latin typeface="+mn-lt"/>
                          <a:ea typeface="+mn-ea"/>
                          <a:cs typeface="+mn-cs"/>
                        </a:rPr>
                        <a:t>Oversample the less represented or </a:t>
                      </a:r>
                      <a:r>
                        <a:rPr lang="en-IN" sz="1000" b="0" i="0" u="none" strike="noStrike" kern="1200" baseline="0" dirty="0" err="1">
                          <a:solidFill>
                            <a:schemeClr val="tx1"/>
                          </a:solidFill>
                          <a:latin typeface="+mn-lt"/>
                          <a:ea typeface="+mn-ea"/>
                          <a:cs typeface="+mn-cs"/>
                        </a:rPr>
                        <a:t>undersample</a:t>
                      </a:r>
                      <a:r>
                        <a:rPr lang="en-IN" sz="1000" b="0" i="0" u="none" strike="noStrike" kern="1200" baseline="0" dirty="0">
                          <a:solidFill>
                            <a:schemeClr val="tx1"/>
                          </a:solidFill>
                          <a:latin typeface="+mn-lt"/>
                          <a:ea typeface="+mn-ea"/>
                          <a:cs typeface="+mn-cs"/>
                        </a:rPr>
                        <a:t> the more represented classes.</a:t>
                      </a:r>
                      <a:endParaRPr lang="en-IN"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1077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The diagram flows from top to bottom.&#10;• At the top is a rectangle labeled Business Analytics.&#10;• 3 arrows from Business Analytics branch out to the following below it:&#10;• Descriptive&#10;• Predictive&#10;• Prescriptive&#10;• 2 arrows from Descriptive branch out to OLAP ad Statistics.&#10;• 2 arrows from Statistics branch out to Descriptive and Inferential."/>
          <p:cNvSpPr>
            <a:spLocks noGrp="1"/>
          </p:cNvSpPr>
          <p:nvPr>
            <p:ph type="title"/>
          </p:nvPr>
        </p:nvSpPr>
        <p:spPr>
          <a:xfrm>
            <a:off x="456154" y="63579"/>
            <a:ext cx="8153400" cy="1107996"/>
          </a:xfrm>
        </p:spPr>
        <p:txBody>
          <a:bodyPr wrap="square">
            <a:spAutoFit/>
          </a:bodyPr>
          <a:lstStyle/>
          <a:p>
            <a:r>
              <a:rPr lang="en-IN" dirty="0"/>
              <a:t>Statistical </a:t>
            </a:r>
            <a:r>
              <a:rPr lang="en-IN" dirty="0" err="1"/>
              <a:t>Modeling</a:t>
            </a:r>
            <a:r>
              <a:rPr lang="en-IN" dirty="0"/>
              <a:t> for Business Analytics </a:t>
            </a:r>
            <a:r>
              <a:rPr lang="en-IN" sz="2800" dirty="0"/>
              <a:t>(1 of 2)</a:t>
            </a:r>
            <a:endParaRPr lang="en-US" dirty="0"/>
          </a:p>
        </p:txBody>
      </p:sp>
      <p:pic>
        <p:nvPicPr>
          <p:cNvPr id="17410" name="Picture 2" descr="• The diagram flows from top to bottom.&#10;• At the top is a rectangle labeled Business Analytics.&#10;• 3 arrows from Business Analytics branch out to the following below it:&#10;• Descriptive&#10;• Predictive&#10;• Prescriptive&#10;• 2 arrows from Descriptive branch out to OLAP ad Statistics.&#10;• 2 arrows from Statistics branch out to Descriptive and Inferential."/>
          <p:cNvPicPr>
            <a:picLocks noChangeAspect="1" noChangeArrowheads="1"/>
          </p:cNvPicPr>
          <p:nvPr/>
        </p:nvPicPr>
        <p:blipFill rotWithShape="1">
          <a:blip r:embed="rId3">
            <a:extLst>
              <a:ext uri="{28A0092B-C50C-407E-A947-70E740481C1C}">
                <a14:useLocalDpi xmlns:a14="http://schemas.microsoft.com/office/drawing/2010/main" val="0"/>
              </a:ext>
            </a:extLst>
          </a:blip>
          <a:srcRect b="3284"/>
          <a:stretch/>
        </p:blipFill>
        <p:spPr bwMode="auto">
          <a:xfrm>
            <a:off x="1239892" y="1295400"/>
            <a:ext cx="6646555" cy="499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92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Statistical </a:t>
            </a:r>
            <a:r>
              <a:rPr lang="en-IN" dirty="0" err="1"/>
              <a:t>Modeling</a:t>
            </a:r>
            <a:r>
              <a:rPr lang="en-IN" dirty="0"/>
              <a:t> for Business Analytics </a:t>
            </a:r>
            <a:r>
              <a:rPr lang="en-IN" sz="2800" dirty="0"/>
              <a:t>(2 of 2)</a:t>
            </a:r>
            <a:endParaRPr lang="en-US" dirty="0"/>
          </a:p>
        </p:txBody>
      </p:sp>
      <p:sp>
        <p:nvSpPr>
          <p:cNvPr id="3" name="Content Placeholder 2"/>
          <p:cNvSpPr>
            <a:spLocks noGrp="1"/>
          </p:cNvSpPr>
          <p:nvPr>
            <p:ph idx="1"/>
          </p:nvPr>
        </p:nvSpPr>
        <p:spPr>
          <a:xfrm>
            <a:off x="456154" y="1533525"/>
            <a:ext cx="8153400" cy="4131900"/>
          </a:xfrm>
        </p:spPr>
        <p:txBody>
          <a:bodyPr wrap="square">
            <a:spAutoFit/>
          </a:bodyPr>
          <a:lstStyle/>
          <a:p>
            <a:r>
              <a:rPr lang="en-US" sz="2400" dirty="0">
                <a:solidFill>
                  <a:schemeClr val="bg2"/>
                </a:solidFill>
              </a:rPr>
              <a:t>Statistics</a:t>
            </a:r>
          </a:p>
          <a:p>
            <a:pPr marL="793941" lvl="1" indent="-342900">
              <a:buSzPct val="100000"/>
            </a:pPr>
            <a:r>
              <a:rPr lang="en-US" sz="2400" dirty="0"/>
              <a:t>A collection of mathematical techniques to characterize and interpret data</a:t>
            </a:r>
          </a:p>
          <a:p>
            <a:r>
              <a:rPr lang="en-US" sz="2400" dirty="0">
                <a:solidFill>
                  <a:schemeClr val="bg2"/>
                </a:solidFill>
              </a:rPr>
              <a:t>Descriptive Statistics</a:t>
            </a:r>
          </a:p>
          <a:p>
            <a:pPr marL="793941" lvl="1" indent="-342900">
              <a:buSzPct val="100000"/>
            </a:pPr>
            <a:r>
              <a:rPr lang="en-US" sz="2400" dirty="0"/>
              <a:t>Describing the data (as it is)</a:t>
            </a:r>
          </a:p>
          <a:p>
            <a:r>
              <a:rPr lang="en-US" sz="2400" dirty="0">
                <a:solidFill>
                  <a:schemeClr val="bg2"/>
                </a:solidFill>
              </a:rPr>
              <a:t>Inferential statistics</a:t>
            </a:r>
          </a:p>
          <a:p>
            <a:pPr marL="793941" lvl="1" indent="-342900">
              <a:buSzPct val="100000"/>
            </a:pPr>
            <a:r>
              <a:rPr lang="en-US" sz="2400" dirty="0"/>
              <a:t>Drawing inferences about the population based on a sample data</a:t>
            </a:r>
          </a:p>
          <a:p>
            <a:r>
              <a:rPr lang="en-US" sz="2400" dirty="0"/>
              <a:t>Descriptive statistics for descriptive analytics</a:t>
            </a:r>
          </a:p>
        </p:txBody>
      </p:sp>
    </p:spTree>
    <p:extLst>
      <p:ext uri="{BB962C8B-B14F-4D97-AF65-F5344CB8AC3E}">
        <p14:creationId xmlns:p14="http://schemas.microsoft.com/office/powerpoint/2010/main" val="410667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Descriptive Statistics Measures of Centrality Tendency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1526143"/>
            <a:ext cx="8153400" cy="369332"/>
          </a:xfrm>
        </p:spPr>
        <p:txBody>
          <a:bodyPr wrap="square">
            <a:spAutoFit/>
          </a:bodyPr>
          <a:lstStyle/>
          <a:p>
            <a:r>
              <a:rPr lang="en-US" sz="2400" dirty="0">
                <a:solidFill>
                  <a:schemeClr val="bg2"/>
                </a:solidFill>
              </a:rPr>
              <a:t>Arithmetic mean</a:t>
            </a:r>
          </a:p>
        </p:txBody>
      </p:sp>
      <p:graphicFrame>
        <p:nvGraphicFramePr>
          <p:cNvPr id="5" name="Object 4" descr="Small x bar equals the fraction of small x sub 1 plus small x sub 2 plus ellipsis plus small x sub n divided by small n."/>
          <p:cNvGraphicFramePr>
            <a:graphicFrameLocks noChangeAspect="1"/>
          </p:cNvGraphicFramePr>
          <p:nvPr>
            <p:extLst>
              <p:ext uri="{D42A27DB-BD31-4B8C-83A1-F6EECF244321}">
                <p14:modId xmlns:p14="http://schemas.microsoft.com/office/powerpoint/2010/main" val="3031696131"/>
              </p:ext>
            </p:extLst>
          </p:nvPr>
        </p:nvGraphicFramePr>
        <p:xfrm>
          <a:off x="897775" y="2133677"/>
          <a:ext cx="2988425" cy="917232"/>
        </p:xfrm>
        <a:graphic>
          <a:graphicData uri="http://schemas.openxmlformats.org/presentationml/2006/ole">
            <mc:AlternateContent xmlns:mc="http://schemas.openxmlformats.org/markup-compatibility/2006">
              <mc:Choice xmlns:v="urn:schemas-microsoft-com:vml" Requires="v">
                <p:oleObj spid="_x0000_s9816" name="Equation" r:id="rId4" imgW="1282680" imgH="393480" progId="Equation.DSMT4">
                  <p:embed/>
                </p:oleObj>
              </mc:Choice>
              <mc:Fallback>
                <p:oleObj name="Equation" r:id="rId4" imgW="1282680" imgH="393480" progId="Equation.DSMT4">
                  <p:embed/>
                  <p:pic>
                    <p:nvPicPr>
                      <p:cNvPr id="0" name=""/>
                      <p:cNvPicPr/>
                      <p:nvPr/>
                    </p:nvPicPr>
                    <p:blipFill>
                      <a:blip r:embed="rId5"/>
                      <a:stretch>
                        <a:fillRect/>
                      </a:stretch>
                    </p:blipFill>
                    <p:spPr>
                      <a:xfrm>
                        <a:off x="897775" y="2133677"/>
                        <a:ext cx="2988425" cy="917232"/>
                      </a:xfrm>
                      <a:prstGeom prst="rect">
                        <a:avLst/>
                      </a:prstGeom>
                    </p:spPr>
                  </p:pic>
                </p:oleObj>
              </mc:Fallback>
            </mc:AlternateContent>
          </a:graphicData>
        </a:graphic>
      </p:graphicFrame>
      <p:graphicFrame>
        <p:nvGraphicFramePr>
          <p:cNvPr id="6" name="Object 5" descr="Small x bar equals the fraction summation from limits i equals 1to n of small  x sub i divided by small n."/>
          <p:cNvGraphicFramePr>
            <a:graphicFrameLocks noChangeAspect="1"/>
          </p:cNvGraphicFramePr>
          <p:nvPr>
            <p:extLst>
              <p:ext uri="{D42A27DB-BD31-4B8C-83A1-F6EECF244321}">
                <p14:modId xmlns:p14="http://schemas.microsoft.com/office/powerpoint/2010/main" val="302276940"/>
              </p:ext>
            </p:extLst>
          </p:nvPr>
        </p:nvGraphicFramePr>
        <p:xfrm>
          <a:off x="4920368" y="2095935"/>
          <a:ext cx="1607155" cy="991076"/>
        </p:xfrm>
        <a:graphic>
          <a:graphicData uri="http://schemas.openxmlformats.org/presentationml/2006/ole">
            <mc:AlternateContent xmlns:mc="http://schemas.openxmlformats.org/markup-compatibility/2006">
              <mc:Choice xmlns:v="urn:schemas-microsoft-com:vml" Requires="v">
                <p:oleObj spid="_x0000_s9817" r:id="rId6" imgW="761760" imgH="469800" progId="">
                  <p:embed/>
                </p:oleObj>
              </mc:Choice>
              <mc:Fallback>
                <p:oleObj r:id="rId6" imgW="761760" imgH="469800" progId="">
                  <p:embed/>
                  <p:pic>
                    <p:nvPicPr>
                      <p:cNvPr id="0" name=""/>
                      <p:cNvPicPr/>
                      <p:nvPr/>
                    </p:nvPicPr>
                    <p:blipFill>
                      <a:blip r:embed="rId7"/>
                      <a:stretch>
                        <a:fillRect/>
                      </a:stretch>
                    </p:blipFill>
                    <p:spPr>
                      <a:xfrm>
                        <a:off x="4920368" y="2095935"/>
                        <a:ext cx="1607155" cy="991076"/>
                      </a:xfrm>
                      <a:prstGeom prst="rect">
                        <a:avLst/>
                      </a:prstGeom>
                    </p:spPr>
                  </p:pic>
                </p:oleObj>
              </mc:Fallback>
            </mc:AlternateContent>
          </a:graphicData>
        </a:graphic>
      </p:graphicFrame>
      <p:sp>
        <p:nvSpPr>
          <p:cNvPr id="4" name="Content Placeholder 3"/>
          <p:cNvSpPr>
            <a:spLocks noGrp="1"/>
          </p:cNvSpPr>
          <p:nvPr>
            <p:ph idx="13"/>
          </p:nvPr>
        </p:nvSpPr>
        <p:spPr>
          <a:xfrm>
            <a:off x="457200" y="3238500"/>
            <a:ext cx="8153400" cy="1823576"/>
          </a:xfrm>
        </p:spPr>
        <p:txBody>
          <a:bodyPr>
            <a:spAutoFit/>
          </a:bodyPr>
          <a:lstStyle/>
          <a:p>
            <a:pPr>
              <a:buSzPct val="100000"/>
            </a:pPr>
            <a:r>
              <a:rPr lang="en-US" sz="2400" dirty="0">
                <a:solidFill>
                  <a:schemeClr val="bg2"/>
                </a:solidFill>
              </a:rPr>
              <a:t>Median</a:t>
            </a:r>
          </a:p>
          <a:p>
            <a:pPr marL="793941" lvl="1" indent="-342900">
              <a:buSzPct val="100000"/>
            </a:pPr>
            <a:r>
              <a:rPr lang="en-US" sz="2400" dirty="0"/>
              <a:t>The number in the middle</a:t>
            </a:r>
          </a:p>
          <a:p>
            <a:pPr>
              <a:buSzPct val="100000"/>
            </a:pPr>
            <a:r>
              <a:rPr lang="en-US" sz="2400" dirty="0">
                <a:solidFill>
                  <a:schemeClr val="bg2"/>
                </a:solidFill>
              </a:rPr>
              <a:t>Mode</a:t>
            </a:r>
          </a:p>
          <a:p>
            <a:pPr marL="793941" lvl="1" indent="-342900">
              <a:buSzPct val="100000"/>
            </a:pPr>
            <a:r>
              <a:rPr lang="en-US" sz="2400" dirty="0"/>
              <a:t>The most frequent observation</a:t>
            </a:r>
          </a:p>
        </p:txBody>
      </p:sp>
    </p:spTree>
    <p:extLst>
      <p:ext uri="{BB962C8B-B14F-4D97-AF65-F5344CB8AC3E}">
        <p14:creationId xmlns:p14="http://schemas.microsoft.com/office/powerpoint/2010/main" val="415734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Descriptive Statistics Measures of Dispersion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1524238"/>
            <a:ext cx="8153400" cy="2385268"/>
          </a:xfrm>
        </p:spPr>
        <p:txBody>
          <a:bodyPr wrap="square">
            <a:spAutoFit/>
          </a:bodyPr>
          <a:lstStyle/>
          <a:p>
            <a:pPr>
              <a:buSzPct val="100000"/>
            </a:pPr>
            <a:r>
              <a:rPr lang="en-US" sz="2400" dirty="0">
                <a:solidFill>
                  <a:schemeClr val="bg2"/>
                </a:solidFill>
              </a:rPr>
              <a:t>Dispersion</a:t>
            </a:r>
          </a:p>
          <a:p>
            <a:pPr marL="793941" lvl="1" indent="-342900">
              <a:buSzPct val="100000"/>
            </a:pPr>
            <a:r>
              <a:rPr lang="en-US" sz="2400" dirty="0"/>
              <a:t>Degree of variation in a given variable</a:t>
            </a:r>
          </a:p>
          <a:p>
            <a:pPr>
              <a:buSzPct val="100000"/>
            </a:pPr>
            <a:r>
              <a:rPr lang="en-US" sz="2400" dirty="0">
                <a:solidFill>
                  <a:schemeClr val="bg2"/>
                </a:solidFill>
              </a:rPr>
              <a:t>Range</a:t>
            </a:r>
          </a:p>
          <a:p>
            <a:pPr marL="793941" lvl="1" indent="-342900">
              <a:buSzPct val="100000"/>
            </a:pPr>
            <a:r>
              <a:rPr lang="en-US" sz="2400" dirty="0"/>
              <a:t>Max - Min</a:t>
            </a:r>
          </a:p>
          <a:p>
            <a:pPr>
              <a:buSzPct val="100000"/>
            </a:pPr>
            <a:r>
              <a:rPr lang="en-US" sz="2400" dirty="0">
                <a:solidFill>
                  <a:schemeClr val="bg2"/>
                </a:solidFill>
              </a:rPr>
              <a:t>Variance</a:t>
            </a:r>
            <a:r>
              <a:rPr lang="en-US" sz="2400" dirty="0"/>
              <a:t>	                       </a:t>
            </a:r>
            <a:r>
              <a:rPr lang="en-US" sz="2400" dirty="0">
                <a:solidFill>
                  <a:schemeClr val="bg2"/>
                </a:solidFill>
              </a:rPr>
              <a:t>Standard Deviation</a:t>
            </a:r>
          </a:p>
        </p:txBody>
      </p:sp>
      <p:graphicFrame>
        <p:nvGraphicFramePr>
          <p:cNvPr id="7" name="Object 6" descr="S squared equals to the fraction summation from limits I equals 1 to n of the squared value of the difference of small  x sub I and small x bar divided by the difference of small n and 1."/>
          <p:cNvGraphicFramePr>
            <a:graphicFrameLocks noChangeAspect="1"/>
          </p:cNvGraphicFramePr>
          <p:nvPr>
            <p:extLst>
              <p:ext uri="{D42A27DB-BD31-4B8C-83A1-F6EECF244321}">
                <p14:modId xmlns:p14="http://schemas.microsoft.com/office/powerpoint/2010/main" val="1727205748"/>
              </p:ext>
            </p:extLst>
          </p:nvPr>
        </p:nvGraphicFramePr>
        <p:xfrm>
          <a:off x="859322" y="4153163"/>
          <a:ext cx="2101612" cy="845212"/>
        </p:xfrm>
        <a:graphic>
          <a:graphicData uri="http://schemas.openxmlformats.org/presentationml/2006/ole">
            <mc:AlternateContent xmlns:mc="http://schemas.openxmlformats.org/markup-compatibility/2006">
              <mc:Choice xmlns:v="urn:schemas-microsoft-com:vml" Requires="v">
                <p:oleObj spid="_x0000_s10844" name="Equation" r:id="rId4" imgW="1168200" imgH="469800" progId="Equation.DSMT4">
                  <p:embed/>
                </p:oleObj>
              </mc:Choice>
              <mc:Fallback>
                <p:oleObj name="Equation" r:id="rId4" imgW="1168200" imgH="469800" progId="Equation.DSMT4">
                  <p:embed/>
                  <p:pic>
                    <p:nvPicPr>
                      <p:cNvPr id="0" name=""/>
                      <p:cNvPicPr/>
                      <p:nvPr/>
                    </p:nvPicPr>
                    <p:blipFill>
                      <a:blip r:embed="rId5"/>
                      <a:stretch>
                        <a:fillRect/>
                      </a:stretch>
                    </p:blipFill>
                    <p:spPr>
                      <a:xfrm>
                        <a:off x="859322" y="4153163"/>
                        <a:ext cx="2101612" cy="845212"/>
                      </a:xfrm>
                      <a:prstGeom prst="rect">
                        <a:avLst/>
                      </a:prstGeom>
                    </p:spPr>
                  </p:pic>
                </p:oleObj>
              </mc:Fallback>
            </mc:AlternateContent>
          </a:graphicData>
        </a:graphic>
      </p:graphicFrame>
      <p:graphicFrame>
        <p:nvGraphicFramePr>
          <p:cNvPr id="8" name="Object 7" descr="S equals the square root of the fraction summation from limits i equals 1 to n of the squared value of small  x sub i and small  x bar divided by the difference of small n and 1"/>
          <p:cNvGraphicFramePr>
            <a:graphicFrameLocks noChangeAspect="1"/>
          </p:cNvGraphicFramePr>
          <p:nvPr>
            <p:extLst>
              <p:ext uri="{D42A27DB-BD31-4B8C-83A1-F6EECF244321}">
                <p14:modId xmlns:p14="http://schemas.microsoft.com/office/powerpoint/2010/main" val="3066845278"/>
              </p:ext>
            </p:extLst>
          </p:nvPr>
        </p:nvGraphicFramePr>
        <p:xfrm>
          <a:off x="4570413" y="4098354"/>
          <a:ext cx="2238375" cy="954087"/>
        </p:xfrm>
        <a:graphic>
          <a:graphicData uri="http://schemas.openxmlformats.org/presentationml/2006/ole">
            <mc:AlternateContent xmlns:mc="http://schemas.openxmlformats.org/markup-compatibility/2006">
              <mc:Choice xmlns:v="urn:schemas-microsoft-com:vml" Requires="v">
                <p:oleObj spid="_x0000_s10845" name="Equation" r:id="rId6" imgW="1218960" imgH="520560" progId="Equation.DSMT4">
                  <p:embed/>
                </p:oleObj>
              </mc:Choice>
              <mc:Fallback>
                <p:oleObj name="Equation" r:id="rId6" imgW="1218960" imgH="520560" progId="Equation.DSMT4">
                  <p:embed/>
                  <p:pic>
                    <p:nvPicPr>
                      <p:cNvPr id="0" name="Object 6"/>
                      <p:cNvPicPr>
                        <a:picLocks noChangeAspect="1" noChangeArrowheads="1"/>
                      </p:cNvPicPr>
                      <p:nvPr/>
                    </p:nvPicPr>
                    <p:blipFill>
                      <a:blip r:embed="rId7"/>
                      <a:srcRect/>
                      <a:stretch>
                        <a:fillRect/>
                      </a:stretch>
                    </p:blipFill>
                    <p:spPr bwMode="auto">
                      <a:xfrm>
                        <a:off x="4570413" y="4098354"/>
                        <a:ext cx="2238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457200" y="5190784"/>
            <a:ext cx="8153400" cy="815608"/>
          </a:xfrm>
        </p:spPr>
        <p:txBody>
          <a:bodyPr>
            <a:spAutoFit/>
          </a:bodyPr>
          <a:lstStyle/>
          <a:p>
            <a:pPr>
              <a:buSzPct val="100000"/>
            </a:pPr>
            <a:r>
              <a:rPr lang="en-US" sz="2400" dirty="0">
                <a:solidFill>
                  <a:schemeClr val="bg2"/>
                </a:solidFill>
              </a:rPr>
              <a:t>Mean Absolute Deviation (</a:t>
            </a:r>
            <a:r>
              <a:rPr lang="en-US" sz="2400" spc="-300" dirty="0">
                <a:solidFill>
                  <a:schemeClr val="bg2"/>
                </a:solidFill>
              </a:rPr>
              <a:t>M A </a:t>
            </a:r>
            <a:r>
              <a:rPr lang="en-US" sz="2400" dirty="0">
                <a:solidFill>
                  <a:schemeClr val="bg2"/>
                </a:solidFill>
              </a:rPr>
              <a:t>D)</a:t>
            </a:r>
          </a:p>
          <a:p>
            <a:pPr marL="793941" lvl="1" indent="-342900">
              <a:buSzPct val="100000"/>
            </a:pPr>
            <a:r>
              <a:rPr lang="en-US" sz="2400" dirty="0"/>
              <a:t>Average absolute deviation from the mean</a:t>
            </a:r>
          </a:p>
        </p:txBody>
      </p:sp>
    </p:spTree>
    <p:extLst>
      <p:ext uri="{BB962C8B-B14F-4D97-AF65-F5344CB8AC3E}">
        <p14:creationId xmlns:p14="http://schemas.microsoft.com/office/powerpoint/2010/main" val="179496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IN" sz="3600" dirty="0">
                <a:latin typeface="+mj-lt"/>
              </a:rPr>
              <a:t>Descriptive Statistics Measures of Dispersion </a:t>
            </a:r>
            <a:r>
              <a:rPr lang="en-IN" sz="2800" dirty="0">
                <a:latin typeface="+mj-lt"/>
              </a:rPr>
              <a:t>(2 of 2)</a:t>
            </a:r>
            <a:endParaRPr lang="en-US" sz="2800" dirty="0">
              <a:latin typeface="+mj-lt"/>
            </a:endParaRPr>
          </a:p>
        </p:txBody>
      </p:sp>
      <p:sp>
        <p:nvSpPr>
          <p:cNvPr id="3" name="Content Placeholder 2"/>
          <p:cNvSpPr>
            <a:spLocks noGrp="1"/>
          </p:cNvSpPr>
          <p:nvPr>
            <p:ph idx="1"/>
          </p:nvPr>
        </p:nvSpPr>
        <p:spPr>
          <a:xfrm>
            <a:off x="457200" y="1519699"/>
            <a:ext cx="4114800" cy="1823576"/>
          </a:xfrm>
        </p:spPr>
        <p:txBody>
          <a:bodyPr wrap="square">
            <a:spAutoFit/>
          </a:bodyPr>
          <a:lstStyle/>
          <a:p>
            <a:pPr>
              <a:buSzPct val="100000"/>
            </a:pPr>
            <a:r>
              <a:rPr lang="en-US" sz="2400" dirty="0"/>
              <a:t>Quartiles </a:t>
            </a:r>
          </a:p>
          <a:p>
            <a:pPr>
              <a:buSzPct val="100000"/>
            </a:pPr>
            <a:r>
              <a:rPr lang="en-US" sz="2400" dirty="0"/>
              <a:t>Box-and-Whiskers Plot</a:t>
            </a:r>
          </a:p>
          <a:p>
            <a:pPr marL="793941" lvl="1" indent="-342900">
              <a:buSzPct val="100000"/>
            </a:pPr>
            <a:r>
              <a:rPr lang="en-US" sz="2400" dirty="0"/>
              <a:t>a.k.a. box-plot</a:t>
            </a:r>
          </a:p>
          <a:p>
            <a:pPr marL="793941" lvl="1" indent="-342900">
              <a:buSzPct val="100000"/>
            </a:pPr>
            <a:r>
              <a:rPr lang="en-US" sz="2400" dirty="0"/>
              <a:t>Versatile / informative</a:t>
            </a:r>
          </a:p>
        </p:txBody>
      </p:sp>
      <p:pic>
        <p:nvPicPr>
          <p:cNvPr id="12290" name="Picture 2" descr="The first box plot from the left represents Variable 1. The second box plot represents Variable 2. In the box plot, a vertical rectangle is at the center with a horizontal line dividing it into two equal parts. The term x is written just below the horizontal line. A vertical line extends from the top and bottom of the rectangle. &#10;Various elements of the second box plot are marked as follows:&#10;• Two dots high above the rectangle are labeled as Outliers, Larger than 1.5 times the upper quartile.&#10;• The highest point on the vertical line extending from the top of the rectangle is labeled as Max, Largest value, excluding larger outliers.&#10;• The top of the rectangle itself is labeled as Upper Quartile, 25% of data is larger than this value.&#10;• The mid-point of the rectangle is labeled as Median, 50% of data is larger than this value – middle of dataset. &#10;• The term x is labeled as Median, Simple average of the dataset.&#10;• The bottom of the rectangle itself is labeled as Lower Quartile, 25% of data is smaller than this value.&#10;• The lowest point on the vertical line extending from the bottom of the rectangle is labeled as Min, Smallest value, excluding smaller outliers.&#10;• Two dots well below the rectangle are labeled as Outliers, Smaller than 1.5 times the lowest quartile."/>
          <p:cNvPicPr>
            <a:picLocks noChangeAspect="1" noChangeArrowheads="1"/>
          </p:cNvPicPr>
          <p:nvPr/>
        </p:nvPicPr>
        <p:blipFill rotWithShape="1">
          <a:blip r:embed="rId3">
            <a:extLst>
              <a:ext uri="{28A0092B-C50C-407E-A947-70E740481C1C}">
                <a14:useLocalDpi xmlns:a14="http://schemas.microsoft.com/office/drawing/2010/main" val="0"/>
              </a:ext>
            </a:extLst>
          </a:blip>
          <a:srcRect b="2722"/>
          <a:stretch/>
        </p:blipFill>
        <p:spPr bwMode="auto">
          <a:xfrm>
            <a:off x="4646420" y="1260270"/>
            <a:ext cx="3879653" cy="502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232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Descriptive Statistics Measures of Centrality Tendency </a:t>
            </a:r>
            <a:r>
              <a:rPr lang="en-IN" sz="2800" dirty="0">
                <a:latin typeface="+mj-lt"/>
              </a:rPr>
              <a:t>(2 of 2)</a:t>
            </a:r>
            <a:endParaRPr lang="en-US" dirty="0">
              <a:latin typeface="+mj-lt"/>
            </a:endParaRPr>
          </a:p>
        </p:txBody>
      </p:sp>
      <p:sp>
        <p:nvSpPr>
          <p:cNvPr id="3" name="Content Placeholder 2"/>
          <p:cNvSpPr>
            <a:spLocks noGrp="1"/>
          </p:cNvSpPr>
          <p:nvPr>
            <p:ph idx="1"/>
          </p:nvPr>
        </p:nvSpPr>
        <p:spPr>
          <a:xfrm>
            <a:off x="457200" y="1526143"/>
            <a:ext cx="8153400" cy="1377300"/>
          </a:xfrm>
        </p:spPr>
        <p:txBody>
          <a:bodyPr wrap="square">
            <a:spAutoFit/>
          </a:bodyPr>
          <a:lstStyle/>
          <a:p>
            <a:pPr>
              <a:buSzPct val="100000"/>
            </a:pPr>
            <a:r>
              <a:rPr lang="en-US" sz="2400" dirty="0">
                <a:solidFill>
                  <a:schemeClr val="bg2"/>
                </a:solidFill>
              </a:rPr>
              <a:t>Histogram</a:t>
            </a:r>
            <a:r>
              <a:rPr lang="en-US" sz="2400" dirty="0"/>
              <a:t> </a:t>
            </a:r>
            <a:r>
              <a:rPr lang="en-US" sz="2400" dirty="0">
                <a:solidFill>
                  <a:schemeClr val="bg2"/>
                </a:solidFill>
              </a:rPr>
              <a:t>-</a:t>
            </a:r>
            <a:r>
              <a:rPr lang="en-US" sz="2400" dirty="0"/>
              <a:t> frequency chart</a:t>
            </a:r>
          </a:p>
          <a:p>
            <a:pPr>
              <a:buSzPct val="100000"/>
            </a:pPr>
            <a:r>
              <a:rPr lang="en-US" sz="2400" dirty="0" err="1">
                <a:solidFill>
                  <a:schemeClr val="bg2"/>
                </a:solidFill>
              </a:rPr>
              <a:t>Skewness</a:t>
            </a:r>
            <a:endParaRPr lang="en-US" sz="2400" dirty="0">
              <a:solidFill>
                <a:schemeClr val="bg2"/>
              </a:solidFill>
            </a:endParaRPr>
          </a:p>
          <a:p>
            <a:pPr marL="793941" lvl="1" indent="-342900">
              <a:buSzPct val="100000"/>
            </a:pPr>
            <a:r>
              <a:rPr lang="en-US" sz="2400" dirty="0"/>
              <a:t>Measure of asymmetry</a:t>
            </a:r>
          </a:p>
        </p:txBody>
      </p:sp>
      <p:graphicFrame>
        <p:nvGraphicFramePr>
          <p:cNvPr id="7" name="Object 6" descr="skewness equals small s equals the fraction summation from limits i equals 1 to n of the cubed value of the difference of small x sub i and small x bar divided by open parenthesis small n minus 1 close parenthesis multiplies small s cubed.&#10;&#10;"/>
          <p:cNvGraphicFramePr>
            <a:graphicFrameLocks noChangeAspect="1"/>
          </p:cNvGraphicFramePr>
          <p:nvPr>
            <p:extLst>
              <p:ext uri="{D42A27DB-BD31-4B8C-83A1-F6EECF244321}">
                <p14:modId xmlns:p14="http://schemas.microsoft.com/office/powerpoint/2010/main" val="2013842374"/>
              </p:ext>
            </p:extLst>
          </p:nvPr>
        </p:nvGraphicFramePr>
        <p:xfrm>
          <a:off x="2126616" y="3118832"/>
          <a:ext cx="3365614" cy="917897"/>
        </p:xfrm>
        <a:graphic>
          <a:graphicData uri="http://schemas.openxmlformats.org/presentationml/2006/ole">
            <mc:AlternateContent xmlns:mc="http://schemas.openxmlformats.org/markup-compatibility/2006">
              <mc:Choice xmlns:v="urn:schemas-microsoft-com:vml" Requires="v">
                <p:oleObj spid="_x0000_s13912" name="Equation" r:id="rId4" imgW="1815840" imgH="495000" progId="Equation.DSMT4">
                  <p:embed/>
                </p:oleObj>
              </mc:Choice>
              <mc:Fallback>
                <p:oleObj name="Equation" r:id="rId4" imgW="1815840" imgH="495000" progId="Equation.DSMT4">
                  <p:embed/>
                  <p:pic>
                    <p:nvPicPr>
                      <p:cNvPr id="0" name=""/>
                      <p:cNvPicPr/>
                      <p:nvPr/>
                    </p:nvPicPr>
                    <p:blipFill>
                      <a:blip r:embed="rId5"/>
                      <a:stretch>
                        <a:fillRect/>
                      </a:stretch>
                    </p:blipFill>
                    <p:spPr>
                      <a:xfrm>
                        <a:off x="2126616" y="3118832"/>
                        <a:ext cx="3365614" cy="917897"/>
                      </a:xfrm>
                      <a:prstGeom prst="rect">
                        <a:avLst/>
                      </a:prstGeom>
                    </p:spPr>
                  </p:pic>
                </p:oleObj>
              </mc:Fallback>
            </mc:AlternateContent>
          </a:graphicData>
        </a:graphic>
      </p:graphicFrame>
      <p:sp>
        <p:nvSpPr>
          <p:cNvPr id="4" name="Content Placeholder 3"/>
          <p:cNvSpPr>
            <a:spLocks noGrp="1"/>
          </p:cNvSpPr>
          <p:nvPr>
            <p:ph idx="13"/>
          </p:nvPr>
        </p:nvSpPr>
        <p:spPr>
          <a:xfrm>
            <a:off x="457200" y="4177174"/>
            <a:ext cx="8153400" cy="815608"/>
          </a:xfrm>
        </p:spPr>
        <p:txBody>
          <a:bodyPr>
            <a:spAutoFit/>
          </a:bodyPr>
          <a:lstStyle/>
          <a:p>
            <a:pPr>
              <a:buSzPct val="100000"/>
            </a:pPr>
            <a:r>
              <a:rPr lang="en-US" sz="2400" dirty="0">
                <a:solidFill>
                  <a:schemeClr val="bg2"/>
                </a:solidFill>
              </a:rPr>
              <a:t>Kurtosis</a:t>
            </a:r>
          </a:p>
          <a:p>
            <a:pPr marL="793941" lvl="1" indent="-342900">
              <a:buSzPct val="100000"/>
            </a:pPr>
            <a:r>
              <a:rPr lang="en-US" sz="2400" dirty="0"/>
              <a:t>Peak/tall/skinny nature of the distribution</a:t>
            </a:r>
          </a:p>
        </p:txBody>
      </p:sp>
      <p:graphicFrame>
        <p:nvGraphicFramePr>
          <p:cNvPr id="8" name="Object 7" descr="kurtosis equals cap K equals the difference of fraction summation from limits i equals 1 to n of the fourth power of the difference of small x sub i and small x bar divided by the product of small n and small s to the power of 4,minus 3."/>
          <p:cNvGraphicFramePr>
            <a:graphicFrameLocks noChangeAspect="1"/>
          </p:cNvGraphicFramePr>
          <p:nvPr>
            <p:extLst>
              <p:ext uri="{D42A27DB-BD31-4B8C-83A1-F6EECF244321}">
                <p14:modId xmlns:p14="http://schemas.microsoft.com/office/powerpoint/2010/main" val="3652500344"/>
              </p:ext>
            </p:extLst>
          </p:nvPr>
        </p:nvGraphicFramePr>
        <p:xfrm>
          <a:off x="2148526" y="5172075"/>
          <a:ext cx="3366449" cy="788345"/>
        </p:xfrm>
        <a:graphic>
          <a:graphicData uri="http://schemas.openxmlformats.org/presentationml/2006/ole">
            <mc:AlternateContent xmlns:mc="http://schemas.openxmlformats.org/markup-compatibility/2006">
              <mc:Choice xmlns:v="urn:schemas-microsoft-com:vml" Requires="v">
                <p:oleObj spid="_x0000_s13913" r:id="rId6" imgW="2006280" imgH="469800" progId="">
                  <p:embed/>
                </p:oleObj>
              </mc:Choice>
              <mc:Fallback>
                <p:oleObj r:id="rId6" imgW="2006280" imgH="469800" progId="">
                  <p:embed/>
                  <p:pic>
                    <p:nvPicPr>
                      <p:cNvPr id="0" name=""/>
                      <p:cNvPicPr/>
                      <p:nvPr/>
                    </p:nvPicPr>
                    <p:blipFill>
                      <a:blip r:embed="rId7"/>
                      <a:stretch>
                        <a:fillRect/>
                      </a:stretch>
                    </p:blipFill>
                    <p:spPr>
                      <a:xfrm>
                        <a:off x="2148526" y="5172075"/>
                        <a:ext cx="3366449" cy="788345"/>
                      </a:xfrm>
                      <a:prstGeom prst="rect">
                        <a:avLst/>
                      </a:prstGeom>
                    </p:spPr>
                  </p:pic>
                </p:oleObj>
              </mc:Fallback>
            </mc:AlternateContent>
          </a:graphicData>
        </a:graphic>
      </p:graphicFrame>
    </p:spTree>
    <p:extLst>
      <p:ext uri="{BB962C8B-B14F-4D97-AF65-F5344CB8AC3E}">
        <p14:creationId xmlns:p14="http://schemas.microsoft.com/office/powerpoint/2010/main" val="334145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Relationship Between Dispersion and Shape Properties</a:t>
            </a:r>
            <a:endParaRPr lang="en-US" dirty="0">
              <a:latin typeface="+mj-lt"/>
            </a:endParaRPr>
          </a:p>
        </p:txBody>
      </p:sp>
      <p:pic>
        <p:nvPicPr>
          <p:cNvPr id="14338" name="Picture 2" descr="The two line graphs are drawn one on top of the other. &#10;• In the graph on top, the y-axis has five long markings with a shorter marking at the mid-point of any two consecutive long markings. The x-axis has the numbers from –3 to 3 marked at intervals of 0.5. Between any two consecutive numbers on the x-axis, two vertical bars are drawn.   &#10;• Line graph (a) starts from just above the x-axis at point –4. The line rises steadily, reaching up to the top marking on the y-axis at point 0 on the x-axis. The line falls thereafter reaching just above the x-axis at point 4.  &#10;• Line graph (b) starts from just above the x-axis at point –4. The line rises steadily, reaching up to the mid-point of the y-axis at point 0 on the x-axis. The line falls thereafter reaching just above the x-axis at point 4.   &#10;• In the graph at the bottom, the y-axis has three long markings with a shorter marking at the mid-point of any two consecutive long markings. The x-axis uses the same numbers as in the x-axis of the top graph, that is, from –3 to 3 marked at intervals of 0.5. Between any two consecutive n¬umbers on the x-axis, two vertical bars are drawn.   &#10;• Line graph (c) starts from just above the x-axis at point –4. The line rises steadily, reaching up to the top marking of the y-axis at point –2 on the x-axis. The line falls thereafter reaching just above the x-axis at point 4.  &#10;• Line graph (d) starts from just above the x-axis at point –4. The line rises steadily, reaching up to top marking of the y-axis at point 2 on the x-axis. The line falls thereafter reaching just above the x-axis at point 4.&#10;• Line graphs (c) and (d) intersect at a point directly above the 0 marking on the x-axis.  "/>
          <p:cNvPicPr>
            <a:picLocks noChangeAspect="1" noChangeArrowheads="1"/>
          </p:cNvPicPr>
          <p:nvPr/>
        </p:nvPicPr>
        <p:blipFill rotWithShape="1">
          <a:blip r:embed="rId3">
            <a:extLst>
              <a:ext uri="{28A0092B-C50C-407E-A947-70E740481C1C}">
                <a14:useLocalDpi xmlns:a14="http://schemas.microsoft.com/office/drawing/2010/main" val="0"/>
              </a:ext>
            </a:extLst>
          </a:blip>
          <a:srcRect b="2720"/>
          <a:stretch/>
        </p:blipFill>
        <p:spPr bwMode="auto">
          <a:xfrm>
            <a:off x="2250379" y="1371600"/>
            <a:ext cx="4633716"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73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76"/>
            <a:ext cx="8153400" cy="1169551"/>
          </a:xfrm>
        </p:spPr>
        <p:txBody>
          <a:bodyPr wrap="square">
            <a:spAutoFit/>
          </a:bodyPr>
          <a:lstStyle/>
          <a:p>
            <a:r>
              <a:rPr lang="en-US" sz="4000" dirty="0">
                <a:latin typeface="+mj-lt"/>
              </a:rPr>
              <a:t>Technology Insights 3.1 </a:t>
            </a:r>
            <a:r>
              <a:rPr lang="en-US" sz="3200" dirty="0">
                <a:latin typeface="+mj-lt"/>
              </a:rPr>
              <a:t>– </a:t>
            </a:r>
            <a:r>
              <a:rPr lang="en-US" sz="3600" dirty="0">
                <a:latin typeface="+mj-lt"/>
              </a:rPr>
              <a:t>Descriptive Statistics in Excel</a:t>
            </a:r>
            <a:endParaRPr lang="en-US" dirty="0">
              <a:latin typeface="+mj-lt"/>
            </a:endParaRPr>
          </a:p>
        </p:txBody>
      </p:sp>
      <p:pic>
        <p:nvPicPr>
          <p:cNvPr id="15364" name="Picture 4" descr="The screenshots show the following steps in sequence:&#10;• A close-up of two tabs – Account on top and Options below. The Options tab is circled.&#10;• An arrow labeled 1 leads to a screenshot of a set of options one below the other. From top to bottom, these include Quick Access Toolbar, Add-ins, and Trust Center. The Add-ins option is highlighted.&#10;• An arrow labeled 2 leads to a screenshot of a dropdown menu titled Manage. The option Excel Add-Ins is typed in the dropdown menu.&#10;• An arrow labeled 3 leads to a screenshot of a pop-up menu titled Add-ins. Under Add-ins Available, the top option Analysis ToolPak has a checkmark against it. &#10;• An arrow labeled 4 leads to a screenshot of an Excel sheet. The Data tab on top is highlighted and the arrow points to the Data Analysis option under this tab. A pop-up titled Data Analysis Tools reads: Tools for financial and scientific data analysis: FUNCRES.XLAM: Tell me more. "/>
          <p:cNvPicPr>
            <a:picLocks noChangeAspect="1" noChangeArrowheads="1"/>
          </p:cNvPicPr>
          <p:nvPr/>
        </p:nvPicPr>
        <p:blipFill rotWithShape="1">
          <a:blip r:embed="rId3">
            <a:extLst>
              <a:ext uri="{28A0092B-C50C-407E-A947-70E740481C1C}">
                <a14:useLocalDpi xmlns:a14="http://schemas.microsoft.com/office/drawing/2010/main" val="0"/>
              </a:ext>
            </a:extLst>
          </a:blip>
          <a:srcRect b="3074"/>
          <a:stretch/>
        </p:blipFill>
        <p:spPr bwMode="auto">
          <a:xfrm>
            <a:off x="1066800" y="1269133"/>
            <a:ext cx="3335018" cy="5005165"/>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The screenshots show the followings steps in sequence:&#10;• A pop-up menu titled Data Analysis has the following options listed under Analysis Tools:&#10;• Anova: Single Factor&#10;• Anova: Two-Factor With Replication&#10;• Anova: Two-Factor Without Replication&#10;• Correlation&#10;• Covariance&#10;• Descriptive Statistics&#10;• Exponential Smoothing&#10;• F-Test Two-Sample for Variances&#10;• Fourier Analysis&#10;• Histogram&#10;• The option Descriptive Statistics is highlighted. An arrow labeled 1 leads from the highlighted option to the OK button. &#10;• An arrow labeled 2 leads from the OK button to the next screenshot of a pop-up window titled Descriptive Statistics. The following options are selected:&#10;• Input Range: $A$1:$B$121. The input range is entered is circled. A double-headed arrow labeled 3 leads to a screenshot of an Excel sheet table with 2 columns and 17 rows. The columns are titled Expense and Demand.&#10;• Grouped by: Columns&#10;• Labels in first row: The box is checked&#10;• Output options: New Worksheet Ply:&#10;• Summary statistics: The box is checked&#10;• Confidence Level for Mean: The box is checked and the value 95% is entered in the field&#10;• The OK button is highlighted&#10;• An arrow from the OK button leads to a screenshot of an Excel sheet table with 4 columns and 16 rows. The first column is titled Expense and the third column is titled Demand. The second and fourth columns have different numerical values entered. The first and third columns have the following items listed in order from top to bottom:&#10;• Mean&#10;• Standard Error&#10;• Median&#10;• Mode&#10;• Standard Deviation&#10;• Sample Variance&#10;• Kurtosis&#10;• Skewness&#10;• Range&#10;• Minimum&#10;• Maximum&#10;• Sum&#10;• Count&#10;• Confidence Level (95.0%)"/>
          <p:cNvPicPr>
            <a:picLocks noChangeAspect="1" noChangeArrowheads="1"/>
          </p:cNvPicPr>
          <p:nvPr/>
        </p:nvPicPr>
        <p:blipFill rotWithShape="1">
          <a:blip r:embed="rId4">
            <a:extLst>
              <a:ext uri="{28A0092B-C50C-407E-A947-70E740481C1C}">
                <a14:useLocalDpi xmlns:a14="http://schemas.microsoft.com/office/drawing/2010/main" val="0"/>
              </a:ext>
            </a:extLst>
          </a:blip>
          <a:srcRect b="3436"/>
          <a:stretch/>
        </p:blipFill>
        <p:spPr bwMode="auto">
          <a:xfrm>
            <a:off x="4724400" y="1290487"/>
            <a:ext cx="3126584" cy="498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45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0" indent="0">
              <a:buClr>
                <a:schemeClr val="bg1"/>
              </a:buClr>
              <a:buNone/>
              <a:tabLst>
                <a:tab pos="514350" algn="l"/>
              </a:tabLst>
            </a:pPr>
            <a:r>
              <a:rPr lang="en-US" sz="2400" b="1" dirty="0">
                <a:solidFill>
                  <a:srgbClr val="007FA3"/>
                </a:solidFill>
              </a:rPr>
              <a:t>3.1</a:t>
            </a:r>
            <a:r>
              <a:rPr lang="en-US" sz="2400" dirty="0"/>
              <a:t> Understand the nature of data as it relates to business 	intelligence (</a:t>
            </a:r>
            <a:r>
              <a:rPr lang="en-US" sz="2400" spc="-300" dirty="0"/>
              <a:t>B </a:t>
            </a:r>
            <a:r>
              <a:rPr lang="en-US" sz="2400" dirty="0"/>
              <a:t>I) and analytics</a:t>
            </a:r>
          </a:p>
          <a:p>
            <a:pPr marL="0" indent="0">
              <a:buClr>
                <a:schemeClr val="bg1"/>
              </a:buClr>
              <a:buNone/>
              <a:tabLst>
                <a:tab pos="514350" algn="l"/>
              </a:tabLst>
            </a:pPr>
            <a:r>
              <a:rPr lang="en-US" sz="2400" b="1" dirty="0">
                <a:solidFill>
                  <a:srgbClr val="007FA3"/>
                </a:solidFill>
              </a:rPr>
              <a:t>3.2</a:t>
            </a:r>
            <a:r>
              <a:rPr lang="en-US" sz="2400" dirty="0"/>
              <a:t> Learn the methods used to make real-world data 	analytics ready</a:t>
            </a:r>
          </a:p>
          <a:p>
            <a:pPr marL="0" indent="0">
              <a:buClr>
                <a:schemeClr val="bg1"/>
              </a:buClr>
              <a:buNone/>
              <a:tabLst>
                <a:tab pos="514350" algn="l"/>
              </a:tabLst>
            </a:pPr>
            <a:r>
              <a:rPr lang="en-US" sz="2400" b="1" dirty="0">
                <a:solidFill>
                  <a:srgbClr val="007FA3"/>
                </a:solidFill>
              </a:rPr>
              <a:t>3.3</a:t>
            </a:r>
            <a:r>
              <a:rPr lang="en-US" sz="2400" dirty="0"/>
              <a:t> Describe statistical modeling and its relationship to 	business analytics</a:t>
            </a:r>
          </a:p>
          <a:p>
            <a:pPr marL="0" indent="0">
              <a:buClr>
                <a:schemeClr val="bg1"/>
              </a:buClr>
              <a:buNone/>
            </a:pPr>
            <a:r>
              <a:rPr lang="en-US" sz="2400" b="1" dirty="0">
                <a:solidFill>
                  <a:srgbClr val="007FA3"/>
                </a:solidFill>
              </a:rPr>
              <a:t>3.4</a:t>
            </a:r>
            <a:r>
              <a:rPr lang="en-US" sz="2400" dirty="0"/>
              <a:t> Learn about descriptive and inferential statistics</a:t>
            </a:r>
          </a:p>
          <a:p>
            <a:pPr marL="0" indent="0">
              <a:buClr>
                <a:schemeClr val="bg1"/>
              </a:buClr>
              <a:buNone/>
              <a:tabLst>
                <a:tab pos="514350" algn="l"/>
              </a:tabLst>
            </a:pPr>
            <a:r>
              <a:rPr lang="en-US" sz="2400" b="1" dirty="0">
                <a:solidFill>
                  <a:srgbClr val="007FA3"/>
                </a:solidFill>
              </a:rPr>
              <a:t>3.5</a:t>
            </a:r>
            <a:r>
              <a:rPr lang="en-US" sz="2400" dirty="0"/>
              <a:t> Define business reporting, and understand its historical 	evolution</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34"/>
            <a:ext cx="8153400" cy="1661993"/>
          </a:xfrm>
        </p:spPr>
        <p:txBody>
          <a:bodyPr wrap="square">
            <a:spAutoFit/>
          </a:bodyPr>
          <a:lstStyle/>
          <a:p>
            <a:r>
              <a:rPr lang="en-IN" sz="3600" dirty="0">
                <a:latin typeface="+mj-lt"/>
              </a:rPr>
              <a:t>Technology Insights 3.1 – Descriptive Statistics in Excel Creating box-plot in Microsoft Excel </a:t>
            </a:r>
            <a:endParaRPr lang="en-US" sz="3600" dirty="0">
              <a:latin typeface="+mj-lt"/>
            </a:endParaRPr>
          </a:p>
        </p:txBody>
      </p:sp>
      <p:pic>
        <p:nvPicPr>
          <p:cNvPr id="16386" name="Picture 2" descr="• There are 3 screenshots from excel 2016 indicating 3 steps in the process.&#10;• The first screenshot shows the contents of a table with 2 columns and 17 rows. The column headers are Expense and Demand.&#10;• The column headers are enclosed within a translucent ellipse.&#10;• An arrow labeled 1 from this ellipse points to an icon of a histogram under charts which is also marked in an ellipse.&#10;• The dropdown list shows Histograms and Box and Whisker. An arrow labeled 2 emerging from the icon for histogram points to Box and Whisker which is enclosed within an ellipse.&#10;• This ellipse has an arrow labeled 3 that points to the third screenshot which is a completed box and whisker chart&#10;• Its vertical axis has a scale with intervals in units of 2000. &#10;• An orange rectangle labeled demand and a blue rectangle labeled expense are plotted within the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4062"/>
          <a:stretch/>
        </p:blipFill>
        <p:spPr bwMode="auto">
          <a:xfrm>
            <a:off x="567597" y="1882733"/>
            <a:ext cx="7993510" cy="435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16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Regression </a:t>
            </a:r>
            <a:r>
              <a:rPr lang="en-IN" sz="3600" dirty="0" err="1">
                <a:latin typeface="+mj-lt"/>
              </a:rPr>
              <a:t>Modeling</a:t>
            </a:r>
            <a:r>
              <a:rPr lang="en-IN" sz="3600" dirty="0">
                <a:latin typeface="+mj-lt"/>
              </a:rPr>
              <a:t> for Inferential Statistics</a:t>
            </a:r>
            <a:endParaRPr lang="en-US" dirty="0">
              <a:latin typeface="+mj-lt"/>
            </a:endParaRPr>
          </a:p>
        </p:txBody>
      </p:sp>
      <p:sp>
        <p:nvSpPr>
          <p:cNvPr id="3" name="Content Placeholder 2"/>
          <p:cNvSpPr>
            <a:spLocks noGrp="1"/>
          </p:cNvSpPr>
          <p:nvPr>
            <p:ph idx="1"/>
          </p:nvPr>
        </p:nvSpPr>
        <p:spPr>
          <a:xfrm>
            <a:off x="457200" y="1526143"/>
            <a:ext cx="8153400" cy="3901068"/>
          </a:xfrm>
        </p:spPr>
        <p:txBody>
          <a:bodyPr wrap="square">
            <a:spAutoFit/>
          </a:bodyPr>
          <a:lstStyle/>
          <a:p>
            <a:pPr>
              <a:buSzPct val="100000"/>
            </a:pPr>
            <a:r>
              <a:rPr lang="en-US" sz="2400" dirty="0">
                <a:solidFill>
                  <a:srgbClr val="007FA3"/>
                </a:solidFill>
              </a:rPr>
              <a:t>Regression</a:t>
            </a:r>
          </a:p>
          <a:p>
            <a:pPr marL="793941" lvl="1" indent="-342900">
              <a:buSzPct val="100000"/>
            </a:pPr>
            <a:r>
              <a:rPr lang="en-US" sz="2400" dirty="0"/>
              <a:t>A part of inferential statistics </a:t>
            </a:r>
          </a:p>
          <a:p>
            <a:pPr marL="793941" lvl="1" indent="-342900">
              <a:buSzPct val="100000"/>
            </a:pPr>
            <a:r>
              <a:rPr lang="en-US" sz="2400" dirty="0"/>
              <a:t>The most widely known and used analytics technique in statistics</a:t>
            </a:r>
          </a:p>
          <a:p>
            <a:pPr marL="793941" lvl="1" indent="-342900">
              <a:buSzPct val="100000"/>
            </a:pPr>
            <a:r>
              <a:rPr lang="en-US" sz="2400" dirty="0"/>
              <a:t>Used to characterize relationship between explanatory (input) and response (output) variable</a:t>
            </a:r>
          </a:p>
          <a:p>
            <a:pPr>
              <a:buSzPct val="100000"/>
            </a:pPr>
            <a:r>
              <a:rPr lang="en-US" sz="2400" dirty="0"/>
              <a:t>It can be used for</a:t>
            </a:r>
          </a:p>
          <a:p>
            <a:pPr marL="793941" lvl="1" indent="-342900">
              <a:buSzPct val="100000"/>
            </a:pPr>
            <a:r>
              <a:rPr lang="en-US" sz="2400" dirty="0"/>
              <a:t>Hypothesis testing (explanation)</a:t>
            </a:r>
          </a:p>
          <a:p>
            <a:pPr marL="793941" lvl="1" indent="-342900">
              <a:buSzPct val="100000"/>
            </a:pPr>
            <a:r>
              <a:rPr lang="en-US" sz="2400" dirty="0"/>
              <a:t>Forecasting (prediction)</a:t>
            </a:r>
          </a:p>
        </p:txBody>
      </p:sp>
    </p:spTree>
    <p:extLst>
      <p:ext uri="{BB962C8B-B14F-4D97-AF65-F5344CB8AC3E}">
        <p14:creationId xmlns:p14="http://schemas.microsoft.com/office/powerpoint/2010/main" val="109871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Regression </a:t>
            </a:r>
            <a:r>
              <a:rPr lang="en-IN" sz="3600" dirty="0" err="1">
                <a:latin typeface="+mj-lt"/>
              </a:rPr>
              <a:t>Modeling</a:t>
            </a:r>
            <a:r>
              <a:rPr lang="en-IN" sz="3600" dirty="0">
                <a:latin typeface="+mj-lt"/>
              </a:rPr>
              <a:t> </a:t>
            </a:r>
            <a:r>
              <a:rPr lang="en-IN" sz="2800" dirty="0">
                <a:latin typeface="+mj-lt"/>
              </a:rPr>
              <a:t>(1 of 3)</a:t>
            </a:r>
            <a:endParaRPr lang="en-US" dirty="0">
              <a:latin typeface="+mj-lt"/>
            </a:endParaRPr>
          </a:p>
        </p:txBody>
      </p:sp>
      <p:sp>
        <p:nvSpPr>
          <p:cNvPr id="3" name="Content Placeholder 2"/>
          <p:cNvSpPr>
            <a:spLocks noGrp="1"/>
          </p:cNvSpPr>
          <p:nvPr>
            <p:ph idx="1"/>
          </p:nvPr>
        </p:nvSpPr>
        <p:spPr>
          <a:xfrm>
            <a:off x="457200" y="764143"/>
            <a:ext cx="8153400" cy="3724096"/>
          </a:xfrm>
        </p:spPr>
        <p:txBody>
          <a:bodyPr wrap="square">
            <a:spAutoFit/>
          </a:bodyPr>
          <a:lstStyle/>
          <a:p>
            <a:pPr>
              <a:buSzPct val="100000"/>
            </a:pPr>
            <a:r>
              <a:rPr lang="en-US" sz="2400" dirty="0"/>
              <a:t>Correlation versus Regression </a:t>
            </a:r>
          </a:p>
          <a:p>
            <a:pPr marL="793941" lvl="1" indent="-342900">
              <a:buSzPct val="100000"/>
            </a:pPr>
            <a:r>
              <a:rPr lang="en-US" sz="2400" dirty="0"/>
              <a:t>What is the difference (or relationship)? </a:t>
            </a:r>
          </a:p>
          <a:p>
            <a:pPr>
              <a:buSzPct val="100000"/>
            </a:pPr>
            <a:r>
              <a:rPr lang="en-US" sz="2400" dirty="0"/>
              <a:t>Simple Regression versus Multiple Regression</a:t>
            </a:r>
          </a:p>
          <a:p>
            <a:pPr marL="793941" lvl="1" indent="-342900">
              <a:buSzPct val="100000"/>
            </a:pPr>
            <a:r>
              <a:rPr lang="en-US" sz="2400" dirty="0"/>
              <a:t>Base on number of input variables</a:t>
            </a:r>
          </a:p>
          <a:p>
            <a:pPr>
              <a:buSzPct val="100000"/>
            </a:pPr>
            <a:r>
              <a:rPr lang="en-US" sz="2400" dirty="0"/>
              <a:t>How do we develop linear regression models?</a:t>
            </a:r>
          </a:p>
          <a:p>
            <a:pPr marL="793941" lvl="1" indent="-342900">
              <a:buSzPct val="100000"/>
            </a:pPr>
            <a:r>
              <a:rPr lang="en-US" sz="2400" dirty="0"/>
              <a:t>Scatter plots (visualization—for simple regression) </a:t>
            </a:r>
          </a:p>
          <a:p>
            <a:pPr marL="793941" lvl="1" indent="-342900">
              <a:buSzPct val="100000"/>
            </a:pPr>
            <a:r>
              <a:rPr lang="en-US" sz="2400" dirty="0"/>
              <a:t>Ordinary least squares method</a:t>
            </a:r>
          </a:p>
          <a:p>
            <a:pPr marL="1367028" lvl="2" indent="-342900">
              <a:buSzPct val="100000"/>
            </a:pPr>
            <a:r>
              <a:rPr lang="en-US" sz="2400" dirty="0"/>
              <a:t>A line that minimizes squared of the errors  </a:t>
            </a:r>
          </a:p>
        </p:txBody>
      </p:sp>
    </p:spTree>
    <p:extLst>
      <p:ext uri="{BB962C8B-B14F-4D97-AF65-F5344CB8AC3E}">
        <p14:creationId xmlns:p14="http://schemas.microsoft.com/office/powerpoint/2010/main" val="133409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Regression </a:t>
            </a:r>
            <a:r>
              <a:rPr lang="en-IN" sz="3600" dirty="0" err="1">
                <a:latin typeface="+mj-lt"/>
              </a:rPr>
              <a:t>Modeling</a:t>
            </a:r>
            <a:r>
              <a:rPr lang="en-IN" sz="3600" dirty="0">
                <a:latin typeface="+mj-lt"/>
              </a:rPr>
              <a:t> </a:t>
            </a:r>
            <a:r>
              <a:rPr lang="en-IN" sz="2800" dirty="0">
                <a:latin typeface="+mj-lt"/>
              </a:rPr>
              <a:t>(2 of 3)</a:t>
            </a:r>
            <a:endParaRPr lang="en-US" dirty="0">
              <a:latin typeface="+mj-lt"/>
            </a:endParaRPr>
          </a:p>
        </p:txBody>
      </p:sp>
      <p:pic>
        <p:nvPicPr>
          <p:cNvPr id="17410" name="Picture 2" descr="• The x-axis is labeled Explanatory Variable and the y-axis is labeled Response Variable. &#10;• A line starts from the point on y-axis where y is equal to beta sub 0, inclined at an angle of beta sub 1.&#10;• Two lines intersect the regression line and each other along the middle.&#10;• Multiple points are plotted on the graph which represent a scatter plot.&#10;• The points are denser closer to the regression line."/>
          <p:cNvPicPr>
            <a:picLocks noChangeAspect="1" noChangeArrowheads="1"/>
          </p:cNvPicPr>
          <p:nvPr/>
        </p:nvPicPr>
        <p:blipFill rotWithShape="1">
          <a:blip r:embed="rId3">
            <a:extLst>
              <a:ext uri="{28A0092B-C50C-407E-A947-70E740481C1C}">
                <a14:useLocalDpi xmlns:a14="http://schemas.microsoft.com/office/drawing/2010/main" val="0"/>
              </a:ext>
            </a:extLst>
          </a:blip>
          <a:srcRect b="3243"/>
          <a:stretch/>
        </p:blipFill>
        <p:spPr bwMode="auto">
          <a:xfrm>
            <a:off x="679186" y="768407"/>
            <a:ext cx="7758422" cy="554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38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Regression </a:t>
            </a:r>
            <a:r>
              <a:rPr lang="en-IN" sz="3600" dirty="0" err="1">
                <a:latin typeface="+mj-lt"/>
              </a:rPr>
              <a:t>Modeling</a:t>
            </a:r>
            <a:r>
              <a:rPr lang="en-IN" sz="3600" dirty="0">
                <a:latin typeface="+mj-lt"/>
              </a:rPr>
              <a:t> </a:t>
            </a:r>
            <a:r>
              <a:rPr lang="en-IN" sz="2800" dirty="0">
                <a:latin typeface="+mj-lt"/>
              </a:rPr>
              <a:t>(3 of 3)</a:t>
            </a:r>
            <a:endParaRPr lang="en-US" dirty="0">
              <a:latin typeface="+mj-lt"/>
            </a:endParaRPr>
          </a:p>
        </p:txBody>
      </p:sp>
      <p:sp>
        <p:nvSpPr>
          <p:cNvPr id="3" name="Content Placeholder 2"/>
          <p:cNvSpPr>
            <a:spLocks noGrp="1"/>
          </p:cNvSpPr>
          <p:nvPr>
            <p:ph idx="1"/>
          </p:nvPr>
        </p:nvSpPr>
        <p:spPr>
          <a:xfrm>
            <a:off x="457200" y="762001"/>
            <a:ext cx="8153400" cy="931024"/>
          </a:xfrm>
        </p:spPr>
        <p:txBody>
          <a:bodyPr wrap="square">
            <a:spAutoFit/>
          </a:bodyPr>
          <a:lstStyle/>
          <a:p>
            <a:pPr marL="342900" indent="-342900">
              <a:buSzPct val="100000"/>
            </a:pPr>
            <a:r>
              <a:rPr lang="en-US" sz="2400" i="1" dirty="0"/>
              <a:t>x</a:t>
            </a:r>
            <a:r>
              <a:rPr lang="en-US" sz="2400" dirty="0"/>
              <a:t>: input, </a:t>
            </a:r>
            <a:r>
              <a:rPr lang="en-US" sz="2400" i="1" dirty="0"/>
              <a:t>y</a:t>
            </a:r>
            <a:r>
              <a:rPr lang="en-US" sz="2400" dirty="0"/>
              <a:t>: output </a:t>
            </a:r>
          </a:p>
          <a:p>
            <a:pPr marL="342900" indent="-342900">
              <a:buSzPct val="100000"/>
            </a:pPr>
            <a:r>
              <a:rPr lang="en-US" sz="2400" dirty="0"/>
              <a:t>Simple Linear Regression </a:t>
            </a:r>
          </a:p>
        </p:txBody>
      </p:sp>
      <p:graphicFrame>
        <p:nvGraphicFramePr>
          <p:cNvPr id="6" name="Object 5" descr="Y equals beta sub 0 plus the product of beta sub 1 and small x."/>
          <p:cNvGraphicFramePr>
            <a:graphicFrameLocks noChangeAspect="1"/>
          </p:cNvGraphicFramePr>
          <p:nvPr>
            <p:extLst>
              <p:ext uri="{D42A27DB-BD31-4B8C-83A1-F6EECF244321}">
                <p14:modId xmlns:p14="http://schemas.microsoft.com/office/powerpoint/2010/main" val="3194674114"/>
              </p:ext>
            </p:extLst>
          </p:nvPr>
        </p:nvGraphicFramePr>
        <p:xfrm>
          <a:off x="2379620" y="1894836"/>
          <a:ext cx="1552660" cy="439429"/>
        </p:xfrm>
        <a:graphic>
          <a:graphicData uri="http://schemas.openxmlformats.org/presentationml/2006/ole">
            <mc:AlternateContent xmlns:mc="http://schemas.openxmlformats.org/markup-compatibility/2006">
              <mc:Choice xmlns:v="urn:schemas-microsoft-com:vml" Requires="v">
                <p:oleObj spid="_x0000_s14928" name="Equation" r:id="rId4" imgW="672840" imgH="190440" progId="Equation.DSMT4">
                  <p:embed/>
                </p:oleObj>
              </mc:Choice>
              <mc:Fallback>
                <p:oleObj name="Equation" r:id="rId4" imgW="672840" imgH="190440" progId="Equation.DSMT4">
                  <p:embed/>
                  <p:pic>
                    <p:nvPicPr>
                      <p:cNvPr id="0" name=""/>
                      <p:cNvPicPr/>
                      <p:nvPr/>
                    </p:nvPicPr>
                    <p:blipFill>
                      <a:blip r:embed="rId5"/>
                      <a:stretch>
                        <a:fillRect/>
                      </a:stretch>
                    </p:blipFill>
                    <p:spPr>
                      <a:xfrm>
                        <a:off x="2379620" y="1894836"/>
                        <a:ext cx="1552660" cy="439429"/>
                      </a:xfrm>
                      <a:prstGeom prst="rect">
                        <a:avLst/>
                      </a:prstGeom>
                    </p:spPr>
                  </p:pic>
                </p:oleObj>
              </mc:Fallback>
            </mc:AlternateContent>
          </a:graphicData>
        </a:graphic>
      </p:graphicFrame>
      <p:sp>
        <p:nvSpPr>
          <p:cNvPr id="4" name="Content Placeholder 3"/>
          <p:cNvSpPr>
            <a:spLocks noGrp="1"/>
          </p:cNvSpPr>
          <p:nvPr>
            <p:ph idx="13"/>
          </p:nvPr>
        </p:nvSpPr>
        <p:spPr>
          <a:xfrm>
            <a:off x="457200" y="2460992"/>
            <a:ext cx="8153400" cy="369332"/>
          </a:xfrm>
        </p:spPr>
        <p:txBody>
          <a:bodyPr>
            <a:spAutoFit/>
          </a:bodyPr>
          <a:lstStyle/>
          <a:p>
            <a:r>
              <a:rPr lang="en-US" sz="2400" dirty="0"/>
              <a:t>Multiple Linear Regression</a:t>
            </a:r>
          </a:p>
        </p:txBody>
      </p:sp>
      <p:graphicFrame>
        <p:nvGraphicFramePr>
          <p:cNvPr id="7" name="Object 6" descr="y equals beta sub 0 plus the product of beta sub 1 and small x sub 1 plus the product of beta sub 2 and small x sub 2 plus the product of beta sub 3 and small x sub 3 plus ellipsis plus the product of beta sub n and small x sub n."/>
          <p:cNvGraphicFramePr>
            <a:graphicFrameLocks noChangeAspect="1"/>
          </p:cNvGraphicFramePr>
          <p:nvPr>
            <p:extLst>
              <p:ext uri="{D42A27DB-BD31-4B8C-83A1-F6EECF244321}">
                <p14:modId xmlns:p14="http://schemas.microsoft.com/office/powerpoint/2010/main" val="3454182514"/>
              </p:ext>
            </p:extLst>
          </p:nvPr>
        </p:nvGraphicFramePr>
        <p:xfrm>
          <a:off x="1652631" y="2977623"/>
          <a:ext cx="4492538" cy="426505"/>
        </p:xfrm>
        <a:graphic>
          <a:graphicData uri="http://schemas.openxmlformats.org/presentationml/2006/ole">
            <mc:AlternateContent xmlns:mc="http://schemas.openxmlformats.org/markup-compatibility/2006">
              <mc:Choice xmlns:v="urn:schemas-microsoft-com:vml" Requires="v">
                <p:oleObj spid="_x0000_s14929" name="Equation" r:id="rId6" imgW="2006280" imgH="190440" progId="Equation.DSMT4">
                  <p:embed/>
                </p:oleObj>
              </mc:Choice>
              <mc:Fallback>
                <p:oleObj name="Equation" r:id="rId6" imgW="2006280" imgH="190440" progId="Equation.DSMT4">
                  <p:embed/>
                  <p:pic>
                    <p:nvPicPr>
                      <p:cNvPr id="0" name=""/>
                      <p:cNvPicPr/>
                      <p:nvPr/>
                    </p:nvPicPr>
                    <p:blipFill>
                      <a:blip r:embed="rId7"/>
                      <a:stretch>
                        <a:fillRect/>
                      </a:stretch>
                    </p:blipFill>
                    <p:spPr>
                      <a:xfrm>
                        <a:off x="1652631" y="2977623"/>
                        <a:ext cx="4492538" cy="426505"/>
                      </a:xfrm>
                      <a:prstGeom prst="rect">
                        <a:avLst/>
                      </a:prstGeom>
                    </p:spPr>
                  </p:pic>
                </p:oleObj>
              </mc:Fallback>
            </mc:AlternateContent>
          </a:graphicData>
        </a:graphic>
      </p:graphicFrame>
      <p:sp>
        <p:nvSpPr>
          <p:cNvPr id="5" name="Content Placeholder 4"/>
          <p:cNvSpPr>
            <a:spLocks noGrp="1"/>
          </p:cNvSpPr>
          <p:nvPr>
            <p:ph sz="quarter" idx="14"/>
          </p:nvPr>
        </p:nvSpPr>
        <p:spPr>
          <a:xfrm>
            <a:off x="457200" y="3556367"/>
            <a:ext cx="8143875" cy="815608"/>
          </a:xfrm>
        </p:spPr>
        <p:txBody>
          <a:bodyPr wrap="square">
            <a:spAutoFit/>
          </a:bodyPr>
          <a:lstStyle/>
          <a:p>
            <a:pPr marL="342900" indent="-342900">
              <a:buSzPct val="100000"/>
            </a:pPr>
            <a:r>
              <a:rPr lang="en-US" sz="2400" dirty="0"/>
              <a:t>The meaning of Beta (</a:t>
            </a:r>
            <a:r>
              <a:rPr lang="en-US" sz="2400" i="1" dirty="0">
                <a:sym typeface="Symbol" panose="05050102010706020507" pitchFamily="18" charset="2"/>
              </a:rPr>
              <a:t> </a:t>
            </a:r>
            <a:r>
              <a:rPr lang="en-US" sz="2400" dirty="0"/>
              <a:t>) coefficients</a:t>
            </a:r>
          </a:p>
          <a:p>
            <a:pPr marL="793941" lvl="1" indent="-342900">
              <a:buSzPct val="100000"/>
            </a:pPr>
            <a:r>
              <a:rPr lang="en-US" sz="2400" dirty="0"/>
              <a:t>Sign (+ or −) and magnitude</a:t>
            </a:r>
          </a:p>
        </p:txBody>
      </p:sp>
    </p:spTree>
    <p:extLst>
      <p:ext uri="{BB962C8B-B14F-4D97-AF65-F5344CB8AC3E}">
        <p14:creationId xmlns:p14="http://schemas.microsoft.com/office/powerpoint/2010/main" val="181608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436"/>
            <a:ext cx="5867400" cy="1107996"/>
          </a:xfrm>
        </p:spPr>
        <p:txBody>
          <a:bodyPr wrap="square">
            <a:spAutoFit/>
          </a:bodyPr>
          <a:lstStyle/>
          <a:p>
            <a:r>
              <a:rPr lang="en-IN" sz="3600" dirty="0"/>
              <a:t>Process of Developing a Regression Model</a:t>
            </a:r>
            <a:endParaRPr lang="en-US" sz="3600" dirty="0"/>
          </a:p>
        </p:txBody>
      </p:sp>
      <p:sp>
        <p:nvSpPr>
          <p:cNvPr id="3" name="Content Placeholder 2"/>
          <p:cNvSpPr>
            <a:spLocks noGrp="1"/>
          </p:cNvSpPr>
          <p:nvPr>
            <p:ph idx="1"/>
          </p:nvPr>
        </p:nvSpPr>
        <p:spPr>
          <a:xfrm>
            <a:off x="457200" y="1755100"/>
            <a:ext cx="5334000" cy="2893100"/>
          </a:xfrm>
        </p:spPr>
        <p:txBody>
          <a:bodyPr wrap="square">
            <a:spAutoFit/>
          </a:bodyPr>
          <a:lstStyle/>
          <a:p>
            <a:pPr marL="0" indent="0">
              <a:buSzPct val="100000"/>
              <a:buNone/>
            </a:pPr>
            <a:r>
              <a:rPr lang="en-US" sz="2400" dirty="0">
                <a:solidFill>
                  <a:srgbClr val="007FA3"/>
                </a:solidFill>
              </a:rPr>
              <a:t>How do we know if the model is good enough?</a:t>
            </a:r>
          </a:p>
          <a:p>
            <a:pPr marL="793941" lvl="1" indent="-342900">
              <a:buSzPct val="100000"/>
            </a:pPr>
            <a:r>
              <a:rPr lang="en-US" sz="2400" dirty="0">
                <a:solidFill>
                  <a:srgbClr val="007FA3"/>
                </a:solidFill>
              </a:rPr>
              <a:t>R</a:t>
            </a:r>
            <a:r>
              <a:rPr lang="en-US" sz="2400" baseline="50000" dirty="0">
                <a:solidFill>
                  <a:srgbClr val="007FA3"/>
                </a:solidFill>
              </a:rPr>
              <a:t>2</a:t>
            </a:r>
            <a:r>
              <a:rPr lang="en-US" sz="2400" dirty="0"/>
              <a:t> (R-Square)</a:t>
            </a:r>
          </a:p>
          <a:p>
            <a:pPr marL="793941" lvl="1" indent="-342900">
              <a:buSzPct val="100000"/>
            </a:pPr>
            <a:r>
              <a:rPr lang="en-US" sz="2400" i="1" dirty="0">
                <a:solidFill>
                  <a:srgbClr val="007FA3"/>
                </a:solidFill>
              </a:rPr>
              <a:t>p</a:t>
            </a:r>
            <a:r>
              <a:rPr lang="en-US" sz="2400" dirty="0"/>
              <a:t> Values</a:t>
            </a:r>
          </a:p>
          <a:p>
            <a:pPr marL="793941" lvl="1" indent="-342900">
              <a:buSzPct val="100000"/>
            </a:pPr>
            <a:r>
              <a:rPr lang="en-US" sz="2400" dirty="0"/>
              <a:t>Error measures (for prediction problems)</a:t>
            </a:r>
          </a:p>
          <a:p>
            <a:pPr marL="1367028" lvl="2" indent="-342900">
              <a:buSzPct val="100000"/>
            </a:pPr>
            <a:r>
              <a:rPr lang="en-US" sz="2400" spc="-300" dirty="0"/>
              <a:t>M S </a:t>
            </a:r>
            <a:r>
              <a:rPr lang="en-US" sz="2400" dirty="0"/>
              <a:t>E, </a:t>
            </a:r>
            <a:r>
              <a:rPr lang="en-US" sz="2400" spc="-300" dirty="0"/>
              <a:t>M A </a:t>
            </a:r>
            <a:r>
              <a:rPr lang="en-US" sz="2400" dirty="0"/>
              <a:t>D, </a:t>
            </a:r>
            <a:r>
              <a:rPr lang="en-US" sz="2400" spc="-300" dirty="0"/>
              <a:t>R M S </a:t>
            </a:r>
            <a:r>
              <a:rPr lang="en-US" sz="2400" dirty="0"/>
              <a:t>E </a:t>
            </a:r>
          </a:p>
        </p:txBody>
      </p:sp>
      <p:pic>
        <p:nvPicPr>
          <p:cNvPr id="15362" name="Picture 2" descr="• The diagram flows from top to bottom&#10;• At the top is a cylinder labeled Tabulated Data&#10;• An arrow below it leads to a box titled Data assessment which lists the following:&#10;• Scatter plot&#10;• Correlations&#10;• An arrow below it leads to a box titled Model Fitting which lists the following:&#10;• Transform data&#10;• Estimate parameters&#10;• An arrow below it leads to a box titled Model Assessment which lists the following:&#10;• Test assumptions&#10;• Assess model fit&#10;• 2 arrows from the right side of Model Assessment lead to Model Fitting and Data assessment.&#10;• An arrow below it leads to a green box titled Deployment which lists the following:&#10;• One-time use&#10;• Recurrent use"/>
          <p:cNvPicPr>
            <a:picLocks noChangeAspect="1" noChangeArrowheads="1"/>
          </p:cNvPicPr>
          <p:nvPr/>
        </p:nvPicPr>
        <p:blipFill rotWithShape="1">
          <a:blip r:embed="rId3">
            <a:extLst>
              <a:ext uri="{28A0092B-C50C-407E-A947-70E740481C1C}">
                <a14:useLocalDpi xmlns:a14="http://schemas.microsoft.com/office/drawing/2010/main" val="0"/>
              </a:ext>
            </a:extLst>
          </a:blip>
          <a:srcRect b="2439"/>
          <a:stretch/>
        </p:blipFill>
        <p:spPr bwMode="auto">
          <a:xfrm>
            <a:off x="6462661" y="172183"/>
            <a:ext cx="2133132" cy="614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53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t>Regression </a:t>
            </a:r>
            <a:r>
              <a:rPr lang="en-IN" sz="3600" dirty="0" err="1"/>
              <a:t>Modeling</a:t>
            </a:r>
            <a:r>
              <a:rPr lang="en-IN" sz="3600" dirty="0"/>
              <a:t> Assumptions</a:t>
            </a:r>
            <a:endParaRPr lang="en-US" dirty="0">
              <a:latin typeface="+mj-lt"/>
            </a:endParaRPr>
          </a:p>
        </p:txBody>
      </p:sp>
      <p:sp>
        <p:nvSpPr>
          <p:cNvPr id="3" name="Content Placeholder 2"/>
          <p:cNvSpPr>
            <a:spLocks noGrp="1"/>
          </p:cNvSpPr>
          <p:nvPr>
            <p:ph idx="1"/>
          </p:nvPr>
        </p:nvSpPr>
        <p:spPr>
          <a:xfrm>
            <a:off x="457200" y="762001"/>
            <a:ext cx="8153400" cy="3624069"/>
          </a:xfrm>
        </p:spPr>
        <p:txBody>
          <a:bodyPr wrap="square">
            <a:spAutoFit/>
          </a:bodyPr>
          <a:lstStyle/>
          <a:p>
            <a:pPr>
              <a:buSzPct val="100000"/>
            </a:pPr>
            <a:r>
              <a:rPr lang="en-US" sz="2400" dirty="0"/>
              <a:t>Linearity</a:t>
            </a:r>
          </a:p>
          <a:p>
            <a:pPr>
              <a:buSzPct val="100000"/>
            </a:pPr>
            <a:r>
              <a:rPr lang="en-US" sz="2400" dirty="0"/>
              <a:t>Independence</a:t>
            </a:r>
          </a:p>
          <a:p>
            <a:pPr>
              <a:buSzPct val="100000"/>
            </a:pPr>
            <a:r>
              <a:rPr lang="en-US" sz="2400" dirty="0"/>
              <a:t>Normality (Normal Distribution)</a:t>
            </a:r>
          </a:p>
          <a:p>
            <a:pPr>
              <a:buSzPct val="100000"/>
            </a:pPr>
            <a:r>
              <a:rPr lang="en-US" sz="2400" dirty="0"/>
              <a:t>Constant Variance</a:t>
            </a:r>
          </a:p>
          <a:p>
            <a:pPr>
              <a:buSzPct val="100000"/>
            </a:pPr>
            <a:r>
              <a:rPr lang="en-US" sz="2400" dirty="0" err="1"/>
              <a:t>Multicollinearity</a:t>
            </a:r>
            <a:endParaRPr lang="en-US" sz="2400" dirty="0"/>
          </a:p>
          <a:p>
            <a:pPr>
              <a:buSzPct val="100000"/>
            </a:pPr>
            <a:r>
              <a:rPr lang="en-US" sz="2400" dirty="0"/>
              <a:t>What happens if the assumptions do NOT hold?</a:t>
            </a:r>
          </a:p>
          <a:p>
            <a:pPr marL="793941" lvl="1" indent="-342900">
              <a:buSzPct val="100000"/>
            </a:pPr>
            <a:r>
              <a:rPr lang="en-US" sz="2400" dirty="0"/>
              <a:t>What do we do then? </a:t>
            </a:r>
          </a:p>
        </p:txBody>
      </p:sp>
    </p:spTree>
    <p:extLst>
      <p:ext uri="{BB962C8B-B14F-4D97-AF65-F5344CB8AC3E}">
        <p14:creationId xmlns:p14="http://schemas.microsoft.com/office/powerpoint/2010/main" val="1444076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t>Logistic Regression </a:t>
            </a:r>
            <a:r>
              <a:rPr lang="en-IN" sz="3600" dirty="0" err="1"/>
              <a:t>Modeling</a:t>
            </a:r>
            <a:r>
              <a:rPr lang="en-IN" sz="3600" dirty="0"/>
              <a:t> </a:t>
            </a:r>
            <a:r>
              <a:rPr lang="en-IN" sz="2800" dirty="0"/>
              <a:t>(1 of 2)</a:t>
            </a:r>
            <a:endParaRPr lang="en-US" dirty="0">
              <a:latin typeface="+mj-lt"/>
            </a:endParaRPr>
          </a:p>
        </p:txBody>
      </p:sp>
      <p:sp>
        <p:nvSpPr>
          <p:cNvPr id="3" name="Content Placeholder 2"/>
          <p:cNvSpPr>
            <a:spLocks noGrp="1"/>
          </p:cNvSpPr>
          <p:nvPr>
            <p:ph idx="1"/>
          </p:nvPr>
        </p:nvSpPr>
        <p:spPr>
          <a:xfrm>
            <a:off x="457200" y="762001"/>
            <a:ext cx="8153400" cy="3608680"/>
          </a:xfrm>
        </p:spPr>
        <p:txBody>
          <a:bodyPr wrap="square">
            <a:spAutoFit/>
          </a:bodyPr>
          <a:lstStyle/>
          <a:p>
            <a:pPr>
              <a:buSzPct val="100000"/>
            </a:pPr>
            <a:r>
              <a:rPr lang="en-US" sz="2400" dirty="0"/>
              <a:t>A very popular statistics-based classification algorithm</a:t>
            </a:r>
          </a:p>
          <a:p>
            <a:pPr>
              <a:buSzPct val="100000"/>
            </a:pPr>
            <a:r>
              <a:rPr lang="en-US" sz="2400" dirty="0"/>
              <a:t>Employs supervised learning</a:t>
            </a:r>
          </a:p>
          <a:p>
            <a:pPr>
              <a:buSzPct val="100000"/>
            </a:pPr>
            <a:r>
              <a:rPr lang="en-US" sz="2400" dirty="0"/>
              <a:t>Developed in 1940s</a:t>
            </a:r>
          </a:p>
          <a:p>
            <a:pPr>
              <a:buSzPct val="100000"/>
            </a:pPr>
            <a:r>
              <a:rPr lang="en-US" sz="2400" dirty="0"/>
              <a:t>The difference between Linear Regression and Logistic Regression </a:t>
            </a:r>
          </a:p>
          <a:p>
            <a:pPr marL="793941" lvl="1" indent="-342900">
              <a:buSzPct val="100000"/>
            </a:pPr>
            <a:r>
              <a:rPr lang="en-US" sz="2400" dirty="0"/>
              <a:t>In Logistic Regression Output/Target variable is a binomial (binary classification) variable (as supposed to numeric variable)</a:t>
            </a:r>
          </a:p>
        </p:txBody>
      </p:sp>
    </p:spTree>
    <p:extLst>
      <p:ext uri="{BB962C8B-B14F-4D97-AF65-F5344CB8AC3E}">
        <p14:creationId xmlns:p14="http://schemas.microsoft.com/office/powerpoint/2010/main" val="3030274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t>Logistic Regression </a:t>
            </a:r>
            <a:r>
              <a:rPr lang="en-IN" sz="3600" dirty="0" err="1"/>
              <a:t>Modeling</a:t>
            </a:r>
            <a:r>
              <a:rPr lang="en-IN" sz="3600" dirty="0"/>
              <a:t> </a:t>
            </a:r>
            <a:r>
              <a:rPr lang="en-IN" sz="2800" dirty="0"/>
              <a:t>(2 of 2)</a:t>
            </a:r>
            <a:endParaRPr lang="en-US" dirty="0">
              <a:latin typeface="+mj-lt"/>
            </a:endParaRPr>
          </a:p>
        </p:txBody>
      </p:sp>
      <p:graphicFrame>
        <p:nvGraphicFramePr>
          <p:cNvPr id="5" name="Object 4" descr="f of y equals the fraction of 1 divided by 1 plus e raised to the negative open parenthesis beta sub 0 plus the product of beta sub 1 and x close parenthesis."/>
          <p:cNvGraphicFramePr>
            <a:graphicFrameLocks noChangeAspect="1"/>
          </p:cNvGraphicFramePr>
          <p:nvPr>
            <p:extLst>
              <p:ext uri="{D42A27DB-BD31-4B8C-83A1-F6EECF244321}">
                <p14:modId xmlns:p14="http://schemas.microsoft.com/office/powerpoint/2010/main" val="4120345540"/>
              </p:ext>
            </p:extLst>
          </p:nvPr>
        </p:nvGraphicFramePr>
        <p:xfrm>
          <a:off x="512732" y="860853"/>
          <a:ext cx="1944718" cy="672245"/>
        </p:xfrm>
        <a:graphic>
          <a:graphicData uri="http://schemas.openxmlformats.org/presentationml/2006/ole">
            <mc:AlternateContent xmlns:mc="http://schemas.openxmlformats.org/markup-compatibility/2006">
              <mc:Choice xmlns:v="urn:schemas-microsoft-com:vml" Requires="v">
                <p:oleObj spid="_x0000_s16674" name="Equation" r:id="rId4" imgW="1028520" imgH="355320" progId="Equation.DSMT4">
                  <p:embed/>
                </p:oleObj>
              </mc:Choice>
              <mc:Fallback>
                <p:oleObj name="Equation" r:id="rId4" imgW="1028520" imgH="355320" progId="Equation.DSMT4">
                  <p:embed/>
                  <p:pic>
                    <p:nvPicPr>
                      <p:cNvPr id="0" name=""/>
                      <p:cNvPicPr/>
                      <p:nvPr/>
                    </p:nvPicPr>
                    <p:blipFill>
                      <a:blip r:embed="rId5"/>
                      <a:stretch>
                        <a:fillRect/>
                      </a:stretch>
                    </p:blipFill>
                    <p:spPr>
                      <a:xfrm>
                        <a:off x="512732" y="860853"/>
                        <a:ext cx="1944718" cy="672245"/>
                      </a:xfrm>
                      <a:prstGeom prst="rect">
                        <a:avLst/>
                      </a:prstGeom>
                    </p:spPr>
                  </p:pic>
                </p:oleObj>
              </mc:Fallback>
            </mc:AlternateContent>
          </a:graphicData>
        </a:graphic>
      </p:graphicFrame>
      <p:pic>
        <p:nvPicPr>
          <p:cNvPr id="16386" name="Picture 2" descr="The x-axis is labeled f of y and its scale is in units of 2 ranging from minus 6 to 6. The y-axis is labeled b sub 0 plus b sub 1 x and its scale is in units of 0.5 and ranges from 0 to 1. The graph begins in the second quadrant where x is minus 6 and y is 0. The graph slopes up and crosses the y axis at the point 0, 0.5. The graph continues to slope up and reaches the point where x is 6 and y is 1. The graph passes through the following points:&#10;• -6, 0&#10;• -4, 0.01&#10;• -2, 0.11&#10;• 0, 0.5&#10;• 2, 0.87&#10;• 4, 0.98&#10;• 6, 1"/>
          <p:cNvPicPr>
            <a:picLocks noChangeAspect="1" noChangeArrowheads="1"/>
          </p:cNvPicPr>
          <p:nvPr/>
        </p:nvPicPr>
        <p:blipFill rotWithShape="1">
          <a:blip r:embed="rId6">
            <a:extLst>
              <a:ext uri="{28A0092B-C50C-407E-A947-70E740481C1C}">
                <a14:useLocalDpi xmlns:a14="http://schemas.microsoft.com/office/drawing/2010/main" val="0"/>
              </a:ext>
            </a:extLst>
          </a:blip>
          <a:srcRect b="3177"/>
          <a:stretch/>
        </p:blipFill>
        <p:spPr bwMode="auto">
          <a:xfrm>
            <a:off x="1008520" y="1642228"/>
            <a:ext cx="7112510" cy="465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Time Series Forecasting</a:t>
            </a:r>
            <a:endParaRPr lang="en-US" sz="2800" dirty="0">
              <a:latin typeface="+mj-lt"/>
            </a:endParaRPr>
          </a:p>
        </p:txBody>
      </p:sp>
      <p:sp>
        <p:nvSpPr>
          <p:cNvPr id="4" name="Content Placeholder 3"/>
          <p:cNvSpPr>
            <a:spLocks noGrp="1"/>
          </p:cNvSpPr>
          <p:nvPr>
            <p:ph idx="13"/>
          </p:nvPr>
        </p:nvSpPr>
        <p:spPr>
          <a:xfrm>
            <a:off x="457200" y="757416"/>
            <a:ext cx="8153400" cy="369332"/>
          </a:xfrm>
        </p:spPr>
        <p:txBody>
          <a:bodyPr wrap="square">
            <a:spAutoFit/>
          </a:bodyPr>
          <a:lstStyle/>
          <a:p>
            <a:pPr marL="342900" indent="-342900">
              <a:buSzPct val="100000"/>
            </a:pPr>
            <a:r>
              <a:rPr lang="en-US" sz="2400" dirty="0"/>
              <a:t>Is it different than Simple Linear Regression? How? </a:t>
            </a:r>
          </a:p>
        </p:txBody>
      </p:sp>
      <p:pic>
        <p:nvPicPr>
          <p:cNvPr id="20482" name="Picture 2" descr="• The x-axis represents each quarter of the years 2008 to 2012 and the y-axis represents number of products sold in millions.&#10;• The following data is represented&#10;• 2008:&#10;• Q1: 5.77&#10;• Q2: 4.14&#10;• Q3: 6.00&#10;• Q4: 6.46&#10;• 2009:&#10;• Q1: 5.54&#10;• Q2: 5.20&#10;• Q3: 6.75&#10;• Q4: 7.38&#10;• 2010:&#10;• Q1: 6.02&#10;• Q2: 5.62&#10;• Q3: 7.51&#10;• Q4: 7.74&#10;• 2011:&#10;• Q1: 6.33&#10;• Q2: 5.92&#10;• Q3: 7.92&#10;• Q4: 8.34&#10;• 2012:&#10;• Q1: 6.73&#10;• Q2: 6.46&#10;• Q3: 8.61&#10;• Q4: 9.12"/>
          <p:cNvPicPr>
            <a:picLocks noChangeAspect="1" noChangeArrowheads="1"/>
          </p:cNvPicPr>
          <p:nvPr/>
        </p:nvPicPr>
        <p:blipFill rotWithShape="1">
          <a:blip r:embed="rId3">
            <a:extLst>
              <a:ext uri="{28A0092B-C50C-407E-A947-70E740481C1C}">
                <a14:useLocalDpi xmlns:a14="http://schemas.microsoft.com/office/drawing/2010/main" val="0"/>
              </a:ext>
            </a:extLst>
          </a:blip>
          <a:srcRect b="3541"/>
          <a:stretch/>
        </p:blipFill>
        <p:spPr bwMode="auto">
          <a:xfrm>
            <a:off x="571500" y="1421935"/>
            <a:ext cx="7993510" cy="481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91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2793072"/>
          </a:xfrm>
        </p:spPr>
        <p:txBody>
          <a:bodyPr wrap="square">
            <a:spAutoFit/>
          </a:bodyPr>
          <a:lstStyle/>
          <a:p>
            <a:pPr marL="0" indent="0">
              <a:buClr>
                <a:schemeClr val="bg1"/>
              </a:buClr>
              <a:buNone/>
              <a:tabLst>
                <a:tab pos="523875" algn="l"/>
              </a:tabLst>
            </a:pPr>
            <a:r>
              <a:rPr lang="en-US" sz="2400" b="1" dirty="0">
                <a:solidFill>
                  <a:srgbClr val="007FA3"/>
                </a:solidFill>
              </a:rPr>
              <a:t>3.6</a:t>
            </a:r>
            <a:r>
              <a:rPr lang="en-US" sz="2400" dirty="0"/>
              <a:t> Understand the importance of data/information 	visualization</a:t>
            </a:r>
          </a:p>
          <a:p>
            <a:pPr marL="0" indent="0">
              <a:buClr>
                <a:schemeClr val="bg1"/>
              </a:buClr>
              <a:buNone/>
            </a:pPr>
            <a:r>
              <a:rPr lang="en-US" sz="2400" b="1" dirty="0">
                <a:solidFill>
                  <a:srgbClr val="007FA3"/>
                </a:solidFill>
              </a:rPr>
              <a:t>3.7</a:t>
            </a:r>
            <a:r>
              <a:rPr lang="en-US" sz="2400" dirty="0"/>
              <a:t> Learn different types of visualization techniques</a:t>
            </a:r>
          </a:p>
          <a:p>
            <a:pPr marL="0" indent="0">
              <a:buClr>
                <a:schemeClr val="bg1"/>
              </a:buClr>
              <a:buNone/>
              <a:tabLst>
                <a:tab pos="523875" algn="l"/>
              </a:tabLst>
            </a:pPr>
            <a:r>
              <a:rPr lang="en-US" sz="2400" b="1" dirty="0">
                <a:solidFill>
                  <a:srgbClr val="007FA3"/>
                </a:solidFill>
              </a:rPr>
              <a:t>3.8</a:t>
            </a:r>
            <a:r>
              <a:rPr lang="en-US" sz="2400" dirty="0"/>
              <a:t> Appreciate the value that visual analytics brings to 	business analytics</a:t>
            </a:r>
          </a:p>
          <a:p>
            <a:pPr marL="0" indent="0">
              <a:buClr>
                <a:schemeClr val="bg1"/>
              </a:buClr>
              <a:buNone/>
            </a:pPr>
            <a:r>
              <a:rPr lang="en-US" sz="2400" b="1" dirty="0">
                <a:solidFill>
                  <a:srgbClr val="007FA3"/>
                </a:solidFill>
              </a:rPr>
              <a:t>3.9</a:t>
            </a:r>
            <a:r>
              <a:rPr lang="en-US" sz="2400" dirty="0"/>
              <a:t> Know the capabilities and limitations of dashboards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Business Reporting Definitions and Concepts</a:t>
            </a:r>
            <a:endParaRPr lang="en-US" sz="2800" dirty="0">
              <a:latin typeface="+mj-lt"/>
            </a:endParaRPr>
          </a:p>
        </p:txBody>
      </p:sp>
      <p:sp>
        <p:nvSpPr>
          <p:cNvPr id="4" name="Content Placeholder 3"/>
          <p:cNvSpPr>
            <a:spLocks noGrp="1"/>
          </p:cNvSpPr>
          <p:nvPr>
            <p:ph idx="13"/>
          </p:nvPr>
        </p:nvSpPr>
        <p:spPr>
          <a:xfrm>
            <a:off x="457200" y="1300341"/>
            <a:ext cx="8153400" cy="4539704"/>
          </a:xfrm>
        </p:spPr>
        <p:txBody>
          <a:bodyPr wrap="square">
            <a:spAutoFit/>
          </a:bodyPr>
          <a:lstStyle/>
          <a:p>
            <a:r>
              <a:rPr lang="en-US" sz="2400" dirty="0"/>
              <a:t>Report = Information </a:t>
            </a:r>
            <a:r>
              <a:rPr lang="en-US" sz="2400" dirty="0">
                <a:sym typeface="Wingdings" panose="05000000000000000000" pitchFamily="2" charset="2"/>
              </a:rPr>
              <a:t> Decision</a:t>
            </a:r>
            <a:endParaRPr lang="en-US" sz="2400" dirty="0"/>
          </a:p>
          <a:p>
            <a:r>
              <a:rPr lang="en-US" sz="2400" dirty="0"/>
              <a:t>Report?</a:t>
            </a:r>
          </a:p>
          <a:p>
            <a:pPr marL="704850" lvl="1" indent="-342900"/>
            <a:r>
              <a:rPr lang="en-US" sz="2400" dirty="0"/>
              <a:t>Any communication artifact prepared to convey specific information</a:t>
            </a:r>
          </a:p>
          <a:p>
            <a:r>
              <a:rPr lang="en-US" sz="2400" dirty="0"/>
              <a:t>A report can fulfill many functions</a:t>
            </a:r>
          </a:p>
          <a:p>
            <a:pPr marL="704850" lvl="1" indent="-342900"/>
            <a:r>
              <a:rPr lang="en-US" sz="2400" dirty="0"/>
              <a:t>To ensure proper departmental functioning</a:t>
            </a:r>
          </a:p>
          <a:p>
            <a:pPr marL="704850" lvl="1" indent="-342900"/>
            <a:r>
              <a:rPr lang="en-US" sz="2400" dirty="0"/>
              <a:t>To provide information</a:t>
            </a:r>
          </a:p>
          <a:p>
            <a:pPr marL="704850" lvl="1" indent="-342900"/>
            <a:r>
              <a:rPr lang="en-US" sz="2400" dirty="0"/>
              <a:t>To provide the results of an analysis</a:t>
            </a:r>
          </a:p>
          <a:p>
            <a:pPr marL="704850" lvl="1" indent="-342900"/>
            <a:r>
              <a:rPr lang="en-US" sz="2400" dirty="0"/>
              <a:t>To persuade others to act</a:t>
            </a:r>
          </a:p>
          <a:p>
            <a:pPr marL="704850" lvl="1" indent="-342900"/>
            <a:r>
              <a:rPr lang="en-US" sz="2400" dirty="0"/>
              <a:t>To create an organizational memory…</a:t>
            </a:r>
          </a:p>
        </p:txBody>
      </p:sp>
    </p:spTree>
    <p:extLst>
      <p:ext uri="{BB962C8B-B14F-4D97-AF65-F5344CB8AC3E}">
        <p14:creationId xmlns:p14="http://schemas.microsoft.com/office/powerpoint/2010/main" val="3449223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What is a Business Report?</a:t>
            </a:r>
            <a:endParaRPr lang="en-US" sz="2800" dirty="0">
              <a:latin typeface="+mj-lt"/>
            </a:endParaRPr>
          </a:p>
        </p:txBody>
      </p:sp>
      <p:sp>
        <p:nvSpPr>
          <p:cNvPr id="4" name="Content Placeholder 3"/>
          <p:cNvSpPr>
            <a:spLocks noGrp="1"/>
          </p:cNvSpPr>
          <p:nvPr>
            <p:ph idx="1"/>
          </p:nvPr>
        </p:nvSpPr>
        <p:spPr>
          <a:xfrm>
            <a:off x="457200" y="760035"/>
            <a:ext cx="8153400" cy="3354765"/>
          </a:xfrm>
        </p:spPr>
        <p:txBody>
          <a:bodyPr wrap="square">
            <a:spAutoFit/>
          </a:bodyPr>
          <a:lstStyle/>
          <a:p>
            <a:r>
              <a:rPr lang="en-US" sz="2400" dirty="0"/>
              <a:t>A written document that contains information regarding business matters.</a:t>
            </a:r>
          </a:p>
          <a:p>
            <a:r>
              <a:rPr lang="en-US" sz="2400" dirty="0">
                <a:solidFill>
                  <a:schemeClr val="bg2"/>
                </a:solidFill>
              </a:rPr>
              <a:t>Purpose:</a:t>
            </a:r>
            <a:r>
              <a:rPr lang="en-US" sz="2400" dirty="0"/>
              <a:t> to improve managerial decisions</a:t>
            </a:r>
          </a:p>
          <a:p>
            <a:r>
              <a:rPr lang="en-US" sz="2400" dirty="0">
                <a:solidFill>
                  <a:schemeClr val="bg2"/>
                </a:solidFill>
              </a:rPr>
              <a:t>Source:</a:t>
            </a:r>
            <a:r>
              <a:rPr lang="en-US" sz="2400" dirty="0"/>
              <a:t> data from inside and outside the organization (via the use of </a:t>
            </a:r>
            <a:r>
              <a:rPr lang="en-US" sz="2400" spc="-300" dirty="0"/>
              <a:t>E T </a:t>
            </a:r>
            <a:r>
              <a:rPr lang="en-US" sz="2400" dirty="0"/>
              <a:t>L)</a:t>
            </a:r>
          </a:p>
          <a:p>
            <a:r>
              <a:rPr lang="en-US" sz="2400" dirty="0">
                <a:solidFill>
                  <a:schemeClr val="bg2"/>
                </a:solidFill>
              </a:rPr>
              <a:t>Format:</a:t>
            </a:r>
            <a:r>
              <a:rPr lang="en-US" sz="2400" dirty="0"/>
              <a:t> text + tables + graphs/charts</a:t>
            </a:r>
          </a:p>
          <a:p>
            <a:r>
              <a:rPr lang="en-US" sz="2400" dirty="0">
                <a:solidFill>
                  <a:schemeClr val="bg2"/>
                </a:solidFill>
              </a:rPr>
              <a:t>Distribution:</a:t>
            </a:r>
            <a:r>
              <a:rPr lang="en-US" sz="2400" dirty="0"/>
              <a:t> in-print, email, portal/intranet</a:t>
            </a:r>
          </a:p>
        </p:txBody>
      </p:sp>
      <p:sp>
        <p:nvSpPr>
          <p:cNvPr id="3" name="Content Placeholder 2"/>
          <p:cNvSpPr>
            <a:spLocks noGrp="1"/>
          </p:cNvSpPr>
          <p:nvPr>
            <p:ph idx="13"/>
          </p:nvPr>
        </p:nvSpPr>
        <p:spPr>
          <a:xfrm>
            <a:off x="457200" y="4214336"/>
            <a:ext cx="8153400" cy="738664"/>
          </a:xfrm>
        </p:spPr>
        <p:txBody>
          <a:bodyPr wrap="square">
            <a:spAutoFit/>
          </a:bodyPr>
          <a:lstStyle/>
          <a:p>
            <a:pPr marL="714375" indent="0">
              <a:buNone/>
            </a:pPr>
            <a:r>
              <a:rPr lang="en-IN" sz="2400" dirty="0">
                <a:solidFill>
                  <a:schemeClr val="bg2"/>
                </a:solidFill>
              </a:rPr>
              <a:t>Data acquisition</a:t>
            </a:r>
            <a:r>
              <a:rPr lang="en-US" sz="2400" dirty="0">
                <a:solidFill>
                  <a:schemeClr val="bg2"/>
                </a:solidFill>
                <a:sym typeface="Wingdings" panose="05000000000000000000" pitchFamily="2" charset="2"/>
              </a:rPr>
              <a:t> </a:t>
            </a:r>
            <a:r>
              <a:rPr lang="en-IN" sz="2400" dirty="0"/>
              <a:t> </a:t>
            </a:r>
            <a:r>
              <a:rPr lang="en-IN" sz="2400" dirty="0">
                <a:solidFill>
                  <a:schemeClr val="bg2"/>
                </a:solidFill>
              </a:rPr>
              <a:t>Information generation </a:t>
            </a:r>
            <a:r>
              <a:rPr lang="en-US" sz="2400" dirty="0">
                <a:solidFill>
                  <a:schemeClr val="bg2"/>
                </a:solidFill>
                <a:sym typeface="Wingdings" panose="05000000000000000000" pitchFamily="2" charset="2"/>
              </a:rPr>
              <a:t></a:t>
            </a:r>
            <a:r>
              <a:rPr lang="en-IN" sz="2400" dirty="0"/>
              <a:t> </a:t>
            </a:r>
            <a:r>
              <a:rPr lang="en-IN" sz="2400" dirty="0">
                <a:solidFill>
                  <a:schemeClr val="bg2"/>
                </a:solidFill>
              </a:rPr>
              <a:t>Decision making</a:t>
            </a:r>
            <a:r>
              <a:rPr lang="en-IN" sz="2400" dirty="0"/>
              <a:t> </a:t>
            </a:r>
            <a:r>
              <a:rPr lang="en-US" sz="2400" dirty="0">
                <a:solidFill>
                  <a:schemeClr val="bg2"/>
                </a:solidFill>
                <a:sym typeface="Wingdings" panose="05000000000000000000" pitchFamily="2" charset="2"/>
              </a:rPr>
              <a:t></a:t>
            </a:r>
            <a:r>
              <a:rPr lang="en-IN" sz="2400" dirty="0"/>
              <a:t> </a:t>
            </a:r>
            <a:r>
              <a:rPr lang="en-IN" sz="2400" dirty="0">
                <a:solidFill>
                  <a:schemeClr val="bg2"/>
                </a:solidFill>
              </a:rPr>
              <a:t>Process management</a:t>
            </a:r>
          </a:p>
        </p:txBody>
      </p:sp>
    </p:spTree>
    <p:extLst>
      <p:ext uri="{BB962C8B-B14F-4D97-AF65-F5344CB8AC3E}">
        <p14:creationId xmlns:p14="http://schemas.microsoft.com/office/powerpoint/2010/main" val="255145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Business Reporting</a:t>
            </a:r>
            <a:endParaRPr lang="en-US" sz="2800" dirty="0">
              <a:latin typeface="+mj-lt"/>
            </a:endParaRPr>
          </a:p>
        </p:txBody>
      </p:sp>
      <p:pic>
        <p:nvPicPr>
          <p:cNvPr id="21506" name="Picture 2" descr="• At the top is a rectangle titled Business Functions flanked by the graphics of 2 buildings. Inside the box, a flow chart depicts the following:&#10;• An arrow in the left points to a box on its right that reads: U O B 1.0&#10;• An arrow from U O B 1.0 leads to another box labeled X that has a vertical red line resembling an uppercase I on its right.&#10;• A line on the right splits into 2 arrows. One arrow points to a box that reads: U O B 2.1 and the other points to a similar box below it that reads: U O B 2.2&#10;• The boxes U O B 2.1 and U O B 2.2 have lines on its right that combine to form a single arrow. This arrow points to box labeled X with a vertical red line resembling an uppercase I on its left&#10;• An arrow from X points to a box that reads: U O B 3.0&#10;• An arrow from U O B 3.0 points to the right leading to the end of the flowchart&#10;• The left side of the box has a dotted line that leads to a table labeled Data that reads: Transactional Records. Exceptional Event&#10;• The table has 3 columns and one row entry&#10;• The column headings are &#10;• Symbol &#10;• Count &#10;• Description&#10;• Under Symbol, the row entry is a graphic of a light bulb&#10;• The information conveyed in the table is:&#10;• Count: 1&#10;• Description: Machine failure&#10;• An arrow below Data with a dotted line leads to 2 cylinders labeled Data Repositories. &#10;• An arrow on the right leads to a graphic of a bar graph and a table that is labeled Information (reporting).&#10;• An arrow on the right leads to the graphic of a man in thought which is labeled Decision Maker.&#10;• A dotted line above leads to the graphic of a lit light bulb.&#10;• An arrow above the light bulb leads back to Business Functions.&#10;• A circle with arrowheads pointing in the anti-clockwise direction lies at the center of the illustration."/>
          <p:cNvPicPr>
            <a:picLocks noChangeAspect="1" noChangeArrowheads="1"/>
          </p:cNvPicPr>
          <p:nvPr/>
        </p:nvPicPr>
        <p:blipFill rotWithShape="1">
          <a:blip r:embed="rId3">
            <a:extLst>
              <a:ext uri="{28A0092B-C50C-407E-A947-70E740481C1C}">
                <a14:useLocalDpi xmlns:a14="http://schemas.microsoft.com/office/drawing/2010/main" val="0"/>
              </a:ext>
            </a:extLst>
          </a:blip>
          <a:srcRect b="3617"/>
          <a:stretch/>
        </p:blipFill>
        <p:spPr bwMode="auto">
          <a:xfrm>
            <a:off x="573367" y="997343"/>
            <a:ext cx="7993510" cy="502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859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Types of Business Reports</a:t>
            </a:r>
            <a:endParaRPr lang="en-US" sz="2800" dirty="0">
              <a:latin typeface="+mj-lt"/>
            </a:endParaRPr>
          </a:p>
        </p:txBody>
      </p:sp>
      <p:sp>
        <p:nvSpPr>
          <p:cNvPr id="4" name="Content Placeholder 3"/>
          <p:cNvSpPr>
            <a:spLocks noGrp="1"/>
          </p:cNvSpPr>
          <p:nvPr>
            <p:ph idx="13"/>
          </p:nvPr>
        </p:nvSpPr>
        <p:spPr>
          <a:xfrm>
            <a:off x="457200" y="757416"/>
            <a:ext cx="8153400" cy="4385816"/>
          </a:xfrm>
        </p:spPr>
        <p:txBody>
          <a:bodyPr wrap="square">
            <a:spAutoFit/>
          </a:bodyPr>
          <a:lstStyle/>
          <a:p>
            <a:r>
              <a:rPr lang="en-US" sz="2400" dirty="0"/>
              <a:t>Metric Management Reports</a:t>
            </a:r>
          </a:p>
          <a:p>
            <a:pPr marL="704850" lvl="1" indent="-342900"/>
            <a:r>
              <a:rPr lang="en-US" sz="2400" dirty="0"/>
              <a:t>Help manage business performance  through metrics (</a:t>
            </a:r>
            <a:r>
              <a:rPr lang="en-US" sz="2400" spc="-300" dirty="0"/>
              <a:t>S L  A </a:t>
            </a:r>
            <a:r>
              <a:rPr lang="en-US" sz="2400" dirty="0"/>
              <a:t>s for externals; </a:t>
            </a:r>
            <a:r>
              <a:rPr lang="en-US" sz="2400" spc="-300" dirty="0"/>
              <a:t>K P I </a:t>
            </a:r>
            <a:r>
              <a:rPr lang="en-US" sz="2400" dirty="0"/>
              <a:t>s for internals)</a:t>
            </a:r>
          </a:p>
          <a:p>
            <a:pPr marL="704850" lvl="1" indent="-342900"/>
            <a:r>
              <a:rPr lang="en-US" sz="2400" dirty="0"/>
              <a:t>Can be used as part of Six Sigma and/or </a:t>
            </a:r>
            <a:r>
              <a:rPr lang="en-US" sz="2400" spc="-300" dirty="0"/>
              <a:t>T Q </a:t>
            </a:r>
            <a:r>
              <a:rPr lang="en-US" sz="2400" dirty="0"/>
              <a:t>M</a:t>
            </a:r>
          </a:p>
          <a:p>
            <a:r>
              <a:rPr lang="en-US" sz="2400" dirty="0"/>
              <a:t>Dashboard-Type Reports</a:t>
            </a:r>
          </a:p>
          <a:p>
            <a:pPr marL="704850" lvl="1" indent="-342900"/>
            <a:r>
              <a:rPr lang="en-US" sz="2400" dirty="0"/>
              <a:t>Graphical presentation of several performance indicators in a single page using dials/gauges </a:t>
            </a:r>
          </a:p>
          <a:p>
            <a:r>
              <a:rPr lang="en-US" sz="2400" dirty="0"/>
              <a:t>Balanced Scorecard–Type Reports</a:t>
            </a:r>
          </a:p>
          <a:p>
            <a:pPr marL="704850" lvl="1" indent="-342900"/>
            <a:r>
              <a:rPr lang="en-US" sz="2400" dirty="0"/>
              <a:t>Include financial, customer, business process, and learning &amp; growth indicators</a:t>
            </a:r>
          </a:p>
        </p:txBody>
      </p:sp>
    </p:spTree>
    <p:extLst>
      <p:ext uri="{BB962C8B-B14F-4D97-AF65-F5344CB8AC3E}">
        <p14:creationId xmlns:p14="http://schemas.microsoft.com/office/powerpoint/2010/main" val="1201982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Data Visualization</a:t>
            </a:r>
            <a:endParaRPr lang="en-US" sz="2800" dirty="0">
              <a:latin typeface="+mj-lt"/>
            </a:endParaRPr>
          </a:p>
        </p:txBody>
      </p:sp>
      <p:sp>
        <p:nvSpPr>
          <p:cNvPr id="4" name="Content Placeholder 3"/>
          <p:cNvSpPr>
            <a:spLocks noGrp="1"/>
          </p:cNvSpPr>
          <p:nvPr>
            <p:ph idx="13"/>
          </p:nvPr>
        </p:nvSpPr>
        <p:spPr>
          <a:xfrm>
            <a:off x="457200" y="757416"/>
            <a:ext cx="8153400" cy="3724096"/>
          </a:xfrm>
        </p:spPr>
        <p:txBody>
          <a:bodyPr wrap="square">
            <a:spAutoFit/>
          </a:bodyPr>
          <a:lstStyle/>
          <a:p>
            <a:pPr marL="0" indent="0">
              <a:buNone/>
            </a:pPr>
            <a:r>
              <a:rPr lang="en-US" sz="2400" dirty="0"/>
              <a:t>“The use of visual representations to explore, make sense of, and communicate data.”</a:t>
            </a:r>
          </a:p>
          <a:p>
            <a:r>
              <a:rPr lang="en-US" sz="2400" dirty="0"/>
              <a:t>Data visualization vs. Information visualization</a:t>
            </a:r>
          </a:p>
          <a:p>
            <a:r>
              <a:rPr lang="en-US" sz="2400" dirty="0"/>
              <a:t>Information = aggregation, summarization, and contextualization of data</a:t>
            </a:r>
          </a:p>
          <a:p>
            <a:r>
              <a:rPr lang="en-US" sz="2400" dirty="0"/>
              <a:t>Related to information graphics, scientific visualization, and statistical graphics</a:t>
            </a:r>
          </a:p>
          <a:p>
            <a:r>
              <a:rPr lang="en-US" sz="2400" dirty="0"/>
              <a:t>Often includes charts, graphs, illustrations, …</a:t>
            </a:r>
          </a:p>
        </p:txBody>
      </p:sp>
    </p:spTree>
    <p:extLst>
      <p:ext uri="{BB962C8B-B14F-4D97-AF65-F5344CB8AC3E}">
        <p14:creationId xmlns:p14="http://schemas.microsoft.com/office/powerpoint/2010/main" val="1947546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 Brief History of Data Visualization</a:t>
            </a:r>
            <a:endParaRPr lang="en-US" sz="2800" dirty="0">
              <a:latin typeface="+mj-lt"/>
            </a:endParaRPr>
          </a:p>
        </p:txBody>
      </p:sp>
      <p:sp>
        <p:nvSpPr>
          <p:cNvPr id="4" name="Content Placeholder 3"/>
          <p:cNvSpPr>
            <a:spLocks noGrp="1"/>
          </p:cNvSpPr>
          <p:nvPr>
            <p:ph idx="13"/>
          </p:nvPr>
        </p:nvSpPr>
        <p:spPr>
          <a:xfrm>
            <a:off x="457200" y="757416"/>
            <a:ext cx="8153400" cy="3162404"/>
          </a:xfrm>
        </p:spPr>
        <p:txBody>
          <a:bodyPr wrap="square">
            <a:spAutoFit/>
          </a:bodyPr>
          <a:lstStyle/>
          <a:p>
            <a:r>
              <a:rPr lang="en-US" sz="2400" dirty="0"/>
              <a:t>Data visualization can date back to the second century     </a:t>
            </a:r>
            <a:r>
              <a:rPr lang="en-US" sz="2400" spc="-300" dirty="0"/>
              <a:t>A </a:t>
            </a:r>
            <a:r>
              <a:rPr lang="en-US" sz="2400" dirty="0"/>
              <a:t>D</a:t>
            </a:r>
          </a:p>
          <a:p>
            <a:r>
              <a:rPr lang="en-US" sz="2400" dirty="0"/>
              <a:t>Most developments have occurred in the last two and a half centuries</a:t>
            </a:r>
          </a:p>
          <a:p>
            <a:r>
              <a:rPr lang="en-US" sz="2400" dirty="0"/>
              <a:t>Until recently it was not recognized as a discipline</a:t>
            </a:r>
          </a:p>
          <a:p>
            <a:r>
              <a:rPr lang="en-US" sz="2400" dirty="0"/>
              <a:t>Today’s most popular visual forms date back a few centuries</a:t>
            </a:r>
          </a:p>
        </p:txBody>
      </p:sp>
    </p:spTree>
    <p:extLst>
      <p:ext uri="{BB962C8B-B14F-4D97-AF65-F5344CB8AC3E}">
        <p14:creationId xmlns:p14="http://schemas.microsoft.com/office/powerpoint/2010/main" val="3301989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218"/>
            <a:ext cx="8153400" cy="369332"/>
          </a:xfrm>
        </p:spPr>
        <p:txBody>
          <a:bodyPr wrap="square">
            <a:spAutoFit/>
          </a:bodyPr>
          <a:lstStyle/>
          <a:p>
            <a:r>
              <a:rPr lang="en-IN" sz="2400" dirty="0">
                <a:latin typeface="+mj-lt"/>
              </a:rPr>
              <a:t>The First Pie Chart Created by William </a:t>
            </a:r>
            <a:r>
              <a:rPr lang="en-IN" sz="2400" dirty="0" err="1">
                <a:latin typeface="+mj-lt"/>
              </a:rPr>
              <a:t>Playfair</a:t>
            </a:r>
            <a:r>
              <a:rPr lang="en-IN" sz="2400" dirty="0">
                <a:latin typeface="+mj-lt"/>
              </a:rPr>
              <a:t> in 1801</a:t>
            </a:r>
            <a:endParaRPr lang="en-US" sz="1800" dirty="0">
              <a:latin typeface="+mj-lt"/>
            </a:endParaRPr>
          </a:p>
        </p:txBody>
      </p:sp>
      <p:pic>
        <p:nvPicPr>
          <p:cNvPr id="22530" name="Picture 2" descr="• The x-axis represents the years from 1700 to 1780 and has intervals at every 10 years.&#10;• The y-axis represents quantity of goods imported or exported.&#10;• A yellow line labeled line of imports represents the following data:&#10;• 1700: 71645&#10;• 1710: 82681&#10;• 1720: 98069&#10;• 1730: 97624&#10;• 1740: 93220&#10;• 1750: 90401&#10;• 1760: 76891&#10;• 1770: 83571&#10;• 1780: 91834&#10;• A red line labeled Line of Exports represents the following data:&#10;• 1700: 34041&#10;• 1710: 58930&#10;• 1720: 76298&#10;• 1730: 63979&#10;• 1740: 64720&#10;• 1750: 77339&#10;• 1760: 118058&#10;• 1770: 163530&#10;• 1780: 185646&#10;• The 2 lines meet in the year 1753. Which means the number of units imported and exported was equal. &#10;• Before 1753, the area between the two lines is shaded red and labeled Balance Against. &#10;• After 1753, the area between the two lines is shaded yellow and labeled Balance in favor of Engl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230" y="669707"/>
            <a:ext cx="6749540" cy="48182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47675" y="5570767"/>
            <a:ext cx="8153400" cy="738664"/>
          </a:xfrm>
        </p:spPr>
        <p:txBody>
          <a:bodyPr wrap="square">
            <a:spAutoFit/>
          </a:bodyPr>
          <a:lstStyle/>
          <a:p>
            <a:pPr marL="0" indent="0">
              <a:buNone/>
            </a:pPr>
            <a:r>
              <a:rPr lang="en-US" sz="2400" dirty="0"/>
              <a:t>William </a:t>
            </a:r>
            <a:r>
              <a:rPr lang="en-US" sz="2400" dirty="0" err="1"/>
              <a:t>Playfair</a:t>
            </a:r>
            <a:r>
              <a:rPr lang="en-US" sz="2400" dirty="0"/>
              <a:t> is widely credited as the inventor of the modern chart, having created the first line and pie charts.</a:t>
            </a:r>
          </a:p>
        </p:txBody>
      </p:sp>
    </p:spTree>
    <p:extLst>
      <p:ext uri="{BB962C8B-B14F-4D97-AF65-F5344CB8AC3E}">
        <p14:creationId xmlns:p14="http://schemas.microsoft.com/office/powerpoint/2010/main" val="1587201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IN" sz="3600" dirty="0">
                <a:latin typeface="+mj-lt"/>
              </a:rPr>
              <a:t>Decimation of Napoleon’s Army During the 1812 Russian Campaign </a:t>
            </a:r>
            <a:endParaRPr lang="en-US" sz="2800" dirty="0">
              <a:latin typeface="+mj-lt"/>
            </a:endParaRPr>
          </a:p>
        </p:txBody>
      </p:sp>
      <p:pic>
        <p:nvPicPr>
          <p:cNvPr id="23554" name="Picture 2" descr="The line graphs show the size of Napoleon’s army at different locations as it advanced through Russia from the Polish-Russian border and as it retreated. Another line graph underneath shows the temperatures at various points of the retrea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42" y="1638896"/>
            <a:ext cx="7993510" cy="380940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6162675" y="5553075"/>
            <a:ext cx="2425119" cy="246221"/>
          </a:xfrm>
        </p:spPr>
        <p:txBody>
          <a:bodyPr wrap="square">
            <a:spAutoFit/>
          </a:bodyPr>
          <a:lstStyle/>
          <a:p>
            <a:pPr marL="0" indent="0" algn="r">
              <a:buNone/>
            </a:pPr>
            <a:r>
              <a:rPr lang="en-US" i="1" dirty="0"/>
              <a:t>By Charles Joseph </a:t>
            </a:r>
            <a:r>
              <a:rPr lang="en-US" i="1" dirty="0" err="1"/>
              <a:t>Minard</a:t>
            </a:r>
            <a:endParaRPr lang="en-US" dirty="0"/>
          </a:p>
        </p:txBody>
      </p:sp>
      <p:sp>
        <p:nvSpPr>
          <p:cNvPr id="3" name="Content Placeholder 2"/>
          <p:cNvSpPr>
            <a:spLocks noGrp="1"/>
          </p:cNvSpPr>
          <p:nvPr>
            <p:ph idx="13"/>
          </p:nvPr>
        </p:nvSpPr>
        <p:spPr>
          <a:xfrm>
            <a:off x="457200" y="5942826"/>
            <a:ext cx="8124825" cy="369332"/>
          </a:xfrm>
        </p:spPr>
        <p:txBody>
          <a:bodyPr wrap="square">
            <a:spAutoFit/>
          </a:bodyPr>
          <a:lstStyle/>
          <a:p>
            <a:r>
              <a:rPr lang="en-US" sz="2400" dirty="0"/>
              <a:t>Arguably the most popular multi-dimensional chart</a:t>
            </a:r>
          </a:p>
        </p:txBody>
      </p:sp>
    </p:spTree>
    <p:extLst>
      <p:ext uri="{BB962C8B-B14F-4D97-AF65-F5344CB8AC3E}">
        <p14:creationId xmlns:p14="http://schemas.microsoft.com/office/powerpoint/2010/main" val="2267004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138"/>
            <a:ext cx="8153400" cy="523220"/>
          </a:xfrm>
        </p:spPr>
        <p:txBody>
          <a:bodyPr wrap="square">
            <a:spAutoFit/>
          </a:bodyPr>
          <a:lstStyle/>
          <a:p>
            <a:r>
              <a:rPr lang="en-IN" dirty="0">
                <a:latin typeface="+mj-lt"/>
              </a:rPr>
              <a:t>Which Chart or Graph Should You Use?</a:t>
            </a:r>
            <a:endParaRPr lang="en-US" dirty="0">
              <a:latin typeface="+mj-lt"/>
            </a:endParaRPr>
          </a:p>
        </p:txBody>
      </p:sp>
      <p:sp>
        <p:nvSpPr>
          <p:cNvPr id="3" name="Content Placeholder 2"/>
          <p:cNvSpPr>
            <a:spLocks noGrp="1"/>
          </p:cNvSpPr>
          <p:nvPr>
            <p:ph idx="1"/>
          </p:nvPr>
        </p:nvSpPr>
        <p:spPr>
          <a:xfrm>
            <a:off x="457200" y="810747"/>
            <a:ext cx="8153400" cy="246221"/>
          </a:xfrm>
        </p:spPr>
        <p:txBody>
          <a:bodyPr wrap="square">
            <a:spAutoFit/>
          </a:bodyPr>
          <a:lstStyle/>
          <a:p>
            <a:pPr marL="0" indent="0">
              <a:buNone/>
            </a:pPr>
            <a:r>
              <a:rPr lang="en-IN" b="1" dirty="0"/>
              <a:t>Figure 3.21</a:t>
            </a:r>
            <a:r>
              <a:rPr lang="en-IN" dirty="0"/>
              <a:t> A Taxonomy of Charts and Graphs.</a:t>
            </a:r>
          </a:p>
        </p:txBody>
      </p:sp>
      <p:pic>
        <p:nvPicPr>
          <p:cNvPr id="25602" name="Picture 2" descr="• At the center is a box that reads: What would you like to show in your chart or graph?. This box has 4 hierarchy diagrams around it, one on each side. &#10;• On the left of the box, a line labeled Relationship splits into 2 lines:&#10;• The first line labeled Two variables points to a graph with 2 axes and various dots scattered on it.&#10;• The second line labeled Three variables leads to a graph with 2 axes and 10 oddly shaped circles scattered on it.&#10;• At the top of the box, a line labeled Comparison splits into 2 lines:&#10;• On the left, the line leads to Among Items which further splits into 2 sections: Two variables per item and One variable per item&#10;• Two variables per item points to a yellow bar graph&#10;• One variable per item further splits into 2 sections: Many categories and Few Categories.&#10;• Many Categories points to an image which contains 9 graphs out of which 3 are bar graphs. The rest appear to be scatter plots.&#10;• Few Categories further splits into: Many items and Few items.&#10;• Many Items points to 2 horizontal bar graphs.&#10;• Few Items points to a vertical bar graph&#10;• On the right, the line leads to Over Time which further splits into 2 sections: Many Periods and Few Periods.&#10;• Many periods splits into: Cyclic Data and Non Cyclic Data&#10;• Cyclic Data points to a Radar Chart which has 5 axes.&#10;• Non-Cyclic Data points to a Line graph that slopes upward&#10;• Few period splits into: Single or Few Categories and Many Categories.&#10;• Single or Few Categories points to a vertical bar graph.&#10;• Many Categories points to a Multi-Line graph&#10;• On the right of the box, a line labeled Distribution splits into 3 lines:&#10;• The first line labeled Single variable further splits into: Few data points and many data points&#10;• Few data points points to a blue horizontal bar graph&#10;• Many data points points to a Function plot graph.&#10;• The second line labeled Two Variables points to a 2-dimensional graph with various points scattered on it.&#10;• The third line labeled Three Variables points to a 3-dimensional graph.&#10;• At the bottom of the box, a line labeled Composition splits into 2 sections.&#10;• On the left it leads to Changing over time which further splits into Few periods and many periods.&#10;• Few periods further splits into Only Relative Difference Matters and Relative and Absolute Difference Matter which both point to different stacked bar graphs.&#10;• Many periods further splits into Only Relative Difference Matters and Relative and Absolute Difference Matter.&#10;• Only Relative Difference Matters points to a stacked percentage area chart.&#10;• Relative and Absolute Difference Matter points to a stacked area chart.&#10;• On the right it leads to Static which further splits into the 3 sections which point to the respective images:&#10;• Simple Share of Total - pie chart&#10;• Accumulation or Subtraction to Total - waterfall chart&#10;• Components of Components - stacked bar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6188"/>
          <a:stretch/>
        </p:blipFill>
        <p:spPr bwMode="auto">
          <a:xfrm>
            <a:off x="1406557" y="1118648"/>
            <a:ext cx="6312858" cy="46553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22325"/>
            <a:ext cx="8153400" cy="492443"/>
          </a:xfrm>
        </p:spPr>
        <p:txBody>
          <a:bodyPr wrap="square">
            <a:spAutoFit/>
          </a:bodyPr>
          <a:lstStyle/>
          <a:p>
            <a:pPr marL="0" indent="0">
              <a:buNone/>
            </a:pPr>
            <a:r>
              <a:rPr lang="en-US" i="1" dirty="0"/>
              <a:t>Source: </a:t>
            </a:r>
            <a:r>
              <a:rPr lang="en-US" dirty="0"/>
              <a:t>Adapted from </a:t>
            </a:r>
            <a:r>
              <a:rPr lang="en-US" dirty="0" err="1"/>
              <a:t>Abela</a:t>
            </a:r>
            <a:r>
              <a:rPr lang="en-US" dirty="0"/>
              <a:t>, A. (2008). </a:t>
            </a:r>
            <a:r>
              <a:rPr lang="en-US" i="1" dirty="0"/>
              <a:t>Advanced Presentations by Design: Creating Communication That Drives Action</a:t>
            </a:r>
            <a:r>
              <a:rPr lang="en-US" dirty="0"/>
              <a:t>. New York: Wiley.</a:t>
            </a:r>
          </a:p>
        </p:txBody>
      </p:sp>
    </p:spTree>
    <p:extLst>
      <p:ext uri="{BB962C8B-B14F-4D97-AF65-F5344CB8AC3E}">
        <p14:creationId xmlns:p14="http://schemas.microsoft.com/office/powerpoint/2010/main" val="2845342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900"/>
            <a:ext cx="8153400" cy="1097280"/>
          </a:xfrm>
        </p:spPr>
        <p:txBody>
          <a:bodyPr wrap="square">
            <a:spAutoFit/>
          </a:bodyPr>
          <a:lstStyle/>
          <a:p>
            <a:r>
              <a:rPr lang="en-IN" sz="3600" dirty="0">
                <a:latin typeface="+mj-lt"/>
              </a:rPr>
              <a:t>An Example </a:t>
            </a:r>
            <a:r>
              <a:rPr lang="en-IN" sz="3600" dirty="0" err="1">
                <a:latin typeface="+mj-lt"/>
              </a:rPr>
              <a:t>Gapminder</a:t>
            </a:r>
            <a:r>
              <a:rPr lang="en-IN" sz="3600" dirty="0">
                <a:latin typeface="+mj-lt"/>
              </a:rPr>
              <a:t> Chart: Wealth and Health of Nations</a:t>
            </a:r>
            <a:endParaRPr lang="en-US" sz="2800" dirty="0">
              <a:latin typeface="+mj-lt"/>
            </a:endParaRPr>
          </a:p>
        </p:txBody>
      </p:sp>
      <p:sp>
        <p:nvSpPr>
          <p:cNvPr id="3" name="Content Placeholder 2"/>
          <p:cNvSpPr>
            <a:spLocks noGrp="1"/>
          </p:cNvSpPr>
          <p:nvPr>
            <p:ph idx="13"/>
          </p:nvPr>
        </p:nvSpPr>
        <p:spPr>
          <a:xfrm>
            <a:off x="457200" y="1236807"/>
            <a:ext cx="8153400" cy="246221"/>
          </a:xfrm>
        </p:spPr>
        <p:txBody>
          <a:bodyPr wrap="square">
            <a:spAutoFit/>
          </a:bodyPr>
          <a:lstStyle/>
          <a:p>
            <a:pPr marL="0" indent="0">
              <a:buNone/>
            </a:pPr>
            <a:r>
              <a:rPr lang="en-IN" b="1" dirty="0"/>
              <a:t>Figure 3.22</a:t>
            </a:r>
            <a:r>
              <a:rPr lang="en-IN" dirty="0"/>
              <a:t> A </a:t>
            </a:r>
            <a:r>
              <a:rPr lang="en-IN" dirty="0" err="1"/>
              <a:t>Gapminder</a:t>
            </a:r>
            <a:r>
              <a:rPr lang="en-IN" dirty="0"/>
              <a:t> Chart That Shows the Wealth and Health of Nations.</a:t>
            </a:r>
          </a:p>
        </p:txBody>
      </p:sp>
      <p:pic>
        <p:nvPicPr>
          <p:cNvPr id="26626" name="Picture 2" descr="• At the center is a bubble chart.&#10;• The x-axis is labeled Income per person and G D P per capita, P P P $ inflation-adjusted within parentheses. Its scale has intervals at 200, 400, 1000, 2000, 4000, 10000, 20000, and 40000.&#10;• The y-axis is labeled Life Expectancy with intervals at units of 5 years from 25 to 85.&#10;• A large water mark on the chart reads: 2013&#10;• The chart has circles of various sizes and colors are scattered on the graph.&#10;• A narrow panel on the right contains the following from top to bottom:&#10;• A world map labeled Geographic regions. Different areas are shaded in different colors:&#10;• North America and South America: Yellow&#10;• Africa: Dark Blue&#10;• Middle East and North Africa: Green&#10;• Europe and Russia: Orange&#10;• India: Light blue&#10;• East Asia and Australia: Red&#10;• A panel labeled Select that list the following beside unchecked boxes:&#10;• Afghanistan &#10;• Albania &#10;• Algeria &#10;• Andorra &#10;• Angola &#10;• Antigua and Barb... &#10;• Argentina &#10;• Armenia &#10;• Aruba &#10;• Australia &#10;• Austria &#10;• Azerbaijan"/>
          <p:cNvPicPr>
            <a:picLocks noChangeAspect="1" noChangeArrowheads="1"/>
          </p:cNvPicPr>
          <p:nvPr/>
        </p:nvPicPr>
        <p:blipFill rotWithShape="1">
          <a:blip r:embed="rId3">
            <a:extLst>
              <a:ext uri="{28A0092B-C50C-407E-A947-70E740481C1C}">
                <a14:useLocalDpi xmlns:a14="http://schemas.microsoft.com/office/drawing/2010/main" val="0"/>
              </a:ext>
            </a:extLst>
          </a:blip>
          <a:srcRect b="3419"/>
          <a:stretch/>
        </p:blipFill>
        <p:spPr bwMode="auto">
          <a:xfrm>
            <a:off x="1420429" y="1525571"/>
            <a:ext cx="6293343" cy="449930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6069912"/>
            <a:ext cx="8153400" cy="246221"/>
          </a:xfrm>
        </p:spPr>
        <p:txBody>
          <a:bodyPr wrap="square">
            <a:spAutoFit/>
          </a:bodyPr>
          <a:lstStyle/>
          <a:p>
            <a:pPr marL="0" indent="0">
              <a:buNone/>
            </a:pPr>
            <a:r>
              <a:rPr lang="en-US" i="1" dirty="0"/>
              <a:t>Source: </a:t>
            </a:r>
            <a:r>
              <a:rPr lang="en-US" dirty="0">
                <a:hlinkClick r:id="rId4" action="ppaction://hlinkfile" tooltip="gapminder.org."/>
              </a:rPr>
              <a:t>gapminder.org.</a:t>
            </a:r>
            <a:endParaRPr lang="en-US" dirty="0"/>
          </a:p>
        </p:txBody>
      </p:sp>
    </p:spTree>
    <p:extLst>
      <p:ext uri="{BB962C8B-B14F-4D97-AF65-F5344CB8AC3E}">
        <p14:creationId xmlns:p14="http://schemas.microsoft.com/office/powerpoint/2010/main" val="304366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The Nature of Data </a:t>
            </a:r>
            <a:r>
              <a:rPr lang="en-US" sz="2800" dirty="0"/>
              <a:t>(1 of 2)</a:t>
            </a:r>
            <a:endParaRPr lang="en-US" dirty="0"/>
          </a:p>
        </p:txBody>
      </p:sp>
      <p:sp>
        <p:nvSpPr>
          <p:cNvPr id="3" name="Content Placeholder 2"/>
          <p:cNvSpPr>
            <a:spLocks noGrp="1"/>
          </p:cNvSpPr>
          <p:nvPr>
            <p:ph idx="1"/>
          </p:nvPr>
        </p:nvSpPr>
        <p:spPr>
          <a:xfrm>
            <a:off x="456154" y="990600"/>
            <a:ext cx="8153400" cy="3801041"/>
          </a:xfrm>
        </p:spPr>
        <p:txBody>
          <a:bodyPr wrap="square">
            <a:spAutoFit/>
          </a:bodyPr>
          <a:lstStyle/>
          <a:p>
            <a:r>
              <a:rPr lang="en-US" sz="2400" dirty="0"/>
              <a:t>Data: a collection of facts </a:t>
            </a:r>
          </a:p>
          <a:p>
            <a:pPr marL="793941" lvl="1" indent="-342900">
              <a:buSzPct val="100000"/>
            </a:pPr>
            <a:r>
              <a:rPr lang="en-US" sz="2400" dirty="0"/>
              <a:t>usually obtained as the result of experiences, observations, or experiments</a:t>
            </a:r>
          </a:p>
          <a:p>
            <a:r>
              <a:rPr lang="en-US" sz="2400" dirty="0"/>
              <a:t>Data may consist of numbers, words, images, …</a:t>
            </a:r>
          </a:p>
          <a:p>
            <a:r>
              <a:rPr lang="en-US" sz="2400" dirty="0"/>
              <a:t>Data is the lowest level of abstraction (from which information and knowledge are derived)</a:t>
            </a:r>
          </a:p>
          <a:p>
            <a:r>
              <a:rPr lang="en-US" sz="2400" dirty="0"/>
              <a:t>Data is the source for information and knowledge</a:t>
            </a:r>
          </a:p>
          <a:p>
            <a:r>
              <a:rPr lang="en-US" sz="2400" dirty="0"/>
              <a:t>Data quality and data integrity </a:t>
            </a:r>
            <a:r>
              <a:rPr lang="en-US" sz="2400" dirty="0">
                <a:sym typeface="Wingdings" panose="05000000000000000000" pitchFamily="2" charset="2"/>
              </a:rPr>
              <a:t></a:t>
            </a:r>
            <a:r>
              <a:rPr lang="en-US" sz="2400" dirty="0"/>
              <a:t> critical to analytics  </a:t>
            </a:r>
          </a:p>
        </p:txBody>
      </p:sp>
    </p:spTree>
    <p:extLst>
      <p:ext uri="{BB962C8B-B14F-4D97-AF65-F5344CB8AC3E}">
        <p14:creationId xmlns:p14="http://schemas.microsoft.com/office/powerpoint/2010/main" val="3032338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The Emergence of Data Visualization And Visual Analytics </a:t>
            </a:r>
            <a:r>
              <a:rPr lang="en-IN" sz="2800" dirty="0">
                <a:latin typeface="+mj-lt"/>
              </a:rPr>
              <a:t>(1 of 2)</a:t>
            </a:r>
            <a:endParaRPr lang="en-US" sz="2800" dirty="0">
              <a:latin typeface="+mj-lt"/>
            </a:endParaRPr>
          </a:p>
        </p:txBody>
      </p:sp>
      <p:sp>
        <p:nvSpPr>
          <p:cNvPr id="6" name="Content Placeholder 5"/>
          <p:cNvSpPr>
            <a:spLocks noGrp="1"/>
          </p:cNvSpPr>
          <p:nvPr>
            <p:ph sz="quarter" idx="15"/>
          </p:nvPr>
        </p:nvSpPr>
        <p:spPr>
          <a:xfrm>
            <a:off x="457200" y="1375696"/>
            <a:ext cx="8143875" cy="276999"/>
          </a:xfrm>
        </p:spPr>
        <p:txBody>
          <a:bodyPr wrap="square">
            <a:spAutoFit/>
          </a:bodyPr>
          <a:lstStyle/>
          <a:p>
            <a:pPr marL="0" indent="0">
              <a:buNone/>
            </a:pPr>
            <a:r>
              <a:rPr lang="en-US" sz="1800" b="1" dirty="0"/>
              <a:t>Figure</a:t>
            </a:r>
            <a:r>
              <a:rPr lang="en-US" sz="1800" dirty="0"/>
              <a:t> </a:t>
            </a:r>
            <a:r>
              <a:rPr lang="en-US" sz="1800" b="1" dirty="0"/>
              <a:t>3.23</a:t>
            </a:r>
            <a:r>
              <a:rPr lang="en-US" sz="1800" dirty="0"/>
              <a:t> Magic Quadrant for Business Intelligence and Analytics Platforms.</a:t>
            </a:r>
          </a:p>
        </p:txBody>
      </p:sp>
      <p:sp>
        <p:nvSpPr>
          <p:cNvPr id="4" name="Content Placeholder 3"/>
          <p:cNvSpPr>
            <a:spLocks noGrp="1"/>
          </p:cNvSpPr>
          <p:nvPr>
            <p:ph idx="1"/>
          </p:nvPr>
        </p:nvSpPr>
        <p:spPr>
          <a:xfrm>
            <a:off x="457200" y="1825752"/>
            <a:ext cx="3886199" cy="2323713"/>
          </a:xfrm>
        </p:spPr>
        <p:txBody>
          <a:bodyPr wrap="square">
            <a:spAutoFit/>
          </a:bodyPr>
          <a:lstStyle/>
          <a:p>
            <a:pPr marL="347663" indent="-347663"/>
            <a:r>
              <a:rPr lang="en-US" sz="1800" dirty="0"/>
              <a:t>Magic Quadrant for Business Intelligence and Analytics Platforms (Source: </a:t>
            </a:r>
            <a:r>
              <a:rPr lang="en-US" sz="1800" dirty="0">
                <a:hlinkClick r:id="rId3" action="ppaction://hlinkfile" tooltip="Gartner.com"/>
              </a:rPr>
              <a:t>Gartner.com</a:t>
            </a:r>
            <a:r>
              <a:rPr lang="en-US" sz="1800" dirty="0"/>
              <a:t>) </a:t>
            </a:r>
          </a:p>
          <a:p>
            <a:pPr marL="347663" indent="-347663"/>
            <a:r>
              <a:rPr lang="en-US" sz="1800" dirty="0"/>
              <a:t>Many data visualization companies are in the 4th quadrant </a:t>
            </a:r>
          </a:p>
          <a:p>
            <a:pPr marL="347663" indent="-347663"/>
            <a:r>
              <a:rPr lang="en-US" sz="1800" dirty="0"/>
              <a:t>There is a move towards visualization</a:t>
            </a:r>
          </a:p>
        </p:txBody>
      </p:sp>
      <p:pic>
        <p:nvPicPr>
          <p:cNvPr id="27650" name="Picture 2" descr="• The x-axis is labeled Completeness of Vision and y-axis is labeled Ability to execute.&#10;• The first Quadrant is labeled Leaders and has the following companies:&#10;• Tableau&#10;• Qlik&#10;• Microsoft&#10;• The second quadrant labeled Challengers is empty&#10;• The third quadrant labeled Niche players lists the following companies:&#10;• Birst&#10;• Domo&#10;• GoodData&#10;• Salesforce&#10;• Board International&#10;• Sisense&#10;• Information Builders&#10;• Pyramid Analytics&#10;• Yellowfin&#10;• Platfora&#10;• Datawatch&#10;• The fourth quadrant labeled Visionaries lists the following companies:&#10;• SAS&#10;• Alteryx&#10;• SAP&#10;• MicroStrategy&#10;• Logi Analytics&#10;• IBM&#10;• Clearstory Data&#10;• Pentaho&#10;• TIBCO Software&#10;• BeyondCore"/>
          <p:cNvPicPr>
            <a:picLocks noChangeAspect="1" noChangeArrowheads="1"/>
          </p:cNvPicPr>
          <p:nvPr/>
        </p:nvPicPr>
        <p:blipFill rotWithShape="1">
          <a:blip r:embed="rId4">
            <a:extLst>
              <a:ext uri="{28A0092B-C50C-407E-A947-70E740481C1C}">
                <a14:useLocalDpi xmlns:a14="http://schemas.microsoft.com/office/drawing/2010/main" val="0"/>
              </a:ext>
            </a:extLst>
          </a:blip>
          <a:srcRect b="3667"/>
          <a:stretch/>
        </p:blipFill>
        <p:spPr bwMode="auto">
          <a:xfrm>
            <a:off x="4386618" y="1753220"/>
            <a:ext cx="4214457" cy="42421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457200" y="6068854"/>
            <a:ext cx="8143875" cy="246221"/>
          </a:xfrm>
        </p:spPr>
        <p:txBody>
          <a:bodyPr wrap="square">
            <a:spAutoFit/>
          </a:bodyPr>
          <a:lstStyle/>
          <a:p>
            <a:pPr marL="0" indent="0">
              <a:buNone/>
            </a:pPr>
            <a:r>
              <a:rPr lang="en-US" i="1" dirty="0"/>
              <a:t>Source:</a:t>
            </a:r>
            <a:r>
              <a:rPr lang="en-US" dirty="0"/>
              <a:t> Used with permission from Gartner Inc.</a:t>
            </a:r>
            <a:endParaRPr lang="en-IN" dirty="0"/>
          </a:p>
        </p:txBody>
      </p:sp>
    </p:spTree>
    <p:extLst>
      <p:ext uri="{BB962C8B-B14F-4D97-AF65-F5344CB8AC3E}">
        <p14:creationId xmlns:p14="http://schemas.microsoft.com/office/powerpoint/2010/main" val="3333052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The Emergence of Data Visualization And Visual Analytics </a:t>
            </a:r>
            <a:r>
              <a:rPr lang="en-IN" sz="2800" dirty="0">
                <a:latin typeface="+mj-lt"/>
              </a:rPr>
              <a:t>(2 of 2)</a:t>
            </a:r>
            <a:endParaRPr lang="en-US" sz="2800" dirty="0">
              <a:latin typeface="+mj-lt"/>
            </a:endParaRPr>
          </a:p>
        </p:txBody>
      </p:sp>
      <p:sp>
        <p:nvSpPr>
          <p:cNvPr id="4" name="Content Placeholder 3"/>
          <p:cNvSpPr>
            <a:spLocks noGrp="1"/>
          </p:cNvSpPr>
          <p:nvPr>
            <p:ph idx="13"/>
          </p:nvPr>
        </p:nvSpPr>
        <p:spPr>
          <a:xfrm>
            <a:off x="457200" y="1519416"/>
            <a:ext cx="8153400" cy="4054956"/>
          </a:xfrm>
        </p:spPr>
        <p:txBody>
          <a:bodyPr wrap="square">
            <a:spAutoFit/>
          </a:bodyPr>
          <a:lstStyle/>
          <a:p>
            <a:pPr marL="361950" indent="-361950"/>
            <a:r>
              <a:rPr lang="en-US" sz="2400" dirty="0"/>
              <a:t>Emergence of new companies </a:t>
            </a:r>
          </a:p>
          <a:p>
            <a:pPr marL="704850" lvl="1" indent="-342900"/>
            <a:r>
              <a:rPr lang="en-US" sz="2400" dirty="0"/>
              <a:t>Tableau, </a:t>
            </a:r>
            <a:r>
              <a:rPr lang="en-US" sz="2400" dirty="0" err="1"/>
              <a:t>Spotfire</a:t>
            </a:r>
            <a:r>
              <a:rPr lang="en-US" sz="2400" dirty="0"/>
              <a:t>, </a:t>
            </a:r>
            <a:r>
              <a:rPr lang="en-US" sz="2400" dirty="0" err="1"/>
              <a:t>QlikView</a:t>
            </a:r>
            <a:r>
              <a:rPr lang="en-US" sz="2400" dirty="0"/>
              <a:t>, … </a:t>
            </a:r>
          </a:p>
          <a:p>
            <a:pPr marL="361950" indent="-361950"/>
            <a:r>
              <a:rPr lang="en-US" sz="2400" dirty="0"/>
              <a:t>Increased focus by the big players</a:t>
            </a:r>
          </a:p>
          <a:p>
            <a:pPr marL="704850" lvl="1" indent="-342900"/>
            <a:r>
              <a:rPr lang="en-US" sz="2400" dirty="0" err="1"/>
              <a:t>MicroStrategy</a:t>
            </a:r>
            <a:r>
              <a:rPr lang="en-US" sz="2400" dirty="0"/>
              <a:t> improved Visual Insight</a:t>
            </a:r>
          </a:p>
          <a:p>
            <a:pPr marL="704850" lvl="1" indent="-342900"/>
            <a:r>
              <a:rPr lang="en-US" sz="2400" spc="-300" dirty="0"/>
              <a:t>S A </a:t>
            </a:r>
            <a:r>
              <a:rPr lang="en-US" sz="2400" dirty="0"/>
              <a:t>P launched Visual Intelligence</a:t>
            </a:r>
          </a:p>
          <a:p>
            <a:pPr marL="704850" lvl="1" indent="-342900"/>
            <a:r>
              <a:rPr lang="en-US" sz="2400" spc="-300" dirty="0"/>
              <a:t>S A </a:t>
            </a:r>
            <a:r>
              <a:rPr lang="en-US" sz="2400" dirty="0"/>
              <a:t>S launched Visual Analytics</a:t>
            </a:r>
          </a:p>
          <a:p>
            <a:pPr marL="704850" lvl="1" indent="-342900"/>
            <a:r>
              <a:rPr lang="en-US" sz="2400" dirty="0"/>
              <a:t>Microsoft bolstered </a:t>
            </a:r>
            <a:r>
              <a:rPr lang="en-US" sz="2400" dirty="0" err="1"/>
              <a:t>PowerPivot</a:t>
            </a:r>
            <a:r>
              <a:rPr lang="en-US" sz="2400" dirty="0"/>
              <a:t> with Power View</a:t>
            </a:r>
          </a:p>
          <a:p>
            <a:pPr marL="704850" lvl="1" indent="-342900"/>
            <a:r>
              <a:rPr lang="en-US" sz="2400" spc="-300" dirty="0"/>
              <a:t>I B </a:t>
            </a:r>
            <a:r>
              <a:rPr lang="en-US" sz="2400" dirty="0"/>
              <a:t>M launched </a:t>
            </a:r>
            <a:r>
              <a:rPr lang="en-US" sz="2400" dirty="0" err="1"/>
              <a:t>Cognos</a:t>
            </a:r>
            <a:r>
              <a:rPr lang="en-US" sz="2400" dirty="0"/>
              <a:t> Insight</a:t>
            </a:r>
          </a:p>
          <a:p>
            <a:pPr marL="704850" lvl="1" indent="-342900"/>
            <a:r>
              <a:rPr lang="en-US" sz="2400" dirty="0"/>
              <a:t>Oracle acquired </a:t>
            </a:r>
            <a:r>
              <a:rPr lang="en-US" sz="2400" dirty="0" err="1"/>
              <a:t>Endeca</a:t>
            </a:r>
            <a:endParaRPr lang="en-US" sz="2400" dirty="0"/>
          </a:p>
        </p:txBody>
      </p:sp>
    </p:spTree>
    <p:extLst>
      <p:ext uri="{BB962C8B-B14F-4D97-AF65-F5344CB8AC3E}">
        <p14:creationId xmlns:p14="http://schemas.microsoft.com/office/powerpoint/2010/main" val="3615983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Visual Analytics</a:t>
            </a:r>
            <a:endParaRPr lang="en-US" sz="2800" dirty="0">
              <a:latin typeface="+mj-lt"/>
            </a:endParaRPr>
          </a:p>
        </p:txBody>
      </p:sp>
      <p:sp>
        <p:nvSpPr>
          <p:cNvPr id="4" name="Content Placeholder 3"/>
          <p:cNvSpPr>
            <a:spLocks noGrp="1"/>
          </p:cNvSpPr>
          <p:nvPr>
            <p:ph idx="13"/>
          </p:nvPr>
        </p:nvSpPr>
        <p:spPr>
          <a:xfrm>
            <a:off x="457200" y="766941"/>
            <a:ext cx="8153400" cy="4285789"/>
          </a:xfrm>
        </p:spPr>
        <p:txBody>
          <a:bodyPr wrap="square">
            <a:spAutoFit/>
          </a:bodyPr>
          <a:lstStyle/>
          <a:p>
            <a:pPr marL="361950" indent="-361950"/>
            <a:r>
              <a:rPr lang="en-US" sz="2400" dirty="0"/>
              <a:t>A recently coined term</a:t>
            </a:r>
          </a:p>
          <a:p>
            <a:pPr marL="809625" lvl="1" indent="-447675"/>
            <a:r>
              <a:rPr lang="en-US" sz="2400" dirty="0"/>
              <a:t>Information visualization + predictive analytics</a:t>
            </a:r>
          </a:p>
          <a:p>
            <a:pPr marL="361950" indent="-361950"/>
            <a:r>
              <a:rPr lang="en-US" sz="2400" dirty="0"/>
              <a:t>Information visualization</a:t>
            </a:r>
          </a:p>
          <a:p>
            <a:pPr marL="809625" lvl="1" indent="-447675"/>
            <a:r>
              <a:rPr lang="en-US" sz="2400" dirty="0"/>
              <a:t>Descriptive, backward focused</a:t>
            </a:r>
          </a:p>
          <a:p>
            <a:pPr marL="809625" lvl="1" indent="-447675"/>
            <a:r>
              <a:rPr lang="en-US" sz="2400" dirty="0"/>
              <a:t>“what happened” “what is happening”</a:t>
            </a:r>
          </a:p>
          <a:p>
            <a:pPr marL="361950" indent="-361950"/>
            <a:r>
              <a:rPr lang="en-US" sz="2400" dirty="0"/>
              <a:t>Predictive analytics</a:t>
            </a:r>
          </a:p>
          <a:p>
            <a:pPr marL="809625" lvl="1" indent="-447675"/>
            <a:r>
              <a:rPr lang="en-US" sz="2400" dirty="0"/>
              <a:t>Predictive, future focused</a:t>
            </a:r>
          </a:p>
          <a:p>
            <a:pPr marL="809625" lvl="1" indent="-447675"/>
            <a:r>
              <a:rPr lang="en-US" sz="2400" dirty="0"/>
              <a:t>“what will happen” “why will it happen”</a:t>
            </a:r>
          </a:p>
          <a:p>
            <a:pPr marL="361950" indent="-361950"/>
            <a:r>
              <a:rPr lang="en-US" sz="2400" dirty="0"/>
              <a:t>There is a strong move toward </a:t>
            </a:r>
            <a:r>
              <a:rPr lang="en-US" sz="2400" dirty="0">
                <a:solidFill>
                  <a:schemeClr val="bg2"/>
                </a:solidFill>
              </a:rPr>
              <a:t>visual analytics </a:t>
            </a:r>
          </a:p>
        </p:txBody>
      </p:sp>
    </p:spTree>
    <p:extLst>
      <p:ext uri="{BB962C8B-B14F-4D97-AF65-F5344CB8AC3E}">
        <p14:creationId xmlns:p14="http://schemas.microsoft.com/office/powerpoint/2010/main" val="1299712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229600" cy="984885"/>
          </a:xfrm>
        </p:spPr>
        <p:txBody>
          <a:bodyPr wrap="square">
            <a:spAutoFit/>
          </a:bodyPr>
          <a:lstStyle/>
          <a:p>
            <a:r>
              <a:rPr lang="en-IN" sz="3600" dirty="0">
                <a:latin typeface="+mj-lt"/>
              </a:rPr>
              <a:t>Visual Analytics by </a:t>
            </a:r>
            <a:r>
              <a:rPr lang="en-IN" sz="3600" spc="-450" dirty="0">
                <a:latin typeface="+mj-lt"/>
              </a:rPr>
              <a:t>S A </a:t>
            </a:r>
            <a:r>
              <a:rPr lang="en-IN" sz="3600" dirty="0">
                <a:latin typeface="+mj-lt"/>
              </a:rPr>
              <a:t>S Institute       </a:t>
            </a:r>
            <a:r>
              <a:rPr lang="en-IN" sz="2800" dirty="0">
                <a:latin typeface="+mj-lt"/>
              </a:rPr>
              <a:t>(1 of 2)</a:t>
            </a:r>
            <a:endParaRPr lang="en-US" sz="2800" dirty="0">
              <a:latin typeface="+mj-lt"/>
            </a:endParaRPr>
          </a:p>
        </p:txBody>
      </p:sp>
      <p:sp>
        <p:nvSpPr>
          <p:cNvPr id="5" name="Content Placeholder 4"/>
          <p:cNvSpPr>
            <a:spLocks noGrp="1"/>
          </p:cNvSpPr>
          <p:nvPr>
            <p:ph sz="quarter" idx="14"/>
          </p:nvPr>
        </p:nvSpPr>
        <p:spPr>
          <a:xfrm>
            <a:off x="457200" y="1192435"/>
            <a:ext cx="8153400" cy="338554"/>
          </a:xfrm>
        </p:spPr>
        <p:txBody>
          <a:bodyPr wrap="square">
            <a:spAutoFit/>
          </a:bodyPr>
          <a:lstStyle/>
          <a:p>
            <a:pPr marL="0" indent="0">
              <a:buNone/>
            </a:pPr>
            <a:r>
              <a:rPr lang="en-US" sz="2200" b="1" dirty="0"/>
              <a:t>Figure 3.25</a:t>
            </a:r>
            <a:r>
              <a:rPr lang="en-US" sz="2200" dirty="0"/>
              <a:t> An Overview of </a:t>
            </a:r>
            <a:r>
              <a:rPr lang="en-US" sz="2200" spc="-200" dirty="0"/>
              <a:t>S A </a:t>
            </a:r>
            <a:r>
              <a:rPr lang="en-US" sz="2200" dirty="0"/>
              <a:t>S Visual Analytics Architecture.</a:t>
            </a:r>
          </a:p>
        </p:txBody>
      </p:sp>
      <p:pic>
        <p:nvPicPr>
          <p:cNvPr id="28675" name="Picture 3" descr="• Infographic is titled SAS LASR Analytic Server has 5 sections. Each Section has a screenshot of the application&#10;• The first section is titled Data Builder and lists the following:&#10;• Join data from multiple sources &#10;• Create calculated and derived columns &#10;• Load data&#10;• The second section is titled Administrator and lists the following:&#10;• Monitor SAS LASR Analytic server &#10;• Load/unload data &#10;• Manage security&#10;• Data Builder and Administrator are labeled Central Entry Point&#10;• The third section is titled Explorer and comes under the label Integration. It lists the following: &#10;• Perform ad hoc analysis and data discovery&#10;• Apply advanced analytics&#10;• The fourth section is titled Designer and reads the following: Create dashboard style reports for web or mobile&#10;• The fifth section is titled Mobile BI and reads the following: Native iOS and Android applications that deliver interactive reports&#10;• The fourth and fifth section are labeled Role-based Views."/>
          <p:cNvPicPr>
            <a:picLocks noChangeAspect="1" noChangeArrowheads="1"/>
          </p:cNvPicPr>
          <p:nvPr/>
        </p:nvPicPr>
        <p:blipFill rotWithShape="1">
          <a:blip r:embed="rId3">
            <a:extLst>
              <a:ext uri="{28A0092B-C50C-407E-A947-70E740481C1C}">
                <a14:useLocalDpi xmlns:a14="http://schemas.microsoft.com/office/drawing/2010/main" val="0"/>
              </a:ext>
            </a:extLst>
          </a:blip>
          <a:srcRect b="4899"/>
          <a:stretch/>
        </p:blipFill>
        <p:spPr bwMode="auto">
          <a:xfrm>
            <a:off x="653119" y="1593016"/>
            <a:ext cx="7681606" cy="34528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457200" y="5113347"/>
            <a:ext cx="8153400" cy="754053"/>
          </a:xfrm>
        </p:spPr>
        <p:txBody>
          <a:bodyPr wrap="square">
            <a:spAutoFit/>
          </a:bodyPr>
          <a:lstStyle/>
          <a:p>
            <a:pPr marL="400050" indent="-298450"/>
            <a:r>
              <a:rPr lang="en-US" sz="2200" spc="-300" dirty="0"/>
              <a:t>S A </a:t>
            </a:r>
            <a:r>
              <a:rPr lang="en-US" sz="2200" dirty="0"/>
              <a:t>S Visual Analytics Architecture</a:t>
            </a:r>
          </a:p>
          <a:p>
            <a:pPr lvl="1"/>
            <a:r>
              <a:rPr lang="en-US" sz="2200" dirty="0"/>
              <a:t>Big data + In memory + Massively parallel processing + ..</a:t>
            </a:r>
            <a:endParaRPr lang="en-IN" dirty="0"/>
          </a:p>
        </p:txBody>
      </p:sp>
      <p:sp>
        <p:nvSpPr>
          <p:cNvPr id="4" name="Content Placeholder 3"/>
          <p:cNvSpPr>
            <a:spLocks noGrp="1"/>
          </p:cNvSpPr>
          <p:nvPr>
            <p:ph idx="1"/>
          </p:nvPr>
        </p:nvSpPr>
        <p:spPr>
          <a:xfrm>
            <a:off x="457200" y="6068854"/>
            <a:ext cx="8153400" cy="246221"/>
          </a:xfrm>
        </p:spPr>
        <p:txBody>
          <a:bodyPr wrap="square">
            <a:spAutoFit/>
          </a:bodyPr>
          <a:lstStyle/>
          <a:p>
            <a:pPr marL="0" indent="0">
              <a:buNone/>
            </a:pPr>
            <a:r>
              <a:rPr lang="en-IN" i="1" dirty="0"/>
              <a:t>Source: </a:t>
            </a:r>
            <a:r>
              <a:rPr lang="en-IN" dirty="0"/>
              <a:t>Copyright © </a:t>
            </a:r>
            <a:r>
              <a:rPr lang="en-IN" spc="-200" dirty="0"/>
              <a:t>S A </a:t>
            </a:r>
            <a:r>
              <a:rPr lang="en-IN" dirty="0"/>
              <a:t>S Institute, Inc. Used with permission.</a:t>
            </a:r>
          </a:p>
        </p:txBody>
      </p:sp>
    </p:spTree>
    <p:extLst>
      <p:ext uri="{BB962C8B-B14F-4D97-AF65-F5344CB8AC3E}">
        <p14:creationId xmlns:p14="http://schemas.microsoft.com/office/powerpoint/2010/main" val="2238803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90"/>
            <a:ext cx="8153400" cy="984885"/>
          </a:xfrm>
        </p:spPr>
        <p:txBody>
          <a:bodyPr wrap="square">
            <a:spAutoFit/>
          </a:bodyPr>
          <a:lstStyle/>
          <a:p>
            <a:r>
              <a:rPr lang="en-IN" sz="3600" dirty="0">
                <a:latin typeface="+mj-lt"/>
              </a:rPr>
              <a:t>Visual Analytics by </a:t>
            </a:r>
            <a:r>
              <a:rPr lang="en-IN" sz="3600" spc="-450" dirty="0">
                <a:latin typeface="+mj-lt"/>
              </a:rPr>
              <a:t>S A </a:t>
            </a:r>
            <a:r>
              <a:rPr lang="en-IN" sz="3600" dirty="0">
                <a:latin typeface="+mj-lt"/>
              </a:rPr>
              <a:t>S Institute             </a:t>
            </a:r>
            <a:r>
              <a:rPr lang="en-IN" sz="2800" dirty="0">
                <a:latin typeface="+mj-lt"/>
              </a:rPr>
              <a:t>(2 of 2)</a:t>
            </a:r>
            <a:endParaRPr lang="en-US" sz="2800" dirty="0">
              <a:latin typeface="+mj-lt"/>
            </a:endParaRPr>
          </a:p>
        </p:txBody>
      </p:sp>
      <p:sp>
        <p:nvSpPr>
          <p:cNvPr id="4" name="Content Placeholder 3"/>
          <p:cNvSpPr>
            <a:spLocks noGrp="1"/>
          </p:cNvSpPr>
          <p:nvPr>
            <p:ph idx="1"/>
          </p:nvPr>
        </p:nvSpPr>
        <p:spPr>
          <a:xfrm>
            <a:off x="457200" y="1132499"/>
            <a:ext cx="8153400" cy="615553"/>
          </a:xfrm>
        </p:spPr>
        <p:txBody>
          <a:bodyPr wrap="square">
            <a:spAutoFit/>
          </a:bodyPr>
          <a:lstStyle/>
          <a:p>
            <a:r>
              <a:rPr lang="en-US" sz="2000" dirty="0"/>
              <a:t>At </a:t>
            </a:r>
            <a:r>
              <a:rPr lang="en-US" sz="2000" dirty="0">
                <a:hlinkClick r:id="rId3" action="ppaction://hlinkfile" tooltip="teradatauniversitynetwork.com"/>
              </a:rPr>
              <a:t>teradatauniversitynetwork.com</a:t>
            </a:r>
            <a:r>
              <a:rPr lang="en-US" sz="2000" dirty="0"/>
              <a:t>, you can learn more about </a:t>
            </a:r>
            <a:r>
              <a:rPr lang="en-US" sz="2000" spc="-300" dirty="0"/>
              <a:t>S A </a:t>
            </a:r>
            <a:r>
              <a:rPr lang="en-US" sz="2000" dirty="0"/>
              <a:t>S </a:t>
            </a:r>
            <a:r>
              <a:rPr lang="en-US" sz="2000" spc="-300" dirty="0"/>
              <a:t>V </a:t>
            </a:r>
            <a:r>
              <a:rPr lang="en-US" sz="2000" dirty="0"/>
              <a:t>A, experiment with the tool </a:t>
            </a:r>
          </a:p>
        </p:txBody>
      </p:sp>
      <p:sp>
        <p:nvSpPr>
          <p:cNvPr id="5" name="Content Placeholder 4"/>
          <p:cNvSpPr>
            <a:spLocks noGrp="1"/>
          </p:cNvSpPr>
          <p:nvPr>
            <p:ph sz="quarter" idx="14"/>
          </p:nvPr>
        </p:nvSpPr>
        <p:spPr>
          <a:xfrm>
            <a:off x="457200" y="1801368"/>
            <a:ext cx="8153400" cy="307777"/>
          </a:xfrm>
        </p:spPr>
        <p:txBody>
          <a:bodyPr>
            <a:spAutoFit/>
          </a:bodyPr>
          <a:lstStyle/>
          <a:p>
            <a:pPr marL="0" indent="0">
              <a:buNone/>
            </a:pPr>
            <a:r>
              <a:rPr lang="en-IN" sz="2000" b="1" dirty="0"/>
              <a:t>Figure 3.26</a:t>
            </a:r>
            <a:r>
              <a:rPr lang="en-IN" sz="2000" dirty="0"/>
              <a:t> A Screenshot from </a:t>
            </a:r>
            <a:r>
              <a:rPr lang="en-IN" sz="2000" spc="-300" dirty="0"/>
              <a:t>S A </a:t>
            </a:r>
            <a:r>
              <a:rPr lang="en-IN" sz="2000" dirty="0"/>
              <a:t>S Visual Analytics.</a:t>
            </a:r>
          </a:p>
        </p:txBody>
      </p:sp>
      <p:pic>
        <p:nvPicPr>
          <p:cNvPr id="29699" name="Picture 3" descr="• A vertical panel in the left lists the following:&#10;• Product Make 71 &#10;• Product Style 335 &#10;• Sales Rep 1909&#10;• Transaction Date 3912 &#10;• Transaction Month 180&#10;• Transaction Weekday 5 &#10;• Transaction Year 15 &#10;• Unit Status 1&#10;• Geography (1) &#10;• Facility Region 95 &#10;• Measure (37) &#10;• Customer Distance &#10;• Customer Satisfaction &#10;• Facility Age &#10;• Facility Efficiency &#10;• Facility Employees &#10;• Product Cost of Sale &#10;• Product Material Cost &#10;• Product Price (target) &#10;• Product Quality &#10;• Product Sale&#10;• At the center are 4 rectangles containing the following in clockwise order:&#10;• A map of North America labeled Product Sale, Product Cost of Sale by Facility Region.&#10;• Circles of varying diameters are spread across U S A are colored in shades red yellow and green. The darkest shade of red represents 0.17 million and the lightest shade of green represents 3.21 million. Shades of yellow represent a value between 0.17 and 3.21 million&#10;• A bar graph labeled Combination of selected measures.&#10;• The vertical axis of the graph lists the following from top to bottom:&#10;• Facility Age &#10;• Facility Empl... &#10;• Product Mater... &#10;• Product Quality &#10;• Sales Rep C... &#10;• Sales Rep ID &#10;• Unit Actual &#10;• Unit Capacity &#10;• Unit Discards &#10;• Unit Lifespan... &#10;• Unit Status C... &#10;• Unit Yield Rate&#10;• The horizontal axis has a scroll bar&#10;• The bars for each value on the y-axis have blocks in different shades of blue. Light blue represents weak and dark blue represents strong&#10;• Grey represents Missing and Units Status C… has only blocks of grey &#10;• A blue box hovers over a small black dot that reads:&#10;• Measure: Customer Satisfaction &#10;• Measure: Sales Rep Rating &#10;• Correlation: 0.9821 &#10;• Relationship: Strong&#10;• A line graph labeled Forecast of Product Sale, Product Material Cost by Transaction Month &#10;• The x-axis represents month and year. The y-axis represents amount of money.&#10;• A line labeled Product Sale represents the following data:&#10;• April 2007: 307100&#10;• August 208: 279358&#10;• December 2009: 352263&#10;• April 2011: 324518&#10;• August 2012: 252891&#10;• A line labeled Product Material Cost represents the following data:&#10;• April 2007: 82584&#10;• August 208: 85804&#10;• December 2009: 96783&#10;• April 2011: 92277&#10;• August 2012: 74826&#10;• Below the graph is a button with the words Transaction Month next to an icon of a calendar.&#10;• A bar graph labeled Product Sale, Product Cost of Sale by Product Line has 8 alternating blue and green bars on the x-axis. &#10;• On the right is a panel titled Insight foy demo contains the following:&#10;• The check box next to United States is checked&#10;• A rectangle titled Visualization reads: Drop data items here to filter this visualization"/>
          <p:cNvPicPr>
            <a:picLocks noChangeAspect="1" noChangeArrowheads="1"/>
          </p:cNvPicPr>
          <p:nvPr/>
        </p:nvPicPr>
        <p:blipFill rotWithShape="1">
          <a:blip r:embed="rId4">
            <a:extLst>
              <a:ext uri="{28A0092B-C50C-407E-A947-70E740481C1C}">
                <a14:useLocalDpi xmlns:a14="http://schemas.microsoft.com/office/drawing/2010/main" val="0"/>
              </a:ext>
            </a:extLst>
          </a:blip>
          <a:srcRect b="3106"/>
          <a:stretch/>
        </p:blipFill>
        <p:spPr bwMode="auto">
          <a:xfrm>
            <a:off x="2162175" y="2168526"/>
            <a:ext cx="4817361" cy="386295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 y="6069912"/>
            <a:ext cx="8153400" cy="246221"/>
          </a:xfrm>
        </p:spPr>
        <p:txBody>
          <a:bodyPr wrap="square">
            <a:spAutoFit/>
          </a:bodyPr>
          <a:lstStyle/>
          <a:p>
            <a:pPr marL="0" indent="0">
              <a:buNone/>
            </a:pPr>
            <a:r>
              <a:rPr lang="en-US" i="1" dirty="0"/>
              <a:t>Source: </a:t>
            </a:r>
            <a:r>
              <a:rPr lang="en-US" dirty="0"/>
              <a:t>Copyright © </a:t>
            </a:r>
            <a:r>
              <a:rPr lang="en-US" spc="-200" dirty="0"/>
              <a:t>S A </a:t>
            </a:r>
            <a:r>
              <a:rPr lang="en-US" dirty="0"/>
              <a:t>S Institute, Inc. Used with permission.</a:t>
            </a:r>
          </a:p>
        </p:txBody>
      </p:sp>
    </p:spTree>
    <p:extLst>
      <p:ext uri="{BB962C8B-B14F-4D97-AF65-F5344CB8AC3E}">
        <p14:creationId xmlns:p14="http://schemas.microsoft.com/office/powerpoint/2010/main" val="2953731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29"/>
            <a:ext cx="8153400" cy="1097280"/>
          </a:xfrm>
        </p:spPr>
        <p:txBody>
          <a:bodyPr wrap="square">
            <a:spAutoFit/>
          </a:bodyPr>
          <a:lstStyle/>
          <a:p>
            <a:r>
              <a:rPr lang="en-IN" sz="3600" dirty="0">
                <a:latin typeface="+mj-lt"/>
              </a:rPr>
              <a:t>Technology Insight 3.3 - Telling Great Stories with Data and Visualization </a:t>
            </a:r>
            <a:endParaRPr lang="en-US" sz="2800" dirty="0">
              <a:latin typeface="+mj-lt"/>
            </a:endParaRPr>
          </a:p>
        </p:txBody>
      </p:sp>
      <p:sp>
        <p:nvSpPr>
          <p:cNvPr id="7" name="Content Placeholder 6"/>
          <p:cNvSpPr>
            <a:spLocks noGrp="1"/>
          </p:cNvSpPr>
          <p:nvPr>
            <p:ph sz="quarter" idx="14"/>
          </p:nvPr>
        </p:nvSpPr>
        <p:spPr>
          <a:xfrm>
            <a:off x="457200" y="1223360"/>
            <a:ext cx="8153400" cy="246221"/>
          </a:xfrm>
        </p:spPr>
        <p:txBody>
          <a:bodyPr>
            <a:spAutoFit/>
          </a:bodyPr>
          <a:lstStyle/>
          <a:p>
            <a:pPr marL="0" indent="0">
              <a:buNone/>
            </a:pPr>
            <a:r>
              <a:rPr lang="en-IN" b="1" dirty="0"/>
              <a:t>Figure 3.24</a:t>
            </a:r>
            <a:r>
              <a:rPr lang="en-IN" dirty="0"/>
              <a:t> A Storyline Visualization in Tableau Software.</a:t>
            </a:r>
          </a:p>
        </p:txBody>
      </p:sp>
      <p:pic>
        <p:nvPicPr>
          <p:cNvPr id="30722" name="Picture 2" descr="• The window is titled Tableau – Kiva Loan Storypoints v11 W 8.2.&#10;• The center of the screen has a header that reads: Small Loans, Big Impacts and displays the following from top to bottom:&#10;• Rectangle boxes arranged vertically that read the following in order from left to right:&#10;• Kiva is lending more, with women in the lead&#10;• 75% of the loans are smaller than $1,000&#10;• Most active: women in Peru. Cambodia and the Philippines&#10;• Instability in Kenya sent loans down&#10;• A world map titled Loan Amount by Country. &#10;• Pie charts with the colors pink and blue are displayed over many countries &#10;• At the bottom there are 2 sections&#10;• The left section is titled Loan Amount by Sector and has rectangles shaded in pink and blue arranged in the shape of a larger rectangle. Majority of the boxes are shaded in pink and are placed on the left and the rest are in blue. &#10;• The rectangles shaded in pink are labeled the following:&#10;• Food &#10;• Retail&#10;• Agriculture&#10;• Services &#10;• Arts&#10;• The rectangles shaded in blue are labeled the following:&#10;• Agriculture&#10;• Retail&#10;• Food &#10;• The right section has a stacked area chart titled Monthly Loan Amount Over Time. The x-axis represents years and y-axis represents amount of dollars in millions.&#10;• The pink chart represents the following data:&#10;• 2006: 0.13 million&#10;• 2008: 2.85 million&#10;• 2010: 6.20 million&#10;• 2012: 9.94 million&#10;• A panel on the left titled Sheets that lists the following:&#10;• Distribution Dashb…&#10;• LineChart&#10;• Overview Dashboard"/>
          <p:cNvPicPr>
            <a:picLocks noChangeAspect="1" noChangeArrowheads="1"/>
          </p:cNvPicPr>
          <p:nvPr/>
        </p:nvPicPr>
        <p:blipFill rotWithShape="1">
          <a:blip r:embed="rId3">
            <a:extLst>
              <a:ext uri="{28A0092B-C50C-407E-A947-70E740481C1C}">
                <a14:useLocalDpi xmlns:a14="http://schemas.microsoft.com/office/drawing/2010/main" val="0"/>
              </a:ext>
            </a:extLst>
          </a:blip>
          <a:srcRect b="3414"/>
          <a:stretch/>
        </p:blipFill>
        <p:spPr bwMode="auto">
          <a:xfrm>
            <a:off x="1460045" y="1521237"/>
            <a:ext cx="6233087" cy="450344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6068547"/>
            <a:ext cx="8153400" cy="246221"/>
          </a:xfrm>
        </p:spPr>
        <p:txBody>
          <a:bodyPr>
            <a:spAutoFit/>
          </a:bodyPr>
          <a:lstStyle/>
          <a:p>
            <a:pPr marL="0" indent="0">
              <a:buNone/>
            </a:pPr>
            <a:r>
              <a:rPr lang="en-IN" i="1" dirty="0"/>
              <a:t>Source: </a:t>
            </a:r>
            <a:r>
              <a:rPr lang="en-IN" dirty="0"/>
              <a:t>Used with permission from Tableau Software, Inc.</a:t>
            </a:r>
          </a:p>
        </p:txBody>
      </p:sp>
    </p:spTree>
    <p:extLst>
      <p:ext uri="{BB962C8B-B14F-4D97-AF65-F5344CB8AC3E}">
        <p14:creationId xmlns:p14="http://schemas.microsoft.com/office/powerpoint/2010/main" val="2684166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Performance Dashboards </a:t>
            </a:r>
            <a:r>
              <a:rPr lang="en-IN" sz="2800" dirty="0">
                <a:latin typeface="+mj-lt"/>
              </a:rPr>
              <a:t>(1 of 4)</a:t>
            </a:r>
            <a:endParaRPr lang="en-US" sz="2800" dirty="0">
              <a:latin typeface="+mj-lt"/>
            </a:endParaRPr>
          </a:p>
        </p:txBody>
      </p:sp>
      <p:sp>
        <p:nvSpPr>
          <p:cNvPr id="4" name="Content Placeholder 3"/>
          <p:cNvSpPr>
            <a:spLocks noGrp="1"/>
          </p:cNvSpPr>
          <p:nvPr>
            <p:ph idx="13"/>
          </p:nvPr>
        </p:nvSpPr>
        <p:spPr>
          <a:xfrm>
            <a:off x="447675" y="766286"/>
            <a:ext cx="8153400" cy="2408352"/>
          </a:xfrm>
        </p:spPr>
        <p:txBody>
          <a:bodyPr wrap="square">
            <a:spAutoFit/>
          </a:bodyPr>
          <a:lstStyle/>
          <a:p>
            <a:pPr marL="361950" indent="-361950"/>
            <a:r>
              <a:rPr lang="en-US" sz="2400" dirty="0"/>
              <a:t>Performance dashboards are commonly used in </a:t>
            </a:r>
            <a:r>
              <a:rPr lang="en-US" sz="2400" spc="-300" dirty="0"/>
              <a:t>B P </a:t>
            </a:r>
            <a:r>
              <a:rPr lang="en-US" sz="2400" dirty="0"/>
              <a:t>M software suites and </a:t>
            </a:r>
            <a:r>
              <a:rPr lang="en-US" sz="2400" spc="-300" dirty="0"/>
              <a:t>B </a:t>
            </a:r>
            <a:r>
              <a:rPr lang="en-US" sz="2400" dirty="0"/>
              <a:t>I platforms</a:t>
            </a:r>
          </a:p>
          <a:p>
            <a:pPr marL="361950" indent="-361950"/>
            <a:r>
              <a:rPr lang="en-US" sz="2400" dirty="0"/>
              <a:t>Dashboards provide visual displays of important information that is consolidated and arranged on a single screen so that information can be digested at a single glance and easily drilled in and further explored</a:t>
            </a:r>
          </a:p>
        </p:txBody>
      </p:sp>
    </p:spTree>
    <p:extLst>
      <p:ext uri="{BB962C8B-B14F-4D97-AF65-F5344CB8AC3E}">
        <p14:creationId xmlns:p14="http://schemas.microsoft.com/office/powerpoint/2010/main" val="3949486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Performance Dashboards </a:t>
            </a:r>
            <a:r>
              <a:rPr lang="en-IN" sz="2800" dirty="0">
                <a:latin typeface="+mj-lt"/>
              </a:rPr>
              <a:t>(2 of 4)</a:t>
            </a:r>
            <a:r>
              <a:rPr lang="en-IN" sz="3600" dirty="0">
                <a:latin typeface="+mj-lt"/>
              </a:rPr>
              <a:t> </a:t>
            </a:r>
            <a:endParaRPr lang="en-US" sz="2800" dirty="0">
              <a:latin typeface="+mj-lt"/>
            </a:endParaRPr>
          </a:p>
        </p:txBody>
      </p:sp>
      <p:sp>
        <p:nvSpPr>
          <p:cNvPr id="3" name="Content Placeholder 2"/>
          <p:cNvSpPr>
            <a:spLocks noGrp="1"/>
          </p:cNvSpPr>
          <p:nvPr>
            <p:ph idx="1"/>
          </p:nvPr>
        </p:nvSpPr>
        <p:spPr>
          <a:xfrm>
            <a:off x="457200" y="857250"/>
            <a:ext cx="8153400" cy="246221"/>
          </a:xfrm>
        </p:spPr>
        <p:txBody>
          <a:bodyPr wrap="square">
            <a:spAutoFit/>
          </a:bodyPr>
          <a:lstStyle/>
          <a:p>
            <a:pPr marL="0" indent="0">
              <a:buNone/>
            </a:pPr>
            <a:r>
              <a:rPr lang="en-IN" b="1" dirty="0"/>
              <a:t>Figure 3.27</a:t>
            </a:r>
            <a:r>
              <a:rPr lang="en-IN" dirty="0"/>
              <a:t> A Sample Executive Dashboard.</a:t>
            </a:r>
          </a:p>
        </p:txBody>
      </p:sp>
      <p:pic>
        <p:nvPicPr>
          <p:cNvPr id="31746" name="Picture 2" descr="• The page is titled Executive dashboard and at the top right is the logo of Sonatica with the caption Turn it up&#10;• There are 3 submenu items under the title: Executive, Sales, and Support. Out of these, Executive is shaded grey and the rest is blue indicating that Executive is the active page.&#10;• Below the submenu items is the following phrase: Specify a date range followed by 2 date selectors. The date selected is June 2009 and July 2010. The right end of the same line reads: Hover over next to an icon of a bar graph.&#10;• Data is represented in 5 sections on the page. 3 graphs on the left and 2 other illustrations on the right.&#10;• The 3 graphs on the left represent the following data:&#10;• The first line graph is labeled Margin (‘000s USD).&#10;• The x axis represents time ranging from June 2009 to April 2010 with its scale having intervals of 2 months. The y-axis represents dollars and ranges from 0 to 50 dollars with no intervals in between.&#10;• The first graph is labeled Expenses (‘000s USD). It is a bar graph which also has a line graph.&#10;• The x axis represents time ranging from June 2009 to April 2010 with its scale having intervals of 2 months. The y-axis represents dollars and has intervals at 10, 12, and 14 dollars.&#10;• The line graph is labeled Expense (previous year).&#10;• The third graph is labeled Revenue (‘000s USD). It is a bar graph which also has a line graph.&#10;• The x axis represents time ranging from June 2009 to April 2010 with its scale having intervals of 2 months. The y-axis represents dollars and has intervals at 0, 50, and 100 dollars.&#10;• The bar graph is labeled Revenue.&#10;• The line graph is labeled Revenue (previous year) &#10;• At the top right are 2 gauge graphs with a scale which has intervals at 1k, 2k, 3k, 4k, and 5k dollars. &#10;• The gauge graph on the left is titled Support Expenses per Month (USD) and the needle points at. The following data is represented:&#10;• Monthly Expense Average: 2.33k dollars&#10;• Monthly Expense High: 3.1k dollars&#10;• Monthly Expense Low: 1.6k dollars&#10;• Nominal range: 1.7k to 4k dollars&#10;• Excessive range: 4k to 5k dollars&#10;• The gauge graph on the right is titled Other operational Expenses per Month (USD) and the needle points at. The following data is represented:&#10;• Monthly Expense Average: 5.6k dollars&#10;• Monthly Expense High: 6k dollars&#10;• Monthly Expense Low: 5.3k dollars&#10;• Nominal range: 3k to 4.5k dollars&#10;• Excessive range: 4.5k to 6k dollars&#10;• Below the gauge graphs, a map titled sales distribution represents the following data:&#10;• 0 to 19000 dollars: Mexico, Bolivia, Uruguay, Western European countries, Angola, South Africa, Nigeria, India, and Indonesia &#10;• 19000 to 38000 dollars: Canada, Brazil, China, Australia&#10;• 38000 to 57000 dollars: U. S. A "/>
          <p:cNvPicPr>
            <a:picLocks noChangeAspect="1" noChangeArrowheads="1"/>
          </p:cNvPicPr>
          <p:nvPr/>
        </p:nvPicPr>
        <p:blipFill rotWithShape="1">
          <a:blip r:embed="rId3">
            <a:extLst>
              <a:ext uri="{28A0092B-C50C-407E-A947-70E740481C1C}">
                <a14:useLocalDpi xmlns:a14="http://schemas.microsoft.com/office/drawing/2010/main" val="0"/>
              </a:ext>
            </a:extLst>
          </a:blip>
          <a:srcRect t="1296" b="8667"/>
          <a:stretch/>
        </p:blipFill>
        <p:spPr bwMode="auto">
          <a:xfrm>
            <a:off x="1649799" y="1210732"/>
            <a:ext cx="5847372" cy="451273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26861"/>
            <a:ext cx="8153400" cy="492443"/>
          </a:xfrm>
        </p:spPr>
        <p:txBody>
          <a:bodyPr wrap="square">
            <a:spAutoFit/>
          </a:bodyPr>
          <a:lstStyle/>
          <a:p>
            <a:pPr marL="0" indent="0">
              <a:buNone/>
            </a:pPr>
            <a:r>
              <a:rPr lang="en-IN" i="1" dirty="0"/>
              <a:t>Source: </a:t>
            </a:r>
            <a:r>
              <a:rPr lang="en-IN" dirty="0"/>
              <a:t>A Sample Executive Dashboard from </a:t>
            </a:r>
            <a:r>
              <a:rPr lang="en-IN" dirty="0" err="1"/>
              <a:t>Dundas</a:t>
            </a:r>
            <a:r>
              <a:rPr lang="en-IN" dirty="0"/>
              <a:t> Data Visualization, Inc., </a:t>
            </a:r>
            <a:r>
              <a:rPr lang="en-IN" b="1" dirty="0">
                <a:hlinkClick r:id="rId4" tooltip="http://www.dundas.com"/>
              </a:rPr>
              <a:t>www.dundas.com</a:t>
            </a:r>
            <a:r>
              <a:rPr lang="en-IN" b="1" dirty="0"/>
              <a:t>, </a:t>
            </a:r>
            <a:r>
              <a:rPr lang="en-IN" dirty="0"/>
              <a:t>reprinted with permission.</a:t>
            </a:r>
          </a:p>
        </p:txBody>
      </p:sp>
    </p:spTree>
    <p:extLst>
      <p:ext uri="{BB962C8B-B14F-4D97-AF65-F5344CB8AC3E}">
        <p14:creationId xmlns:p14="http://schemas.microsoft.com/office/powerpoint/2010/main" val="4071743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Performance Dashboards </a:t>
            </a:r>
            <a:r>
              <a:rPr lang="en-IN" sz="2800" dirty="0">
                <a:latin typeface="+mj-lt"/>
              </a:rPr>
              <a:t>(3 of 4) </a:t>
            </a:r>
            <a:endParaRPr lang="en-US" sz="2800" dirty="0">
              <a:latin typeface="+mj-lt"/>
            </a:endParaRPr>
          </a:p>
        </p:txBody>
      </p:sp>
      <p:sp>
        <p:nvSpPr>
          <p:cNvPr id="4" name="Content Placeholder 3"/>
          <p:cNvSpPr>
            <a:spLocks noGrp="1"/>
          </p:cNvSpPr>
          <p:nvPr>
            <p:ph idx="13"/>
          </p:nvPr>
        </p:nvSpPr>
        <p:spPr>
          <a:xfrm>
            <a:off x="457200" y="757416"/>
            <a:ext cx="8153400" cy="3947234"/>
          </a:xfrm>
        </p:spPr>
        <p:txBody>
          <a:bodyPr wrap="square">
            <a:spAutoFit/>
          </a:bodyPr>
          <a:lstStyle/>
          <a:p>
            <a:pPr marL="361950" indent="-361950">
              <a:tabLst>
                <a:tab pos="180975" algn="l"/>
              </a:tabLst>
            </a:pPr>
            <a:r>
              <a:rPr lang="en-US" sz="2400" dirty="0"/>
              <a:t>Dashboard design </a:t>
            </a:r>
          </a:p>
          <a:p>
            <a:pPr lvl="1" indent="-381000">
              <a:tabLst>
                <a:tab pos="180975" algn="l"/>
              </a:tabLst>
            </a:pPr>
            <a:r>
              <a:rPr lang="en-US" sz="2400" dirty="0"/>
              <a:t>The fundamental challenge of dashboard design is to display all the required information on a single screen, clearly and without distraction, in a manner that can be assimilated quickly</a:t>
            </a:r>
          </a:p>
          <a:p>
            <a:pPr marL="361950" indent="-361950">
              <a:tabLst>
                <a:tab pos="361950" algn="l"/>
              </a:tabLst>
            </a:pPr>
            <a:r>
              <a:rPr lang="en-US" sz="2400" dirty="0"/>
              <a:t>Three layer of information</a:t>
            </a:r>
          </a:p>
          <a:p>
            <a:pPr lvl="1" indent="-381000"/>
            <a:r>
              <a:rPr lang="en-US" sz="2400" dirty="0"/>
              <a:t>Monitoring</a:t>
            </a:r>
          </a:p>
          <a:p>
            <a:pPr lvl="1" indent="-381000"/>
            <a:r>
              <a:rPr lang="en-US" sz="2400" dirty="0"/>
              <a:t>Analysis</a:t>
            </a:r>
          </a:p>
          <a:p>
            <a:pPr lvl="1" indent="-381000"/>
            <a:r>
              <a:rPr lang="en-US" sz="2400" dirty="0"/>
              <a:t>Management </a:t>
            </a:r>
          </a:p>
        </p:txBody>
      </p:sp>
    </p:spTree>
    <p:extLst>
      <p:ext uri="{BB962C8B-B14F-4D97-AF65-F5344CB8AC3E}">
        <p14:creationId xmlns:p14="http://schemas.microsoft.com/office/powerpoint/2010/main" val="2088033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Performance Dashboards </a:t>
            </a:r>
            <a:r>
              <a:rPr lang="en-IN" sz="2800" dirty="0">
                <a:latin typeface="+mj-lt"/>
              </a:rPr>
              <a:t>(4 of 4) </a:t>
            </a:r>
            <a:endParaRPr lang="en-US" sz="2800" dirty="0">
              <a:latin typeface="+mj-lt"/>
            </a:endParaRPr>
          </a:p>
        </p:txBody>
      </p:sp>
      <p:sp>
        <p:nvSpPr>
          <p:cNvPr id="4" name="Content Placeholder 3"/>
          <p:cNvSpPr>
            <a:spLocks noGrp="1"/>
          </p:cNvSpPr>
          <p:nvPr>
            <p:ph idx="13"/>
          </p:nvPr>
        </p:nvSpPr>
        <p:spPr>
          <a:xfrm>
            <a:off x="457200" y="757416"/>
            <a:ext cx="8153400" cy="4955203"/>
          </a:xfrm>
        </p:spPr>
        <p:txBody>
          <a:bodyPr wrap="square">
            <a:spAutoFit/>
          </a:bodyPr>
          <a:lstStyle/>
          <a:p>
            <a:pPr marL="361950" indent="-361950"/>
            <a:r>
              <a:rPr lang="en-US" sz="2400" dirty="0"/>
              <a:t>What to look for in a dashboard </a:t>
            </a:r>
          </a:p>
          <a:p>
            <a:pPr marL="714375" lvl="1" indent="-352425"/>
            <a:r>
              <a:rPr lang="en-US" sz="2400" dirty="0"/>
              <a:t>Use of visual components to highlight data and exceptions that require action.</a:t>
            </a:r>
          </a:p>
          <a:p>
            <a:pPr marL="714375" lvl="1" indent="-352425"/>
            <a:r>
              <a:rPr lang="en-US" sz="2400" dirty="0"/>
              <a:t>Transparent to the user, meaning that they require minimal training and are extremely easy to use </a:t>
            </a:r>
          </a:p>
          <a:p>
            <a:pPr marL="714375" lvl="1" indent="-352425"/>
            <a:r>
              <a:rPr lang="en-US" sz="2400" dirty="0"/>
              <a:t>Combine data from a variety of systems into a single, summarized, unified view of the business</a:t>
            </a:r>
          </a:p>
          <a:p>
            <a:pPr marL="714375" lvl="1" indent="-352425"/>
            <a:r>
              <a:rPr lang="en-US" sz="2400" dirty="0"/>
              <a:t>Enable drill-down or drill-through to underlying data sources or reports </a:t>
            </a:r>
          </a:p>
          <a:p>
            <a:pPr marL="714375" lvl="1" indent="-352425"/>
            <a:r>
              <a:rPr lang="en-US" sz="2400" dirty="0"/>
              <a:t>Present a dynamic, real-world view with timely data</a:t>
            </a:r>
          </a:p>
          <a:p>
            <a:pPr marL="714375" lvl="1" indent="-352425"/>
            <a:r>
              <a:rPr lang="en-US" sz="2400" dirty="0"/>
              <a:t>Require little coding to implement, deploy, and maintain </a:t>
            </a:r>
          </a:p>
        </p:txBody>
      </p:sp>
    </p:spTree>
    <p:extLst>
      <p:ext uri="{BB962C8B-B14F-4D97-AF65-F5344CB8AC3E}">
        <p14:creationId xmlns:p14="http://schemas.microsoft.com/office/powerpoint/2010/main" val="234249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The Nature of Data </a:t>
            </a:r>
            <a:r>
              <a:rPr lang="en-US" sz="2800" dirty="0"/>
              <a:t>(2 of 2)</a:t>
            </a:r>
            <a:endParaRPr lang="en-US" dirty="0"/>
          </a:p>
        </p:txBody>
      </p:sp>
      <p:pic>
        <p:nvPicPr>
          <p:cNvPr id="1026" name="Picture 2" descr="• On the left are 3 boxes in order from top to bottom:&#10;• The first box is titled Business Process and comprises the following:&#10;• 4 cylinders with 3 of them labeled E R P, C R M, and S C M in order from left to right.&#10;• A process diagram is illustrated.&#10;• The second box is titled Internet/Social Media and has the following keywords surrounding a graphic of a sphere in clockwise order: Instagram, Facebook, Linked In, YouTube, Google+, Tumblr, Reddit, Foursquare, Flicker, Snapchat, Twitter, Pinterest.&#10;• The third box is titled Machines/Internet of Things and comprises the following:&#10;• Illustrated by different components connected to a network.&#10;• Arrows from these 3 boxes point to the illustration of a cloud labeled Cloud Storage and Computing with the following contents:&#10;• 2 cylinders with the one in the front labeled Data Storage. 3 double sided arrows extend from the cylinders to the graphic of a lock that is labeled: Data Protection.&#10;• An arrow on the right leads to graphics of 3 gears:&#10;• Orange gear labeled Test has a clockwise arrow next to it. A straight arrow on its right labeled Patterns points to a laptop with the label: End User below it.&#10;• Green gear labeled Built has an anti-clockwise arrow next to it. &#10;• Blue gear labeled Validate has a clockwise arrow next to it. 2 straight arrows labeled Trends and Knowledge point to a computer with the label: Applications below it and a tablet device, respectively."/>
          <p:cNvPicPr>
            <a:picLocks noChangeAspect="1" noChangeArrowheads="1"/>
          </p:cNvPicPr>
          <p:nvPr/>
        </p:nvPicPr>
        <p:blipFill rotWithShape="1">
          <a:blip r:embed="rId3">
            <a:extLst>
              <a:ext uri="{28A0092B-C50C-407E-A947-70E740481C1C}">
                <a14:useLocalDpi xmlns:a14="http://schemas.microsoft.com/office/drawing/2010/main" val="0"/>
              </a:ext>
            </a:extLst>
          </a:blip>
          <a:srcRect b="2946"/>
          <a:stretch/>
        </p:blipFill>
        <p:spPr bwMode="auto">
          <a:xfrm>
            <a:off x="947676" y="809625"/>
            <a:ext cx="7228745" cy="548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454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Best Practices in Dashboard Design</a:t>
            </a:r>
            <a:endParaRPr lang="en-US" sz="2800" dirty="0">
              <a:latin typeface="+mj-lt"/>
            </a:endParaRPr>
          </a:p>
        </p:txBody>
      </p:sp>
      <p:sp>
        <p:nvSpPr>
          <p:cNvPr id="4" name="Content Placeholder 3"/>
          <p:cNvSpPr>
            <a:spLocks noGrp="1"/>
          </p:cNvSpPr>
          <p:nvPr>
            <p:ph idx="13"/>
          </p:nvPr>
        </p:nvSpPr>
        <p:spPr>
          <a:xfrm>
            <a:off x="457200" y="757416"/>
            <a:ext cx="8153400" cy="4301177"/>
          </a:xfrm>
        </p:spPr>
        <p:txBody>
          <a:bodyPr wrap="square">
            <a:spAutoFit/>
          </a:bodyPr>
          <a:lstStyle/>
          <a:p>
            <a:pPr marL="361950" indent="-361950"/>
            <a:r>
              <a:rPr lang="en-US" sz="2400" dirty="0"/>
              <a:t>Benchmark </a:t>
            </a:r>
            <a:r>
              <a:rPr lang="en-US" sz="2400" spc="-300" dirty="0"/>
              <a:t>K P I </a:t>
            </a:r>
            <a:r>
              <a:rPr lang="en-US" sz="2400" dirty="0"/>
              <a:t>s with Industry Standards</a:t>
            </a:r>
          </a:p>
          <a:p>
            <a:pPr marL="361950" indent="-361950"/>
            <a:r>
              <a:rPr lang="en-US" sz="2400" dirty="0"/>
              <a:t>Wrap the Metrics with Contextual Metadata</a:t>
            </a:r>
          </a:p>
          <a:p>
            <a:pPr marL="361950" indent="-361950"/>
            <a:r>
              <a:rPr lang="en-US" sz="2400" dirty="0"/>
              <a:t>Validate the Design by a Usability Specialist</a:t>
            </a:r>
          </a:p>
          <a:p>
            <a:pPr marL="361950" indent="-361950"/>
            <a:r>
              <a:rPr lang="en-US" sz="2400" dirty="0"/>
              <a:t>Prioritize and Rank Alerts and Exceptions </a:t>
            </a:r>
          </a:p>
          <a:p>
            <a:pPr marL="361950" indent="-361950"/>
            <a:r>
              <a:rPr lang="en-US" sz="2400" dirty="0"/>
              <a:t>Enrich Dashboard with Business-User Comments</a:t>
            </a:r>
          </a:p>
          <a:p>
            <a:pPr marL="361950" indent="-361950"/>
            <a:r>
              <a:rPr lang="en-US" sz="2400" dirty="0"/>
              <a:t>Present Information in Three Different Levels</a:t>
            </a:r>
          </a:p>
          <a:p>
            <a:pPr marL="361950" indent="-361950"/>
            <a:r>
              <a:rPr lang="en-US" sz="2400" dirty="0"/>
              <a:t>Pick the Right Visual Constructs</a:t>
            </a:r>
          </a:p>
          <a:p>
            <a:pPr marL="361950" indent="-361950"/>
            <a:r>
              <a:rPr lang="en-US" sz="2400" dirty="0"/>
              <a:t>Provide for Guided Analytics</a:t>
            </a:r>
          </a:p>
        </p:txBody>
      </p:sp>
    </p:spTree>
    <p:extLst>
      <p:ext uri="{BB962C8B-B14F-4D97-AF65-F5344CB8AC3E}">
        <p14:creationId xmlns:p14="http://schemas.microsoft.com/office/powerpoint/2010/main" val="3876559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095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dirty="0"/>
              <a:t>Metrics for Analytics ready Data</a:t>
            </a:r>
            <a:endParaRPr lang="en-US" dirty="0"/>
          </a:p>
        </p:txBody>
      </p:sp>
      <p:sp>
        <p:nvSpPr>
          <p:cNvPr id="3" name="Content Placeholder 2"/>
          <p:cNvSpPr>
            <a:spLocks noGrp="1"/>
          </p:cNvSpPr>
          <p:nvPr>
            <p:ph idx="1"/>
          </p:nvPr>
        </p:nvSpPr>
        <p:spPr>
          <a:xfrm>
            <a:off x="456154" y="990600"/>
            <a:ext cx="8153400" cy="4862870"/>
          </a:xfrm>
        </p:spPr>
        <p:txBody>
          <a:bodyPr wrap="square">
            <a:spAutoFit/>
          </a:bodyPr>
          <a:lstStyle/>
          <a:p>
            <a:r>
              <a:rPr lang="en-US" sz="2400" dirty="0"/>
              <a:t>Data source reliability</a:t>
            </a:r>
          </a:p>
          <a:p>
            <a:r>
              <a:rPr lang="en-US" sz="2400" dirty="0"/>
              <a:t>Data content accuracy</a:t>
            </a:r>
          </a:p>
          <a:p>
            <a:r>
              <a:rPr lang="en-US" sz="2400" dirty="0"/>
              <a:t>Data accessibility </a:t>
            </a:r>
          </a:p>
          <a:p>
            <a:r>
              <a:rPr lang="en-US" sz="2400" dirty="0"/>
              <a:t>Data security and data privacy</a:t>
            </a:r>
          </a:p>
          <a:p>
            <a:r>
              <a:rPr lang="en-US" sz="2400" dirty="0"/>
              <a:t>Data richness</a:t>
            </a:r>
          </a:p>
          <a:p>
            <a:r>
              <a:rPr lang="en-US" sz="2400" dirty="0"/>
              <a:t>Data consistency</a:t>
            </a:r>
          </a:p>
          <a:p>
            <a:r>
              <a:rPr lang="en-US" sz="2400" dirty="0"/>
              <a:t>Data currency/data timeliness</a:t>
            </a:r>
          </a:p>
          <a:p>
            <a:r>
              <a:rPr lang="en-US" sz="2400" dirty="0"/>
              <a:t>Data granularity</a:t>
            </a:r>
          </a:p>
          <a:p>
            <a:r>
              <a:rPr lang="en-US" sz="2400" dirty="0"/>
              <a:t>Data validity and data relevancy </a:t>
            </a:r>
          </a:p>
        </p:txBody>
      </p:sp>
    </p:spTree>
    <p:extLst>
      <p:ext uri="{BB962C8B-B14F-4D97-AF65-F5344CB8AC3E}">
        <p14:creationId xmlns:p14="http://schemas.microsoft.com/office/powerpoint/2010/main" val="424833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A Simple Taxonomy of Data </a:t>
            </a:r>
            <a:r>
              <a:rPr lang="en-US" sz="2800" dirty="0"/>
              <a:t>(1 of 2)</a:t>
            </a:r>
            <a:endParaRPr lang="en-US" dirty="0"/>
          </a:p>
        </p:txBody>
      </p:sp>
      <p:sp>
        <p:nvSpPr>
          <p:cNvPr id="3" name="Content Placeholder 2"/>
          <p:cNvSpPr>
            <a:spLocks noGrp="1"/>
          </p:cNvSpPr>
          <p:nvPr>
            <p:ph idx="1"/>
          </p:nvPr>
        </p:nvSpPr>
        <p:spPr>
          <a:xfrm>
            <a:off x="456154" y="990600"/>
            <a:ext cx="8153400" cy="4401205"/>
          </a:xfrm>
        </p:spPr>
        <p:txBody>
          <a:bodyPr wrap="square">
            <a:spAutoFit/>
          </a:bodyPr>
          <a:lstStyle/>
          <a:p>
            <a:r>
              <a:rPr lang="en-US" sz="2400" dirty="0"/>
              <a:t>Data (datum—singular form of data): facts</a:t>
            </a:r>
          </a:p>
          <a:p>
            <a:r>
              <a:rPr lang="en-US" sz="2400" dirty="0"/>
              <a:t>Structured data</a:t>
            </a:r>
          </a:p>
          <a:p>
            <a:pPr marL="793941" lvl="1" indent="-342900">
              <a:buSzPct val="100000"/>
            </a:pPr>
            <a:r>
              <a:rPr lang="en-US" sz="2400" dirty="0"/>
              <a:t>Targeted for computers to process</a:t>
            </a:r>
          </a:p>
          <a:p>
            <a:pPr marL="793941" lvl="1" indent="-342900">
              <a:buSzPct val="100000"/>
            </a:pPr>
            <a:r>
              <a:rPr lang="en-US" sz="2400" dirty="0"/>
              <a:t>Numeric versus nominal</a:t>
            </a:r>
          </a:p>
          <a:p>
            <a:r>
              <a:rPr lang="en-US" sz="2400" dirty="0"/>
              <a:t>Unstructured/textual data</a:t>
            </a:r>
          </a:p>
          <a:p>
            <a:pPr marL="793941" lvl="1" indent="-342900">
              <a:buSzPct val="100000"/>
            </a:pPr>
            <a:r>
              <a:rPr lang="en-US" sz="2400" dirty="0"/>
              <a:t>Targeted for humans to process/digest</a:t>
            </a:r>
          </a:p>
          <a:p>
            <a:r>
              <a:rPr lang="en-US" sz="2400" dirty="0"/>
              <a:t>Semi-structured data?</a:t>
            </a:r>
          </a:p>
          <a:p>
            <a:pPr marL="793941" lvl="1" indent="-342900">
              <a:buSzPct val="100000"/>
            </a:pPr>
            <a:r>
              <a:rPr lang="en-US" sz="2400" spc="-300" dirty="0"/>
              <a:t>X M </a:t>
            </a:r>
            <a:r>
              <a:rPr lang="en-US" sz="2400" dirty="0"/>
              <a:t>L, </a:t>
            </a:r>
            <a:r>
              <a:rPr lang="en-US" sz="2400" spc="-300" dirty="0"/>
              <a:t>H T M </a:t>
            </a:r>
            <a:r>
              <a:rPr lang="en-US" sz="2400" dirty="0"/>
              <a:t>L, Log files, etc.</a:t>
            </a:r>
          </a:p>
          <a:p>
            <a:r>
              <a:rPr lang="en-US" sz="2400" dirty="0"/>
              <a:t>Data taxonomy…</a:t>
            </a:r>
          </a:p>
        </p:txBody>
      </p:sp>
    </p:spTree>
    <p:extLst>
      <p:ext uri="{BB962C8B-B14F-4D97-AF65-F5344CB8AC3E}">
        <p14:creationId xmlns:p14="http://schemas.microsoft.com/office/powerpoint/2010/main" val="384250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A Simple Taxonomy of Data </a:t>
            </a:r>
            <a:r>
              <a:rPr lang="en-US" sz="2800" dirty="0"/>
              <a:t>(2 of 2)</a:t>
            </a:r>
            <a:endParaRPr lang="en-US" dirty="0"/>
          </a:p>
        </p:txBody>
      </p:sp>
      <p:pic>
        <p:nvPicPr>
          <p:cNvPr id="2050" name="Picture 2" descr="The following data is represented in the flowchart:&#10;• Types of Data in Analytics: Structured and Unstructured or Semi-Structured Data&#10;• Types of Structured Data: Categorical and Numerical&#10;• Types of Categorical Data: Nominal and Ordinal&#10;• Types of Numerical Data: Interval and Ratio&#10;• Types of Unstructured or Semi-Structured Data: Textual, Multimedia, and XML/JSON&#10;• Types of multimedia Data: Image, Audio, and Video"/>
          <p:cNvPicPr>
            <a:picLocks noChangeAspect="1" noChangeArrowheads="1"/>
          </p:cNvPicPr>
          <p:nvPr/>
        </p:nvPicPr>
        <p:blipFill rotWithShape="1">
          <a:blip r:embed="rId3">
            <a:extLst>
              <a:ext uri="{28A0092B-C50C-407E-A947-70E740481C1C}">
                <a14:useLocalDpi xmlns:a14="http://schemas.microsoft.com/office/drawing/2010/main" val="0"/>
              </a:ext>
            </a:extLst>
          </a:blip>
          <a:srcRect b="3613"/>
          <a:stretch/>
        </p:blipFill>
        <p:spPr bwMode="auto">
          <a:xfrm>
            <a:off x="607169" y="1147904"/>
            <a:ext cx="7914366" cy="484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98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The Art and Science of Data </a:t>
            </a:r>
            <a:r>
              <a:rPr lang="en-IN" dirty="0" err="1"/>
              <a:t>Preprocessing</a:t>
            </a:r>
            <a:r>
              <a:rPr lang="en-IN" dirty="0"/>
              <a:t> </a:t>
            </a:r>
            <a:r>
              <a:rPr lang="en-IN" sz="2800" dirty="0"/>
              <a:t>(1 of 2)</a:t>
            </a:r>
            <a:endParaRPr lang="en-US" dirty="0"/>
          </a:p>
        </p:txBody>
      </p:sp>
      <p:sp>
        <p:nvSpPr>
          <p:cNvPr id="3" name="Content Placeholder 2"/>
          <p:cNvSpPr>
            <a:spLocks noGrp="1"/>
          </p:cNvSpPr>
          <p:nvPr>
            <p:ph idx="1"/>
          </p:nvPr>
        </p:nvSpPr>
        <p:spPr>
          <a:xfrm>
            <a:off x="456154" y="1533525"/>
            <a:ext cx="8153400" cy="4539704"/>
          </a:xfrm>
        </p:spPr>
        <p:txBody>
          <a:bodyPr wrap="square">
            <a:spAutoFit/>
          </a:bodyPr>
          <a:lstStyle/>
          <a:p>
            <a:r>
              <a:rPr lang="en-US" sz="2400" dirty="0"/>
              <a:t>The real-world data is dirty, misaligned, overly complex, and inaccurate </a:t>
            </a:r>
          </a:p>
          <a:p>
            <a:pPr marL="793941" lvl="1" indent="-342900">
              <a:buSzPct val="100000"/>
            </a:pPr>
            <a:r>
              <a:rPr lang="en-US" sz="2400" dirty="0"/>
              <a:t>Not ready for analytics!</a:t>
            </a:r>
          </a:p>
          <a:p>
            <a:r>
              <a:rPr lang="en-US" sz="2400" dirty="0"/>
              <a:t>Readying the data for analytics is needed</a:t>
            </a:r>
          </a:p>
          <a:p>
            <a:pPr marL="793941" lvl="1" indent="-342900">
              <a:buSzPct val="100000"/>
            </a:pPr>
            <a:r>
              <a:rPr lang="en-US" sz="2400" dirty="0"/>
              <a:t>Data preprocessing </a:t>
            </a:r>
          </a:p>
          <a:p>
            <a:pPr marL="1367028" lvl="2" indent="-342900">
              <a:buSzPct val="100000"/>
            </a:pPr>
            <a:r>
              <a:rPr lang="en-US" sz="2400" dirty="0"/>
              <a:t>Data consolidation</a:t>
            </a:r>
          </a:p>
          <a:p>
            <a:pPr marL="1367028" lvl="2" indent="-342900">
              <a:buSzPct val="100000"/>
            </a:pPr>
            <a:r>
              <a:rPr lang="en-US" sz="2400" dirty="0"/>
              <a:t>Data cleaning</a:t>
            </a:r>
          </a:p>
          <a:p>
            <a:pPr marL="1367028" lvl="2" indent="-342900">
              <a:buSzPct val="100000"/>
            </a:pPr>
            <a:r>
              <a:rPr lang="en-US" sz="2400" dirty="0"/>
              <a:t>Data transformation</a:t>
            </a:r>
          </a:p>
          <a:p>
            <a:pPr marL="1367028" lvl="2" indent="-342900">
              <a:buSzPct val="100000"/>
            </a:pPr>
            <a:r>
              <a:rPr lang="en-US" sz="2400" dirty="0"/>
              <a:t>Data reduction</a:t>
            </a:r>
          </a:p>
          <a:p>
            <a:r>
              <a:rPr lang="en-US" sz="2400" dirty="0"/>
              <a:t>Art – it develops and improves with experience</a:t>
            </a:r>
          </a:p>
        </p:txBody>
      </p:sp>
    </p:spTree>
    <p:extLst>
      <p:ext uri="{BB962C8B-B14F-4D97-AF65-F5344CB8AC3E}">
        <p14:creationId xmlns:p14="http://schemas.microsoft.com/office/powerpoint/2010/main" val="204930605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24685</TotalTime>
  <Words>2587</Words>
  <Application>Microsoft Macintosh PowerPoint</Application>
  <PresentationFormat>全屏显示(4:3)</PresentationFormat>
  <Paragraphs>357</Paragraphs>
  <Slides>51</Slides>
  <Notes>50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7" baseType="lpstr">
      <vt:lpstr>Arial</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The Nature of Data (1 of 2)</vt:lpstr>
      <vt:lpstr>The Nature of Data (2 of 2)</vt:lpstr>
      <vt:lpstr>Metrics for Analytics ready Data</vt:lpstr>
      <vt:lpstr>A Simple Taxonomy of Data (1 of 2)</vt:lpstr>
      <vt:lpstr>A Simple Taxonomy of Data (2 of 2)</vt:lpstr>
      <vt:lpstr>The Art and Science of Data Preprocessing (1 of 2)</vt:lpstr>
      <vt:lpstr>The Art and Science of Data Preprocessing (2 of 2)</vt:lpstr>
      <vt:lpstr>Data Preprocessing Tasks and Methods</vt:lpstr>
      <vt:lpstr>Statistical Modeling for Business Analytics (1 of 2)</vt:lpstr>
      <vt:lpstr>Statistical Modeling for Business Analytics (2 of 2)</vt:lpstr>
      <vt:lpstr>Descriptive Statistics Measures of Centrality Tendency (1 of 2)</vt:lpstr>
      <vt:lpstr>Descriptive Statistics Measures of Dispersion (1 of 2)</vt:lpstr>
      <vt:lpstr>Descriptive Statistics Measures of Dispersion (2 of 2)</vt:lpstr>
      <vt:lpstr>Descriptive Statistics Measures of Centrality Tendency (2 of 2)</vt:lpstr>
      <vt:lpstr>Relationship Between Dispersion and Shape Properties</vt:lpstr>
      <vt:lpstr>Technology Insights 3.1 – Descriptive Statistics in Excel</vt:lpstr>
      <vt:lpstr>Technology Insights 3.1 – Descriptive Statistics in Excel Creating box-plot in Microsoft Excel </vt:lpstr>
      <vt:lpstr>Regression Modeling for Inferential Statistics</vt:lpstr>
      <vt:lpstr>Regression Modeling (1 of 3)</vt:lpstr>
      <vt:lpstr>Regression Modeling (2 of 3)</vt:lpstr>
      <vt:lpstr>Regression Modeling (3 of 3)</vt:lpstr>
      <vt:lpstr>Process of Developing a Regression Model</vt:lpstr>
      <vt:lpstr>Regression Modeling Assumptions</vt:lpstr>
      <vt:lpstr>Logistic Regression Modeling (1 of 2)</vt:lpstr>
      <vt:lpstr>Logistic Regression Modeling (2 of 2)</vt:lpstr>
      <vt:lpstr>Time Series Forecasting</vt:lpstr>
      <vt:lpstr>Business Reporting Definitions and Concepts</vt:lpstr>
      <vt:lpstr>What is a Business Report?</vt:lpstr>
      <vt:lpstr>Business Reporting</vt:lpstr>
      <vt:lpstr>Types of Business Reports</vt:lpstr>
      <vt:lpstr>Data Visualization</vt:lpstr>
      <vt:lpstr>A Brief History of Data Visualization</vt:lpstr>
      <vt:lpstr>The First Pie Chart Created by William Playfair in 1801</vt:lpstr>
      <vt:lpstr>Decimation of Napoleon’s Army During the 1812 Russian Campaign </vt:lpstr>
      <vt:lpstr>Which Chart or Graph Should You Use?</vt:lpstr>
      <vt:lpstr>An Example Gapminder Chart: Wealth and Health of Nations</vt:lpstr>
      <vt:lpstr>The Emergence of Data Visualization And Visual Analytics (1 of 2)</vt:lpstr>
      <vt:lpstr>The Emergence of Data Visualization And Visual Analytics (2 of 2)</vt:lpstr>
      <vt:lpstr>Visual Analytics</vt:lpstr>
      <vt:lpstr>Visual Analytics by S A S Institute       (1 of 2)</vt:lpstr>
      <vt:lpstr>Visual Analytics by S A S Institute             (2 of 2)</vt:lpstr>
      <vt:lpstr>Technology Insight 3.3 - Telling Great Stories with Data and Visualization </vt:lpstr>
      <vt:lpstr>Performance Dashboards (1 of 4)</vt:lpstr>
      <vt:lpstr>Performance Dashboards (2 of 4) </vt:lpstr>
      <vt:lpstr>Performance Dashboards (3 of 4) </vt:lpstr>
      <vt:lpstr>Performance Dashboards (4 of 4) </vt:lpstr>
      <vt:lpstr>Best Practices in Dashboard Design</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4753</cp:revision>
  <dcterms:created xsi:type="dcterms:W3CDTF">2014-07-14T20:04:21Z</dcterms:created>
  <dcterms:modified xsi:type="dcterms:W3CDTF">2021-09-13T05:58:33Z</dcterms:modified>
</cp:coreProperties>
</file>