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8" r:id="rId3"/>
    <p:sldId id="271" r:id="rId4"/>
    <p:sldId id="303" r:id="rId5"/>
    <p:sldId id="273" r:id="rId6"/>
    <p:sldId id="301" r:id="rId7"/>
    <p:sldId id="299" r:id="rId8"/>
    <p:sldId id="300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298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kman Neo" initials="WN" lastIdx="1" clrIdx="0">
    <p:extLst>
      <p:ext uri="{19B8F6BF-5375-455C-9EA6-DF929625EA0E}">
        <p15:presenceInfo xmlns:p15="http://schemas.microsoft.com/office/powerpoint/2012/main" userId="2f8c92057b78d5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0e1310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0e1310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Brand-driven == customized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teams at Google (CRM system) have managed to build functioning prototypes in a week.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Designers with 0 coding experiences became productive with Flutter in weeks - allowing them to build prototypes in hours.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d7dadc7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d7dadc72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beauty of hot reload is, that even after fixing an error, state is still maintained - allowing to iterate and develop far quicker.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d7dadc7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d7dadc72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beauty of hot reload is, that even after fixing an error, state is still maintained - allowing to iterate and develop far quicker.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96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88ebc691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88ebc691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Also available via IntelliJ’s built-in debugger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06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770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502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d7dadc7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d7dadc7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art.dev/guides/language/language-tour#libraries-and-visibilit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art.dev/guides/language/language-tour#class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art.dev/guides/language/language-tour#extending-a-clas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art.dev/guides/language/language-tour#adding-features-to-a-class-mixi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art.dev/guides/language/language-tour#implicit-interfac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art.dev/guides/language/language-tour#abstract-class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art.dev/guides/language/language-tour#asynchrony-suppor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rt.dev/guides/language/language-tour#excep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ibraries/library-tour" TargetMode="External"/><Relationship Id="rId2" Type="http://schemas.openxmlformats.org/officeDocument/2006/relationships/hyperlink" Target="https://dart.dev/guides/language/language-tou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dart.dev/codelabs" TargetMode="External"/><Relationship Id="rId4" Type="http://schemas.openxmlformats.org/officeDocument/2006/relationships/hyperlink" Target="https://api.dart.dev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#variab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#control-flow-statemen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effective-dart/design#typ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#func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rt.dev/guides/language/language-tour#comm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6555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Dart Programming Language</a:t>
            </a:r>
            <a:endParaRPr sz="36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6554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College of Software, Nankai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Email: </a:t>
            </a:r>
            <a:r>
              <a:rPr lang="en-GB" dirty="0" err="1"/>
              <a:t>shiwx@nankai.edu.cn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Wechat</a:t>
            </a:r>
            <a:r>
              <a:rPr lang="en-GB" dirty="0"/>
              <a:t>: 13920561100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0" y="1572700"/>
            <a:ext cx="2927700" cy="29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8B301-F8FE-7A45-9A24-99029FA1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Imports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A4C07-1B71-DF4F-A94A-B920D119A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To access APIs defined in other libraries, use import.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libraries and visibility in Dart, including library prefixes, show and hide, and lazy loading through the deferred keyword.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ECA2AC-7E02-C14C-8FC0-43B7AFA4A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2500805"/>
            <a:ext cx="5372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0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8436E-9BF6-DA4A-8AD7-1FE219FC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Classes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F2C89-8A4F-644E-A3E0-64F98E00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4047466" cy="3339000"/>
          </a:xfrm>
        </p:spPr>
        <p:txBody>
          <a:bodyPr/>
          <a:lstStyle/>
          <a:p>
            <a:r>
              <a:rPr lang="en" altLang="zh-CN" dirty="0"/>
              <a:t>Here’s an example of a class with three properties, two constructors, and a method. One of the properties can’t be set directly, so it’s defined using a getter method (instead of a variable).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D0E2B6-78D4-4C4B-BEB0-5596D4FE2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0030"/>
            <a:ext cx="4475617" cy="468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3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F2C71-2FE2-1046-87D8-EBAAD401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FCB2F-411D-0E41-90BB-2BDF8D227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You might use the Spacecraft class like this: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classes in Dart, including initializer lists, optional new and const, redirecting constructors, factory constructors, getters, setters, and much more.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1FE256-4261-CF43-81AF-D97202E89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797050"/>
            <a:ext cx="71247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40FB-7A15-4E4E-9D2A-D762AF32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Inheritance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46207-A31E-6744-9836-392F3F497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Dart has single inheritance.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extending classes, the optional @override annotation, and more.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DD4D50-4AF2-BE46-9682-57BF1C1D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571750"/>
            <a:ext cx="6743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3E8A6-9E0F-CB46-9DCE-0A2E173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/>
              <a:t>Mixins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CC2E3-CCD0-6448-9FF0-BD1E81B26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 err="1"/>
              <a:t>Mixins</a:t>
            </a:r>
            <a:r>
              <a:rPr lang="en" altLang="zh-CN" dirty="0"/>
              <a:t> are a way of reusing code in multiple class hierarchies. The following class can act as a </a:t>
            </a:r>
            <a:r>
              <a:rPr lang="en" altLang="zh-CN" dirty="0" err="1"/>
              <a:t>mixin</a:t>
            </a:r>
            <a:r>
              <a:rPr lang="en" altLang="zh-CN" dirty="0"/>
              <a:t>: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3B375A-E499-FB4F-B8FC-09951B0B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93" y="2302203"/>
            <a:ext cx="5638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2DE50-71B0-4B4B-B703-32BA7DF2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62A1D-54F9-4B44-A549-AC50845E5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To add a </a:t>
            </a:r>
            <a:r>
              <a:rPr lang="en" altLang="zh-CN" dirty="0" err="1"/>
              <a:t>mixin’s</a:t>
            </a:r>
            <a:r>
              <a:rPr lang="en" altLang="zh-CN" dirty="0"/>
              <a:t> capabilities to a class, just extend the class with the </a:t>
            </a:r>
            <a:r>
              <a:rPr lang="en" altLang="zh-CN" dirty="0" err="1"/>
              <a:t>mixin</a:t>
            </a:r>
            <a:r>
              <a:rPr lang="en" altLang="zh-CN" dirty="0"/>
              <a:t>.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lang="en" altLang="zh-CN" dirty="0" err="1"/>
              <a:t>PilotedCraft</a:t>
            </a:r>
            <a:r>
              <a:rPr lang="en" altLang="zh-CN" dirty="0"/>
              <a:t> now has the astronauts field as well as the </a:t>
            </a:r>
            <a:r>
              <a:rPr lang="en" altLang="zh-CN" dirty="0" err="1"/>
              <a:t>describeCrew</a:t>
            </a:r>
            <a:r>
              <a:rPr lang="en" altLang="zh-CN" dirty="0"/>
              <a:t>() method.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</a:t>
            </a:r>
            <a:r>
              <a:rPr lang="en" altLang="zh-CN" dirty="0" err="1"/>
              <a:t>mixins</a:t>
            </a:r>
            <a:r>
              <a:rPr lang="en" altLang="zh-CN" dirty="0"/>
              <a:t>.</a:t>
            </a:r>
          </a:p>
          <a:p>
            <a:endParaRPr kumimoji="1" lang="e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7971B0-CCB7-7640-B7E2-F590B06D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120900"/>
            <a:ext cx="6197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0BA58-9702-F642-BCAF-9C636C9D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Interfaces and abstract classes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3C74C-5343-3D49-93D1-A6372D45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Dart has no interface keyword. Instead, all classes implicitly define an interface. Therefore, you can implement any class.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implicit interfaces.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ECA31A-6966-F046-AA6F-D99A439E8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40" y="2661307"/>
            <a:ext cx="5092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1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B674A-A076-4F41-8B46-609FBF17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6D324-92D5-6048-8A54-C995F4CDC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5206230" cy="3339000"/>
          </a:xfrm>
        </p:spPr>
        <p:txBody>
          <a:bodyPr/>
          <a:lstStyle/>
          <a:p>
            <a:r>
              <a:rPr lang="en" altLang="zh-CN" dirty="0"/>
              <a:t>You can create an abstract class to be extended (or implemented) by a concrete class. Abstract classes can contain abstract methods (with empty bodies).</a:t>
            </a:r>
          </a:p>
          <a:p>
            <a:r>
              <a:rPr lang="en" altLang="zh-CN" dirty="0"/>
              <a:t>Any class extending Describable has the </a:t>
            </a:r>
            <a:r>
              <a:rPr lang="en" altLang="zh-CN" dirty="0" err="1"/>
              <a:t>describeWithEmphasis</a:t>
            </a:r>
            <a:r>
              <a:rPr lang="en" altLang="zh-CN" dirty="0"/>
              <a:t>() method, which calls the extender’s implementation of describe().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abstract classes and methods.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6E5705-20AE-3141-AF6E-D4E384D5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30" y="1443420"/>
            <a:ext cx="3437977" cy="22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584BE-EB8E-0C49-B195-9C8832FB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Async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F271B-A1F8-DA45-87F2-852A2B224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Avoid callback hell and make your code much more readable by using async and await.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D49219-F22A-A944-B546-0E490AC3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173725"/>
            <a:ext cx="61341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D4955-F646-1F49-A7ED-FA03E8F3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ACFC9-EE17-3345-B48F-8B662A317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 method above is equivalent to: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98515E-1E52-1A44-B0B0-F90AB985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835150"/>
            <a:ext cx="5473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5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Dart?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7898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altLang="zh-CN" b="1" dirty="0"/>
              <a:t>Dart is a client-optimized language for fast apps on any platform</a:t>
            </a:r>
            <a:r>
              <a:rPr lang="en" altLang="zh-CN" sz="2000" b="1" dirty="0"/>
              <a:t>.</a:t>
            </a:r>
          </a:p>
          <a:p>
            <a:pPr marL="0" lvl="0" indent="0">
              <a:buNone/>
            </a:pPr>
            <a:r>
              <a:rPr lang="en" altLang="zh-CN" dirty="0">
                <a:hlinkClick r:id="rId3"/>
              </a:rPr>
              <a:t>https://dart.dev/</a:t>
            </a:r>
            <a:endParaRPr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5482C3-4B63-9942-8D29-27AEA02A5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810" y="4606975"/>
            <a:ext cx="2514600" cy="5334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03EECB6-8A37-2E4D-AF3E-AA7FD6FD6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0912"/>
            <a:ext cx="9144000" cy="22878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53204-1A01-664B-8B1A-37FD191C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D94EA-23E1-DE4E-BC21-247087F9F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As the next example shows, async and await help make asynchronous code easy to read.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5978C7-78F4-EA4D-BA1C-2A18127E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08" y="1706707"/>
            <a:ext cx="5809592" cy="307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43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54F03-3840-554A-8083-A602969E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3E97B-14E0-814C-A309-EEA5CA5E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832300" cy="3339000"/>
          </a:xfrm>
        </p:spPr>
        <p:txBody>
          <a:bodyPr/>
          <a:lstStyle/>
          <a:p>
            <a:r>
              <a:rPr lang="en" altLang="zh-CN" dirty="0"/>
              <a:t>You can also use async*, which gives you a nice, readable way to build streams.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asynchrony support, including async functions, Future, Stream, and the asynchronous loop (await for).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7B7F23-173C-6A4E-A1DC-0F0C3854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009224"/>
            <a:ext cx="8610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4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A5B7-5B0F-B94D-AEBE-36A44D7C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Exceptions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3C7C8-1B92-764B-9B86-FFAC338EC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To raise an exception, use throw: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exceptions, including stack traces, rethrow, and the difference between Error and Exception.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90C43A-C2A8-894D-ABEA-B8636D1F5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50" y="2108200"/>
            <a:ext cx="4330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10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4364E-335F-9644-838C-40C3C929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97301-E3D2-7448-9043-C59268F82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To catch an exception, use a try statement with on or catch (or both):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1B0DF1-6179-E74E-A075-4FA7AEC3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787100"/>
            <a:ext cx="7391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64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04331-9EB6-1C44-843C-89F02054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Other topics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A8B1B-9F2A-6944-B3FD-50F77BBF5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Many more code samples are in the </a:t>
            </a:r>
            <a:r>
              <a:rPr lang="en" altLang="zh-CN" dirty="0">
                <a:hlinkClick r:id="rId2"/>
              </a:rPr>
              <a:t>language tour</a:t>
            </a:r>
            <a:r>
              <a:rPr lang="en" altLang="zh-CN" dirty="0"/>
              <a:t> and the </a:t>
            </a:r>
            <a:r>
              <a:rPr lang="en" altLang="zh-CN" dirty="0">
                <a:hlinkClick r:id="rId3"/>
              </a:rPr>
              <a:t>library tour</a:t>
            </a:r>
            <a:r>
              <a:rPr lang="en" altLang="zh-CN" dirty="0"/>
              <a:t>. Also see the </a:t>
            </a:r>
            <a:r>
              <a:rPr lang="en" altLang="zh-CN" dirty="0">
                <a:hlinkClick r:id="rId4"/>
              </a:rPr>
              <a:t>Dart API reference,</a:t>
            </a:r>
            <a:r>
              <a:rPr lang="en" altLang="zh-CN" dirty="0"/>
              <a:t> which often contains examples.</a:t>
            </a:r>
          </a:p>
          <a:p>
            <a:r>
              <a:rPr lang="en" altLang="zh-CN" dirty="0" err="1"/>
              <a:t>Codelabs</a:t>
            </a:r>
            <a:r>
              <a:rPr lang="en" altLang="zh-CN" dirty="0"/>
              <a:t>:  </a:t>
            </a:r>
            <a:r>
              <a:rPr lang="en" altLang="zh-CN" dirty="0">
                <a:hlinkClick r:id="rId5"/>
              </a:rPr>
              <a:t>https://dart.dev/codelabs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45D471-BEBA-D842-B3EE-4930A36112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765" y="2469266"/>
            <a:ext cx="7323083" cy="26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00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you!</a:t>
            </a:r>
            <a:endParaRPr dirty="0"/>
          </a:p>
        </p:txBody>
      </p:sp>
      <p:sp>
        <p:nvSpPr>
          <p:cNvPr id="397" name="Google Shape;397;p5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/>
            <a:r>
              <a:rPr lang="en-US" altLang="zh-CN" dirty="0"/>
              <a:t>College of Software, Nankai University</a:t>
            </a:r>
          </a:p>
          <a:p>
            <a:pPr marL="0" lvl="0" indent="0"/>
            <a:endParaRPr lang="en-US" altLang="zh-CN" dirty="0"/>
          </a:p>
          <a:p>
            <a:pPr marL="0" lvl="0" indent="0"/>
            <a:r>
              <a:rPr lang="en-US" altLang="zh-CN" dirty="0"/>
              <a:t>Email: </a:t>
            </a:r>
            <a:r>
              <a:rPr lang="en-US" altLang="zh-CN" dirty="0" err="1"/>
              <a:t>shiwx@nankai.edu.cn</a:t>
            </a:r>
            <a:endParaRPr lang="en-US" altLang="zh-CN" dirty="0"/>
          </a:p>
          <a:p>
            <a:pPr marL="0" lvl="0" indent="0"/>
            <a:r>
              <a:rPr lang="en-US" altLang="zh-CN" dirty="0" err="1"/>
              <a:t>Wechat</a:t>
            </a:r>
            <a:r>
              <a:rPr lang="en-US" altLang="zh-CN" dirty="0"/>
              <a:t>: 13920561100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Hello World</a:t>
            </a: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altLang="zh-CN" dirty="0"/>
              <a:t>Every app has a main() function. </a:t>
            </a:r>
          </a:p>
          <a:p>
            <a:pPr marL="0" lvl="0" indent="0">
              <a:buNone/>
            </a:pPr>
            <a:r>
              <a:rPr lang="en" altLang="zh-CN" dirty="0"/>
              <a:t>To display text on the console, you can use the top-level print() function:</a:t>
            </a:r>
          </a:p>
          <a:p>
            <a:pPr marL="0" lvl="0" indent="0">
              <a:buNone/>
            </a:pPr>
            <a:endParaRPr lang="en" altLang="zh-CN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801468-A39D-BF48-980A-E1335A9F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43" y="2571750"/>
            <a:ext cx="31369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Variables</a:t>
            </a: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altLang="zh-CN" dirty="0"/>
              <a:t>Even in type-safe Dart code, most variables don’t need explicit types, thanks to type inference</a:t>
            </a:r>
            <a:r>
              <a:rPr lang="en-US" altLang="zh-CN" dirty="0"/>
              <a:t>:</a:t>
            </a:r>
            <a:endParaRPr lang="en" altLang="zh-CN" dirty="0"/>
          </a:p>
          <a:p>
            <a:pPr marL="342900"/>
            <a:r>
              <a:rPr lang="en" altLang="zh-CN" dirty="0">
                <a:hlinkClick r:id="rId3"/>
              </a:rPr>
              <a:t>Read more</a:t>
            </a:r>
            <a:r>
              <a:rPr lang="en" altLang="zh-CN" dirty="0"/>
              <a:t> about variables in Dart, including default values, the final and const keywords, and static types.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D65A1B-5E10-9F40-A306-DDD3946D6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069" y="2754860"/>
            <a:ext cx="6823622" cy="210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4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Control flow statements</a:t>
            </a:r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311701" y="1229875"/>
            <a:ext cx="4055348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Dart supports the usual control flow statements:</a:t>
            </a:r>
          </a:p>
          <a:p>
            <a:r>
              <a:rPr lang="en" altLang="zh-CN" dirty="0">
                <a:hlinkClick r:id="rId3"/>
              </a:rPr>
              <a:t>Read more</a:t>
            </a:r>
            <a:r>
              <a:rPr lang="en" altLang="zh-CN" dirty="0"/>
              <a:t> about control flow statements in Dart, including break and continue, switch and case, and assert.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EB4BA1-11A5-3240-8FF0-F304727B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855" y="1017800"/>
            <a:ext cx="3987445" cy="3831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Functions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altLang="zh-CN" dirty="0">
                <a:hlinkClick r:id="rId3"/>
              </a:rPr>
              <a:t>We recommend</a:t>
            </a:r>
            <a:r>
              <a:rPr lang="en" altLang="zh-CN" dirty="0"/>
              <a:t> specifying the types of each function’s arguments and return value: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F58728-A5A1-5B41-AF8C-97E28CC0C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647" y="2245272"/>
            <a:ext cx="5422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6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altLang="zh-CN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altLang="zh-CN" dirty="0"/>
              <a:t>A shorthand =&gt; (</a:t>
            </a:r>
            <a:r>
              <a:rPr lang="en" altLang="zh-CN" i="1" dirty="0"/>
              <a:t>arrow</a:t>
            </a:r>
            <a:r>
              <a:rPr lang="en" altLang="zh-CN" dirty="0"/>
              <a:t>) syntax is handy for functions that contain a single statement. This syntax is especially useful when passing anonymous functions as arguments: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0D625A-25B5-3449-A1D8-8C768BCF5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2803634"/>
            <a:ext cx="7874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altLang="zh-CN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Besides showing an anonymous function (the argument to where()), this code shows that you can use a function as an argument: the top-level print() function is an argument to </a:t>
            </a:r>
            <a:r>
              <a:rPr lang="en" altLang="zh-CN" dirty="0" err="1"/>
              <a:t>forEach</a:t>
            </a:r>
            <a:r>
              <a:rPr lang="en" altLang="zh-CN" dirty="0"/>
              <a:t>().</a:t>
            </a:r>
          </a:p>
          <a:p>
            <a:r>
              <a:rPr lang="en" altLang="zh-CN" dirty="0">
                <a:hlinkClick r:id="rId3"/>
              </a:rPr>
              <a:t>Read more</a:t>
            </a:r>
            <a:r>
              <a:rPr lang="en" altLang="zh-CN" dirty="0"/>
              <a:t> about functions in Dart, including optional parameters, default parameter values, and lexical scope.</a:t>
            </a:r>
          </a:p>
        </p:txBody>
      </p:sp>
    </p:spTree>
    <p:extLst>
      <p:ext uri="{BB962C8B-B14F-4D97-AF65-F5344CB8AC3E}">
        <p14:creationId xmlns:p14="http://schemas.microsoft.com/office/powerpoint/2010/main" val="393719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9D17E-4EC7-4B49-8892-1E0FBDB3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Comments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2AAED-CDE1-EA49-B3CA-8ADF595D2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Dart comments usually start with //.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comments in Dart, including how the documentation tooling works.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0C415B-8C08-7D49-8ECE-7CF7B3F8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561800"/>
            <a:ext cx="7848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0001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831</Words>
  <Application>Microsoft Macintosh PowerPoint</Application>
  <PresentationFormat>全屏显示(16:9)</PresentationFormat>
  <Paragraphs>92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Roboto</vt:lpstr>
      <vt:lpstr>Arial</vt:lpstr>
      <vt:lpstr>Geometric</vt:lpstr>
      <vt:lpstr>Dart Programming Language</vt:lpstr>
      <vt:lpstr>What is Dart?</vt:lpstr>
      <vt:lpstr>Hello World</vt:lpstr>
      <vt:lpstr>Variables</vt:lpstr>
      <vt:lpstr>Control flow statements</vt:lpstr>
      <vt:lpstr>Functions</vt:lpstr>
      <vt:lpstr>PowerPoint 演示文稿</vt:lpstr>
      <vt:lpstr>PowerPoint 演示文稿</vt:lpstr>
      <vt:lpstr>Comments</vt:lpstr>
      <vt:lpstr>Imports</vt:lpstr>
      <vt:lpstr>Classes</vt:lpstr>
      <vt:lpstr>PowerPoint 演示文稿</vt:lpstr>
      <vt:lpstr>Inheritance</vt:lpstr>
      <vt:lpstr>Mixins</vt:lpstr>
      <vt:lpstr>PowerPoint 演示文稿</vt:lpstr>
      <vt:lpstr>Interfaces and abstract classes</vt:lpstr>
      <vt:lpstr>PowerPoint 演示文稿</vt:lpstr>
      <vt:lpstr>Async</vt:lpstr>
      <vt:lpstr>PowerPoint 演示文稿</vt:lpstr>
      <vt:lpstr>PowerPoint 演示文稿</vt:lpstr>
      <vt:lpstr>PowerPoint 演示文稿</vt:lpstr>
      <vt:lpstr>Exceptions</vt:lpstr>
      <vt:lpstr>PowerPoint 演示文稿</vt:lpstr>
      <vt:lpstr>Other topics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Magic of Flutter</dc:title>
  <cp:lastModifiedBy>Walkman Neo</cp:lastModifiedBy>
  <cp:revision>81</cp:revision>
  <dcterms:modified xsi:type="dcterms:W3CDTF">2020-04-03T07:43:24Z</dcterms:modified>
</cp:coreProperties>
</file>