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78" r:id="rId4"/>
    <p:sldId id="379" r:id="rId5"/>
    <p:sldId id="383" r:id="rId6"/>
    <p:sldId id="387" r:id="rId7"/>
    <p:sldId id="388" r:id="rId8"/>
    <p:sldId id="389" r:id="rId9"/>
    <p:sldId id="385" r:id="rId10"/>
    <p:sldId id="399" r:id="rId11"/>
    <p:sldId id="400" r:id="rId12"/>
    <p:sldId id="401" r:id="rId13"/>
    <p:sldId id="386" r:id="rId14"/>
    <p:sldId id="391" r:id="rId15"/>
    <p:sldId id="392" r:id="rId16"/>
    <p:sldId id="393" r:id="rId17"/>
    <p:sldId id="394" r:id="rId18"/>
    <p:sldId id="395" r:id="rId19"/>
    <p:sldId id="370" r:id="rId20"/>
    <p:sldId id="396" r:id="rId21"/>
    <p:sldId id="405" r:id="rId22"/>
    <p:sldId id="397" r:id="rId23"/>
    <p:sldId id="406" r:id="rId24"/>
    <p:sldId id="398" r:id="rId25"/>
    <p:sldId id="407" r:id="rId26"/>
    <p:sldId id="408" r:id="rId27"/>
    <p:sldId id="409" r:id="rId28"/>
    <p:sldId id="410" r:id="rId29"/>
    <p:sldId id="411" r:id="rId30"/>
    <p:sldId id="402" r:id="rId31"/>
    <p:sldId id="412" r:id="rId32"/>
    <p:sldId id="403" r:id="rId33"/>
    <p:sldId id="404" r:id="rId34"/>
    <p:sldId id="413" r:id="rId35"/>
    <p:sldId id="414" r:id="rId36"/>
    <p:sldId id="415" r:id="rId37"/>
    <p:sldId id="380" r:id="rId38"/>
    <p:sldId id="416" r:id="rId39"/>
    <p:sldId id="417" r:id="rId40"/>
    <p:sldId id="418" r:id="rId41"/>
    <p:sldId id="419" r:id="rId42"/>
    <p:sldId id="298" r:id="rId4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3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62" d="100"/>
          <a:sy n="16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22:52:10.613" idx="3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368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ools/pub/glossary#lock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.dev/packages/css_col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url_launch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packages-and-plugins/using-pack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utter.dev/docs/development/packages-and-plugins/favorites" TargetMode="External"/><Relationship Id="rId4" Type="http://schemas.openxmlformats.org/officeDocument/2006/relationships/hyperlink" Target="https://flutter.dev/docs/development/packages-and-plugins/developing-packag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ro" TargetMode="External"/><Relationship Id="rId2" Type="http://schemas.openxmlformats.org/officeDocument/2006/relationships/hyperlink" Target="https://pub.dev/packages/pat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ibraries/create-library-packages" TargetMode="External"/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edi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verified-publishers" TargetMode="External"/><Relationship Id="rId2" Type="http://schemas.openxmlformats.org/officeDocument/2006/relationships/hyperlink" Target="https://pub.dev/he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plugin-platform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flutt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utter.dev/docs/development/packages-and-plugins/favorites" TargetMode="External"/><Relationship Id="rId4" Type="http://schemas.openxmlformats.org/officeDocument/2006/relationships/hyperlink" Target="https://pub.dev/flutter/favori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rt.dev/tools/pub/dependencies#version-constra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Packages &amp; plugins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F88-57DC-F745-A410-36AEBB8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1B47-BEFE-DA44-ACD2-9DEB3CC4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Updating package dependencies</a:t>
            </a:r>
          </a:p>
          <a:p>
            <a:r>
              <a:rPr lang="en" altLang="zh-CN" dirty="0"/>
              <a:t>When running flutter pub get for the first time after adding a package, Flutter saves the concrete package version found in the </a:t>
            </a:r>
            <a:r>
              <a:rPr lang="en" altLang="zh-CN" dirty="0" err="1"/>
              <a:t>pubspec.lock</a:t>
            </a:r>
            <a:r>
              <a:rPr lang="en" altLang="zh-CN" dirty="0"/>
              <a:t> </a:t>
            </a:r>
            <a:r>
              <a:rPr lang="en" altLang="zh-CN" dirty="0">
                <a:hlinkClick r:id="rId2"/>
              </a:rPr>
              <a:t>lockfile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ensures that you get the same version again if you, or another developer on your team, run flutter pub get.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5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8C19-95BA-9941-A56C-B3DAD4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F2256-1155-754D-8EAE-1497DD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Dependencies on unpublished packages</a:t>
            </a:r>
          </a:p>
          <a:p>
            <a:r>
              <a:rPr lang="en" altLang="zh-CN" dirty="0"/>
              <a:t>Packages can be used even when not published on </a:t>
            </a:r>
            <a:r>
              <a:rPr lang="en" altLang="zh-CN" dirty="0" err="1"/>
              <a:t>pub.dev</a:t>
            </a:r>
            <a:r>
              <a:rPr lang="en" altLang="zh-CN" dirty="0"/>
              <a:t>. </a:t>
            </a:r>
          </a:p>
          <a:p>
            <a:r>
              <a:rPr lang="en" altLang="zh-CN" dirty="0"/>
              <a:t>For private plugins, or for packages not ready for publishing, additional dependency options are available: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3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4F5F-0ACC-5641-B789-1548AAE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4EB5-602E-A64F-9D0C-F09A996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FBFD56-ABCE-C546-94C8-D42F878D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9" y="0"/>
            <a:ext cx="7684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0D35-183E-A444-99B8-45BDC60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5088-32C4-BD44-935F-D4E74799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Example: Using the </a:t>
            </a:r>
            <a:r>
              <a:rPr lang="en" altLang="zh-CN" dirty="0" err="1"/>
              <a:t>css_colors</a:t>
            </a:r>
            <a:r>
              <a:rPr lang="en" altLang="zh-CN" dirty="0"/>
              <a:t> package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css_colors</a:t>
            </a:r>
            <a:r>
              <a:rPr lang="en" altLang="zh-CN" dirty="0"/>
              <a:t> package defines color constants for CSS colors, so use the constants wherever the Flutter framework expects the Color type.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F76FF-3723-D044-B39C-5B81A3B9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75" y="2396359"/>
            <a:ext cx="6533850" cy="2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90D4-AAC4-4849-BAC8-2A68F47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897DB-37AD-B14E-80B8-EC1E3B36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A8823-987E-4F4B-A420-E7A9F688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41" y="0"/>
            <a:ext cx="52061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A458-7D59-9A45-9B25-676182F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F2B79-CDC6-F448-AE88-95456E66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Example: Using the </a:t>
            </a:r>
            <a:r>
              <a:rPr lang="en" altLang="zh-CN" dirty="0" err="1"/>
              <a:t>url_launcher</a:t>
            </a:r>
            <a:r>
              <a:rPr lang="en" altLang="zh-CN" dirty="0"/>
              <a:t> package to launch the browser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url_launcher</a:t>
            </a:r>
            <a:r>
              <a:rPr lang="en" altLang="zh-CN" dirty="0"/>
              <a:t> plugin package enables opening the default browser on the mobile platform to display a given URL, and is supported on Android, iOS, web, and </a:t>
            </a:r>
            <a:r>
              <a:rPr lang="en" altLang="zh-CN" dirty="0" err="1"/>
              <a:t>macos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package is a special Dart package called a </a:t>
            </a:r>
            <a:r>
              <a:rPr lang="en" altLang="zh-CN" i="1" dirty="0"/>
              <a:t>plugin package</a:t>
            </a:r>
            <a:r>
              <a:rPr lang="en" altLang="zh-CN" dirty="0"/>
              <a:t> (or </a:t>
            </a:r>
            <a:r>
              <a:rPr lang="en" altLang="zh-CN" i="1" dirty="0"/>
              <a:t>plugin</a:t>
            </a:r>
            <a:r>
              <a:rPr lang="en" altLang="zh-CN" dirty="0"/>
              <a:t>), which includes platform-specific code.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B9AFC-B99F-DD4C-9AE7-F06398A1E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22E2C-2EAF-FF45-AA40-B0CBD09A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825500"/>
            <a:ext cx="858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D33B-469A-A44C-9CFA-FE6E78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8BCE6-1D79-E94B-A368-6E013D83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4BC3E6-86F8-E947-81CA-C01B834B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6850"/>
            <a:ext cx="6591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A139-4920-4249-AF79-9BBDB0DA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066E3-9669-9145-B7D3-E87FB2BEB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213F8-89AB-604A-96BC-8B00B13D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37"/>
            <a:ext cx="9144000" cy="48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9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Developing </a:t>
            </a:r>
            <a:br>
              <a:rPr lang="en" altLang="zh-CN" dirty="0"/>
            </a:br>
            <a:r>
              <a:rPr lang="en" altLang="zh-CN" dirty="0"/>
              <a:t>packages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u="sng" dirty="0">
                <a:hlinkClick r:id="rId3"/>
              </a:rPr>
              <a:t>Using packages</a:t>
            </a:r>
            <a:endParaRPr lang="en" altLang="zh-CN" dirty="0"/>
          </a:p>
          <a:p>
            <a:r>
              <a:rPr lang="en" altLang="zh-CN" dirty="0">
                <a:hlinkClick r:id="rId4"/>
              </a:rPr>
              <a:t>Developing packages &amp; plugins</a:t>
            </a:r>
            <a:endParaRPr lang="en" altLang="zh-CN" dirty="0"/>
          </a:p>
          <a:p>
            <a:r>
              <a:rPr lang="en" altLang="zh-CN" dirty="0">
                <a:hlinkClick r:id="rId5"/>
              </a:rPr>
              <a:t>Flutter Favorites program</a:t>
            </a:r>
            <a:endParaRPr lang="e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6891-39B0-5E4A-8C06-70326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C936A-31E2-5946-B222-708B893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enable the creation of modular code that can be shared easily. </a:t>
            </a:r>
          </a:p>
          <a:p>
            <a:r>
              <a:rPr lang="en" altLang="zh-CN" dirty="0"/>
              <a:t>A minimal package consists of the following:</a:t>
            </a:r>
          </a:p>
          <a:p>
            <a:pPr lvl="1"/>
            <a:r>
              <a:rPr lang="en" altLang="zh-CN" b="1" dirty="0" err="1"/>
              <a:t>pubspec.yaml</a:t>
            </a:r>
            <a:r>
              <a:rPr lang="en-US" altLang="zh-CN" b="1" dirty="0"/>
              <a:t>: </a:t>
            </a:r>
            <a:r>
              <a:rPr lang="en" altLang="zh-CN" dirty="0"/>
              <a:t>A metadata file that declares the package name, version, author, and so on.</a:t>
            </a:r>
          </a:p>
          <a:p>
            <a:pPr lvl="1"/>
            <a:r>
              <a:rPr lang="en" altLang="zh-CN" b="1" dirty="0"/>
              <a:t>Lib: </a:t>
            </a:r>
            <a:r>
              <a:rPr lang="en" altLang="zh-CN" dirty="0"/>
              <a:t>The lib directory contains the public code in the package, minimally a single &lt;package-name&gt;.dart file.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0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A0D8-C9CC-E143-8031-2702C44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3C6B-F3F1-E14F-AE3E-447E7908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Package types</a:t>
            </a:r>
          </a:p>
          <a:p>
            <a:r>
              <a:rPr lang="en" altLang="zh-CN" b="1" dirty="0"/>
              <a:t>Dart packages</a:t>
            </a:r>
            <a:r>
              <a:rPr lang="en-US" altLang="zh-CN" b="1" dirty="0"/>
              <a:t>: </a:t>
            </a:r>
            <a:r>
              <a:rPr lang="en" altLang="zh-CN" dirty="0"/>
              <a:t>General packages written in Dart, for example the </a:t>
            </a:r>
            <a:r>
              <a:rPr lang="en" altLang="zh-CN" dirty="0">
                <a:hlinkClick r:id="rId2"/>
              </a:rPr>
              <a:t>path</a:t>
            </a:r>
            <a:r>
              <a:rPr lang="en" altLang="zh-CN" dirty="0"/>
              <a:t> package. Some of these might contain Flutter specific functionality and thus have a dependency on the Flutter framework, restricting their use to Flutter only, for example the </a:t>
            </a:r>
            <a:r>
              <a:rPr lang="en" altLang="zh-CN" dirty="0">
                <a:hlinkClick r:id="rId3"/>
              </a:rPr>
              <a:t>fluro</a:t>
            </a:r>
            <a:r>
              <a:rPr lang="en" altLang="zh-CN" dirty="0"/>
              <a:t> package.</a:t>
            </a:r>
          </a:p>
          <a:p>
            <a:r>
              <a:rPr lang="en" altLang="zh-CN" b="1" dirty="0"/>
              <a:t>Plugin packages: </a:t>
            </a:r>
            <a:r>
              <a:rPr lang="en" altLang="zh-CN" dirty="0"/>
              <a:t>A specialized Dart package that contains an API written in Dart code combined with one or more platform-specific implementations.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2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B9A5-8182-D041-ACD0-74F769D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Dart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70CC-DDA0-B245-9ABD-2CA933B3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39003-0FE1-3D45-8F41-204469CD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19300"/>
            <a:ext cx="833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C9DB-489D-1F46-AFA1-8D345A7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CC5D2-9E65-044B-AF05-AA30ADBD4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Implement the package</a:t>
            </a:r>
          </a:p>
          <a:p>
            <a:r>
              <a:rPr lang="en" altLang="zh-CN" dirty="0"/>
              <a:t>For pure Dart packages, simply add the functionality inside the main lib/&lt;package name&gt;.dart file, or in several files in the lib directory.</a:t>
            </a:r>
          </a:p>
          <a:p>
            <a:r>
              <a:rPr lang="en" altLang="zh-CN" dirty="0"/>
              <a:t>To test the package, add </a:t>
            </a:r>
            <a:r>
              <a:rPr lang="en" altLang="zh-CN" dirty="0">
                <a:hlinkClick r:id="rId2"/>
              </a:rPr>
              <a:t>unit tests</a:t>
            </a:r>
            <a:r>
              <a:rPr lang="en" altLang="zh-CN" dirty="0"/>
              <a:t> in a test directory.</a:t>
            </a:r>
          </a:p>
          <a:p>
            <a:r>
              <a:rPr lang="en" altLang="zh-CN" dirty="0"/>
              <a:t>For additional details on how to organize the package contents, see the </a:t>
            </a:r>
            <a:r>
              <a:rPr lang="en" altLang="zh-CN" dirty="0">
                <a:hlinkClick r:id="rId3"/>
              </a:rPr>
              <a:t>Dart library package</a:t>
            </a:r>
            <a:r>
              <a:rPr lang="en" altLang="zh-CN" dirty="0"/>
              <a:t> 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4949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3C39E-22C4-744F-BBE5-E96B95C40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platform-specific APIs, you need to develop a plugin package. </a:t>
            </a:r>
          </a:p>
          <a:p>
            <a:r>
              <a:rPr lang="en" altLang="zh-CN" dirty="0"/>
              <a:t>A plugin package is a specialized version of a Dart package that, in addition to the content described above, also contains platform-specific implementations written for Android (Kotlin or Java code), iOS (Swift or Objective-C), web (Dart), </a:t>
            </a:r>
            <a:r>
              <a:rPr lang="en" altLang="zh-CN" dirty="0" err="1"/>
              <a:t>macos</a:t>
            </a:r>
            <a:r>
              <a:rPr lang="en" altLang="zh-CN" dirty="0"/>
              <a:t> (Dart), or any subset thereof.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DD0-25F0-3A4E-BE5F-3C64B4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F12B1-C896-0442-B8FF-B531A236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Federated plugins</a:t>
            </a:r>
          </a:p>
          <a:p>
            <a:r>
              <a:rPr lang="en" altLang="zh-CN" dirty="0"/>
              <a:t>Federated plugins were introduced in Flutter 1.12 as a way of splitting support for different platforms into separate packages. </a:t>
            </a:r>
          </a:p>
          <a:p>
            <a:r>
              <a:rPr lang="en" altLang="zh-CN" dirty="0"/>
              <a:t>So, a federated plugin can use one package for iOS, another for Android, another for web, and yet another for your car (as an example of an IoT device).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2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10EE-5534-F640-9BCA-2D19DA57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50C68-1D73-BA46-93E6-359C61FA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763686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Specifying a plugin’s supported platforms</a:t>
            </a:r>
          </a:p>
          <a:p>
            <a:r>
              <a:rPr lang="en" altLang="zh-CN" dirty="0"/>
              <a:t>In Flutter 1.12 and later, plugins can specify the platforms they support by adding keys to the platforms map in the </a:t>
            </a:r>
            <a:r>
              <a:rPr lang="en" altLang="zh-CN" dirty="0" err="1"/>
              <a:t>pubspec.yaml</a:t>
            </a:r>
            <a:r>
              <a:rPr lang="en" altLang="zh-CN" dirty="0"/>
              <a:t> file.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58B7C-AAA5-4A45-A525-5D2F08D5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86" y="1362319"/>
            <a:ext cx="5038692" cy="3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DF58A-48CA-5948-BD89-2C0D8C71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B03C5-01EB-4D48-B987-3EA2CF1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2928114" cy="3339000"/>
          </a:xfrm>
        </p:spPr>
        <p:txBody>
          <a:bodyPr/>
          <a:lstStyle/>
          <a:p>
            <a:r>
              <a:rPr lang="en" altLang="zh-CN" dirty="0"/>
              <a:t>When adding plugin implementations for more platforms, the platforms map should be updated accordingly. 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1184EE-E2A0-0C42-9E28-C6E5441C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20" y="0"/>
            <a:ext cx="58402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3FA4-ACC8-A44C-BC8C-5FE341D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79E1-3875-9540-9354-6A7954F3C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plugin package, use the --template=plugin flag with flutter create.</a:t>
            </a:r>
          </a:p>
          <a:p>
            <a:r>
              <a:rPr lang="en" altLang="zh-CN" dirty="0"/>
              <a:t>Use the --org option to specify your organization, using reverse domain name notation.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E3DFE-04EF-1E40-966A-37C98D88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3358493"/>
            <a:ext cx="6261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800" dirty="0"/>
              <a:t>Step 2: Implement the package</a:t>
            </a:r>
          </a:p>
          <a:p>
            <a:r>
              <a:rPr lang="en" altLang="zh-CN" sz="1800" dirty="0"/>
              <a:t>Step 2a: Define the package API (.dart)</a:t>
            </a:r>
          </a:p>
          <a:p>
            <a:pPr lvl="1"/>
            <a:r>
              <a:rPr lang="en" altLang="zh-CN" sz="1200" dirty="0"/>
              <a:t>The API of the plugin package is defined in Dart code. Open the main hello/ folder in your favorite </a:t>
            </a:r>
            <a:r>
              <a:rPr lang="en" altLang="zh-CN" sz="1200" dirty="0">
                <a:hlinkClick r:id="rId2"/>
              </a:rPr>
              <a:t>Flutter editor</a:t>
            </a:r>
            <a:r>
              <a:rPr lang="en" altLang="zh-CN" sz="1200" dirty="0"/>
              <a:t>. Locate the file lib/</a:t>
            </a:r>
            <a:r>
              <a:rPr lang="en" altLang="zh-CN" sz="1200" dirty="0" err="1"/>
              <a:t>hello.dart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2b: Add Android platform code (.</a:t>
            </a:r>
            <a:r>
              <a:rPr lang="en" altLang="zh-CN" sz="1800" dirty="0" err="1"/>
              <a:t>kt</a:t>
            </a:r>
            <a:r>
              <a:rPr lang="en" altLang="zh-CN" sz="1800" dirty="0"/>
              <a:t>/.java)</a:t>
            </a:r>
          </a:p>
          <a:p>
            <a:pPr lvl="1"/>
            <a:r>
              <a:rPr lang="en" altLang="zh-CN" sz="1200" dirty="0"/>
              <a:t>We recommend you edit the Android code using Android Studio.</a:t>
            </a:r>
          </a:p>
          <a:p>
            <a:r>
              <a:rPr lang="en" altLang="zh-CN" sz="1800" dirty="0"/>
              <a:t>Step 2c: Add iOS platform code (.swift/.</a:t>
            </a:r>
            <a:r>
              <a:rPr lang="en" altLang="zh-CN" sz="1800" dirty="0" err="1"/>
              <a:t>h+.m</a:t>
            </a:r>
            <a:r>
              <a:rPr lang="en" altLang="zh-CN" sz="1800" dirty="0"/>
              <a:t>)</a:t>
            </a:r>
          </a:p>
          <a:p>
            <a:pPr lvl="1"/>
            <a:r>
              <a:rPr lang="en" altLang="zh-CN" sz="1200" dirty="0"/>
              <a:t>We recommend you edit the iOS code using </a:t>
            </a:r>
            <a:r>
              <a:rPr lang="en" altLang="zh-CN" sz="1200" dirty="0" err="1"/>
              <a:t>Xcode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2d: Connect the API and the platform code</a:t>
            </a:r>
          </a:p>
          <a:p>
            <a:pPr lvl="1"/>
            <a:r>
              <a:rPr lang="en" altLang="zh-CN" sz="1200" dirty="0"/>
              <a:t>Finally, you need to connect the API written in Dart code with the platform-specific implementations. </a:t>
            </a:r>
          </a:p>
        </p:txBody>
      </p:sp>
    </p:spTree>
    <p:extLst>
      <p:ext uri="{BB962C8B-B14F-4D97-AF65-F5344CB8AC3E}">
        <p14:creationId xmlns:p14="http://schemas.microsoft.com/office/powerpoint/2010/main" val="5780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Using packages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28349-5D5F-3248-891E-F2F28FC3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B6499-339B-FA48-8DCA-4FF4935FB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/>
              <a:t>README.md</a:t>
            </a:r>
            <a:r>
              <a:rPr lang="en" altLang="zh-CN" dirty="0"/>
              <a:t> 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/>
              <a:t>CHANGELOG.md</a:t>
            </a:r>
            <a:r>
              <a:rPr lang="en" altLang="zh-CN" dirty="0"/>
              <a:t> 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hlinkClick r:id="rId2"/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 (see below for details)</a:t>
            </a:r>
          </a:p>
        </p:txBody>
      </p:sp>
    </p:spTree>
    <p:extLst>
      <p:ext uri="{BB962C8B-B14F-4D97-AF65-F5344CB8AC3E}">
        <p14:creationId xmlns:p14="http://schemas.microsoft.com/office/powerpoint/2010/main" val="274350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API documentation</a:t>
            </a:r>
          </a:p>
          <a:p>
            <a:r>
              <a:rPr lang="en" altLang="zh-CN" dirty="0"/>
              <a:t>When you publish a package, API documentation is automatically generated and published to </a:t>
            </a:r>
            <a:r>
              <a:rPr lang="en" altLang="zh-CN" dirty="0" err="1"/>
              <a:t>pub.dev</a:t>
            </a:r>
            <a:r>
              <a:rPr lang="en" altLang="zh-CN" dirty="0"/>
              <a:t>/documentation.</a:t>
            </a:r>
          </a:p>
          <a:p>
            <a:pPr marL="114300" indent="0">
              <a:buNone/>
            </a:pPr>
            <a:endParaRPr lang="en" altLang="zh-CN" dirty="0"/>
          </a:p>
          <a:p>
            <a:pPr marL="114300" indent="0">
              <a:buNone/>
            </a:pPr>
            <a:r>
              <a:rPr lang="en" altLang="zh-CN" dirty="0"/>
              <a:t>Adding licenses to the LICENSE file</a:t>
            </a:r>
          </a:p>
          <a:p>
            <a:r>
              <a:rPr lang="en" altLang="zh-CN" dirty="0"/>
              <a:t>Individual licenses inside each LICENSE file should be separated by 80 hyphens on their own on a line.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6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780E-1FCA-F140-BF08-6262DBA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29FC9-745C-CA49-9F73-344DBED6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r>
              <a:rPr lang="en" altLang="zh-CN" dirty="0"/>
              <a:t>Prior to publishing, make sure to review the </a:t>
            </a:r>
            <a:r>
              <a:rPr lang="en" altLang="zh-CN" dirty="0" err="1"/>
              <a:t>pubspec.yaml</a:t>
            </a:r>
            <a:r>
              <a:rPr lang="en" altLang="zh-CN" dirty="0"/>
              <a:t>, </a:t>
            </a:r>
            <a:r>
              <a:rPr lang="en" altLang="zh-CN" dirty="0" err="1"/>
              <a:t>README.md</a:t>
            </a:r>
            <a:r>
              <a:rPr lang="en" altLang="zh-CN" dirty="0"/>
              <a:t>, and </a:t>
            </a:r>
            <a:r>
              <a:rPr lang="en" altLang="zh-CN" dirty="0" err="1"/>
              <a:t>CHANGELOG.md</a:t>
            </a:r>
            <a:r>
              <a:rPr lang="en" altLang="zh-CN" dirty="0"/>
              <a:t> files to make sure their content is complete and correct. </a:t>
            </a:r>
          </a:p>
          <a:p>
            <a:r>
              <a:rPr kumimoji="1" lang="en-US" altLang="zh-CN" dirty="0"/>
              <a:t>Also to </a:t>
            </a:r>
            <a:r>
              <a:rPr lang="en" altLang="zh-CN" dirty="0"/>
              <a:t>consider including the following items:</a:t>
            </a:r>
          </a:p>
          <a:p>
            <a:pPr lvl="1"/>
            <a:r>
              <a:rPr lang="en" altLang="zh-CN" dirty="0"/>
              <a:t>Diverse code usage examples</a:t>
            </a:r>
          </a:p>
          <a:p>
            <a:pPr lvl="1"/>
            <a:r>
              <a:rPr lang="en" altLang="zh-CN" dirty="0"/>
              <a:t>Screenshots, animated gifs, or videos</a:t>
            </a:r>
          </a:p>
          <a:p>
            <a:pPr lvl="1"/>
            <a:r>
              <a:rPr lang="en" altLang="zh-CN" dirty="0"/>
              <a:t>A link to the corresponding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768792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F152-CF94-7940-8698-7239977A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Handling package interdependencies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5CAFD-2D35-C84A-89F1-A7443D972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are developing a package hello that depends on the Dart API exposed by another package, you need to add that package to the dependencies section of your </a:t>
            </a:r>
            <a:r>
              <a:rPr lang="en" altLang="zh-CN" dirty="0" err="1"/>
              <a:t>pubspec.yaml</a:t>
            </a:r>
            <a:r>
              <a:rPr lang="en" altLang="zh-CN" dirty="0"/>
              <a:t> file. 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2CB4EB-5DE1-5B4E-83E1-C86A4492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49" y="2761812"/>
            <a:ext cx="2667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60795-E1CC-7D4C-A324-A697064E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EDECA-2645-DA49-B6B1-2AA080AA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Android</a:t>
            </a:r>
          </a:p>
          <a:p>
            <a:r>
              <a:rPr lang="en" altLang="zh-CN" dirty="0"/>
              <a:t>The following example sets a dependency for </a:t>
            </a:r>
            <a:r>
              <a:rPr lang="en" altLang="zh-CN" dirty="0" err="1"/>
              <a:t>url_launcher</a:t>
            </a:r>
            <a:r>
              <a:rPr lang="en" altLang="zh-CN" dirty="0"/>
              <a:t> in hello/android/</a:t>
            </a:r>
            <a:r>
              <a:rPr lang="en" altLang="zh-CN" dirty="0" err="1"/>
              <a:t>build.gradle</a:t>
            </a:r>
            <a:r>
              <a:rPr lang="en" altLang="zh-CN" dirty="0"/>
              <a:t>: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FCEE9-FDE1-0D40-98D3-B8A91BE2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9144000" cy="23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D8091-88A0-5A46-BE83-A473A8B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3A9FC-74E7-B04D-9C7D-8ECB99C41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iOS</a:t>
            </a:r>
          </a:p>
          <a:p>
            <a:r>
              <a:rPr lang="en" altLang="zh-CN" dirty="0"/>
              <a:t>The following example sets a dependency for </a:t>
            </a:r>
            <a:r>
              <a:rPr lang="en" altLang="zh-CN" dirty="0" err="1"/>
              <a:t>url_launcher</a:t>
            </a:r>
            <a:r>
              <a:rPr lang="en" altLang="zh-CN" dirty="0"/>
              <a:t> in hello/</a:t>
            </a:r>
            <a:r>
              <a:rPr lang="en" altLang="zh-CN" dirty="0" err="1"/>
              <a:t>ios</a:t>
            </a:r>
            <a:r>
              <a:rPr lang="en" altLang="zh-CN" dirty="0"/>
              <a:t>/</a:t>
            </a:r>
            <a:r>
              <a:rPr lang="en" altLang="zh-CN" dirty="0" err="1"/>
              <a:t>hello.podspec</a:t>
            </a:r>
            <a:r>
              <a:rPr lang="en" altLang="zh-CN" dirty="0"/>
              <a:t>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A64404-C36F-C049-B4A8-36AAD72A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0267"/>
            <a:ext cx="9144000" cy="16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8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Web</a:t>
            </a:r>
          </a:p>
          <a:p>
            <a:r>
              <a:rPr lang="en" altLang="zh-CN" dirty="0"/>
              <a:t>All web dependencies are handled by the </a:t>
            </a:r>
            <a:r>
              <a:rPr lang="en" altLang="zh-CN" dirty="0" err="1"/>
              <a:t>pubspec.yaml</a:t>
            </a:r>
            <a:r>
              <a:rPr lang="en" altLang="zh-CN" dirty="0"/>
              <a:t> file like any other Dart package.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440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Flutter Favorite program</a:t>
            </a:r>
          </a:p>
        </p:txBody>
      </p:sp>
    </p:spTree>
    <p:extLst>
      <p:ext uri="{BB962C8B-B14F-4D97-AF65-F5344CB8AC3E}">
        <p14:creationId xmlns:p14="http://schemas.microsoft.com/office/powerpoint/2010/main" val="233331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aim of the </a:t>
            </a:r>
            <a:r>
              <a:rPr lang="en" altLang="zh-CN" b="1" dirty="0"/>
              <a:t>Flutter Favorite</a:t>
            </a:r>
            <a:r>
              <a:rPr lang="en" altLang="zh-CN" dirty="0"/>
              <a:t> program is to identify packages and plugins that you should first consider when building your app. </a:t>
            </a:r>
          </a:p>
          <a:p>
            <a:r>
              <a:rPr lang="en" altLang="zh-CN" dirty="0"/>
              <a:t>This is not a guarantee of quality or suitability to your particular situation—you should always perform your own evaluation of packages and plugins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32468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05C7-0997-6C4E-82BA-58FFA3F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Metrics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5E7DD-FA6D-A244-A315-DD21EA5EE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400" dirty="0"/>
              <a:t>Flutter Favorite packages have passed high quality standards using the following metrics:</a:t>
            </a:r>
          </a:p>
          <a:p>
            <a:r>
              <a:rPr lang="en" altLang="zh-CN" sz="1400" dirty="0">
                <a:hlinkClick r:id="rId2"/>
              </a:rPr>
              <a:t>Overall package score</a:t>
            </a:r>
            <a:endParaRPr lang="en" altLang="zh-CN" sz="1400" dirty="0"/>
          </a:p>
          <a:p>
            <a:r>
              <a:rPr lang="en" altLang="zh-CN" sz="1400" b="1" dirty="0"/>
              <a:t>Permissive license</a:t>
            </a:r>
            <a:r>
              <a:rPr lang="en" altLang="zh-CN" sz="1400" dirty="0"/>
              <a:t>, including (but not limited to) Apache, Artistic, BSD, CC BY, MIT, MS-PL and W3C</a:t>
            </a:r>
          </a:p>
          <a:p>
            <a:r>
              <a:rPr lang="en" altLang="zh-CN" sz="1400" dirty="0"/>
              <a:t>GitHub </a:t>
            </a:r>
            <a:r>
              <a:rPr lang="en" altLang="zh-CN" sz="1400" b="1" dirty="0"/>
              <a:t>version tag</a:t>
            </a:r>
            <a:r>
              <a:rPr lang="en" altLang="zh-CN" sz="1400" dirty="0"/>
              <a:t> matches the current version from </a:t>
            </a:r>
            <a:r>
              <a:rPr lang="en" altLang="zh-CN" sz="1400" dirty="0" err="1"/>
              <a:t>pub.dev</a:t>
            </a:r>
            <a:r>
              <a:rPr lang="en" altLang="zh-CN" sz="1400" dirty="0"/>
              <a:t>, so you can see exactly what source is in the package</a:t>
            </a:r>
          </a:p>
          <a:p>
            <a:r>
              <a:rPr lang="en" altLang="zh-CN" sz="1400" dirty="0"/>
              <a:t>Feature </a:t>
            </a:r>
            <a:r>
              <a:rPr lang="en" altLang="zh-CN" sz="1400" b="1" dirty="0"/>
              <a:t>completeness</a:t>
            </a:r>
            <a:r>
              <a:rPr lang="en" altLang="zh-CN" sz="1400" dirty="0"/>
              <a:t>—and not marked as incomplete (for example, with labels like “beta” or “under construction”)</a:t>
            </a:r>
          </a:p>
          <a:p>
            <a:r>
              <a:rPr lang="en" altLang="zh-CN" sz="1400" dirty="0">
                <a:hlinkClick r:id="rId3"/>
              </a:rPr>
              <a:t>Verified publisher</a:t>
            </a:r>
            <a:endParaRPr lang="en" altLang="zh-CN" sz="1400" dirty="0"/>
          </a:p>
          <a:p>
            <a:r>
              <a:rPr lang="en" altLang="zh-CN" sz="1400" dirty="0"/>
              <a:t>General </a:t>
            </a:r>
            <a:r>
              <a:rPr lang="en" altLang="zh-CN" sz="1400" b="1" dirty="0"/>
              <a:t>usability</a:t>
            </a:r>
            <a:r>
              <a:rPr lang="en" altLang="zh-CN" sz="1400" dirty="0"/>
              <a:t> when it comes to the overview, docs, sample/example code, and API quality</a:t>
            </a:r>
          </a:p>
          <a:p>
            <a:r>
              <a:rPr lang="en" altLang="zh-CN" sz="1400" dirty="0"/>
              <a:t>Good </a:t>
            </a:r>
            <a:r>
              <a:rPr lang="en" altLang="zh-CN" sz="1400" b="1" dirty="0"/>
              <a:t>runtime behavior</a:t>
            </a:r>
            <a:r>
              <a:rPr lang="en" altLang="zh-CN" sz="1400" dirty="0"/>
              <a:t> in terms of CPU and memory usage</a:t>
            </a:r>
          </a:p>
          <a:p>
            <a:r>
              <a:rPr lang="en" altLang="zh-CN" sz="1400" dirty="0"/>
              <a:t>High quality </a:t>
            </a:r>
            <a:r>
              <a:rPr lang="en" altLang="zh-CN" sz="1400" b="1" dirty="0"/>
              <a:t>dependencies</a:t>
            </a:r>
            <a:endParaRPr lang="e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5938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A588E-CC95-924C-B790-278D6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E8C4E0-3B81-4141-939B-79E795AF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supports using shared packages contributed by other developers to the Flutter and Dart ecosystems. </a:t>
            </a:r>
          </a:p>
          <a:p>
            <a:r>
              <a:rPr lang="en" altLang="zh-CN" dirty="0"/>
              <a:t>This allows quickly building an app without having to develop everything from scratch.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C2A8-7262-B640-B03C-6910CDD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Flutter Ecosystem Committee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6919-AD83-624F-8996-E0F1CF7D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Flutter Ecosystem Committee (FEC) is comprised of Flutter team members and Flutter community members spread across its ecosystem. </a:t>
            </a:r>
          </a:p>
          <a:p>
            <a:r>
              <a:rPr lang="en" altLang="zh-CN" dirty="0"/>
              <a:t>One of the their jobs is to decide when a package has met the quality bar to become a Flutter Favorite.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2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486D-8078-4544-B9BC-3934009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What’s next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38D3-7F90-C146-BAEB-C52DB37F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Use of the new </a:t>
            </a:r>
            <a:r>
              <a:rPr lang="en" altLang="zh-CN" dirty="0">
                <a:hlinkClick r:id="rId2"/>
              </a:rPr>
              <a:t>pubspec.yaml format</a:t>
            </a:r>
            <a:r>
              <a:rPr lang="en" altLang="zh-CN" dirty="0"/>
              <a:t> that clearly indicates which platforms are supported.</a:t>
            </a:r>
          </a:p>
          <a:p>
            <a:r>
              <a:rPr lang="en" altLang="zh-CN" dirty="0"/>
              <a:t>Support for the latest stable version of Flutter.</a:t>
            </a:r>
          </a:p>
          <a:p>
            <a:r>
              <a:rPr lang="en" altLang="zh-CN" dirty="0"/>
              <a:t>Support for </a:t>
            </a:r>
            <a:r>
              <a:rPr lang="en" altLang="zh-CN" dirty="0" err="1"/>
              <a:t>AndroidX</a:t>
            </a:r>
            <a:r>
              <a:rPr lang="en" altLang="zh-CN" dirty="0"/>
              <a:t>.</a:t>
            </a:r>
          </a:p>
          <a:p>
            <a:r>
              <a:rPr lang="en" altLang="zh-CN" dirty="0"/>
              <a:t>Support for multiple platforms, such as web, macOS, Windows, Linux, etc.</a:t>
            </a:r>
          </a:p>
          <a:p>
            <a:r>
              <a:rPr lang="en" altLang="zh-CN" dirty="0"/>
              <a:t>Integration as well as unit test coverage.</a:t>
            </a:r>
          </a:p>
        </p:txBody>
      </p:sp>
    </p:spTree>
    <p:extLst>
      <p:ext uri="{BB962C8B-B14F-4D97-AF65-F5344CB8AC3E}">
        <p14:creationId xmlns:p14="http://schemas.microsoft.com/office/powerpoint/2010/main" val="3668932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E7C5-64A9-C44A-95C7-B95B35B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Using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69D00-72A0-8B4A-BBAF-446D7FFE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Searching for packages</a:t>
            </a:r>
          </a:p>
          <a:p>
            <a:r>
              <a:rPr lang="en" altLang="zh-CN" dirty="0"/>
              <a:t>Packages are published to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3"/>
              </a:rPr>
              <a:t>Flutter landing page</a:t>
            </a:r>
            <a:r>
              <a:rPr lang="en" altLang="zh-CN" dirty="0"/>
              <a:t> on </a:t>
            </a:r>
            <a:r>
              <a:rPr lang="en" altLang="zh-CN" dirty="0" err="1"/>
              <a:t>pub.dev</a:t>
            </a:r>
            <a:r>
              <a:rPr lang="en" altLang="zh-CN" dirty="0"/>
              <a:t> displays top packages that are compatible with Flutter (those that declare dependencies generally compatible with Flutter), and supports searching among all published packages.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4"/>
              </a:rPr>
              <a:t>Flutter Favorites</a:t>
            </a:r>
            <a:r>
              <a:rPr lang="en" altLang="zh-CN" dirty="0"/>
              <a:t> page on </a:t>
            </a:r>
            <a:r>
              <a:rPr lang="en" altLang="zh-CN" dirty="0" err="1"/>
              <a:t>pub.dev</a:t>
            </a:r>
            <a:r>
              <a:rPr lang="en" altLang="zh-CN" dirty="0"/>
              <a:t> lists the plugins and packages that have been identified as packages you should first consider using when writing your app. For more information on what it means to be a Flutter Favorite, see the </a:t>
            </a:r>
            <a:r>
              <a:rPr lang="en" altLang="zh-CN" dirty="0">
                <a:hlinkClick r:id="rId5"/>
              </a:rPr>
              <a:t>Flutter Favorites program</a:t>
            </a:r>
            <a:r>
              <a:rPr lang="en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7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E168-7D6B-724A-ACB2-247B830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625DC-CACE-7547-9D89-3E765084E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Adding a package dependency to an app</a:t>
            </a:r>
          </a:p>
          <a:p>
            <a:r>
              <a:rPr lang="en" altLang="zh-CN" dirty="0"/>
              <a:t>To add the package, </a:t>
            </a:r>
            <a:r>
              <a:rPr lang="en" altLang="zh-CN" dirty="0" err="1"/>
              <a:t>css_colors</a:t>
            </a:r>
            <a:r>
              <a:rPr lang="en" altLang="zh-CN" dirty="0"/>
              <a:t>, to an app: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/>
              <a:t>Depend on it</a:t>
            </a:r>
          </a:p>
          <a:p>
            <a:pPr lvl="1"/>
            <a:r>
              <a:rPr lang="en" altLang="zh-CN" dirty="0"/>
              <a:t>Open the </a:t>
            </a:r>
            <a:r>
              <a:rPr lang="en" altLang="zh-CN" dirty="0" err="1"/>
              <a:t>pubspec.yaml</a:t>
            </a:r>
            <a:r>
              <a:rPr lang="en" altLang="zh-CN" dirty="0"/>
              <a:t> file located inside the app folder, and add </a:t>
            </a:r>
            <a:r>
              <a:rPr lang="en" altLang="zh-CN" dirty="0" err="1"/>
              <a:t>css_colors</a:t>
            </a:r>
            <a:r>
              <a:rPr lang="en" altLang="zh-CN" dirty="0"/>
              <a:t>: under dependencies.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/>
              <a:t>Install it</a:t>
            </a:r>
          </a:p>
          <a:p>
            <a:pPr lvl="1"/>
            <a:r>
              <a:rPr lang="en" altLang="zh-CN" dirty="0"/>
              <a:t>From the terminal: Run flutter pub get.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D8FE-7766-974C-82D9-6A5EA55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D3964-A04E-7342-919B-A54A0B1E3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3"/>
            </a:pPr>
            <a:r>
              <a:rPr lang="en" altLang="zh-CN" dirty="0"/>
              <a:t>Import it</a:t>
            </a:r>
          </a:p>
          <a:p>
            <a:pPr lvl="1"/>
            <a:r>
              <a:rPr lang="en" altLang="zh-CN" dirty="0"/>
              <a:t>Add a corresponding import statement in the Dart code.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en" altLang="zh-CN" dirty="0"/>
              <a:t>Stop and restart the app, if necessary</a:t>
            </a:r>
          </a:p>
          <a:p>
            <a:pPr lvl="1"/>
            <a:r>
              <a:rPr lang="en" altLang="zh-CN" dirty="0"/>
              <a:t>If the package brings platform-specific code (Kotlin/Java for Android, Swift/Objective-C for iOS), that code must be built into your app.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4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BF4-734C-984E-A512-0EF33A8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369FE-6B63-604E-B079-20047419B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Conflict resolution</a:t>
            </a:r>
          </a:p>
          <a:p>
            <a:r>
              <a:rPr lang="en" altLang="zh-CN" dirty="0"/>
              <a:t>Suppose you want to use </a:t>
            </a:r>
            <a:r>
              <a:rPr lang="en" altLang="zh-CN" dirty="0" err="1"/>
              <a:t>some_package</a:t>
            </a:r>
            <a:r>
              <a:rPr lang="en" altLang="zh-CN" dirty="0"/>
              <a:t> and </a:t>
            </a:r>
            <a:r>
              <a:rPr lang="en" altLang="zh-CN" dirty="0" err="1"/>
              <a:t>another_package</a:t>
            </a:r>
            <a:r>
              <a:rPr lang="en" altLang="zh-CN" dirty="0"/>
              <a:t> in an app, and both of these depend on </a:t>
            </a:r>
            <a:r>
              <a:rPr lang="en" altLang="zh-CN" dirty="0" err="1"/>
              <a:t>url_launcher</a:t>
            </a:r>
            <a:r>
              <a:rPr lang="en" altLang="zh-CN" dirty="0"/>
              <a:t>, but in different versions. That causes a potential conflict. </a:t>
            </a:r>
          </a:p>
          <a:p>
            <a:r>
              <a:rPr lang="en" altLang="zh-CN" dirty="0"/>
              <a:t>The best way to avoid this is for package authors to use </a:t>
            </a:r>
            <a:r>
              <a:rPr lang="en" altLang="zh-CN" dirty="0">
                <a:hlinkClick r:id="rId2"/>
              </a:rPr>
              <a:t>version ranges</a:t>
            </a:r>
            <a:r>
              <a:rPr lang="en" altLang="zh-CN" dirty="0"/>
              <a:t> rather than specific versions when specifying dependencies.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E72D4-5D83-3C43-AB4F-DA40340F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679875"/>
            <a:ext cx="770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1BCF-C58F-FC48-8193-DE36B83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Managing package dependencies and versions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C87BA-A03B-DF4D-90C9-1AF3F488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929224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Package versions</a:t>
            </a:r>
          </a:p>
          <a:p>
            <a:r>
              <a:rPr lang="en" altLang="zh-CN" dirty="0"/>
              <a:t>All packages have a version number, specified in the package’s </a:t>
            </a:r>
            <a:r>
              <a:rPr lang="en" altLang="zh-CN" dirty="0" err="1"/>
              <a:t>pubspec.yaml</a:t>
            </a:r>
            <a:r>
              <a:rPr lang="en" altLang="zh-CN" dirty="0"/>
              <a:t> file. </a:t>
            </a:r>
          </a:p>
          <a:p>
            <a:r>
              <a:rPr lang="en" altLang="zh-CN" dirty="0"/>
              <a:t>The current version of a package is displayed next to its name, as well as a list of all prior versions.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3A160-6007-0C4D-9B83-9285E95B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39" y="1543785"/>
            <a:ext cx="4997888" cy="20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1836</Words>
  <Application>Microsoft Macintosh PowerPoint</Application>
  <PresentationFormat>全屏显示(16:9)</PresentationFormat>
  <Paragraphs>148</Paragraphs>
  <Slides>42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Arial</vt:lpstr>
      <vt:lpstr>Roboto</vt:lpstr>
      <vt:lpstr>Geometric</vt:lpstr>
      <vt:lpstr>Packages &amp; plugins</vt:lpstr>
      <vt:lpstr>Topics</vt:lpstr>
      <vt:lpstr>Using packages</vt:lpstr>
      <vt:lpstr>Introduction</vt:lpstr>
      <vt:lpstr>Using packages</vt:lpstr>
      <vt:lpstr>PowerPoint 演示文稿</vt:lpstr>
      <vt:lpstr>PowerPoint 演示文稿</vt:lpstr>
      <vt:lpstr>PowerPoint 演示文稿</vt:lpstr>
      <vt:lpstr>Managing package dependencies and versions</vt:lpstr>
      <vt:lpstr>PowerPoint 演示文稿</vt:lpstr>
      <vt:lpstr>PowerPoint 演示文稿</vt:lpstr>
      <vt:lpstr>PowerPoint 演示文稿</vt:lpstr>
      <vt:lpstr>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Developing  packages &amp; plugins</vt:lpstr>
      <vt:lpstr>Package introduction</vt:lpstr>
      <vt:lpstr>PowerPoint 演示文稿</vt:lpstr>
      <vt:lpstr>Developing Dart packages</vt:lpstr>
      <vt:lpstr>PowerPoint 演示文稿</vt:lpstr>
      <vt:lpstr>Developing plugin packages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documentation</vt:lpstr>
      <vt:lpstr>PowerPoint 演示文稿</vt:lpstr>
      <vt:lpstr>Publishing your package</vt:lpstr>
      <vt:lpstr>Handling package interdependencies</vt:lpstr>
      <vt:lpstr>PowerPoint 演示文稿</vt:lpstr>
      <vt:lpstr>PowerPoint 演示文稿</vt:lpstr>
      <vt:lpstr>PowerPoint 演示文稿</vt:lpstr>
      <vt:lpstr>Flutter Favorite program</vt:lpstr>
      <vt:lpstr>Introduction</vt:lpstr>
      <vt:lpstr>Metrics</vt:lpstr>
      <vt:lpstr>Flutter Ecosystem Committee</vt:lpstr>
      <vt:lpstr>What’s next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140</cp:revision>
  <dcterms:modified xsi:type="dcterms:W3CDTF">2020-04-07T01:09:45Z</dcterms:modified>
</cp:coreProperties>
</file>