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78" r:id="rId4"/>
    <p:sldId id="299" r:id="rId5"/>
    <p:sldId id="379" r:id="rId6"/>
    <p:sldId id="398" r:id="rId7"/>
    <p:sldId id="370" r:id="rId8"/>
    <p:sldId id="380" r:id="rId9"/>
    <p:sldId id="399" r:id="rId10"/>
    <p:sldId id="382" r:id="rId11"/>
    <p:sldId id="298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kman Neo" initials="WN" lastIdx="2" clrIdx="0">
    <p:extLst>
      <p:ext uri="{19B8F6BF-5375-455C-9EA6-DF929625EA0E}">
        <p15:presenceInfo xmlns:p15="http://schemas.microsoft.com/office/powerpoint/2012/main" userId="2f8c92057b78d5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12"/>
  </p:normalViewPr>
  <p:slideViewPr>
    <p:cSldViewPr snapToGrid="0" snapToObjects="1">
      <p:cViewPr varScale="1">
        <p:scale>
          <a:sx n="162" d="100"/>
          <a:sy n="162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799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42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3857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d7dadc7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d7dadc7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utter/website/tree/master/examples/internationalization/intl_example" TargetMode="External"/><Relationship Id="rId2" Type="http://schemas.openxmlformats.org/officeDocument/2006/relationships/hyperlink" Target="https://github.com/flutter/website/tree/master/examples/internationalization/minim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accessibility-and-localization/accessibili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utter.dev/docs/development/accessibility-and-localization/internationaliz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accessibility-and-localization/accessibility#large-fon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utter.dev/docs/development/accessibility-and-localization/accessibility#sufficient-contrast" TargetMode="External"/><Relationship Id="rId4" Type="http://schemas.openxmlformats.org/officeDocument/2006/relationships/hyperlink" Target="https://flutter.dev/docs/development/accessibility-and-localization/accessibility#screen-read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le.com/lae/accessibility/iphone/vision/" TargetMode="External"/><Relationship Id="rId2" Type="http://schemas.openxmlformats.org/officeDocument/2006/relationships/hyperlink" Target="https://support.google.com/accessibility/android/answer/6283677?hl=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655500" y="1103586"/>
            <a:ext cx="6488500" cy="15104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altLang="zh-CN" dirty="0"/>
              <a:t>Accessibility </a:t>
            </a:r>
            <a:br>
              <a:rPr lang="en" altLang="zh-CN" dirty="0"/>
            </a:br>
            <a:r>
              <a:rPr lang="en" altLang="zh-CN" dirty="0"/>
              <a:t>&amp; internationalization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6554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College of Software, Nankai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Email: </a:t>
            </a:r>
            <a:r>
              <a:rPr lang="en-GB" dirty="0" err="1"/>
              <a:t>shiwx@nankai.edu.cn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Wechat</a:t>
            </a:r>
            <a:r>
              <a:rPr lang="en-GB" dirty="0"/>
              <a:t>: 13920561100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0" y="1572700"/>
            <a:ext cx="2927700" cy="29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37B5B-AD78-6346-A196-CE3F14AF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Sample internationalized apps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79105-B11D-4C49-96EE-256AE5891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If you’d like to start out by reading the code for an internationalized Flutter app, here are two small examples.</a:t>
            </a:r>
          </a:p>
          <a:p>
            <a:r>
              <a:rPr lang="en" altLang="zh-CN" u="sng" dirty="0">
                <a:hlinkClick r:id="rId2"/>
              </a:rPr>
              <a:t>Minimal internationalization</a:t>
            </a:r>
            <a:endParaRPr lang="en" altLang="zh-CN" dirty="0"/>
          </a:p>
          <a:p>
            <a:r>
              <a:rPr lang="en" altLang="zh-CN" dirty="0">
                <a:hlinkClick r:id="rId3"/>
              </a:rPr>
              <a:t>Internationalization based on the intl package</a:t>
            </a: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12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you!</a:t>
            </a:r>
            <a:endParaRPr dirty="0"/>
          </a:p>
        </p:txBody>
      </p:sp>
      <p:sp>
        <p:nvSpPr>
          <p:cNvPr id="397" name="Google Shape;397;p5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/>
            <a:r>
              <a:rPr lang="en-US" altLang="zh-CN" dirty="0"/>
              <a:t>College of Software, Nankai University</a:t>
            </a:r>
          </a:p>
          <a:p>
            <a:pPr marL="0" lvl="0" indent="0"/>
            <a:endParaRPr lang="en-US" altLang="zh-CN" dirty="0"/>
          </a:p>
          <a:p>
            <a:pPr marL="0" lvl="0" indent="0"/>
            <a:r>
              <a:rPr lang="en-US" altLang="zh-CN" dirty="0"/>
              <a:t>Email: </a:t>
            </a:r>
            <a:r>
              <a:rPr lang="en-US" altLang="zh-CN" dirty="0" err="1"/>
              <a:t>shiwx@nankai.edu.cn</a:t>
            </a:r>
            <a:endParaRPr lang="en-US" altLang="zh-CN" dirty="0"/>
          </a:p>
          <a:p>
            <a:pPr marL="0" lvl="0" indent="0"/>
            <a:r>
              <a:rPr lang="en-US" altLang="zh-CN" dirty="0" err="1"/>
              <a:t>Wechat</a:t>
            </a:r>
            <a:r>
              <a:rPr lang="en-US" altLang="zh-CN" dirty="0"/>
              <a:t>: 13920561100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7D5A00-A81D-B849-936B-AA716AEC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550E76-3CDF-7445-9554-23270A19B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2400" dirty="0">
                <a:hlinkClick r:id="rId3"/>
              </a:rPr>
              <a:t>Accessibility</a:t>
            </a:r>
            <a:endParaRPr lang="en" altLang="zh-CN" sz="2400" dirty="0"/>
          </a:p>
          <a:p>
            <a:r>
              <a:rPr lang="en" altLang="zh-CN" sz="2400" dirty="0">
                <a:hlinkClick r:id="rId4"/>
              </a:rPr>
              <a:t>Internationalization</a:t>
            </a:r>
            <a:endParaRPr lang="e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47334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Introduction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altLang="zh-CN" dirty="0"/>
              <a:t>Flutter is committed to supporting developers who want to make their apps more accessible: usable by as many people as possible, including those with disabilities such as blindness or motor impairment.</a:t>
            </a:r>
          </a:p>
          <a:p>
            <a:r>
              <a:rPr lang="en" altLang="zh-CN" dirty="0"/>
              <a:t>Flutter supports three components for accessibility support:</a:t>
            </a:r>
          </a:p>
          <a:p>
            <a:pPr lvl="1"/>
            <a:r>
              <a:rPr lang="en" altLang="zh-CN" b="1" dirty="0">
                <a:hlinkClick r:id="rId3"/>
              </a:rPr>
              <a:t>Large fonts</a:t>
            </a:r>
            <a:r>
              <a:rPr lang="en" altLang="zh-CN" b="1" dirty="0"/>
              <a:t>: </a:t>
            </a:r>
            <a:r>
              <a:rPr lang="en" altLang="zh-CN" dirty="0"/>
              <a:t>Render text widgets with user-specified font sizes</a:t>
            </a:r>
          </a:p>
          <a:p>
            <a:pPr lvl="1"/>
            <a:r>
              <a:rPr lang="en" altLang="zh-CN" b="1" dirty="0">
                <a:hlinkClick r:id="rId4"/>
              </a:rPr>
              <a:t>Screen readers</a:t>
            </a:r>
            <a:r>
              <a:rPr lang="en" altLang="zh-CN" b="1" dirty="0"/>
              <a:t>: </a:t>
            </a:r>
            <a:r>
              <a:rPr lang="en" altLang="zh-CN" dirty="0"/>
              <a:t>Communicate spoken feedback about UI contents</a:t>
            </a:r>
          </a:p>
          <a:p>
            <a:pPr lvl="1"/>
            <a:r>
              <a:rPr lang="en" altLang="zh-CN" b="1" dirty="0">
                <a:hlinkClick r:id="rId5"/>
              </a:rPr>
              <a:t>Sufficient contrast</a:t>
            </a:r>
            <a:r>
              <a:rPr lang="en" altLang="zh-CN" b="1" dirty="0"/>
              <a:t>: </a:t>
            </a:r>
            <a:r>
              <a:rPr lang="en" altLang="zh-CN" dirty="0"/>
              <a:t>Render widgets with colors that have sufficient contrast</a:t>
            </a:r>
          </a:p>
        </p:txBody>
      </p:sp>
    </p:spTree>
    <p:extLst>
      <p:ext uri="{BB962C8B-B14F-4D97-AF65-F5344CB8AC3E}">
        <p14:creationId xmlns:p14="http://schemas.microsoft.com/office/powerpoint/2010/main" val="140866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1FDA8-AF18-FA43-9504-DFDBB3A9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Accessibility release checklist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5C567-0A5A-FA4A-908F-05ACAD91C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1" dirty="0"/>
              <a:t>Active interactions</a:t>
            </a:r>
            <a:r>
              <a:rPr lang="en" altLang="zh-CN" dirty="0"/>
              <a:t>. Ensure that all active interactions do something.</a:t>
            </a:r>
          </a:p>
          <a:p>
            <a:r>
              <a:rPr lang="en" altLang="zh-CN" b="1" dirty="0"/>
              <a:t>Screen reader testing</a:t>
            </a:r>
            <a:r>
              <a:rPr lang="en" altLang="zh-CN" dirty="0"/>
              <a:t>. Test your app with </a:t>
            </a:r>
            <a:r>
              <a:rPr lang="en" altLang="zh-CN" dirty="0">
                <a:hlinkClick r:id="rId2"/>
              </a:rPr>
              <a:t>TalkBack</a:t>
            </a:r>
            <a:r>
              <a:rPr lang="en" altLang="zh-CN" dirty="0"/>
              <a:t> (Android) and </a:t>
            </a:r>
            <a:r>
              <a:rPr lang="en" altLang="zh-CN" dirty="0">
                <a:hlinkClick r:id="rId3"/>
              </a:rPr>
              <a:t>VoiceOver</a:t>
            </a:r>
            <a:r>
              <a:rPr lang="en" altLang="zh-CN" dirty="0"/>
              <a:t> (iOS).</a:t>
            </a:r>
          </a:p>
          <a:p>
            <a:r>
              <a:rPr lang="en" altLang="zh-CN" b="1" dirty="0"/>
              <a:t>Contrast ratios</a:t>
            </a:r>
            <a:r>
              <a:rPr lang="en" altLang="zh-CN" dirty="0"/>
              <a:t>. We encourage you to have a contrast ratio of at least 4.5:1 between controls or text and the background, with the exception of disabled components.</a:t>
            </a:r>
          </a:p>
          <a:p>
            <a:r>
              <a:rPr lang="en" altLang="zh-CN" b="1" dirty="0"/>
              <a:t>Context switching</a:t>
            </a:r>
            <a:r>
              <a:rPr lang="en" altLang="zh-CN" dirty="0"/>
              <a:t>. Nothing should change the user’s context automatically while typing in information</a:t>
            </a:r>
            <a:r>
              <a:rPr lang="en-US" altLang="zh-CN" dirty="0"/>
              <a:t>.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79926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1FDA8-AF18-FA43-9504-DFDBB3A9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Accessibility release checklist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5C567-0A5A-FA4A-908F-05ACAD91C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1" dirty="0"/>
              <a:t>Tappable targets</a:t>
            </a:r>
            <a:r>
              <a:rPr lang="en" altLang="zh-CN" dirty="0"/>
              <a:t>. All tappable targets should be at least 48x48 pixels.</a:t>
            </a:r>
          </a:p>
          <a:p>
            <a:r>
              <a:rPr lang="en" altLang="zh-CN" b="1" dirty="0"/>
              <a:t>Errors</a:t>
            </a:r>
            <a:r>
              <a:rPr lang="en" altLang="zh-CN" dirty="0"/>
              <a:t>. Important actions should be able to be undone. </a:t>
            </a:r>
          </a:p>
          <a:p>
            <a:r>
              <a:rPr lang="en" altLang="zh-CN" b="1" dirty="0"/>
              <a:t>Color vision deficiency testing</a:t>
            </a:r>
            <a:r>
              <a:rPr lang="en" altLang="zh-CN" dirty="0"/>
              <a:t>. Controls should be usable and legible in colorblind and grayscale modes.</a:t>
            </a:r>
          </a:p>
          <a:p>
            <a:r>
              <a:rPr lang="en" altLang="zh-CN" b="1" dirty="0"/>
              <a:t>Scale factors</a:t>
            </a:r>
            <a:r>
              <a:rPr lang="en" altLang="zh-CN" dirty="0"/>
              <a:t>. The UI should remain legible and usable at very large scale factors for text size and display scaling.</a:t>
            </a:r>
          </a:p>
        </p:txBody>
      </p:sp>
    </p:spTree>
    <p:extLst>
      <p:ext uri="{BB962C8B-B14F-4D97-AF65-F5344CB8AC3E}">
        <p14:creationId xmlns:p14="http://schemas.microsoft.com/office/powerpoint/2010/main" val="21769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Internationalization</a:t>
            </a:r>
          </a:p>
        </p:txBody>
      </p:sp>
    </p:spTree>
    <p:extLst>
      <p:ext uri="{BB962C8B-B14F-4D97-AF65-F5344CB8AC3E}">
        <p14:creationId xmlns:p14="http://schemas.microsoft.com/office/powerpoint/2010/main" val="396856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6D9FB-3ACD-384F-A4D2-D5638356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What you’ll learn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40195-9C28-1940-9836-A93C75DDE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How to track the device’s locale (the user’s preferred language).</a:t>
            </a:r>
          </a:p>
          <a:p>
            <a:r>
              <a:rPr lang="en" altLang="zh-CN" dirty="0"/>
              <a:t>How to manage locale-specific app values.</a:t>
            </a:r>
          </a:p>
          <a:p>
            <a:r>
              <a:rPr lang="en" altLang="zh-CN" dirty="0"/>
              <a:t>How to define the locales an app supports.</a:t>
            </a:r>
          </a:p>
        </p:txBody>
      </p:sp>
    </p:spTree>
    <p:extLst>
      <p:ext uri="{BB962C8B-B14F-4D97-AF65-F5344CB8AC3E}">
        <p14:creationId xmlns:p14="http://schemas.microsoft.com/office/powerpoint/2010/main" val="165526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6D9FB-3ACD-384F-A4D2-D5638356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Setting up an internation­alized app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40195-9C28-1940-9836-A93C75DDE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By default, Flutter only provides US English localizations. </a:t>
            </a:r>
          </a:p>
          <a:p>
            <a:r>
              <a:rPr lang="en" altLang="zh-CN" dirty="0"/>
              <a:t>To add support for other languages, an application must specify additional </a:t>
            </a:r>
            <a:r>
              <a:rPr lang="en" altLang="zh-CN" dirty="0" err="1"/>
              <a:t>MaterialApp</a:t>
            </a:r>
            <a:r>
              <a:rPr lang="en" altLang="zh-CN" dirty="0"/>
              <a:t> (or </a:t>
            </a:r>
            <a:r>
              <a:rPr lang="en" altLang="zh-CN" dirty="0" err="1"/>
              <a:t>CupertinoApp</a:t>
            </a:r>
            <a:r>
              <a:rPr lang="en" altLang="zh-CN" dirty="0"/>
              <a:t>) properties, and include a package called </a:t>
            </a:r>
            <a:r>
              <a:rPr lang="en" altLang="zh-CN" dirty="0" err="1"/>
              <a:t>flutter_localizations</a:t>
            </a:r>
            <a:r>
              <a:rPr lang="en" altLang="zh-CN" dirty="0"/>
              <a:t>. </a:t>
            </a:r>
          </a:p>
          <a:p>
            <a:r>
              <a:rPr lang="en" altLang="zh-CN" dirty="0"/>
              <a:t>As of November 2020, this package supports 78 languages.</a:t>
            </a:r>
          </a:p>
        </p:txBody>
      </p:sp>
    </p:spTree>
    <p:extLst>
      <p:ext uri="{BB962C8B-B14F-4D97-AF65-F5344CB8AC3E}">
        <p14:creationId xmlns:p14="http://schemas.microsoft.com/office/powerpoint/2010/main" val="103702792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469</Words>
  <Application>Microsoft Macintosh PowerPoint</Application>
  <PresentationFormat>全屏显示(16:9)</PresentationFormat>
  <Paragraphs>51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Roboto</vt:lpstr>
      <vt:lpstr>Geometric</vt:lpstr>
      <vt:lpstr>Accessibility  &amp; internationalization</vt:lpstr>
      <vt:lpstr>Topics</vt:lpstr>
      <vt:lpstr>Accessibility</vt:lpstr>
      <vt:lpstr>Introduction</vt:lpstr>
      <vt:lpstr>Accessibility release checklist</vt:lpstr>
      <vt:lpstr>Accessibility release checklist</vt:lpstr>
      <vt:lpstr>Internationalization</vt:lpstr>
      <vt:lpstr>What you’ll learn</vt:lpstr>
      <vt:lpstr>Setting up an internation­alized app</vt:lpstr>
      <vt:lpstr>Sample internationalized apps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Magic of Flutter</dc:title>
  <cp:lastModifiedBy>Walkman Neo</cp:lastModifiedBy>
  <cp:revision>118</cp:revision>
  <dcterms:modified xsi:type="dcterms:W3CDTF">2021-08-28T01:43:13Z</dcterms:modified>
</cp:coreProperties>
</file>