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529" r:id="rId3"/>
    <p:sldId id="278" r:id="rId4"/>
    <p:sldId id="299" r:id="rId5"/>
    <p:sldId id="300" r:id="rId6"/>
    <p:sldId id="301" r:id="rId7"/>
    <p:sldId id="302" r:id="rId8"/>
    <p:sldId id="303" r:id="rId9"/>
    <p:sldId id="304" r:id="rId10"/>
    <p:sldId id="305" r:id="rId11"/>
    <p:sldId id="307" r:id="rId12"/>
    <p:sldId id="306" r:id="rId13"/>
    <p:sldId id="308" r:id="rId14"/>
    <p:sldId id="317" r:id="rId15"/>
    <p:sldId id="311" r:id="rId16"/>
    <p:sldId id="312" r:id="rId17"/>
    <p:sldId id="314" r:id="rId18"/>
    <p:sldId id="315" r:id="rId19"/>
    <p:sldId id="309" r:id="rId20"/>
    <p:sldId id="318" r:id="rId21"/>
    <p:sldId id="310" r:id="rId22"/>
    <p:sldId id="298"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kman Neo" initials="WN" lastIdx="3" clrIdx="0">
    <p:extLst>
      <p:ext uri="{19B8F6BF-5375-455C-9EA6-DF929625EA0E}">
        <p15:presenceInfo xmlns:p15="http://schemas.microsoft.com/office/powerpoint/2012/main" userId="2f8c92057b78d5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0"/>
  </p:normalViewPr>
  <p:slideViewPr>
    <p:cSldViewPr snapToGrid="0" snapToObjects="1">
      <p:cViewPr varScale="1">
        <p:scale>
          <a:sx n="162" d="100"/>
          <a:sy n="162"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88ebc691_2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88ebc691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StatelessWidget is used for immutable elements that only rely on the object configuration information</a:t>
            </a:r>
            <a:endParaRPr/>
          </a:p>
          <a:p>
            <a:pPr marL="0" lvl="0" indent="0" algn="l" rtl="0">
              <a:spcBef>
                <a:spcPts val="0"/>
              </a:spcBef>
              <a:spcAft>
                <a:spcPts val="0"/>
              </a:spcAft>
              <a:buNone/>
            </a:pPr>
            <a:r>
              <a:rPr lang="en-GB"/>
              <a:t>StatefulWidget is used for elements that can dynamically change based on state-changes in the system</a:t>
            </a:r>
            <a:endParaRPr/>
          </a:p>
          <a:p>
            <a:pPr marL="0" lvl="0" indent="0" algn="l" rtl="0">
              <a:spcBef>
                <a:spcPts val="0"/>
              </a:spcBef>
              <a:spcAft>
                <a:spcPts val="0"/>
              </a:spcAft>
              <a:buNone/>
            </a:pPr>
            <a:r>
              <a:rPr lang="en-GB"/>
              <a:t>Everytime that state changes, setChange() is called by the object</a:t>
            </a:r>
            <a:endParaRPr/>
          </a:p>
        </p:txBody>
      </p:sp>
    </p:spTree>
    <p:extLst>
      <p:ext uri="{BB962C8B-B14F-4D97-AF65-F5344CB8AC3E}">
        <p14:creationId xmlns:p14="http://schemas.microsoft.com/office/powerpoint/2010/main" val="150379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784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104198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88ebc691_2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88ebc691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StatelessWidget is used for immutable elements that only rely on the object configuration information</a:t>
            </a:r>
            <a:endParaRPr/>
          </a:p>
          <a:p>
            <a:pPr marL="0" lvl="0" indent="0" algn="l" rtl="0">
              <a:spcBef>
                <a:spcPts val="0"/>
              </a:spcBef>
              <a:spcAft>
                <a:spcPts val="0"/>
              </a:spcAft>
              <a:buNone/>
            </a:pPr>
            <a:r>
              <a:rPr lang="en-GB"/>
              <a:t>StatefulWidget is used for elements that can dynamically change based on state-changes in the system</a:t>
            </a:r>
            <a:endParaRPr/>
          </a:p>
          <a:p>
            <a:pPr marL="0" lvl="0" indent="0" algn="l" rtl="0">
              <a:spcBef>
                <a:spcPts val="0"/>
              </a:spcBef>
              <a:spcAft>
                <a:spcPts val="0"/>
              </a:spcAft>
              <a:buNone/>
            </a:pPr>
            <a:r>
              <a:rPr lang="en-GB"/>
              <a:t>Everytime that state changes, setChange() is called by the object</a:t>
            </a:r>
            <a:endParaRPr/>
          </a:p>
        </p:txBody>
      </p:sp>
    </p:spTree>
    <p:extLst>
      <p:ext uri="{BB962C8B-B14F-4D97-AF65-F5344CB8AC3E}">
        <p14:creationId xmlns:p14="http://schemas.microsoft.com/office/powerpoint/2010/main" val="848817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4d7dadc7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4d7dadc7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dirty="0"/>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dirty="0"/>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20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31" name="Google Shape;31;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32" name="Google Shape;32;p4"/>
          <p:cNvGrpSpPr/>
          <p:nvPr/>
        </p:nvGrpSpPr>
        <p:grpSpPr>
          <a:xfrm>
            <a:off x="0" y="3903669"/>
            <a:ext cx="9144000" cy="1239925"/>
            <a:chOff x="0" y="3903669"/>
            <a:chExt cx="9144000" cy="1239925"/>
          </a:xfrm>
        </p:grpSpPr>
        <p:sp>
          <p:nvSpPr>
            <p:cNvPr id="33" name="Google Shape;33;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2000"/>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flutter/test-flutter-apps-on-travis-3fd5142ecd8c" TargetMode="External"/><Relationship Id="rId2" Type="http://schemas.openxmlformats.org/officeDocument/2006/relationships/hyperlink" Target="https://flutter.dev/docs/deployment/cd#fastlane" TargetMode="External"/><Relationship Id="rId1" Type="http://schemas.openxmlformats.org/officeDocument/2006/relationships/slideLayout" Target="../slideLayouts/slideLayout2.xml"/><Relationship Id="rId6" Type="http://schemas.openxmlformats.org/officeDocument/2006/relationships/hyperlink" Target="https://devcenter.bitrise.io/getting-started/getting-started-with-flutter-apps/" TargetMode="External"/><Relationship Id="rId5" Type="http://schemas.openxmlformats.org/officeDocument/2006/relationships/hyperlink" Target="https://blog.codemagic.io/getting-started-with-codemagic/" TargetMode="External"/><Relationship Id="rId4" Type="http://schemas.openxmlformats.org/officeDocument/2006/relationships/hyperlink" Target="https://cirrus-ci.org/examples/#flutter"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pi.flutter.dev/flutter/widgets/Opacity-clas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pi.flutter.dev/flutter/dart-ui/ColorFilter-class.html" TargetMode="External"/><Relationship Id="rId2" Type="http://schemas.openxmlformats.org/officeDocument/2006/relationships/hyperlink" Target="https://api.flutter.dev/flutter/widgets/ShaderMask-class.html" TargetMode="External"/><Relationship Id="rId1" Type="http://schemas.openxmlformats.org/officeDocument/2006/relationships/slideLayout" Target="../slideLayouts/slideLayout2.xml"/><Relationship Id="rId5" Type="http://schemas.openxmlformats.org/officeDocument/2006/relationships/hyperlink" Target="https://api.flutter.dev/flutter/widgets/Text-class.html" TargetMode="External"/><Relationship Id="rId4" Type="http://schemas.openxmlformats.org/officeDocument/2006/relationships/hyperlink" Target="https://api.flutter.dev/flutter/material/Chip-class.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flutter.dev/cookbook" TargetMode="External"/><Relationship Id="rId2" Type="http://schemas.openxmlformats.org/officeDocument/2006/relationships/hyperlink" Target="https://flutter.dev/cookbook/lists/long-lists" TargetMode="External"/><Relationship Id="rId1" Type="http://schemas.openxmlformats.org/officeDocument/2006/relationships/slideLayout" Target="../slideLayouts/slideLayout2.xml"/><Relationship Id="rId5" Type="http://schemas.openxmlformats.org/officeDocument/2006/relationships/hyperlink" Target="https://api.flutter.dev/flutter/widgets/ListView/ListView.builder.html" TargetMode="External"/><Relationship Id="rId4" Type="http://schemas.openxmlformats.org/officeDocument/2006/relationships/hyperlink" Target="https://medium.com/saugo360/flutter-creating-a-listview-that-loads-one-page-at-a-time-c5c91b6fabd3"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CaMTIgxCSq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pi.flutter.dev/flutter/widgets/Opacity-class.html#performance-considerations-for-opacity-animation" TargetMode="External"/><Relationship Id="rId2" Type="http://schemas.openxmlformats.org/officeDocument/2006/relationships/hyperlink" Target="https://api.flutter.dev/flutter/widgets/AnimatedBuilder-class.html#performance-optimizations" TargetMode="External"/><Relationship Id="rId1" Type="http://schemas.openxmlformats.org/officeDocument/2006/relationships/slideLayout" Target="../slideLayouts/slideLayout2.xml"/><Relationship Id="rId5" Type="http://schemas.openxmlformats.org/officeDocument/2006/relationships/hyperlink" Target="https://api.flutter.dev/flutter/widgets/StatefulWidget-class.html#performance-considerations" TargetMode="External"/><Relationship Id="rId4" Type="http://schemas.openxmlformats.org/officeDocument/2006/relationships/hyperlink" Target="https://api.flutter.dev/flutter/widgets/ListView-class.html#child-elements-lifecycl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flutter.dev/docs/testing#unit-tes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flutter.dev/docs/testing#integration-tests" TargetMode="External"/><Relationship Id="rId4" Type="http://schemas.openxmlformats.org/officeDocument/2006/relationships/hyperlink" Target="https://flutter.dev/docs/testing#widget-test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de_coverag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flutter.dev/docs/cookbook/testing/unit/mocking.html" TargetMode="External"/><Relationship Id="rId2" Type="http://schemas.openxmlformats.org/officeDocument/2006/relationships/hyperlink" Target="https://flutter.dev/docs/cookbook/testing/unit/introduction.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lutter.dev/docs/cookbook/testing/widget/finders.html" TargetMode="External"/><Relationship Id="rId2" Type="http://schemas.openxmlformats.org/officeDocument/2006/relationships/hyperlink" Target="https://flutter.dev/docs/cookbook/testing/widget/introduction.html" TargetMode="External"/><Relationship Id="rId1" Type="http://schemas.openxmlformats.org/officeDocument/2006/relationships/slideLayout" Target="../slideLayouts/slideLayout2.xml"/><Relationship Id="rId4" Type="http://schemas.openxmlformats.org/officeDocument/2006/relationships/hyperlink" Target="https://flutter.dev/docs/cookbook/testing/widget/tap-drag.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flutter.dev/docs/cookbook/testing/integration/scrolling.html" TargetMode="External"/><Relationship Id="rId2" Type="http://schemas.openxmlformats.org/officeDocument/2006/relationships/hyperlink" Target="https://flutter.dev/docs/cookbook/testing/integration/introduction.html" TargetMode="External"/><Relationship Id="rId1" Type="http://schemas.openxmlformats.org/officeDocument/2006/relationships/slideLayout" Target="../slideLayouts/slideLayout2.xml"/><Relationship Id="rId4" Type="http://schemas.openxmlformats.org/officeDocument/2006/relationships/hyperlink" Target="https://flutter.dev/docs/cookbook/testing/integration/profiling.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55500" y="1103586"/>
            <a:ext cx="6488500" cy="1510436"/>
          </a:xfrm>
          <a:prstGeom prst="rect">
            <a:avLst/>
          </a:prstGeom>
        </p:spPr>
        <p:txBody>
          <a:bodyPr spcFirstLastPara="1" wrap="square" lIns="91425" tIns="91425" rIns="91425" bIns="91425" anchor="b" anchorCtr="0">
            <a:noAutofit/>
          </a:bodyPr>
          <a:lstStyle/>
          <a:p>
            <a:r>
              <a:rPr lang="en" altLang="zh-CN" dirty="0"/>
              <a:t>Testing &amp; Performance</a:t>
            </a:r>
          </a:p>
        </p:txBody>
      </p:sp>
      <p:sp>
        <p:nvSpPr>
          <p:cNvPr id="86" name="Google Shape;86;p13"/>
          <p:cNvSpPr txBox="1">
            <a:spLocks noGrp="1"/>
          </p:cNvSpPr>
          <p:nvPr>
            <p:ph type="subTitle" idx="1"/>
          </p:nvPr>
        </p:nvSpPr>
        <p:spPr>
          <a:xfrm>
            <a:off x="26554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err="1"/>
              <a:t>Wenxuan</a:t>
            </a:r>
            <a:r>
              <a:rPr lang="en-US" altLang="zh-CN" dirty="0"/>
              <a:t> Shi</a:t>
            </a:r>
          </a:p>
          <a:p>
            <a:pPr marL="0" lvl="0" indent="0" algn="l" rtl="0">
              <a:spcBef>
                <a:spcPts val="0"/>
              </a:spcBef>
              <a:spcAft>
                <a:spcPts val="0"/>
              </a:spcAft>
              <a:buNone/>
            </a:pPr>
            <a:r>
              <a:rPr lang="en-GB" dirty="0"/>
              <a:t>College of Software, Nankai University</a:t>
            </a:r>
          </a:p>
          <a:p>
            <a:pPr marL="0" lvl="0" indent="0" algn="l" rtl="0">
              <a:spcBef>
                <a:spcPts val="0"/>
              </a:spcBef>
              <a:spcAft>
                <a:spcPts val="0"/>
              </a:spcAft>
              <a:buNone/>
            </a:pPr>
            <a:endParaRPr dirty="0"/>
          </a:p>
          <a:p>
            <a:pPr marL="0" lvl="0" indent="0" algn="l" rtl="0">
              <a:spcBef>
                <a:spcPts val="0"/>
              </a:spcBef>
              <a:spcAft>
                <a:spcPts val="0"/>
              </a:spcAft>
              <a:buNone/>
            </a:pPr>
            <a:r>
              <a:rPr lang="en-GB" dirty="0"/>
              <a:t>Email: </a:t>
            </a:r>
            <a:r>
              <a:rPr lang="en-GB" dirty="0" err="1"/>
              <a:t>shiwx@nankai.edu.cn</a:t>
            </a:r>
            <a:endParaRPr lang="en-GB" dirty="0"/>
          </a:p>
          <a:p>
            <a:pPr marL="0" lvl="0" indent="0" algn="l" rtl="0">
              <a:spcBef>
                <a:spcPts val="0"/>
              </a:spcBef>
              <a:spcAft>
                <a:spcPts val="0"/>
              </a:spcAft>
              <a:buNone/>
            </a:pPr>
            <a:r>
              <a:rPr lang="en-GB" dirty="0" err="1"/>
              <a:t>Wechat</a:t>
            </a:r>
            <a:r>
              <a:rPr lang="en-GB" dirty="0"/>
              <a:t>: 13920561100</a:t>
            </a:r>
            <a:endParaRPr dirty="0"/>
          </a:p>
        </p:txBody>
      </p:sp>
      <p:pic>
        <p:nvPicPr>
          <p:cNvPr id="87" name="Google Shape;87;p13"/>
          <p:cNvPicPr preferRelativeResize="0"/>
          <p:nvPr/>
        </p:nvPicPr>
        <p:blipFill>
          <a:blip r:embed="rId3">
            <a:alphaModFix/>
          </a:blip>
          <a:stretch>
            <a:fillRect/>
          </a:stretch>
        </p:blipFill>
        <p:spPr>
          <a:xfrm>
            <a:off x="64700" y="1572700"/>
            <a:ext cx="2927700" cy="292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45B65-DAB1-FE4E-8087-D8F9D9077BD4}"/>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721D8B8A-35C1-DD44-9986-2546CC1D4B8D}"/>
              </a:ext>
            </a:extLst>
          </p:cNvPr>
          <p:cNvSpPr>
            <a:spLocks noGrp="1"/>
          </p:cNvSpPr>
          <p:nvPr>
            <p:ph type="body" idx="1"/>
          </p:nvPr>
        </p:nvSpPr>
        <p:spPr/>
        <p:txBody>
          <a:bodyPr/>
          <a:lstStyle/>
          <a:p>
            <a:pPr marL="114300" indent="0">
              <a:buNone/>
            </a:pPr>
            <a:r>
              <a:rPr lang="en" altLang="zh-CN" dirty="0"/>
              <a:t>For information on running tests on various continuous integration services, see the following:</a:t>
            </a:r>
          </a:p>
          <a:p>
            <a:r>
              <a:rPr lang="en" altLang="zh-CN" dirty="0">
                <a:hlinkClick r:id="rId2"/>
              </a:rPr>
              <a:t>Continuous delivery using fastlane with Flutter</a:t>
            </a:r>
            <a:endParaRPr lang="en" altLang="zh-CN" dirty="0"/>
          </a:p>
          <a:p>
            <a:r>
              <a:rPr lang="en" altLang="zh-CN" dirty="0">
                <a:hlinkClick r:id="rId3"/>
              </a:rPr>
              <a:t>Test Flutter apps on Travis</a:t>
            </a:r>
            <a:endParaRPr lang="en" altLang="zh-CN" dirty="0"/>
          </a:p>
          <a:p>
            <a:r>
              <a:rPr lang="en" altLang="zh-CN" dirty="0">
                <a:hlinkClick r:id="rId4"/>
              </a:rPr>
              <a:t>Test Flutter apps on Cirrus</a:t>
            </a:r>
            <a:endParaRPr lang="en" altLang="zh-CN" dirty="0"/>
          </a:p>
          <a:p>
            <a:r>
              <a:rPr lang="en" altLang="zh-CN" dirty="0">
                <a:hlinkClick r:id="rId5"/>
              </a:rPr>
              <a:t>Codemagic CI/CD for Flutter</a:t>
            </a:r>
            <a:endParaRPr lang="en" altLang="zh-CN" dirty="0"/>
          </a:p>
          <a:p>
            <a:r>
              <a:rPr lang="en" altLang="zh-CN" dirty="0">
                <a:hlinkClick r:id="rId6"/>
              </a:rPr>
              <a:t>Flutter CI/CD with Bitrise</a:t>
            </a:r>
            <a:endParaRPr lang="en" altLang="zh-CN" dirty="0"/>
          </a:p>
          <a:p>
            <a:endParaRPr kumimoji="1" lang="zh-CN" altLang="en-US" dirty="0"/>
          </a:p>
        </p:txBody>
      </p:sp>
    </p:spTree>
    <p:extLst>
      <p:ext uri="{BB962C8B-B14F-4D97-AF65-F5344CB8AC3E}">
        <p14:creationId xmlns:p14="http://schemas.microsoft.com/office/powerpoint/2010/main" val="48569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455700" y="526350"/>
            <a:ext cx="8232600" cy="4090800"/>
          </a:xfrm>
          <a:prstGeom prst="rect">
            <a:avLst/>
          </a:prstGeom>
        </p:spPr>
        <p:txBody>
          <a:bodyPr spcFirstLastPara="1" wrap="square" lIns="91425" tIns="91425" rIns="91425" bIns="91425" anchor="ctr" anchorCtr="0">
            <a:noAutofit/>
          </a:bodyPr>
          <a:lstStyle/>
          <a:p>
            <a:pPr algn="ctr"/>
            <a:r>
              <a:rPr lang="en" altLang="zh-CN" dirty="0"/>
              <a:t>Performance best practices</a:t>
            </a:r>
          </a:p>
        </p:txBody>
      </p:sp>
    </p:spTree>
    <p:extLst>
      <p:ext uri="{BB962C8B-B14F-4D97-AF65-F5344CB8AC3E}">
        <p14:creationId xmlns:p14="http://schemas.microsoft.com/office/powerpoint/2010/main" val="180297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D2FB0-F3EF-2C47-AD7A-8B2A4AA6D765}"/>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文本占位符 2">
            <a:extLst>
              <a:ext uri="{FF2B5EF4-FFF2-40B4-BE49-F238E27FC236}">
                <a16:creationId xmlns:a16="http://schemas.microsoft.com/office/drawing/2014/main" id="{DEC3B544-9DF3-C342-9F95-C5C02AF26FCD}"/>
              </a:ext>
            </a:extLst>
          </p:cNvPr>
          <p:cNvSpPr>
            <a:spLocks noGrp="1"/>
          </p:cNvSpPr>
          <p:nvPr>
            <p:ph type="body" idx="1"/>
          </p:nvPr>
        </p:nvSpPr>
        <p:spPr/>
        <p:txBody>
          <a:bodyPr/>
          <a:lstStyle/>
          <a:p>
            <a:r>
              <a:rPr lang="en" altLang="zh-CN" dirty="0"/>
              <a:t>Generally, Flutter applications are performant by default, so you only need to avoid common pitfalls to get excellent performance instead of needing to micro-optimize with complicated profiling tools. </a:t>
            </a:r>
          </a:p>
          <a:p>
            <a:r>
              <a:rPr lang="en" altLang="zh-CN" dirty="0"/>
              <a:t>These best recommendations will help you write the most performant Flutter app possible.</a:t>
            </a:r>
          </a:p>
        </p:txBody>
      </p:sp>
    </p:spTree>
    <p:extLst>
      <p:ext uri="{BB962C8B-B14F-4D97-AF65-F5344CB8AC3E}">
        <p14:creationId xmlns:p14="http://schemas.microsoft.com/office/powerpoint/2010/main" val="212428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865CC-1588-A14F-86D5-427D7CCF4B3B}"/>
              </a:ext>
            </a:extLst>
          </p:cNvPr>
          <p:cNvSpPr>
            <a:spLocks noGrp="1"/>
          </p:cNvSpPr>
          <p:nvPr>
            <p:ph type="title"/>
          </p:nvPr>
        </p:nvSpPr>
        <p:spPr/>
        <p:txBody>
          <a:bodyPr/>
          <a:lstStyle/>
          <a:p>
            <a:r>
              <a:rPr lang="en" altLang="zh-CN" dirty="0"/>
              <a:t>Best practices</a:t>
            </a:r>
            <a:endParaRPr kumimoji="1" lang="zh-CN" altLang="en-US" dirty="0"/>
          </a:p>
        </p:txBody>
      </p:sp>
      <p:sp>
        <p:nvSpPr>
          <p:cNvPr id="3" name="文本占位符 2">
            <a:extLst>
              <a:ext uri="{FF2B5EF4-FFF2-40B4-BE49-F238E27FC236}">
                <a16:creationId xmlns:a16="http://schemas.microsoft.com/office/drawing/2014/main" id="{FFB75342-8E55-FB4C-BDF2-34A9B2C9DF06}"/>
              </a:ext>
            </a:extLst>
          </p:cNvPr>
          <p:cNvSpPr>
            <a:spLocks noGrp="1"/>
          </p:cNvSpPr>
          <p:nvPr>
            <p:ph type="body" idx="1"/>
          </p:nvPr>
        </p:nvSpPr>
        <p:spPr/>
        <p:txBody>
          <a:bodyPr/>
          <a:lstStyle/>
          <a:p>
            <a:pPr marL="114300" indent="0">
              <a:buNone/>
            </a:pPr>
            <a:r>
              <a:rPr lang="en" altLang="zh-CN" dirty="0"/>
              <a:t>Controlling build() cost</a:t>
            </a:r>
          </a:p>
          <a:p>
            <a:r>
              <a:rPr lang="en" altLang="zh-CN" dirty="0"/>
              <a:t>Avoid repetitive and costly work in </a:t>
            </a:r>
            <a:r>
              <a:rPr lang="en" altLang="zh-CN" dirty="0">
                <a:solidFill>
                  <a:schemeClr val="accent4"/>
                </a:solidFill>
              </a:rPr>
              <a:t>build() </a:t>
            </a:r>
            <a:r>
              <a:rPr lang="en" altLang="zh-CN" dirty="0"/>
              <a:t>methods since </a:t>
            </a:r>
            <a:r>
              <a:rPr lang="en" altLang="zh-CN" dirty="0">
                <a:solidFill>
                  <a:schemeClr val="accent4"/>
                </a:solidFill>
              </a:rPr>
              <a:t>build() </a:t>
            </a:r>
            <a:r>
              <a:rPr lang="en" altLang="zh-CN" dirty="0"/>
              <a:t>can be invoked frequently when ancestor Widgets rebuild.</a:t>
            </a:r>
          </a:p>
          <a:p>
            <a:r>
              <a:rPr lang="en" altLang="zh-CN" dirty="0"/>
              <a:t>Avoid overly large single Widgets with a large</a:t>
            </a:r>
            <a:r>
              <a:rPr lang="en" altLang="zh-CN" dirty="0">
                <a:solidFill>
                  <a:schemeClr val="accent4"/>
                </a:solidFill>
              </a:rPr>
              <a:t> build() </a:t>
            </a:r>
            <a:r>
              <a:rPr lang="en" altLang="zh-CN" dirty="0"/>
              <a:t>function. Split them into different Widgets based on encapsulation but also on how they change.</a:t>
            </a:r>
          </a:p>
        </p:txBody>
      </p:sp>
    </p:spTree>
    <p:extLst>
      <p:ext uri="{BB962C8B-B14F-4D97-AF65-F5344CB8AC3E}">
        <p14:creationId xmlns:p14="http://schemas.microsoft.com/office/powerpoint/2010/main" val="412062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50AEA-4C60-9E41-8178-05EBB22F08BB}"/>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169A8FE3-3436-DC44-BDA4-ECD03B004C29}"/>
              </a:ext>
            </a:extLst>
          </p:cNvPr>
          <p:cNvSpPr>
            <a:spLocks noGrp="1"/>
          </p:cNvSpPr>
          <p:nvPr>
            <p:ph type="body" idx="1"/>
          </p:nvPr>
        </p:nvSpPr>
        <p:spPr/>
        <p:txBody>
          <a:bodyPr/>
          <a:lstStyle/>
          <a:p>
            <a:pPr marL="114300" indent="0">
              <a:buNone/>
            </a:pPr>
            <a:r>
              <a:rPr lang="en" altLang="zh-CN" dirty="0"/>
              <a:t>Apply effects only when needed</a:t>
            </a:r>
          </a:p>
          <a:p>
            <a:r>
              <a:rPr lang="en" altLang="zh-CN" dirty="0"/>
              <a:t>Use effects carefully, as they can be expensive. </a:t>
            </a:r>
          </a:p>
          <a:p>
            <a:r>
              <a:rPr lang="en" altLang="zh-CN" dirty="0"/>
              <a:t>Some of them invoke </a:t>
            </a:r>
            <a:r>
              <a:rPr lang="en" altLang="zh-CN" dirty="0" err="1">
                <a:solidFill>
                  <a:schemeClr val="accent4"/>
                </a:solidFill>
              </a:rPr>
              <a:t>saveLayer</a:t>
            </a:r>
            <a:r>
              <a:rPr lang="en" altLang="zh-CN" dirty="0">
                <a:solidFill>
                  <a:schemeClr val="accent4"/>
                </a:solidFill>
              </a:rPr>
              <a:t>() </a:t>
            </a:r>
            <a:r>
              <a:rPr lang="en" altLang="zh-CN" dirty="0"/>
              <a:t>behind the scenes, which can be an expensive operation.</a:t>
            </a:r>
          </a:p>
        </p:txBody>
      </p:sp>
      <p:pic>
        <p:nvPicPr>
          <p:cNvPr id="5" name="图片 4">
            <a:extLst>
              <a:ext uri="{FF2B5EF4-FFF2-40B4-BE49-F238E27FC236}">
                <a16:creationId xmlns:a16="http://schemas.microsoft.com/office/drawing/2014/main" id="{75F08FBC-EA99-1640-8372-EC8970F84CA2}"/>
              </a:ext>
            </a:extLst>
          </p:cNvPr>
          <p:cNvPicPr>
            <a:picLocks noChangeAspect="1"/>
          </p:cNvPicPr>
          <p:nvPr/>
        </p:nvPicPr>
        <p:blipFill>
          <a:blip r:embed="rId2"/>
          <a:stretch>
            <a:fillRect/>
          </a:stretch>
        </p:blipFill>
        <p:spPr>
          <a:xfrm>
            <a:off x="0" y="3230098"/>
            <a:ext cx="9144000" cy="1006788"/>
          </a:xfrm>
          <a:prstGeom prst="rect">
            <a:avLst/>
          </a:prstGeom>
        </p:spPr>
      </p:pic>
    </p:spTree>
    <p:extLst>
      <p:ext uri="{BB962C8B-B14F-4D97-AF65-F5344CB8AC3E}">
        <p14:creationId xmlns:p14="http://schemas.microsoft.com/office/powerpoint/2010/main" val="763178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50AEA-4C60-9E41-8178-05EBB22F08BB}"/>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169A8FE3-3436-DC44-BDA4-ECD03B004C29}"/>
              </a:ext>
            </a:extLst>
          </p:cNvPr>
          <p:cNvSpPr>
            <a:spLocks noGrp="1"/>
          </p:cNvSpPr>
          <p:nvPr>
            <p:ph type="body" idx="1"/>
          </p:nvPr>
        </p:nvSpPr>
        <p:spPr/>
        <p:txBody>
          <a:bodyPr/>
          <a:lstStyle/>
          <a:p>
            <a:r>
              <a:rPr lang="en" altLang="zh-CN" dirty="0"/>
              <a:t>Some general rules when applying specific effects:</a:t>
            </a:r>
          </a:p>
          <a:p>
            <a:pPr lvl="1"/>
            <a:r>
              <a:rPr lang="en" altLang="zh-CN" dirty="0"/>
              <a:t>Use the </a:t>
            </a:r>
            <a:r>
              <a:rPr lang="en" altLang="zh-CN" dirty="0">
                <a:hlinkClick r:id="rId2"/>
              </a:rPr>
              <a:t>Opacity</a:t>
            </a:r>
            <a:r>
              <a:rPr lang="en" altLang="zh-CN" dirty="0"/>
              <a:t> widget only when necessary.</a:t>
            </a:r>
          </a:p>
          <a:p>
            <a:pPr lvl="1"/>
            <a:r>
              <a:rPr lang="en" altLang="zh-CN" b="1" dirty="0"/>
              <a:t>Clipping</a:t>
            </a:r>
            <a:r>
              <a:rPr lang="en" altLang="zh-CN" dirty="0"/>
              <a:t> doesn’t call </a:t>
            </a:r>
            <a:r>
              <a:rPr lang="en" altLang="zh-CN" dirty="0" err="1">
                <a:solidFill>
                  <a:schemeClr val="accent4"/>
                </a:solidFill>
              </a:rPr>
              <a:t>saveLayer</a:t>
            </a:r>
            <a:r>
              <a:rPr lang="en" altLang="zh-CN" dirty="0">
                <a:solidFill>
                  <a:schemeClr val="accent4"/>
                </a:solidFill>
              </a:rPr>
              <a:t>() </a:t>
            </a:r>
            <a:r>
              <a:rPr lang="en" altLang="zh-CN" dirty="0"/>
              <a:t> so these operations aren’t as expensive as Opacity, but clipping is still costly, so use with caution. </a:t>
            </a:r>
          </a:p>
        </p:txBody>
      </p:sp>
    </p:spTree>
    <p:extLst>
      <p:ext uri="{BB962C8B-B14F-4D97-AF65-F5344CB8AC3E}">
        <p14:creationId xmlns:p14="http://schemas.microsoft.com/office/powerpoint/2010/main" val="81519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D2464-C9C9-784E-9D22-7C7DBBDF6669}"/>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A80220B4-D60F-B644-810B-70851C98A189}"/>
              </a:ext>
            </a:extLst>
          </p:cNvPr>
          <p:cNvSpPr>
            <a:spLocks noGrp="1"/>
          </p:cNvSpPr>
          <p:nvPr>
            <p:ph type="body" idx="1"/>
          </p:nvPr>
        </p:nvSpPr>
        <p:spPr/>
        <p:txBody>
          <a:bodyPr/>
          <a:lstStyle/>
          <a:p>
            <a:r>
              <a:rPr lang="en" altLang="zh-CN" dirty="0"/>
              <a:t>Other widgets that might trigger </a:t>
            </a:r>
            <a:r>
              <a:rPr lang="en" altLang="zh-CN" dirty="0" err="1"/>
              <a:t>saveLayer</a:t>
            </a:r>
            <a:r>
              <a:rPr lang="en" altLang="zh-CN" dirty="0"/>
              <a:t>() and are potentially costly:</a:t>
            </a:r>
          </a:p>
          <a:p>
            <a:pPr lvl="1"/>
            <a:r>
              <a:rPr lang="en" altLang="zh-CN" dirty="0">
                <a:hlinkClick r:id="rId2"/>
              </a:rPr>
              <a:t>ShaderMask</a:t>
            </a:r>
            <a:endParaRPr lang="en" altLang="zh-CN" dirty="0"/>
          </a:p>
          <a:p>
            <a:pPr lvl="1"/>
            <a:r>
              <a:rPr lang="en" altLang="zh-CN" dirty="0">
                <a:hlinkClick r:id="rId3"/>
              </a:rPr>
              <a:t>ColorFilter</a:t>
            </a:r>
            <a:endParaRPr lang="en" altLang="zh-CN" dirty="0"/>
          </a:p>
          <a:p>
            <a:pPr lvl="1"/>
            <a:r>
              <a:rPr lang="en" altLang="zh-CN" dirty="0">
                <a:hlinkClick r:id="rId4"/>
              </a:rPr>
              <a:t>Chip</a:t>
            </a:r>
            <a:endParaRPr lang="en" altLang="zh-CN" dirty="0"/>
          </a:p>
          <a:p>
            <a:pPr lvl="1"/>
            <a:r>
              <a:rPr lang="en" altLang="zh-CN" dirty="0">
                <a:hlinkClick r:id="rId5"/>
              </a:rPr>
              <a:t>Text</a:t>
            </a:r>
            <a:endParaRPr lang="en" altLang="zh-CN" dirty="0"/>
          </a:p>
        </p:txBody>
      </p:sp>
    </p:spTree>
    <p:extLst>
      <p:ext uri="{BB962C8B-B14F-4D97-AF65-F5344CB8AC3E}">
        <p14:creationId xmlns:p14="http://schemas.microsoft.com/office/powerpoint/2010/main" val="695673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FDD62-4DF6-9644-903F-852E6B622E90}"/>
              </a:ext>
            </a:extLst>
          </p:cNvPr>
          <p:cNvSpPr>
            <a:spLocks noGrp="1"/>
          </p:cNvSpPr>
          <p:nvPr>
            <p:ph type="title"/>
          </p:nvPr>
        </p:nvSpPr>
        <p:spPr/>
        <p:txBody>
          <a:bodyPr/>
          <a:lstStyle/>
          <a:p>
            <a:r>
              <a:rPr lang="en" altLang="zh-CN" dirty="0"/>
              <a:t>Render grids and lists lazily</a:t>
            </a:r>
            <a:endParaRPr kumimoji="1" lang="zh-CN" altLang="en-US" dirty="0"/>
          </a:p>
        </p:txBody>
      </p:sp>
      <p:sp>
        <p:nvSpPr>
          <p:cNvPr id="3" name="文本占位符 2">
            <a:extLst>
              <a:ext uri="{FF2B5EF4-FFF2-40B4-BE49-F238E27FC236}">
                <a16:creationId xmlns:a16="http://schemas.microsoft.com/office/drawing/2014/main" id="{60D803F1-DD68-1B41-B12B-5A645E294D3A}"/>
              </a:ext>
            </a:extLst>
          </p:cNvPr>
          <p:cNvSpPr>
            <a:spLocks noGrp="1"/>
          </p:cNvSpPr>
          <p:nvPr>
            <p:ph type="body" idx="1"/>
          </p:nvPr>
        </p:nvSpPr>
        <p:spPr/>
        <p:txBody>
          <a:bodyPr/>
          <a:lstStyle/>
          <a:p>
            <a:r>
              <a:rPr lang="en" altLang="zh-CN" dirty="0"/>
              <a:t>Use the lazy methods, with callbacks, when building large grids or lists. </a:t>
            </a:r>
          </a:p>
          <a:p>
            <a:r>
              <a:rPr lang="en" altLang="zh-CN" dirty="0"/>
              <a:t>That way only the visible portion of the screen is built at startup time.</a:t>
            </a:r>
          </a:p>
          <a:p>
            <a:r>
              <a:rPr lang="en" altLang="zh-CN" dirty="0"/>
              <a:t>Also see:</a:t>
            </a:r>
          </a:p>
          <a:p>
            <a:pPr lvl="1"/>
            <a:r>
              <a:rPr lang="en" altLang="zh-CN" dirty="0">
                <a:hlinkClick r:id="rId2"/>
              </a:rPr>
              <a:t>Working with long lists</a:t>
            </a:r>
            <a:r>
              <a:rPr lang="en" altLang="zh-CN" dirty="0"/>
              <a:t> in the </a:t>
            </a:r>
            <a:r>
              <a:rPr lang="en" altLang="zh-CN" dirty="0">
                <a:hlinkClick r:id="rId3"/>
              </a:rPr>
              <a:t>Cookbook</a:t>
            </a:r>
            <a:endParaRPr lang="en" altLang="zh-CN" dirty="0"/>
          </a:p>
          <a:p>
            <a:pPr lvl="1"/>
            <a:r>
              <a:rPr lang="en" altLang="zh-CN" dirty="0">
                <a:hlinkClick r:id="rId4"/>
              </a:rPr>
              <a:t>Creating a ListView that loads one page at a time</a:t>
            </a:r>
            <a:r>
              <a:rPr lang="en" altLang="zh-CN" dirty="0"/>
              <a:t> </a:t>
            </a:r>
          </a:p>
          <a:p>
            <a:pPr lvl="1"/>
            <a:r>
              <a:rPr lang="en" altLang="zh-CN" dirty="0">
                <a:hlinkClick r:id="rId5"/>
              </a:rPr>
              <a:t>Listview.builder</a:t>
            </a:r>
            <a:r>
              <a:rPr lang="en" altLang="zh-CN" dirty="0"/>
              <a:t> API</a:t>
            </a:r>
            <a:br>
              <a:rPr lang="en" altLang="zh-CN" dirty="0"/>
            </a:br>
            <a:endParaRPr kumimoji="1" lang="zh-CN" altLang="en-US" dirty="0"/>
          </a:p>
        </p:txBody>
      </p:sp>
    </p:spTree>
    <p:extLst>
      <p:ext uri="{BB962C8B-B14F-4D97-AF65-F5344CB8AC3E}">
        <p14:creationId xmlns:p14="http://schemas.microsoft.com/office/powerpoint/2010/main" val="276218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7F514-194A-9E40-B585-CE44D548ECFB}"/>
              </a:ext>
            </a:extLst>
          </p:cNvPr>
          <p:cNvSpPr>
            <a:spLocks noGrp="1"/>
          </p:cNvSpPr>
          <p:nvPr>
            <p:ph type="title"/>
          </p:nvPr>
        </p:nvSpPr>
        <p:spPr/>
        <p:txBody>
          <a:bodyPr/>
          <a:lstStyle/>
          <a:p>
            <a:r>
              <a:rPr lang="en" altLang="zh-CN" dirty="0"/>
              <a:t>Build and display frames in 16ms</a:t>
            </a:r>
            <a:endParaRPr kumimoji="1" lang="zh-CN" altLang="en-US" dirty="0"/>
          </a:p>
        </p:txBody>
      </p:sp>
      <p:sp>
        <p:nvSpPr>
          <p:cNvPr id="3" name="文本占位符 2">
            <a:extLst>
              <a:ext uri="{FF2B5EF4-FFF2-40B4-BE49-F238E27FC236}">
                <a16:creationId xmlns:a16="http://schemas.microsoft.com/office/drawing/2014/main" id="{DE2E6B3B-B311-764C-A027-73B9789A8E6D}"/>
              </a:ext>
            </a:extLst>
          </p:cNvPr>
          <p:cNvSpPr>
            <a:spLocks noGrp="1"/>
          </p:cNvSpPr>
          <p:nvPr>
            <p:ph type="body" idx="1"/>
          </p:nvPr>
        </p:nvSpPr>
        <p:spPr/>
        <p:txBody>
          <a:bodyPr/>
          <a:lstStyle/>
          <a:p>
            <a:r>
              <a:rPr lang="en" altLang="zh-CN" dirty="0"/>
              <a:t>Since there are two separate threads for building and rendering, you have 16ms for building, and 16ms for rendering on a 60Hz display. </a:t>
            </a:r>
          </a:p>
          <a:p>
            <a:r>
              <a:rPr lang="en" altLang="zh-CN" dirty="0"/>
              <a:t>If latency is a concern, build and display a frame in 16ms </a:t>
            </a:r>
            <a:r>
              <a:rPr lang="en" altLang="zh-CN" i="1" dirty="0"/>
              <a:t>or less</a:t>
            </a:r>
            <a:r>
              <a:rPr lang="en" altLang="zh-CN" dirty="0"/>
              <a:t>. </a:t>
            </a:r>
          </a:p>
          <a:p>
            <a:r>
              <a:rPr lang="en" altLang="zh-CN" dirty="0"/>
              <a:t>If you are wondering why 60fps leads to a smooth visual experience, see the video </a:t>
            </a:r>
            <a:r>
              <a:rPr lang="en" altLang="zh-CN" dirty="0">
                <a:hlinkClick r:id="rId2"/>
              </a:rPr>
              <a:t>Why 60fps?</a:t>
            </a:r>
            <a:endParaRPr lang="en" altLang="zh-CN" dirty="0"/>
          </a:p>
        </p:txBody>
      </p:sp>
    </p:spTree>
    <p:extLst>
      <p:ext uri="{BB962C8B-B14F-4D97-AF65-F5344CB8AC3E}">
        <p14:creationId xmlns:p14="http://schemas.microsoft.com/office/powerpoint/2010/main" val="281249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82B43-DD01-C341-A4C5-39D551C2BB0B}"/>
              </a:ext>
            </a:extLst>
          </p:cNvPr>
          <p:cNvSpPr>
            <a:spLocks noGrp="1"/>
          </p:cNvSpPr>
          <p:nvPr>
            <p:ph type="title"/>
          </p:nvPr>
        </p:nvSpPr>
        <p:spPr/>
        <p:txBody>
          <a:bodyPr/>
          <a:lstStyle/>
          <a:p>
            <a:r>
              <a:rPr lang="en" altLang="zh-CN" dirty="0"/>
              <a:t>Pitfalls</a:t>
            </a:r>
            <a:endParaRPr kumimoji="1" lang="zh-CN" altLang="en-US" dirty="0"/>
          </a:p>
        </p:txBody>
      </p:sp>
      <p:sp>
        <p:nvSpPr>
          <p:cNvPr id="3" name="文本占位符 2">
            <a:extLst>
              <a:ext uri="{FF2B5EF4-FFF2-40B4-BE49-F238E27FC236}">
                <a16:creationId xmlns:a16="http://schemas.microsoft.com/office/drawing/2014/main" id="{A82F1C78-69D6-DB4B-BAFA-E40CA7C6FE3C}"/>
              </a:ext>
            </a:extLst>
          </p:cNvPr>
          <p:cNvSpPr>
            <a:spLocks noGrp="1"/>
          </p:cNvSpPr>
          <p:nvPr>
            <p:ph type="body" idx="1"/>
          </p:nvPr>
        </p:nvSpPr>
        <p:spPr/>
        <p:txBody>
          <a:bodyPr/>
          <a:lstStyle/>
          <a:p>
            <a:r>
              <a:rPr lang="en" altLang="zh-CN" dirty="0"/>
              <a:t>If you need to tune your app’s performance, or perhaps the UI isn’t as smooth as you expect, the Flutter plugin for your IDE can help. </a:t>
            </a:r>
          </a:p>
          <a:p>
            <a:r>
              <a:rPr lang="en" altLang="zh-CN" dirty="0"/>
              <a:t>In the Flutter Performance window, enable the </a:t>
            </a:r>
            <a:r>
              <a:rPr lang="en" altLang="zh-CN" b="1" dirty="0"/>
              <a:t>Show widget rebuild information</a:t>
            </a:r>
            <a:r>
              <a:rPr lang="en" altLang="zh-CN" dirty="0"/>
              <a:t> check box. </a:t>
            </a:r>
          </a:p>
          <a:p>
            <a:r>
              <a:rPr lang="en" altLang="zh-CN" dirty="0"/>
              <a:t>This feature helps you detect when frames are being rendered and displayed in more than 16ms. </a:t>
            </a:r>
            <a:endParaRPr kumimoji="1" lang="zh-CN" altLang="en-US" dirty="0"/>
          </a:p>
        </p:txBody>
      </p:sp>
    </p:spTree>
    <p:extLst>
      <p:ext uri="{BB962C8B-B14F-4D97-AF65-F5344CB8AC3E}">
        <p14:creationId xmlns:p14="http://schemas.microsoft.com/office/powerpoint/2010/main" val="300950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标题 3">
            <a:extLst>
              <a:ext uri="{FF2B5EF4-FFF2-40B4-BE49-F238E27FC236}">
                <a16:creationId xmlns:a16="http://schemas.microsoft.com/office/drawing/2014/main" id="{8E7D5A00-A81D-B849-936B-AA716AEC7015}"/>
              </a:ext>
            </a:extLst>
          </p:cNvPr>
          <p:cNvSpPr>
            <a:spLocks noGrp="1"/>
          </p:cNvSpPr>
          <p:nvPr>
            <p:ph type="title"/>
          </p:nvPr>
        </p:nvSpPr>
        <p:spPr/>
        <p:txBody>
          <a:bodyPr/>
          <a:lstStyle/>
          <a:p>
            <a:r>
              <a:rPr lang="en-US" altLang="zh-CN" dirty="0"/>
              <a:t>Topics</a:t>
            </a:r>
            <a:endParaRPr lang="zh-CN" altLang="en-US" dirty="0"/>
          </a:p>
        </p:txBody>
      </p:sp>
      <p:sp>
        <p:nvSpPr>
          <p:cNvPr id="7" name="文本占位符 6">
            <a:extLst>
              <a:ext uri="{FF2B5EF4-FFF2-40B4-BE49-F238E27FC236}">
                <a16:creationId xmlns:a16="http://schemas.microsoft.com/office/drawing/2014/main" id="{C9550E76-3CDF-7445-9554-23270A19B3DF}"/>
              </a:ext>
            </a:extLst>
          </p:cNvPr>
          <p:cNvSpPr>
            <a:spLocks noGrp="1"/>
          </p:cNvSpPr>
          <p:nvPr>
            <p:ph type="body" idx="1"/>
          </p:nvPr>
        </p:nvSpPr>
        <p:spPr/>
        <p:txBody>
          <a:bodyPr/>
          <a:lstStyle/>
          <a:p>
            <a:r>
              <a:rPr lang="en" altLang="zh-CN" sz="2400" dirty="0">
                <a:solidFill>
                  <a:schemeClr val="accent4"/>
                </a:solidFill>
              </a:rPr>
              <a:t>Testing Flutter apps</a:t>
            </a:r>
          </a:p>
          <a:p>
            <a:r>
              <a:rPr lang="en" altLang="zh-CN" sz="2400" dirty="0">
                <a:solidFill>
                  <a:schemeClr val="accent4"/>
                </a:solidFill>
              </a:rPr>
              <a:t>Performance best practices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7F514-194A-9E40-B585-CE44D548ECFB}"/>
              </a:ext>
            </a:extLst>
          </p:cNvPr>
          <p:cNvSpPr>
            <a:spLocks noGrp="1"/>
          </p:cNvSpPr>
          <p:nvPr>
            <p:ph type="title"/>
          </p:nvPr>
        </p:nvSpPr>
        <p:spPr/>
        <p:txBody>
          <a:bodyPr/>
          <a:lstStyle/>
          <a:p>
            <a:endParaRPr kumimoji="1" lang="zh-CN" altLang="en-US" dirty="0"/>
          </a:p>
        </p:txBody>
      </p:sp>
      <p:sp>
        <p:nvSpPr>
          <p:cNvPr id="5" name="文本占位符 4">
            <a:extLst>
              <a:ext uri="{FF2B5EF4-FFF2-40B4-BE49-F238E27FC236}">
                <a16:creationId xmlns:a16="http://schemas.microsoft.com/office/drawing/2014/main" id="{31D8EA3A-B3F7-BB41-ADF3-2744B01C05F0}"/>
              </a:ext>
            </a:extLst>
          </p:cNvPr>
          <p:cNvSpPr>
            <a:spLocks noGrp="1"/>
          </p:cNvSpPr>
          <p:nvPr>
            <p:ph type="body" idx="1"/>
          </p:nvPr>
        </p:nvSpPr>
        <p:spPr/>
        <p:txBody>
          <a:bodyPr/>
          <a:lstStyle/>
          <a:p>
            <a:endParaRPr lang="zh-CN" altLang="en-US"/>
          </a:p>
        </p:txBody>
      </p:sp>
      <p:pic>
        <p:nvPicPr>
          <p:cNvPr id="6" name="图片 5">
            <a:extLst>
              <a:ext uri="{FF2B5EF4-FFF2-40B4-BE49-F238E27FC236}">
                <a16:creationId xmlns:a16="http://schemas.microsoft.com/office/drawing/2014/main" id="{0C5C2230-2E85-AB4C-AD13-5A73BAAAF47E}"/>
              </a:ext>
            </a:extLst>
          </p:cNvPr>
          <p:cNvPicPr>
            <a:picLocks noChangeAspect="1"/>
          </p:cNvPicPr>
          <p:nvPr/>
        </p:nvPicPr>
        <p:blipFill>
          <a:blip r:embed="rId2"/>
          <a:stretch>
            <a:fillRect/>
          </a:stretch>
        </p:blipFill>
        <p:spPr>
          <a:xfrm>
            <a:off x="305068" y="0"/>
            <a:ext cx="8533863" cy="5143500"/>
          </a:xfrm>
          <a:prstGeom prst="rect">
            <a:avLst/>
          </a:prstGeom>
        </p:spPr>
      </p:pic>
    </p:spTree>
    <p:extLst>
      <p:ext uri="{BB962C8B-B14F-4D97-AF65-F5344CB8AC3E}">
        <p14:creationId xmlns:p14="http://schemas.microsoft.com/office/powerpoint/2010/main" val="3461328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3F11E-666D-B84D-9C11-E9388915D9AB}"/>
              </a:ext>
            </a:extLst>
          </p:cNvPr>
          <p:cNvSpPr>
            <a:spLocks noGrp="1"/>
          </p:cNvSpPr>
          <p:nvPr>
            <p:ph type="title"/>
          </p:nvPr>
        </p:nvSpPr>
        <p:spPr/>
        <p:txBody>
          <a:bodyPr/>
          <a:lstStyle/>
          <a:p>
            <a:r>
              <a:rPr lang="en" altLang="zh-CN" dirty="0"/>
              <a:t>Resources</a:t>
            </a:r>
            <a:endParaRPr kumimoji="1" lang="zh-CN" altLang="en-US" dirty="0"/>
          </a:p>
        </p:txBody>
      </p:sp>
      <p:sp>
        <p:nvSpPr>
          <p:cNvPr id="3" name="文本占位符 2">
            <a:extLst>
              <a:ext uri="{FF2B5EF4-FFF2-40B4-BE49-F238E27FC236}">
                <a16:creationId xmlns:a16="http://schemas.microsoft.com/office/drawing/2014/main" id="{182E718B-1DDA-E448-9D91-DA8242E944E0}"/>
              </a:ext>
            </a:extLst>
          </p:cNvPr>
          <p:cNvSpPr>
            <a:spLocks noGrp="1"/>
          </p:cNvSpPr>
          <p:nvPr>
            <p:ph type="body" idx="1"/>
          </p:nvPr>
        </p:nvSpPr>
        <p:spPr/>
        <p:txBody>
          <a:bodyPr/>
          <a:lstStyle/>
          <a:p>
            <a:pPr marL="114300" indent="0">
              <a:buNone/>
            </a:pPr>
            <a:r>
              <a:rPr lang="en" altLang="zh-CN" dirty="0"/>
              <a:t>For more performance info, see the following resources:</a:t>
            </a:r>
          </a:p>
          <a:p>
            <a:r>
              <a:rPr lang="en" altLang="zh-CN" dirty="0">
                <a:hlinkClick r:id="rId2"/>
              </a:rPr>
              <a:t>Performance optimizations</a:t>
            </a:r>
            <a:r>
              <a:rPr lang="en" altLang="zh-CN" dirty="0"/>
              <a:t> in the </a:t>
            </a:r>
            <a:r>
              <a:rPr lang="en" altLang="zh-CN" dirty="0" err="1"/>
              <a:t>AnimatedBuilder</a:t>
            </a:r>
            <a:r>
              <a:rPr lang="en" altLang="zh-CN" dirty="0"/>
              <a:t> API page</a:t>
            </a:r>
          </a:p>
          <a:p>
            <a:r>
              <a:rPr lang="en" altLang="zh-CN" dirty="0">
                <a:hlinkClick r:id="rId3"/>
              </a:rPr>
              <a:t>Performance considerations for opacity animation</a:t>
            </a:r>
            <a:r>
              <a:rPr lang="en" altLang="zh-CN" dirty="0"/>
              <a:t> in the Opacity API page</a:t>
            </a:r>
          </a:p>
          <a:p>
            <a:r>
              <a:rPr lang="en" altLang="zh-CN" dirty="0">
                <a:hlinkClick r:id="rId4"/>
              </a:rPr>
              <a:t>Child elements’ lifecycle</a:t>
            </a:r>
            <a:r>
              <a:rPr lang="en" altLang="zh-CN" dirty="0"/>
              <a:t> and how to load them efficiently, in the </a:t>
            </a:r>
            <a:r>
              <a:rPr lang="en" altLang="zh-CN" dirty="0" err="1"/>
              <a:t>ListView</a:t>
            </a:r>
            <a:r>
              <a:rPr lang="en" altLang="zh-CN" dirty="0"/>
              <a:t> API page</a:t>
            </a:r>
          </a:p>
          <a:p>
            <a:r>
              <a:rPr lang="en" altLang="zh-CN" dirty="0">
                <a:hlinkClick r:id="rId5"/>
              </a:rPr>
              <a:t>Performance considerations</a:t>
            </a:r>
            <a:r>
              <a:rPr lang="en" altLang="zh-CN" dirty="0"/>
              <a:t> of a </a:t>
            </a:r>
            <a:r>
              <a:rPr lang="en" altLang="zh-CN" dirty="0" err="1">
                <a:solidFill>
                  <a:schemeClr val="accent4"/>
                </a:solidFill>
              </a:rPr>
              <a:t>StatefulWidget</a:t>
            </a:r>
            <a:endParaRPr lang="en" altLang="zh-CN" dirty="0">
              <a:solidFill>
                <a:schemeClr val="accent4"/>
              </a:solidFill>
            </a:endParaRPr>
          </a:p>
          <a:p>
            <a:endParaRPr kumimoji="1" lang="zh-CN" altLang="en-US" dirty="0"/>
          </a:p>
        </p:txBody>
      </p:sp>
    </p:spTree>
    <p:extLst>
      <p:ext uri="{BB962C8B-B14F-4D97-AF65-F5344CB8AC3E}">
        <p14:creationId xmlns:p14="http://schemas.microsoft.com/office/powerpoint/2010/main" val="350086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Thank you!</a:t>
            </a:r>
            <a:endParaRPr dirty="0"/>
          </a:p>
        </p:txBody>
      </p:sp>
      <p:sp>
        <p:nvSpPr>
          <p:cNvPr id="397" name="Google Shape;397;p5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r>
              <a:rPr lang="en-US" altLang="zh-CN" dirty="0" err="1"/>
              <a:t>Wenxuan</a:t>
            </a:r>
            <a:r>
              <a:rPr lang="en-US" altLang="zh-CN" dirty="0"/>
              <a:t> Shi</a:t>
            </a:r>
          </a:p>
          <a:p>
            <a:pPr marL="0" lvl="0" indent="0"/>
            <a:r>
              <a:rPr lang="en-US" altLang="zh-CN" dirty="0"/>
              <a:t>College of Software, Nankai University</a:t>
            </a:r>
          </a:p>
          <a:p>
            <a:pPr marL="0" lvl="0" indent="0"/>
            <a:endParaRPr lang="en-US" altLang="zh-CN" dirty="0"/>
          </a:p>
          <a:p>
            <a:pPr marL="0" lvl="0" indent="0"/>
            <a:r>
              <a:rPr lang="en-US" altLang="zh-CN" dirty="0"/>
              <a:t>Email: </a:t>
            </a:r>
            <a:r>
              <a:rPr lang="en-US" altLang="zh-CN" dirty="0" err="1"/>
              <a:t>shiwx@nankai.edu.cn</a:t>
            </a:r>
            <a:endParaRPr lang="en-US" altLang="zh-CN" dirty="0"/>
          </a:p>
          <a:p>
            <a:pPr marL="0" lvl="0" indent="0"/>
            <a:r>
              <a:rPr lang="en-US" altLang="zh-CN" dirty="0" err="1"/>
              <a:t>Wechat</a:t>
            </a:r>
            <a:r>
              <a:rPr lang="en-US" altLang="zh-CN" dirty="0"/>
              <a:t>: 13920561100</a:t>
            </a: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455700" y="526350"/>
            <a:ext cx="8232600" cy="4090800"/>
          </a:xfrm>
          <a:prstGeom prst="rect">
            <a:avLst/>
          </a:prstGeom>
        </p:spPr>
        <p:txBody>
          <a:bodyPr spcFirstLastPara="1" wrap="square" lIns="91425" tIns="91425" rIns="91425" bIns="91425" anchor="ctr" anchorCtr="0">
            <a:noAutofit/>
          </a:bodyPr>
          <a:lstStyle/>
          <a:p>
            <a:pPr algn="ctr"/>
            <a:r>
              <a:rPr lang="en" altLang="zh-CN" dirty="0"/>
              <a:t>Testing Flutter apps</a:t>
            </a:r>
          </a:p>
        </p:txBody>
      </p:sp>
    </p:spTree>
    <p:extLst>
      <p:ext uri="{BB962C8B-B14F-4D97-AF65-F5344CB8AC3E}">
        <p14:creationId xmlns:p14="http://schemas.microsoft.com/office/powerpoint/2010/main" val="47334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标题 3">
            <a:extLst>
              <a:ext uri="{FF2B5EF4-FFF2-40B4-BE49-F238E27FC236}">
                <a16:creationId xmlns:a16="http://schemas.microsoft.com/office/drawing/2014/main" id="{8E7D5A00-A81D-B849-936B-AA716AEC7015}"/>
              </a:ext>
            </a:extLst>
          </p:cNvPr>
          <p:cNvSpPr>
            <a:spLocks noGrp="1"/>
          </p:cNvSpPr>
          <p:nvPr>
            <p:ph type="title"/>
          </p:nvPr>
        </p:nvSpPr>
        <p:spPr/>
        <p:txBody>
          <a:bodyPr/>
          <a:lstStyle/>
          <a:p>
            <a:r>
              <a:rPr lang="en-US" altLang="zh-CN" dirty="0"/>
              <a:t>Testing</a:t>
            </a:r>
            <a:endParaRPr lang="zh-CN" altLang="en-US" dirty="0"/>
          </a:p>
        </p:txBody>
      </p:sp>
      <p:sp>
        <p:nvSpPr>
          <p:cNvPr id="7" name="文本占位符 6">
            <a:extLst>
              <a:ext uri="{FF2B5EF4-FFF2-40B4-BE49-F238E27FC236}">
                <a16:creationId xmlns:a16="http://schemas.microsoft.com/office/drawing/2014/main" id="{C9550E76-3CDF-7445-9554-23270A19B3DF}"/>
              </a:ext>
            </a:extLst>
          </p:cNvPr>
          <p:cNvSpPr>
            <a:spLocks noGrp="1"/>
          </p:cNvSpPr>
          <p:nvPr>
            <p:ph type="body" idx="1"/>
          </p:nvPr>
        </p:nvSpPr>
        <p:spPr/>
        <p:txBody>
          <a:bodyPr/>
          <a:lstStyle/>
          <a:p>
            <a:r>
              <a:rPr lang="en" altLang="zh-CN" dirty="0"/>
              <a:t>The more features your app has, the harder it is to test manually. </a:t>
            </a:r>
          </a:p>
          <a:p>
            <a:r>
              <a:rPr lang="en" altLang="zh-CN" dirty="0"/>
              <a:t>Automated tests help ensure that your app performs correctly before you publish it, while retaining your feature and bug fix velocity.</a:t>
            </a:r>
          </a:p>
          <a:p>
            <a:r>
              <a:rPr lang="en" altLang="zh-CN" dirty="0"/>
              <a:t>Automated testing falls into a few categories:</a:t>
            </a:r>
          </a:p>
          <a:p>
            <a:pPr lvl="1"/>
            <a:r>
              <a:rPr lang="en" altLang="zh-CN" dirty="0"/>
              <a:t>A </a:t>
            </a:r>
            <a:r>
              <a:rPr lang="en" altLang="zh-CN" i="1" dirty="0">
                <a:hlinkClick r:id="rId3"/>
              </a:rPr>
              <a:t>unit test</a:t>
            </a:r>
            <a:r>
              <a:rPr lang="en" altLang="zh-CN" dirty="0"/>
              <a:t> tests a single function, method, or class.</a:t>
            </a:r>
          </a:p>
          <a:p>
            <a:pPr lvl="1"/>
            <a:r>
              <a:rPr lang="en" altLang="zh-CN" dirty="0"/>
              <a:t>A </a:t>
            </a:r>
            <a:r>
              <a:rPr lang="en" altLang="zh-CN" i="1" dirty="0">
                <a:hlinkClick r:id="rId4"/>
              </a:rPr>
              <a:t>widget test</a:t>
            </a:r>
            <a:r>
              <a:rPr lang="en" altLang="zh-CN" dirty="0"/>
              <a:t> (in other UI frameworks referred to as </a:t>
            </a:r>
            <a:r>
              <a:rPr lang="en" altLang="zh-CN" i="1" dirty="0"/>
              <a:t>component test</a:t>
            </a:r>
            <a:r>
              <a:rPr lang="en" altLang="zh-CN" dirty="0"/>
              <a:t>) tests a single widget.</a:t>
            </a:r>
          </a:p>
          <a:p>
            <a:pPr lvl="1"/>
            <a:r>
              <a:rPr lang="en" altLang="zh-CN" dirty="0"/>
              <a:t>An </a:t>
            </a:r>
            <a:r>
              <a:rPr lang="en" altLang="zh-CN" i="1" dirty="0">
                <a:hlinkClick r:id="rId5"/>
              </a:rPr>
              <a:t>integration test</a:t>
            </a:r>
            <a:r>
              <a:rPr lang="en" altLang="zh-CN" dirty="0"/>
              <a:t> tests a complete app or a large part of an app.</a:t>
            </a:r>
          </a:p>
        </p:txBody>
      </p:sp>
    </p:spTree>
    <p:extLst>
      <p:ext uri="{BB962C8B-B14F-4D97-AF65-F5344CB8AC3E}">
        <p14:creationId xmlns:p14="http://schemas.microsoft.com/office/powerpoint/2010/main" val="365195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E0E90-10E8-7B43-951D-C356A409213E}"/>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A1DB68EB-430B-444D-BD0E-1F17C177DCAD}"/>
              </a:ext>
            </a:extLst>
          </p:cNvPr>
          <p:cNvSpPr>
            <a:spLocks noGrp="1"/>
          </p:cNvSpPr>
          <p:nvPr>
            <p:ph type="body" idx="1"/>
          </p:nvPr>
        </p:nvSpPr>
        <p:spPr/>
        <p:txBody>
          <a:bodyPr/>
          <a:lstStyle/>
          <a:p>
            <a:r>
              <a:rPr lang="en" altLang="zh-CN" dirty="0"/>
              <a:t>Generally speaking, a well-tested app has many unit and widget tests, tracked by </a:t>
            </a:r>
            <a:r>
              <a:rPr lang="en" altLang="zh-CN" dirty="0">
                <a:hlinkClick r:id="rId3"/>
              </a:rPr>
              <a:t>code coverage</a:t>
            </a:r>
            <a:r>
              <a:rPr lang="en" altLang="zh-CN" dirty="0"/>
              <a:t>, plus enough integration tests to cover all the important use cases. </a:t>
            </a:r>
          </a:p>
          <a:p>
            <a:r>
              <a:rPr lang="en" altLang="zh-CN" dirty="0"/>
              <a:t>This advice is based on the fact that there are trade-offs between different kinds of testing, seen below.</a:t>
            </a:r>
            <a:endParaRPr kumimoji="1" lang="zh-CN" altLang="en-US" dirty="0"/>
          </a:p>
        </p:txBody>
      </p:sp>
      <p:pic>
        <p:nvPicPr>
          <p:cNvPr id="4" name="图片 3">
            <a:extLst>
              <a:ext uri="{FF2B5EF4-FFF2-40B4-BE49-F238E27FC236}">
                <a16:creationId xmlns:a16="http://schemas.microsoft.com/office/drawing/2014/main" id="{87160118-01F0-AD4A-9D31-12A155C53D34}"/>
              </a:ext>
            </a:extLst>
          </p:cNvPr>
          <p:cNvPicPr>
            <a:picLocks noChangeAspect="1"/>
          </p:cNvPicPr>
          <p:nvPr/>
        </p:nvPicPr>
        <p:blipFill>
          <a:blip r:embed="rId4"/>
          <a:stretch>
            <a:fillRect/>
          </a:stretch>
        </p:blipFill>
        <p:spPr>
          <a:xfrm>
            <a:off x="1438667" y="3103691"/>
            <a:ext cx="6266665" cy="1921568"/>
          </a:xfrm>
          <a:prstGeom prst="rect">
            <a:avLst/>
          </a:prstGeom>
        </p:spPr>
      </p:pic>
    </p:spTree>
    <p:extLst>
      <p:ext uri="{BB962C8B-B14F-4D97-AF65-F5344CB8AC3E}">
        <p14:creationId xmlns:p14="http://schemas.microsoft.com/office/powerpoint/2010/main" val="413803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A3984-D1A1-0045-B5E1-925FC6F90BEA}"/>
              </a:ext>
            </a:extLst>
          </p:cNvPr>
          <p:cNvSpPr>
            <a:spLocks noGrp="1"/>
          </p:cNvSpPr>
          <p:nvPr>
            <p:ph type="title"/>
          </p:nvPr>
        </p:nvSpPr>
        <p:spPr/>
        <p:txBody>
          <a:bodyPr/>
          <a:lstStyle/>
          <a:p>
            <a:r>
              <a:rPr lang="en" altLang="zh-CN" dirty="0"/>
              <a:t>Unit tests</a:t>
            </a:r>
            <a:endParaRPr kumimoji="1" lang="zh-CN" altLang="en-US" dirty="0"/>
          </a:p>
        </p:txBody>
      </p:sp>
      <p:sp>
        <p:nvSpPr>
          <p:cNvPr id="3" name="文本占位符 2">
            <a:extLst>
              <a:ext uri="{FF2B5EF4-FFF2-40B4-BE49-F238E27FC236}">
                <a16:creationId xmlns:a16="http://schemas.microsoft.com/office/drawing/2014/main" id="{C29A0441-1CC4-8943-93A9-3F4F24F6665D}"/>
              </a:ext>
            </a:extLst>
          </p:cNvPr>
          <p:cNvSpPr>
            <a:spLocks noGrp="1"/>
          </p:cNvSpPr>
          <p:nvPr>
            <p:ph type="body" idx="1"/>
          </p:nvPr>
        </p:nvSpPr>
        <p:spPr/>
        <p:txBody>
          <a:bodyPr/>
          <a:lstStyle/>
          <a:p>
            <a:r>
              <a:rPr lang="en" altLang="zh-CN" dirty="0"/>
              <a:t>A </a:t>
            </a:r>
            <a:r>
              <a:rPr lang="en" altLang="zh-CN" i="1" dirty="0"/>
              <a:t>unit test</a:t>
            </a:r>
            <a:r>
              <a:rPr lang="en" altLang="zh-CN" dirty="0"/>
              <a:t> tests a single function, method, or class. </a:t>
            </a:r>
          </a:p>
          <a:p>
            <a:r>
              <a:rPr lang="en" altLang="zh-CN" dirty="0"/>
              <a:t>Unit tests generally don’t read from or write to disk, render to screen, or receive user actions from outside the process running the test.</a:t>
            </a:r>
          </a:p>
          <a:p>
            <a:r>
              <a:rPr lang="en" altLang="zh-CN" dirty="0"/>
              <a:t>Recipes</a:t>
            </a:r>
          </a:p>
          <a:p>
            <a:pPr lvl="1"/>
            <a:r>
              <a:rPr lang="en" altLang="zh-CN" dirty="0">
                <a:hlinkClick r:id="rId2"/>
              </a:rPr>
              <a:t>An introduction to unit testing</a:t>
            </a:r>
            <a:endParaRPr lang="en" altLang="zh-CN" dirty="0"/>
          </a:p>
          <a:p>
            <a:pPr lvl="1"/>
            <a:r>
              <a:rPr lang="en" altLang="zh-CN" dirty="0">
                <a:hlinkClick r:id="rId3"/>
              </a:rPr>
              <a:t>Mock dependencies using Mockito</a:t>
            </a:r>
            <a:endParaRPr lang="en" altLang="zh-CN" dirty="0"/>
          </a:p>
        </p:txBody>
      </p:sp>
    </p:spTree>
    <p:extLst>
      <p:ext uri="{BB962C8B-B14F-4D97-AF65-F5344CB8AC3E}">
        <p14:creationId xmlns:p14="http://schemas.microsoft.com/office/powerpoint/2010/main" val="389723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824C4-202F-CB44-A22C-B96D314F8056}"/>
              </a:ext>
            </a:extLst>
          </p:cNvPr>
          <p:cNvSpPr>
            <a:spLocks noGrp="1"/>
          </p:cNvSpPr>
          <p:nvPr>
            <p:ph type="title"/>
          </p:nvPr>
        </p:nvSpPr>
        <p:spPr/>
        <p:txBody>
          <a:bodyPr/>
          <a:lstStyle/>
          <a:p>
            <a:r>
              <a:rPr lang="en" altLang="zh-CN" dirty="0"/>
              <a:t>Widget tests</a:t>
            </a:r>
            <a:endParaRPr kumimoji="1" lang="zh-CN" altLang="en-US" dirty="0"/>
          </a:p>
        </p:txBody>
      </p:sp>
      <p:sp>
        <p:nvSpPr>
          <p:cNvPr id="3" name="文本占位符 2">
            <a:extLst>
              <a:ext uri="{FF2B5EF4-FFF2-40B4-BE49-F238E27FC236}">
                <a16:creationId xmlns:a16="http://schemas.microsoft.com/office/drawing/2014/main" id="{7BACFDAA-1658-6D4A-9973-DCFCE0DD104C}"/>
              </a:ext>
            </a:extLst>
          </p:cNvPr>
          <p:cNvSpPr>
            <a:spLocks noGrp="1"/>
          </p:cNvSpPr>
          <p:nvPr>
            <p:ph type="body" idx="1"/>
          </p:nvPr>
        </p:nvSpPr>
        <p:spPr/>
        <p:txBody>
          <a:bodyPr/>
          <a:lstStyle/>
          <a:p>
            <a:r>
              <a:rPr lang="en" altLang="zh-CN" dirty="0"/>
              <a:t>A </a:t>
            </a:r>
            <a:r>
              <a:rPr lang="en" altLang="zh-CN" i="1" dirty="0"/>
              <a:t>widget test</a:t>
            </a:r>
            <a:r>
              <a:rPr lang="en" altLang="zh-CN" dirty="0"/>
              <a:t> (in other UI frameworks referred to as </a:t>
            </a:r>
            <a:r>
              <a:rPr lang="en" altLang="zh-CN" i="1" dirty="0"/>
              <a:t>component test</a:t>
            </a:r>
            <a:r>
              <a:rPr lang="en" altLang="zh-CN" dirty="0"/>
              <a:t>) tests a single widget. </a:t>
            </a:r>
          </a:p>
          <a:p>
            <a:r>
              <a:rPr lang="en" altLang="zh-CN" dirty="0"/>
              <a:t>The goal of a widget test is to verify that the widget’s UI looks and interacts as expected.</a:t>
            </a:r>
          </a:p>
          <a:p>
            <a:r>
              <a:rPr lang="en" altLang="zh-CN" dirty="0"/>
              <a:t>Recipes</a:t>
            </a:r>
          </a:p>
          <a:p>
            <a:pPr lvl="1"/>
            <a:r>
              <a:rPr lang="en" altLang="zh-CN" dirty="0">
                <a:hlinkClick r:id="rId2"/>
              </a:rPr>
              <a:t>An introduction to widget testing</a:t>
            </a:r>
            <a:endParaRPr lang="en" altLang="zh-CN" dirty="0"/>
          </a:p>
          <a:p>
            <a:pPr lvl="1"/>
            <a:r>
              <a:rPr lang="en" altLang="zh-CN" dirty="0">
                <a:hlinkClick r:id="rId3"/>
              </a:rPr>
              <a:t>Find widgets</a:t>
            </a:r>
            <a:endParaRPr lang="en" altLang="zh-CN" dirty="0"/>
          </a:p>
          <a:p>
            <a:pPr lvl="1"/>
            <a:r>
              <a:rPr lang="en" altLang="zh-CN" dirty="0">
                <a:hlinkClick r:id="rId4"/>
              </a:rPr>
              <a:t>Tap, drag, and enter text</a:t>
            </a:r>
            <a:endParaRPr lang="en" altLang="zh-CN" dirty="0"/>
          </a:p>
        </p:txBody>
      </p:sp>
    </p:spTree>
    <p:extLst>
      <p:ext uri="{BB962C8B-B14F-4D97-AF65-F5344CB8AC3E}">
        <p14:creationId xmlns:p14="http://schemas.microsoft.com/office/powerpoint/2010/main" val="239305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19823-019B-7E4B-A58A-44E0119DAE38}"/>
              </a:ext>
            </a:extLst>
          </p:cNvPr>
          <p:cNvSpPr>
            <a:spLocks noGrp="1"/>
          </p:cNvSpPr>
          <p:nvPr>
            <p:ph type="title"/>
          </p:nvPr>
        </p:nvSpPr>
        <p:spPr/>
        <p:txBody>
          <a:bodyPr/>
          <a:lstStyle/>
          <a:p>
            <a:r>
              <a:rPr lang="en" altLang="zh-CN" dirty="0"/>
              <a:t>Integration tests</a:t>
            </a:r>
            <a:endParaRPr kumimoji="1" lang="zh-CN" altLang="en-US" dirty="0"/>
          </a:p>
        </p:txBody>
      </p:sp>
      <p:sp>
        <p:nvSpPr>
          <p:cNvPr id="3" name="文本占位符 2">
            <a:extLst>
              <a:ext uri="{FF2B5EF4-FFF2-40B4-BE49-F238E27FC236}">
                <a16:creationId xmlns:a16="http://schemas.microsoft.com/office/drawing/2014/main" id="{7C4FC313-FD96-554A-97E6-B72D3790AB39}"/>
              </a:ext>
            </a:extLst>
          </p:cNvPr>
          <p:cNvSpPr>
            <a:spLocks noGrp="1"/>
          </p:cNvSpPr>
          <p:nvPr>
            <p:ph type="body" idx="1"/>
          </p:nvPr>
        </p:nvSpPr>
        <p:spPr/>
        <p:txBody>
          <a:bodyPr/>
          <a:lstStyle/>
          <a:p>
            <a:r>
              <a:rPr lang="en" altLang="zh-CN" dirty="0"/>
              <a:t>An </a:t>
            </a:r>
            <a:r>
              <a:rPr lang="en" altLang="zh-CN" i="1" dirty="0"/>
              <a:t>integration test</a:t>
            </a:r>
            <a:r>
              <a:rPr lang="en" altLang="zh-CN" dirty="0"/>
              <a:t> tests a complete app or a large part of an app. </a:t>
            </a:r>
          </a:p>
          <a:p>
            <a:r>
              <a:rPr lang="en" altLang="zh-CN" dirty="0"/>
              <a:t>The goal of an integration test is to verify that all the widgets and services being tested work together as expected. Furthermore, you can use integration tests to verify your app’s performance.</a:t>
            </a:r>
          </a:p>
          <a:p>
            <a:r>
              <a:rPr lang="en" altLang="zh-CN" dirty="0"/>
              <a:t>Recipes</a:t>
            </a:r>
          </a:p>
          <a:p>
            <a:pPr lvl="1"/>
            <a:r>
              <a:rPr lang="en" altLang="zh-CN" dirty="0">
                <a:hlinkClick r:id="rId2"/>
              </a:rPr>
              <a:t>An introduction to integration testing</a:t>
            </a:r>
            <a:endParaRPr lang="en" altLang="zh-CN" dirty="0"/>
          </a:p>
          <a:p>
            <a:pPr lvl="1"/>
            <a:r>
              <a:rPr lang="en" altLang="zh-CN" dirty="0">
                <a:hlinkClick r:id="rId3"/>
              </a:rPr>
              <a:t>Handle scrolling</a:t>
            </a:r>
            <a:endParaRPr lang="en" altLang="zh-CN" dirty="0"/>
          </a:p>
          <a:p>
            <a:pPr lvl="1"/>
            <a:r>
              <a:rPr lang="en" altLang="zh-CN" dirty="0">
                <a:hlinkClick r:id="rId4"/>
              </a:rPr>
              <a:t>Performance profiling</a:t>
            </a:r>
            <a:endParaRPr lang="en" altLang="zh-CN" dirty="0"/>
          </a:p>
        </p:txBody>
      </p:sp>
    </p:spTree>
    <p:extLst>
      <p:ext uri="{BB962C8B-B14F-4D97-AF65-F5344CB8AC3E}">
        <p14:creationId xmlns:p14="http://schemas.microsoft.com/office/powerpoint/2010/main" val="251718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B70F5-A926-7E40-8BBC-A81626F2FB37}"/>
              </a:ext>
            </a:extLst>
          </p:cNvPr>
          <p:cNvSpPr>
            <a:spLocks noGrp="1"/>
          </p:cNvSpPr>
          <p:nvPr>
            <p:ph type="title"/>
          </p:nvPr>
        </p:nvSpPr>
        <p:spPr/>
        <p:txBody>
          <a:bodyPr/>
          <a:lstStyle/>
          <a:p>
            <a:r>
              <a:rPr lang="en" altLang="zh-CN" dirty="0"/>
              <a:t>Continuous integration services</a:t>
            </a:r>
            <a:endParaRPr kumimoji="1" lang="zh-CN" altLang="en-US" dirty="0"/>
          </a:p>
        </p:txBody>
      </p:sp>
      <p:sp>
        <p:nvSpPr>
          <p:cNvPr id="3" name="文本占位符 2">
            <a:extLst>
              <a:ext uri="{FF2B5EF4-FFF2-40B4-BE49-F238E27FC236}">
                <a16:creationId xmlns:a16="http://schemas.microsoft.com/office/drawing/2014/main" id="{B299E26B-DA64-B74F-A5EA-2DF689DEFBB8}"/>
              </a:ext>
            </a:extLst>
          </p:cNvPr>
          <p:cNvSpPr>
            <a:spLocks noGrp="1"/>
          </p:cNvSpPr>
          <p:nvPr>
            <p:ph type="body" idx="1"/>
          </p:nvPr>
        </p:nvSpPr>
        <p:spPr/>
        <p:txBody>
          <a:bodyPr/>
          <a:lstStyle/>
          <a:p>
            <a:r>
              <a:rPr lang="en" altLang="zh-CN" dirty="0"/>
              <a:t>Continuous integration (CI) services allow you to run your tests automatically when pushing new code changes. </a:t>
            </a:r>
          </a:p>
          <a:p>
            <a:r>
              <a:rPr lang="en" altLang="zh-CN" dirty="0"/>
              <a:t>This provides timely feedback on whether the code changes work as expected and do not introduce bugs.</a:t>
            </a:r>
            <a:endParaRPr kumimoji="1" lang="zh-CN" altLang="en-US" dirty="0"/>
          </a:p>
        </p:txBody>
      </p:sp>
    </p:spTree>
    <p:extLst>
      <p:ext uri="{BB962C8B-B14F-4D97-AF65-F5344CB8AC3E}">
        <p14:creationId xmlns:p14="http://schemas.microsoft.com/office/powerpoint/2010/main" val="2884043840"/>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1178</TotalTime>
  <Words>964</Words>
  <Application>Microsoft Macintosh PowerPoint</Application>
  <PresentationFormat>全屏显示(16:9)</PresentationFormat>
  <Paragraphs>100</Paragraphs>
  <Slides>22</Slides>
  <Notes>7</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22</vt:i4>
      </vt:variant>
    </vt:vector>
  </HeadingPairs>
  <TitlesOfParts>
    <vt:vector size="25" baseType="lpstr">
      <vt:lpstr>Arial</vt:lpstr>
      <vt:lpstr>Roboto</vt:lpstr>
      <vt:lpstr>Geometric</vt:lpstr>
      <vt:lpstr>Testing &amp; Performance</vt:lpstr>
      <vt:lpstr>Topics</vt:lpstr>
      <vt:lpstr>Testing Flutter apps</vt:lpstr>
      <vt:lpstr>Testing</vt:lpstr>
      <vt:lpstr>PowerPoint 演示文稿</vt:lpstr>
      <vt:lpstr>Unit tests</vt:lpstr>
      <vt:lpstr>Widget tests</vt:lpstr>
      <vt:lpstr>Integration tests</vt:lpstr>
      <vt:lpstr>Continuous integration services</vt:lpstr>
      <vt:lpstr>PowerPoint 演示文稿</vt:lpstr>
      <vt:lpstr>Performance best practices</vt:lpstr>
      <vt:lpstr>Introduction</vt:lpstr>
      <vt:lpstr>Best practices</vt:lpstr>
      <vt:lpstr>PowerPoint 演示文稿</vt:lpstr>
      <vt:lpstr>PowerPoint 演示文稿</vt:lpstr>
      <vt:lpstr>PowerPoint 演示文稿</vt:lpstr>
      <vt:lpstr>Render grids and lists lazily</vt:lpstr>
      <vt:lpstr>Build and display frames in 16ms</vt:lpstr>
      <vt:lpstr>Pitfalls</vt:lpstr>
      <vt:lpstr>PowerPoint 演示文稿</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Magic of Flutter</dc:title>
  <cp:lastModifiedBy>Walkman Neo</cp:lastModifiedBy>
  <cp:revision>157</cp:revision>
  <dcterms:modified xsi:type="dcterms:W3CDTF">2021-08-28T01:49:36Z</dcterms:modified>
</cp:coreProperties>
</file>