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490" r:id="rId2"/>
    <p:sldId id="491" r:id="rId3"/>
    <p:sldId id="492" r:id="rId4"/>
    <p:sldId id="493" r:id="rId5"/>
    <p:sldId id="502" r:id="rId6"/>
    <p:sldId id="503" r:id="rId7"/>
    <p:sldId id="504" r:id="rId8"/>
    <p:sldId id="494" r:id="rId9"/>
    <p:sldId id="511" r:id="rId10"/>
    <p:sldId id="505" r:id="rId11"/>
    <p:sldId id="506" r:id="rId12"/>
    <p:sldId id="507" r:id="rId13"/>
    <p:sldId id="508" r:id="rId14"/>
    <p:sldId id="495" r:id="rId15"/>
    <p:sldId id="496" r:id="rId16"/>
    <p:sldId id="298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man Neo" initials="WN" lastIdx="2" clrIdx="0">
    <p:extLst>
      <p:ext uri="{19B8F6BF-5375-455C-9EA6-DF929625EA0E}">
        <p15:presenceInfo xmlns:p15="http://schemas.microsoft.com/office/powerpoint/2012/main" userId="2f8c92057b78d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79"/>
  </p:normalViewPr>
  <p:slideViewPr>
    <p:cSldViewPr snapToGrid="0" snapToObjects="1">
      <p:cViewPr varScale="1">
        <p:scale>
          <a:sx n="140" d="100"/>
          <a:sy n="14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5345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9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237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234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243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703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d7dadc7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d7dadc7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82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52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91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86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11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29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029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8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layout/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flutter/website/master/examples/layout/lakes/step5/images/lake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utter/website/tree/master/examples/layout/lakes/step6/lib/main.dar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lutter/website/tree/master/examples/layout/lakes/step6/pubspec.yaml" TargetMode="External"/><Relationship Id="rId4" Type="http://schemas.openxmlformats.org/officeDocument/2006/relationships/hyperlink" Target="https://github.com/flutter/website/tree/master/examples/layout/lakes/step6/imag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tools/format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lutter/website/tree/master/examples/layout/lakes/step2/lib/main.dart" TargetMode="External"/><Relationship Id="rId4" Type="http://schemas.openxmlformats.org/officeDocument/2006/relationships/hyperlink" Target="https://flutter.dev/docs/development/tools/hot-reloa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flutter.dev/docs/get-started/codelab#step-1-create-the-starter-flutter-ap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Building layouts</a:t>
            </a:r>
            <a:br>
              <a:rPr lang="en" altLang="zh-CN" dirty="0"/>
            </a:br>
            <a:r>
              <a:rPr lang="en" altLang="zh-CN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https://flutter.dev/docs/development/ui/layout/tutorial</a:t>
            </a:r>
            <a:r>
              <a:rPr lang="en" altLang="zh-CN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817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C561DF-49CA-1945-99E6-D1EC754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3: Implement the button row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F862A2-7F25-6544-B26B-C411F7B0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4059132" cy="3339000"/>
          </a:xfrm>
        </p:spPr>
        <p:txBody>
          <a:bodyPr/>
          <a:lstStyle/>
          <a:p>
            <a:r>
              <a:rPr lang="en" altLang="zh-CN" dirty="0"/>
              <a:t>Since the code for building each column is almost identical, create a private helper method named </a:t>
            </a:r>
            <a:r>
              <a:rPr lang="en" altLang="zh-CN" dirty="0" err="1">
                <a:solidFill>
                  <a:schemeClr val="accent4"/>
                </a:solidFill>
              </a:rPr>
              <a:t>buildButtonColumn</a:t>
            </a:r>
            <a:r>
              <a:rPr lang="en" altLang="zh-CN" dirty="0">
                <a:solidFill>
                  <a:schemeClr val="accent4"/>
                </a:solidFill>
              </a:rPr>
              <a:t>()</a:t>
            </a:r>
            <a:r>
              <a:rPr lang="en" altLang="zh-CN" dirty="0"/>
              <a:t>, which takes a color, an </a:t>
            </a:r>
            <a:r>
              <a:rPr lang="en" altLang="zh-CN" dirty="0">
                <a:solidFill>
                  <a:schemeClr val="accent4"/>
                </a:solidFill>
              </a:rPr>
              <a:t>Icon</a:t>
            </a:r>
            <a:r>
              <a:rPr lang="en" altLang="zh-CN" dirty="0"/>
              <a:t> and </a:t>
            </a:r>
            <a:r>
              <a:rPr lang="en" altLang="zh-CN" dirty="0">
                <a:solidFill>
                  <a:schemeClr val="accent4"/>
                </a:solidFill>
              </a:rPr>
              <a:t>Text</a:t>
            </a:r>
            <a:r>
              <a:rPr lang="en" altLang="zh-CN" dirty="0"/>
              <a:t>, and returns a column with its widgets painted in the given color.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C3319F-2C2B-B64F-868F-D9704DAF2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7800"/>
            <a:ext cx="3838959" cy="40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6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C561DF-49CA-1945-99E6-D1EC754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4: Implement the text section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F862A2-7F25-6544-B26B-C411F7B0B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Define the text section as a variable. </a:t>
            </a:r>
          </a:p>
          <a:p>
            <a:r>
              <a:rPr lang="en" altLang="zh-CN" dirty="0"/>
              <a:t>Put the text in a Container and add padding along each edge.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ECA1AC-BDE6-D844-B9C4-8CABB472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2146300"/>
            <a:ext cx="64135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5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C561DF-49CA-1945-99E6-D1EC754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5: Implement the image section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F862A2-7F25-6544-B26B-C411F7B0B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Create an </a:t>
            </a:r>
            <a:r>
              <a:rPr lang="en" altLang="zh-CN" dirty="0">
                <a:solidFill>
                  <a:schemeClr val="accent4"/>
                </a:solidFill>
              </a:rPr>
              <a:t>images</a:t>
            </a:r>
            <a:r>
              <a:rPr lang="en" altLang="zh-CN" dirty="0"/>
              <a:t> directory at the top of the project.</a:t>
            </a:r>
          </a:p>
          <a:p>
            <a:r>
              <a:rPr lang="en" altLang="zh-CN" dirty="0"/>
              <a:t>Add </a:t>
            </a:r>
            <a:r>
              <a:rPr lang="en" altLang="zh-CN" dirty="0">
                <a:hlinkClick r:id="rId3"/>
              </a:rPr>
              <a:t>lake.jpg</a:t>
            </a:r>
            <a:r>
              <a:rPr lang="en" altLang="zh-CN" dirty="0"/>
              <a:t>.</a:t>
            </a:r>
          </a:p>
          <a:p>
            <a:r>
              <a:rPr lang="en" altLang="zh-CN" dirty="0"/>
              <a:t>Update the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 to include an assets tag. </a:t>
            </a:r>
          </a:p>
          <a:p>
            <a:endParaRPr lang="e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95E8CC-CD5F-8A48-A6B9-7A685A38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48" y="2865085"/>
            <a:ext cx="4394200" cy="1422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859CE2-1989-E34E-AE54-D95478994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808" y="2518029"/>
            <a:ext cx="2858752" cy="25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C561DF-49CA-1945-99E6-D1EC754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6: Final touch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F862A2-7F25-6544-B26B-C411F7B0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3528780" cy="3339000"/>
          </a:xfrm>
        </p:spPr>
        <p:txBody>
          <a:bodyPr/>
          <a:lstStyle/>
          <a:p>
            <a:r>
              <a:rPr lang="en" altLang="zh-CN" dirty="0"/>
              <a:t>In this final step, arrange all of the elements in a </a:t>
            </a:r>
            <a:r>
              <a:rPr lang="en" altLang="zh-CN" dirty="0" err="1">
                <a:solidFill>
                  <a:schemeClr val="accent4"/>
                </a:solidFill>
              </a:rPr>
              <a:t>ListView</a:t>
            </a:r>
            <a:r>
              <a:rPr lang="en" altLang="zh-CN" dirty="0"/>
              <a:t>, rather than a </a:t>
            </a:r>
            <a:r>
              <a:rPr lang="en" altLang="zh-CN" dirty="0">
                <a:solidFill>
                  <a:schemeClr val="accent4"/>
                </a:solidFill>
              </a:rPr>
              <a:t>Column</a:t>
            </a:r>
            <a:r>
              <a:rPr lang="en" altLang="zh-CN" dirty="0"/>
              <a:t>, because a </a:t>
            </a:r>
            <a:r>
              <a:rPr lang="en" altLang="zh-CN" dirty="0" err="1">
                <a:solidFill>
                  <a:schemeClr val="accent4"/>
                </a:solidFill>
              </a:rPr>
              <a:t>ListView</a:t>
            </a:r>
            <a:r>
              <a:rPr lang="en" altLang="zh-CN" dirty="0"/>
              <a:t> supports app body scrolling when the app is run on a small device.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F8458A-9BAD-4940-98A8-E9C42B3DD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1057875"/>
            <a:ext cx="54483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8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C561DF-49CA-1945-99E6-D1EC754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SourceCode</a:t>
            </a:r>
            <a:endParaRPr lang="en" alt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F862A2-7F25-6544-B26B-C411F7B0B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1" dirty="0"/>
              <a:t>Dart code:</a:t>
            </a:r>
            <a:r>
              <a:rPr lang="en" altLang="zh-CN" dirty="0"/>
              <a:t> </a:t>
            </a:r>
            <a:r>
              <a:rPr lang="en" altLang="zh-CN" dirty="0">
                <a:hlinkClick r:id="rId3"/>
              </a:rPr>
              <a:t>main.dart</a:t>
            </a:r>
            <a:endParaRPr lang="en" altLang="zh-CN" dirty="0"/>
          </a:p>
          <a:p>
            <a:r>
              <a:rPr lang="en" altLang="zh-CN" b="1" dirty="0"/>
              <a:t>Image:</a:t>
            </a:r>
            <a:r>
              <a:rPr lang="en" altLang="zh-CN" dirty="0"/>
              <a:t> </a:t>
            </a:r>
            <a:r>
              <a:rPr lang="en" altLang="zh-CN" dirty="0">
                <a:hlinkClick r:id="rId4"/>
              </a:rPr>
              <a:t>images</a:t>
            </a:r>
            <a:endParaRPr lang="en" altLang="zh-CN" dirty="0"/>
          </a:p>
          <a:p>
            <a:r>
              <a:rPr lang="en" altLang="zh-CN" b="1" dirty="0" err="1"/>
              <a:t>Pubspec</a:t>
            </a:r>
            <a:r>
              <a:rPr lang="en" altLang="zh-CN" b="1" dirty="0"/>
              <a:t>:</a:t>
            </a:r>
            <a:r>
              <a:rPr lang="en" altLang="zh-CN" dirty="0"/>
              <a:t> </a:t>
            </a:r>
            <a:r>
              <a:rPr lang="en" altLang="zh-CN" dirty="0">
                <a:hlinkClick r:id="rId5"/>
              </a:rPr>
              <a:t>pubspec.yaml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18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C561DF-49CA-1945-99E6-D1EC754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Tips</a:t>
            </a:r>
            <a:endParaRPr lang="en" alt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F862A2-7F25-6544-B26B-C411F7B0B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When pasting code into your app, indentation can become skewed. You can fix this in your Flutter editor using the </a:t>
            </a:r>
            <a:r>
              <a:rPr lang="en" altLang="zh-CN" dirty="0">
                <a:hlinkClick r:id="rId3"/>
              </a:rPr>
              <a:t>automatic reformatting support</a:t>
            </a:r>
            <a:r>
              <a:rPr lang="en" altLang="zh-CN" dirty="0"/>
              <a:t>.</a:t>
            </a:r>
          </a:p>
          <a:p>
            <a:r>
              <a:rPr lang="en" altLang="zh-CN" dirty="0"/>
              <a:t>For a faster development experience, try Flutter’s </a:t>
            </a:r>
            <a:r>
              <a:rPr lang="en" altLang="zh-CN" dirty="0">
                <a:hlinkClick r:id="rId4"/>
              </a:rPr>
              <a:t>hot reload</a:t>
            </a:r>
            <a:r>
              <a:rPr lang="en" altLang="zh-CN" dirty="0"/>
              <a:t> feature.</a:t>
            </a:r>
          </a:p>
          <a:p>
            <a:r>
              <a:rPr lang="en" altLang="zh-CN" dirty="0"/>
              <a:t>If you have problems, compare your code to </a:t>
            </a:r>
            <a:r>
              <a:rPr lang="en" altLang="zh-CN" dirty="0">
                <a:hlinkClick r:id="rId5"/>
              </a:rPr>
              <a:t>lib/main.dart</a:t>
            </a:r>
            <a:r>
              <a:rPr lang="en" altLang="zh-CN" dirty="0"/>
              <a:t>.</a:t>
            </a:r>
          </a:p>
          <a:p>
            <a:r>
              <a:rPr lang="en" altLang="zh-CN" dirty="0"/>
              <a:t>Note that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is case sensitive.</a:t>
            </a:r>
          </a:p>
          <a:p>
            <a:r>
              <a:rPr lang="en" altLang="zh-CN" dirty="0"/>
              <a:t>The </a:t>
            </a:r>
            <a:r>
              <a:rPr lang="en" altLang="zh-CN" dirty="0" err="1"/>
              <a:t>pubspec</a:t>
            </a:r>
            <a:r>
              <a:rPr lang="en" altLang="zh-CN" dirty="0"/>
              <a:t> file is also sensitive to white space, so use proper indentation.</a:t>
            </a:r>
          </a:p>
          <a:p>
            <a:r>
              <a:rPr lang="en" altLang="zh-CN" dirty="0"/>
              <a:t>You might need to restart the running program (either on the simulator or a connected device) for the </a:t>
            </a:r>
            <a:r>
              <a:rPr lang="en" altLang="zh-CN" dirty="0" err="1"/>
              <a:t>pubspec</a:t>
            </a:r>
            <a:r>
              <a:rPr lang="en" altLang="zh-CN" dirty="0"/>
              <a:t> changes to take effect.</a:t>
            </a:r>
          </a:p>
        </p:txBody>
      </p:sp>
    </p:spTree>
    <p:extLst>
      <p:ext uri="{BB962C8B-B14F-4D97-AF65-F5344CB8AC3E}">
        <p14:creationId xmlns:p14="http://schemas.microsoft.com/office/powerpoint/2010/main" val="337930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/>
            <a:r>
              <a:rPr lang="en-US" altLang="zh-CN" dirty="0"/>
              <a:t>College of Software, Nankai University</a:t>
            </a:r>
          </a:p>
          <a:p>
            <a:pPr marL="0" lvl="0" indent="0"/>
            <a:endParaRPr lang="en-US" altLang="zh-CN" dirty="0"/>
          </a:p>
          <a:p>
            <a:pPr marL="0" lvl="0" indent="0"/>
            <a:r>
              <a:rPr lang="en-US" altLang="zh-CN" dirty="0"/>
              <a:t>Email: </a:t>
            </a:r>
            <a:r>
              <a:rPr lang="en-US" altLang="zh-CN" dirty="0" err="1"/>
              <a:t>shiwx@nankai.edu.cn</a:t>
            </a:r>
            <a:endParaRPr lang="en-US" altLang="zh-CN" dirty="0"/>
          </a:p>
          <a:p>
            <a:pPr marL="0" lvl="0" indent="0"/>
            <a:r>
              <a:rPr lang="en-US" altLang="zh-CN" dirty="0" err="1"/>
              <a:t>Wechat</a:t>
            </a:r>
            <a:r>
              <a:rPr lang="en-US" altLang="zh-CN" dirty="0"/>
              <a:t>: 13920561100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40E14-1965-F94D-8701-D2F54760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What you’ll learn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F726F5-36A2-AB4F-8F75-87BD2821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5211276" cy="3339000"/>
          </a:xfrm>
        </p:spPr>
        <p:txBody>
          <a:bodyPr/>
          <a:lstStyle/>
          <a:p>
            <a:r>
              <a:rPr lang="en" altLang="zh-CN" dirty="0"/>
              <a:t>How Flutter’s layout mechanism works.</a:t>
            </a:r>
          </a:p>
          <a:p>
            <a:r>
              <a:rPr lang="en" altLang="zh-CN" dirty="0"/>
              <a:t>How to lay out widgets vertically and horizontally.</a:t>
            </a:r>
          </a:p>
          <a:p>
            <a:r>
              <a:rPr lang="en" altLang="zh-CN" dirty="0"/>
              <a:t>How to build a Flutter layout.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7D49BC-002B-AE4A-B8E4-70F1EEC7CFC4}"/>
              </a:ext>
            </a:extLst>
          </p:cNvPr>
          <p:cNvSpPr/>
          <p:nvPr/>
        </p:nvSpPr>
        <p:spPr>
          <a:xfrm>
            <a:off x="429768" y="360584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chemeClr val="accent4"/>
                </a:solidFill>
                <a:latin typeface="Roboto" panose="02000000000000000000" pitchFamily="2" charset="0"/>
              </a:rPr>
              <a:t>You’ll build the layout for the following app:</a:t>
            </a:r>
          </a:p>
        </p:txBody>
      </p:sp>
      <p:pic>
        <p:nvPicPr>
          <p:cNvPr id="1026" name="Picture 2" descr="The finished app">
            <a:extLst>
              <a:ext uri="{FF2B5EF4-FFF2-40B4-BE49-F238E27FC236}">
                <a16:creationId xmlns:a16="http://schemas.microsoft.com/office/drawing/2014/main" id="{B1CEF33E-D04F-5140-8C29-72C72C0C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13" y="0"/>
            <a:ext cx="322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C561DF-49CA-1945-99E6-D1EC754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0: Create the app base code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F862A2-7F25-6544-B26B-C411F7B0B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Make sure to </a:t>
            </a:r>
            <a:r>
              <a:rPr lang="en" altLang="zh-CN" dirty="0">
                <a:hlinkClick r:id="rId3"/>
              </a:rPr>
              <a:t>set up</a:t>
            </a:r>
            <a:r>
              <a:rPr lang="en" altLang="zh-CN" dirty="0"/>
              <a:t> your environment, then do the following:</a:t>
            </a:r>
          </a:p>
          <a:p>
            <a:r>
              <a:rPr lang="en" altLang="zh-CN" dirty="0">
                <a:hlinkClick r:id="rId4"/>
              </a:rPr>
              <a:t>Create a basic “Hello World” Flutter app</a:t>
            </a:r>
            <a:r>
              <a:rPr lang="en" altLang="zh-CN" dirty="0"/>
              <a:t>.</a:t>
            </a:r>
          </a:p>
          <a:p>
            <a:r>
              <a:rPr lang="en" altLang="zh-CN" dirty="0"/>
              <a:t>Change the app bar title and the app title as follows: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CF975F-4D39-E941-8907-C17B0D21C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512" y="2495363"/>
            <a:ext cx="4520543" cy="22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4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C561DF-49CA-1945-99E6-D1EC754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1: Diagram the layout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F862A2-7F25-6544-B26B-C411F7B0B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The first step is to break the layout down to its basic elements:</a:t>
            </a:r>
          </a:p>
          <a:p>
            <a:r>
              <a:rPr lang="en" altLang="zh-CN" dirty="0"/>
              <a:t>Identify the rows and columns.</a:t>
            </a:r>
          </a:p>
          <a:p>
            <a:r>
              <a:rPr lang="en" altLang="zh-CN" dirty="0"/>
              <a:t>Does the layout include a grid?</a:t>
            </a:r>
          </a:p>
          <a:p>
            <a:r>
              <a:rPr lang="en" altLang="zh-CN" dirty="0"/>
              <a:t>Are there overlapping elements?</a:t>
            </a:r>
          </a:p>
          <a:p>
            <a:r>
              <a:rPr lang="en" altLang="zh-CN" dirty="0"/>
              <a:t>Does the UI need tabs?</a:t>
            </a:r>
          </a:p>
          <a:p>
            <a:r>
              <a:rPr lang="en" altLang="zh-CN" dirty="0"/>
              <a:t>Notice areas that require alignment, padding, or borders.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65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C561DF-49CA-1945-99E6-D1EC754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1: Diagram the layout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F862A2-7F25-6544-B26B-C411F7B0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4764797" cy="3339000"/>
          </a:xfrm>
        </p:spPr>
        <p:txBody>
          <a:bodyPr/>
          <a:lstStyle/>
          <a:p>
            <a:r>
              <a:rPr lang="en" altLang="zh-CN" dirty="0"/>
              <a:t>First, identify the larger elements. </a:t>
            </a:r>
          </a:p>
          <a:p>
            <a:pPr lvl="1"/>
            <a:r>
              <a:rPr lang="en" altLang="zh-CN" dirty="0"/>
              <a:t>In this example, four elements are arranged into a column: an image, two rows, and a block of text.</a:t>
            </a:r>
            <a:endParaRPr lang="zh-CN" altLang="en-US" dirty="0"/>
          </a:p>
        </p:txBody>
      </p:sp>
      <p:pic>
        <p:nvPicPr>
          <p:cNvPr id="2050" name="Picture 2" descr="Column elements (circled in red)">
            <a:extLst>
              <a:ext uri="{FF2B5EF4-FFF2-40B4-BE49-F238E27FC236}">
                <a16:creationId xmlns:a16="http://schemas.microsoft.com/office/drawing/2014/main" id="{594E653B-16B6-9B48-AD79-B8E97C26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342" y="0"/>
            <a:ext cx="32591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C561DF-49CA-1945-99E6-D1EC754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1: Diagram the layout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F862A2-7F25-6544-B26B-C411F7B0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</p:spPr>
        <p:txBody>
          <a:bodyPr/>
          <a:lstStyle/>
          <a:p>
            <a:r>
              <a:rPr lang="en" altLang="zh-CN" dirty="0"/>
              <a:t>Next, diagram each row. </a:t>
            </a:r>
          </a:p>
          <a:p>
            <a:pPr lvl="1"/>
            <a:r>
              <a:rPr lang="en" altLang="zh-CN" dirty="0"/>
              <a:t>The first row, called the Title section, has 3 children: a column of text, a star icon, and a number.</a:t>
            </a:r>
            <a:endParaRPr lang="zh-CN" altLang="en-US" dirty="0"/>
          </a:p>
        </p:txBody>
      </p:sp>
      <p:pic>
        <p:nvPicPr>
          <p:cNvPr id="3074" name="Picture 2" descr="Title section">
            <a:extLst>
              <a:ext uri="{FF2B5EF4-FFF2-40B4-BE49-F238E27FC236}">
                <a16:creationId xmlns:a16="http://schemas.microsoft.com/office/drawing/2014/main" id="{521EFE80-3B04-A245-A61C-96FA16BD2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26" y="2571750"/>
            <a:ext cx="6767348" cy="227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90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C561DF-49CA-1945-99E6-D1EC754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1: Diagram the layout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F862A2-7F25-6544-B26B-C411F7B0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</p:spPr>
        <p:txBody>
          <a:bodyPr/>
          <a:lstStyle/>
          <a:p>
            <a:pPr lvl="1"/>
            <a:r>
              <a:rPr lang="en" altLang="zh-CN" dirty="0"/>
              <a:t>The second row, called the Button section, also has 3 children: each child is a column that contains an icon and text..</a:t>
            </a:r>
            <a:endParaRPr lang="zh-CN" altLang="en-US" dirty="0"/>
          </a:p>
        </p:txBody>
      </p:sp>
      <p:pic>
        <p:nvPicPr>
          <p:cNvPr id="4098" name="Picture 2" descr="Button section">
            <a:extLst>
              <a:ext uri="{FF2B5EF4-FFF2-40B4-BE49-F238E27FC236}">
                <a16:creationId xmlns:a16="http://schemas.microsoft.com/office/drawing/2014/main" id="{65A30C07-7F71-314B-B517-36D4F486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04" y="2318347"/>
            <a:ext cx="5931392" cy="225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36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C561DF-49CA-1945-99E6-D1EC754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2: Implement the title row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F862A2-7F25-6544-B26B-C411F7B0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4801086" cy="3339000"/>
          </a:xfrm>
        </p:spPr>
        <p:txBody>
          <a:bodyPr/>
          <a:lstStyle/>
          <a:p>
            <a:r>
              <a:rPr lang="en" altLang="zh-CN" dirty="0"/>
              <a:t>First, you’ll build the left column in the title section. </a:t>
            </a:r>
          </a:p>
          <a:p>
            <a:r>
              <a:rPr lang="en" altLang="zh-CN" dirty="0"/>
              <a:t>Add the following code at the top of the </a:t>
            </a:r>
            <a:r>
              <a:rPr lang="en" altLang="zh-CN" dirty="0">
                <a:solidFill>
                  <a:schemeClr val="accent4"/>
                </a:solidFill>
              </a:rPr>
              <a:t>build() </a:t>
            </a:r>
            <a:r>
              <a:rPr lang="en" altLang="zh-CN" dirty="0"/>
              <a:t>method of the </a:t>
            </a:r>
            <a:r>
              <a:rPr lang="en" altLang="zh-CN" dirty="0" err="1">
                <a:solidFill>
                  <a:schemeClr val="accent4"/>
                </a:solidFill>
              </a:rPr>
              <a:t>MyApp</a:t>
            </a:r>
            <a:r>
              <a:rPr lang="en" altLang="zh-CN" dirty="0"/>
              <a:t> class: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D02C86-1532-CB45-888B-F460AA12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496" y="1017800"/>
            <a:ext cx="2514094" cy="40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2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C561DF-49CA-1945-99E6-D1EC7542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2: Implement the title row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F862A2-7F25-6544-B26B-C411F7B0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3003253" cy="3339000"/>
          </a:xfrm>
        </p:spPr>
        <p:txBody>
          <a:bodyPr/>
          <a:lstStyle/>
          <a:p>
            <a:r>
              <a:rPr lang="en" altLang="zh-CN" dirty="0"/>
              <a:t>First, you’ll build the left column in the title section. </a:t>
            </a:r>
          </a:p>
          <a:p>
            <a:r>
              <a:rPr lang="en" altLang="zh-CN" dirty="0"/>
              <a:t>Add the following code at the top of the </a:t>
            </a:r>
            <a:r>
              <a:rPr lang="en" altLang="zh-CN" dirty="0">
                <a:solidFill>
                  <a:schemeClr val="accent4"/>
                </a:solidFill>
              </a:rPr>
              <a:t>build() </a:t>
            </a:r>
            <a:r>
              <a:rPr lang="en" altLang="zh-CN" dirty="0"/>
              <a:t>method of the </a:t>
            </a:r>
            <a:r>
              <a:rPr lang="en" altLang="zh-CN" dirty="0" err="1">
                <a:solidFill>
                  <a:schemeClr val="accent4"/>
                </a:solidFill>
              </a:rPr>
              <a:t>MyApp</a:t>
            </a:r>
            <a:r>
              <a:rPr lang="en" altLang="zh-CN" dirty="0"/>
              <a:t> class: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D02C86-1532-CB45-888B-F460AA12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953" y="1017800"/>
            <a:ext cx="2514094" cy="401878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39C21C0-934D-264A-81AF-D2D61F162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880" y="1710926"/>
            <a:ext cx="3246120" cy="23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1237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665</Words>
  <Application>Microsoft Macintosh PowerPoint</Application>
  <PresentationFormat>全屏显示(16:9)</PresentationFormat>
  <Paragraphs>62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Arial</vt:lpstr>
      <vt:lpstr>Roboto</vt:lpstr>
      <vt:lpstr>Geometric</vt:lpstr>
      <vt:lpstr>Building layouts https://flutter.dev/docs/development/ui/layout/tutorial </vt:lpstr>
      <vt:lpstr>What you’ll learn</vt:lpstr>
      <vt:lpstr>Step 0: Create the app base code</vt:lpstr>
      <vt:lpstr>Step 1: Diagram the layout</vt:lpstr>
      <vt:lpstr>Step 1: Diagram the layout</vt:lpstr>
      <vt:lpstr>Step 1: Diagram the layout</vt:lpstr>
      <vt:lpstr>Step 1: Diagram the layout</vt:lpstr>
      <vt:lpstr>Step 2: Implement the title row</vt:lpstr>
      <vt:lpstr>Step 2: Implement the title row</vt:lpstr>
      <vt:lpstr>Step 3: Implement the button row</vt:lpstr>
      <vt:lpstr>Step 4: Implement the text section</vt:lpstr>
      <vt:lpstr>Step 5: Implement the image section</vt:lpstr>
      <vt:lpstr>Step 6: Final touch</vt:lpstr>
      <vt:lpstr>SourceCode</vt:lpstr>
      <vt:lpstr>Tips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Magic of Flutter</dc:title>
  <cp:lastModifiedBy>Walkman Neo</cp:lastModifiedBy>
  <cp:revision>177</cp:revision>
  <dcterms:modified xsi:type="dcterms:W3CDTF">2021-08-28T03:58:06Z</dcterms:modified>
</cp:coreProperties>
</file>