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435" r:id="rId2"/>
    <p:sldId id="436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65" r:id="rId15"/>
    <p:sldId id="466" r:id="rId16"/>
    <p:sldId id="468" r:id="rId17"/>
    <p:sldId id="298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kman Neo" initials="WN" lastIdx="2" clrIdx="0">
    <p:extLst>
      <p:ext uri="{19B8F6BF-5375-455C-9EA6-DF929625EA0E}">
        <p15:presenceInfo xmlns:p15="http://schemas.microsoft.com/office/powerpoint/2012/main" userId="2f8c92057b78d5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79"/>
  </p:normalViewPr>
  <p:slideViewPr>
    <p:cSldViewPr snapToGrid="0" snapToObjects="1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8ebc69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88ebc691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 is used for immutable elements that only rely on the object configuration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 is used for elements that can dynamically change based on state-changes in the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Everytime that state changes, setChange() is called by the object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776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d7dadc7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d7dadc7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development/ui/interactiv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tter/website/tree/master/examples/layout/lakes/interactive/lib/main.dart" TargetMode="External"/><Relationship Id="rId2" Type="http://schemas.openxmlformats.org/officeDocument/2006/relationships/hyperlink" Target="https://flutter.dev/docs/testing/debugg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lutter/website/tree/master/examples/layout/lakes/interactive/images/lake.jpg" TargetMode="External"/><Relationship Id="rId4" Type="http://schemas.openxmlformats.org/officeDocument/2006/relationships/hyperlink" Target="https://github.com/flutter/website/tree/master/examples/layout/lakes/interactive/pubspec.ya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GestureDetector-class.html" TargetMode="External"/><Relationship Id="rId2" Type="http://schemas.openxmlformats.org/officeDocument/2006/relationships/hyperlink" Target="https://material.io/design/guidelin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ocs/development/ui/interactive#managing-stat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material/IconButton-class.html" TargetMode="External"/><Relationship Id="rId13" Type="http://schemas.openxmlformats.org/officeDocument/2006/relationships/hyperlink" Target="https://api.flutter.dev/flutter/material/TextField-class.html" TargetMode="External"/><Relationship Id="rId3" Type="http://schemas.openxmlformats.org/officeDocument/2006/relationships/hyperlink" Target="https://api.flutter.dev/flutter/widgets/FormField-class.html" TargetMode="External"/><Relationship Id="rId7" Type="http://schemas.openxmlformats.org/officeDocument/2006/relationships/hyperlink" Target="https://api.flutter.dev/flutter/material/FloatingActionButton-class.html" TargetMode="External"/><Relationship Id="rId12" Type="http://schemas.openxmlformats.org/officeDocument/2006/relationships/hyperlink" Target="https://api.flutter.dev/flutter/material/Switch-class.html" TargetMode="External"/><Relationship Id="rId2" Type="http://schemas.openxmlformats.org/officeDocument/2006/relationships/hyperlink" Target="https://api.flutter.dev/flutter/widgets/Form-cla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material/TextButton-class.html" TargetMode="External"/><Relationship Id="rId11" Type="http://schemas.openxmlformats.org/officeDocument/2006/relationships/hyperlink" Target="https://api.flutter.dev/flutter/material/Slider-class.html" TargetMode="External"/><Relationship Id="rId5" Type="http://schemas.openxmlformats.org/officeDocument/2006/relationships/hyperlink" Target="https://api.flutter.dev/flutter/material/DropdownButton-class.html" TargetMode="External"/><Relationship Id="rId10" Type="http://schemas.openxmlformats.org/officeDocument/2006/relationships/hyperlink" Target="https://api.flutter.dev/flutter/material/ElevatedButton-class.html" TargetMode="External"/><Relationship Id="rId4" Type="http://schemas.openxmlformats.org/officeDocument/2006/relationships/hyperlink" Target="https://api.flutter.dev/flutter/material/Checkbox-class.html" TargetMode="External"/><Relationship Id="rId9" Type="http://schemas.openxmlformats.org/officeDocument/2006/relationships/hyperlink" Target="https://api.flutter.dev/flutter/material/Radio-class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allery.flutter.dev/" TargetMode="External"/><Relationship Id="rId3" Type="http://schemas.openxmlformats.org/officeDocument/2006/relationships/hyperlink" Target="https://flutter.dev/docs/cookbook" TargetMode="External"/><Relationship Id="rId7" Type="http://schemas.openxmlformats.org/officeDocument/2006/relationships/hyperlink" Target="https://api.flutter.dev/" TargetMode="External"/><Relationship Id="rId2" Type="http://schemas.openxmlformats.org/officeDocument/2006/relationships/hyperlink" Target="https://flutter.dev/docs/cookbook/ges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tter.dev/docs/development/ui/advanced/gestures" TargetMode="External"/><Relationship Id="rId5" Type="http://schemas.openxmlformats.org/officeDocument/2006/relationships/hyperlink" Target="https://flutter.dev/docs/development/ui/widgets-intro" TargetMode="External"/><Relationship Id="rId10" Type="http://schemas.openxmlformats.org/officeDocument/2006/relationships/hyperlink" Target="https://www.youtube.com/watch?v=dkyY9WCGMi0" TargetMode="External"/><Relationship Id="rId4" Type="http://schemas.openxmlformats.org/officeDocument/2006/relationships/hyperlink" Target="https://flutter.dev/docs/development/ui/widgets-intro#handling-gestures" TargetMode="External"/><Relationship Id="rId9" Type="http://schemas.openxmlformats.org/officeDocument/2006/relationships/hyperlink" Target="https://github.com/flutter/galler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flutter.dev/docs/development/ui/layout/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material/InkWell-class.html" TargetMode="External"/><Relationship Id="rId3" Type="http://schemas.openxmlformats.org/officeDocument/2006/relationships/hyperlink" Target="https://api.flutter.dev/flutter/material/IconButton-class.html" TargetMode="External"/><Relationship Id="rId7" Type="http://schemas.openxmlformats.org/officeDocument/2006/relationships/hyperlink" Target="https://api.flutter.dev/flutter/material/Slider-class.html" TargetMode="External"/><Relationship Id="rId2" Type="http://schemas.openxmlformats.org/officeDocument/2006/relationships/hyperlink" Target="https://api.flutter.dev/flutter/widgets/Icon-cla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material/Radio-class.html" TargetMode="External"/><Relationship Id="rId5" Type="http://schemas.openxmlformats.org/officeDocument/2006/relationships/hyperlink" Target="https://api.flutter.dev/flutter/material/Checkbox-class.html" TargetMode="External"/><Relationship Id="rId10" Type="http://schemas.openxmlformats.org/officeDocument/2006/relationships/hyperlink" Target="https://api.flutter.dev/flutter/material/TextField-class.html" TargetMode="External"/><Relationship Id="rId4" Type="http://schemas.openxmlformats.org/officeDocument/2006/relationships/hyperlink" Target="https://api.flutter.dev/flutter/widgets/Text-class.html" TargetMode="External"/><Relationship Id="rId9" Type="http://schemas.openxmlformats.org/officeDocument/2006/relationships/hyperlink" Target="https://api.flutter.dev/flutter/widgets/Form-clas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codelab#step-1-create-the-starter-flutter-app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utter/website/tree/master/examples/layout/lakes/step6/images/lake.jpg" TargetMode="External"/><Relationship Id="rId5" Type="http://schemas.openxmlformats.org/officeDocument/2006/relationships/hyperlink" Target="https://github.com/flutter/website/tree/master/examples/layout/lakes/step6/pubspec.yaml" TargetMode="External"/><Relationship Id="rId4" Type="http://schemas.openxmlformats.org/officeDocument/2006/relationships/hyperlink" Target="https://github.com/flutter/website/tree/master/examples/layout/lakes/step6/lib/main.dar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55700" y="526350"/>
            <a:ext cx="8232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dirty="0"/>
              <a:t>Adding interactivity to your Flutter app</a:t>
            </a:r>
            <a:br>
              <a:rPr lang="en" altLang="zh-CN" dirty="0"/>
            </a:br>
            <a:r>
              <a:rPr lang="en" altLang="zh-C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https://flutter.dev/docs/development/ui/interactive</a:t>
            </a:r>
            <a:r>
              <a:rPr lang="en" altLang="zh-CN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39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C88A1-6D32-3949-84AD-03573799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BEF20-050C-6240-A3E4-8D8E6D0F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4260299" cy="3339000"/>
          </a:xfrm>
        </p:spPr>
        <p:txBody>
          <a:bodyPr/>
          <a:lstStyle/>
          <a:p>
            <a:r>
              <a:rPr lang="en" altLang="zh-CN" dirty="0"/>
              <a:t>The class also defines a </a:t>
            </a:r>
            <a:r>
              <a:rPr lang="en" altLang="zh-CN" dirty="0">
                <a:solidFill>
                  <a:schemeClr val="accent4"/>
                </a:solidFill>
              </a:rPr>
              <a:t>build() </a:t>
            </a:r>
            <a:r>
              <a:rPr lang="en" altLang="zh-CN" dirty="0"/>
              <a:t>method, which creates a row containing a red </a:t>
            </a:r>
            <a:r>
              <a:rPr lang="en" altLang="zh-CN" dirty="0" err="1">
                <a:solidFill>
                  <a:schemeClr val="accent4"/>
                </a:solidFill>
              </a:rPr>
              <a:t>IconButton</a:t>
            </a:r>
            <a:r>
              <a:rPr lang="en" altLang="zh-CN" dirty="0"/>
              <a:t>, and </a:t>
            </a:r>
            <a:r>
              <a:rPr lang="en" altLang="zh-CN" dirty="0">
                <a:solidFill>
                  <a:schemeClr val="accent4"/>
                </a:solidFill>
              </a:rPr>
              <a:t>Text</a:t>
            </a:r>
            <a:r>
              <a:rPr lang="en" altLang="zh-CN" dirty="0"/>
              <a:t>. 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EA6FC6-7672-514E-9422-5DC0F603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58" y="0"/>
            <a:ext cx="41238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4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700C7-02E5-9E44-B837-E8E7BFA9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4A9729-8770-6744-91DE-52686F3A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5348121" cy="3339000"/>
          </a:xfrm>
        </p:spPr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solidFill>
                  <a:schemeClr val="accent4"/>
                </a:solidFill>
              </a:rPr>
              <a:t>_</a:t>
            </a:r>
            <a:r>
              <a:rPr lang="en" altLang="zh-CN" dirty="0" err="1">
                <a:solidFill>
                  <a:schemeClr val="accent4"/>
                </a:solidFill>
              </a:rPr>
              <a:t>toggleFavorite</a:t>
            </a:r>
            <a:r>
              <a:rPr lang="en" altLang="zh-CN" dirty="0">
                <a:solidFill>
                  <a:schemeClr val="accent4"/>
                </a:solidFill>
              </a:rPr>
              <a:t>() </a:t>
            </a:r>
            <a:r>
              <a:rPr lang="en" altLang="zh-CN" dirty="0"/>
              <a:t>method, which is called when the </a:t>
            </a:r>
            <a:r>
              <a:rPr lang="en" altLang="zh-CN" dirty="0" err="1">
                <a:solidFill>
                  <a:schemeClr val="accent4"/>
                </a:solidFill>
              </a:rPr>
              <a:t>IconButton</a:t>
            </a:r>
            <a:r>
              <a:rPr lang="en" altLang="zh-CN" dirty="0"/>
              <a:t> is pressed, calls </a:t>
            </a:r>
            <a:r>
              <a:rPr lang="en" altLang="zh-CN" dirty="0" err="1">
                <a:solidFill>
                  <a:schemeClr val="accent4"/>
                </a:solidFill>
              </a:rPr>
              <a:t>setState</a:t>
            </a:r>
            <a:r>
              <a:rPr lang="en" altLang="zh-CN" dirty="0">
                <a:solidFill>
                  <a:schemeClr val="accent4"/>
                </a:solidFill>
              </a:rPr>
              <a:t>()</a:t>
            </a:r>
            <a:r>
              <a:rPr lang="en" altLang="zh-CN" dirty="0"/>
              <a:t>. 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E80421-CE23-0A40-84EE-9D1E9F5A0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109" y="1257300"/>
            <a:ext cx="2933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634F-CB66-8743-A937-76275EF5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800" dirty="0"/>
              <a:t>Step 4: Plug the stateful widget into the widget tree</a:t>
            </a:r>
            <a:endParaRPr kumimoji="1" lang="zh-CN" altLang="en-US" sz="28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8D03E-EA3F-8241-890A-5331EA2D3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r>
              <a:rPr lang="en" altLang="zh-CN" dirty="0"/>
              <a:t>Add your custom stateful widget to the widget tree in the app’s </a:t>
            </a:r>
            <a:r>
              <a:rPr lang="en" altLang="zh-CN" dirty="0">
                <a:solidFill>
                  <a:schemeClr val="accent4"/>
                </a:solidFill>
              </a:rPr>
              <a:t>build() </a:t>
            </a:r>
            <a:r>
              <a:rPr lang="en" altLang="zh-CN" dirty="0"/>
              <a:t>method. 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D5921-220A-204C-9325-AFB11AEE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457669"/>
            <a:ext cx="6134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64DFA-5D18-B342-8228-E3EBEB46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Problems?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4982D-5609-6B49-B1EA-7388CB213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If you can’t get your code to run, look in your IDE for possible errors. </a:t>
            </a:r>
            <a:r>
              <a:rPr lang="en" altLang="zh-CN" dirty="0">
                <a:hlinkClick r:id="rId2"/>
              </a:rPr>
              <a:t>Debugging Flutter apps</a:t>
            </a:r>
            <a:r>
              <a:rPr lang="en" altLang="zh-CN" dirty="0"/>
              <a:t> might help. </a:t>
            </a:r>
          </a:p>
          <a:p>
            <a:r>
              <a:rPr lang="en" altLang="zh-CN" dirty="0"/>
              <a:t>If you still can’t find the problem, check your code against the interactive lakes example on GitHub.</a:t>
            </a:r>
          </a:p>
          <a:p>
            <a:pPr lvl="1"/>
            <a:r>
              <a:rPr lang="en" altLang="zh-CN" dirty="0">
                <a:hlinkClick r:id="rId3"/>
              </a:rPr>
              <a:t>lib/main.dart</a:t>
            </a:r>
            <a:endParaRPr lang="en" altLang="zh-CN" dirty="0"/>
          </a:p>
          <a:p>
            <a:pPr lvl="1"/>
            <a:r>
              <a:rPr lang="en" altLang="zh-CN" dirty="0">
                <a:hlinkClick r:id="rId4"/>
              </a:rPr>
              <a:t>pubspec.yaml</a:t>
            </a:r>
            <a:endParaRPr lang="en" altLang="zh-CN" dirty="0"/>
          </a:p>
          <a:p>
            <a:pPr lvl="1"/>
            <a:r>
              <a:rPr lang="en" altLang="zh-CN" dirty="0">
                <a:hlinkClick r:id="rId5"/>
              </a:rPr>
              <a:t>lakes.jpg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11846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6696-F6CD-1C40-B6D5-F4011975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Other interactive widgets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3676B-71EF-ED4C-8E6B-F76F2FF98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Flutter offers a variety of buttons and similar interactive widgets. </a:t>
            </a:r>
          </a:p>
          <a:p>
            <a:pPr lvl="1"/>
            <a:r>
              <a:rPr lang="en" altLang="zh-CN" dirty="0"/>
              <a:t>Most of these widgets implement the </a:t>
            </a:r>
            <a:r>
              <a:rPr lang="en" altLang="zh-CN" dirty="0">
                <a:hlinkClick r:id="rId2"/>
              </a:rPr>
              <a:t>Material Design guidelines</a:t>
            </a:r>
            <a:r>
              <a:rPr lang="en" altLang="zh-CN" dirty="0"/>
              <a:t>, which define a set of components with an opinionated UI.</a:t>
            </a:r>
          </a:p>
          <a:p>
            <a:r>
              <a:rPr lang="en" altLang="zh-CN" dirty="0"/>
              <a:t>If you prefer, you can use </a:t>
            </a:r>
            <a:r>
              <a:rPr lang="en" altLang="zh-CN" dirty="0">
                <a:hlinkClick r:id="rId3"/>
              </a:rPr>
              <a:t>GestureDetector</a:t>
            </a:r>
            <a:r>
              <a:rPr lang="en" altLang="zh-CN" dirty="0"/>
              <a:t> to build interactivity into any custom widget. </a:t>
            </a:r>
          </a:p>
          <a:p>
            <a:pPr lvl="1"/>
            <a:r>
              <a:rPr lang="en" altLang="zh-CN" dirty="0"/>
              <a:t>You can find examples of </a:t>
            </a:r>
            <a:r>
              <a:rPr lang="en" altLang="zh-CN" dirty="0" err="1"/>
              <a:t>GestureDetector</a:t>
            </a:r>
            <a:r>
              <a:rPr lang="en" altLang="zh-CN" dirty="0"/>
              <a:t> in </a:t>
            </a:r>
            <a:r>
              <a:rPr lang="en" altLang="zh-CN" dirty="0">
                <a:hlinkClick r:id="rId4"/>
              </a:rPr>
              <a:t>Managing state</a:t>
            </a:r>
            <a:r>
              <a:rPr lang="en" altLang="zh-CN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98234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31A4B-A0FD-2240-AC70-5BE4B079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F851B9-19C3-1149-8FE9-3921E8E3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2817755" cy="3339000"/>
          </a:xfrm>
        </p:spPr>
        <p:txBody>
          <a:bodyPr/>
          <a:lstStyle/>
          <a:p>
            <a:r>
              <a:rPr lang="en" altLang="zh-CN" dirty="0"/>
              <a:t>Standard widgets</a:t>
            </a:r>
          </a:p>
          <a:p>
            <a:pPr lvl="1"/>
            <a:r>
              <a:rPr lang="en" altLang="zh-CN" dirty="0">
                <a:hlinkClick r:id="rId2"/>
              </a:rPr>
              <a:t>Form</a:t>
            </a:r>
            <a:endParaRPr lang="en" altLang="zh-CN" dirty="0"/>
          </a:p>
          <a:p>
            <a:pPr lvl="1"/>
            <a:r>
              <a:rPr lang="en" altLang="zh-CN" dirty="0">
                <a:hlinkClick r:id="rId3"/>
              </a:rPr>
              <a:t>FormField</a:t>
            </a:r>
            <a:endParaRPr lang="en" altLang="zh-CN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7F62FC0-9EFD-1440-BBC6-D502D705EEDC}"/>
              </a:ext>
            </a:extLst>
          </p:cNvPr>
          <p:cNvSpPr txBox="1">
            <a:spLocks/>
          </p:cNvSpPr>
          <p:nvPr/>
        </p:nvSpPr>
        <p:spPr>
          <a:xfrm>
            <a:off x="3129455" y="1095868"/>
            <a:ext cx="5669178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altLang="zh-CN" dirty="0"/>
              <a:t>Material Components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4"/>
              </a:rPr>
              <a:t>Checkbox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5"/>
              </a:rPr>
              <a:t>DropdownButton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6"/>
              </a:rPr>
              <a:t>TextButton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7"/>
              </a:rPr>
              <a:t>FloatingActionButton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8"/>
              </a:rPr>
              <a:t>IconButton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9"/>
              </a:rPr>
              <a:t>Radio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10"/>
              </a:rPr>
              <a:t>ElevatedButton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11"/>
              </a:rPr>
              <a:t>Slider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12"/>
              </a:rPr>
              <a:t>Switch</a:t>
            </a:r>
            <a:endParaRPr lang="en" altLang="zh-CN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" altLang="zh-CN" dirty="0">
                <a:hlinkClick r:id="rId13"/>
              </a:rPr>
              <a:t>TextField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55052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198EF-C2F9-7A45-9ECC-2B546AEA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Resources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94B05-A35F-9D4F-96D9-5646AA0B8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Gestures</a:t>
            </a:r>
            <a:r>
              <a:rPr lang="en" altLang="zh-CN" dirty="0"/>
              <a:t>, a section in the </a:t>
            </a:r>
            <a:r>
              <a:rPr lang="en" altLang="zh-CN" dirty="0">
                <a:hlinkClick r:id="rId3"/>
              </a:rPr>
              <a:t>Flutter cookbook</a:t>
            </a:r>
            <a:r>
              <a:rPr lang="en" altLang="zh-CN" dirty="0"/>
              <a:t>.</a:t>
            </a:r>
          </a:p>
          <a:p>
            <a:r>
              <a:rPr lang="en" altLang="zh-CN" dirty="0">
                <a:hlinkClick r:id="rId4"/>
              </a:rPr>
              <a:t>Handling gestures</a:t>
            </a:r>
            <a:r>
              <a:rPr lang="en" altLang="zh-CN" sz="1800" dirty="0"/>
              <a:t>, a section in </a:t>
            </a:r>
            <a:r>
              <a:rPr lang="en" altLang="zh-CN" dirty="0">
                <a:hlinkClick r:id="rId5"/>
              </a:rPr>
              <a:t>Introduction to widgets</a:t>
            </a:r>
            <a:r>
              <a:rPr lang="en" altLang="zh-CN" sz="1800" dirty="0"/>
              <a:t>.</a:t>
            </a:r>
          </a:p>
          <a:p>
            <a:r>
              <a:rPr lang="en" altLang="zh-CN" dirty="0">
                <a:hlinkClick r:id="rId6"/>
              </a:rPr>
              <a:t>Gestures in Flutter</a:t>
            </a:r>
            <a:r>
              <a:rPr lang="en" altLang="zh-CN" sz="1800" dirty="0"/>
              <a:t>.</a:t>
            </a:r>
          </a:p>
          <a:p>
            <a:r>
              <a:rPr lang="en" altLang="zh-CN" dirty="0">
                <a:hlinkClick r:id="rId7"/>
              </a:rPr>
              <a:t>Flutter API documentation</a:t>
            </a:r>
            <a:r>
              <a:rPr lang="en" altLang="zh-CN" sz="1800" dirty="0"/>
              <a:t>.</a:t>
            </a:r>
          </a:p>
          <a:p>
            <a:r>
              <a:rPr lang="en" altLang="zh-CN" sz="1800" dirty="0"/>
              <a:t>Flutter Gallery </a:t>
            </a:r>
            <a:r>
              <a:rPr lang="en" altLang="zh-CN" dirty="0">
                <a:hlinkClick r:id="rId8"/>
              </a:rPr>
              <a:t>running app</a:t>
            </a:r>
            <a:r>
              <a:rPr lang="en" altLang="zh-CN" sz="1800" dirty="0"/>
              <a:t>, </a:t>
            </a:r>
            <a:r>
              <a:rPr lang="en" altLang="zh-CN" dirty="0">
                <a:hlinkClick r:id="rId9"/>
              </a:rPr>
              <a:t>repo</a:t>
            </a:r>
            <a:r>
              <a:rPr lang="en" altLang="zh-CN" sz="1800" dirty="0"/>
              <a:t>.</a:t>
            </a:r>
          </a:p>
          <a:p>
            <a:r>
              <a:rPr lang="en" altLang="zh-CN" dirty="0">
                <a:hlinkClick r:id="rId10"/>
              </a:rPr>
              <a:t>Flutter’s Layered Design</a:t>
            </a:r>
            <a:r>
              <a:rPr lang="en" altLang="zh-CN" sz="1800" dirty="0"/>
              <a:t> (video)</a:t>
            </a:r>
            <a:r>
              <a:rPr lang="en-US" altLang="zh-CN" sz="1800" dirty="0"/>
              <a:t>.</a:t>
            </a:r>
            <a:endParaRPr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3622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you!</a:t>
            </a:r>
            <a:endParaRPr dirty="0"/>
          </a:p>
        </p:txBody>
      </p:sp>
      <p:sp>
        <p:nvSpPr>
          <p:cNvPr id="397" name="Google Shape;397;p5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/>
              <a:t>Wenxuan</a:t>
            </a:r>
            <a:r>
              <a:rPr lang="en-US" altLang="zh-CN" dirty="0"/>
              <a:t> Shi</a:t>
            </a:r>
          </a:p>
          <a:p>
            <a:pPr marL="0" lvl="0" indent="0"/>
            <a:r>
              <a:rPr lang="en-US" altLang="zh-CN" dirty="0"/>
              <a:t>College of Software, Nankai University</a:t>
            </a:r>
          </a:p>
          <a:p>
            <a:pPr marL="0" lvl="0" indent="0"/>
            <a:endParaRPr lang="en-US" altLang="zh-CN" dirty="0"/>
          </a:p>
          <a:p>
            <a:pPr marL="0" lvl="0" indent="0"/>
            <a:r>
              <a:rPr lang="en-US" altLang="zh-CN" dirty="0"/>
              <a:t>Email: </a:t>
            </a:r>
            <a:r>
              <a:rPr lang="en-US" altLang="zh-CN" dirty="0" err="1"/>
              <a:t>shiwx@nankai.edu.cn</a:t>
            </a:r>
            <a:endParaRPr lang="en-US" altLang="zh-CN" dirty="0"/>
          </a:p>
          <a:p>
            <a:pPr marL="0" lvl="0" indent="0"/>
            <a:r>
              <a:rPr lang="en-US" altLang="zh-CN" dirty="0" err="1"/>
              <a:t>Wechat</a:t>
            </a:r>
            <a:r>
              <a:rPr lang="en-US" altLang="zh-CN" dirty="0"/>
              <a:t>: 13920561100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8E67AF7-920C-344D-B6F6-0C354C1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What you’ll learn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9B122FF-BAFD-064A-B190-D527A5FA4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How to respond to taps.</a:t>
            </a:r>
          </a:p>
          <a:p>
            <a:r>
              <a:rPr lang="en" altLang="zh-CN" dirty="0"/>
              <a:t>How to create a custom widget.</a:t>
            </a:r>
          </a:p>
          <a:p>
            <a:r>
              <a:rPr lang="en" altLang="zh-CN" dirty="0"/>
              <a:t>The difference between stateless and stateful widgets.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8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2C047-8785-1542-B6FD-D3DA6B3A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6E8087-710D-BB49-8109-7B18FE5B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5363886" cy="3339000"/>
          </a:xfrm>
        </p:spPr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hlinkClick r:id="rId2"/>
              </a:rPr>
              <a:t>building layouts tutorial</a:t>
            </a:r>
            <a:r>
              <a:rPr lang="en" altLang="zh-CN" dirty="0"/>
              <a:t> showed you how to create the layout for the following screenshot.</a:t>
            </a:r>
          </a:p>
          <a:p>
            <a:pPr lvl="1"/>
            <a:r>
              <a:rPr lang="en" altLang="zh-CN" dirty="0"/>
              <a:t>The number next to the star indicates that 41 people have favorited this lake. </a:t>
            </a:r>
          </a:p>
          <a:p>
            <a:pPr lvl="1"/>
            <a:r>
              <a:rPr lang="en" altLang="zh-CN" dirty="0"/>
              <a:t>After completing this tutorial, tapping the star removes its favorited status, replacing the solid star with an outline and decreasing the count.</a:t>
            </a:r>
          </a:p>
          <a:p>
            <a:pPr lvl="1"/>
            <a:r>
              <a:rPr lang="en" altLang="zh-CN" dirty="0"/>
              <a:t> Tapping again favorites the lake, drawing a solid star and increasing the count.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DA359A-2FCD-6A4E-9E7F-5BDC1085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15" y="0"/>
            <a:ext cx="3187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FA6A-5995-C243-B137-D8BA116D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Stateful and stateless widgets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8C95B-8098-A841-8CC8-118D977B9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 widget is either stateful or stateless.</a:t>
            </a:r>
          </a:p>
          <a:p>
            <a:pPr lvl="1"/>
            <a:r>
              <a:rPr lang="en" altLang="zh-CN" dirty="0"/>
              <a:t>A </a:t>
            </a:r>
            <a:r>
              <a:rPr lang="en" altLang="zh-CN" i="1" dirty="0"/>
              <a:t>stateless</a:t>
            </a:r>
            <a:r>
              <a:rPr lang="en" altLang="zh-CN" dirty="0"/>
              <a:t> widget never changes. </a:t>
            </a:r>
            <a:r>
              <a:rPr lang="en" altLang="zh-CN" dirty="0">
                <a:hlinkClick r:id="rId2"/>
              </a:rPr>
              <a:t>Icon</a:t>
            </a:r>
            <a:r>
              <a:rPr lang="en" altLang="zh-CN" dirty="0"/>
              <a:t>, </a:t>
            </a:r>
            <a:r>
              <a:rPr lang="en" altLang="zh-CN" dirty="0">
                <a:hlinkClick r:id="rId3"/>
              </a:rPr>
              <a:t>IconButton</a:t>
            </a:r>
            <a:r>
              <a:rPr lang="en" altLang="zh-CN" dirty="0"/>
              <a:t>, and </a:t>
            </a:r>
            <a:r>
              <a:rPr lang="en" altLang="zh-CN" dirty="0">
                <a:hlinkClick r:id="rId4"/>
              </a:rPr>
              <a:t>Text</a:t>
            </a:r>
            <a:r>
              <a:rPr lang="en" altLang="zh-CN" dirty="0"/>
              <a:t> are examples of stateless widgets.</a:t>
            </a:r>
          </a:p>
          <a:p>
            <a:pPr lvl="1"/>
            <a:r>
              <a:rPr lang="en" altLang="zh-CN" dirty="0"/>
              <a:t>A </a:t>
            </a:r>
            <a:r>
              <a:rPr lang="en" altLang="zh-CN" i="1" dirty="0"/>
              <a:t>stateful</a:t>
            </a:r>
            <a:r>
              <a:rPr lang="en" altLang="zh-CN" dirty="0"/>
              <a:t> widget is dynamic: for example, it can change its appearance in response to events triggered by user interactions or when it receives data. </a:t>
            </a:r>
            <a:r>
              <a:rPr lang="en" altLang="zh-CN" dirty="0">
                <a:hlinkClick r:id="rId5"/>
              </a:rPr>
              <a:t>Checkbox</a:t>
            </a:r>
            <a:r>
              <a:rPr lang="en" altLang="zh-CN" dirty="0"/>
              <a:t>, </a:t>
            </a:r>
            <a:r>
              <a:rPr lang="en" altLang="zh-CN" dirty="0">
                <a:hlinkClick r:id="rId6"/>
              </a:rPr>
              <a:t>Radio</a:t>
            </a:r>
            <a:r>
              <a:rPr lang="en" altLang="zh-CN" dirty="0"/>
              <a:t>, </a:t>
            </a:r>
            <a:r>
              <a:rPr lang="en" altLang="zh-CN" dirty="0">
                <a:hlinkClick r:id="rId7"/>
              </a:rPr>
              <a:t>Slider</a:t>
            </a:r>
            <a:r>
              <a:rPr lang="en" altLang="zh-CN" dirty="0"/>
              <a:t>, </a:t>
            </a:r>
            <a:r>
              <a:rPr lang="en" altLang="zh-CN" dirty="0">
                <a:hlinkClick r:id="rId8"/>
              </a:rPr>
              <a:t>InkWell</a:t>
            </a:r>
            <a:r>
              <a:rPr lang="en" altLang="zh-CN" dirty="0"/>
              <a:t>, </a:t>
            </a:r>
            <a:r>
              <a:rPr lang="en" altLang="zh-CN" dirty="0">
                <a:hlinkClick r:id="rId9"/>
              </a:rPr>
              <a:t>Form</a:t>
            </a:r>
            <a:r>
              <a:rPr lang="en" altLang="zh-CN" dirty="0"/>
              <a:t>, and </a:t>
            </a:r>
            <a:r>
              <a:rPr lang="en" altLang="zh-CN" dirty="0">
                <a:hlinkClick r:id="rId10"/>
              </a:rPr>
              <a:t>TextField</a:t>
            </a:r>
            <a:r>
              <a:rPr lang="en" altLang="zh-CN" dirty="0"/>
              <a:t> are examples of stateful widgets. </a:t>
            </a:r>
          </a:p>
        </p:txBody>
      </p:sp>
    </p:spTree>
    <p:extLst>
      <p:ext uri="{BB962C8B-B14F-4D97-AF65-F5344CB8AC3E}">
        <p14:creationId xmlns:p14="http://schemas.microsoft.com/office/powerpoint/2010/main" val="3047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6858B-5D2F-9444-86AD-3754DE78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Creating a stateful widget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35F34-7FAB-0244-A483-918F9848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This section shows you how to build a stateful widget, called </a:t>
            </a:r>
            <a:r>
              <a:rPr lang="en" altLang="zh-CN" dirty="0" err="1">
                <a:solidFill>
                  <a:schemeClr val="accent4"/>
                </a:solidFill>
              </a:rPr>
              <a:t>FavoriteWidget</a:t>
            </a:r>
            <a:r>
              <a:rPr lang="en" altLang="zh-CN" dirty="0"/>
              <a:t>, for the lakes app. </a:t>
            </a:r>
          </a:p>
          <a:p>
            <a:r>
              <a:rPr lang="en" altLang="zh-CN" dirty="0"/>
              <a:t>After setting up, your first step is choosing how state is managed for </a:t>
            </a:r>
            <a:r>
              <a:rPr lang="en" altLang="zh-CN" dirty="0" err="1">
                <a:solidFill>
                  <a:schemeClr val="accent4"/>
                </a:solidFill>
              </a:rPr>
              <a:t>FavoriteWidget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7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45784-D60D-5343-B0F1-3D1895A3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0: Get ready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76BCC-6515-E844-BE80-DA5043C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" altLang="zh-CN" dirty="0"/>
              <a:t>Make sure you’ve </a:t>
            </a:r>
            <a:r>
              <a:rPr lang="en" altLang="zh-CN" dirty="0">
                <a:hlinkClick r:id="rId2"/>
              </a:rPr>
              <a:t>set up</a:t>
            </a:r>
            <a:r>
              <a:rPr lang="en" altLang="zh-CN" dirty="0"/>
              <a:t> your environment.</a:t>
            </a:r>
          </a:p>
          <a:p>
            <a:pPr marL="571500" indent="-457200">
              <a:buFont typeface="+mj-lt"/>
              <a:buAutoNum type="arabicPeriod"/>
            </a:pPr>
            <a:r>
              <a:rPr lang="en" altLang="zh-CN" dirty="0">
                <a:hlinkClick r:id="rId3"/>
              </a:rPr>
              <a:t>Create a basic “Hello World” Flutter app</a:t>
            </a:r>
            <a:r>
              <a:rPr lang="en" altLang="zh-CN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" altLang="zh-CN" dirty="0"/>
              <a:t>Replace the lib/</a:t>
            </a:r>
            <a:r>
              <a:rPr lang="en" altLang="zh-CN" dirty="0" err="1"/>
              <a:t>main.dart</a:t>
            </a:r>
            <a:r>
              <a:rPr lang="en" altLang="zh-CN" dirty="0"/>
              <a:t> file with </a:t>
            </a:r>
            <a:r>
              <a:rPr lang="en" altLang="zh-CN" dirty="0">
                <a:hlinkClick r:id="rId4"/>
              </a:rPr>
              <a:t>main.dart</a:t>
            </a:r>
            <a:r>
              <a:rPr lang="en" altLang="zh-CN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" altLang="zh-CN" dirty="0"/>
              <a:t>Replace the </a:t>
            </a:r>
            <a:r>
              <a:rPr lang="en" altLang="zh-CN" dirty="0" err="1"/>
              <a:t>pubspec.yaml</a:t>
            </a:r>
            <a:r>
              <a:rPr lang="en" altLang="zh-CN" dirty="0"/>
              <a:t> file with </a:t>
            </a:r>
            <a:r>
              <a:rPr lang="en" altLang="zh-CN" dirty="0">
                <a:hlinkClick r:id="rId5"/>
              </a:rPr>
              <a:t>pubspec.yaml</a:t>
            </a:r>
            <a:r>
              <a:rPr lang="en" altLang="zh-CN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" altLang="zh-CN" dirty="0"/>
              <a:t>Create an images directory in your project, and add </a:t>
            </a:r>
            <a:r>
              <a:rPr lang="en" altLang="zh-CN" dirty="0">
                <a:hlinkClick r:id="rId6"/>
              </a:rPr>
              <a:t>lake.jpg</a:t>
            </a:r>
            <a:r>
              <a:rPr lang="en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44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70BF-F894-6943-9377-B04AFFC6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2400" dirty="0"/>
              <a:t>Step 1: Decide which object manages the widget’s state</a:t>
            </a:r>
            <a:endParaRPr kumimoji="1" lang="zh-CN" altLang="en-US" sz="2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3FE8B-F4BE-5A49-A8C4-1103EF48E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A widget’s state can be managed in several ways, but in our example the widget itself, </a:t>
            </a:r>
            <a:r>
              <a:rPr lang="en" altLang="zh-CN" dirty="0" err="1">
                <a:solidFill>
                  <a:schemeClr val="accent4"/>
                </a:solidFill>
              </a:rPr>
              <a:t>FavoriteWidget</a:t>
            </a:r>
            <a:r>
              <a:rPr lang="en" altLang="zh-CN" dirty="0"/>
              <a:t>, will manage its own state. </a:t>
            </a:r>
          </a:p>
          <a:p>
            <a:r>
              <a:rPr lang="en" altLang="zh-CN" dirty="0"/>
              <a:t>In this example, toggling the star is an isolated action that doesn’t affect the parent widget or the rest of the UI, so the widget can handle its state internally.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295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BAF57-B33B-AB41-B510-92D78458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2: Subclass </a:t>
            </a:r>
            <a:r>
              <a:rPr lang="en" altLang="zh-CN" dirty="0" err="1"/>
              <a:t>StatefulWidget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68734-B287-A44A-9A50-97E5A8DBF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 err="1">
                <a:solidFill>
                  <a:schemeClr val="accent4"/>
                </a:solidFill>
              </a:rPr>
              <a:t>FavoriteWidget</a:t>
            </a:r>
            <a:r>
              <a:rPr lang="en" altLang="zh-CN" dirty="0"/>
              <a:t> class manages its own state, so it overrides </a:t>
            </a:r>
            <a:r>
              <a:rPr lang="en" altLang="zh-CN" dirty="0" err="1">
                <a:solidFill>
                  <a:schemeClr val="accent4"/>
                </a:solidFill>
              </a:rPr>
              <a:t>createState</a:t>
            </a:r>
            <a:r>
              <a:rPr lang="en" altLang="zh-CN" dirty="0">
                <a:solidFill>
                  <a:schemeClr val="accent4"/>
                </a:solidFill>
              </a:rPr>
              <a:t>() </a:t>
            </a:r>
            <a:r>
              <a:rPr lang="en" altLang="zh-CN" dirty="0"/>
              <a:t>to create a </a:t>
            </a:r>
            <a:r>
              <a:rPr lang="en" altLang="zh-CN" dirty="0">
                <a:solidFill>
                  <a:schemeClr val="accent4"/>
                </a:solidFill>
              </a:rPr>
              <a:t>State</a:t>
            </a:r>
            <a:r>
              <a:rPr lang="en" altLang="zh-CN" dirty="0"/>
              <a:t> object. 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20A681-CCA2-1F43-9A67-C0A74400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380650"/>
            <a:ext cx="7581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C88F3-BF79-B349-B9DC-4342534E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Step 3: Subclass State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44D72-46F8-2F4C-ABE0-FACE954B6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 </a:t>
            </a:r>
            <a:r>
              <a:rPr lang="en" altLang="zh-CN" dirty="0">
                <a:solidFill>
                  <a:schemeClr val="accent4"/>
                </a:solidFill>
              </a:rPr>
              <a:t>_</a:t>
            </a:r>
            <a:r>
              <a:rPr lang="en" altLang="zh-CN" dirty="0" err="1">
                <a:solidFill>
                  <a:schemeClr val="accent4"/>
                </a:solidFill>
              </a:rPr>
              <a:t>FavoriteWidgetState</a:t>
            </a:r>
            <a:r>
              <a:rPr lang="en" altLang="zh-CN" dirty="0">
                <a:solidFill>
                  <a:schemeClr val="accent4"/>
                </a:solidFill>
              </a:rPr>
              <a:t> </a:t>
            </a:r>
            <a:r>
              <a:rPr lang="en" altLang="zh-CN" dirty="0"/>
              <a:t>class stores the mutable data that can change over the lifetime of the widget. 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8AC1AC-F9FF-5F4D-8F30-2D60C76B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287970"/>
            <a:ext cx="6388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88414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712</Words>
  <Application>Microsoft Macintosh PowerPoint</Application>
  <PresentationFormat>全屏显示(16:9)</PresentationFormat>
  <Paragraphs>74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Roboto</vt:lpstr>
      <vt:lpstr>Geometric</vt:lpstr>
      <vt:lpstr>Adding interactivity to your Flutter app https://flutter.dev/docs/development/ui/interactive </vt:lpstr>
      <vt:lpstr>What you’ll learn</vt:lpstr>
      <vt:lpstr>PowerPoint 演示文稿</vt:lpstr>
      <vt:lpstr>Stateful and stateless widgets</vt:lpstr>
      <vt:lpstr>Creating a stateful widget</vt:lpstr>
      <vt:lpstr>Step 0: Get ready</vt:lpstr>
      <vt:lpstr>Step 1: Decide which object manages the widget’s state</vt:lpstr>
      <vt:lpstr>Step 2: Subclass StatefulWidget</vt:lpstr>
      <vt:lpstr>Step 3: Subclass State</vt:lpstr>
      <vt:lpstr>PowerPoint 演示文稿</vt:lpstr>
      <vt:lpstr>PowerPoint 演示文稿</vt:lpstr>
      <vt:lpstr>Step 4: Plug the stateful widget into the widget tree</vt:lpstr>
      <vt:lpstr>Problems?</vt:lpstr>
      <vt:lpstr>Other interactive widgets</vt:lpstr>
      <vt:lpstr>PowerPoint 演示文稿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Magic of Flutter</dc:title>
  <cp:lastModifiedBy>Walkman Neo</cp:lastModifiedBy>
  <cp:revision>173</cp:revision>
  <dcterms:modified xsi:type="dcterms:W3CDTF">2021-08-28T03:00:21Z</dcterms:modified>
</cp:coreProperties>
</file>