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78" r:id="rId4"/>
    <p:sldId id="299" r:id="rId5"/>
    <p:sldId id="400" r:id="rId6"/>
    <p:sldId id="401" r:id="rId7"/>
    <p:sldId id="402" r:id="rId8"/>
    <p:sldId id="403" r:id="rId9"/>
    <p:sldId id="405" r:id="rId10"/>
    <p:sldId id="379" r:id="rId11"/>
    <p:sldId id="398" r:id="rId12"/>
    <p:sldId id="370" r:id="rId13"/>
    <p:sldId id="380" r:id="rId14"/>
    <p:sldId id="399" r:id="rId15"/>
    <p:sldId id="406" r:id="rId16"/>
    <p:sldId id="407" r:id="rId17"/>
    <p:sldId id="408" r:id="rId18"/>
    <p:sldId id="409" r:id="rId19"/>
    <p:sldId id="410" r:id="rId20"/>
    <p:sldId id="411" r:id="rId21"/>
    <p:sldId id="412" r:id="rId22"/>
    <p:sldId id="382" r:id="rId23"/>
    <p:sldId id="413" r:id="rId24"/>
    <p:sldId id="298" r:id="rId25"/>
  </p:sldIdLst>
  <p:sldSz cx="9144000" cy="5143500" type="screen16x9"/>
  <p:notesSz cx="6858000" cy="9144000"/>
  <p:embeddedFontLs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kman Neo" initials="WN" lastIdx="2" clrIdx="0">
    <p:extLst>
      <p:ext uri="{19B8F6BF-5375-455C-9EA6-DF929625EA0E}">
        <p15:presenceInfo xmlns:p15="http://schemas.microsoft.com/office/powerpoint/2012/main" userId="2f8c92057b78d5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12"/>
  </p:normalViewPr>
  <p:slideViewPr>
    <p:cSldViewPr snapToGrid="0" snapToObjects="1">
      <p:cViewPr varScale="1">
        <p:scale>
          <a:sx n="162" d="100"/>
          <a:sy n="162" d="100"/>
        </p:scale>
        <p:origin x="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388ebc691_2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388ebc691_2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StatelessWidget is used for immutable elements that only rely on the object configuration information</a:t>
            </a:r>
            <a:endParaRPr/>
          </a:p>
          <a:p>
            <a:pPr marL="0" lvl="0" indent="0" algn="l" rtl="0">
              <a:spcBef>
                <a:spcPts val="0"/>
              </a:spcBef>
              <a:spcAft>
                <a:spcPts val="0"/>
              </a:spcAft>
              <a:buNone/>
            </a:pPr>
            <a:r>
              <a:rPr lang="en-GB"/>
              <a:t>StatefulWidget is used for elements that can dynamically change based on state-changes in the system</a:t>
            </a:r>
            <a:endParaRPr/>
          </a:p>
          <a:p>
            <a:pPr marL="0" lvl="0" indent="0" algn="l" rtl="0">
              <a:spcBef>
                <a:spcPts val="0"/>
              </a:spcBef>
              <a:spcAft>
                <a:spcPts val="0"/>
              </a:spcAft>
              <a:buNone/>
            </a:pPr>
            <a:r>
              <a:rPr lang="en-GB"/>
              <a:t>Everytime that state changes, setChange() is called by the object</a:t>
            </a:r>
            <a:endParaRPr/>
          </a:p>
        </p:txBody>
      </p:sp>
    </p:spTree>
    <p:extLst>
      <p:ext uri="{BB962C8B-B14F-4D97-AF65-F5344CB8AC3E}">
        <p14:creationId xmlns:p14="http://schemas.microsoft.com/office/powerpoint/2010/main" val="1263857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4d7dadc72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4d7dadc7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80e131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80e131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388ebc691_2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388ebc691_2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StatelessWidget is used for immutable elements that only rely on the object configuration information</a:t>
            </a:r>
            <a:endParaRPr/>
          </a:p>
          <a:p>
            <a:pPr marL="0" lvl="0" indent="0" algn="l" rtl="0">
              <a:spcBef>
                <a:spcPts val="0"/>
              </a:spcBef>
              <a:spcAft>
                <a:spcPts val="0"/>
              </a:spcAft>
              <a:buNone/>
            </a:pPr>
            <a:r>
              <a:rPr lang="en-GB"/>
              <a:t>StatefulWidget is used for elements that can dynamically change based on state-changes in the system</a:t>
            </a:r>
            <a:endParaRPr/>
          </a:p>
          <a:p>
            <a:pPr marL="0" lvl="0" indent="0" algn="l" rtl="0">
              <a:spcBef>
                <a:spcPts val="0"/>
              </a:spcBef>
              <a:spcAft>
                <a:spcPts val="0"/>
              </a:spcAft>
              <a:buNone/>
            </a:pPr>
            <a:r>
              <a:rPr lang="en-GB"/>
              <a:t>Everytime that state changes, setChange() is called by the object</a:t>
            </a:r>
            <a:endParaRPr/>
          </a:p>
        </p:txBody>
      </p:sp>
    </p:spTree>
    <p:extLst>
      <p:ext uri="{BB962C8B-B14F-4D97-AF65-F5344CB8AC3E}">
        <p14:creationId xmlns:p14="http://schemas.microsoft.com/office/powerpoint/2010/main" val="1503799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80e131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80e131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8422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80e131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80e131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6435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80e131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80e131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632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80e131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80e131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928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80e131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80e131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218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80e131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80e131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812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dirty="0"/>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dirty="0"/>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sz="20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31" name="Google Shape;31;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grpSp>
        <p:nvGrpSpPr>
          <p:cNvPr id="32" name="Google Shape;32;p4"/>
          <p:cNvGrpSpPr/>
          <p:nvPr/>
        </p:nvGrpSpPr>
        <p:grpSpPr>
          <a:xfrm>
            <a:off x="0" y="3903669"/>
            <a:ext cx="9144000" cy="1239925"/>
            <a:chOff x="0" y="3903669"/>
            <a:chExt cx="9144000" cy="1239925"/>
          </a:xfrm>
        </p:grpSpPr>
        <p:sp>
          <p:nvSpPr>
            <p:cNvPr id="33" name="Google Shape;33;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dirty="0"/>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sz="2000"/>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dirty="0"/>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pple.com/lae/accessibility/iphone/vision/" TargetMode="External"/><Relationship Id="rId2" Type="http://schemas.openxmlformats.org/officeDocument/2006/relationships/hyperlink" Target="https://support.google.com/accessibility/android/answer/6283677?hl=e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flutter/website/tree/master/examples/internationalization/minimal" TargetMode="External"/><Relationship Id="rId2" Type="http://schemas.openxmlformats.org/officeDocument/2006/relationships/hyperlink" Target="https://pub.dev/packages/intl" TargetMode="External"/><Relationship Id="rId1" Type="http://schemas.openxmlformats.org/officeDocument/2006/relationships/slideLayout" Target="../slideLayouts/slideLayout2.xml"/><Relationship Id="rId4" Type="http://schemas.openxmlformats.org/officeDocument/2006/relationships/hyperlink" Target="https://github.com/flutter/website/tree/master/examples/internationalization/intl_exampl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lutter.dev/docs/development/accessibility-and-localization/accessibil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flutter.dev/docs/development/accessibility-and-localization/internationalization"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pi.flutter.dev/flutter/flutter_localizations/GlobalWidgetsLocalizations-class.html" TargetMode="External"/><Relationship Id="rId2" Type="http://schemas.openxmlformats.org/officeDocument/2006/relationships/hyperlink" Target="https://api.flutter.dev/flutter/dart-ui/Locale-class.html" TargetMode="External"/><Relationship Id="rId1" Type="http://schemas.openxmlformats.org/officeDocument/2006/relationships/slideLayout" Target="../slideLayouts/slideLayout2.xml"/><Relationship Id="rId4" Type="http://schemas.openxmlformats.org/officeDocument/2006/relationships/hyperlink" Target="https://api.flutter.dev/flutter/widgets/WidgetsApp-class.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flutter.dev/docs/development/accessibility-and-localization/accessibility#large-font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flutter.dev/docs/development/accessibility-and-localization/accessibility#sufficient-contrast" TargetMode="External"/><Relationship Id="rId4" Type="http://schemas.openxmlformats.org/officeDocument/2006/relationships/hyperlink" Target="https://flutter.dev/docs/development/accessibility-and-localization/accessibility#screen-reader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upport.google.com/accessibility/android/answer/6283677?hl=e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apple.com/lae/accessibility/iphone/vision/"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w3.org/TR/UNDERSTANDING-WCAG20/visual-audio-contrast-contrast.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flutter.cn/docs/development/accessibility-and-localization/accessibility#building-with-accessibility-in-min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655500" y="1103586"/>
            <a:ext cx="6488500" cy="1510436"/>
          </a:xfrm>
          <a:prstGeom prst="rect">
            <a:avLst/>
          </a:prstGeom>
        </p:spPr>
        <p:txBody>
          <a:bodyPr spcFirstLastPara="1" wrap="square" lIns="91425" tIns="91425" rIns="91425" bIns="91425" anchor="b" anchorCtr="0">
            <a:noAutofit/>
          </a:bodyPr>
          <a:lstStyle/>
          <a:p>
            <a:r>
              <a:rPr lang="en" altLang="zh-CN" dirty="0"/>
              <a:t>Accessibility </a:t>
            </a:r>
            <a:br>
              <a:rPr lang="en" altLang="zh-CN" dirty="0"/>
            </a:br>
            <a:r>
              <a:rPr lang="en" altLang="zh-CN" dirty="0"/>
              <a:t>&amp; internationalization</a:t>
            </a:r>
          </a:p>
        </p:txBody>
      </p:sp>
      <p:sp>
        <p:nvSpPr>
          <p:cNvPr id="86" name="Google Shape;86;p13"/>
          <p:cNvSpPr txBox="1">
            <a:spLocks noGrp="1"/>
          </p:cNvSpPr>
          <p:nvPr>
            <p:ph type="subTitle" idx="1"/>
          </p:nvPr>
        </p:nvSpPr>
        <p:spPr>
          <a:xfrm>
            <a:off x="26554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err="1"/>
              <a:t>Wenxuan</a:t>
            </a:r>
            <a:r>
              <a:rPr lang="en-US" altLang="zh-CN" dirty="0"/>
              <a:t> Shi</a:t>
            </a:r>
          </a:p>
          <a:p>
            <a:pPr marL="0" lvl="0" indent="0" algn="l" rtl="0">
              <a:spcBef>
                <a:spcPts val="0"/>
              </a:spcBef>
              <a:spcAft>
                <a:spcPts val="0"/>
              </a:spcAft>
              <a:buNone/>
            </a:pPr>
            <a:r>
              <a:rPr lang="en-GB" dirty="0"/>
              <a:t>College of Software, Nankai University</a:t>
            </a:r>
          </a:p>
          <a:p>
            <a:pPr marL="0" lvl="0" indent="0" algn="l" rtl="0">
              <a:spcBef>
                <a:spcPts val="0"/>
              </a:spcBef>
              <a:spcAft>
                <a:spcPts val="0"/>
              </a:spcAft>
              <a:buNone/>
            </a:pPr>
            <a:endParaRPr dirty="0"/>
          </a:p>
          <a:p>
            <a:pPr marL="0" lvl="0" indent="0" algn="l" rtl="0">
              <a:spcBef>
                <a:spcPts val="0"/>
              </a:spcBef>
              <a:spcAft>
                <a:spcPts val="0"/>
              </a:spcAft>
              <a:buNone/>
            </a:pPr>
            <a:r>
              <a:rPr lang="en-GB" dirty="0"/>
              <a:t>Email: </a:t>
            </a:r>
            <a:r>
              <a:rPr lang="en-GB" dirty="0" err="1"/>
              <a:t>shiwx@nankai.edu.cn</a:t>
            </a:r>
            <a:endParaRPr lang="en-GB" dirty="0"/>
          </a:p>
          <a:p>
            <a:pPr marL="0" lvl="0" indent="0" algn="l" rtl="0">
              <a:spcBef>
                <a:spcPts val="0"/>
              </a:spcBef>
              <a:spcAft>
                <a:spcPts val="0"/>
              </a:spcAft>
              <a:buNone/>
            </a:pPr>
            <a:r>
              <a:rPr lang="en-GB" dirty="0" err="1"/>
              <a:t>Wechat</a:t>
            </a:r>
            <a:r>
              <a:rPr lang="en-GB" dirty="0"/>
              <a:t>: 13920561100</a:t>
            </a:r>
            <a:endParaRPr dirty="0"/>
          </a:p>
        </p:txBody>
      </p:sp>
      <p:pic>
        <p:nvPicPr>
          <p:cNvPr id="87" name="Google Shape;87;p13"/>
          <p:cNvPicPr preferRelativeResize="0"/>
          <p:nvPr/>
        </p:nvPicPr>
        <p:blipFill>
          <a:blip r:embed="rId3">
            <a:alphaModFix/>
          </a:blip>
          <a:stretch>
            <a:fillRect/>
          </a:stretch>
        </p:blipFill>
        <p:spPr>
          <a:xfrm>
            <a:off x="64700" y="1572700"/>
            <a:ext cx="2927700" cy="2927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1FDA8-AF18-FA43-9504-DFDBB3A97747}"/>
              </a:ext>
            </a:extLst>
          </p:cNvPr>
          <p:cNvSpPr>
            <a:spLocks noGrp="1"/>
          </p:cNvSpPr>
          <p:nvPr>
            <p:ph type="title"/>
          </p:nvPr>
        </p:nvSpPr>
        <p:spPr/>
        <p:txBody>
          <a:bodyPr/>
          <a:lstStyle/>
          <a:p>
            <a:r>
              <a:rPr lang="en" altLang="zh-CN" dirty="0"/>
              <a:t>Accessibility release checklist</a:t>
            </a:r>
          </a:p>
        </p:txBody>
      </p:sp>
      <p:sp>
        <p:nvSpPr>
          <p:cNvPr id="3" name="文本占位符 2">
            <a:extLst>
              <a:ext uri="{FF2B5EF4-FFF2-40B4-BE49-F238E27FC236}">
                <a16:creationId xmlns:a16="http://schemas.microsoft.com/office/drawing/2014/main" id="{3135C567-0A5A-FA4A-908F-05ACAD91C297}"/>
              </a:ext>
            </a:extLst>
          </p:cNvPr>
          <p:cNvSpPr>
            <a:spLocks noGrp="1"/>
          </p:cNvSpPr>
          <p:nvPr>
            <p:ph type="body" idx="1"/>
          </p:nvPr>
        </p:nvSpPr>
        <p:spPr/>
        <p:txBody>
          <a:bodyPr/>
          <a:lstStyle/>
          <a:p>
            <a:r>
              <a:rPr lang="en" altLang="zh-CN" b="1" dirty="0"/>
              <a:t>Active interactions</a:t>
            </a:r>
            <a:r>
              <a:rPr lang="en" altLang="zh-CN" dirty="0"/>
              <a:t>. Ensure that all active interactions do something.</a:t>
            </a:r>
          </a:p>
          <a:p>
            <a:r>
              <a:rPr lang="en" altLang="zh-CN" b="1" dirty="0"/>
              <a:t>Screen reader testing</a:t>
            </a:r>
            <a:r>
              <a:rPr lang="en" altLang="zh-CN" dirty="0"/>
              <a:t>. Test your app with </a:t>
            </a:r>
            <a:r>
              <a:rPr lang="en" altLang="zh-CN" dirty="0">
                <a:hlinkClick r:id="rId2"/>
              </a:rPr>
              <a:t>TalkBack</a:t>
            </a:r>
            <a:r>
              <a:rPr lang="en" altLang="zh-CN" dirty="0"/>
              <a:t> (Android) and </a:t>
            </a:r>
            <a:r>
              <a:rPr lang="en" altLang="zh-CN" dirty="0">
                <a:hlinkClick r:id="rId3"/>
              </a:rPr>
              <a:t>VoiceOver</a:t>
            </a:r>
            <a:r>
              <a:rPr lang="en" altLang="zh-CN" dirty="0"/>
              <a:t> (iOS).</a:t>
            </a:r>
          </a:p>
          <a:p>
            <a:r>
              <a:rPr lang="en" altLang="zh-CN" b="1" dirty="0"/>
              <a:t>Contrast ratios</a:t>
            </a:r>
            <a:r>
              <a:rPr lang="en" altLang="zh-CN" dirty="0"/>
              <a:t>. We encourage you to have a contrast ratio of at least 4.5:1 between controls or text and the background, with the exception of disabled components.</a:t>
            </a:r>
          </a:p>
          <a:p>
            <a:r>
              <a:rPr lang="en" altLang="zh-CN" b="1" dirty="0"/>
              <a:t>Context switching</a:t>
            </a:r>
            <a:r>
              <a:rPr lang="en" altLang="zh-CN" dirty="0"/>
              <a:t>. Nothing should change the user’s context automatically while typing in information</a:t>
            </a:r>
            <a:r>
              <a:rPr lang="en-US" altLang="zh-CN" dirty="0"/>
              <a:t>.</a:t>
            </a:r>
            <a:endParaRPr lang="en" altLang="zh-CN" dirty="0"/>
          </a:p>
        </p:txBody>
      </p:sp>
    </p:spTree>
    <p:extLst>
      <p:ext uri="{BB962C8B-B14F-4D97-AF65-F5344CB8AC3E}">
        <p14:creationId xmlns:p14="http://schemas.microsoft.com/office/powerpoint/2010/main" val="799262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1FDA8-AF18-FA43-9504-DFDBB3A97747}"/>
              </a:ext>
            </a:extLst>
          </p:cNvPr>
          <p:cNvSpPr>
            <a:spLocks noGrp="1"/>
          </p:cNvSpPr>
          <p:nvPr>
            <p:ph type="title"/>
          </p:nvPr>
        </p:nvSpPr>
        <p:spPr/>
        <p:txBody>
          <a:bodyPr/>
          <a:lstStyle/>
          <a:p>
            <a:r>
              <a:rPr lang="en" altLang="zh-CN" dirty="0"/>
              <a:t>Accessibility release checklist</a:t>
            </a:r>
          </a:p>
        </p:txBody>
      </p:sp>
      <p:sp>
        <p:nvSpPr>
          <p:cNvPr id="3" name="文本占位符 2">
            <a:extLst>
              <a:ext uri="{FF2B5EF4-FFF2-40B4-BE49-F238E27FC236}">
                <a16:creationId xmlns:a16="http://schemas.microsoft.com/office/drawing/2014/main" id="{3135C567-0A5A-FA4A-908F-05ACAD91C297}"/>
              </a:ext>
            </a:extLst>
          </p:cNvPr>
          <p:cNvSpPr>
            <a:spLocks noGrp="1"/>
          </p:cNvSpPr>
          <p:nvPr>
            <p:ph type="body" idx="1"/>
          </p:nvPr>
        </p:nvSpPr>
        <p:spPr/>
        <p:txBody>
          <a:bodyPr/>
          <a:lstStyle/>
          <a:p>
            <a:r>
              <a:rPr lang="en" altLang="zh-CN" b="1" dirty="0"/>
              <a:t>Tappable targets</a:t>
            </a:r>
            <a:r>
              <a:rPr lang="en" altLang="zh-CN" dirty="0"/>
              <a:t>. All tappable targets should be at least 48x48 pixels.</a:t>
            </a:r>
          </a:p>
          <a:p>
            <a:r>
              <a:rPr lang="en" altLang="zh-CN" b="1" dirty="0"/>
              <a:t>Errors</a:t>
            </a:r>
            <a:r>
              <a:rPr lang="en" altLang="zh-CN" dirty="0"/>
              <a:t>. Important actions should be able to be undone. </a:t>
            </a:r>
          </a:p>
          <a:p>
            <a:r>
              <a:rPr lang="en" altLang="zh-CN" b="1" dirty="0"/>
              <a:t>Color vision deficiency testing</a:t>
            </a:r>
            <a:r>
              <a:rPr lang="en" altLang="zh-CN" dirty="0"/>
              <a:t>. Controls should be usable and legible in colorblind and grayscale modes.</a:t>
            </a:r>
          </a:p>
          <a:p>
            <a:r>
              <a:rPr lang="en" altLang="zh-CN" b="1" dirty="0"/>
              <a:t>Scale factors</a:t>
            </a:r>
            <a:r>
              <a:rPr lang="en" altLang="zh-CN" dirty="0"/>
              <a:t>. The UI should remain legible and usable at very large scale factors for text size and display scaling.</a:t>
            </a:r>
          </a:p>
        </p:txBody>
      </p:sp>
    </p:spTree>
    <p:extLst>
      <p:ext uri="{BB962C8B-B14F-4D97-AF65-F5344CB8AC3E}">
        <p14:creationId xmlns:p14="http://schemas.microsoft.com/office/powerpoint/2010/main" val="217699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title"/>
          </p:nvPr>
        </p:nvSpPr>
        <p:spPr>
          <a:xfrm>
            <a:off x="455700" y="526350"/>
            <a:ext cx="8232600" cy="4090800"/>
          </a:xfrm>
          <a:prstGeom prst="rect">
            <a:avLst/>
          </a:prstGeom>
        </p:spPr>
        <p:txBody>
          <a:bodyPr spcFirstLastPara="1" wrap="square" lIns="91425" tIns="91425" rIns="91425" bIns="91425" anchor="ctr" anchorCtr="0">
            <a:noAutofit/>
          </a:bodyPr>
          <a:lstStyle/>
          <a:p>
            <a:pPr algn="ctr"/>
            <a:r>
              <a:rPr lang="en" altLang="zh-CN" dirty="0"/>
              <a:t>Internationalization</a:t>
            </a:r>
          </a:p>
        </p:txBody>
      </p:sp>
    </p:spTree>
    <p:extLst>
      <p:ext uri="{BB962C8B-B14F-4D97-AF65-F5344CB8AC3E}">
        <p14:creationId xmlns:p14="http://schemas.microsoft.com/office/powerpoint/2010/main" val="3968568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6D9FB-3ACD-384F-A4D2-D56383569BFB}"/>
              </a:ext>
            </a:extLst>
          </p:cNvPr>
          <p:cNvSpPr>
            <a:spLocks noGrp="1"/>
          </p:cNvSpPr>
          <p:nvPr>
            <p:ph type="title"/>
          </p:nvPr>
        </p:nvSpPr>
        <p:spPr/>
        <p:txBody>
          <a:bodyPr/>
          <a:lstStyle/>
          <a:p>
            <a:r>
              <a:rPr lang="en" altLang="zh-CN" dirty="0"/>
              <a:t>What you’ll learn</a:t>
            </a:r>
            <a:endParaRPr kumimoji="1" lang="zh-CN" altLang="en-US" dirty="0"/>
          </a:p>
        </p:txBody>
      </p:sp>
      <p:sp>
        <p:nvSpPr>
          <p:cNvPr id="3" name="文本占位符 2">
            <a:extLst>
              <a:ext uri="{FF2B5EF4-FFF2-40B4-BE49-F238E27FC236}">
                <a16:creationId xmlns:a16="http://schemas.microsoft.com/office/drawing/2014/main" id="{58940195-9C28-1940-9836-A93C75DDE7F6}"/>
              </a:ext>
            </a:extLst>
          </p:cNvPr>
          <p:cNvSpPr>
            <a:spLocks noGrp="1"/>
          </p:cNvSpPr>
          <p:nvPr>
            <p:ph type="body" idx="1"/>
          </p:nvPr>
        </p:nvSpPr>
        <p:spPr/>
        <p:txBody>
          <a:bodyPr/>
          <a:lstStyle/>
          <a:p>
            <a:r>
              <a:rPr lang="en" altLang="zh-CN" dirty="0"/>
              <a:t>How to track the device’s locale (the user’s preferred language).</a:t>
            </a:r>
          </a:p>
          <a:p>
            <a:r>
              <a:rPr lang="en" altLang="zh-CN" dirty="0"/>
              <a:t>How to manage locale-specific app values.</a:t>
            </a:r>
          </a:p>
          <a:p>
            <a:r>
              <a:rPr lang="en" altLang="zh-CN" dirty="0"/>
              <a:t>How to define the locales an app supports.</a:t>
            </a:r>
          </a:p>
        </p:txBody>
      </p:sp>
    </p:spTree>
    <p:extLst>
      <p:ext uri="{BB962C8B-B14F-4D97-AF65-F5344CB8AC3E}">
        <p14:creationId xmlns:p14="http://schemas.microsoft.com/office/powerpoint/2010/main" val="1655264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6D9FB-3ACD-384F-A4D2-D56383569BFB}"/>
              </a:ext>
            </a:extLst>
          </p:cNvPr>
          <p:cNvSpPr>
            <a:spLocks noGrp="1"/>
          </p:cNvSpPr>
          <p:nvPr>
            <p:ph type="title"/>
          </p:nvPr>
        </p:nvSpPr>
        <p:spPr/>
        <p:txBody>
          <a:bodyPr/>
          <a:lstStyle/>
          <a:p>
            <a:r>
              <a:rPr lang="en" altLang="zh-CN" dirty="0"/>
              <a:t>Sample internationalized apps</a:t>
            </a:r>
          </a:p>
        </p:txBody>
      </p:sp>
      <p:sp>
        <p:nvSpPr>
          <p:cNvPr id="3" name="文本占位符 2">
            <a:extLst>
              <a:ext uri="{FF2B5EF4-FFF2-40B4-BE49-F238E27FC236}">
                <a16:creationId xmlns:a16="http://schemas.microsoft.com/office/drawing/2014/main" id="{58940195-9C28-1940-9836-A93C75DDE7F6}"/>
              </a:ext>
            </a:extLst>
          </p:cNvPr>
          <p:cNvSpPr>
            <a:spLocks noGrp="1"/>
          </p:cNvSpPr>
          <p:nvPr>
            <p:ph type="body" idx="1"/>
          </p:nvPr>
        </p:nvSpPr>
        <p:spPr/>
        <p:txBody>
          <a:bodyPr/>
          <a:lstStyle/>
          <a:p>
            <a:r>
              <a:rPr lang="en" altLang="zh-CN" dirty="0"/>
              <a:t>If you’d like to start out by reading the code for an internationalized Flutter app, here are two small examples. The first one is intended to be as simple as possible, and the second one uses the APIs and tools provided by the </a:t>
            </a:r>
            <a:r>
              <a:rPr lang="en" altLang="zh-CN" dirty="0">
                <a:hlinkClick r:id="rId2"/>
              </a:rPr>
              <a:t>intl</a:t>
            </a:r>
            <a:r>
              <a:rPr lang="en" altLang="zh-CN" dirty="0"/>
              <a:t> package. </a:t>
            </a:r>
          </a:p>
          <a:p>
            <a:pPr lvl="1"/>
            <a:r>
              <a:rPr lang="en" altLang="zh-CN" dirty="0">
                <a:hlinkClick r:id="rId3"/>
              </a:rPr>
              <a:t>Minimal internationalization</a:t>
            </a:r>
            <a:endParaRPr lang="en" altLang="zh-CN" dirty="0"/>
          </a:p>
          <a:p>
            <a:pPr lvl="1"/>
            <a:r>
              <a:rPr lang="en" altLang="zh-CN" dirty="0">
                <a:hlinkClick r:id="rId4"/>
              </a:rPr>
              <a:t>Internationalization based on the intl package</a:t>
            </a:r>
            <a:endParaRPr lang="en" altLang="zh-CN" dirty="0"/>
          </a:p>
        </p:txBody>
      </p:sp>
    </p:spTree>
    <p:extLst>
      <p:ext uri="{BB962C8B-B14F-4D97-AF65-F5344CB8AC3E}">
        <p14:creationId xmlns:p14="http://schemas.microsoft.com/office/powerpoint/2010/main" val="10370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6D9FB-3ACD-384F-A4D2-D56383569BFB}"/>
              </a:ext>
            </a:extLst>
          </p:cNvPr>
          <p:cNvSpPr>
            <a:spLocks noGrp="1"/>
          </p:cNvSpPr>
          <p:nvPr>
            <p:ph type="title"/>
          </p:nvPr>
        </p:nvSpPr>
        <p:spPr/>
        <p:txBody>
          <a:bodyPr/>
          <a:lstStyle/>
          <a:p>
            <a:r>
              <a:rPr lang="en" altLang="zh-CN" dirty="0"/>
              <a:t>Setting up an internation­alized app</a:t>
            </a:r>
          </a:p>
        </p:txBody>
      </p:sp>
      <p:sp>
        <p:nvSpPr>
          <p:cNvPr id="3" name="文本占位符 2">
            <a:extLst>
              <a:ext uri="{FF2B5EF4-FFF2-40B4-BE49-F238E27FC236}">
                <a16:creationId xmlns:a16="http://schemas.microsoft.com/office/drawing/2014/main" id="{58940195-9C28-1940-9836-A93C75DDE7F6}"/>
              </a:ext>
            </a:extLst>
          </p:cNvPr>
          <p:cNvSpPr>
            <a:spLocks noGrp="1"/>
          </p:cNvSpPr>
          <p:nvPr>
            <p:ph type="body" idx="1"/>
          </p:nvPr>
        </p:nvSpPr>
        <p:spPr/>
        <p:txBody>
          <a:bodyPr/>
          <a:lstStyle/>
          <a:p>
            <a:r>
              <a:rPr lang="en" altLang="zh-CN" dirty="0"/>
              <a:t>By default, Flutter only provides US English localizations. </a:t>
            </a:r>
          </a:p>
          <a:p>
            <a:r>
              <a:rPr lang="en" altLang="zh-CN" dirty="0"/>
              <a:t>To add support for other languages, an application must specify additional </a:t>
            </a:r>
            <a:r>
              <a:rPr lang="en" altLang="zh-CN" dirty="0" err="1">
                <a:solidFill>
                  <a:srgbClr val="FF0000"/>
                </a:solidFill>
              </a:rPr>
              <a:t>MaterialApp</a:t>
            </a:r>
            <a:r>
              <a:rPr lang="en" altLang="zh-CN" dirty="0"/>
              <a:t> (or </a:t>
            </a:r>
            <a:r>
              <a:rPr lang="en" altLang="zh-CN" dirty="0" err="1">
                <a:solidFill>
                  <a:srgbClr val="FF0000"/>
                </a:solidFill>
              </a:rPr>
              <a:t>CupertinoApp</a:t>
            </a:r>
            <a:r>
              <a:rPr lang="en" altLang="zh-CN" dirty="0"/>
              <a:t>) properties, and include a package called </a:t>
            </a:r>
            <a:r>
              <a:rPr lang="en" altLang="zh-CN" dirty="0" err="1">
                <a:solidFill>
                  <a:srgbClr val="FF0000"/>
                </a:solidFill>
              </a:rPr>
              <a:t>flutter_localizations</a:t>
            </a:r>
            <a:r>
              <a:rPr lang="en" altLang="zh-CN" dirty="0"/>
              <a:t>. </a:t>
            </a:r>
          </a:p>
          <a:p>
            <a:r>
              <a:rPr lang="en" altLang="zh-CN" dirty="0"/>
              <a:t>As of November 2020, this package supports 78 languages.</a:t>
            </a:r>
          </a:p>
        </p:txBody>
      </p:sp>
    </p:spTree>
    <p:extLst>
      <p:ext uri="{BB962C8B-B14F-4D97-AF65-F5344CB8AC3E}">
        <p14:creationId xmlns:p14="http://schemas.microsoft.com/office/powerpoint/2010/main" val="3061501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6D9FB-3ACD-384F-A4D2-D56383569BFB}"/>
              </a:ext>
            </a:extLst>
          </p:cNvPr>
          <p:cNvSpPr>
            <a:spLocks noGrp="1"/>
          </p:cNvSpPr>
          <p:nvPr>
            <p:ph type="title"/>
          </p:nvPr>
        </p:nvSpPr>
        <p:spPr/>
        <p:txBody>
          <a:bodyPr/>
          <a:lstStyle/>
          <a:p>
            <a:endParaRPr lang="en" altLang="zh-CN" dirty="0"/>
          </a:p>
        </p:txBody>
      </p:sp>
      <p:sp>
        <p:nvSpPr>
          <p:cNvPr id="3" name="文本占位符 2">
            <a:extLst>
              <a:ext uri="{FF2B5EF4-FFF2-40B4-BE49-F238E27FC236}">
                <a16:creationId xmlns:a16="http://schemas.microsoft.com/office/drawing/2014/main" id="{58940195-9C28-1940-9836-A93C75DDE7F6}"/>
              </a:ext>
            </a:extLst>
          </p:cNvPr>
          <p:cNvSpPr>
            <a:spLocks noGrp="1"/>
          </p:cNvSpPr>
          <p:nvPr>
            <p:ph type="body" idx="1"/>
          </p:nvPr>
        </p:nvSpPr>
        <p:spPr/>
        <p:txBody>
          <a:bodyPr/>
          <a:lstStyle/>
          <a:p>
            <a:r>
              <a:rPr lang="en" altLang="zh-CN" dirty="0"/>
              <a:t>To use </a:t>
            </a:r>
            <a:r>
              <a:rPr lang="en" altLang="zh-CN" dirty="0" err="1">
                <a:solidFill>
                  <a:srgbClr val="FF0000"/>
                </a:solidFill>
              </a:rPr>
              <a:t>flutter_localizations</a:t>
            </a:r>
            <a:r>
              <a:rPr lang="en" altLang="zh-CN" dirty="0"/>
              <a:t>, add the package as a dependency to your </a:t>
            </a:r>
            <a:r>
              <a:rPr lang="en" altLang="zh-CN" dirty="0" err="1">
                <a:solidFill>
                  <a:srgbClr val="FF0000"/>
                </a:solidFill>
              </a:rPr>
              <a:t>pubspec.yaml</a:t>
            </a:r>
            <a:r>
              <a:rPr lang="en" altLang="zh-CN" dirty="0">
                <a:solidFill>
                  <a:srgbClr val="FF0000"/>
                </a:solidFill>
              </a:rPr>
              <a:t> </a:t>
            </a:r>
            <a:r>
              <a:rPr lang="en" altLang="zh-CN" dirty="0"/>
              <a:t>file:</a:t>
            </a:r>
          </a:p>
          <a:p>
            <a:endParaRPr lang="en" altLang="zh-CN" dirty="0"/>
          </a:p>
        </p:txBody>
      </p:sp>
      <p:pic>
        <p:nvPicPr>
          <p:cNvPr id="5" name="图片 4">
            <a:extLst>
              <a:ext uri="{FF2B5EF4-FFF2-40B4-BE49-F238E27FC236}">
                <a16:creationId xmlns:a16="http://schemas.microsoft.com/office/drawing/2014/main" id="{0A091829-6F10-5CF5-B71E-EC6C45A18134}"/>
              </a:ext>
            </a:extLst>
          </p:cNvPr>
          <p:cNvPicPr>
            <a:picLocks noChangeAspect="1"/>
          </p:cNvPicPr>
          <p:nvPr/>
        </p:nvPicPr>
        <p:blipFill>
          <a:blip r:embed="rId2"/>
          <a:stretch>
            <a:fillRect/>
          </a:stretch>
        </p:blipFill>
        <p:spPr>
          <a:xfrm>
            <a:off x="1531007" y="2207225"/>
            <a:ext cx="4064000" cy="1384300"/>
          </a:xfrm>
          <a:prstGeom prst="rect">
            <a:avLst/>
          </a:prstGeom>
        </p:spPr>
      </p:pic>
    </p:spTree>
    <p:extLst>
      <p:ext uri="{BB962C8B-B14F-4D97-AF65-F5344CB8AC3E}">
        <p14:creationId xmlns:p14="http://schemas.microsoft.com/office/powerpoint/2010/main" val="3159299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6D9FB-3ACD-384F-A4D2-D56383569BFB}"/>
              </a:ext>
            </a:extLst>
          </p:cNvPr>
          <p:cNvSpPr>
            <a:spLocks noGrp="1"/>
          </p:cNvSpPr>
          <p:nvPr>
            <p:ph type="title"/>
          </p:nvPr>
        </p:nvSpPr>
        <p:spPr/>
        <p:txBody>
          <a:bodyPr/>
          <a:lstStyle/>
          <a:p>
            <a:endParaRPr lang="en" altLang="zh-CN" dirty="0"/>
          </a:p>
        </p:txBody>
      </p:sp>
      <p:sp>
        <p:nvSpPr>
          <p:cNvPr id="3" name="文本占位符 2">
            <a:extLst>
              <a:ext uri="{FF2B5EF4-FFF2-40B4-BE49-F238E27FC236}">
                <a16:creationId xmlns:a16="http://schemas.microsoft.com/office/drawing/2014/main" id="{58940195-9C28-1940-9836-A93C75DDE7F6}"/>
              </a:ext>
            </a:extLst>
          </p:cNvPr>
          <p:cNvSpPr>
            <a:spLocks noGrp="1"/>
          </p:cNvSpPr>
          <p:nvPr>
            <p:ph type="body" idx="1"/>
          </p:nvPr>
        </p:nvSpPr>
        <p:spPr/>
        <p:txBody>
          <a:bodyPr/>
          <a:lstStyle/>
          <a:p>
            <a:r>
              <a:rPr lang="en" altLang="zh-CN" dirty="0"/>
              <a:t>Next, run pub get packages, then import the </a:t>
            </a:r>
            <a:r>
              <a:rPr lang="en" altLang="zh-CN" dirty="0" err="1">
                <a:solidFill>
                  <a:srgbClr val="FF0000"/>
                </a:solidFill>
              </a:rPr>
              <a:t>flutter_localizations</a:t>
            </a:r>
            <a:r>
              <a:rPr lang="en" altLang="zh-CN" dirty="0">
                <a:solidFill>
                  <a:srgbClr val="FF0000"/>
                </a:solidFill>
              </a:rPr>
              <a:t> </a:t>
            </a:r>
            <a:r>
              <a:rPr lang="en" altLang="zh-CN" dirty="0"/>
              <a:t>:</a:t>
            </a:r>
          </a:p>
        </p:txBody>
      </p:sp>
      <p:pic>
        <p:nvPicPr>
          <p:cNvPr id="4" name="图片 3">
            <a:extLst>
              <a:ext uri="{FF2B5EF4-FFF2-40B4-BE49-F238E27FC236}">
                <a16:creationId xmlns:a16="http://schemas.microsoft.com/office/drawing/2014/main" id="{D80985E9-58A1-31AC-1A9E-BA79EAD4128C}"/>
              </a:ext>
            </a:extLst>
          </p:cNvPr>
          <p:cNvPicPr>
            <a:picLocks noChangeAspect="1"/>
          </p:cNvPicPr>
          <p:nvPr/>
        </p:nvPicPr>
        <p:blipFill>
          <a:blip r:embed="rId2"/>
          <a:stretch>
            <a:fillRect/>
          </a:stretch>
        </p:blipFill>
        <p:spPr>
          <a:xfrm>
            <a:off x="1216133" y="1729151"/>
            <a:ext cx="5444797" cy="3051799"/>
          </a:xfrm>
          <a:prstGeom prst="rect">
            <a:avLst/>
          </a:prstGeom>
        </p:spPr>
      </p:pic>
    </p:spTree>
    <p:extLst>
      <p:ext uri="{BB962C8B-B14F-4D97-AF65-F5344CB8AC3E}">
        <p14:creationId xmlns:p14="http://schemas.microsoft.com/office/powerpoint/2010/main" val="186478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6D9FB-3ACD-384F-A4D2-D56383569BFB}"/>
              </a:ext>
            </a:extLst>
          </p:cNvPr>
          <p:cNvSpPr>
            <a:spLocks noGrp="1"/>
          </p:cNvSpPr>
          <p:nvPr>
            <p:ph type="title"/>
          </p:nvPr>
        </p:nvSpPr>
        <p:spPr/>
        <p:txBody>
          <a:bodyPr/>
          <a:lstStyle/>
          <a:p>
            <a:r>
              <a:rPr lang="en" altLang="zh-CN" dirty="0"/>
              <a:t>Adding your own localized messages</a:t>
            </a:r>
          </a:p>
        </p:txBody>
      </p:sp>
      <p:sp>
        <p:nvSpPr>
          <p:cNvPr id="3" name="文本占位符 2">
            <a:extLst>
              <a:ext uri="{FF2B5EF4-FFF2-40B4-BE49-F238E27FC236}">
                <a16:creationId xmlns:a16="http://schemas.microsoft.com/office/drawing/2014/main" id="{58940195-9C28-1940-9836-A93C75DDE7F6}"/>
              </a:ext>
            </a:extLst>
          </p:cNvPr>
          <p:cNvSpPr>
            <a:spLocks noGrp="1"/>
          </p:cNvSpPr>
          <p:nvPr>
            <p:ph type="body" idx="1"/>
          </p:nvPr>
        </p:nvSpPr>
        <p:spPr/>
        <p:txBody>
          <a:bodyPr/>
          <a:lstStyle/>
          <a:p>
            <a:r>
              <a:rPr lang="en" altLang="zh-CN" dirty="0"/>
              <a:t>Once the </a:t>
            </a:r>
            <a:r>
              <a:rPr lang="en" altLang="zh-CN" dirty="0" err="1">
                <a:solidFill>
                  <a:srgbClr val="FF0000"/>
                </a:solidFill>
              </a:rPr>
              <a:t>flutter_localizations</a:t>
            </a:r>
            <a:r>
              <a:rPr lang="en" altLang="zh-CN" dirty="0">
                <a:solidFill>
                  <a:srgbClr val="FF0000"/>
                </a:solidFill>
              </a:rPr>
              <a:t> </a:t>
            </a:r>
            <a:r>
              <a:rPr lang="en" altLang="zh-CN" dirty="0"/>
              <a:t>package is added, use the following instructions to add localized text to your application.</a:t>
            </a:r>
          </a:p>
        </p:txBody>
      </p:sp>
      <p:pic>
        <p:nvPicPr>
          <p:cNvPr id="4" name="图片 3">
            <a:extLst>
              <a:ext uri="{FF2B5EF4-FFF2-40B4-BE49-F238E27FC236}">
                <a16:creationId xmlns:a16="http://schemas.microsoft.com/office/drawing/2014/main" id="{D5817905-B75F-91F2-AE78-9277CEA7A2C0}"/>
              </a:ext>
            </a:extLst>
          </p:cNvPr>
          <p:cNvPicPr>
            <a:picLocks noChangeAspect="1"/>
          </p:cNvPicPr>
          <p:nvPr/>
        </p:nvPicPr>
        <p:blipFill>
          <a:blip r:embed="rId2"/>
          <a:stretch>
            <a:fillRect/>
          </a:stretch>
        </p:blipFill>
        <p:spPr>
          <a:xfrm>
            <a:off x="1024758" y="2059843"/>
            <a:ext cx="6613634" cy="2807350"/>
          </a:xfrm>
          <a:prstGeom prst="rect">
            <a:avLst/>
          </a:prstGeom>
        </p:spPr>
      </p:pic>
    </p:spTree>
    <p:extLst>
      <p:ext uri="{BB962C8B-B14F-4D97-AF65-F5344CB8AC3E}">
        <p14:creationId xmlns:p14="http://schemas.microsoft.com/office/powerpoint/2010/main" val="1108534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6D9FB-3ACD-384F-A4D2-D56383569BFB}"/>
              </a:ext>
            </a:extLst>
          </p:cNvPr>
          <p:cNvSpPr>
            <a:spLocks noGrp="1"/>
          </p:cNvSpPr>
          <p:nvPr>
            <p:ph type="title"/>
          </p:nvPr>
        </p:nvSpPr>
        <p:spPr/>
        <p:txBody>
          <a:bodyPr/>
          <a:lstStyle/>
          <a:p>
            <a:r>
              <a:rPr lang="en" altLang="zh-CN" dirty="0"/>
              <a:t>Adding your own localized messages</a:t>
            </a:r>
          </a:p>
        </p:txBody>
      </p:sp>
      <p:sp>
        <p:nvSpPr>
          <p:cNvPr id="3" name="文本占位符 2">
            <a:extLst>
              <a:ext uri="{FF2B5EF4-FFF2-40B4-BE49-F238E27FC236}">
                <a16:creationId xmlns:a16="http://schemas.microsoft.com/office/drawing/2014/main" id="{58940195-9C28-1940-9836-A93C75DDE7F6}"/>
              </a:ext>
            </a:extLst>
          </p:cNvPr>
          <p:cNvSpPr>
            <a:spLocks noGrp="1"/>
          </p:cNvSpPr>
          <p:nvPr>
            <p:ph type="body" idx="1"/>
          </p:nvPr>
        </p:nvSpPr>
        <p:spPr/>
        <p:txBody>
          <a:bodyPr/>
          <a:lstStyle/>
          <a:p>
            <a:pPr marL="114300" indent="0">
              <a:buNone/>
            </a:pPr>
            <a:endParaRPr lang="en" altLang="zh-CN" dirty="0"/>
          </a:p>
        </p:txBody>
      </p:sp>
      <p:pic>
        <p:nvPicPr>
          <p:cNvPr id="5" name="图片 4">
            <a:extLst>
              <a:ext uri="{FF2B5EF4-FFF2-40B4-BE49-F238E27FC236}">
                <a16:creationId xmlns:a16="http://schemas.microsoft.com/office/drawing/2014/main" id="{8C4283BD-3F74-4183-1312-9A00B8A61A35}"/>
              </a:ext>
            </a:extLst>
          </p:cNvPr>
          <p:cNvPicPr>
            <a:picLocks noChangeAspect="1"/>
          </p:cNvPicPr>
          <p:nvPr/>
        </p:nvPicPr>
        <p:blipFill>
          <a:blip r:embed="rId2"/>
          <a:stretch>
            <a:fillRect/>
          </a:stretch>
        </p:blipFill>
        <p:spPr>
          <a:xfrm>
            <a:off x="1001371" y="1229875"/>
            <a:ext cx="6518781" cy="3881170"/>
          </a:xfrm>
          <a:prstGeom prst="rect">
            <a:avLst/>
          </a:prstGeom>
        </p:spPr>
      </p:pic>
    </p:spTree>
    <p:extLst>
      <p:ext uri="{BB962C8B-B14F-4D97-AF65-F5344CB8AC3E}">
        <p14:creationId xmlns:p14="http://schemas.microsoft.com/office/powerpoint/2010/main" val="373408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4" name="标题 3">
            <a:extLst>
              <a:ext uri="{FF2B5EF4-FFF2-40B4-BE49-F238E27FC236}">
                <a16:creationId xmlns:a16="http://schemas.microsoft.com/office/drawing/2014/main" id="{8E7D5A00-A81D-B849-936B-AA716AEC7015}"/>
              </a:ext>
            </a:extLst>
          </p:cNvPr>
          <p:cNvSpPr>
            <a:spLocks noGrp="1"/>
          </p:cNvSpPr>
          <p:nvPr>
            <p:ph type="title"/>
          </p:nvPr>
        </p:nvSpPr>
        <p:spPr/>
        <p:txBody>
          <a:bodyPr/>
          <a:lstStyle/>
          <a:p>
            <a:r>
              <a:rPr lang="en-US" altLang="zh-CN" dirty="0"/>
              <a:t>Topics</a:t>
            </a:r>
            <a:endParaRPr lang="zh-CN" altLang="en-US" dirty="0"/>
          </a:p>
        </p:txBody>
      </p:sp>
      <p:sp>
        <p:nvSpPr>
          <p:cNvPr id="7" name="文本占位符 6">
            <a:extLst>
              <a:ext uri="{FF2B5EF4-FFF2-40B4-BE49-F238E27FC236}">
                <a16:creationId xmlns:a16="http://schemas.microsoft.com/office/drawing/2014/main" id="{C9550E76-3CDF-7445-9554-23270A19B3DF}"/>
              </a:ext>
            </a:extLst>
          </p:cNvPr>
          <p:cNvSpPr>
            <a:spLocks noGrp="1"/>
          </p:cNvSpPr>
          <p:nvPr>
            <p:ph type="body" idx="1"/>
          </p:nvPr>
        </p:nvSpPr>
        <p:spPr/>
        <p:txBody>
          <a:bodyPr/>
          <a:lstStyle/>
          <a:p>
            <a:r>
              <a:rPr lang="en" altLang="zh-CN" sz="2400" dirty="0">
                <a:hlinkClick r:id="rId3"/>
              </a:rPr>
              <a:t>Accessibility</a:t>
            </a:r>
            <a:endParaRPr lang="en" altLang="zh-CN" sz="2400" dirty="0"/>
          </a:p>
          <a:p>
            <a:r>
              <a:rPr lang="en" altLang="zh-CN" sz="2400" dirty="0">
                <a:hlinkClick r:id="rId4"/>
              </a:rPr>
              <a:t>Internationalization</a:t>
            </a:r>
            <a:endParaRPr lang="en" altLang="zh-CN" sz="2400"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6D9FB-3ACD-384F-A4D2-D56383569BFB}"/>
              </a:ext>
            </a:extLst>
          </p:cNvPr>
          <p:cNvSpPr>
            <a:spLocks noGrp="1"/>
          </p:cNvSpPr>
          <p:nvPr>
            <p:ph type="title"/>
          </p:nvPr>
        </p:nvSpPr>
        <p:spPr/>
        <p:txBody>
          <a:bodyPr/>
          <a:lstStyle/>
          <a:p>
            <a:r>
              <a:rPr lang="en" altLang="zh-CN" dirty="0"/>
              <a:t>Adding your own localized messages</a:t>
            </a:r>
          </a:p>
        </p:txBody>
      </p:sp>
      <p:sp>
        <p:nvSpPr>
          <p:cNvPr id="3" name="文本占位符 2">
            <a:extLst>
              <a:ext uri="{FF2B5EF4-FFF2-40B4-BE49-F238E27FC236}">
                <a16:creationId xmlns:a16="http://schemas.microsoft.com/office/drawing/2014/main" id="{58940195-9C28-1940-9836-A93C75DDE7F6}"/>
              </a:ext>
            </a:extLst>
          </p:cNvPr>
          <p:cNvSpPr>
            <a:spLocks noGrp="1"/>
          </p:cNvSpPr>
          <p:nvPr>
            <p:ph type="body" idx="1"/>
          </p:nvPr>
        </p:nvSpPr>
        <p:spPr/>
        <p:txBody>
          <a:bodyPr/>
          <a:lstStyle/>
          <a:p>
            <a:pPr marL="114300" indent="0">
              <a:buNone/>
            </a:pPr>
            <a:endParaRPr lang="en" altLang="zh-CN" dirty="0"/>
          </a:p>
        </p:txBody>
      </p:sp>
      <p:pic>
        <p:nvPicPr>
          <p:cNvPr id="4" name="图片 3">
            <a:extLst>
              <a:ext uri="{FF2B5EF4-FFF2-40B4-BE49-F238E27FC236}">
                <a16:creationId xmlns:a16="http://schemas.microsoft.com/office/drawing/2014/main" id="{0A317A37-A045-F4A0-F4C5-DDBCB3F9BCC1}"/>
              </a:ext>
            </a:extLst>
          </p:cNvPr>
          <p:cNvPicPr>
            <a:picLocks noChangeAspect="1"/>
          </p:cNvPicPr>
          <p:nvPr/>
        </p:nvPicPr>
        <p:blipFill>
          <a:blip r:embed="rId2"/>
          <a:stretch>
            <a:fillRect/>
          </a:stretch>
        </p:blipFill>
        <p:spPr>
          <a:xfrm>
            <a:off x="1012321" y="1229875"/>
            <a:ext cx="5719555" cy="3899062"/>
          </a:xfrm>
          <a:prstGeom prst="rect">
            <a:avLst/>
          </a:prstGeom>
        </p:spPr>
      </p:pic>
    </p:spTree>
    <p:extLst>
      <p:ext uri="{BB962C8B-B14F-4D97-AF65-F5344CB8AC3E}">
        <p14:creationId xmlns:p14="http://schemas.microsoft.com/office/powerpoint/2010/main" val="4252375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6D9FB-3ACD-384F-A4D2-D56383569BFB}"/>
              </a:ext>
            </a:extLst>
          </p:cNvPr>
          <p:cNvSpPr>
            <a:spLocks noGrp="1"/>
          </p:cNvSpPr>
          <p:nvPr>
            <p:ph type="title"/>
          </p:nvPr>
        </p:nvSpPr>
        <p:spPr/>
        <p:txBody>
          <a:bodyPr/>
          <a:lstStyle/>
          <a:p>
            <a:r>
              <a:rPr lang="en" altLang="zh-CN" dirty="0"/>
              <a:t>Adding your own localized messages</a:t>
            </a:r>
          </a:p>
        </p:txBody>
      </p:sp>
      <p:sp>
        <p:nvSpPr>
          <p:cNvPr id="3" name="文本占位符 2">
            <a:extLst>
              <a:ext uri="{FF2B5EF4-FFF2-40B4-BE49-F238E27FC236}">
                <a16:creationId xmlns:a16="http://schemas.microsoft.com/office/drawing/2014/main" id="{58940195-9C28-1940-9836-A93C75DDE7F6}"/>
              </a:ext>
            </a:extLst>
          </p:cNvPr>
          <p:cNvSpPr>
            <a:spLocks noGrp="1"/>
          </p:cNvSpPr>
          <p:nvPr>
            <p:ph type="body" idx="1"/>
          </p:nvPr>
        </p:nvSpPr>
        <p:spPr/>
        <p:txBody>
          <a:bodyPr/>
          <a:lstStyle/>
          <a:p>
            <a:pPr marL="114300" indent="0">
              <a:buNone/>
            </a:pPr>
            <a:endParaRPr lang="en" altLang="zh-CN" dirty="0"/>
          </a:p>
        </p:txBody>
      </p:sp>
      <p:pic>
        <p:nvPicPr>
          <p:cNvPr id="5" name="图片 4">
            <a:extLst>
              <a:ext uri="{FF2B5EF4-FFF2-40B4-BE49-F238E27FC236}">
                <a16:creationId xmlns:a16="http://schemas.microsoft.com/office/drawing/2014/main" id="{29898B44-261F-8AF6-E122-DCF0DF38A5CD}"/>
              </a:ext>
            </a:extLst>
          </p:cNvPr>
          <p:cNvPicPr>
            <a:picLocks noChangeAspect="1"/>
          </p:cNvPicPr>
          <p:nvPr/>
        </p:nvPicPr>
        <p:blipFill>
          <a:blip r:embed="rId2"/>
          <a:stretch>
            <a:fillRect/>
          </a:stretch>
        </p:blipFill>
        <p:spPr>
          <a:xfrm>
            <a:off x="0" y="1554343"/>
            <a:ext cx="9144000" cy="2690063"/>
          </a:xfrm>
          <a:prstGeom prst="rect">
            <a:avLst/>
          </a:prstGeom>
        </p:spPr>
      </p:pic>
    </p:spTree>
    <p:extLst>
      <p:ext uri="{BB962C8B-B14F-4D97-AF65-F5344CB8AC3E}">
        <p14:creationId xmlns:p14="http://schemas.microsoft.com/office/powerpoint/2010/main" val="3270105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537B5B-AD78-6346-A196-CE3F14AF1800}"/>
              </a:ext>
            </a:extLst>
          </p:cNvPr>
          <p:cNvSpPr>
            <a:spLocks noGrp="1"/>
          </p:cNvSpPr>
          <p:nvPr>
            <p:ph type="title"/>
          </p:nvPr>
        </p:nvSpPr>
        <p:spPr/>
        <p:txBody>
          <a:bodyPr/>
          <a:lstStyle/>
          <a:p>
            <a:r>
              <a:rPr lang="en" altLang="zh-CN" dirty="0"/>
              <a:t>Advanced locale definition</a:t>
            </a:r>
          </a:p>
        </p:txBody>
      </p:sp>
      <p:sp>
        <p:nvSpPr>
          <p:cNvPr id="3" name="文本占位符 2">
            <a:extLst>
              <a:ext uri="{FF2B5EF4-FFF2-40B4-BE49-F238E27FC236}">
                <a16:creationId xmlns:a16="http://schemas.microsoft.com/office/drawing/2014/main" id="{49B79105-B11D-4C49-96EE-256AE5891F48}"/>
              </a:ext>
            </a:extLst>
          </p:cNvPr>
          <p:cNvSpPr>
            <a:spLocks noGrp="1"/>
          </p:cNvSpPr>
          <p:nvPr>
            <p:ph type="body" idx="1"/>
          </p:nvPr>
        </p:nvSpPr>
        <p:spPr>
          <a:xfrm>
            <a:off x="311700" y="1229875"/>
            <a:ext cx="3867108" cy="3339000"/>
          </a:xfrm>
        </p:spPr>
        <p:txBody>
          <a:bodyPr/>
          <a:lstStyle/>
          <a:p>
            <a:r>
              <a:rPr lang="en" altLang="zh-CN" dirty="0"/>
              <a:t>Some languages with multiple variants require more than just a language code to properly differentiate.</a:t>
            </a:r>
          </a:p>
          <a:p>
            <a:r>
              <a:rPr lang="en" altLang="zh-CN" dirty="0"/>
              <a:t>Example: In order to fully express every variant of Chinese for the country codes CN, TW, and HK, the list of supported locales should include:</a:t>
            </a:r>
            <a:endParaRPr kumimoji="1" lang="zh-CN" altLang="en-US" dirty="0"/>
          </a:p>
        </p:txBody>
      </p:sp>
      <p:pic>
        <p:nvPicPr>
          <p:cNvPr id="4" name="图片 3">
            <a:extLst>
              <a:ext uri="{FF2B5EF4-FFF2-40B4-BE49-F238E27FC236}">
                <a16:creationId xmlns:a16="http://schemas.microsoft.com/office/drawing/2014/main" id="{4BCDC990-2C34-8147-9AF7-C76BD6CC32A7}"/>
              </a:ext>
            </a:extLst>
          </p:cNvPr>
          <p:cNvPicPr>
            <a:picLocks noChangeAspect="1"/>
          </p:cNvPicPr>
          <p:nvPr/>
        </p:nvPicPr>
        <p:blipFill>
          <a:blip r:embed="rId2"/>
          <a:stretch>
            <a:fillRect/>
          </a:stretch>
        </p:blipFill>
        <p:spPr>
          <a:xfrm>
            <a:off x="4315051" y="1329090"/>
            <a:ext cx="4517249" cy="3451860"/>
          </a:xfrm>
          <a:prstGeom prst="rect">
            <a:avLst/>
          </a:prstGeom>
        </p:spPr>
      </p:pic>
    </p:spTree>
    <p:extLst>
      <p:ext uri="{BB962C8B-B14F-4D97-AF65-F5344CB8AC3E}">
        <p14:creationId xmlns:p14="http://schemas.microsoft.com/office/powerpoint/2010/main" val="2802124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6D9FB-3ACD-384F-A4D2-D56383569BFB}"/>
              </a:ext>
            </a:extLst>
          </p:cNvPr>
          <p:cNvSpPr>
            <a:spLocks noGrp="1"/>
          </p:cNvSpPr>
          <p:nvPr>
            <p:ph type="title"/>
          </p:nvPr>
        </p:nvSpPr>
        <p:spPr/>
        <p:txBody>
          <a:bodyPr/>
          <a:lstStyle/>
          <a:p>
            <a:r>
              <a:rPr lang="en" altLang="zh-CN" dirty="0"/>
              <a:t>Tracking the locale</a:t>
            </a:r>
          </a:p>
        </p:txBody>
      </p:sp>
      <p:sp>
        <p:nvSpPr>
          <p:cNvPr id="3" name="文本占位符 2">
            <a:extLst>
              <a:ext uri="{FF2B5EF4-FFF2-40B4-BE49-F238E27FC236}">
                <a16:creationId xmlns:a16="http://schemas.microsoft.com/office/drawing/2014/main" id="{58940195-9C28-1940-9836-A93C75DDE7F6}"/>
              </a:ext>
            </a:extLst>
          </p:cNvPr>
          <p:cNvSpPr>
            <a:spLocks noGrp="1"/>
          </p:cNvSpPr>
          <p:nvPr>
            <p:ph type="body" idx="1"/>
          </p:nvPr>
        </p:nvSpPr>
        <p:spPr/>
        <p:txBody>
          <a:bodyPr/>
          <a:lstStyle/>
          <a:p>
            <a:r>
              <a:rPr lang="en" altLang="zh-CN" dirty="0"/>
              <a:t>The </a:t>
            </a:r>
            <a:r>
              <a:rPr lang="en" altLang="zh-CN" dirty="0">
                <a:hlinkClick r:id="rId2"/>
              </a:rPr>
              <a:t>Locale</a:t>
            </a:r>
            <a:r>
              <a:rPr lang="en" altLang="zh-CN" dirty="0"/>
              <a:t> class identifies the user’s language. </a:t>
            </a:r>
          </a:p>
          <a:p>
            <a:r>
              <a:rPr lang="en" altLang="zh-CN" dirty="0"/>
              <a:t>The </a:t>
            </a:r>
            <a:r>
              <a:rPr lang="en" altLang="zh-CN" dirty="0">
                <a:hlinkClick r:id="rId3"/>
              </a:rPr>
              <a:t>Localizations</a:t>
            </a:r>
            <a:r>
              <a:rPr lang="en" altLang="zh-CN" dirty="0"/>
              <a:t> widget defines the locale for its child and the localized resources that the child depends on.</a:t>
            </a:r>
          </a:p>
          <a:p>
            <a:r>
              <a:rPr lang="en" altLang="zh-CN" dirty="0"/>
              <a:t>The </a:t>
            </a:r>
            <a:r>
              <a:rPr lang="en" altLang="zh-CN" dirty="0">
                <a:hlinkClick r:id="rId4"/>
              </a:rPr>
              <a:t>WidgetsApp</a:t>
            </a:r>
            <a:r>
              <a:rPr lang="en" altLang="zh-CN" dirty="0"/>
              <a:t> widget creates a Localizations widget and rebuilds it if the system’s locale changes.</a:t>
            </a:r>
          </a:p>
        </p:txBody>
      </p:sp>
    </p:spTree>
    <p:extLst>
      <p:ext uri="{BB962C8B-B14F-4D97-AF65-F5344CB8AC3E}">
        <p14:creationId xmlns:p14="http://schemas.microsoft.com/office/powerpoint/2010/main" val="1003018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5"/>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Thank you!</a:t>
            </a:r>
            <a:endParaRPr dirty="0"/>
          </a:p>
        </p:txBody>
      </p:sp>
      <p:sp>
        <p:nvSpPr>
          <p:cNvPr id="397" name="Google Shape;397;p55"/>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r>
              <a:rPr lang="en-US" altLang="zh-CN" dirty="0" err="1"/>
              <a:t>Wenxuan</a:t>
            </a:r>
            <a:r>
              <a:rPr lang="en-US" altLang="zh-CN" dirty="0"/>
              <a:t> Shi</a:t>
            </a:r>
          </a:p>
          <a:p>
            <a:pPr marL="0" lvl="0" indent="0"/>
            <a:r>
              <a:rPr lang="en-US" altLang="zh-CN" dirty="0"/>
              <a:t>College of Software, Nankai University</a:t>
            </a:r>
          </a:p>
          <a:p>
            <a:pPr marL="0" lvl="0" indent="0"/>
            <a:endParaRPr lang="en-US" altLang="zh-CN" dirty="0"/>
          </a:p>
          <a:p>
            <a:pPr marL="0" lvl="0" indent="0"/>
            <a:r>
              <a:rPr lang="en-US" altLang="zh-CN" dirty="0"/>
              <a:t>Email: </a:t>
            </a:r>
            <a:r>
              <a:rPr lang="en-US" altLang="zh-CN" dirty="0" err="1"/>
              <a:t>shiwx@nankai.edu.cn</a:t>
            </a:r>
            <a:endParaRPr lang="en-US" altLang="zh-CN" dirty="0"/>
          </a:p>
          <a:p>
            <a:pPr marL="0" lvl="0" indent="0"/>
            <a:r>
              <a:rPr lang="en-US" altLang="zh-CN" dirty="0" err="1"/>
              <a:t>Wechat</a:t>
            </a:r>
            <a:r>
              <a:rPr lang="en-US" altLang="zh-CN" dirty="0"/>
              <a:t>: 13920561100</a:t>
            </a:r>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title"/>
          </p:nvPr>
        </p:nvSpPr>
        <p:spPr>
          <a:xfrm>
            <a:off x="455700" y="526350"/>
            <a:ext cx="8232600" cy="4090800"/>
          </a:xfrm>
          <a:prstGeom prst="rect">
            <a:avLst/>
          </a:prstGeom>
        </p:spPr>
        <p:txBody>
          <a:bodyPr spcFirstLastPara="1" wrap="square" lIns="91425" tIns="91425" rIns="91425" bIns="91425" anchor="ctr" anchorCtr="0">
            <a:noAutofit/>
          </a:bodyPr>
          <a:lstStyle/>
          <a:p>
            <a:pPr algn="ctr"/>
            <a:r>
              <a:rPr lang="en" altLang="zh-CN" dirty="0"/>
              <a:t>Accessibility</a:t>
            </a:r>
          </a:p>
        </p:txBody>
      </p:sp>
    </p:spTree>
    <p:extLst>
      <p:ext uri="{BB962C8B-B14F-4D97-AF65-F5344CB8AC3E}">
        <p14:creationId xmlns:p14="http://schemas.microsoft.com/office/powerpoint/2010/main" val="473343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r>
              <a:rPr lang="en" altLang="zh-CN" dirty="0"/>
              <a:t>Introduction</a:t>
            </a:r>
          </a:p>
        </p:txBody>
      </p:sp>
      <p:sp>
        <p:nvSpPr>
          <p:cNvPr id="93" name="Google Shape;93;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342900"/>
            <a:r>
              <a:rPr lang="en" altLang="zh-CN" dirty="0"/>
              <a:t>Flutter is committed to supporting developers who want to make their apps more accessible: usable by as many people as possible, including those with disabilities such as blindness or motor impairment.</a:t>
            </a:r>
          </a:p>
          <a:p>
            <a:r>
              <a:rPr lang="en" altLang="zh-CN" dirty="0"/>
              <a:t>Flutter supports three components for accessibility support:</a:t>
            </a:r>
          </a:p>
          <a:p>
            <a:pPr lvl="1"/>
            <a:r>
              <a:rPr lang="en" altLang="zh-CN" b="1" dirty="0">
                <a:hlinkClick r:id="rId3"/>
              </a:rPr>
              <a:t>Large fonts</a:t>
            </a:r>
            <a:r>
              <a:rPr lang="en" altLang="zh-CN" b="1" dirty="0"/>
              <a:t>: </a:t>
            </a:r>
            <a:r>
              <a:rPr lang="en" altLang="zh-CN" dirty="0"/>
              <a:t>Render text widgets with user-specified font sizes</a:t>
            </a:r>
          </a:p>
          <a:p>
            <a:pPr lvl="1"/>
            <a:r>
              <a:rPr lang="en" altLang="zh-CN" b="1" dirty="0">
                <a:hlinkClick r:id="rId4"/>
              </a:rPr>
              <a:t>Screen readers</a:t>
            </a:r>
            <a:r>
              <a:rPr lang="en" altLang="zh-CN" b="1" dirty="0"/>
              <a:t>: </a:t>
            </a:r>
            <a:r>
              <a:rPr lang="en" altLang="zh-CN" dirty="0"/>
              <a:t>Communicate spoken feedback about UI contents</a:t>
            </a:r>
          </a:p>
          <a:p>
            <a:pPr lvl="1"/>
            <a:r>
              <a:rPr lang="en" altLang="zh-CN" b="1" dirty="0">
                <a:hlinkClick r:id="rId5"/>
              </a:rPr>
              <a:t>Sufficient contrast</a:t>
            </a:r>
            <a:r>
              <a:rPr lang="en" altLang="zh-CN" b="1" dirty="0"/>
              <a:t>: </a:t>
            </a:r>
            <a:r>
              <a:rPr lang="en" altLang="zh-CN" dirty="0"/>
              <a:t>Render widgets with colors that have sufficient contrast</a:t>
            </a:r>
          </a:p>
        </p:txBody>
      </p:sp>
    </p:spTree>
    <p:extLst>
      <p:ext uri="{BB962C8B-B14F-4D97-AF65-F5344CB8AC3E}">
        <p14:creationId xmlns:p14="http://schemas.microsoft.com/office/powerpoint/2010/main" val="1408664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r>
              <a:rPr lang="en" altLang="zh-CN" dirty="0"/>
              <a:t>Large fonts</a:t>
            </a:r>
          </a:p>
        </p:txBody>
      </p:sp>
      <p:sp>
        <p:nvSpPr>
          <p:cNvPr id="3" name="文本占位符 2">
            <a:extLst>
              <a:ext uri="{FF2B5EF4-FFF2-40B4-BE49-F238E27FC236}">
                <a16:creationId xmlns:a16="http://schemas.microsoft.com/office/drawing/2014/main" id="{DF95352D-43AA-AA48-93E5-7841BA12831B}"/>
              </a:ext>
            </a:extLst>
          </p:cNvPr>
          <p:cNvSpPr>
            <a:spLocks noGrp="1"/>
          </p:cNvSpPr>
          <p:nvPr>
            <p:ph type="body" idx="1"/>
          </p:nvPr>
        </p:nvSpPr>
        <p:spPr/>
        <p:txBody>
          <a:bodyPr/>
          <a:lstStyle/>
          <a:p>
            <a:endParaRPr lang="zh-CN" altLang="en-US"/>
          </a:p>
        </p:txBody>
      </p:sp>
      <p:pic>
        <p:nvPicPr>
          <p:cNvPr id="4" name="图片 3">
            <a:extLst>
              <a:ext uri="{FF2B5EF4-FFF2-40B4-BE49-F238E27FC236}">
                <a16:creationId xmlns:a16="http://schemas.microsoft.com/office/drawing/2014/main" id="{087E7B3E-7FAB-534C-9904-1F3E9CD6CC66}"/>
              </a:ext>
            </a:extLst>
          </p:cNvPr>
          <p:cNvPicPr>
            <a:picLocks noChangeAspect="1"/>
          </p:cNvPicPr>
          <p:nvPr/>
        </p:nvPicPr>
        <p:blipFill>
          <a:blip r:embed="rId3"/>
          <a:stretch>
            <a:fillRect/>
          </a:stretch>
        </p:blipFill>
        <p:spPr>
          <a:xfrm>
            <a:off x="1574454" y="1229875"/>
            <a:ext cx="4329862" cy="3726180"/>
          </a:xfrm>
          <a:prstGeom prst="rect">
            <a:avLst/>
          </a:prstGeom>
        </p:spPr>
      </p:pic>
    </p:spTree>
    <p:extLst>
      <p:ext uri="{BB962C8B-B14F-4D97-AF65-F5344CB8AC3E}">
        <p14:creationId xmlns:p14="http://schemas.microsoft.com/office/powerpoint/2010/main" val="1321338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r>
              <a:rPr lang="en" altLang="zh-CN" dirty="0"/>
              <a:t>Screen readers</a:t>
            </a:r>
          </a:p>
        </p:txBody>
      </p:sp>
      <p:sp>
        <p:nvSpPr>
          <p:cNvPr id="3" name="文本占位符 2">
            <a:extLst>
              <a:ext uri="{FF2B5EF4-FFF2-40B4-BE49-F238E27FC236}">
                <a16:creationId xmlns:a16="http://schemas.microsoft.com/office/drawing/2014/main" id="{DF95352D-43AA-AA48-93E5-7841BA12831B}"/>
              </a:ext>
            </a:extLst>
          </p:cNvPr>
          <p:cNvSpPr>
            <a:spLocks noGrp="1"/>
          </p:cNvSpPr>
          <p:nvPr>
            <p:ph type="body" idx="1"/>
          </p:nvPr>
        </p:nvSpPr>
        <p:spPr/>
        <p:txBody>
          <a:bodyPr/>
          <a:lstStyle/>
          <a:p>
            <a:r>
              <a:rPr lang="en" altLang="zh-CN" dirty="0"/>
              <a:t>For mobile, screen readers (</a:t>
            </a:r>
            <a:r>
              <a:rPr lang="en" altLang="zh-CN" dirty="0">
                <a:hlinkClick r:id="rId3"/>
              </a:rPr>
              <a:t>TalkBack</a:t>
            </a:r>
            <a:r>
              <a:rPr lang="en" altLang="zh-CN" dirty="0"/>
              <a:t>, </a:t>
            </a:r>
            <a:r>
              <a:rPr lang="en" altLang="zh-CN" dirty="0">
                <a:hlinkClick r:id="rId4"/>
              </a:rPr>
              <a:t>VoiceOver</a:t>
            </a:r>
            <a:r>
              <a:rPr lang="en" altLang="zh-CN" dirty="0"/>
              <a:t>) enable visually impaired users to get spoken feedback about the contents of the screen and interact with the UI via gestures on mobile and keyboard shortcuts on desktop. </a:t>
            </a:r>
          </a:p>
        </p:txBody>
      </p:sp>
    </p:spTree>
    <p:extLst>
      <p:ext uri="{BB962C8B-B14F-4D97-AF65-F5344CB8AC3E}">
        <p14:creationId xmlns:p14="http://schemas.microsoft.com/office/powerpoint/2010/main" val="102688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r>
              <a:rPr lang="en" altLang="zh-CN" dirty="0"/>
              <a:t>Screen readers</a:t>
            </a:r>
          </a:p>
        </p:txBody>
      </p:sp>
      <p:sp>
        <p:nvSpPr>
          <p:cNvPr id="3" name="文本占位符 2">
            <a:extLst>
              <a:ext uri="{FF2B5EF4-FFF2-40B4-BE49-F238E27FC236}">
                <a16:creationId xmlns:a16="http://schemas.microsoft.com/office/drawing/2014/main" id="{DF95352D-43AA-AA48-93E5-7841BA12831B}"/>
              </a:ext>
            </a:extLst>
          </p:cNvPr>
          <p:cNvSpPr>
            <a:spLocks noGrp="1"/>
          </p:cNvSpPr>
          <p:nvPr>
            <p:ph type="body" idx="1"/>
          </p:nvPr>
        </p:nvSpPr>
        <p:spPr/>
        <p:txBody>
          <a:bodyPr/>
          <a:lstStyle/>
          <a:p>
            <a:r>
              <a:rPr lang="en" altLang="zh-CN" dirty="0"/>
              <a:t>For web, the following screen readers are currently supported:</a:t>
            </a:r>
          </a:p>
          <a:p>
            <a:pPr lvl="1"/>
            <a:r>
              <a:rPr lang="en" altLang="zh-CN" dirty="0"/>
              <a:t>Mobile Browsers:</a:t>
            </a:r>
          </a:p>
          <a:p>
            <a:pPr lvl="2"/>
            <a:r>
              <a:rPr lang="en" altLang="zh-CN" dirty="0"/>
              <a:t>iOS - </a:t>
            </a:r>
            <a:r>
              <a:rPr lang="en" altLang="zh-CN" dirty="0" err="1"/>
              <a:t>VoiceOver</a:t>
            </a:r>
            <a:endParaRPr lang="en" altLang="zh-CN" dirty="0"/>
          </a:p>
          <a:p>
            <a:pPr lvl="2"/>
            <a:r>
              <a:rPr lang="en" altLang="zh-CN" dirty="0"/>
              <a:t>Android - </a:t>
            </a:r>
            <a:r>
              <a:rPr lang="en" altLang="zh-CN" dirty="0" err="1"/>
              <a:t>TalkBack</a:t>
            </a:r>
            <a:endParaRPr lang="en" altLang="zh-CN" dirty="0"/>
          </a:p>
          <a:p>
            <a:pPr lvl="1"/>
            <a:r>
              <a:rPr lang="en" altLang="zh-CN" dirty="0"/>
              <a:t>Desktop Browsers:</a:t>
            </a:r>
          </a:p>
          <a:p>
            <a:pPr lvl="2"/>
            <a:r>
              <a:rPr lang="en" altLang="zh-CN" dirty="0"/>
              <a:t>MacOS - </a:t>
            </a:r>
            <a:r>
              <a:rPr lang="en" altLang="zh-CN" dirty="0" err="1"/>
              <a:t>VoiceOver</a:t>
            </a:r>
            <a:endParaRPr lang="en" altLang="zh-CN" dirty="0"/>
          </a:p>
          <a:p>
            <a:pPr lvl="2"/>
            <a:r>
              <a:rPr lang="en" altLang="zh-CN" dirty="0"/>
              <a:t>Windows - JAWs &amp; NVDA</a:t>
            </a:r>
          </a:p>
        </p:txBody>
      </p:sp>
    </p:spTree>
    <p:extLst>
      <p:ext uri="{BB962C8B-B14F-4D97-AF65-F5344CB8AC3E}">
        <p14:creationId xmlns:p14="http://schemas.microsoft.com/office/powerpoint/2010/main" val="384744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r>
              <a:rPr lang="en" altLang="zh-CN" dirty="0"/>
              <a:t>Sufficient contrast</a:t>
            </a:r>
          </a:p>
        </p:txBody>
      </p:sp>
      <p:sp>
        <p:nvSpPr>
          <p:cNvPr id="3" name="文本占位符 2">
            <a:extLst>
              <a:ext uri="{FF2B5EF4-FFF2-40B4-BE49-F238E27FC236}">
                <a16:creationId xmlns:a16="http://schemas.microsoft.com/office/drawing/2014/main" id="{DF95352D-43AA-AA48-93E5-7841BA12831B}"/>
              </a:ext>
            </a:extLst>
          </p:cNvPr>
          <p:cNvSpPr>
            <a:spLocks noGrp="1"/>
          </p:cNvSpPr>
          <p:nvPr>
            <p:ph type="body" idx="1"/>
          </p:nvPr>
        </p:nvSpPr>
        <p:spPr/>
        <p:txBody>
          <a:bodyPr/>
          <a:lstStyle/>
          <a:p>
            <a:r>
              <a:rPr lang="en" altLang="zh-CN" dirty="0"/>
              <a:t>Sufficient color contrast makes text and images easier to read. </a:t>
            </a:r>
          </a:p>
          <a:p>
            <a:r>
              <a:rPr lang="en" altLang="zh-CN" dirty="0"/>
              <a:t>The </a:t>
            </a:r>
            <a:r>
              <a:rPr lang="en" altLang="zh-CN" dirty="0">
                <a:hlinkClick r:id="rId3"/>
              </a:rPr>
              <a:t>W3C recommends</a:t>
            </a:r>
            <a:r>
              <a:rPr lang="en" altLang="zh-CN" dirty="0"/>
              <a:t>:</a:t>
            </a:r>
          </a:p>
          <a:p>
            <a:pPr lvl="1"/>
            <a:r>
              <a:rPr lang="en" altLang="zh-CN" dirty="0"/>
              <a:t>At least 4.5:1 for small text (below 18 point regular or 14 point bold)</a:t>
            </a:r>
          </a:p>
          <a:p>
            <a:pPr lvl="1"/>
            <a:r>
              <a:rPr lang="en" altLang="zh-CN" dirty="0"/>
              <a:t>At least 3.0:1 for large text (18 point and above regular or 14 point and above bold)</a:t>
            </a:r>
          </a:p>
        </p:txBody>
      </p:sp>
    </p:spTree>
    <p:extLst>
      <p:ext uri="{BB962C8B-B14F-4D97-AF65-F5344CB8AC3E}">
        <p14:creationId xmlns:p14="http://schemas.microsoft.com/office/powerpoint/2010/main" val="2117016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r>
              <a:rPr lang="en" altLang="zh-CN" dirty="0"/>
              <a:t>Building with accessibility in mind</a:t>
            </a:r>
          </a:p>
        </p:txBody>
      </p:sp>
      <p:sp>
        <p:nvSpPr>
          <p:cNvPr id="3" name="文本占位符 2">
            <a:extLst>
              <a:ext uri="{FF2B5EF4-FFF2-40B4-BE49-F238E27FC236}">
                <a16:creationId xmlns:a16="http://schemas.microsoft.com/office/drawing/2014/main" id="{DF95352D-43AA-AA48-93E5-7841BA12831B}"/>
              </a:ext>
            </a:extLst>
          </p:cNvPr>
          <p:cNvSpPr>
            <a:spLocks noGrp="1"/>
          </p:cNvSpPr>
          <p:nvPr>
            <p:ph type="body" idx="1"/>
          </p:nvPr>
        </p:nvSpPr>
        <p:spPr/>
        <p:txBody>
          <a:bodyPr/>
          <a:lstStyle/>
          <a:p>
            <a:r>
              <a:rPr lang="en" altLang="zh-CN" dirty="0"/>
              <a:t>Ensuring your app can be used by everyone means building accessibility into it from the start. </a:t>
            </a:r>
          </a:p>
          <a:p>
            <a:r>
              <a:rPr lang="en" altLang="zh-CN" dirty="0"/>
              <a:t>See the video below, </a:t>
            </a:r>
          </a:p>
        </p:txBody>
      </p:sp>
      <p:sp>
        <p:nvSpPr>
          <p:cNvPr id="2" name="矩形 1">
            <a:extLst>
              <a:ext uri="{FF2B5EF4-FFF2-40B4-BE49-F238E27FC236}">
                <a16:creationId xmlns:a16="http://schemas.microsoft.com/office/drawing/2014/main" id="{DC4A723F-B1D0-011D-0C9D-06C84ADD903F}"/>
              </a:ext>
            </a:extLst>
          </p:cNvPr>
          <p:cNvSpPr/>
          <p:nvPr/>
        </p:nvSpPr>
        <p:spPr>
          <a:xfrm>
            <a:off x="5559242" y="2662254"/>
            <a:ext cx="2743059" cy="307777"/>
          </a:xfrm>
          <a:prstGeom prst="rect">
            <a:avLst/>
          </a:prstGeom>
        </p:spPr>
        <p:txBody>
          <a:bodyPr wrap="none">
            <a:spAutoFit/>
          </a:bodyPr>
          <a:lstStyle/>
          <a:p>
            <a:r>
              <a:rPr lang="zh-CN" altLang="en-US" dirty="0"/>
              <a:t>https://youtu.be/bWbBgbmAdQs</a:t>
            </a:r>
          </a:p>
        </p:txBody>
      </p:sp>
      <p:sp>
        <p:nvSpPr>
          <p:cNvPr id="4" name="矩形 3">
            <a:extLst>
              <a:ext uri="{FF2B5EF4-FFF2-40B4-BE49-F238E27FC236}">
                <a16:creationId xmlns:a16="http://schemas.microsoft.com/office/drawing/2014/main" id="{F8E92FD6-9DF9-A00F-89A1-99E5D1F261CC}"/>
              </a:ext>
            </a:extLst>
          </p:cNvPr>
          <p:cNvSpPr/>
          <p:nvPr/>
        </p:nvSpPr>
        <p:spPr>
          <a:xfrm>
            <a:off x="5184648" y="3182106"/>
            <a:ext cx="3959352" cy="738664"/>
          </a:xfrm>
          <a:prstGeom prst="rect">
            <a:avLst/>
          </a:prstGeom>
        </p:spPr>
        <p:txBody>
          <a:bodyPr wrap="square">
            <a:spAutoFit/>
          </a:bodyPr>
          <a:lstStyle/>
          <a:p>
            <a:r>
              <a:rPr lang="zh-CN" altLang="en-US" dirty="0"/>
              <a:t>https://flutter.cn/docs/development/accessibility-and-localization/accessibility#building-with-accessibility-in-mind</a:t>
            </a:r>
          </a:p>
        </p:txBody>
      </p:sp>
      <p:pic>
        <p:nvPicPr>
          <p:cNvPr id="5" name="图片 4">
            <a:hlinkClick r:id="rId3"/>
            <a:extLst>
              <a:ext uri="{FF2B5EF4-FFF2-40B4-BE49-F238E27FC236}">
                <a16:creationId xmlns:a16="http://schemas.microsoft.com/office/drawing/2014/main" id="{FC53409D-55E0-32FE-A004-3E86AAE8D57F}"/>
              </a:ext>
            </a:extLst>
          </p:cNvPr>
          <p:cNvPicPr>
            <a:picLocks noChangeAspect="1"/>
          </p:cNvPicPr>
          <p:nvPr/>
        </p:nvPicPr>
        <p:blipFill>
          <a:blip r:embed="rId4"/>
          <a:stretch>
            <a:fillRect/>
          </a:stretch>
        </p:blipFill>
        <p:spPr>
          <a:xfrm>
            <a:off x="850865" y="2453332"/>
            <a:ext cx="4169213" cy="2280168"/>
          </a:xfrm>
          <a:prstGeom prst="rect">
            <a:avLst/>
          </a:prstGeom>
        </p:spPr>
      </p:pic>
    </p:spTree>
    <p:extLst>
      <p:ext uri="{BB962C8B-B14F-4D97-AF65-F5344CB8AC3E}">
        <p14:creationId xmlns:p14="http://schemas.microsoft.com/office/powerpoint/2010/main" val="1347478435"/>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1083</TotalTime>
  <Words>854</Words>
  <Application>Microsoft Macintosh PowerPoint</Application>
  <PresentationFormat>全屏显示(16:9)</PresentationFormat>
  <Paragraphs>86</Paragraphs>
  <Slides>24</Slides>
  <Notes>11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24</vt:i4>
      </vt:variant>
    </vt:vector>
  </HeadingPairs>
  <TitlesOfParts>
    <vt:vector size="27" baseType="lpstr">
      <vt:lpstr>Arial</vt:lpstr>
      <vt:lpstr>Roboto</vt:lpstr>
      <vt:lpstr>Geometric</vt:lpstr>
      <vt:lpstr>Accessibility  &amp; internationalization</vt:lpstr>
      <vt:lpstr>Topics</vt:lpstr>
      <vt:lpstr>Accessibility</vt:lpstr>
      <vt:lpstr>Introduction</vt:lpstr>
      <vt:lpstr>Large fonts</vt:lpstr>
      <vt:lpstr>Screen readers</vt:lpstr>
      <vt:lpstr>Screen readers</vt:lpstr>
      <vt:lpstr>Sufficient contrast</vt:lpstr>
      <vt:lpstr>Building with accessibility in mind</vt:lpstr>
      <vt:lpstr>Accessibility release checklist</vt:lpstr>
      <vt:lpstr>Accessibility release checklist</vt:lpstr>
      <vt:lpstr>Internationalization</vt:lpstr>
      <vt:lpstr>What you’ll learn</vt:lpstr>
      <vt:lpstr>Sample internationalized apps</vt:lpstr>
      <vt:lpstr>Setting up an internation­alized app</vt:lpstr>
      <vt:lpstr>PowerPoint 演示文稿</vt:lpstr>
      <vt:lpstr>PowerPoint 演示文稿</vt:lpstr>
      <vt:lpstr>Adding your own localized messages</vt:lpstr>
      <vt:lpstr>Adding your own localized messages</vt:lpstr>
      <vt:lpstr>Adding your own localized messages</vt:lpstr>
      <vt:lpstr>Adding your own localized messages</vt:lpstr>
      <vt:lpstr>Advanced locale definition</vt:lpstr>
      <vt:lpstr>Tracking the locale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Magic of Flutter</dc:title>
  <cp:lastModifiedBy>Walkman Neo</cp:lastModifiedBy>
  <cp:revision>135</cp:revision>
  <dcterms:modified xsi:type="dcterms:W3CDTF">2022-05-30T03:53:51Z</dcterms:modified>
</cp:coreProperties>
</file>