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425" r:id="rId4"/>
    <p:sldId id="278" r:id="rId5"/>
    <p:sldId id="379" r:id="rId6"/>
    <p:sldId id="383" r:id="rId7"/>
    <p:sldId id="387" r:id="rId8"/>
    <p:sldId id="389" r:id="rId9"/>
    <p:sldId id="385" r:id="rId10"/>
    <p:sldId id="399" r:id="rId11"/>
    <p:sldId id="400" r:id="rId12"/>
    <p:sldId id="401" r:id="rId13"/>
    <p:sldId id="386" r:id="rId14"/>
    <p:sldId id="391" r:id="rId15"/>
    <p:sldId id="392" r:id="rId16"/>
    <p:sldId id="393" r:id="rId17"/>
    <p:sldId id="394" r:id="rId18"/>
    <p:sldId id="370" r:id="rId19"/>
    <p:sldId id="396" r:id="rId20"/>
    <p:sldId id="405" r:id="rId21"/>
    <p:sldId id="397" r:id="rId22"/>
    <p:sldId id="406" r:id="rId23"/>
    <p:sldId id="398" r:id="rId24"/>
    <p:sldId id="422" r:id="rId25"/>
    <p:sldId id="407" r:id="rId26"/>
    <p:sldId id="410" r:id="rId27"/>
    <p:sldId id="423" r:id="rId28"/>
    <p:sldId id="411" r:id="rId29"/>
    <p:sldId id="424" r:id="rId30"/>
    <p:sldId id="412" r:id="rId31"/>
    <p:sldId id="416" r:id="rId32"/>
    <p:sldId id="417" r:id="rId33"/>
    <p:sldId id="418" r:id="rId34"/>
    <p:sldId id="419" r:id="rId35"/>
    <p:sldId id="426" r:id="rId36"/>
    <p:sldId id="298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3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9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ools/pub/glossary#lock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.dev/packages/css_col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url_launch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platform-integration/c-interop" TargetMode="External"/><Relationship Id="rId2" Type="http://schemas.openxmlformats.org/officeDocument/2006/relationships/hyperlink" Target="https://pub.dev/packages/pa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edi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9WifT8aN6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flutter.dev/development/platform-integration/c-inter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rt.dev/guides/language/concurrency#background-worker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ro" TargetMode="External"/><Relationship Id="rId2" Type="http://schemas.openxmlformats.org/officeDocument/2006/relationships/hyperlink" Target="https://flutter.dev/docs/cookbook/networking/fetch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plugins/blob/master/FlutterFire.md" TargetMode="External"/><Relationship Id="rId5" Type="http://schemas.openxmlformats.org/officeDocument/2006/relationships/hyperlink" Target="https://pub.dev/packages/battery" TargetMode="External"/><Relationship Id="rId4" Type="http://schemas.openxmlformats.org/officeDocument/2006/relationships/hyperlink" Target="https://pub.dev/packages/url_launch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flutter" TargetMode="External"/><Relationship Id="rId7" Type="http://schemas.openxmlformats.org/officeDocument/2006/relationships/hyperlink" Target="https://pub.dev/flutter/packages?platform=web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flutter/packages?platform=ios" TargetMode="External"/><Relationship Id="rId5" Type="http://schemas.openxmlformats.org/officeDocument/2006/relationships/hyperlink" Target="https://pub.dev/flutter/packages?platform=android" TargetMode="External"/><Relationship Id="rId4" Type="http://schemas.openxmlformats.org/officeDocument/2006/relationships/hyperlink" Target="https://pub.dev/flutter/favori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rt.dev/tools/pub/dependencies#version-constra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Packages &amp; plugins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F88-57DC-F745-A410-36AEBB8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Updating package dependencies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1B47-BEFE-DA44-ACD2-9DEB3CC4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When running </a:t>
            </a:r>
            <a:r>
              <a:rPr lang="en" altLang="zh-CN" dirty="0">
                <a:solidFill>
                  <a:schemeClr val="accent4"/>
                </a:solidFill>
              </a:rPr>
              <a:t>flutter pub get </a:t>
            </a:r>
            <a:r>
              <a:rPr lang="en" altLang="zh-CN" dirty="0"/>
              <a:t>(</a:t>
            </a:r>
            <a:r>
              <a:rPr lang="en" altLang="zh-CN" b="1" dirty="0"/>
              <a:t>Packages get</a:t>
            </a:r>
            <a:r>
              <a:rPr lang="en" altLang="zh-CN" dirty="0"/>
              <a:t> in IntelliJ or Android Studio) for the first time after adding a package, Flutter saves the concrete package version found in the </a:t>
            </a:r>
            <a:r>
              <a:rPr lang="en" altLang="zh-CN" dirty="0" err="1">
                <a:solidFill>
                  <a:schemeClr val="accent4"/>
                </a:solidFill>
              </a:rPr>
              <a:t>pubspec.lock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>
                <a:hlinkClick r:id="rId2"/>
              </a:rPr>
              <a:t>lockfile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To upgrade to a new version of the package, for example to use new features in that package, run </a:t>
            </a:r>
            <a:r>
              <a:rPr lang="en" altLang="zh-CN" dirty="0">
                <a:solidFill>
                  <a:schemeClr val="accent4"/>
                </a:solidFill>
              </a:rPr>
              <a:t>flutter pub upgrade </a:t>
            </a:r>
            <a:r>
              <a:rPr lang="en" altLang="zh-CN" dirty="0"/>
              <a:t>(</a:t>
            </a:r>
            <a:r>
              <a:rPr lang="en" altLang="zh-CN" b="1" dirty="0"/>
              <a:t>Upgrade dependencies</a:t>
            </a:r>
            <a:r>
              <a:rPr lang="en" altLang="zh-CN" dirty="0"/>
              <a:t> in IntelliJ or Android Studio. </a:t>
            </a:r>
          </a:p>
        </p:txBody>
      </p:sp>
    </p:spTree>
    <p:extLst>
      <p:ext uri="{BB962C8B-B14F-4D97-AF65-F5344CB8AC3E}">
        <p14:creationId xmlns:p14="http://schemas.microsoft.com/office/powerpoint/2010/main" val="24795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8C19-95BA-9941-A56C-B3DAD4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Dependencies on unpublished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F2256-1155-754D-8EAE-1497DD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can be used even when not published on </a:t>
            </a:r>
            <a:r>
              <a:rPr lang="en" altLang="zh-CN" dirty="0" err="1"/>
              <a:t>pub.dev</a:t>
            </a:r>
            <a:r>
              <a:rPr lang="en" altLang="zh-CN" dirty="0"/>
              <a:t>. </a:t>
            </a:r>
          </a:p>
          <a:p>
            <a:r>
              <a:rPr lang="en" altLang="zh-CN" dirty="0"/>
              <a:t>For private plugins, or for packages not ready for publishing, additional dependency options are available: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786DC-55A9-5C46-A3D7-620704C9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274"/>
            <a:ext cx="9144000" cy="18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4F5F-0ACC-5641-B789-1548AAE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4EB5-602E-A64F-9D0C-F09A996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2BEDB-A723-114B-BDD3-1899543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18"/>
            <a:ext cx="9144000" cy="38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0D35-183E-A444-99B8-45BDC60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Example: Using the </a:t>
            </a:r>
            <a:r>
              <a:rPr lang="en" altLang="zh-CN" dirty="0" err="1"/>
              <a:t>css_colors</a:t>
            </a:r>
            <a:r>
              <a:rPr lang="en" altLang="zh-CN" dirty="0"/>
              <a:t> package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5088-32C4-BD44-935F-D4E74799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css_colors</a:t>
            </a:r>
            <a:r>
              <a:rPr lang="en" altLang="zh-CN" dirty="0"/>
              <a:t> package defines color constants for CSS colors, so use the constants wherever the Flutter framework expects the Color type.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65E8EC-2F84-5F45-A662-021F0483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455479"/>
            <a:ext cx="748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90D4-AAC4-4849-BAC8-2A68F47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897DB-37AD-B14E-80B8-EC1E3B36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5A72B-ACC6-1F4F-B183-3A0D0321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5" y="0"/>
            <a:ext cx="5382975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87A5A-778E-5646-AB02-9EADB46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9" y="0"/>
            <a:ext cx="23945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A458-7D59-9A45-9B25-676182F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000" dirty="0"/>
              <a:t>Example: Using the </a:t>
            </a:r>
            <a:r>
              <a:rPr lang="en" altLang="zh-CN" sz="2000" dirty="0" err="1"/>
              <a:t>url_launcher</a:t>
            </a:r>
            <a:r>
              <a:rPr lang="en" altLang="zh-CN" sz="2000" dirty="0"/>
              <a:t> package to launch the browser</a:t>
            </a:r>
            <a:endParaRPr kumimoji="1"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F2B79-CDC6-F448-AE88-95456E66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url_launcher</a:t>
            </a:r>
            <a:r>
              <a:rPr lang="en" altLang="zh-CN" dirty="0"/>
              <a:t> plugin package enables opening the default browser on the mobile platform to display a given URL, and is supported on Android, iOS, web, and </a:t>
            </a:r>
            <a:r>
              <a:rPr lang="en" altLang="zh-CN" dirty="0" err="1"/>
              <a:t>macos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package is a special Dart package called a </a:t>
            </a:r>
            <a:r>
              <a:rPr lang="en" altLang="zh-CN" i="1" dirty="0"/>
              <a:t>plugin package</a:t>
            </a:r>
            <a:r>
              <a:rPr lang="en" altLang="zh-CN" dirty="0"/>
              <a:t> (or </a:t>
            </a:r>
            <a:r>
              <a:rPr lang="en" altLang="zh-CN" i="1" dirty="0"/>
              <a:t>plugin</a:t>
            </a:r>
            <a:r>
              <a:rPr lang="en" altLang="zh-CN" dirty="0"/>
              <a:t>), which includes platform-specific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B9AFC-B99F-DD4C-9AE7-F06398A1E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28460-6A69-5A4A-97B7-02E73E1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38014"/>
            <a:ext cx="756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D33B-469A-A44C-9CFA-FE6E78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8BCE6-1D79-E94B-A368-6E013D83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86115-21A7-5E4B-8299-FFF10707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0"/>
            <a:ext cx="5618669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C311C9-4321-9C4F-B130-87E837B1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96" y="0"/>
            <a:ext cx="23640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Developing </a:t>
            </a:r>
            <a:br>
              <a:rPr lang="en" altLang="zh-CN" dirty="0"/>
            </a:br>
            <a:r>
              <a:rPr lang="en" altLang="zh-CN" dirty="0"/>
              <a:t>packages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6891-39B0-5E4A-8C06-70326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C936A-31E2-5946-B222-708B893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enable the creation of modular code that can be shared easily. </a:t>
            </a:r>
          </a:p>
          <a:p>
            <a:r>
              <a:rPr lang="en" altLang="zh-CN" dirty="0"/>
              <a:t>A minimal package consists of the following:</a:t>
            </a:r>
          </a:p>
          <a:p>
            <a:pPr lvl="1"/>
            <a:r>
              <a:rPr lang="en" altLang="zh-CN" b="1" dirty="0" err="1"/>
              <a:t>pubspec.yaml</a:t>
            </a:r>
            <a:r>
              <a:rPr lang="en-US" altLang="zh-CN" b="1" dirty="0"/>
              <a:t>: </a:t>
            </a:r>
            <a:r>
              <a:rPr lang="en" altLang="zh-CN" dirty="0"/>
              <a:t>A metadata file that declares the package name, version, author, and so on.</a:t>
            </a:r>
          </a:p>
          <a:p>
            <a:pPr lvl="1"/>
            <a:r>
              <a:rPr lang="en" altLang="zh-CN" b="1" dirty="0"/>
              <a:t>Lib: </a:t>
            </a:r>
            <a:r>
              <a:rPr lang="en" altLang="zh-CN" dirty="0"/>
              <a:t>The lib directory contains the public code in the package, minimally a single &lt;package-name&gt;.dart file.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b="1" dirty="0"/>
              <a:t>What is the difference between a package and a plugin?</a:t>
            </a:r>
            <a:r>
              <a:rPr lang="en" altLang="zh-CN" sz="1800" dirty="0"/>
              <a:t> </a:t>
            </a:r>
          </a:p>
          <a:p>
            <a:pPr lvl="1"/>
            <a:r>
              <a:rPr lang="en" altLang="zh-CN" sz="1200" dirty="0"/>
              <a:t>A </a:t>
            </a:r>
            <a:r>
              <a:rPr lang="en" altLang="zh-CN" sz="1200" dirty="0">
                <a:solidFill>
                  <a:srgbClr val="FF0000"/>
                </a:solidFill>
              </a:rPr>
              <a:t>plugin</a:t>
            </a:r>
            <a:r>
              <a:rPr lang="en" altLang="zh-CN" sz="1200" dirty="0"/>
              <a:t> is a </a:t>
            </a:r>
            <a:r>
              <a:rPr lang="en" altLang="zh-CN" sz="1200" i="1" dirty="0"/>
              <a:t>type</a:t>
            </a:r>
            <a:r>
              <a:rPr lang="en" altLang="zh-CN" sz="1200" dirty="0"/>
              <a:t> of </a:t>
            </a:r>
            <a:r>
              <a:rPr lang="en" altLang="zh-CN" sz="1200" dirty="0">
                <a:solidFill>
                  <a:srgbClr val="FF0000"/>
                </a:solidFill>
              </a:rPr>
              <a:t>package</a:t>
            </a:r>
            <a:r>
              <a:rPr lang="en" altLang="zh-CN" sz="1200" dirty="0"/>
              <a:t>—the full designation is </a:t>
            </a:r>
            <a:r>
              <a:rPr lang="en" altLang="zh-CN" sz="1200" i="1" dirty="0">
                <a:solidFill>
                  <a:srgbClr val="FF0000"/>
                </a:solidFill>
              </a:rPr>
              <a:t>plugin package</a:t>
            </a:r>
            <a:r>
              <a:rPr lang="en" altLang="zh-CN" sz="1200" dirty="0"/>
              <a:t>, which is generally shortened to </a:t>
            </a:r>
            <a:r>
              <a:rPr lang="en" altLang="zh-CN" sz="1200" i="1" dirty="0"/>
              <a:t>plugin</a:t>
            </a:r>
            <a:r>
              <a:rPr lang="en" altLang="zh-CN" sz="1200" dirty="0"/>
              <a:t>.</a:t>
            </a:r>
          </a:p>
          <a:p>
            <a:r>
              <a:rPr lang="en" altLang="zh-CN" sz="1800" b="1" dirty="0"/>
              <a:t>Packages</a:t>
            </a:r>
          </a:p>
          <a:p>
            <a:pPr lvl="1"/>
            <a:r>
              <a:rPr lang="en" altLang="zh-CN" sz="1200" dirty="0"/>
              <a:t>At a minimum, a Dart package is a directory containing a </a:t>
            </a:r>
            <a:r>
              <a:rPr lang="en" altLang="zh-CN" sz="1200" dirty="0" err="1">
                <a:solidFill>
                  <a:srgbClr val="FF0000"/>
                </a:solidFill>
              </a:rPr>
              <a:t>pubspec</a:t>
            </a:r>
            <a:r>
              <a:rPr lang="en" altLang="zh-CN" sz="1200" dirty="0"/>
              <a:t> file. Additionally, a package can contain dependencies (listed in the </a:t>
            </a:r>
            <a:r>
              <a:rPr lang="en" altLang="zh-CN" sz="1200" dirty="0" err="1">
                <a:solidFill>
                  <a:srgbClr val="FF0000"/>
                </a:solidFill>
              </a:rPr>
              <a:t>pubspec</a:t>
            </a:r>
            <a:r>
              <a:rPr lang="en" altLang="zh-CN" sz="1200" dirty="0"/>
              <a:t>), Dart libraries, apps, resources, tests, images, and examples. </a:t>
            </a:r>
          </a:p>
          <a:p>
            <a:r>
              <a:rPr lang="en" altLang="zh-CN" sz="1800" b="1" dirty="0"/>
              <a:t>Plugins</a:t>
            </a:r>
          </a:p>
          <a:p>
            <a:pPr lvl="1"/>
            <a:r>
              <a:rPr lang="en" altLang="zh-CN" sz="1200" dirty="0"/>
              <a:t>A plugin package is a special kind of package that makes platform functionality available to the app. Plugin packages can be written for Android (using Kotlin or Java), iOS (using Swift or Objective-C), web, macOS, Windows, Linux, or any combination thereof.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A0D8-C9CC-E143-8031-2702C44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types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3C6B-F3F1-E14F-AE3E-447E7908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Packages can contain more than one kind of content:</a:t>
            </a:r>
          </a:p>
          <a:p>
            <a:r>
              <a:rPr lang="en" altLang="zh-CN" b="1" dirty="0"/>
              <a:t>Dart packages</a:t>
            </a:r>
            <a:r>
              <a:rPr lang="en-US" altLang="zh-CN" b="1" dirty="0"/>
              <a:t>: </a:t>
            </a:r>
            <a:r>
              <a:rPr lang="en" altLang="zh-CN" dirty="0"/>
              <a:t>General packages written in Dart, for example the </a:t>
            </a:r>
            <a:r>
              <a:rPr lang="en" altLang="zh-CN" dirty="0">
                <a:hlinkClick r:id="rId2"/>
              </a:rPr>
              <a:t>path</a:t>
            </a:r>
            <a:r>
              <a:rPr lang="en" altLang="zh-CN" dirty="0"/>
              <a:t> package. </a:t>
            </a:r>
          </a:p>
          <a:p>
            <a:r>
              <a:rPr lang="en" altLang="zh-CN" b="1" dirty="0"/>
              <a:t>Plugin packages: </a:t>
            </a:r>
            <a:r>
              <a:rPr lang="en" altLang="zh-CN" dirty="0"/>
              <a:t>A specialized Dart package that contains an API written in Dart code combined with one or more platform-specific implementations. </a:t>
            </a:r>
          </a:p>
          <a:p>
            <a:r>
              <a:rPr lang="en" altLang="zh-CN" b="1" dirty="0"/>
              <a:t>FFI Plugin packages: </a:t>
            </a:r>
            <a:r>
              <a:rPr lang="en" altLang="zh-CN" dirty="0"/>
              <a:t>A specialized Dart package that contains an API written in Dart code combined with one or more platform-specific implementations that use </a:t>
            </a:r>
            <a:r>
              <a:rPr lang="en" altLang="zh-CN" dirty="0">
                <a:hlinkClick r:id="rId3"/>
              </a:rPr>
              <a:t>Dart FFI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2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B9A5-8182-D041-ACD0-74F769D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Dart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70CC-DDA0-B245-9ABD-2CA933B3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39003-0FE1-3D45-8F41-204469CD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19300"/>
            <a:ext cx="833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C9DB-489D-1F46-AFA1-8D345A7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CC5D2-9E65-044B-AF05-AA30ADBD4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Implement the package</a:t>
            </a:r>
          </a:p>
          <a:p>
            <a:r>
              <a:rPr lang="en" altLang="zh-CN" dirty="0"/>
              <a:t>For pure Dart packages, simply add the functionality inside the main </a:t>
            </a:r>
            <a:r>
              <a:rPr lang="en" altLang="zh-CN" dirty="0">
                <a:solidFill>
                  <a:schemeClr val="accent4"/>
                </a:solidFill>
              </a:rPr>
              <a:t>lib/&lt;package name&gt;.dart </a:t>
            </a:r>
            <a:r>
              <a:rPr lang="en" altLang="zh-CN" dirty="0"/>
              <a:t>file, or in several files in the lib directory.</a:t>
            </a:r>
          </a:p>
          <a:p>
            <a:r>
              <a:rPr lang="en" altLang="zh-CN" dirty="0"/>
              <a:t>To test the package, add </a:t>
            </a:r>
            <a:r>
              <a:rPr lang="en" altLang="zh-CN" dirty="0">
                <a:hlinkClick r:id="rId2"/>
              </a:rPr>
              <a:t>unit tests</a:t>
            </a:r>
            <a:r>
              <a:rPr lang="en" altLang="zh-CN" dirty="0"/>
              <a:t> in a </a:t>
            </a:r>
            <a:r>
              <a:rPr lang="en" altLang="zh-CN" dirty="0">
                <a:solidFill>
                  <a:schemeClr val="accent4"/>
                </a:solidFill>
              </a:rPr>
              <a:t>test</a:t>
            </a:r>
            <a:r>
              <a:rPr lang="en" altLang="zh-CN" dirty="0"/>
              <a:t> directory.</a:t>
            </a:r>
          </a:p>
        </p:txBody>
      </p:sp>
    </p:spTree>
    <p:extLst>
      <p:ext uri="{BB962C8B-B14F-4D97-AF65-F5344CB8AC3E}">
        <p14:creationId xmlns:p14="http://schemas.microsoft.com/office/powerpoint/2010/main" val="234949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3C39E-22C4-744F-BBE5-E96B95C40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platform-specific APIs, you need to develop a plugin package.</a:t>
            </a:r>
          </a:p>
          <a:p>
            <a:r>
              <a:rPr lang="en" altLang="zh-CN" dirty="0"/>
              <a:t>The API is connected to the platform-specific implementation(s) using a </a:t>
            </a:r>
            <a:r>
              <a:rPr lang="en" altLang="zh-CN" dirty="0">
                <a:hlinkClick r:id="rId2"/>
              </a:rPr>
              <a:t>platform channel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B54DD-7653-004F-9EBF-9A1D312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314369" cy="3339000"/>
          </a:xfrm>
        </p:spPr>
        <p:txBody>
          <a:bodyPr/>
          <a:lstStyle/>
          <a:p>
            <a:r>
              <a:rPr lang="en" altLang="zh-CN" dirty="0"/>
              <a:t>Architectural overview: platform channels</a:t>
            </a:r>
          </a:p>
          <a:p>
            <a:pPr lvl="1"/>
            <a:r>
              <a:rPr lang="en" altLang="zh-CN" dirty="0"/>
              <a:t>See: </a:t>
            </a:r>
            <a:r>
              <a:rPr lang="en" altLang="zh-CN" dirty="0">
                <a:hlinkClick r:id="rId2"/>
              </a:rPr>
              <a:t>https://flutter.dev/docs/development/platform-integration/platform-channels</a:t>
            </a:r>
            <a:r>
              <a:rPr lang="en" altLang="zh-CN" dirty="0"/>
              <a:t> </a:t>
            </a:r>
          </a:p>
        </p:txBody>
      </p:sp>
      <p:pic>
        <p:nvPicPr>
          <p:cNvPr id="2050" name="Picture 2" descr="Platform channels architecture">
            <a:extLst>
              <a:ext uri="{FF2B5EF4-FFF2-40B4-BE49-F238E27FC236}">
                <a16:creationId xmlns:a16="http://schemas.microsoft.com/office/drawing/2014/main" id="{6DEE437E-C7E1-7841-BEE9-1E67865F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0" y="0"/>
            <a:ext cx="4610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1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DD0-25F0-3A4E-BE5F-3C64B4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F12B1-C896-0442-B8FF-B531A236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Federated plugins</a:t>
            </a:r>
          </a:p>
          <a:p>
            <a:r>
              <a:rPr lang="en" altLang="zh-CN" dirty="0"/>
              <a:t>Federated plugins are a way of splitting support for different platforms into separate packages. </a:t>
            </a:r>
          </a:p>
          <a:p>
            <a:r>
              <a:rPr lang="en" altLang="zh-CN" dirty="0"/>
              <a:t>So, a federated plugin can use one package for iOS, another for Android, another for web, and yet another for a car (as an example of an IoT device).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2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3FA4-ACC8-A44C-BC8C-5FE341D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79E1-3875-9540-9354-6A7954F3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3850397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Specifying a plugin’s supported platforms</a:t>
            </a:r>
          </a:p>
          <a:p>
            <a:r>
              <a:rPr lang="en" altLang="zh-CN" dirty="0"/>
              <a:t>Plugins can specify the </a:t>
            </a:r>
            <a:r>
              <a:rPr lang="en" altLang="zh-CN" dirty="0">
                <a:solidFill>
                  <a:schemeClr val="accent4"/>
                </a:solidFill>
              </a:rPr>
              <a:t>platforms</a:t>
            </a:r>
            <a:r>
              <a:rPr lang="en" altLang="zh-CN" dirty="0"/>
              <a:t> they support by adding keys to the platforms map in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94FEB-3E23-0043-BB51-83935D89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1" y="1017800"/>
            <a:ext cx="4852021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plugin package, use the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sz="1800" dirty="0">
                <a:solidFill>
                  <a:schemeClr val="accent4"/>
                </a:solidFill>
              </a:rPr>
              <a:t>--template=plugin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flag with </a:t>
            </a:r>
            <a:r>
              <a:rPr lang="en" altLang="zh-CN" sz="1800" dirty="0">
                <a:solidFill>
                  <a:schemeClr val="accent4"/>
                </a:solidFill>
              </a:rPr>
              <a:t>flutter create</a:t>
            </a:r>
            <a:r>
              <a:rPr lang="en" altLang="zh-CN" dirty="0"/>
              <a:t>.</a:t>
            </a:r>
            <a:endParaRPr lang="en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425D7-6A65-5E4C-AD9B-208E798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827"/>
            <a:ext cx="9144000" cy="26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800" dirty="0"/>
              <a:t>Step 2: Implement the package</a:t>
            </a:r>
          </a:p>
          <a:p>
            <a:r>
              <a:rPr lang="en" altLang="zh-CN" sz="1800" dirty="0"/>
              <a:t>Step 2a: Define the package API (.dart)</a:t>
            </a:r>
          </a:p>
          <a:p>
            <a:pPr lvl="1"/>
            <a:r>
              <a:rPr lang="en" altLang="zh-CN" sz="1200" dirty="0"/>
              <a:t>The API of the plugin package is defined in Dart code. Open the main hello/ folder in your favorite </a:t>
            </a:r>
            <a:r>
              <a:rPr lang="en" altLang="zh-CN" sz="1200" dirty="0">
                <a:hlinkClick r:id="rId2"/>
              </a:rPr>
              <a:t>Flutter editor</a:t>
            </a:r>
            <a:r>
              <a:rPr lang="en" altLang="zh-CN" sz="1200" dirty="0"/>
              <a:t>. Locate the file lib/</a:t>
            </a:r>
            <a:r>
              <a:rPr lang="en" altLang="zh-CN" sz="1200" dirty="0" err="1"/>
              <a:t>hello.dart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2b: Add Android platform code (.</a:t>
            </a:r>
            <a:r>
              <a:rPr lang="en" altLang="zh-CN" sz="1800" dirty="0" err="1"/>
              <a:t>kt</a:t>
            </a:r>
            <a:r>
              <a:rPr lang="en" altLang="zh-CN" sz="1800" dirty="0"/>
              <a:t>/.java)</a:t>
            </a:r>
          </a:p>
          <a:p>
            <a:pPr lvl="1"/>
            <a:r>
              <a:rPr lang="en" altLang="zh-CN" sz="1200" dirty="0"/>
              <a:t>We recommend you edit the Android code using Android Studio.</a:t>
            </a:r>
          </a:p>
          <a:p>
            <a:r>
              <a:rPr lang="en" altLang="zh-CN" sz="1800" dirty="0"/>
              <a:t>Step 2c: Add iOS platform code (.swift/.</a:t>
            </a:r>
            <a:r>
              <a:rPr lang="en" altLang="zh-CN" sz="1800" dirty="0" err="1"/>
              <a:t>h+.m</a:t>
            </a:r>
            <a:r>
              <a:rPr lang="en" altLang="zh-CN" sz="1800" dirty="0"/>
              <a:t>)</a:t>
            </a:r>
          </a:p>
          <a:p>
            <a:pPr lvl="1"/>
            <a:r>
              <a:rPr lang="en" altLang="zh-CN" sz="1200" dirty="0"/>
              <a:t>We recommend you edit the iOS code using </a:t>
            </a:r>
            <a:r>
              <a:rPr lang="en" altLang="zh-CN" sz="1200" dirty="0" err="1"/>
              <a:t>Xcode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2d: Connect the API and the platform code</a:t>
            </a:r>
          </a:p>
          <a:p>
            <a:pPr lvl="1"/>
            <a:r>
              <a:rPr lang="en" altLang="zh-CN" sz="1200" dirty="0"/>
              <a:t>Finally, you need to connect the API written in Dart code with the platform-specific implementations. </a:t>
            </a:r>
          </a:p>
        </p:txBody>
      </p:sp>
    </p:spTree>
    <p:extLst>
      <p:ext uri="{BB962C8B-B14F-4D97-AF65-F5344CB8AC3E}">
        <p14:creationId xmlns:p14="http://schemas.microsoft.com/office/powerpoint/2010/main" val="57807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780E-1FCA-F140-BF08-6262DBA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29FC9-745C-CA49-9F73-344DBED6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hlinkClick r:id="rId2"/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</a:t>
            </a:r>
          </a:p>
        </p:txBody>
      </p:sp>
    </p:spTree>
    <p:extLst>
      <p:ext uri="{BB962C8B-B14F-4D97-AF65-F5344CB8AC3E}">
        <p14:creationId xmlns:p14="http://schemas.microsoft.com/office/powerpoint/2010/main" val="27640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chemeClr val="accent4"/>
                </a:solidFill>
              </a:rPr>
              <a:t>Using packages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Developing packages &amp; plugins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Flutter Favorites program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7E3B87-7ECB-46B0-789B-A21EC82CC90F}"/>
              </a:ext>
            </a:extLst>
          </p:cNvPr>
          <p:cNvSpPr/>
          <p:nvPr/>
        </p:nvSpPr>
        <p:spPr>
          <a:xfrm>
            <a:off x="5553909" y="2899375"/>
            <a:ext cx="2480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latin typeface="YouTube Noto"/>
                <a:hlinkClick r:id="rId3"/>
              </a:rPr>
              <a:t>https://youtu.be/Y9WifT8aN6o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2C673-D7E2-A602-39D4-180D97D9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80" y="2640492"/>
            <a:ext cx="3810319" cy="2140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158876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FFI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native APIs using </a:t>
            </a:r>
            <a:r>
              <a:rPr lang="en" altLang="zh-CN" dirty="0">
                <a:hlinkClick r:id="rId2"/>
              </a:rPr>
              <a:t>Dart’s FFI</a:t>
            </a:r>
            <a:r>
              <a:rPr lang="en" altLang="zh-CN" dirty="0"/>
              <a:t>, you need to develop a FFI plugin package.</a:t>
            </a:r>
          </a:p>
          <a:p>
            <a:endParaRPr lang="en" altLang="zh-CN" dirty="0"/>
          </a:p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starter FFI plugin package, use the </a:t>
            </a:r>
            <a:r>
              <a:rPr lang="en" altLang="zh-CN" dirty="0">
                <a:solidFill>
                  <a:srgbClr val="FF0000"/>
                </a:solidFill>
              </a:rPr>
              <a:t>--template=</a:t>
            </a:r>
            <a:r>
              <a:rPr lang="en" altLang="zh-CN" dirty="0" err="1">
                <a:solidFill>
                  <a:srgbClr val="FF0000"/>
                </a:solidFill>
              </a:rPr>
              <a:t>plugin_ffi</a:t>
            </a:r>
            <a:r>
              <a:rPr lang="en" altLang="zh-CN" dirty="0"/>
              <a:t> flag with </a:t>
            </a:r>
            <a:r>
              <a:rPr lang="en" altLang="zh-CN" dirty="0">
                <a:solidFill>
                  <a:srgbClr val="FF0000"/>
                </a:solidFill>
              </a:rPr>
              <a:t>flutter create</a:t>
            </a:r>
            <a:r>
              <a:rPr lang="en" altLang="zh-CN" dirty="0"/>
              <a:t>:</a:t>
            </a:r>
          </a:p>
          <a:p>
            <a:endParaRPr lang="e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1C296-096E-084A-1981-431F04C4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26" y="3653275"/>
            <a:ext cx="4940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05C7-0997-6C4E-82BA-58FFA3F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5E7DD-FA6D-A244-A315-DD21EA5EE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</a:t>
            </a:r>
            <a:r>
              <a:rPr lang="en" altLang="zh-CN" dirty="0" err="1"/>
              <a:t>Buidling</a:t>
            </a:r>
            <a:r>
              <a:rPr lang="en" altLang="zh-CN" dirty="0"/>
              <a:t> and bundling native code</a:t>
            </a:r>
          </a:p>
          <a:p>
            <a:pPr marL="114300" indent="0">
              <a:buNone/>
            </a:pPr>
            <a:endParaRPr lang="en" altLang="zh-CN" sz="1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B0074-A973-4D4B-1D0C-5BCC779B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4" y="2010375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C2A8-7262-B640-B03C-6910CDD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6919-AD83-624F-8996-E0F1CF7D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3: Binding to native code</a:t>
            </a:r>
          </a:p>
          <a:p>
            <a:r>
              <a:rPr lang="en" altLang="zh-CN" dirty="0"/>
              <a:t>To use the native code, bindings in Dart are needed.</a:t>
            </a:r>
          </a:p>
          <a:p>
            <a:endParaRPr lang="en" altLang="zh-CN" dirty="0"/>
          </a:p>
          <a:p>
            <a:pPr marL="114300" indent="0">
              <a:buNone/>
            </a:pPr>
            <a:endParaRPr lang="en" altLang="zh-CN" dirty="0"/>
          </a:p>
          <a:p>
            <a:pPr marL="114300" indent="0">
              <a:buNone/>
            </a:pPr>
            <a:r>
              <a:rPr lang="en" altLang="zh-CN" dirty="0"/>
              <a:t>Step 4: Invoking native code</a:t>
            </a:r>
          </a:p>
          <a:p>
            <a:r>
              <a:rPr lang="en" altLang="zh-CN" dirty="0"/>
              <a:t>Very short-running native functions can be directly invoked from any isolate. For an example, see sum in lib/</a:t>
            </a:r>
            <a:r>
              <a:rPr lang="en" altLang="zh-CN" dirty="0" err="1"/>
              <a:t>hello.dart</a:t>
            </a:r>
            <a:r>
              <a:rPr lang="en" altLang="zh-CN" dirty="0"/>
              <a:t>.</a:t>
            </a:r>
          </a:p>
          <a:p>
            <a:r>
              <a:rPr lang="en" altLang="zh-CN" dirty="0"/>
              <a:t>Longer-running functions should be invoked on a </a:t>
            </a:r>
            <a:r>
              <a:rPr lang="en" altLang="zh-CN" dirty="0">
                <a:hlinkClick r:id="rId2"/>
              </a:rPr>
              <a:t>helper isolate</a:t>
            </a:r>
            <a:r>
              <a:rPr lang="en" altLang="zh-CN" dirty="0"/>
              <a:t> to avoid dropping frames in Flutter applications. For an example, see </a:t>
            </a:r>
            <a:r>
              <a:rPr lang="en" altLang="zh-CN" dirty="0" err="1"/>
              <a:t>sumAsync</a:t>
            </a:r>
            <a:r>
              <a:rPr lang="en" altLang="zh-CN" dirty="0"/>
              <a:t> in lib/</a:t>
            </a:r>
            <a:r>
              <a:rPr lang="en" altLang="zh-CN" dirty="0" err="1"/>
              <a:t>hello.dart</a:t>
            </a:r>
            <a:r>
              <a:rPr lang="en" altLang="zh-CN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0E693-F7D4-79ED-BE56-B70B2AFB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26" y="2160524"/>
            <a:ext cx="4686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1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486D-8078-4544-B9BC-3934009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38D3-7F90-C146-BAEB-C52DB37F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/>
              <a:t>README.md</a:t>
            </a:r>
            <a:r>
              <a:rPr lang="en" altLang="zh-CN" dirty="0"/>
              <a:t> 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/>
              <a:t>CHANGELOG.md</a:t>
            </a:r>
            <a:r>
              <a:rPr lang="en" altLang="zh-CN" dirty="0"/>
              <a:t> 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hlinkClick r:id="rId2"/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</a:t>
            </a:r>
          </a:p>
        </p:txBody>
      </p:sp>
    </p:spTree>
    <p:extLst>
      <p:ext uri="{BB962C8B-B14F-4D97-AF65-F5344CB8AC3E}">
        <p14:creationId xmlns:p14="http://schemas.microsoft.com/office/powerpoint/2010/main" val="366893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330120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Using packages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A588E-CC95-924C-B790-278D6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E8C4E0-3B81-4141-939B-79E795AF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supports using shared packages contributed by other developers to the Flutter and Dart ecosystems. </a:t>
            </a:r>
          </a:p>
          <a:p>
            <a:r>
              <a:rPr lang="en" altLang="zh-CN" dirty="0"/>
              <a:t>This allows quickly building an app without having to develop everything from scratch.</a:t>
            </a:r>
          </a:p>
          <a:p>
            <a:r>
              <a:rPr lang="en" altLang="zh-CN" dirty="0"/>
              <a:t>Existing packages enable many use cases—for example, making network requests (</a:t>
            </a:r>
            <a:r>
              <a:rPr lang="en" altLang="zh-CN" dirty="0">
                <a:hlinkClick r:id="rId2"/>
              </a:rPr>
              <a:t>http</a:t>
            </a:r>
            <a:r>
              <a:rPr lang="en" altLang="zh-CN" dirty="0"/>
              <a:t>), custom navigation/route handling (</a:t>
            </a:r>
            <a:r>
              <a:rPr lang="en" altLang="zh-CN" dirty="0">
                <a:hlinkClick r:id="rId3"/>
              </a:rPr>
              <a:t>fluro</a:t>
            </a:r>
            <a:r>
              <a:rPr lang="en" altLang="zh-CN" dirty="0"/>
              <a:t>), integration with device APIs (</a:t>
            </a:r>
            <a:r>
              <a:rPr lang="en" altLang="zh-CN" dirty="0">
                <a:hlinkClick r:id="rId4"/>
              </a:rPr>
              <a:t>url_launcher</a:t>
            </a:r>
            <a:r>
              <a:rPr lang="en" altLang="zh-CN" dirty="0"/>
              <a:t> and </a:t>
            </a:r>
            <a:r>
              <a:rPr lang="en" altLang="zh-CN" dirty="0">
                <a:hlinkClick r:id="rId5"/>
              </a:rPr>
              <a:t>battery</a:t>
            </a:r>
            <a:r>
              <a:rPr lang="en" altLang="zh-CN" dirty="0"/>
              <a:t>), and using third-party platform SDKs like Firebase (</a:t>
            </a:r>
            <a:r>
              <a:rPr lang="en" altLang="zh-CN" dirty="0">
                <a:hlinkClick r:id="rId6"/>
              </a:rPr>
              <a:t>FlutterFire</a:t>
            </a:r>
            <a:r>
              <a:rPr lang="en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E7C5-64A9-C44A-95C7-B95B35B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Searching for packages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69D00-72A0-8B4A-BBAF-446D7FFE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are published to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3"/>
              </a:rPr>
              <a:t>Flutter landing page</a:t>
            </a:r>
            <a:r>
              <a:rPr lang="en" altLang="zh-CN" dirty="0"/>
              <a:t> on </a:t>
            </a:r>
            <a:r>
              <a:rPr lang="en" altLang="zh-CN" dirty="0" err="1"/>
              <a:t>pub.dev</a:t>
            </a:r>
            <a:r>
              <a:rPr lang="en" altLang="zh-CN" dirty="0"/>
              <a:t> displays top packages that are compatible with.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4"/>
              </a:rPr>
              <a:t>Flutter Favorites</a:t>
            </a:r>
            <a:r>
              <a:rPr lang="en" altLang="zh-CN" dirty="0"/>
              <a:t> page on </a:t>
            </a:r>
            <a:r>
              <a:rPr lang="en" altLang="zh-CN" dirty="0" err="1"/>
              <a:t>pub.dev</a:t>
            </a:r>
            <a:r>
              <a:rPr lang="en" altLang="zh-CN" dirty="0"/>
              <a:t> lists the plugins and packages that have been identified as packages you should first consider using when writing your app.</a:t>
            </a:r>
          </a:p>
          <a:p>
            <a:r>
              <a:rPr lang="en" altLang="zh-CN" dirty="0"/>
              <a:t>You can also browse the packages on </a:t>
            </a:r>
            <a:r>
              <a:rPr lang="en" altLang="zh-CN" dirty="0" err="1"/>
              <a:t>pub.dev</a:t>
            </a:r>
            <a:r>
              <a:rPr lang="en" altLang="zh-CN" dirty="0"/>
              <a:t> by filtering on </a:t>
            </a:r>
            <a:r>
              <a:rPr lang="en" altLang="zh-CN" dirty="0">
                <a:hlinkClick r:id="rId5"/>
              </a:rPr>
              <a:t>Android plugins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iOS plugins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web plugins</a:t>
            </a:r>
            <a:r>
              <a:rPr lang="en" altLang="zh-CN" dirty="0"/>
              <a:t>, or any combination thereof.</a:t>
            </a:r>
          </a:p>
        </p:txBody>
      </p:sp>
    </p:spTree>
    <p:extLst>
      <p:ext uri="{BB962C8B-B14F-4D97-AF65-F5344CB8AC3E}">
        <p14:creationId xmlns:p14="http://schemas.microsoft.com/office/powerpoint/2010/main" val="34727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E168-7D6B-724A-ACB2-247B830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a package dependency to an app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0614D-6BD5-0F4B-93DD-541D974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66DCA-A73C-044E-94F5-1AADB7AD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75"/>
            <a:ext cx="9144000" cy="3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BF4-734C-984E-A512-0EF33A8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Conflict resolution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369FE-6B63-604E-B079-20047419B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Suppose you want to use </a:t>
            </a:r>
            <a:r>
              <a:rPr lang="en" altLang="zh-CN" dirty="0" err="1">
                <a:solidFill>
                  <a:srgbClr val="FF0000"/>
                </a:solidFill>
              </a:rPr>
              <a:t>some_package</a:t>
            </a:r>
            <a:r>
              <a:rPr lang="en" altLang="zh-CN" dirty="0">
                <a:solidFill>
                  <a:srgbClr val="FF0000"/>
                </a:solidFill>
              </a:rPr>
              <a:t> </a:t>
            </a:r>
            <a:r>
              <a:rPr lang="en" altLang="zh-CN" dirty="0"/>
              <a:t>and </a:t>
            </a:r>
            <a:r>
              <a:rPr lang="en" altLang="zh-CN" dirty="0" err="1">
                <a:solidFill>
                  <a:srgbClr val="FF0000"/>
                </a:solidFill>
              </a:rPr>
              <a:t>another_package</a:t>
            </a:r>
            <a:r>
              <a:rPr lang="en" altLang="zh-CN" dirty="0">
                <a:solidFill>
                  <a:srgbClr val="FF0000"/>
                </a:solidFill>
              </a:rPr>
              <a:t> </a:t>
            </a:r>
            <a:r>
              <a:rPr lang="en" altLang="zh-CN" dirty="0"/>
              <a:t>in an app, and both of these depend on </a:t>
            </a:r>
            <a:r>
              <a:rPr lang="en" altLang="zh-CN" dirty="0" err="1">
                <a:solidFill>
                  <a:srgbClr val="FF0000"/>
                </a:solidFill>
              </a:rPr>
              <a:t>url_launcher</a:t>
            </a:r>
            <a:r>
              <a:rPr lang="en" altLang="zh-CN" dirty="0"/>
              <a:t>, but in different versions. That causes a potential conflict. </a:t>
            </a:r>
          </a:p>
          <a:p>
            <a:r>
              <a:rPr lang="en" altLang="zh-CN" dirty="0"/>
              <a:t>The best way to avoid this is for package authors to use </a:t>
            </a:r>
            <a:r>
              <a:rPr lang="en" altLang="zh-CN" dirty="0">
                <a:hlinkClick r:id="rId2"/>
              </a:rPr>
              <a:t>version ranges</a:t>
            </a:r>
            <a:r>
              <a:rPr lang="en" altLang="zh-CN" dirty="0"/>
              <a:t> rather than specific versions when specifying dependencies.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E72D4-5D83-3C43-AB4F-DA40340F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469125"/>
            <a:ext cx="770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1BCF-C58F-FC48-8193-DE36B83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Managing package dependencies and versions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8DD7C12-768A-A240-A575-36039330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All packages have a version number, specified in the package’s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335C8B-7585-9942-BF60-98941168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11113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1683</Words>
  <Application>Microsoft Macintosh PowerPoint</Application>
  <PresentationFormat>全屏显示(16:9)</PresentationFormat>
  <Paragraphs>133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Arial</vt:lpstr>
      <vt:lpstr>Roboto</vt:lpstr>
      <vt:lpstr>YouTube Noto</vt:lpstr>
      <vt:lpstr>Geometric</vt:lpstr>
      <vt:lpstr>Packages &amp; plugins</vt:lpstr>
      <vt:lpstr>Introduction</vt:lpstr>
      <vt:lpstr>Topics</vt:lpstr>
      <vt:lpstr>Using packages</vt:lpstr>
      <vt:lpstr>Introduction</vt:lpstr>
      <vt:lpstr>Searching for packages</vt:lpstr>
      <vt:lpstr>Adding a package dependency to an app</vt:lpstr>
      <vt:lpstr>Conflict resolution</vt:lpstr>
      <vt:lpstr>Managing package dependencies and versions</vt:lpstr>
      <vt:lpstr>Updating package dependencies</vt:lpstr>
      <vt:lpstr>Dependencies on unpublished packages</vt:lpstr>
      <vt:lpstr>PowerPoint 演示文稿</vt:lpstr>
      <vt:lpstr>Example: Using the css_colors package</vt:lpstr>
      <vt:lpstr>PowerPoint 演示文稿</vt:lpstr>
      <vt:lpstr>Example: Using the url_launcher package to launch the browser</vt:lpstr>
      <vt:lpstr>PowerPoint 演示文稿</vt:lpstr>
      <vt:lpstr>PowerPoint 演示文稿</vt:lpstr>
      <vt:lpstr>Developing  packages &amp; plugins</vt:lpstr>
      <vt:lpstr>Package introduction</vt:lpstr>
      <vt:lpstr>Package types</vt:lpstr>
      <vt:lpstr>Developing Dart packages</vt:lpstr>
      <vt:lpstr>PowerPoint 演示文稿</vt:lpstr>
      <vt:lpstr>Developing plugin packages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documentation</vt:lpstr>
      <vt:lpstr>Publishing your package</vt:lpstr>
      <vt:lpstr>Developing FFI plugin packages</vt:lpstr>
      <vt:lpstr>PowerPoint 演示文稿</vt:lpstr>
      <vt:lpstr>PowerPoint 演示文稿</vt:lpstr>
      <vt:lpstr>Adding documentation</vt:lpstr>
      <vt:lpstr>Publishing your package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166</cp:revision>
  <dcterms:modified xsi:type="dcterms:W3CDTF">2022-05-30T04:58:40Z</dcterms:modified>
</cp:coreProperties>
</file>