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 id="2147483663" r:id="rId2"/>
  </p:sldMasterIdLst>
  <p:notesMasterIdLst>
    <p:notesMasterId r:id="rId4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Lst>
  <p:sldSz cx="9144000" cy="5143500" type="screen16x9"/>
  <p:notesSz cx="6858000" cy="9144000"/>
  <p:embeddedFontLst>
    <p:embeddedFont>
      <p:font typeface="Consolas" panose="020B0609020204030204" pitchFamily="49" charset="0"/>
      <p:regular r:id="rId50"/>
      <p:bold r:id="rId51"/>
      <p:italic r:id="rId52"/>
      <p:boldItalic r:id="rId53"/>
    </p:embeddedFont>
    <p:embeddedFont>
      <p:font typeface="Google Sans" panose="020B0603030502040204" pitchFamily="34" charset="0"/>
      <p:regular r:id="rId54"/>
      <p:bold r:id="rId55"/>
      <p:italic r:id="rId56"/>
      <p:boldItalic r:id="rId57"/>
    </p:embeddedFont>
    <p:embeddedFont>
      <p:font typeface="Open Sans" panose="020B0606030504020204" pitchFamily="34" charset="0"/>
      <p:regular r:id="rId58"/>
      <p:bold r:id="rId59"/>
      <p:italic r:id="rId60"/>
      <p:boldItalic r:id="rId61"/>
    </p:embeddedFont>
    <p:embeddedFont>
      <p:font typeface="Roboto" panose="02000000000000000000" pitchFamily="2" charset="0"/>
      <p:regular r:id="rId62"/>
      <p:bold r:id="rId63"/>
      <p:italic r:id="rId64"/>
      <p:boldItalic r:id="rId6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C0F1CDB-7657-491C-BE3C-9BC569C94D79}">
  <a:tblStyle styleId="{EC0F1CDB-7657-491C-BE3C-9BC569C94D7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p:cViewPr varScale="1">
        <p:scale>
          <a:sx n="162" d="100"/>
          <a:sy n="162" d="100"/>
        </p:scale>
        <p:origin x="200"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font" Target="fonts/font14.fntdata"/><Relationship Id="rId68"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font" Target="fonts/font4.fntdata"/><Relationship Id="rId58" Type="http://schemas.openxmlformats.org/officeDocument/2006/relationships/font" Target="fonts/font9.fntdata"/><Relationship Id="rId66"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font" Target="fonts/font12.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font" Target="fonts/font7.fntdata"/><Relationship Id="rId64" Type="http://schemas.openxmlformats.org/officeDocument/2006/relationships/font" Target="fonts/font15.fntdata"/><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font" Target="fonts/font2.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10.fntdata"/><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5.fntdata"/><Relationship Id="rId62"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 Id="rId57" Type="http://schemas.openxmlformats.org/officeDocument/2006/relationships/font" Target="fonts/font8.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3.fntdata"/><Relationship Id="rId60" Type="http://schemas.openxmlformats.org/officeDocument/2006/relationships/font" Target="fonts/font11.fntdata"/><Relationship Id="rId65" Type="http://schemas.openxmlformats.org/officeDocument/2006/relationships/font" Target="fonts/font16.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font" Target="fonts/font1.fntdata"/><Relationship Id="rId55"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kotlinlang.org/docs/reference/functions.html#unit-returning-functions"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s://kotlinlang.org/docs/reference/functions.html#explicit-return-types"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kotlinlang.org/docs/reference/functions.html#unit-returning-functions"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kotlinlang.org/docs/reference/functions.html#explicit-return-types"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kotlinlang.org/docs/reference/functions.html#single-expression-functions"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kotlinlang.org/docs/reference/lambdas.html#function-types"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s://kotlinlang.org/docs/reference/lambdas.html" TargetMode="Externa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play.kotlinlang.org/byExample/04_functional/02_Lambdas"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s://kotlinlang.org/docs/reference/lambdas.html#lambda-expressions-and-anonymous-functions"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kotlinlang.org/docs/reference/lambdas.html"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s://play.kotlinlang.org/byExample/04_functional/01_Higher-Order%20Functions" TargetMode="Externa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kotlinlang.org/api/latest/jvm/stdlib/kotlin.sequences/index.html"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s://kotlinlang.org/docs/reference/collection-transformations.html"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b88056c3aa_0_4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b88056c3aa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b88056c3aa_0_4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b88056c3aa_0_4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the previous slide, we passed "Kotlin!" as an argument to main.</a:t>
            </a:r>
            <a:endParaRPr/>
          </a:p>
          <a:p>
            <a:pPr marL="0" lvl="0" indent="0" algn="l" rtl="0">
              <a:spcBef>
                <a:spcPts val="0"/>
              </a:spcBef>
              <a:spcAft>
                <a:spcPts val="0"/>
              </a:spcAft>
              <a:buNone/>
            </a:pPr>
            <a:endParaRPr/>
          </a:p>
          <a:p>
            <a:pPr marL="0" lvl="0" indent="0" algn="l" rtl="0">
              <a:spcBef>
                <a:spcPts val="0"/>
              </a:spcBef>
              <a:spcAft>
                <a:spcPts val="0"/>
              </a:spcAft>
              <a:buNone/>
            </a:pPr>
            <a:r>
              <a:rPr lang="en"/>
              <a:t>In </a:t>
            </a:r>
            <a:r>
              <a:rPr lang="en">
                <a:latin typeface="Courier New"/>
                <a:ea typeface="Courier New"/>
                <a:cs typeface="Courier New"/>
                <a:sym typeface="Courier New"/>
              </a:rPr>
              <a:t>Hello.kt</a:t>
            </a:r>
            <a:r>
              <a:rPr lang="en"/>
              <a:t>, change the greeting message to use the first argument passed into the program (via the </a:t>
            </a:r>
            <a:r>
              <a:rPr lang="en" b="1"/>
              <a:t>Run/Debug Configurations</a:t>
            </a:r>
            <a:r>
              <a:rPr lang="en"/>
              <a:t> window on the previous slide), </a:t>
            </a:r>
            <a:r>
              <a:rPr lang="en">
                <a:latin typeface="Courier New"/>
                <a:ea typeface="Courier New"/>
                <a:cs typeface="Courier New"/>
                <a:sym typeface="Courier New"/>
              </a:rPr>
              <a:t>args[0]</a:t>
            </a:r>
            <a:r>
              <a:rPr lang="en"/>
              <a:t>, instead of "</a:t>
            </a:r>
            <a:r>
              <a:rPr lang="en">
                <a:latin typeface="Courier New"/>
                <a:ea typeface="Courier New"/>
                <a:cs typeface="Courier New"/>
                <a:sym typeface="Courier New"/>
              </a:rPr>
              <a:t>world</a:t>
            </a:r>
            <a:r>
              <a:rPr lang="en"/>
              <a:t>".</a:t>
            </a:r>
            <a:endParaRPr/>
          </a:p>
          <a:p>
            <a:pPr marL="0" lvl="0" indent="0" algn="l" rtl="0">
              <a:spcBef>
                <a:spcPts val="0"/>
              </a:spcBef>
              <a:spcAft>
                <a:spcPts val="0"/>
              </a:spcAft>
              <a:buNone/>
            </a:pPr>
            <a:endParaRPr/>
          </a:p>
          <a:p>
            <a:pPr marL="0" lvl="0" indent="0" algn="l" rtl="0">
              <a:spcBef>
                <a:spcPts val="0"/>
              </a:spcBef>
              <a:spcAft>
                <a:spcPts val="0"/>
              </a:spcAft>
              <a:buNone/>
            </a:pPr>
            <a:r>
              <a:rPr lang="en"/>
              <a:t>This example uses a string template. String templates let you reference variables inside string declarations.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b88056c3aa_0_4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b88056c3aa_0_4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b88056c3aa_0_4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b88056c3aa_0_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Declare a </a:t>
            </a:r>
            <a:r>
              <a:rPr lang="en">
                <a:latin typeface="Courier New"/>
                <a:ea typeface="Courier New"/>
                <a:cs typeface="Courier New"/>
                <a:sym typeface="Courier New"/>
              </a:rPr>
              <a:t>val</a:t>
            </a:r>
            <a:r>
              <a:rPr lang="en"/>
              <a:t> called </a:t>
            </a:r>
            <a:r>
              <a:rPr lang="en">
                <a:latin typeface="Courier New"/>
                <a:ea typeface="Courier New"/>
                <a:cs typeface="Courier New"/>
                <a:sym typeface="Courier New"/>
              </a:rPr>
              <a:t>temperature</a:t>
            </a:r>
            <a:r>
              <a:rPr lang="en"/>
              <a:t> and initialize it to </a:t>
            </a:r>
            <a:r>
              <a:rPr lang="en">
                <a:latin typeface="Courier New"/>
                <a:ea typeface="Courier New"/>
                <a:cs typeface="Courier New"/>
                <a:sym typeface="Courier New"/>
              </a:rPr>
              <a:t>20</a:t>
            </a:r>
            <a:r>
              <a:rPr lang="en"/>
              <a:t>. Then declare another </a:t>
            </a:r>
            <a:r>
              <a:rPr lang="en">
                <a:latin typeface="Courier New"/>
                <a:ea typeface="Courier New"/>
                <a:cs typeface="Courier New"/>
                <a:sym typeface="Courier New"/>
              </a:rPr>
              <a:t>val</a:t>
            </a:r>
            <a:r>
              <a:rPr lang="en"/>
              <a:t> called </a:t>
            </a:r>
            <a:r>
              <a:rPr lang="en">
                <a:latin typeface="Courier New"/>
                <a:ea typeface="Courier New"/>
                <a:cs typeface="Courier New"/>
                <a:sym typeface="Courier New"/>
              </a:rPr>
              <a:t>isHot</a:t>
            </a:r>
            <a:r>
              <a:rPr lang="en"/>
              <a:t> and assign the return value of an </a:t>
            </a:r>
            <a:r>
              <a:rPr lang="en">
                <a:latin typeface="Courier New"/>
                <a:ea typeface="Courier New"/>
                <a:cs typeface="Courier New"/>
                <a:sym typeface="Courier New"/>
              </a:rPr>
              <a:t>if/else</a:t>
            </a:r>
            <a:r>
              <a:rPr lang="en"/>
              <a:t> statement to </a:t>
            </a:r>
            <a:r>
              <a:rPr lang="en">
                <a:latin typeface="Courier New"/>
                <a:ea typeface="Courier New"/>
                <a:cs typeface="Courier New"/>
                <a:sym typeface="Courier New"/>
              </a:rPr>
              <a:t>isHot</a:t>
            </a:r>
            <a:r>
              <a:rPr lang="en"/>
              <a:t>. Now run the program, and see that the value of the </a:t>
            </a:r>
            <a:r>
              <a:rPr lang="en">
                <a:latin typeface="Courier New"/>
                <a:ea typeface="Courier New"/>
                <a:cs typeface="Courier New"/>
                <a:sym typeface="Courier New"/>
              </a:rPr>
              <a:t>if</a:t>
            </a:r>
            <a:r>
              <a:rPr lang="en"/>
              <a:t> expression is returned.</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b="1"/>
              <a:t>Note:</a:t>
            </a:r>
            <a:r>
              <a:rPr lang="en"/>
              <a:t> Loops are exceptions to "everything has a value." There's no sensible value for </a:t>
            </a:r>
            <a:r>
              <a:rPr lang="en">
                <a:latin typeface="Courier New"/>
                <a:ea typeface="Courier New"/>
                <a:cs typeface="Courier New"/>
                <a:sym typeface="Courier New"/>
              </a:rPr>
              <a:t>for</a:t>
            </a:r>
            <a:r>
              <a:rPr lang="en"/>
              <a:t> loops or </a:t>
            </a:r>
            <a:r>
              <a:rPr lang="en">
                <a:latin typeface="Courier New"/>
                <a:ea typeface="Courier New"/>
                <a:cs typeface="Courier New"/>
                <a:sym typeface="Courier New"/>
              </a:rPr>
              <a:t>while</a:t>
            </a:r>
            <a:r>
              <a:rPr lang="en"/>
              <a:t> loops, so they do not have values. </a:t>
            </a:r>
            <a:r>
              <a:rPr lang="en">
                <a:solidFill>
                  <a:schemeClr val="dk1"/>
                </a:solidFill>
              </a:rPr>
              <a:t>If you try to assign a loop's value to something, the compiler gives an error.</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b88056c3aa_0_4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b88056c3aa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first </a:t>
            </a:r>
            <a:r>
              <a:rPr lang="en">
                <a:latin typeface="Courier New"/>
                <a:ea typeface="Courier New"/>
                <a:cs typeface="Courier New"/>
                <a:sym typeface="Courier New"/>
              </a:rPr>
              <a:t>println()</a:t>
            </a:r>
            <a:r>
              <a:rPr lang="en"/>
              <a:t> prints the string "</a:t>
            </a:r>
            <a:r>
              <a:rPr lang="en">
                <a:latin typeface="Consolas"/>
                <a:ea typeface="Consolas"/>
                <a:cs typeface="Consolas"/>
                <a:sym typeface="Consolas"/>
              </a:rPr>
              <a:t>This is an expression</a:t>
            </a:r>
            <a:r>
              <a:rPr lang="en"/>
              <a:t>"; the second </a:t>
            </a:r>
            <a:r>
              <a:rPr lang="en">
                <a:latin typeface="Courier New"/>
                <a:ea typeface="Courier New"/>
                <a:cs typeface="Courier New"/>
                <a:sym typeface="Courier New"/>
              </a:rPr>
              <a:t>println()</a:t>
            </a:r>
            <a:r>
              <a:rPr lang="en"/>
              <a:t> prints the value of the first </a:t>
            </a:r>
            <a:r>
              <a:rPr lang="en">
                <a:latin typeface="Courier New"/>
                <a:ea typeface="Courier New"/>
                <a:cs typeface="Courier New"/>
                <a:sym typeface="Courier New"/>
              </a:rPr>
              <a:t>println()</a:t>
            </a:r>
            <a:r>
              <a:rPr lang="en"/>
              <a:t> statement.</a:t>
            </a:r>
            <a:endParaRPr/>
          </a:p>
          <a:p>
            <a:pPr marL="0" lvl="0" indent="0" algn="l" rtl="0">
              <a:spcBef>
                <a:spcPts val="0"/>
              </a:spcBef>
              <a:spcAft>
                <a:spcPts val="0"/>
              </a:spcAft>
              <a:buNone/>
            </a:pPr>
            <a:endParaRPr/>
          </a:p>
          <a:p>
            <a:pPr marL="0" lvl="0" indent="0" algn="l" rtl="0">
              <a:spcBef>
                <a:spcPts val="0"/>
              </a:spcBef>
              <a:spcAft>
                <a:spcPts val="0"/>
              </a:spcAft>
              <a:buNone/>
            </a:pPr>
            <a:r>
              <a:rPr lang="en"/>
              <a:t>Some other languages have statements, which are lines of code that don't have a value. In Kotlin, almost everything is an expression and has a value—even if that value is </a:t>
            </a:r>
            <a:r>
              <a:rPr lang="en">
                <a:latin typeface="Courier New"/>
                <a:ea typeface="Courier New"/>
                <a:cs typeface="Courier New"/>
                <a:sym typeface="Courier New"/>
              </a:rPr>
              <a:t>kotlin.Unit</a:t>
            </a:r>
            <a:r>
              <a:rPr lang="en"/>
              <a:t>. (Kotlin's </a:t>
            </a:r>
            <a:r>
              <a:rPr lang="en">
                <a:latin typeface="Courier New"/>
                <a:ea typeface="Courier New"/>
                <a:cs typeface="Courier New"/>
                <a:sym typeface="Courier New"/>
              </a:rPr>
              <a:t>Unit</a:t>
            </a:r>
            <a:r>
              <a:rPr lang="en"/>
              <a:t> is equivalent to Java's </a:t>
            </a:r>
            <a:r>
              <a:rPr lang="en">
                <a:latin typeface="Courier New"/>
                <a:ea typeface="Courier New"/>
                <a:cs typeface="Courier New"/>
                <a:sym typeface="Courier New"/>
              </a:rPr>
              <a:t>void</a:t>
            </a:r>
            <a:r>
              <a:rPr lang="en"/>
              <a:t>.)</a:t>
            </a:r>
            <a:endParaRPr/>
          </a:p>
          <a:p>
            <a:pPr marL="0" lvl="0" indent="0" algn="l" rtl="0">
              <a:spcBef>
                <a:spcPts val="0"/>
              </a:spcBef>
              <a:spcAft>
                <a:spcPts val="0"/>
              </a:spcAft>
              <a:buNone/>
            </a:pPr>
            <a:endParaRPr/>
          </a:p>
          <a:p>
            <a:pPr marL="0" lvl="0" indent="0" algn="l" rtl="0">
              <a:spcBef>
                <a:spcPts val="0"/>
              </a:spcBef>
              <a:spcAft>
                <a:spcPts val="0"/>
              </a:spcAft>
              <a:buNone/>
            </a:pPr>
            <a:r>
              <a:rPr lang="en"/>
              <a:t>To demonstrate, </a:t>
            </a:r>
            <a:r>
              <a:rPr lang="en">
                <a:solidFill>
                  <a:schemeClr val="dk1"/>
                </a:solidFill>
              </a:rPr>
              <a:t>in </a:t>
            </a:r>
            <a:r>
              <a:rPr lang="en">
                <a:solidFill>
                  <a:schemeClr val="dk1"/>
                </a:solidFill>
                <a:latin typeface="Courier New"/>
                <a:ea typeface="Courier New"/>
                <a:cs typeface="Courier New"/>
                <a:sym typeface="Courier New"/>
              </a:rPr>
              <a:t>main()</a:t>
            </a:r>
            <a:r>
              <a:rPr lang="en"/>
              <a:t> in </a:t>
            </a:r>
            <a:r>
              <a:rPr lang="en">
                <a:latin typeface="Courier New"/>
                <a:ea typeface="Courier New"/>
                <a:cs typeface="Courier New"/>
                <a:sym typeface="Courier New"/>
              </a:rPr>
              <a:t>Hello.kt</a:t>
            </a:r>
            <a:r>
              <a:rPr lang="en"/>
              <a:t>, we'll write some code to assign a </a:t>
            </a:r>
            <a:r>
              <a:rPr lang="en">
                <a:latin typeface="Courier New"/>
                <a:ea typeface="Courier New"/>
                <a:cs typeface="Courier New"/>
                <a:sym typeface="Courier New"/>
              </a:rPr>
              <a:t>println()</a:t>
            </a:r>
            <a:r>
              <a:rPr lang="en"/>
              <a:t> to a variable called </a:t>
            </a:r>
            <a:r>
              <a:rPr lang="en">
                <a:latin typeface="Courier New"/>
                <a:ea typeface="Courier New"/>
                <a:cs typeface="Courier New"/>
                <a:sym typeface="Courier New"/>
              </a:rPr>
              <a:t>isUnit</a:t>
            </a:r>
            <a:r>
              <a:rPr lang="en">
                <a:latin typeface="Consolas"/>
                <a:ea typeface="Consolas"/>
                <a:cs typeface="Consolas"/>
                <a:sym typeface="Consolas"/>
              </a:rPr>
              <a:t>,</a:t>
            </a:r>
            <a:r>
              <a:rPr lang="en"/>
              <a:t> and then print it. Since </a:t>
            </a:r>
            <a:r>
              <a:rPr lang="en">
                <a:solidFill>
                  <a:schemeClr val="dk1"/>
                </a:solidFill>
                <a:latin typeface="Courier New"/>
                <a:ea typeface="Courier New"/>
                <a:cs typeface="Courier New"/>
                <a:sym typeface="Courier New"/>
              </a:rPr>
              <a:t>println()</a:t>
            </a:r>
            <a:r>
              <a:rPr lang="en">
                <a:solidFill>
                  <a:schemeClr val="dk1"/>
                </a:solidFill>
              </a:rPr>
              <a:t> does not return a value, it returns </a:t>
            </a:r>
            <a:r>
              <a:rPr lang="en">
                <a:solidFill>
                  <a:schemeClr val="dk1"/>
                </a:solidFill>
                <a:latin typeface="Courier New"/>
                <a:ea typeface="Courier New"/>
                <a:cs typeface="Courier New"/>
                <a:sym typeface="Courier New"/>
              </a:rPr>
              <a:t>kotlin.Unit</a:t>
            </a:r>
            <a:r>
              <a:rPr lang="en">
                <a:solidFill>
                  <a:schemeClr val="dk1"/>
                </a:solidFill>
              </a:rPr>
              <a: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b88056c3aa_0_5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b88056c3aa_0_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b88056c3aa_0_5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b88056c3aa_0_5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function is a discrete block of code that performs an operation, and can return a value. In Kotlin, functions are declared using the </a:t>
            </a:r>
            <a:r>
              <a:rPr lang="en">
                <a:latin typeface="Courier New"/>
                <a:ea typeface="Courier New"/>
                <a:cs typeface="Courier New"/>
                <a:sym typeface="Courier New"/>
              </a:rPr>
              <a:t>fun</a:t>
            </a:r>
            <a:r>
              <a:rPr lang="en"/>
              <a:t> keyword, and can take arguments with either named or default values. A function associated with a particular class is called a method.</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b88056c3aa_0_5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b88056c3aa_0_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define functions using the </a:t>
            </a:r>
            <a:r>
              <a:rPr lang="en">
                <a:latin typeface="Courier New"/>
                <a:ea typeface="Courier New"/>
                <a:cs typeface="Courier New"/>
                <a:sym typeface="Courier New"/>
              </a:rPr>
              <a:t>fun</a:t>
            </a:r>
            <a:r>
              <a:rPr lang="en"/>
              <a:t> keyword, followed by the name of the function. As with other programming languages, the parentheses </a:t>
            </a:r>
            <a:r>
              <a:rPr lang="en">
                <a:latin typeface="Courier New"/>
                <a:ea typeface="Courier New"/>
                <a:cs typeface="Courier New"/>
                <a:sym typeface="Courier New"/>
              </a:rPr>
              <a:t>()</a:t>
            </a:r>
            <a:r>
              <a:rPr lang="en"/>
              <a:t> are for function arguments, if any. Curly braces </a:t>
            </a:r>
            <a:r>
              <a:rPr lang="en">
                <a:latin typeface="Courier New"/>
                <a:ea typeface="Courier New"/>
                <a:cs typeface="Courier New"/>
                <a:sym typeface="Courier New"/>
              </a:rPr>
              <a:t>{}</a:t>
            </a:r>
            <a:r>
              <a:rPr lang="en"/>
              <a:t> frame the code for the function. There is no return type for this function, because it doesn't return anything.</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b88056c3aa_0_5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b88056c3aa_0_5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t>Resources:</a:t>
            </a:r>
            <a:endParaRPr b="1"/>
          </a:p>
          <a:p>
            <a:pPr marL="457200" lvl="0" indent="-298450" algn="l" rtl="0">
              <a:lnSpc>
                <a:spcPct val="115000"/>
              </a:lnSpc>
              <a:spcBef>
                <a:spcPts val="0"/>
              </a:spcBef>
              <a:spcAft>
                <a:spcPts val="0"/>
              </a:spcAft>
              <a:buClr>
                <a:schemeClr val="dk1"/>
              </a:buClr>
              <a:buSzPts val="1100"/>
              <a:buChar char="●"/>
            </a:pPr>
            <a:r>
              <a:rPr lang="en" u="sng">
                <a:solidFill>
                  <a:schemeClr val="hlink"/>
                </a:solidFill>
                <a:hlinkClick r:id="rId3"/>
              </a:rPr>
              <a:t>Unit-Returning Functions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u="sng">
                <a:solidFill>
                  <a:schemeClr val="hlink"/>
                </a:solidFill>
                <a:hlinkClick r:id="rId4"/>
              </a:rPr>
              <a:t>Explicit Return Types</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b88056c3aa_0_5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b88056c3aa_0_5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t>Transition: 1 click</a:t>
            </a:r>
            <a:endParaRPr b="1"/>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r>
              <a:rPr lang="en" b="1"/>
              <a:t>Resources:</a:t>
            </a:r>
            <a:endParaRPr b="1"/>
          </a:p>
          <a:p>
            <a:pPr marL="457200" lvl="0" indent="-298450" algn="l" rtl="0">
              <a:lnSpc>
                <a:spcPct val="115000"/>
              </a:lnSpc>
              <a:spcBef>
                <a:spcPts val="0"/>
              </a:spcBef>
              <a:spcAft>
                <a:spcPts val="0"/>
              </a:spcAft>
              <a:buClr>
                <a:schemeClr val="dk1"/>
              </a:buClr>
              <a:buSzPts val="1100"/>
              <a:buChar char="●"/>
            </a:pPr>
            <a:r>
              <a:rPr lang="en" u="sng">
                <a:solidFill>
                  <a:schemeClr val="hlink"/>
                </a:solidFill>
                <a:hlinkClick r:id="rId3"/>
              </a:rPr>
              <a:t>Unit-Returning Functions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u="sng">
                <a:solidFill>
                  <a:schemeClr val="hlink"/>
                </a:solidFill>
                <a:hlinkClick r:id="rId4"/>
              </a:rPr>
              <a:t>Explicit Return Types</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b88056c3aa_0_5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b88056c3aa_0_5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b88056c3aa_0_4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b88056c3aa_0_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b88056c3aa_0_5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b88056c3aa_0_5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In </a:t>
            </a:r>
            <a:r>
              <a:rPr lang="en">
                <a:solidFill>
                  <a:schemeClr val="dk1"/>
                </a:solidFill>
                <a:latin typeface="Courier New"/>
                <a:ea typeface="Courier New"/>
                <a:cs typeface="Courier New"/>
                <a:sym typeface="Courier New"/>
              </a:rPr>
              <a:t>Hello.kt</a:t>
            </a:r>
            <a:r>
              <a:rPr lang="en">
                <a:solidFill>
                  <a:schemeClr val="dk1"/>
                </a:solidFill>
              </a:rPr>
              <a:t>, let's write a </a:t>
            </a:r>
            <a:r>
              <a:rPr lang="en">
                <a:solidFill>
                  <a:schemeClr val="dk1"/>
                </a:solidFill>
                <a:latin typeface="Courier New"/>
                <a:ea typeface="Courier New"/>
                <a:cs typeface="Courier New"/>
                <a:sym typeface="Courier New"/>
              </a:rPr>
              <a:t>drive()</a:t>
            </a:r>
            <a:r>
              <a:rPr lang="en">
                <a:solidFill>
                  <a:schemeClr val="dk1"/>
                </a:solidFill>
              </a:rPr>
              <a:t> function with a </a:t>
            </a:r>
            <a:r>
              <a:rPr lang="en">
                <a:solidFill>
                  <a:schemeClr val="dk1"/>
                </a:solidFill>
                <a:latin typeface="Courier New"/>
                <a:ea typeface="Courier New"/>
                <a:cs typeface="Courier New"/>
                <a:sym typeface="Courier New"/>
              </a:rPr>
              <a:t>String</a:t>
            </a:r>
            <a:r>
              <a:rPr lang="en">
                <a:solidFill>
                  <a:schemeClr val="dk1"/>
                </a:solidFill>
              </a:rPr>
              <a:t> parameter named </a:t>
            </a:r>
            <a:r>
              <a:rPr lang="en">
                <a:solidFill>
                  <a:schemeClr val="dk1"/>
                </a:solidFill>
                <a:latin typeface="Courier New"/>
                <a:ea typeface="Courier New"/>
                <a:cs typeface="Courier New"/>
                <a:sym typeface="Courier New"/>
              </a:rPr>
              <a:t>speed</a:t>
            </a:r>
            <a:r>
              <a:rPr lang="en">
                <a:solidFill>
                  <a:schemeClr val="dk1"/>
                </a:solidFill>
              </a:rPr>
              <a:t> that prints the car's speed. The </a:t>
            </a:r>
            <a:r>
              <a:rPr lang="en">
                <a:solidFill>
                  <a:schemeClr val="dk1"/>
                </a:solidFill>
                <a:latin typeface="Courier New"/>
                <a:ea typeface="Courier New"/>
                <a:cs typeface="Courier New"/>
                <a:sym typeface="Courier New"/>
              </a:rPr>
              <a:t>speed</a:t>
            </a:r>
            <a:r>
              <a:rPr lang="en">
                <a:solidFill>
                  <a:schemeClr val="dk1"/>
                </a:solidFill>
              </a:rPr>
              <a:t> parameter has a default value of "</a:t>
            </a:r>
            <a:r>
              <a:rPr lang="en">
                <a:solidFill>
                  <a:schemeClr val="dk1"/>
                </a:solidFill>
                <a:latin typeface="Courier New"/>
                <a:ea typeface="Courier New"/>
                <a:cs typeface="Courier New"/>
                <a:sym typeface="Courier New"/>
              </a:rPr>
              <a:t>fast</a:t>
            </a:r>
            <a:r>
              <a:rPr lang="en">
                <a:solidFill>
                  <a:schemeClr val="dk1"/>
                </a:solidFill>
              </a:rPr>
              <a:t>".</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From the </a:t>
            </a:r>
            <a:r>
              <a:rPr lang="en">
                <a:solidFill>
                  <a:schemeClr val="dk1"/>
                </a:solidFill>
                <a:latin typeface="Courier New"/>
                <a:ea typeface="Courier New"/>
                <a:cs typeface="Courier New"/>
                <a:sym typeface="Courier New"/>
              </a:rPr>
              <a:t>main()</a:t>
            </a:r>
            <a:r>
              <a:rPr lang="en">
                <a:solidFill>
                  <a:schemeClr val="dk1"/>
                </a:solidFill>
              </a:rPr>
              <a:t> function, call the </a:t>
            </a:r>
            <a:r>
              <a:rPr lang="en">
                <a:solidFill>
                  <a:schemeClr val="dk1"/>
                </a:solidFill>
                <a:latin typeface="Courier New"/>
                <a:ea typeface="Courier New"/>
                <a:cs typeface="Courier New"/>
                <a:sym typeface="Courier New"/>
              </a:rPr>
              <a:t>drive()</a:t>
            </a:r>
            <a:r>
              <a:rPr lang="en">
                <a:solidFill>
                  <a:schemeClr val="dk1"/>
                </a:solidFill>
              </a:rPr>
              <a:t> function three ways. </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Call the function using the default.</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Call the function and pass the </a:t>
            </a:r>
            <a:r>
              <a:rPr lang="en">
                <a:solidFill>
                  <a:schemeClr val="dk1"/>
                </a:solidFill>
                <a:latin typeface="Courier New"/>
                <a:ea typeface="Courier New"/>
                <a:cs typeface="Courier New"/>
                <a:sym typeface="Courier New"/>
              </a:rPr>
              <a:t>speed</a:t>
            </a:r>
            <a:r>
              <a:rPr lang="en">
                <a:solidFill>
                  <a:schemeClr val="dk1"/>
                </a:solidFill>
              </a:rPr>
              <a:t> parameter without a name</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Call the function by naming the </a:t>
            </a:r>
            <a:r>
              <a:rPr lang="en">
                <a:solidFill>
                  <a:schemeClr val="dk1"/>
                </a:solidFill>
                <a:latin typeface="Courier New"/>
                <a:ea typeface="Courier New"/>
                <a:cs typeface="Courier New"/>
                <a:sym typeface="Courier New"/>
              </a:rPr>
              <a:t>speed</a:t>
            </a:r>
            <a:r>
              <a:rPr lang="en">
                <a:solidFill>
                  <a:schemeClr val="dk1"/>
                </a:solidFill>
              </a:rPr>
              <a:t> parameter. We'll talk about </a:t>
            </a:r>
            <a:r>
              <a:rPr lang="en" b="1">
                <a:solidFill>
                  <a:schemeClr val="dk1"/>
                </a:solidFill>
              </a:rPr>
              <a:t>named arguments</a:t>
            </a:r>
            <a:r>
              <a:rPr lang="en">
                <a:solidFill>
                  <a:schemeClr val="dk1"/>
                </a:solidFill>
              </a:rPr>
              <a:t>, or parameters, later.</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b88056c3aa_0_5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b88056c3aa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The </a:t>
            </a:r>
            <a:r>
              <a:rPr lang="en">
                <a:latin typeface="Courier New"/>
                <a:ea typeface="Courier New"/>
                <a:cs typeface="Courier New"/>
                <a:sym typeface="Courier New"/>
              </a:rPr>
              <a:t>tempToday()</a:t>
            </a:r>
            <a:r>
              <a:rPr lang="en"/>
              <a:t> function takes two parameters, </a:t>
            </a:r>
            <a:r>
              <a:rPr lang="en">
                <a:latin typeface="Courier New"/>
                <a:ea typeface="Courier New"/>
                <a:cs typeface="Courier New"/>
                <a:sym typeface="Courier New"/>
              </a:rPr>
              <a:t>day</a:t>
            </a:r>
            <a:r>
              <a:rPr lang="en"/>
              <a:t> and </a:t>
            </a:r>
            <a:r>
              <a:rPr lang="en">
                <a:latin typeface="Courier New"/>
                <a:ea typeface="Courier New"/>
                <a:cs typeface="Courier New"/>
                <a:sym typeface="Courier New"/>
              </a:rPr>
              <a:t>temp</a:t>
            </a:r>
            <a:r>
              <a:rPr lang="en">
                <a:solidFill>
                  <a:schemeClr val="dk1"/>
                </a:solidFill>
                <a:latin typeface="Roboto"/>
                <a:ea typeface="Roboto"/>
                <a:cs typeface="Roboto"/>
                <a:sym typeface="Roboto"/>
              </a:rPr>
              <a:t>, both of which are required.</a:t>
            </a:r>
            <a:endParaRPr>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b88056c3aa_0_5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b88056c3aa_0_5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In the example function, we use </a:t>
            </a:r>
            <a:r>
              <a:rPr lang="en">
                <a:solidFill>
                  <a:schemeClr val="dk1"/>
                </a:solidFill>
                <a:latin typeface="Courier New"/>
                <a:ea typeface="Courier New"/>
                <a:cs typeface="Courier New"/>
                <a:sym typeface="Courier New"/>
              </a:rPr>
              <a:t>reformat()</a:t>
            </a:r>
            <a:r>
              <a:rPr lang="en">
                <a:solidFill>
                  <a:schemeClr val="dk1"/>
                </a:solidFill>
              </a:rPr>
              <a:t> to apply a specified format, or combination of formats to </a:t>
            </a:r>
            <a:r>
              <a:rPr lang="en">
                <a:solidFill>
                  <a:schemeClr val="dk1"/>
                </a:solidFill>
                <a:latin typeface="Courier New"/>
                <a:ea typeface="Courier New"/>
                <a:cs typeface="Courier New"/>
                <a:sym typeface="Courier New"/>
              </a:rPr>
              <a:t>String</a:t>
            </a:r>
            <a:r>
              <a:rPr lang="en">
                <a:solidFill>
                  <a:schemeClr val="dk1"/>
                </a:solidFill>
              </a:rPr>
              <a:t>. The parameters to </a:t>
            </a:r>
            <a:r>
              <a:rPr lang="en">
                <a:solidFill>
                  <a:schemeClr val="dk1"/>
                </a:solidFill>
                <a:latin typeface="Courier New"/>
                <a:ea typeface="Courier New"/>
                <a:cs typeface="Courier New"/>
                <a:sym typeface="Courier New"/>
              </a:rPr>
              <a:t>reformat()</a:t>
            </a:r>
            <a:r>
              <a:rPr lang="en">
                <a:solidFill>
                  <a:schemeClr val="dk1"/>
                </a:solidFill>
              </a:rPr>
              <a:t> contain their name and type. The </a:t>
            </a:r>
            <a:r>
              <a:rPr lang="en">
                <a:solidFill>
                  <a:schemeClr val="dk1"/>
                </a:solidFill>
                <a:latin typeface="Courier New"/>
                <a:ea typeface="Courier New"/>
                <a:cs typeface="Courier New"/>
                <a:sym typeface="Courier New"/>
              </a:rPr>
              <a:t>normalizeCase</a:t>
            </a:r>
            <a:r>
              <a:rPr lang="en">
                <a:solidFill>
                  <a:schemeClr val="dk1"/>
                </a:solidFill>
              </a:rPr>
              <a:t> parameter has a default value. </a:t>
            </a:r>
            <a:endParaRPr/>
          </a:p>
          <a:p>
            <a:pPr marL="0" lvl="0" indent="0" algn="l" rtl="0">
              <a:spcBef>
                <a:spcPts val="0"/>
              </a:spcBef>
              <a:spcAft>
                <a:spcPts val="0"/>
              </a:spcAft>
              <a:buNone/>
            </a:pPr>
            <a:endParaRPr/>
          </a:p>
          <a:p>
            <a:pPr marL="0" lvl="0" indent="0" algn="l" rtl="0">
              <a:spcBef>
                <a:spcPts val="0"/>
              </a:spcBef>
              <a:spcAft>
                <a:spcPts val="0"/>
              </a:spcAft>
              <a:buNone/>
            </a:pPr>
            <a:r>
              <a:rPr lang="en"/>
              <a:t>Default and named arguments help minimize overloads and improve the readability of your code.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b88056c3aa_0_5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b88056c3aa_0_5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highlight>
                  <a:schemeClr val="lt1"/>
                </a:highlight>
              </a:rPr>
              <a:t>Arguments can be passed to a function with their name (named arguments). </a:t>
            </a:r>
            <a:r>
              <a:rPr lang="en">
                <a:highlight>
                  <a:srgbClr val="FFFFFF"/>
                </a:highlight>
              </a:rPr>
              <a:t>Using named arguments is convenient when a function has a large number of parameters or default ones. Note that we did not include the parameter with the default parameter.</a:t>
            </a:r>
            <a:endParaRPr>
              <a:highlight>
                <a:srgbClr val="FFFFFF"/>
              </a:highlight>
            </a:endParaRPr>
          </a:p>
          <a:p>
            <a:pPr marL="0" lvl="0" indent="0" algn="l" rtl="0">
              <a:lnSpc>
                <a:spcPct val="115000"/>
              </a:lnSpc>
              <a:spcBef>
                <a:spcPts val="0"/>
              </a:spcBef>
              <a:spcAft>
                <a:spcPts val="0"/>
              </a:spcAft>
              <a:buNone/>
            </a:pPr>
            <a:endParaRPr>
              <a:highlight>
                <a:srgbClr val="FFFFFF"/>
              </a:highlight>
            </a:endParaRPr>
          </a:p>
          <a:p>
            <a:pPr marL="0" lvl="0" indent="0" algn="l" rtl="0">
              <a:lnSpc>
                <a:spcPct val="115000"/>
              </a:lnSpc>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b88056c3aa_0_5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b88056c3aa_0_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b88056c3aa_0_6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b88056c3aa_0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a function returns a single expression, the curly braces can be omitted and the body is specified after a "</a:t>
            </a:r>
            <a:r>
              <a:rPr lang="en">
                <a:latin typeface="Courier New"/>
                <a:ea typeface="Courier New"/>
                <a:cs typeface="Courier New"/>
                <a:sym typeface="Courier New"/>
              </a:rPr>
              <a:t>="</a:t>
            </a:r>
            <a:r>
              <a:rPr lang="en"/>
              <a:t> symbol. </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SzPts val="1100"/>
              <a:buChar char="●"/>
            </a:pPr>
            <a:r>
              <a:rPr lang="en" u="sng">
                <a:solidFill>
                  <a:schemeClr val="hlink"/>
                </a:solidFill>
                <a:hlinkClick r:id="rId3"/>
              </a:rPr>
              <a:t>Single-Expression Functions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b88056c3aa_0_6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b88056c3aa_0_6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b88056c3aa_0_6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b88056c3aa_0_6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r>
              <a:rPr lang="en" b="1"/>
              <a:t>Resources:</a:t>
            </a:r>
            <a:endParaRPr b="1"/>
          </a:p>
          <a:p>
            <a:pPr marL="457200" lvl="0" indent="-298450" algn="l" rtl="0">
              <a:lnSpc>
                <a:spcPct val="115000"/>
              </a:lnSpc>
              <a:spcBef>
                <a:spcPts val="0"/>
              </a:spcBef>
              <a:spcAft>
                <a:spcPts val="0"/>
              </a:spcAft>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Function Types</a:t>
            </a:r>
            <a:endParaRPr/>
          </a:p>
          <a:p>
            <a:pPr marL="457200" lvl="0" indent="-298450" algn="l" rtl="0">
              <a:lnSpc>
                <a:spcPct val="115000"/>
              </a:lnSpc>
              <a:spcBef>
                <a:spcPts val="0"/>
              </a:spcBef>
              <a:spcAft>
                <a:spcPts val="0"/>
              </a:spcAft>
              <a:buSzPts val="1100"/>
              <a:buChar char="●"/>
            </a:pPr>
            <a:r>
              <a:rPr lang="en" u="sng">
                <a:solidFill>
                  <a:schemeClr val="hlink"/>
                </a:solidFill>
                <a:hlinkClick r:id="rId4"/>
              </a:rPr>
              <a:t>Higher-Order Functions and Lambdas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b88056c3aa_0_6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b88056c3aa_0_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In addition to traditional named functions, Kotlin supports lambdas. A lambda is an expression that makes a function. But instead of declaring a named function, you declare a function that has no name. Part of what makes this useful is that the lambda expression can now be passed as data. In other languages, lambdas are called anonymous functions, function literals, or similar names.</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
                <a:solidFill>
                  <a:schemeClr val="dk1"/>
                </a:solidFill>
                <a:highlight>
                  <a:srgbClr val="FFFFFF"/>
                </a:highlight>
                <a:latin typeface="Roboto"/>
                <a:ea typeface="Roboto"/>
                <a:cs typeface="Roboto"/>
                <a:sym typeface="Roboto"/>
              </a:rPr>
              <a:t>Like named functions, lambdas can have parameters. For lambdas, the parameters (and their types, if needed) go on the left of what is called </a:t>
            </a:r>
            <a:r>
              <a:rPr lang="en" b="1" i="1">
                <a:solidFill>
                  <a:schemeClr val="dk1"/>
                </a:solidFill>
                <a:highlight>
                  <a:srgbClr val="FFFFFF"/>
                </a:highlight>
                <a:latin typeface="Roboto"/>
                <a:ea typeface="Roboto"/>
                <a:cs typeface="Roboto"/>
                <a:sym typeface="Roboto"/>
              </a:rPr>
              <a:t>a function arrow</a:t>
            </a:r>
            <a:r>
              <a:rPr lang="en" b="1" i="1">
                <a:solidFill>
                  <a:schemeClr val="dk1"/>
                </a:solidFill>
                <a:latin typeface="Roboto"/>
                <a:ea typeface="Roboto"/>
                <a:cs typeface="Roboto"/>
                <a:sym typeface="Roboto"/>
              </a:rPr>
              <a:t> </a:t>
            </a:r>
            <a:r>
              <a:rPr lang="en" b="1" i="1">
                <a:solidFill>
                  <a:schemeClr val="dk1"/>
                </a:solidFill>
              </a:rPr>
              <a:t>-&gt;</a:t>
            </a:r>
            <a:r>
              <a:rPr lang="en">
                <a:solidFill>
                  <a:schemeClr val="dk1"/>
                </a:solidFill>
                <a:highlight>
                  <a:srgbClr val="FFFFFF"/>
                </a:highlight>
                <a:latin typeface="Roboto"/>
                <a:ea typeface="Roboto"/>
                <a:cs typeface="Roboto"/>
                <a:sym typeface="Roboto"/>
              </a:rPr>
              <a:t>. The code to execute goes to the right of the function arrow. Once the lambda is assigned to a variable, you can call it just like a function.</a:t>
            </a:r>
            <a:endParaRPr>
              <a:solidFill>
                <a:schemeClr val="dk1"/>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endParaRPr>
              <a:solidFill>
                <a:schemeClr val="dk1"/>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r>
              <a:rPr lang="en" b="1">
                <a:solidFill>
                  <a:schemeClr val="dk1"/>
                </a:solidFill>
                <a:highlight>
                  <a:srgbClr val="FFFFFF"/>
                </a:highlight>
                <a:latin typeface="Roboto"/>
                <a:ea typeface="Roboto"/>
                <a:cs typeface="Roboto"/>
                <a:sym typeface="Roboto"/>
              </a:rPr>
              <a:t>Resources:</a:t>
            </a:r>
            <a:endParaRPr b="1"/>
          </a:p>
          <a:p>
            <a:pPr marL="457200" lvl="0" indent="-298450" algn="l" rtl="0">
              <a:lnSpc>
                <a:spcPct val="115000"/>
              </a:lnSpc>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Lambda functions</a:t>
            </a:r>
            <a:endParaRPr/>
          </a:p>
          <a:p>
            <a:pPr marL="457200" lvl="0" indent="-298450" algn="l" rtl="0">
              <a:lnSpc>
                <a:spcPct val="115000"/>
              </a:lnSpc>
              <a:spcBef>
                <a:spcPts val="0"/>
              </a:spcBef>
              <a:spcAft>
                <a:spcPts val="0"/>
              </a:spcAft>
              <a:buClr>
                <a:schemeClr val="dk1"/>
              </a:buClr>
              <a:buSzPts val="1100"/>
              <a:buChar char="●"/>
            </a:pPr>
            <a:r>
              <a:rPr lang="en" u="sng">
                <a:solidFill>
                  <a:schemeClr val="hlink"/>
                </a:solidFill>
                <a:hlinkClick r:id="rId4"/>
              </a:rPr>
              <a:t>Lambda Expressions and Anonymous Functions </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b88056c3aa_0_6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b88056c3aa_0_6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Here's what the code says:</a:t>
            </a:r>
            <a:endParaRPr/>
          </a:p>
          <a:p>
            <a:pPr marL="457200" lvl="0" indent="-298450" algn="l" rtl="0">
              <a:spcBef>
                <a:spcPts val="0"/>
              </a:spcBef>
              <a:spcAft>
                <a:spcPts val="0"/>
              </a:spcAft>
              <a:buSzPts val="1100"/>
              <a:buChar char="●"/>
            </a:pPr>
            <a:r>
              <a:rPr lang="en"/>
              <a:t>Make a variable called </a:t>
            </a:r>
            <a:r>
              <a:rPr lang="en">
                <a:latin typeface="Courier New"/>
                <a:ea typeface="Courier New"/>
                <a:cs typeface="Courier New"/>
                <a:sym typeface="Courier New"/>
              </a:rPr>
              <a:t>waterFilter</a:t>
            </a:r>
            <a:r>
              <a:rPr lang="en"/>
              <a:t>.</a:t>
            </a:r>
            <a:endParaRPr/>
          </a:p>
          <a:p>
            <a:pPr marL="457200" lvl="0" indent="-298450" algn="l" rtl="0">
              <a:spcBef>
                <a:spcPts val="0"/>
              </a:spcBef>
              <a:spcAft>
                <a:spcPts val="0"/>
              </a:spcAft>
              <a:buSzPts val="1100"/>
              <a:buChar char="●"/>
            </a:pPr>
            <a:r>
              <a:rPr lang="en">
                <a:latin typeface="Courier New"/>
                <a:ea typeface="Courier New"/>
                <a:cs typeface="Courier New"/>
                <a:sym typeface="Courier New"/>
              </a:rPr>
              <a:t>waterFilter</a:t>
            </a:r>
            <a:r>
              <a:rPr lang="en"/>
              <a:t> can be any function that takes an </a:t>
            </a:r>
            <a:r>
              <a:rPr lang="en">
                <a:latin typeface="Courier New"/>
                <a:ea typeface="Courier New"/>
                <a:cs typeface="Courier New"/>
                <a:sym typeface="Courier New"/>
              </a:rPr>
              <a:t>Int</a:t>
            </a:r>
            <a:r>
              <a:rPr lang="en"/>
              <a:t> and returns an </a:t>
            </a:r>
            <a:r>
              <a:rPr lang="en">
                <a:latin typeface="Courier New"/>
                <a:ea typeface="Courier New"/>
                <a:cs typeface="Courier New"/>
                <a:sym typeface="Courier New"/>
              </a:rPr>
              <a:t>Int</a:t>
            </a:r>
            <a:r>
              <a:rPr lang="en"/>
              <a:t>.</a:t>
            </a:r>
            <a:endParaRPr/>
          </a:p>
          <a:p>
            <a:pPr marL="457200" lvl="0" indent="-298450" algn="l" rtl="0">
              <a:spcBef>
                <a:spcPts val="0"/>
              </a:spcBef>
              <a:spcAft>
                <a:spcPts val="0"/>
              </a:spcAft>
              <a:buSzPts val="1100"/>
              <a:buChar char="●"/>
            </a:pPr>
            <a:r>
              <a:rPr lang="en"/>
              <a:t>Assign a lambda to </a:t>
            </a:r>
            <a:r>
              <a:rPr lang="en">
                <a:latin typeface="Courier New"/>
                <a:ea typeface="Courier New"/>
                <a:cs typeface="Courier New"/>
                <a:sym typeface="Courier New"/>
              </a:rPr>
              <a:t>waterFilter</a:t>
            </a:r>
            <a:r>
              <a:rPr lang="en"/>
              <a:t>.</a:t>
            </a:r>
            <a:endParaRPr/>
          </a:p>
          <a:p>
            <a:pPr marL="457200" lvl="0" indent="-298450" algn="l" rtl="0">
              <a:spcBef>
                <a:spcPts val="0"/>
              </a:spcBef>
              <a:spcAft>
                <a:spcPts val="0"/>
              </a:spcAft>
              <a:buSzPts val="1100"/>
              <a:buChar char="●"/>
            </a:pPr>
            <a:r>
              <a:rPr lang="en"/>
              <a:t>The lambda returns the value of the argument </a:t>
            </a:r>
            <a:r>
              <a:rPr lang="en">
                <a:latin typeface="Courier New"/>
                <a:ea typeface="Courier New"/>
                <a:cs typeface="Courier New"/>
                <a:sym typeface="Courier New"/>
              </a:rPr>
              <a:t>level</a:t>
            </a:r>
            <a:r>
              <a:rPr lang="en"/>
              <a:t> divided by </a:t>
            </a:r>
            <a:r>
              <a:rPr lang="en">
                <a:latin typeface="Courier New"/>
                <a:ea typeface="Courier New"/>
                <a:cs typeface="Courier New"/>
                <a:sym typeface="Courier New"/>
              </a:rPr>
              <a:t>2</a:t>
            </a:r>
            <a:r>
              <a:rPr lang="en"/>
              <a:t>.</a:t>
            </a:r>
            <a:endParaRPr/>
          </a:p>
          <a:p>
            <a:pPr marL="0" lvl="0" indent="0" algn="l" rtl="0">
              <a:spcBef>
                <a:spcPts val="0"/>
              </a:spcBef>
              <a:spcAft>
                <a:spcPts val="0"/>
              </a:spcAft>
              <a:buNone/>
            </a:pPr>
            <a:endParaRPr/>
          </a:p>
          <a:p>
            <a:pPr marL="0" lvl="0" indent="0" algn="l" rtl="0">
              <a:spcBef>
                <a:spcPts val="0"/>
              </a:spcBef>
              <a:spcAft>
                <a:spcPts val="0"/>
              </a:spcAft>
              <a:buNone/>
            </a:pPr>
            <a:r>
              <a:rPr lang="en"/>
              <a:t>Note that you don't have to specify the type of the lambda argument anymore. The type is calculated by type inference.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b88056c3aa_0_4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b88056c3aa_0_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b88056c3aa_0_6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b88056c3aa_0_6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The real power of lambdas is using them to create higher-order functions, where the argument to one function is another function.</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
                <a:solidFill>
                  <a:schemeClr val="dk1"/>
                </a:solidFill>
              </a:rPr>
              <a:t>Here, allowing the encoder to be passed as a function means you can use better or different encoding algorithms when things change without having to hardcode one into the app. It also provides abstraction by allowing one receiver to be used in different places without specialized code.</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 b="1">
                <a:solidFill>
                  <a:schemeClr val="dk1"/>
                </a:solidFill>
              </a:rPr>
              <a:t>Resources:</a:t>
            </a:r>
            <a:endParaRPr b="1">
              <a:solidFill>
                <a:schemeClr val="dk1"/>
              </a:solidFill>
            </a:endParaRPr>
          </a:p>
          <a:p>
            <a:pPr marL="457200" lvl="0" indent="-298450" algn="l" rtl="0">
              <a:lnSpc>
                <a:spcPct val="115000"/>
              </a:lnSpc>
              <a:spcBef>
                <a:spcPts val="0"/>
              </a:spcBef>
              <a:spcAft>
                <a:spcPts val="0"/>
              </a:spcAft>
              <a:buSzPts val="1100"/>
              <a:buChar char="●"/>
            </a:pPr>
            <a:r>
              <a:rPr lang="en" u="sng">
                <a:solidFill>
                  <a:schemeClr val="hlink"/>
                </a:solidFill>
                <a:hlinkClick r:id="rId3"/>
              </a:rPr>
              <a:t>Lambdas</a:t>
            </a:r>
            <a:endParaRPr>
              <a:solidFill>
                <a:schemeClr val="dk1"/>
              </a:solidFill>
            </a:endParaRPr>
          </a:p>
          <a:p>
            <a:pPr marL="457200" lvl="0" indent="-298450" algn="l" rtl="0">
              <a:lnSpc>
                <a:spcPct val="115000"/>
              </a:lnSpc>
              <a:spcBef>
                <a:spcPts val="0"/>
              </a:spcBef>
              <a:spcAft>
                <a:spcPts val="0"/>
              </a:spcAft>
              <a:buSzPts val="1100"/>
              <a:buChar char="●"/>
            </a:pPr>
            <a:r>
              <a:rPr lang="en" u="sng">
                <a:solidFill>
                  <a:srgbClr val="1155CC"/>
                </a:solidFill>
                <a:hlinkClick r:id="rId4">
                  <a:extLst>
                    <a:ext uri="{A12FA001-AC4F-418D-AE19-62706E023703}">
                      <ahyp:hlinkClr xmlns:ahyp="http://schemas.microsoft.com/office/drawing/2018/hyperlinkcolor" val="tx"/>
                    </a:ext>
                  </a:extLst>
                </a:hlinkClick>
              </a:rPr>
              <a:t>Higher-order functions</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b88056c3aa_0_6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b88056c3aa_0_6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Using a function type separates its implementation from its usage letting you use anything that satisfies the contract, in this case anything that takes in a String and returns a String: </a:t>
            </a:r>
            <a:r>
              <a:rPr lang="en">
                <a:latin typeface="Courier New"/>
                <a:ea typeface="Courier New"/>
                <a:cs typeface="Courier New"/>
                <a:sym typeface="Courier New"/>
              </a:rPr>
              <a:t>(String) -&gt; String</a:t>
            </a:r>
            <a:r>
              <a:rPr lang="en"/>
              <a:t>.</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b88056c3aa_0_6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b88056c3aa_0_6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b88056c3aa_0_6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b88056c3aa_0_6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Transition: 1 click</a:t>
            </a:r>
            <a:endParaRPr b="1"/>
          </a:p>
          <a:p>
            <a:pPr marL="0" lvl="0" indent="0" algn="l" rtl="0">
              <a:spcBef>
                <a:spcPts val="0"/>
              </a:spcBef>
              <a:spcAft>
                <a:spcPts val="0"/>
              </a:spcAft>
              <a:buNone/>
            </a:pPr>
            <a:endParaRPr/>
          </a:p>
          <a:p>
            <a:pPr marL="0" lvl="0" indent="0" algn="l" rtl="0">
              <a:spcBef>
                <a:spcPts val="0"/>
              </a:spcBef>
              <a:spcAft>
                <a:spcPts val="0"/>
              </a:spcAft>
              <a:buNone/>
            </a:pPr>
            <a:r>
              <a:rPr lang="en"/>
              <a:t>When working with higher-order functions, Kotlin prefers that any parameter that takes a function is the last parameter. </a:t>
            </a:r>
            <a:r>
              <a:rPr lang="en">
                <a:solidFill>
                  <a:schemeClr val="dk1"/>
                </a:solidFill>
              </a:rPr>
              <a:t>Kotlin has a special syntax, called the last parameter call syntax, which lets you make the code even more concise. In this case, you can pass a lambda for the function parameter, but you don't need to put the lambda inside the parentheses.</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b88056c3aa_0_6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b88056c3aa_0_6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We'll talk more about how higher-order functions can be used in the next section on "List Filters."</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b88056c3aa_0_7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b88056c3aa_0_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b88056c3aa_0_7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b88056c3aa_0_7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Transitions: timed</a:t>
            </a:r>
            <a:br>
              <a:rPr lang="en"/>
            </a:br>
            <a:endParaRPr/>
          </a:p>
          <a:p>
            <a:pPr marL="0" lvl="0" indent="0" algn="l" rtl="0">
              <a:spcBef>
                <a:spcPts val="0"/>
              </a:spcBef>
              <a:spcAft>
                <a:spcPts val="0"/>
              </a:spcAft>
              <a:buNone/>
            </a:pPr>
            <a:r>
              <a:rPr lang="en"/>
              <a:t>Filters are a quick way to get part of a list based on some condition. Here, we apply a list filter to select only colors with "red" in their names.</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b88056c3aa_0_7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b88056c3aa_0_7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Function literals with exactly one parameter don’t require you to define the parameter explicitly; you can just use it. This makes a lot of the language constructs like filter easier to use as you don't have to specify the name of the parameter.</a:t>
            </a:r>
            <a:endParaRPr/>
          </a:p>
          <a:p>
            <a:pPr marL="0" lvl="0" indent="0" algn="l" rtl="0">
              <a:spcBef>
                <a:spcPts val="0"/>
              </a:spcBef>
              <a:spcAft>
                <a:spcPts val="0"/>
              </a:spcAft>
              <a:buNone/>
            </a:pPr>
            <a:br>
              <a:rPr lang="en"/>
            </a:br>
            <a:r>
              <a:rPr lang="en"/>
              <a:t>At each step, we can drop the formality because the type system can discern what the content would be expected to be. With </a:t>
            </a:r>
            <a:r>
              <a:rPr lang="en">
                <a:latin typeface="Courier New"/>
                <a:ea typeface="Courier New"/>
                <a:cs typeface="Courier New"/>
                <a:sym typeface="Courier New"/>
              </a:rPr>
              <a:t>it</a:t>
            </a:r>
            <a:r>
              <a:rPr lang="en"/>
              <a:t>, there's no question what the type would be, and there would only be one value provided to the block of code.</a:t>
            </a:r>
            <a:endParaRPr/>
          </a:p>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b88056c3aa_0_7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b88056c3aa_0_7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Let's</a:t>
            </a:r>
            <a:r>
              <a:rPr lang="en"/>
              <a:t> use a filter</a:t>
            </a:r>
            <a:r>
              <a:rPr lang="en" sz="1050">
                <a:solidFill>
                  <a:schemeClr val="dk1"/>
                </a:solidFill>
                <a:highlight>
                  <a:srgbClr val="FFFFFF"/>
                </a:highlight>
                <a:latin typeface="Roboto"/>
                <a:ea typeface="Roboto"/>
                <a:cs typeface="Roboto"/>
                <a:sym typeface="Roboto"/>
              </a:rPr>
              <a:t> to print only the decorations that start with the letter "b". The output captured by the filter is shown in the result.</a:t>
            </a:r>
            <a:endParaRPr sz="1050">
              <a:solidFill>
                <a:schemeClr val="dk1"/>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b88056c3aa_0_7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b88056c3aa_0_7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Lazy operations are more expensive individually (</a:t>
            </a:r>
            <a:r>
              <a:rPr lang="en" sz="1050">
                <a:solidFill>
                  <a:srgbClr val="3C4043"/>
                </a:solidFill>
                <a:highlight>
                  <a:srgbClr val="FFFFFF"/>
                </a:highlight>
                <a:latin typeface="Roboto"/>
                <a:ea typeface="Roboto"/>
                <a:cs typeface="Roboto"/>
                <a:sym typeface="Roboto"/>
              </a:rPr>
              <a:t>due to an increase in small allocations and branches)</a:t>
            </a:r>
            <a:r>
              <a:rPr lang="en">
                <a:solidFill>
                  <a:schemeClr val="dk1"/>
                </a:solidFill>
              </a:rPr>
              <a:t> than eager ones, and they should be limited to when there is a known benefit. </a:t>
            </a:r>
            <a:r>
              <a:rPr lang="en"/>
              <a:t>Using lazy evaluation is especially helpful when working with large collections where you want to avoid performing expensive operations when you only need part of the results</a:t>
            </a:r>
            <a:r>
              <a:rPr lang="en" sz="1050">
                <a:solidFill>
                  <a:srgbClr val="3C4043"/>
                </a:solidFill>
                <a:highlight>
                  <a:srgbClr val="FFFFFF"/>
                </a:highlight>
                <a:latin typeface="Roboto"/>
                <a:ea typeface="Roboto"/>
                <a:cs typeface="Roboto"/>
                <a:sym typeface="Roboto"/>
              </a:rPr>
              <a:t>.</a:t>
            </a:r>
            <a:endParaRPr sz="1050">
              <a:solidFill>
                <a:srgbClr val="3C4043"/>
              </a:solidFill>
              <a:highlight>
                <a:srgbClr val="FFFFFF"/>
              </a:highlight>
              <a:latin typeface="Roboto"/>
              <a:ea typeface="Roboto"/>
              <a:cs typeface="Roboto"/>
              <a:sym typeface="Roboto"/>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b88056c3aa_0_4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b88056c3aa_0_4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b88056c3aa_0_7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b88056c3aa_0_7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100"/>
              </a:spcBef>
              <a:spcAft>
                <a:spcPts val="0"/>
              </a:spcAft>
              <a:buNone/>
            </a:pPr>
            <a:r>
              <a:rPr lang="en">
                <a:solidFill>
                  <a:schemeClr val="dk1"/>
                </a:solidFill>
                <a:highlight>
                  <a:srgbClr val="FFFFFF"/>
                </a:highlight>
                <a:latin typeface="Roboto"/>
                <a:ea typeface="Roboto"/>
                <a:cs typeface="Roboto"/>
                <a:sym typeface="Roboto"/>
              </a:rPr>
              <a:t>In Kotlin, the result list can be created immediately, or when the list is accessed. That is, it can be either </a:t>
            </a:r>
            <a:r>
              <a:rPr lang="en" i="1">
                <a:solidFill>
                  <a:schemeClr val="dk1"/>
                </a:solidFill>
                <a:highlight>
                  <a:srgbClr val="FFFFFF"/>
                </a:highlight>
                <a:latin typeface="Roboto"/>
                <a:ea typeface="Roboto"/>
                <a:cs typeface="Roboto"/>
                <a:sym typeface="Roboto"/>
              </a:rPr>
              <a:t>eager</a:t>
            </a:r>
            <a:r>
              <a:rPr lang="en">
                <a:solidFill>
                  <a:schemeClr val="dk1"/>
                </a:solidFill>
                <a:highlight>
                  <a:srgbClr val="FFFFFF"/>
                </a:highlight>
                <a:latin typeface="Roboto"/>
                <a:ea typeface="Roboto"/>
                <a:cs typeface="Roboto"/>
                <a:sym typeface="Roboto"/>
              </a:rPr>
              <a:t> or </a:t>
            </a:r>
            <a:r>
              <a:rPr lang="en" i="1">
                <a:solidFill>
                  <a:schemeClr val="dk1"/>
                </a:solidFill>
                <a:highlight>
                  <a:srgbClr val="FFFFFF"/>
                </a:highlight>
                <a:latin typeface="Roboto"/>
                <a:ea typeface="Roboto"/>
                <a:cs typeface="Roboto"/>
                <a:sym typeface="Roboto"/>
              </a:rPr>
              <a:t>lazy </a:t>
            </a:r>
            <a:r>
              <a:rPr lang="en">
                <a:solidFill>
                  <a:schemeClr val="dk1"/>
                </a:solidFill>
                <a:highlight>
                  <a:srgbClr val="FFFFFF"/>
                </a:highlight>
                <a:latin typeface="Roboto"/>
                <a:ea typeface="Roboto"/>
                <a:cs typeface="Roboto"/>
                <a:sym typeface="Roboto"/>
              </a:rPr>
              <a:t>depending on which way you need it to be. By default, </a:t>
            </a:r>
            <a:r>
              <a:rPr lang="en">
                <a:solidFill>
                  <a:schemeClr val="dk1"/>
                </a:solidFill>
                <a:latin typeface="Courier New"/>
                <a:ea typeface="Courier New"/>
                <a:cs typeface="Courier New"/>
                <a:sym typeface="Courier New"/>
              </a:rPr>
              <a:t>filter</a:t>
            </a:r>
            <a:r>
              <a:rPr lang="en">
                <a:solidFill>
                  <a:schemeClr val="dk1"/>
                </a:solidFill>
                <a:highlight>
                  <a:srgbClr val="FFFFFF"/>
                </a:highlight>
                <a:latin typeface="Roboto"/>
                <a:ea typeface="Roboto"/>
                <a:cs typeface="Roboto"/>
                <a:sym typeface="Roboto"/>
              </a:rPr>
              <a:t> is eager, and each time you use the filter, a list is created.</a:t>
            </a:r>
            <a:endParaRPr>
              <a:solidFill>
                <a:schemeClr val="dk1"/>
              </a:solidFill>
              <a:highlight>
                <a:srgbClr val="FFFFFF"/>
              </a:highlight>
              <a:latin typeface="Roboto"/>
              <a:ea typeface="Roboto"/>
              <a:cs typeface="Roboto"/>
              <a:sym typeface="Roboto"/>
            </a:endParaRPr>
          </a:p>
          <a:p>
            <a:pPr marL="0" lvl="0" indent="0" algn="l" rtl="0">
              <a:lnSpc>
                <a:spcPct val="115000"/>
              </a:lnSpc>
              <a:spcBef>
                <a:spcPts val="1100"/>
              </a:spcBef>
              <a:spcAft>
                <a:spcPts val="0"/>
              </a:spcAft>
              <a:buNone/>
            </a:pPr>
            <a:r>
              <a:rPr lang="en">
                <a:solidFill>
                  <a:schemeClr val="dk1"/>
                </a:solidFill>
                <a:highlight>
                  <a:srgbClr val="FFFFFF"/>
                </a:highlight>
                <a:latin typeface="Roboto"/>
                <a:ea typeface="Roboto"/>
                <a:cs typeface="Roboto"/>
                <a:sym typeface="Roboto"/>
              </a:rPr>
              <a:t>To make the filter lazy, you can use a </a:t>
            </a:r>
            <a:r>
              <a:rPr lang="en">
                <a:solidFill>
                  <a:schemeClr val="dk1"/>
                </a:solidFill>
              </a:rPr>
              <a:t>Sequence</a:t>
            </a:r>
            <a:r>
              <a:rPr lang="en">
                <a:solidFill>
                  <a:schemeClr val="dk1"/>
                </a:solidFill>
                <a:highlight>
                  <a:srgbClr val="FFFFFF"/>
                </a:highlight>
                <a:latin typeface="Roboto"/>
                <a:ea typeface="Roboto"/>
                <a:cs typeface="Roboto"/>
                <a:sym typeface="Roboto"/>
              </a:rPr>
              <a:t>, which is a collection that can only look at one item at a time, starting at the beginning, and going to the end. Conveniently, this is exactly the API that a lazy filter needs.</a:t>
            </a:r>
            <a:endParaRPr>
              <a:solidFill>
                <a:schemeClr val="dk1"/>
              </a:solidFill>
              <a:highlight>
                <a:srgbClr val="FFFFFF"/>
              </a:highlight>
              <a:latin typeface="Roboto"/>
              <a:ea typeface="Roboto"/>
              <a:cs typeface="Roboto"/>
              <a:sym typeface="Roboto"/>
            </a:endParaRPr>
          </a:p>
          <a:p>
            <a:pPr marL="0" lvl="0" indent="0" algn="l" rtl="0">
              <a:lnSpc>
                <a:spcPct val="115000"/>
              </a:lnSpc>
              <a:spcBef>
                <a:spcPts val="1100"/>
              </a:spcBef>
              <a:spcAft>
                <a:spcPts val="0"/>
              </a:spcAft>
              <a:buNone/>
            </a:pPr>
            <a:r>
              <a:rPr lang="en" b="1">
                <a:solidFill>
                  <a:schemeClr val="dk1"/>
                </a:solidFill>
                <a:highlight>
                  <a:srgbClr val="FFFFFF"/>
                </a:highlight>
                <a:latin typeface="Roboto"/>
                <a:ea typeface="Roboto"/>
                <a:cs typeface="Roboto"/>
                <a:sym typeface="Roboto"/>
              </a:rPr>
              <a:t>Resource:</a:t>
            </a:r>
            <a:endParaRPr b="1">
              <a:solidFill>
                <a:schemeClr val="dk1"/>
              </a:solidFill>
              <a:highlight>
                <a:srgbClr val="FFFFFF"/>
              </a:highlight>
              <a:latin typeface="Roboto"/>
              <a:ea typeface="Roboto"/>
              <a:cs typeface="Roboto"/>
              <a:sym typeface="Roboto"/>
            </a:endParaRPr>
          </a:p>
          <a:p>
            <a:pPr marL="457200" lvl="0" indent="-298450" algn="l" rtl="0">
              <a:lnSpc>
                <a:spcPct val="115000"/>
              </a:lnSpc>
              <a:spcBef>
                <a:spcPts val="0"/>
              </a:spcBef>
              <a:spcAft>
                <a:spcPts val="1100"/>
              </a:spcAft>
              <a:buSzPts val="1100"/>
              <a:buChar char="●"/>
            </a:pPr>
            <a:r>
              <a:rPr lang="en">
                <a:solidFill>
                  <a:schemeClr val="dk1"/>
                </a:solidFill>
                <a:highlight>
                  <a:schemeClr val="lt1"/>
                </a:highlight>
                <a:latin typeface="Roboto"/>
                <a:ea typeface="Roboto"/>
                <a:cs typeface="Roboto"/>
                <a:sym typeface="Roboto"/>
              </a:rPr>
              <a:t> </a:t>
            </a:r>
            <a:r>
              <a:rPr lang="en" u="sng">
                <a:solidFill>
                  <a:schemeClr val="hlink"/>
                </a:solidFill>
                <a:hlinkClick r:id="rId3"/>
              </a:rPr>
              <a:t>Sequences</a:t>
            </a:r>
            <a:endParaRPr>
              <a:solidFill>
                <a:schemeClr val="dk1"/>
              </a:solidFill>
              <a:highlight>
                <a:srgbClr val="FFFFFF"/>
              </a:highlight>
              <a:latin typeface="Roboto"/>
              <a:ea typeface="Roboto"/>
              <a:cs typeface="Roboto"/>
              <a:sym typeface="Roboto"/>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b88056c3aa_0_7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b88056c3aa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Sequences let you process elements one by one until a filtering condition is satisfied, reducing unnecessary processing.</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
                <a:solidFill>
                  <a:schemeClr val="dk1"/>
                </a:solidFill>
              </a:rPr>
              <a:t>Here we evaluate the filter using a Sequence with </a:t>
            </a:r>
            <a:r>
              <a:rPr lang="en">
                <a:solidFill>
                  <a:schemeClr val="dk1"/>
                </a:solidFill>
                <a:latin typeface="Courier New"/>
                <a:ea typeface="Courier New"/>
                <a:cs typeface="Courier New"/>
                <a:sym typeface="Courier New"/>
              </a:rPr>
              <a:t>asSequence()</a:t>
            </a:r>
            <a:r>
              <a:rPr lang="en">
                <a:solidFill>
                  <a:schemeClr val="dk1"/>
                </a:solidFill>
              </a:rPr>
              <a:t>. Assign the sequence to a variable called </a:t>
            </a:r>
            <a:r>
              <a:rPr lang="en">
                <a:solidFill>
                  <a:schemeClr val="dk1"/>
                </a:solidFill>
                <a:latin typeface="Courier New"/>
                <a:ea typeface="Courier New"/>
                <a:cs typeface="Courier New"/>
                <a:sym typeface="Courier New"/>
              </a:rPr>
              <a:t>filtered</a:t>
            </a:r>
            <a:r>
              <a:rPr lang="en">
                <a:solidFill>
                  <a:schemeClr val="dk1"/>
                </a:solidFill>
              </a:rPr>
              <a:t>, and print it. </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
                <a:solidFill>
                  <a:schemeClr val="dk1"/>
                </a:solidFill>
              </a:rPr>
              <a:t>When you return the filter results as a sequence, the filtered variable won't hold a new list, it will hold a sequence of the list elements and knowledge of the filter to apply to those elements. Whenever you access elements of the sequence, the filter is applied, and the result is returned to you.</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b88056c3aa_0_7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b88056c3aa_0_7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Force evaluation of the sequence by converting it to a list with </a:t>
            </a:r>
            <a:r>
              <a:rPr lang="en">
                <a:solidFill>
                  <a:schemeClr val="dk1"/>
                </a:solidFill>
                <a:latin typeface="Courier New"/>
                <a:ea typeface="Courier New"/>
                <a:cs typeface="Courier New"/>
                <a:sym typeface="Courier New"/>
              </a:rPr>
              <a:t>toList()</a:t>
            </a:r>
            <a:r>
              <a:rPr lang="en">
                <a:solidFill>
                  <a:schemeClr val="dk1"/>
                </a:solidFill>
              </a:rPr>
              <a:t>, and print the result. </a:t>
            </a:r>
            <a:endParaRPr>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b88056c3aa_0_7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b88056c3aa_0_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Transition: 1 click</a:t>
            </a:r>
            <a:endParaRPr b="1"/>
          </a:p>
          <a:p>
            <a:pPr marL="0" lvl="0" indent="0" algn="l" rtl="0">
              <a:spcBef>
                <a:spcPts val="0"/>
              </a:spcBef>
              <a:spcAft>
                <a:spcPts val="0"/>
              </a:spcAft>
              <a:buNone/>
            </a:pPr>
            <a:endParaRPr b="1"/>
          </a:p>
          <a:p>
            <a:pPr marL="0" lvl="0" indent="0" algn="l" rtl="0">
              <a:spcBef>
                <a:spcPts val="0"/>
              </a:spcBef>
              <a:spcAft>
                <a:spcPts val="0"/>
              </a:spcAft>
              <a:buNone/>
            </a:pPr>
            <a:r>
              <a:rPr lang="en" b="1"/>
              <a:t>Resource:</a:t>
            </a:r>
            <a:endParaRPr/>
          </a:p>
          <a:p>
            <a:pPr marL="457200" lvl="0" indent="-298450" algn="l" rtl="0">
              <a:spcBef>
                <a:spcPts val="0"/>
              </a:spcBef>
              <a:spcAft>
                <a:spcPts val="0"/>
              </a:spcAft>
              <a:buSzPts val="1100"/>
              <a:buChar char="●"/>
            </a:pPr>
            <a:r>
              <a:rPr lang="en" u="sng">
                <a:solidFill>
                  <a:schemeClr val="hlink"/>
                </a:solidFill>
                <a:hlinkClick r:id="rId3"/>
              </a:rPr>
              <a:t>Collection Transformation Operations</a:t>
            </a:r>
            <a:endParaRPr/>
          </a:p>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b88056c3aa_0_7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b88056c3aa_0_7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b88056c3aa_0_7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b88056c3aa_0_7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b88056c3aa_0_7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b88056c3aa_0_7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b88056c3aa_0_4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b88056c3aa_0_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b88056c3aa_0_4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b88056c3aa_0_4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b88056c3aa_0_4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b88056c3aa_0_4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 with other languages, the Kotlin </a:t>
            </a:r>
            <a:r>
              <a:rPr lang="en">
                <a:latin typeface="Courier New"/>
                <a:ea typeface="Courier New"/>
                <a:cs typeface="Courier New"/>
                <a:sym typeface="Courier New"/>
              </a:rPr>
              <a:t>main()</a:t>
            </a:r>
            <a:r>
              <a:rPr lang="en"/>
              <a:t> function specifies the entry point for execution. Any command line arguments are passed as an array of strings.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Like your earlier </a:t>
            </a:r>
            <a:r>
              <a:rPr lang="en">
                <a:latin typeface="Courier New"/>
                <a:ea typeface="Courier New"/>
                <a:cs typeface="Courier New"/>
                <a:sym typeface="Courier New"/>
              </a:rPr>
              <a:t>printHello()</a:t>
            </a:r>
            <a:r>
              <a:rPr lang="en"/>
              <a:t> function, this function has no return statement. Every function in Kotlin returns something, even when nothing is explicitly specified. So a function like this </a:t>
            </a:r>
            <a:r>
              <a:rPr lang="en">
                <a:latin typeface="Courier New"/>
                <a:ea typeface="Courier New"/>
                <a:cs typeface="Courier New"/>
                <a:sym typeface="Courier New"/>
              </a:rPr>
              <a:t>main()</a:t>
            </a:r>
            <a:r>
              <a:rPr lang="en"/>
              <a:t> function returns a type </a:t>
            </a:r>
            <a:r>
              <a:rPr lang="en">
                <a:latin typeface="Courier New"/>
                <a:ea typeface="Courier New"/>
                <a:cs typeface="Courier New"/>
                <a:sym typeface="Courier New"/>
              </a:rPr>
              <a:t>kotlin.Unit</a:t>
            </a:r>
            <a:r>
              <a:rPr lang="en"/>
              <a:t>, which is Kotlin's way of saying no value.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b="1"/>
              <a:t>Note:</a:t>
            </a:r>
            <a:r>
              <a:rPr lang="en"/>
              <a:t> When a function returns </a:t>
            </a:r>
            <a:r>
              <a:rPr lang="en">
                <a:latin typeface="Courier New"/>
                <a:ea typeface="Courier New"/>
                <a:cs typeface="Courier New"/>
                <a:sym typeface="Courier New"/>
              </a:rPr>
              <a:t>kotlin.Unit</a:t>
            </a:r>
            <a:r>
              <a:rPr lang="en"/>
              <a:t>, you don't have to specify it explicitly. This is different from some other languages, where you have to explicitly say that you are returning nothing.</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b88056c3aa_0_4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b88056c3aa_0_4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b88056c3aa_0_4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b88056c3aa_0_4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Enter </a:t>
            </a:r>
            <a:r>
              <a:rPr lang="en">
                <a:latin typeface="Courier New"/>
                <a:ea typeface="Courier New"/>
                <a:cs typeface="Courier New"/>
                <a:sym typeface="Courier New"/>
              </a:rPr>
              <a:t>Kotlin!</a:t>
            </a:r>
            <a:r>
              <a:rPr lang="en"/>
              <a:t> in the </a:t>
            </a:r>
            <a:r>
              <a:rPr lang="en" b="1"/>
              <a:t>Program arguments</a:t>
            </a:r>
            <a:r>
              <a:rPr lang="en"/>
              <a:t> field, and click </a:t>
            </a:r>
            <a:r>
              <a:rPr lang="en" b="1"/>
              <a:t>OK</a:t>
            </a:r>
            <a:r>
              <a:rPr lang="en"/>
              <a:t>.</a:t>
            </a:r>
            <a:endParaRPr/>
          </a:p>
          <a:p>
            <a:pPr marL="0" lvl="0" indent="0" algn="l" rtl="0">
              <a:spcBef>
                <a:spcPts val="0"/>
              </a:spcBef>
              <a:spcAft>
                <a:spcPts val="0"/>
              </a:spcAft>
              <a:buNone/>
            </a:pPr>
            <a:endParaRPr/>
          </a:p>
          <a:p>
            <a:pPr marL="0" lvl="0" indent="0" algn="l" rtl="0">
              <a:spcBef>
                <a:spcPts val="0"/>
              </a:spcBef>
              <a:spcAft>
                <a:spcPts val="0"/>
              </a:spcAft>
              <a:buNone/>
            </a:pPr>
            <a:r>
              <a:rPr lang="en"/>
              <a:t>Because you are running your program from IntelliJ IDEA and not from the command line, you need to specify any arguments to the program a little differently.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JetBrains/kotlin-web-site/blob/master/LICENSE" TargetMode="Externa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Lesson Tittle">
  <p:cSld name="BLANK_2">
    <p:spTree>
      <p:nvGrpSpPr>
        <p:cNvPr id="1" name="Shape 57"/>
        <p:cNvGrpSpPr/>
        <p:nvPr/>
      </p:nvGrpSpPr>
      <p:grpSpPr>
        <a:xfrm>
          <a:off x="0" y="0"/>
          <a:ext cx="0" cy="0"/>
          <a:chOff x="0" y="0"/>
          <a:chExt cx="0" cy="0"/>
        </a:xfrm>
      </p:grpSpPr>
      <p:sp>
        <p:nvSpPr>
          <p:cNvPr id="58" name="Google Shape;58;p1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9" name="Google Shape;59;p14"/>
          <p:cNvSpPr txBox="1">
            <a:spLocks noGrp="1"/>
          </p:cNvSpPr>
          <p:nvPr>
            <p:ph type="sldNum" idx="2"/>
          </p:nvPr>
        </p:nvSpPr>
        <p:spPr>
          <a:xfrm>
            <a:off x="85486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60" name="Google Shape;60;p14"/>
          <p:cNvSpPr txBox="1">
            <a:spLocks noGrp="1"/>
          </p:cNvSpPr>
          <p:nvPr>
            <p:ph type="sldNum" idx="3"/>
          </p:nvPr>
        </p:nvSpPr>
        <p:spPr>
          <a:xfrm>
            <a:off x="85486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61" name="Google Shape;61;p14"/>
          <p:cNvSpPr txBox="1">
            <a:spLocks noGrp="1"/>
          </p:cNvSpPr>
          <p:nvPr>
            <p:ph type="subTitle" idx="1"/>
          </p:nvPr>
        </p:nvSpPr>
        <p:spPr>
          <a:xfrm>
            <a:off x="265500" y="564125"/>
            <a:ext cx="4045200" cy="5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2" name="Google Shape;62;p14"/>
          <p:cNvSpPr txBox="1"/>
          <p:nvPr/>
        </p:nvSpPr>
        <p:spPr>
          <a:xfrm>
            <a:off x="5610875" y="4703625"/>
            <a:ext cx="2686500" cy="43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900" i="1">
                <a:solidFill>
                  <a:srgbClr val="666666"/>
                </a:solidFill>
                <a:latin typeface="Open Sans"/>
                <a:ea typeface="Open Sans"/>
                <a:cs typeface="Open Sans"/>
                <a:sym typeface="Open Sans"/>
              </a:rPr>
              <a:t>This work is licensed under the </a:t>
            </a:r>
            <a:r>
              <a:rPr lang="en" sz="900" i="1" u="sng">
                <a:solidFill>
                  <a:srgbClr val="666666"/>
                </a:solidFill>
                <a:latin typeface="Open Sans"/>
                <a:ea typeface="Open Sans"/>
                <a:cs typeface="Open Sans"/>
                <a:sym typeface="Open Sans"/>
                <a:hlinkClick r:id="rId2">
                  <a:extLst>
                    <a:ext uri="{A12FA001-AC4F-418D-AE19-62706E023703}">
                      <ahyp:hlinkClr xmlns:ahyp="http://schemas.microsoft.com/office/drawing/2018/hyperlinkcolor" val="tx"/>
                    </a:ext>
                  </a:extLst>
                </a:hlinkClick>
              </a:rPr>
              <a:t>Apache 2 license</a:t>
            </a:r>
            <a:r>
              <a:rPr lang="en" sz="900" i="1">
                <a:solidFill>
                  <a:srgbClr val="666666"/>
                </a:solidFill>
                <a:latin typeface="Roboto"/>
                <a:ea typeface="Roboto"/>
                <a:cs typeface="Roboto"/>
                <a:sym typeface="Roboto"/>
              </a:rPr>
              <a:t>.</a:t>
            </a:r>
            <a:endParaRPr sz="900" i="1">
              <a:solidFill>
                <a:srgbClr val="666666"/>
              </a:solidFill>
              <a:latin typeface="Roboto"/>
              <a:ea typeface="Roboto"/>
              <a:cs typeface="Roboto"/>
              <a:sym typeface="Roboto"/>
            </a:endParaRPr>
          </a:p>
        </p:txBody>
      </p:sp>
      <p:pic>
        <p:nvPicPr>
          <p:cNvPr id="63" name="Google Shape;63;p14"/>
          <p:cNvPicPr preferRelativeResize="0"/>
          <p:nvPr/>
        </p:nvPicPr>
        <p:blipFill>
          <a:blip r:embed="rId3">
            <a:alphaModFix/>
          </a:blip>
          <a:stretch>
            <a:fillRect/>
          </a:stretch>
        </p:blipFill>
        <p:spPr>
          <a:xfrm>
            <a:off x="0" y="0"/>
            <a:ext cx="9144000" cy="4670926"/>
          </a:xfrm>
          <a:prstGeom prst="rect">
            <a:avLst/>
          </a:prstGeom>
          <a:noFill/>
          <a:ln>
            <a:noFill/>
          </a:ln>
        </p:spPr>
      </p:pic>
      <p:sp>
        <p:nvSpPr>
          <p:cNvPr id="64" name="Google Shape;64;p14"/>
          <p:cNvSpPr txBox="1"/>
          <p:nvPr/>
        </p:nvSpPr>
        <p:spPr>
          <a:xfrm>
            <a:off x="2307203" y="4761300"/>
            <a:ext cx="28422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Development with Kotlin v1.0</a:t>
            </a:r>
            <a:endParaRPr sz="1000">
              <a:solidFill>
                <a:srgbClr val="757575"/>
              </a:solidFill>
              <a:latin typeface="Roboto"/>
              <a:ea typeface="Roboto"/>
              <a:cs typeface="Roboto"/>
              <a:sym typeface="Roboto"/>
            </a:endParaRPr>
          </a:p>
        </p:txBody>
      </p:sp>
    </p:spTree>
  </p:cSld>
  <p:clrMapOvr>
    <a:masterClrMapping/>
  </p:clrMapOvr>
  <p:extLst>
    <p:ext uri="{DCECCB84-F9BA-43D5-87BE-67443E8EF086}">
      <p15:sldGuideLst xmlns:p15="http://schemas.microsoft.com/office/powerpoint/2012/main">
        <p15:guide id="1" orient="horz" pos="31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073042"/>
        </a:solidFill>
        <a:effectLst/>
      </p:bgPr>
    </p:bg>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0"/>
            <a:ext cx="8520600" cy="4661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AFAFA"/>
              </a:buClr>
              <a:buSzPts val="5200"/>
              <a:buNone/>
              <a:defRPr sz="5200">
                <a:solidFill>
                  <a:srgbClr val="FAFAFA"/>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7" name="Google Shape;67;p1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8" name="Google Shape;68;p15"/>
          <p:cNvSpPr txBox="1"/>
          <p:nvPr/>
        </p:nvSpPr>
        <p:spPr>
          <a:xfrm>
            <a:off x="2297350" y="4761300"/>
            <a:ext cx="25896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rgbClr val="FFFFFF"/>
        </a:solidFill>
        <a:effectLst/>
      </p:bgPr>
    </p:bg>
    <p:spTree>
      <p:nvGrpSpPr>
        <p:cNvPr id="1" name="Shape 69"/>
        <p:cNvGrpSpPr/>
        <p:nvPr/>
      </p:nvGrpSpPr>
      <p:grpSpPr>
        <a:xfrm>
          <a:off x="0" y="0"/>
          <a:ext cx="0" cy="0"/>
          <a:chOff x="0" y="0"/>
          <a:chExt cx="0" cy="0"/>
        </a:xfrm>
      </p:grpSpPr>
      <p:sp>
        <p:nvSpPr>
          <p:cNvPr id="70" name="Google Shape;70;p16"/>
          <p:cNvSpPr/>
          <p:nvPr/>
        </p:nvSpPr>
        <p:spPr>
          <a:xfrm>
            <a:off x="-11200" y="-37825"/>
            <a:ext cx="9155100" cy="1018500"/>
          </a:xfrm>
          <a:prstGeom prst="rect">
            <a:avLst/>
          </a:prstGeom>
          <a:solidFill>
            <a:srgbClr val="073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p16"/>
          <p:cNvSpPr txBox="1">
            <a:spLocks noGrp="1"/>
          </p:cNvSpPr>
          <p:nvPr>
            <p:ph type="body" idx="1"/>
          </p:nvPr>
        </p:nvSpPr>
        <p:spPr>
          <a:xfrm>
            <a:off x="311700" y="1076275"/>
            <a:ext cx="8520600" cy="3193800"/>
          </a:xfrm>
          <a:prstGeom prst="rect">
            <a:avLst/>
          </a:prstGeom>
        </p:spPr>
        <p:txBody>
          <a:bodyPr spcFirstLastPara="1" wrap="square" lIns="91425" tIns="91425" rIns="91425" bIns="91425" anchor="t" anchorCtr="0">
            <a:noAutofit/>
          </a:bodyPr>
          <a:lstStyle>
            <a:lvl1pPr marL="457200" lvl="0" indent="-381000" rtl="0">
              <a:lnSpc>
                <a:spcPct val="115000"/>
              </a:lnSpc>
              <a:spcBef>
                <a:spcPts val="1000"/>
              </a:spcBef>
              <a:spcAft>
                <a:spcPts val="0"/>
              </a:spcAft>
              <a:buSzPts val="2400"/>
              <a:buAutoNum type="arabicPeriod"/>
              <a:defRPr/>
            </a:lvl1pPr>
            <a:lvl2pPr marL="914400" lvl="1" indent="-355600" rtl="0">
              <a:lnSpc>
                <a:spcPct val="115000"/>
              </a:lnSpc>
              <a:spcBef>
                <a:spcPts val="1000"/>
              </a:spcBef>
              <a:spcAft>
                <a:spcPts val="0"/>
              </a:spcAft>
              <a:buSzPts val="2000"/>
              <a:buAutoNum type="alphaLcPeriod"/>
              <a:defRPr sz="2000"/>
            </a:lvl2pPr>
            <a:lvl3pPr marL="1371600" lvl="2" indent="-317500" rtl="0">
              <a:spcBef>
                <a:spcPts val="0"/>
              </a:spcBef>
              <a:spcAft>
                <a:spcPts val="0"/>
              </a:spcAft>
              <a:buSzPts val="1400"/>
              <a:buAutoNum type="romanLcPeriod"/>
              <a:defRPr/>
            </a:lvl3pPr>
            <a:lvl4pPr marL="1828800" lvl="3" indent="-317500" rtl="0">
              <a:spcBef>
                <a:spcPts val="0"/>
              </a:spcBef>
              <a:spcAft>
                <a:spcPts val="0"/>
              </a:spcAft>
              <a:buSzPts val="1400"/>
              <a:buAutoNum type="arabicPeriod"/>
              <a:defRPr/>
            </a:lvl4pPr>
            <a:lvl5pPr marL="2286000" lvl="4" indent="-317500" rtl="0">
              <a:spcBef>
                <a:spcPts val="1600"/>
              </a:spcBef>
              <a:spcAft>
                <a:spcPts val="0"/>
              </a:spcAft>
              <a:buSzPts val="1400"/>
              <a:buAutoNum type="alphaLcPeriod"/>
              <a:defRPr/>
            </a:lvl5pPr>
            <a:lvl6pPr marL="2743200" lvl="5" indent="-317500" rtl="0">
              <a:spcBef>
                <a:spcPts val="1600"/>
              </a:spcBef>
              <a:spcAft>
                <a:spcPts val="0"/>
              </a:spcAft>
              <a:buSzPts val="1400"/>
              <a:buAutoNum type="romanLcPeriod"/>
              <a:defRPr/>
            </a:lvl6pPr>
            <a:lvl7pPr marL="3200400" lvl="6" indent="-317500" rtl="0">
              <a:spcBef>
                <a:spcPts val="1600"/>
              </a:spcBef>
              <a:spcAft>
                <a:spcPts val="0"/>
              </a:spcAft>
              <a:buSzPts val="1400"/>
              <a:buAutoNum type="arabicPeriod"/>
              <a:defRPr/>
            </a:lvl7pPr>
            <a:lvl8pPr marL="3657600" lvl="7" indent="-317500" rtl="0">
              <a:spcBef>
                <a:spcPts val="1600"/>
              </a:spcBef>
              <a:spcAft>
                <a:spcPts val="0"/>
              </a:spcAft>
              <a:buSzPts val="1400"/>
              <a:buAutoNum type="alphaLcPeriod"/>
              <a:defRPr/>
            </a:lvl8pPr>
            <a:lvl9pPr marL="4114800" lvl="8" indent="-317500" rtl="0">
              <a:spcBef>
                <a:spcPts val="1600"/>
              </a:spcBef>
              <a:spcAft>
                <a:spcPts val="1600"/>
              </a:spcAft>
              <a:buSzPts val="1400"/>
              <a:buAutoNum type="romanLcPeriod"/>
              <a:defRPr/>
            </a:lvl9pPr>
          </a:lstStyle>
          <a:p>
            <a:endParaRPr/>
          </a:p>
        </p:txBody>
      </p:sp>
      <p:sp>
        <p:nvSpPr>
          <p:cNvPr id="73" name="Google Shape;73;p1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74" name="Google Shape;74;p16"/>
          <p:cNvSpPr txBox="1"/>
          <p:nvPr/>
        </p:nvSpPr>
        <p:spPr>
          <a:xfrm>
            <a:off x="2297350" y="4761300"/>
            <a:ext cx="25896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hyperlink" Target="https://github.com/JetBrains/kotlin-web-site/blob/master/LICENSE" TargetMode="Externa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0"/>
        <p:cNvGrpSpPr/>
        <p:nvPr/>
      </p:nvGrpSpPr>
      <p:grpSpPr>
        <a:xfrm>
          <a:off x="0" y="0"/>
          <a:ext cx="0" cy="0"/>
          <a:chOff x="0" y="0"/>
          <a:chExt cx="0" cy="0"/>
        </a:xfrm>
      </p:grpSpPr>
      <p:pic>
        <p:nvPicPr>
          <p:cNvPr id="51" name="Google Shape;51;p13" descr="footer.png"/>
          <p:cNvPicPr preferRelativeResize="0"/>
          <p:nvPr/>
        </p:nvPicPr>
        <p:blipFill rotWithShape="1">
          <a:blip r:embed="rId5">
            <a:alphaModFix/>
          </a:blip>
          <a:srcRect/>
          <a:stretch/>
        </p:blipFill>
        <p:spPr>
          <a:xfrm>
            <a:off x="0" y="0"/>
            <a:ext cx="9144000" cy="5143500"/>
          </a:xfrm>
          <a:prstGeom prst="rect">
            <a:avLst/>
          </a:prstGeom>
          <a:noFill/>
          <a:ln>
            <a:noFill/>
          </a:ln>
        </p:spPr>
      </p:pic>
      <p:sp>
        <p:nvSpPr>
          <p:cNvPr id="52" name="Google Shape;52;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CAF50"/>
              </a:buClr>
              <a:buSzPts val="3600"/>
              <a:buFont typeface="Roboto"/>
              <a:buNone/>
              <a:defRPr sz="3600" b="1">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3" name="Google Shape;53;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81000" rtl="0">
              <a:lnSpc>
                <a:spcPct val="150000"/>
              </a:lnSpc>
              <a:spcBef>
                <a:spcPts val="0"/>
              </a:spcBef>
              <a:spcAft>
                <a:spcPts val="0"/>
              </a:spcAft>
              <a:buSzPts val="2400"/>
              <a:buFont typeface="Roboto"/>
              <a:buChar char="●"/>
              <a:defRPr sz="2400">
                <a:latin typeface="Roboto"/>
                <a:ea typeface="Roboto"/>
                <a:cs typeface="Roboto"/>
                <a:sym typeface="Roboto"/>
              </a:defRPr>
            </a:lvl1pPr>
            <a:lvl2pPr marL="914400" lvl="1" indent="-342900" rtl="0">
              <a:lnSpc>
                <a:spcPct val="150000"/>
              </a:lnSpc>
              <a:spcBef>
                <a:spcPts val="0"/>
              </a:spcBef>
              <a:spcAft>
                <a:spcPts val="0"/>
              </a:spcAft>
              <a:buSzPts val="1800"/>
              <a:buFont typeface="Roboto"/>
              <a:buChar char="○"/>
              <a:defRPr sz="1800">
                <a:latin typeface="Roboto"/>
                <a:ea typeface="Roboto"/>
                <a:cs typeface="Roboto"/>
                <a:sym typeface="Roboto"/>
              </a:defRPr>
            </a:lvl2pPr>
            <a:lvl3pPr marL="1371600" lvl="2" indent="-317500" rtl="0">
              <a:lnSpc>
                <a:spcPct val="150000"/>
              </a:lnSpc>
              <a:spcBef>
                <a:spcPts val="0"/>
              </a:spcBef>
              <a:spcAft>
                <a:spcPts val="0"/>
              </a:spcAft>
              <a:buSzPts val="1400"/>
              <a:buFont typeface="Roboto"/>
              <a:buChar char="■"/>
              <a:defRPr>
                <a:latin typeface="Roboto"/>
                <a:ea typeface="Roboto"/>
                <a:cs typeface="Roboto"/>
                <a:sym typeface="Roboto"/>
              </a:defRPr>
            </a:lvl3pPr>
            <a:lvl4pPr marL="1828800" lvl="3" indent="-317500" rtl="0">
              <a:lnSpc>
                <a:spcPct val="115000"/>
              </a:lnSpc>
              <a:spcBef>
                <a:spcPts val="0"/>
              </a:spcBef>
              <a:spcAft>
                <a:spcPts val="0"/>
              </a:spcAft>
              <a:buSzPts val="1400"/>
              <a:buFont typeface="Roboto"/>
              <a:buChar char="●"/>
              <a:defRPr>
                <a:latin typeface="Roboto"/>
                <a:ea typeface="Roboto"/>
                <a:cs typeface="Roboto"/>
                <a:sym typeface="Roboto"/>
              </a:defRPr>
            </a:lvl4pPr>
            <a:lvl5pPr marL="2286000" lvl="4" indent="-317500" rtl="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rtl="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rtl="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rtl="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rtl="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54" name="Google Shape;54;p13"/>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55" name="Google Shape;55;p13"/>
          <p:cNvSpPr txBox="1"/>
          <p:nvPr/>
        </p:nvSpPr>
        <p:spPr>
          <a:xfrm>
            <a:off x="9303675" y="2108450"/>
            <a:ext cx="5446200" cy="63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 name="Google Shape;56;p13"/>
          <p:cNvSpPr txBox="1"/>
          <p:nvPr/>
        </p:nvSpPr>
        <p:spPr>
          <a:xfrm>
            <a:off x="5610875" y="4703625"/>
            <a:ext cx="2686500" cy="43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900" i="1">
                <a:solidFill>
                  <a:srgbClr val="666666"/>
                </a:solidFill>
                <a:latin typeface="Open Sans"/>
                <a:ea typeface="Open Sans"/>
                <a:cs typeface="Open Sans"/>
                <a:sym typeface="Open Sans"/>
              </a:rPr>
              <a:t>This work is licensed under the </a:t>
            </a:r>
            <a:r>
              <a:rPr lang="en" sz="900" i="1" u="sng">
                <a:solidFill>
                  <a:srgbClr val="666666"/>
                </a:solidFill>
                <a:latin typeface="Open Sans"/>
                <a:ea typeface="Open Sans"/>
                <a:cs typeface="Open Sans"/>
                <a:sym typeface="Open Sans"/>
                <a:hlinkClick r:id="rId6">
                  <a:extLst>
                    <a:ext uri="{A12FA001-AC4F-418D-AE19-62706E023703}">
                      <ahyp:hlinkClr xmlns:ahyp="http://schemas.microsoft.com/office/drawing/2018/hyperlinkcolor" val="tx"/>
                    </a:ext>
                  </a:extLst>
                </a:hlinkClick>
              </a:rPr>
              <a:t>Apache 2 license</a:t>
            </a:r>
            <a:r>
              <a:rPr lang="en" sz="900" i="1">
                <a:solidFill>
                  <a:srgbClr val="666666"/>
                </a:solidFill>
                <a:latin typeface="Roboto"/>
                <a:ea typeface="Roboto"/>
                <a:cs typeface="Roboto"/>
                <a:sym typeface="Roboto"/>
              </a:rPr>
              <a:t>.</a:t>
            </a:r>
            <a:endParaRPr sz="900" i="1">
              <a:solidFill>
                <a:srgbClr val="666666"/>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3.xml"/><Relationship Id="rId7" Type="http://schemas.openxmlformats.org/officeDocument/2006/relationships/slide" Target="slide26.xml"/><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slide" Target="slide24.xml"/><Relationship Id="rId5" Type="http://schemas.openxmlformats.org/officeDocument/2006/relationships/slide" Target="slide14.xml"/><Relationship Id="rId4" Type="http://schemas.openxmlformats.org/officeDocument/2006/relationships/slide" Target="slide11.xml"/><Relationship Id="rId9" Type="http://schemas.openxmlformats.org/officeDocument/2006/relationships/slide" Target="slide4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8" Type="http://schemas.openxmlformats.org/officeDocument/2006/relationships/slide" Target="slide26.xml"/><Relationship Id="rId3" Type="http://schemas.openxmlformats.org/officeDocument/2006/relationships/slide" Target="slide3.xml"/><Relationship Id="rId7" Type="http://schemas.openxmlformats.org/officeDocument/2006/relationships/slide" Target="slide24.xml"/><Relationship Id="rId2" Type="http://schemas.openxmlformats.org/officeDocument/2006/relationships/notesSlide" Target="../notesSlides/notesSlide45.xml"/><Relationship Id="rId1" Type="http://schemas.openxmlformats.org/officeDocument/2006/relationships/slideLayout" Target="../slideLayouts/slideLayout14.xml"/><Relationship Id="rId6" Type="http://schemas.openxmlformats.org/officeDocument/2006/relationships/slide" Target="slide20.xml"/><Relationship Id="rId5" Type="http://schemas.openxmlformats.org/officeDocument/2006/relationships/slide" Target="slide11.xml"/><Relationship Id="rId4" Type="http://schemas.openxmlformats.org/officeDocument/2006/relationships/slide" Target="slide9.xml"/><Relationship Id="rId9" Type="http://schemas.openxmlformats.org/officeDocument/2006/relationships/slide" Target="slide39.xml"/></Relationships>
</file>

<file path=ppt/slides/_rels/slide46.xml.rels><?xml version="1.0" encoding="UTF-8" standalone="yes"?>
<Relationships xmlns="http://schemas.openxmlformats.org/package/2006/relationships"><Relationship Id="rId3" Type="http://schemas.openxmlformats.org/officeDocument/2006/relationships/hyperlink" Target="http://developer.android.com/courses/pathways/android-development-with-kotlin-2" TargetMode="External"/><Relationship Id="rId2" Type="http://schemas.openxmlformats.org/officeDocument/2006/relationships/notesSlide" Target="../notesSlides/notesSlide46.xml"/><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79" name="Google Shape;79;p17"/>
          <p:cNvPicPr preferRelativeResize="0"/>
          <p:nvPr/>
        </p:nvPicPr>
        <p:blipFill>
          <a:blip r:embed="rId3">
            <a:alphaModFix/>
          </a:blip>
          <a:stretch>
            <a:fillRect/>
          </a:stretch>
        </p:blipFill>
        <p:spPr>
          <a:xfrm>
            <a:off x="0" y="0"/>
            <a:ext cx="9144000" cy="4681900"/>
          </a:xfrm>
          <a:prstGeom prst="rect">
            <a:avLst/>
          </a:prstGeom>
          <a:noFill/>
          <a:ln>
            <a:noFill/>
          </a:ln>
        </p:spPr>
      </p:pic>
      <p:sp>
        <p:nvSpPr>
          <p:cNvPr id="80" name="Google Shape;80;p1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81" name="Google Shape;81;p17"/>
          <p:cNvSpPr txBox="1"/>
          <p:nvPr/>
        </p:nvSpPr>
        <p:spPr>
          <a:xfrm>
            <a:off x="780325" y="1461700"/>
            <a:ext cx="3660000" cy="291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rgbClr val="FAFAFA"/>
                </a:solidFill>
                <a:latin typeface="Google Sans"/>
                <a:ea typeface="Google Sans"/>
                <a:cs typeface="Google Sans"/>
                <a:sym typeface="Google Sans"/>
              </a:rPr>
              <a:t>Lesson 2: Functions</a:t>
            </a:r>
            <a:endParaRPr sz="3600">
              <a:solidFill>
                <a:srgbClr val="FAFAFA"/>
              </a:solidFill>
              <a:latin typeface="Google Sans"/>
              <a:ea typeface="Google Sans"/>
              <a:cs typeface="Google Sans"/>
              <a:sym typeface="Google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 arguments in </a:t>
            </a:r>
            <a:r>
              <a:rPr lang="en">
                <a:latin typeface="Consolas"/>
                <a:ea typeface="Consolas"/>
                <a:cs typeface="Consolas"/>
                <a:sym typeface="Consolas"/>
              </a:rPr>
              <a:t>main()</a:t>
            </a:r>
            <a:endParaRPr>
              <a:latin typeface="Consolas"/>
              <a:ea typeface="Consolas"/>
              <a:cs typeface="Consolas"/>
              <a:sym typeface="Consolas"/>
            </a:endParaRPr>
          </a:p>
        </p:txBody>
      </p:sp>
      <p:sp>
        <p:nvSpPr>
          <p:cNvPr id="151" name="Google Shape;151;p26"/>
          <p:cNvSpPr txBox="1">
            <a:spLocks noGrp="1"/>
          </p:cNvSpPr>
          <p:nvPr>
            <p:ph type="body" idx="1"/>
          </p:nvPr>
        </p:nvSpPr>
        <p:spPr>
          <a:xfrm>
            <a:off x="342900" y="1381075"/>
            <a:ext cx="8489400" cy="79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Use </a:t>
            </a:r>
            <a:r>
              <a:rPr lang="en" sz="1800">
                <a:latin typeface="Courier New"/>
                <a:ea typeface="Courier New"/>
                <a:cs typeface="Courier New"/>
                <a:sym typeface="Courier New"/>
              </a:rPr>
              <a:t>args[0]</a:t>
            </a:r>
            <a:r>
              <a:rPr lang="en" sz="1800"/>
              <a:t> to access the first input argument passed to </a:t>
            </a:r>
            <a:r>
              <a:rPr lang="en" sz="1800">
                <a:latin typeface="Courier New"/>
                <a:ea typeface="Courier New"/>
                <a:cs typeface="Courier New"/>
                <a:sym typeface="Courier New"/>
              </a:rPr>
              <a:t>main()</a:t>
            </a:r>
            <a:r>
              <a:rPr lang="en" sz="1800"/>
              <a:t>.</a:t>
            </a:r>
            <a:endParaRPr sz="1800">
              <a:solidFill>
                <a:srgbClr val="1155CC"/>
              </a:solidFill>
              <a:latin typeface="Consolas"/>
              <a:ea typeface="Consolas"/>
              <a:cs typeface="Consolas"/>
              <a:sym typeface="Consolas"/>
            </a:endParaRPr>
          </a:p>
        </p:txBody>
      </p:sp>
      <p:sp>
        <p:nvSpPr>
          <p:cNvPr id="152" name="Google Shape;152;p2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153" name="Google Shape;153;p26"/>
          <p:cNvSpPr txBox="1"/>
          <p:nvPr/>
        </p:nvSpPr>
        <p:spPr>
          <a:xfrm>
            <a:off x="311700" y="1870625"/>
            <a:ext cx="8543700" cy="1430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main(args: Array&lt;String&gt;) {</a:t>
            </a:r>
            <a:endParaRPr sz="1800">
              <a:solidFill>
                <a:srgbClr val="37474F"/>
              </a:solidFill>
              <a:latin typeface="Consolas"/>
              <a:ea typeface="Consolas"/>
              <a:cs typeface="Consolas"/>
              <a:sym typeface="Consolas"/>
            </a:endParaRPr>
          </a:p>
          <a:p>
            <a:pPr marL="0" lvl="0" indent="0" algn="l" rtl="0">
              <a:lnSpc>
                <a:spcPct val="115000"/>
              </a:lnSpc>
              <a:spcBef>
                <a:spcPts val="10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"Hello, </a:t>
            </a:r>
            <a:r>
              <a:rPr lang="en" sz="1800">
                <a:solidFill>
                  <a:srgbClr val="C53929"/>
                </a:solidFill>
                <a:latin typeface="Consolas"/>
                <a:ea typeface="Consolas"/>
                <a:cs typeface="Consolas"/>
                <a:sym typeface="Consolas"/>
              </a:rPr>
              <a:t>${</a:t>
            </a:r>
            <a:r>
              <a:rPr lang="en" sz="1800" b="1">
                <a:solidFill>
                  <a:srgbClr val="388E3C"/>
                </a:solidFill>
                <a:latin typeface="Consolas"/>
                <a:ea typeface="Consolas"/>
                <a:cs typeface="Consolas"/>
                <a:sym typeface="Consolas"/>
              </a:rPr>
              <a:t>args</a:t>
            </a:r>
            <a:r>
              <a:rPr lang="en" sz="1800" b="1">
                <a:solidFill>
                  <a:srgbClr val="37474F"/>
                </a:solidFill>
                <a:latin typeface="Consolas"/>
                <a:ea typeface="Consolas"/>
                <a:cs typeface="Consolas"/>
                <a:sym typeface="Consolas"/>
              </a:rPr>
              <a:t>[</a:t>
            </a:r>
            <a:r>
              <a:rPr lang="en" sz="1800" b="1">
                <a:solidFill>
                  <a:srgbClr val="C53929"/>
                </a:solidFill>
                <a:latin typeface="Consolas"/>
                <a:ea typeface="Consolas"/>
                <a:cs typeface="Consolas"/>
                <a:sym typeface="Consolas"/>
              </a:rPr>
              <a:t>0</a:t>
            </a:r>
            <a:r>
              <a:rPr lang="en" sz="1800" b="1">
                <a:solidFill>
                  <a:srgbClr val="37474F"/>
                </a:solidFill>
                <a:latin typeface="Consolas"/>
                <a:ea typeface="Consolas"/>
                <a:cs typeface="Consolas"/>
                <a:sym typeface="Consolas"/>
              </a:rPr>
              <a:t>]</a:t>
            </a:r>
            <a:r>
              <a:rPr lang="en" sz="1800">
                <a:solidFill>
                  <a:srgbClr val="C53929"/>
                </a:solidFill>
                <a:latin typeface="Consolas"/>
                <a:ea typeface="Consolas"/>
                <a:cs typeface="Consolas"/>
                <a:sym typeface="Consolas"/>
              </a:rPr>
              <a:t>}</a:t>
            </a:r>
            <a:r>
              <a:rPr lang="en" sz="1800">
                <a:solidFill>
                  <a:srgbClr val="388E3C"/>
                </a:solidFill>
                <a:latin typeface="Consolas"/>
                <a:ea typeface="Consolas"/>
                <a:cs typeface="Consolas"/>
                <a:sym typeface="Consolas"/>
              </a:rPr>
              <a:t>"</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solidFill>
                <a:schemeClr val="dk1"/>
              </a:solidFill>
              <a:latin typeface="Consolas"/>
              <a:ea typeface="Consolas"/>
              <a:cs typeface="Consolas"/>
              <a:sym typeface="Consolas"/>
            </a:endParaRPr>
          </a:p>
        </p:txBody>
      </p:sp>
      <p:sp>
        <p:nvSpPr>
          <p:cNvPr id="154" name="Google Shape;154;p26"/>
          <p:cNvSpPr txBox="1"/>
          <p:nvPr/>
        </p:nvSpPr>
        <p:spPr>
          <a:xfrm>
            <a:off x="334775" y="3377225"/>
            <a:ext cx="7341000" cy="502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Hello, Kotlin!</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7"/>
          <p:cNvSpPr txBox="1">
            <a:spLocks noGrp="1"/>
          </p:cNvSpPr>
          <p:nvPr>
            <p:ph type="title"/>
          </p:nvPr>
        </p:nvSpPr>
        <p:spPr>
          <a:xfrm>
            <a:off x="311700" y="0"/>
            <a:ext cx="8520600" cy="466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t>(Almost) Everything has a value</a:t>
            </a:r>
            <a:endParaRPr sz="4200"/>
          </a:p>
        </p:txBody>
      </p:sp>
      <p:sp>
        <p:nvSpPr>
          <p:cNvPr id="160" name="Google Shape;160;p2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(Almost) Everything is an expression</a:t>
            </a:r>
            <a:endParaRPr/>
          </a:p>
        </p:txBody>
      </p:sp>
      <p:sp>
        <p:nvSpPr>
          <p:cNvPr id="166" name="Google Shape;166;p2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167" name="Google Shape;167;p28"/>
          <p:cNvSpPr txBox="1"/>
          <p:nvPr/>
        </p:nvSpPr>
        <p:spPr>
          <a:xfrm>
            <a:off x="374300" y="2241275"/>
            <a:ext cx="7462500" cy="133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temperature = </a:t>
            </a:r>
            <a:r>
              <a:rPr lang="en" sz="1800">
                <a:solidFill>
                  <a:srgbClr val="C53929"/>
                </a:solidFill>
                <a:latin typeface="Consolas"/>
                <a:ea typeface="Consolas"/>
                <a:cs typeface="Consolas"/>
                <a:sym typeface="Consolas"/>
              </a:rPr>
              <a:t>20</a:t>
            </a:r>
            <a:endParaRPr sz="1800">
              <a:solidFill>
                <a:srgbClr val="37474F"/>
              </a:solidFill>
              <a:latin typeface="Consolas"/>
              <a:ea typeface="Consolas"/>
              <a:cs typeface="Consolas"/>
              <a:sym typeface="Consolas"/>
            </a:endParaRPr>
          </a:p>
          <a:p>
            <a:pPr marL="0" lvl="0" indent="0" algn="l" rtl="0">
              <a:lnSpc>
                <a:spcPct val="115000"/>
              </a:lnSpc>
              <a:spcBef>
                <a:spcPts val="1000"/>
              </a:spcBef>
              <a:spcAft>
                <a:spcPts val="0"/>
              </a:spcAft>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isHot = </a:t>
            </a:r>
            <a:r>
              <a:rPr lang="en" sz="1800">
                <a:solidFill>
                  <a:srgbClr val="3F51B5"/>
                </a:solidFill>
                <a:latin typeface="Consolas"/>
                <a:ea typeface="Consolas"/>
                <a:cs typeface="Consolas"/>
                <a:sym typeface="Consolas"/>
              </a:rPr>
              <a:t>if</a:t>
            </a:r>
            <a:r>
              <a:rPr lang="en" sz="1800">
                <a:solidFill>
                  <a:srgbClr val="37474F"/>
                </a:solidFill>
                <a:latin typeface="Consolas"/>
                <a:ea typeface="Consolas"/>
                <a:cs typeface="Consolas"/>
                <a:sym typeface="Consolas"/>
              </a:rPr>
              <a:t> (temperature &gt; </a:t>
            </a:r>
            <a:r>
              <a:rPr lang="en" sz="1800">
                <a:solidFill>
                  <a:srgbClr val="C53929"/>
                </a:solidFill>
                <a:latin typeface="Consolas"/>
                <a:ea typeface="Consolas"/>
                <a:cs typeface="Consolas"/>
                <a:sym typeface="Consolas"/>
              </a:rPr>
              <a:t>40</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true</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else</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false</a:t>
            </a:r>
            <a:endParaRPr sz="1800">
              <a:solidFill>
                <a:srgbClr val="37474F"/>
              </a:solidFill>
              <a:latin typeface="Consolas"/>
              <a:ea typeface="Consolas"/>
              <a:cs typeface="Consolas"/>
              <a:sym typeface="Consolas"/>
            </a:endParaRPr>
          </a:p>
          <a:p>
            <a:pPr marL="0" lvl="0" indent="0" algn="l" rtl="0">
              <a:lnSpc>
                <a:spcPct val="115000"/>
              </a:lnSpc>
              <a:spcBef>
                <a:spcPts val="1000"/>
              </a:spcBef>
              <a:spcAft>
                <a:spcPts val="0"/>
              </a:spcAft>
              <a:buNone/>
            </a:pPr>
            <a:r>
              <a:rPr lang="en" sz="1800">
                <a:solidFill>
                  <a:srgbClr val="37474F"/>
                </a:solidFill>
                <a:latin typeface="Consolas"/>
                <a:ea typeface="Consolas"/>
                <a:cs typeface="Consolas"/>
                <a:sym typeface="Consolas"/>
              </a:rPr>
              <a:t>println(isHot)</a:t>
            </a:r>
            <a:endParaRPr sz="1800">
              <a:solidFill>
                <a:schemeClr val="dk1"/>
              </a:solidFill>
              <a:latin typeface="Consolas"/>
              <a:ea typeface="Consolas"/>
              <a:cs typeface="Consolas"/>
              <a:sym typeface="Consolas"/>
            </a:endParaRPr>
          </a:p>
          <a:p>
            <a:pPr marL="0" lvl="0" indent="0" algn="l" rtl="0">
              <a:lnSpc>
                <a:spcPct val="115000"/>
              </a:lnSpc>
              <a:spcBef>
                <a:spcPts val="1000"/>
              </a:spcBef>
              <a:spcAft>
                <a:spcPts val="0"/>
              </a:spcAft>
              <a:buNone/>
            </a:pPr>
            <a:r>
              <a:rPr lang="en" sz="1800">
                <a:solidFill>
                  <a:srgbClr val="1155CC"/>
                </a:solidFill>
                <a:latin typeface="Consolas"/>
                <a:ea typeface="Consolas"/>
                <a:cs typeface="Consolas"/>
                <a:sym typeface="Consolas"/>
              </a:rPr>
              <a:t>⇒ false</a:t>
            </a:r>
            <a:endParaRPr sz="1800">
              <a:solidFill>
                <a:schemeClr val="dk1"/>
              </a:solidFill>
              <a:latin typeface="Consolas"/>
              <a:ea typeface="Consolas"/>
              <a:cs typeface="Consolas"/>
              <a:sym typeface="Consolas"/>
            </a:endParaRPr>
          </a:p>
        </p:txBody>
      </p:sp>
      <p:sp>
        <p:nvSpPr>
          <p:cNvPr id="168" name="Google Shape;168;p28"/>
          <p:cNvSpPr txBox="1"/>
          <p:nvPr/>
        </p:nvSpPr>
        <p:spPr>
          <a:xfrm>
            <a:off x="342900" y="1463550"/>
            <a:ext cx="8458200" cy="68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In Kotlin, almost everything is an expression and has a value. Even an </a:t>
            </a:r>
            <a:r>
              <a:rPr lang="en" sz="1800">
                <a:latin typeface="Courier New"/>
                <a:ea typeface="Courier New"/>
                <a:cs typeface="Courier New"/>
                <a:sym typeface="Courier New"/>
              </a:rPr>
              <a:t>if</a:t>
            </a:r>
            <a:r>
              <a:rPr lang="en" sz="1800">
                <a:latin typeface="Roboto"/>
                <a:ea typeface="Roboto"/>
                <a:cs typeface="Roboto"/>
                <a:sym typeface="Roboto"/>
              </a:rPr>
              <a:t> expression has a value.</a:t>
            </a:r>
            <a:endParaRPr sz="180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Expression values</a:t>
            </a:r>
            <a:endParaRPr/>
          </a:p>
        </p:txBody>
      </p:sp>
      <p:sp>
        <p:nvSpPr>
          <p:cNvPr id="174" name="Google Shape;174;p29"/>
          <p:cNvSpPr txBox="1">
            <a:spLocks noGrp="1"/>
          </p:cNvSpPr>
          <p:nvPr>
            <p:ph type="body" idx="1"/>
          </p:nvPr>
        </p:nvSpPr>
        <p:spPr>
          <a:xfrm>
            <a:off x="359850" y="1381075"/>
            <a:ext cx="8472300" cy="8715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1800"/>
              <a:t>Sometimes, that value is </a:t>
            </a:r>
            <a:r>
              <a:rPr lang="en" sz="1800">
                <a:latin typeface="Courier New"/>
                <a:ea typeface="Courier New"/>
                <a:cs typeface="Courier New"/>
                <a:sym typeface="Courier New"/>
              </a:rPr>
              <a:t>kotlin.Unit</a:t>
            </a:r>
            <a:r>
              <a:rPr lang="en" sz="1800"/>
              <a:t>.</a:t>
            </a:r>
            <a:endParaRPr sz="1800">
              <a:latin typeface="Consolas"/>
              <a:ea typeface="Consolas"/>
              <a:cs typeface="Consolas"/>
              <a:sym typeface="Consolas"/>
            </a:endParaRPr>
          </a:p>
          <a:p>
            <a:pPr marL="0" lvl="0" indent="0" algn="l" rtl="0">
              <a:spcBef>
                <a:spcPts val="1000"/>
              </a:spcBef>
              <a:spcAft>
                <a:spcPts val="0"/>
              </a:spcAft>
              <a:buNone/>
            </a:pPr>
            <a:endParaRPr sz="1800"/>
          </a:p>
        </p:txBody>
      </p:sp>
      <p:sp>
        <p:nvSpPr>
          <p:cNvPr id="175" name="Google Shape;175;p2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176" name="Google Shape;176;p29"/>
          <p:cNvSpPr txBox="1"/>
          <p:nvPr/>
        </p:nvSpPr>
        <p:spPr>
          <a:xfrm>
            <a:off x="359850" y="3208975"/>
            <a:ext cx="8265000" cy="69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This is an expression</a:t>
            </a:r>
            <a:endParaRPr sz="1800">
              <a:solidFill>
                <a:srgbClr val="1155CC"/>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kotlin.Unit</a:t>
            </a:r>
            <a:endParaRPr sz="1800">
              <a:solidFill>
                <a:srgbClr val="1155CC"/>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
        <p:nvSpPr>
          <p:cNvPr id="177" name="Google Shape;177;p29"/>
          <p:cNvSpPr txBox="1"/>
          <p:nvPr/>
        </p:nvSpPr>
        <p:spPr>
          <a:xfrm>
            <a:off x="359850" y="2099750"/>
            <a:ext cx="7341000" cy="856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isUnit = println(</a:t>
            </a:r>
            <a:r>
              <a:rPr lang="en" sz="1800">
                <a:solidFill>
                  <a:srgbClr val="388E3C"/>
                </a:solidFill>
                <a:latin typeface="Consolas"/>
                <a:ea typeface="Consolas"/>
                <a:cs typeface="Consolas"/>
                <a:sym typeface="Consolas"/>
              </a:rPr>
              <a:t>"This is an expression"</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15000"/>
              </a:lnSpc>
              <a:spcBef>
                <a:spcPts val="10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println(isUnit)</a:t>
            </a:r>
            <a:endParaRPr sz="1800">
              <a:solidFill>
                <a:schemeClr val="dk1"/>
              </a:solidFill>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0"/>
          <p:cNvSpPr txBox="1">
            <a:spLocks noGrp="1"/>
          </p:cNvSpPr>
          <p:nvPr>
            <p:ph type="title"/>
          </p:nvPr>
        </p:nvSpPr>
        <p:spPr>
          <a:xfrm>
            <a:off x="311700" y="0"/>
            <a:ext cx="8520600" cy="466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t>Functions in Kotlin</a:t>
            </a:r>
            <a:endParaRPr sz="4200"/>
          </a:p>
        </p:txBody>
      </p:sp>
      <p:sp>
        <p:nvSpPr>
          <p:cNvPr id="183" name="Google Shape;183;p3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About functions</a:t>
            </a:r>
            <a:endParaRPr/>
          </a:p>
        </p:txBody>
      </p:sp>
      <p:sp>
        <p:nvSpPr>
          <p:cNvPr id="189" name="Google Shape;189;p31"/>
          <p:cNvSpPr txBox="1">
            <a:spLocks noGrp="1"/>
          </p:cNvSpPr>
          <p:nvPr>
            <p:ph type="body" idx="1"/>
          </p:nvPr>
        </p:nvSpPr>
        <p:spPr>
          <a:xfrm>
            <a:off x="291200" y="1381075"/>
            <a:ext cx="8464800" cy="572700"/>
          </a:xfrm>
          <a:prstGeom prst="rect">
            <a:avLst/>
          </a:prstGeom>
        </p:spPr>
        <p:txBody>
          <a:bodyPr spcFirstLastPara="1" wrap="square" lIns="91425" tIns="91425" rIns="91425" bIns="91425" anchor="t" anchorCtr="0">
            <a:noAutofit/>
          </a:bodyPr>
          <a:lstStyle/>
          <a:p>
            <a:pPr marL="457200" lvl="0" indent="-368300" algn="l" rtl="0">
              <a:spcBef>
                <a:spcPts val="1000"/>
              </a:spcBef>
              <a:spcAft>
                <a:spcPts val="0"/>
              </a:spcAft>
              <a:buSzPts val="2200"/>
              <a:buChar char="●"/>
            </a:pPr>
            <a:r>
              <a:rPr lang="en" sz="2200"/>
              <a:t>A block of code that performs a specific task</a:t>
            </a:r>
            <a:endParaRPr sz="2200"/>
          </a:p>
        </p:txBody>
      </p:sp>
      <p:sp>
        <p:nvSpPr>
          <p:cNvPr id="190" name="Google Shape;190;p31"/>
          <p:cNvSpPr txBox="1">
            <a:spLocks noGrp="1"/>
          </p:cNvSpPr>
          <p:nvPr>
            <p:ph type="sldNum" idx="12"/>
          </p:nvPr>
        </p:nvSpPr>
        <p:spPr>
          <a:xfrm>
            <a:off x="8548658" y="45108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
        <p:nvSpPr>
          <p:cNvPr id="191" name="Google Shape;191;p31"/>
          <p:cNvSpPr txBox="1"/>
          <p:nvPr/>
        </p:nvSpPr>
        <p:spPr>
          <a:xfrm>
            <a:off x="291200" y="2147200"/>
            <a:ext cx="8181300" cy="3936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Font typeface="Roboto"/>
              <a:buChar char="●"/>
            </a:pPr>
            <a:r>
              <a:rPr lang="en" sz="2200">
                <a:latin typeface="Roboto"/>
                <a:ea typeface="Roboto"/>
                <a:cs typeface="Roboto"/>
                <a:sym typeface="Roboto"/>
              </a:rPr>
              <a:t>Breaks a large program into smaller modular chunks</a:t>
            </a:r>
            <a:endParaRPr sz="2200">
              <a:latin typeface="Roboto"/>
              <a:ea typeface="Roboto"/>
              <a:cs typeface="Roboto"/>
              <a:sym typeface="Roboto"/>
            </a:endParaRPr>
          </a:p>
          <a:p>
            <a:pPr marL="0" lvl="0" indent="0" algn="l" rtl="0">
              <a:spcBef>
                <a:spcPts val="0"/>
              </a:spcBef>
              <a:spcAft>
                <a:spcPts val="0"/>
              </a:spcAft>
              <a:buNone/>
            </a:pPr>
            <a:endParaRPr sz="2200">
              <a:latin typeface="Roboto"/>
              <a:ea typeface="Roboto"/>
              <a:cs typeface="Roboto"/>
              <a:sym typeface="Roboto"/>
            </a:endParaRPr>
          </a:p>
        </p:txBody>
      </p:sp>
      <p:sp>
        <p:nvSpPr>
          <p:cNvPr id="192" name="Google Shape;192;p31"/>
          <p:cNvSpPr txBox="1"/>
          <p:nvPr/>
        </p:nvSpPr>
        <p:spPr>
          <a:xfrm>
            <a:off x="291200" y="2808525"/>
            <a:ext cx="7053900" cy="3936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Font typeface="Roboto"/>
              <a:buChar char="●"/>
            </a:pPr>
            <a:r>
              <a:rPr lang="en" sz="2200">
                <a:latin typeface="Roboto"/>
                <a:ea typeface="Roboto"/>
                <a:cs typeface="Roboto"/>
                <a:sym typeface="Roboto"/>
              </a:rPr>
              <a:t>Declared using the </a:t>
            </a:r>
            <a:r>
              <a:rPr lang="en" sz="2200">
                <a:latin typeface="Courier New"/>
                <a:ea typeface="Courier New"/>
                <a:cs typeface="Courier New"/>
                <a:sym typeface="Courier New"/>
              </a:rPr>
              <a:t>fun</a:t>
            </a:r>
            <a:r>
              <a:rPr lang="en" sz="2200">
                <a:latin typeface="Roboto"/>
                <a:ea typeface="Roboto"/>
                <a:cs typeface="Roboto"/>
                <a:sym typeface="Roboto"/>
              </a:rPr>
              <a:t> keyword</a:t>
            </a:r>
            <a:endParaRPr sz="2200">
              <a:latin typeface="Roboto"/>
              <a:ea typeface="Roboto"/>
              <a:cs typeface="Roboto"/>
              <a:sym typeface="Roboto"/>
            </a:endParaRPr>
          </a:p>
        </p:txBody>
      </p:sp>
      <p:sp>
        <p:nvSpPr>
          <p:cNvPr id="193" name="Google Shape;193;p31"/>
          <p:cNvSpPr txBox="1"/>
          <p:nvPr/>
        </p:nvSpPr>
        <p:spPr>
          <a:xfrm>
            <a:off x="291200" y="3474350"/>
            <a:ext cx="8057700" cy="4530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Clr>
                <a:schemeClr val="dk1"/>
              </a:buClr>
              <a:buSzPts val="2200"/>
              <a:buFont typeface="Roboto"/>
              <a:buChar char="●"/>
            </a:pPr>
            <a:r>
              <a:rPr lang="en" sz="2200">
                <a:solidFill>
                  <a:schemeClr val="dk1"/>
                </a:solidFill>
                <a:latin typeface="Roboto"/>
                <a:ea typeface="Roboto"/>
                <a:cs typeface="Roboto"/>
                <a:sym typeface="Roboto"/>
              </a:rPr>
              <a:t>Can take arguments with either named or default values</a:t>
            </a:r>
            <a:endParaRPr sz="220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Parts of a function</a:t>
            </a:r>
            <a:endParaRPr/>
          </a:p>
        </p:txBody>
      </p:sp>
      <p:sp>
        <p:nvSpPr>
          <p:cNvPr id="199" name="Google Shape;199;p32"/>
          <p:cNvSpPr txBox="1">
            <a:spLocks noGrp="1"/>
          </p:cNvSpPr>
          <p:nvPr>
            <p:ph type="body" idx="1"/>
          </p:nvPr>
        </p:nvSpPr>
        <p:spPr>
          <a:xfrm>
            <a:off x="387900" y="1381075"/>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chemeClr val="dk1"/>
                </a:solidFill>
              </a:rPr>
              <a:t>Earlier, you created a simple function that printed "Hello World".</a:t>
            </a:r>
            <a:endParaRPr sz="1800">
              <a:solidFill>
                <a:schemeClr val="dk1"/>
              </a:solidFill>
            </a:endParaRPr>
          </a:p>
          <a:p>
            <a:pPr marL="457200" lvl="0" indent="0" algn="l" rtl="0">
              <a:spcBef>
                <a:spcPts val="0"/>
              </a:spcBef>
              <a:spcAft>
                <a:spcPts val="0"/>
              </a:spcAft>
              <a:buClr>
                <a:schemeClr val="dk1"/>
              </a:buClr>
              <a:buSzPts val="1100"/>
              <a:buFont typeface="Arial"/>
              <a:buNone/>
            </a:pPr>
            <a:endParaRPr sz="1800">
              <a:solidFill>
                <a:schemeClr val="dk1"/>
              </a:solidFill>
              <a:latin typeface="Consolas"/>
              <a:ea typeface="Consolas"/>
              <a:cs typeface="Consolas"/>
              <a:sym typeface="Consolas"/>
            </a:endParaRPr>
          </a:p>
          <a:p>
            <a:pPr marL="0" lvl="0" indent="0" algn="l" rtl="0">
              <a:spcBef>
                <a:spcPts val="1000"/>
              </a:spcBef>
              <a:spcAft>
                <a:spcPts val="0"/>
              </a:spcAft>
              <a:buNone/>
            </a:pPr>
            <a:endParaRPr/>
          </a:p>
        </p:txBody>
      </p:sp>
      <p:sp>
        <p:nvSpPr>
          <p:cNvPr id="200" name="Google Shape;200;p3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sp>
        <p:nvSpPr>
          <p:cNvPr id="201" name="Google Shape;201;p32"/>
          <p:cNvSpPr txBox="1"/>
          <p:nvPr/>
        </p:nvSpPr>
        <p:spPr>
          <a:xfrm>
            <a:off x="419100" y="1955025"/>
            <a:ext cx="6592800" cy="1335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printHello() {</a:t>
            </a:r>
            <a:endParaRPr sz="1800">
              <a:solidFill>
                <a:srgbClr val="37474F"/>
              </a:solidFill>
              <a:latin typeface="Consolas"/>
              <a:ea typeface="Consolas"/>
              <a:cs typeface="Consolas"/>
              <a:sym typeface="Consolas"/>
            </a:endParaRPr>
          </a:p>
          <a:p>
            <a:pPr marL="0" lvl="0" indent="0" algn="l" rtl="0">
              <a:lnSpc>
                <a:spcPct val="115000"/>
              </a:lnSpc>
              <a:spcBef>
                <a:spcPts val="10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"Hello World"</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15000"/>
              </a:lnSpc>
              <a:spcBef>
                <a:spcPts val="10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b="1">
              <a:solidFill>
                <a:schemeClr val="dk1"/>
              </a:solidFill>
              <a:latin typeface="Consolas"/>
              <a:ea typeface="Consolas"/>
              <a:cs typeface="Consolas"/>
              <a:sym typeface="Consolas"/>
            </a:endParaRPr>
          </a:p>
          <a:p>
            <a:pPr marL="0" lvl="0" indent="0" algn="l" rtl="0">
              <a:lnSpc>
                <a:spcPct val="115000"/>
              </a:lnSpc>
              <a:spcBef>
                <a:spcPts val="1000"/>
              </a:spcBef>
              <a:spcAft>
                <a:spcPts val="0"/>
              </a:spcAft>
              <a:buClr>
                <a:schemeClr val="dk1"/>
              </a:buClr>
              <a:buSzPts val="1100"/>
              <a:buFont typeface="Arial"/>
              <a:buNone/>
            </a:pPr>
            <a:endParaRPr sz="1800">
              <a:latin typeface="Consolas"/>
              <a:ea typeface="Consolas"/>
              <a:cs typeface="Consolas"/>
              <a:sym typeface="Consolas"/>
            </a:endParaRPr>
          </a:p>
        </p:txBody>
      </p:sp>
      <p:sp>
        <p:nvSpPr>
          <p:cNvPr id="202" name="Google Shape;202;p32"/>
          <p:cNvSpPr txBox="1"/>
          <p:nvPr/>
        </p:nvSpPr>
        <p:spPr>
          <a:xfrm>
            <a:off x="419100" y="3497875"/>
            <a:ext cx="3000000" cy="3000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800">
                <a:solidFill>
                  <a:srgbClr val="37474F"/>
                </a:solidFill>
                <a:latin typeface="Consolas"/>
                <a:ea typeface="Consolas"/>
                <a:cs typeface="Consolas"/>
                <a:sym typeface="Consolas"/>
              </a:rPr>
              <a:t>printHello()</a:t>
            </a:r>
            <a:endParaRPr>
              <a:solidFill>
                <a:srgbClr val="37474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Unit returning functions</a:t>
            </a:r>
            <a:endParaRPr/>
          </a:p>
        </p:txBody>
      </p:sp>
      <p:sp>
        <p:nvSpPr>
          <p:cNvPr id="208" name="Google Shape;208;p33"/>
          <p:cNvSpPr txBox="1">
            <a:spLocks noGrp="1"/>
          </p:cNvSpPr>
          <p:nvPr>
            <p:ph type="body" idx="1"/>
          </p:nvPr>
        </p:nvSpPr>
        <p:spPr>
          <a:xfrm>
            <a:off x="311700" y="1381075"/>
            <a:ext cx="8520600" cy="86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If a function does not return any useful value, its return type is </a:t>
            </a:r>
            <a:r>
              <a:rPr lang="en" sz="1800">
                <a:latin typeface="Courier New"/>
                <a:ea typeface="Courier New"/>
                <a:cs typeface="Courier New"/>
                <a:sym typeface="Courier New"/>
              </a:rPr>
              <a:t>Unit</a:t>
            </a:r>
            <a:r>
              <a:rPr lang="en" sz="1800"/>
              <a:t>. </a:t>
            </a:r>
            <a:endParaRPr sz="1800"/>
          </a:p>
        </p:txBody>
      </p:sp>
      <p:sp>
        <p:nvSpPr>
          <p:cNvPr id="209" name="Google Shape;209;p3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sp>
        <p:nvSpPr>
          <p:cNvPr id="210" name="Google Shape;210;p33"/>
          <p:cNvSpPr txBox="1"/>
          <p:nvPr/>
        </p:nvSpPr>
        <p:spPr>
          <a:xfrm>
            <a:off x="295450" y="1952850"/>
            <a:ext cx="8520600" cy="1093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printHello(name: String?): Unit {</a:t>
            </a:r>
            <a:endParaRPr sz="1800">
              <a:solidFill>
                <a:srgbClr val="37474F"/>
              </a:solidFill>
              <a:latin typeface="Consolas"/>
              <a:ea typeface="Consolas"/>
              <a:cs typeface="Consolas"/>
              <a:sym typeface="Consolas"/>
            </a:endParaRPr>
          </a:p>
          <a:p>
            <a:pPr marL="0" lvl="0" indent="0" algn="l" rtl="0">
              <a:lnSpc>
                <a:spcPct val="115000"/>
              </a:lnSpc>
              <a:spcBef>
                <a:spcPts val="10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"Hi there!"</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15000"/>
              </a:lnSpc>
              <a:spcBef>
                <a:spcPts val="10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15000"/>
              </a:lnSpc>
              <a:spcBef>
                <a:spcPts val="1000"/>
              </a:spcBef>
              <a:spcAft>
                <a:spcPts val="0"/>
              </a:spcAft>
              <a:buNone/>
            </a:pPr>
            <a:endParaRPr sz="1800">
              <a:latin typeface="Consolas"/>
              <a:ea typeface="Consolas"/>
              <a:cs typeface="Consolas"/>
              <a:sym typeface="Consolas"/>
            </a:endParaRPr>
          </a:p>
        </p:txBody>
      </p:sp>
      <p:sp>
        <p:nvSpPr>
          <p:cNvPr id="211" name="Google Shape;211;p33"/>
          <p:cNvSpPr txBox="1"/>
          <p:nvPr/>
        </p:nvSpPr>
        <p:spPr>
          <a:xfrm>
            <a:off x="311700" y="3455250"/>
            <a:ext cx="50583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chemeClr val="dk1"/>
                </a:solidFill>
                <a:latin typeface="Courier New"/>
                <a:ea typeface="Courier New"/>
                <a:cs typeface="Courier New"/>
                <a:sym typeface="Courier New"/>
              </a:rPr>
              <a:t>Unit</a:t>
            </a:r>
            <a:r>
              <a:rPr lang="en" sz="1800">
                <a:solidFill>
                  <a:schemeClr val="dk1"/>
                </a:solidFill>
                <a:latin typeface="Roboto"/>
                <a:ea typeface="Roboto"/>
                <a:cs typeface="Roboto"/>
                <a:sym typeface="Roboto"/>
              </a:rPr>
              <a:t> is a type with only one value: </a:t>
            </a:r>
            <a:r>
              <a:rPr lang="en" sz="1800">
                <a:solidFill>
                  <a:schemeClr val="dk1"/>
                </a:solidFill>
                <a:latin typeface="Courier New"/>
                <a:ea typeface="Courier New"/>
                <a:cs typeface="Courier New"/>
                <a:sym typeface="Courier New"/>
              </a:rPr>
              <a:t>Unit</a:t>
            </a:r>
            <a:r>
              <a:rPr lang="en" sz="1800">
                <a:solidFill>
                  <a:schemeClr val="dk1"/>
                </a:solidFill>
                <a:latin typeface="Roboto"/>
                <a:ea typeface="Roboto"/>
                <a:cs typeface="Roboto"/>
                <a:sym typeface="Roboto"/>
              </a:rPr>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Unit returning functions</a:t>
            </a:r>
            <a:endParaRPr/>
          </a:p>
        </p:txBody>
      </p:sp>
      <p:sp>
        <p:nvSpPr>
          <p:cNvPr id="217" name="Google Shape;217;p3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sp>
        <p:nvSpPr>
          <p:cNvPr id="218" name="Google Shape;218;p34"/>
          <p:cNvSpPr txBox="1"/>
          <p:nvPr/>
        </p:nvSpPr>
        <p:spPr>
          <a:xfrm>
            <a:off x="284875" y="1119318"/>
            <a:ext cx="8509800" cy="72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The </a:t>
            </a:r>
            <a:r>
              <a:rPr lang="en" sz="1800">
                <a:latin typeface="Courier New"/>
                <a:ea typeface="Courier New"/>
                <a:cs typeface="Courier New"/>
                <a:sym typeface="Courier New"/>
              </a:rPr>
              <a:t>Unit</a:t>
            </a:r>
            <a:r>
              <a:rPr lang="en" sz="1800">
                <a:latin typeface="Roboto"/>
                <a:ea typeface="Roboto"/>
                <a:cs typeface="Roboto"/>
                <a:sym typeface="Roboto"/>
              </a:rPr>
              <a:t> return type declaration is optional. </a:t>
            </a:r>
            <a:endParaRPr sz="1800">
              <a:latin typeface="Roboto"/>
              <a:ea typeface="Roboto"/>
              <a:cs typeface="Roboto"/>
              <a:sym typeface="Roboto"/>
            </a:endParaRPr>
          </a:p>
        </p:txBody>
      </p:sp>
      <p:sp>
        <p:nvSpPr>
          <p:cNvPr id="219" name="Google Shape;219;p34"/>
          <p:cNvSpPr txBox="1"/>
          <p:nvPr/>
        </p:nvSpPr>
        <p:spPr>
          <a:xfrm>
            <a:off x="284875" y="3242325"/>
            <a:ext cx="7192800" cy="92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500"/>
              </a:spcBef>
              <a:spcAft>
                <a:spcPts val="0"/>
              </a:spcAft>
              <a:buNone/>
            </a:pP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printHello(name: String?) {</a:t>
            </a:r>
            <a:endParaRPr sz="1800">
              <a:solidFill>
                <a:srgbClr val="37474F"/>
              </a:solidFill>
              <a:latin typeface="Consolas"/>
              <a:ea typeface="Consolas"/>
              <a:cs typeface="Consolas"/>
              <a:sym typeface="Consolas"/>
            </a:endParaRPr>
          </a:p>
          <a:p>
            <a:pPr marL="0" lvl="0" indent="0" algn="l" rtl="0">
              <a:lnSpc>
                <a:spcPct val="115000"/>
              </a:lnSpc>
              <a:spcBef>
                <a:spcPts val="500"/>
              </a:spcBef>
              <a:spcAft>
                <a:spcPts val="0"/>
              </a:spcAft>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"Hi there!"</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15000"/>
              </a:lnSpc>
              <a:spcBef>
                <a:spcPts val="500"/>
              </a:spcBef>
              <a:spcAft>
                <a:spcPts val="0"/>
              </a:spcAft>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p:txBody>
      </p:sp>
      <p:sp>
        <p:nvSpPr>
          <p:cNvPr id="220" name="Google Shape;220;p34"/>
          <p:cNvSpPr txBox="1"/>
          <p:nvPr/>
        </p:nvSpPr>
        <p:spPr>
          <a:xfrm>
            <a:off x="279475" y="1521675"/>
            <a:ext cx="8520600" cy="1093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5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printHello(name: String?): Unit {</a:t>
            </a:r>
            <a:endParaRPr sz="1800">
              <a:solidFill>
                <a:srgbClr val="37474F"/>
              </a:solidFill>
              <a:latin typeface="Consolas"/>
              <a:ea typeface="Consolas"/>
              <a:cs typeface="Consolas"/>
              <a:sym typeface="Consolas"/>
            </a:endParaRPr>
          </a:p>
          <a:p>
            <a:pPr marL="0" lvl="0" indent="0" algn="l" rtl="0">
              <a:lnSpc>
                <a:spcPct val="115000"/>
              </a:lnSpc>
              <a:spcBef>
                <a:spcPts val="5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"Hi there!"</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15000"/>
              </a:lnSpc>
              <a:spcBef>
                <a:spcPts val="5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marL="0" lvl="0" indent="0" algn="l" rtl="0">
              <a:lnSpc>
                <a:spcPct val="115000"/>
              </a:lnSpc>
              <a:spcBef>
                <a:spcPts val="500"/>
              </a:spcBef>
              <a:spcAft>
                <a:spcPts val="0"/>
              </a:spcAft>
              <a:buClr>
                <a:schemeClr val="dk1"/>
              </a:buClr>
              <a:buSzPts val="1100"/>
              <a:buFont typeface="Arial"/>
              <a:buNone/>
            </a:pPr>
            <a:endParaRPr sz="1800">
              <a:latin typeface="Consolas"/>
              <a:ea typeface="Consolas"/>
              <a:cs typeface="Consolas"/>
              <a:sym typeface="Consolas"/>
            </a:endParaRPr>
          </a:p>
          <a:p>
            <a:pPr marL="0" lvl="0" indent="0" algn="l" rtl="0">
              <a:lnSpc>
                <a:spcPct val="115000"/>
              </a:lnSpc>
              <a:spcBef>
                <a:spcPts val="500"/>
              </a:spcBef>
              <a:spcAft>
                <a:spcPts val="0"/>
              </a:spcAft>
              <a:buNone/>
            </a:pPr>
            <a:endParaRPr sz="1800">
              <a:latin typeface="Consolas"/>
              <a:ea typeface="Consolas"/>
              <a:cs typeface="Consolas"/>
              <a:sym typeface="Consolas"/>
            </a:endParaRPr>
          </a:p>
        </p:txBody>
      </p:sp>
      <p:sp>
        <p:nvSpPr>
          <p:cNvPr id="221" name="Google Shape;221;p34"/>
          <p:cNvSpPr txBox="1"/>
          <p:nvPr/>
        </p:nvSpPr>
        <p:spPr>
          <a:xfrm>
            <a:off x="272150" y="2846625"/>
            <a:ext cx="85098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is equivalent to:</a:t>
            </a:r>
            <a:endParaRPr sz="1800">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9"/>
                                        </p:tgtEl>
                                        <p:attrNameLst>
                                          <p:attrName>style.visibility</p:attrName>
                                        </p:attrNameLst>
                                      </p:cBhvr>
                                      <p:to>
                                        <p:strVal val="visible"/>
                                      </p:to>
                                    </p:set>
                                    <p:animEffect transition="in" filter="fade">
                                      <p:cBhvr>
                                        <p:cTn id="7" dur="1000"/>
                                        <p:tgtEl>
                                          <p:spTgt spid="219"/>
                                        </p:tgtEl>
                                      </p:cBhvr>
                                    </p:animEffect>
                                  </p:childTnLst>
                                </p:cTn>
                              </p:par>
                              <p:par>
                                <p:cTn id="8" presetID="10" presetClass="entr" presetSubtype="0" fill="hold" nodeType="withEffect">
                                  <p:stCondLst>
                                    <p:cond delay="0"/>
                                  </p:stCondLst>
                                  <p:childTnLst>
                                    <p:set>
                                      <p:cBhvr>
                                        <p:cTn id="9" dur="1" fill="hold">
                                          <p:stCondLst>
                                            <p:cond delay="0"/>
                                          </p:stCondLst>
                                        </p:cTn>
                                        <p:tgtEl>
                                          <p:spTgt spid="221"/>
                                        </p:tgtEl>
                                        <p:attrNameLst>
                                          <p:attrName>style.visibility</p:attrName>
                                        </p:attrNameLst>
                                      </p:cBhvr>
                                      <p:to>
                                        <p:strVal val="visible"/>
                                      </p:to>
                                    </p:set>
                                    <p:animEffect transition="in" filter="fade">
                                      <p:cBhvr>
                                        <p:cTn id="10" dur="1000"/>
                                        <p:tgtEl>
                                          <p:spTgt spid="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Function arguments</a:t>
            </a:r>
            <a:endParaRPr/>
          </a:p>
        </p:txBody>
      </p:sp>
      <p:sp>
        <p:nvSpPr>
          <p:cNvPr id="227" name="Google Shape;227;p35"/>
          <p:cNvSpPr txBox="1">
            <a:spLocks noGrp="1"/>
          </p:cNvSpPr>
          <p:nvPr>
            <p:ph type="body" idx="1"/>
          </p:nvPr>
        </p:nvSpPr>
        <p:spPr>
          <a:xfrm>
            <a:off x="342900" y="1914475"/>
            <a:ext cx="8489400" cy="647700"/>
          </a:xfrm>
          <a:prstGeom prst="rect">
            <a:avLst/>
          </a:prstGeom>
        </p:spPr>
        <p:txBody>
          <a:bodyPr spcFirstLastPara="1" wrap="square" lIns="91425" tIns="91425" rIns="91425" bIns="91425" anchor="t" anchorCtr="0">
            <a:noAutofit/>
          </a:bodyPr>
          <a:lstStyle/>
          <a:p>
            <a:pPr marL="457200" lvl="0" indent="-368300" algn="l" rtl="0">
              <a:spcBef>
                <a:spcPts val="1000"/>
              </a:spcBef>
              <a:spcAft>
                <a:spcPts val="0"/>
              </a:spcAft>
              <a:buSzPts val="2200"/>
              <a:buChar char="●"/>
            </a:pPr>
            <a:r>
              <a:rPr lang="en" sz="2200"/>
              <a:t>Default parameters</a:t>
            </a:r>
            <a:endParaRPr sz="2200"/>
          </a:p>
        </p:txBody>
      </p:sp>
      <p:sp>
        <p:nvSpPr>
          <p:cNvPr id="228" name="Google Shape;228;p3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sp>
        <p:nvSpPr>
          <p:cNvPr id="229" name="Google Shape;229;p35"/>
          <p:cNvSpPr txBox="1">
            <a:spLocks noGrp="1"/>
          </p:cNvSpPr>
          <p:nvPr>
            <p:ph type="body" idx="1"/>
          </p:nvPr>
        </p:nvSpPr>
        <p:spPr>
          <a:xfrm>
            <a:off x="342900" y="2411700"/>
            <a:ext cx="8489400" cy="647700"/>
          </a:xfrm>
          <a:prstGeom prst="rect">
            <a:avLst/>
          </a:prstGeom>
        </p:spPr>
        <p:txBody>
          <a:bodyPr spcFirstLastPara="1" wrap="square" lIns="91425" tIns="91425" rIns="91425" bIns="91425" anchor="t" anchorCtr="0">
            <a:noAutofit/>
          </a:bodyPr>
          <a:lstStyle/>
          <a:p>
            <a:pPr marL="457200" lvl="0" indent="-368300" algn="l" rtl="0">
              <a:spcBef>
                <a:spcPts val="1000"/>
              </a:spcBef>
              <a:spcAft>
                <a:spcPts val="0"/>
              </a:spcAft>
              <a:buSzPts val="2200"/>
              <a:buChar char="●"/>
            </a:pPr>
            <a:r>
              <a:rPr lang="en" sz="2200"/>
              <a:t>Required parameters</a:t>
            </a:r>
            <a:endParaRPr sz="2200"/>
          </a:p>
        </p:txBody>
      </p:sp>
      <p:sp>
        <p:nvSpPr>
          <p:cNvPr id="230" name="Google Shape;230;p35"/>
          <p:cNvSpPr txBox="1">
            <a:spLocks noGrp="1"/>
          </p:cNvSpPr>
          <p:nvPr>
            <p:ph type="body" idx="1"/>
          </p:nvPr>
        </p:nvSpPr>
        <p:spPr>
          <a:xfrm>
            <a:off x="351625" y="2933700"/>
            <a:ext cx="8489400" cy="647700"/>
          </a:xfrm>
          <a:prstGeom prst="rect">
            <a:avLst/>
          </a:prstGeom>
        </p:spPr>
        <p:txBody>
          <a:bodyPr spcFirstLastPara="1" wrap="square" lIns="91425" tIns="91425" rIns="91425" bIns="91425" anchor="t" anchorCtr="0">
            <a:noAutofit/>
          </a:bodyPr>
          <a:lstStyle/>
          <a:p>
            <a:pPr marL="457200" lvl="0" indent="-368300" algn="l" rtl="0">
              <a:spcBef>
                <a:spcPts val="1000"/>
              </a:spcBef>
              <a:spcAft>
                <a:spcPts val="0"/>
              </a:spcAft>
              <a:buSzPts val="2200"/>
              <a:buChar char="●"/>
            </a:pPr>
            <a:r>
              <a:rPr lang="en" sz="2200"/>
              <a:t>Named arguments</a:t>
            </a:r>
            <a:endParaRPr sz="2200"/>
          </a:p>
        </p:txBody>
      </p:sp>
      <p:sp>
        <p:nvSpPr>
          <p:cNvPr id="231" name="Google Shape;231;p35"/>
          <p:cNvSpPr txBox="1"/>
          <p:nvPr/>
        </p:nvSpPr>
        <p:spPr>
          <a:xfrm>
            <a:off x="351625" y="1472925"/>
            <a:ext cx="7708500" cy="36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a:latin typeface="Roboto"/>
                <a:ea typeface="Roboto"/>
                <a:cs typeface="Roboto"/>
                <a:sym typeface="Roboto"/>
              </a:rPr>
              <a:t>Functions may have:</a:t>
            </a:r>
            <a:endParaRPr sz="22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About this lesson</a:t>
            </a:r>
            <a:endParaRPr/>
          </a:p>
        </p:txBody>
      </p:sp>
      <p:sp>
        <p:nvSpPr>
          <p:cNvPr id="87" name="Google Shape;87;p18"/>
          <p:cNvSpPr txBox="1">
            <a:spLocks noGrp="1"/>
          </p:cNvSpPr>
          <p:nvPr>
            <p:ph type="body" idx="1"/>
          </p:nvPr>
        </p:nvSpPr>
        <p:spPr>
          <a:xfrm>
            <a:off x="311700" y="1076275"/>
            <a:ext cx="5958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Lesson 2: Functions</a:t>
            </a:r>
            <a:endParaRPr sz="2000"/>
          </a:p>
          <a:p>
            <a:pPr marL="914400" lvl="1" indent="-355600" algn="l" rtl="0">
              <a:spcBef>
                <a:spcPts val="1000"/>
              </a:spcBef>
              <a:spcAft>
                <a:spcPts val="0"/>
              </a:spcAft>
              <a:buClr>
                <a:schemeClr val="dk1"/>
              </a:buClr>
              <a:buSzPts val="2000"/>
              <a:buChar char="○"/>
            </a:pPr>
            <a:r>
              <a:rPr lang="en" u="sng">
                <a:solidFill>
                  <a:schemeClr val="accent5"/>
                </a:solidFill>
                <a:hlinkClick r:id="rId3" action="ppaction://hlinksldjump">
                  <a:extLst>
                    <a:ext uri="{A12FA001-AC4F-418D-AE19-62706E023703}">
                      <ahyp:hlinkClr xmlns:ahyp="http://schemas.microsoft.com/office/drawing/2018/hyperlinkcolor" val="tx"/>
                    </a:ext>
                  </a:extLst>
                </a:hlinkClick>
              </a:rPr>
              <a:t>Programs in Kotlin</a:t>
            </a:r>
            <a:endParaRPr>
              <a:solidFill>
                <a:schemeClr val="dk1"/>
              </a:solidFill>
            </a:endParaRPr>
          </a:p>
          <a:p>
            <a:pPr marL="914400" lvl="1" indent="-355600" algn="l" rtl="0">
              <a:spcBef>
                <a:spcPts val="0"/>
              </a:spcBef>
              <a:spcAft>
                <a:spcPts val="0"/>
              </a:spcAft>
              <a:buClr>
                <a:schemeClr val="dk1"/>
              </a:buClr>
              <a:buSzPts val="2000"/>
              <a:buChar char="○"/>
            </a:pPr>
            <a:r>
              <a:rPr lang="en" u="sng">
                <a:solidFill>
                  <a:schemeClr val="accent5"/>
                </a:solidFill>
                <a:hlinkClick r:id="rId4" action="ppaction://hlinksldjump">
                  <a:extLst>
                    <a:ext uri="{A12FA001-AC4F-418D-AE19-62706E023703}">
                      <ahyp:hlinkClr xmlns:ahyp="http://schemas.microsoft.com/office/drawing/2018/hyperlinkcolor" val="tx"/>
                    </a:ext>
                  </a:extLst>
                </a:hlinkClick>
              </a:rPr>
              <a:t>(Almost) Everything has a value</a:t>
            </a:r>
            <a:endParaRPr>
              <a:solidFill>
                <a:schemeClr val="dk1"/>
              </a:solidFill>
            </a:endParaRPr>
          </a:p>
          <a:p>
            <a:pPr marL="914400" lvl="1" indent="-355600" algn="l" rtl="0">
              <a:spcBef>
                <a:spcPts val="0"/>
              </a:spcBef>
              <a:spcAft>
                <a:spcPts val="0"/>
              </a:spcAft>
              <a:buClr>
                <a:schemeClr val="dk1"/>
              </a:buClr>
              <a:buSzPts val="2000"/>
              <a:buChar char="○"/>
            </a:pPr>
            <a:r>
              <a:rPr lang="en" u="sng">
                <a:solidFill>
                  <a:schemeClr val="accent5"/>
                </a:solidFill>
                <a:hlinkClick r:id="rId5" action="ppaction://hlinksldjump">
                  <a:extLst>
                    <a:ext uri="{A12FA001-AC4F-418D-AE19-62706E023703}">
                      <ahyp:hlinkClr xmlns:ahyp="http://schemas.microsoft.com/office/drawing/2018/hyperlinkcolor" val="tx"/>
                    </a:ext>
                  </a:extLst>
                </a:hlinkClick>
              </a:rPr>
              <a:t>Functions in Kotlin</a:t>
            </a:r>
            <a:endParaRPr>
              <a:solidFill>
                <a:schemeClr val="dk1"/>
              </a:solidFill>
            </a:endParaRPr>
          </a:p>
          <a:p>
            <a:pPr marL="914400" lvl="1" indent="-355600" algn="l" rtl="0">
              <a:spcBef>
                <a:spcPts val="0"/>
              </a:spcBef>
              <a:spcAft>
                <a:spcPts val="0"/>
              </a:spcAft>
              <a:buClr>
                <a:schemeClr val="dk1"/>
              </a:buClr>
              <a:buSzPts val="2000"/>
              <a:buChar char="○"/>
            </a:pPr>
            <a:r>
              <a:rPr lang="en" u="sng">
                <a:solidFill>
                  <a:schemeClr val="accent5"/>
                </a:solidFill>
                <a:hlinkClick r:id="rId6" action="ppaction://hlinksldjump">
                  <a:extLst>
                    <a:ext uri="{A12FA001-AC4F-418D-AE19-62706E023703}">
                      <ahyp:hlinkClr xmlns:ahyp="http://schemas.microsoft.com/office/drawing/2018/hyperlinkcolor" val="tx"/>
                    </a:ext>
                  </a:extLst>
                </a:hlinkClick>
              </a:rPr>
              <a:t>Compact functions</a:t>
            </a:r>
            <a:endParaRPr>
              <a:solidFill>
                <a:schemeClr val="dk1"/>
              </a:solidFill>
            </a:endParaRPr>
          </a:p>
          <a:p>
            <a:pPr marL="914400" lvl="1" indent="-355600" algn="l" rtl="0">
              <a:spcBef>
                <a:spcPts val="0"/>
              </a:spcBef>
              <a:spcAft>
                <a:spcPts val="0"/>
              </a:spcAft>
              <a:buClr>
                <a:schemeClr val="dk1"/>
              </a:buClr>
              <a:buSzPts val="2000"/>
              <a:buChar char="○"/>
            </a:pPr>
            <a:r>
              <a:rPr lang="en" u="sng">
                <a:solidFill>
                  <a:schemeClr val="accent5"/>
                </a:solidFill>
                <a:hlinkClick r:id="rId7" action="ppaction://hlinksldjump">
                  <a:extLst>
                    <a:ext uri="{A12FA001-AC4F-418D-AE19-62706E023703}">
                      <ahyp:hlinkClr xmlns:ahyp="http://schemas.microsoft.com/office/drawing/2018/hyperlinkcolor" val="tx"/>
                    </a:ext>
                  </a:extLst>
                </a:hlinkClick>
              </a:rPr>
              <a:t>Lambdas and higher-order functions</a:t>
            </a:r>
            <a:endParaRPr>
              <a:solidFill>
                <a:schemeClr val="dk1"/>
              </a:solidFill>
            </a:endParaRPr>
          </a:p>
          <a:p>
            <a:pPr marL="914400" lvl="1" indent="-355600" algn="l" rtl="0">
              <a:spcBef>
                <a:spcPts val="0"/>
              </a:spcBef>
              <a:spcAft>
                <a:spcPts val="0"/>
              </a:spcAft>
              <a:buClr>
                <a:schemeClr val="dk1"/>
              </a:buClr>
              <a:buSzPts val="2000"/>
              <a:buChar char="○"/>
            </a:pPr>
            <a:r>
              <a:rPr lang="en" u="sng">
                <a:solidFill>
                  <a:schemeClr val="accent5"/>
                </a:solidFill>
                <a:hlinkClick r:id="rId8" action="ppaction://hlinksldjump">
                  <a:extLst>
                    <a:ext uri="{A12FA001-AC4F-418D-AE19-62706E023703}">
                      <ahyp:hlinkClr xmlns:ahyp="http://schemas.microsoft.com/office/drawing/2018/hyperlinkcolor" val="tx"/>
                    </a:ext>
                  </a:extLst>
                </a:hlinkClick>
              </a:rPr>
              <a:t>List filters</a:t>
            </a:r>
            <a:endParaRPr>
              <a:solidFill>
                <a:schemeClr val="dk1"/>
              </a:solidFill>
            </a:endParaRPr>
          </a:p>
          <a:p>
            <a:pPr marL="914400" lvl="1" indent="-355600" algn="l" rtl="0">
              <a:spcBef>
                <a:spcPts val="0"/>
              </a:spcBef>
              <a:spcAft>
                <a:spcPts val="0"/>
              </a:spcAft>
              <a:buClr>
                <a:schemeClr val="dk1"/>
              </a:buClr>
              <a:buSzPts val="2000"/>
              <a:buChar char="○"/>
            </a:pPr>
            <a:r>
              <a:rPr lang="en" u="sng">
                <a:solidFill>
                  <a:schemeClr val="accent5"/>
                </a:solidFill>
                <a:hlinkClick r:id="rId9" action="ppaction://hlinksldjump">
                  <a:extLst>
                    <a:ext uri="{A12FA001-AC4F-418D-AE19-62706E023703}">
                      <ahyp:hlinkClr xmlns:ahyp="http://schemas.microsoft.com/office/drawing/2018/hyperlinkcolor" val="tx"/>
                    </a:ext>
                  </a:extLst>
                </a:hlinkClick>
              </a:rPr>
              <a:t>Summary</a:t>
            </a:r>
            <a:endParaRPr/>
          </a:p>
        </p:txBody>
      </p:sp>
      <p:sp>
        <p:nvSpPr>
          <p:cNvPr id="88" name="Google Shape;88;p1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Default parameters</a:t>
            </a:r>
            <a:endParaRPr/>
          </a:p>
        </p:txBody>
      </p:sp>
      <p:sp>
        <p:nvSpPr>
          <p:cNvPr id="237" name="Google Shape;237;p36"/>
          <p:cNvSpPr txBox="1">
            <a:spLocks noGrp="1"/>
          </p:cNvSpPr>
          <p:nvPr>
            <p:ph type="body" idx="1"/>
          </p:nvPr>
        </p:nvSpPr>
        <p:spPr>
          <a:xfrm>
            <a:off x="311700" y="1838275"/>
            <a:ext cx="8520600" cy="109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drive(</a:t>
            </a:r>
            <a:r>
              <a:rPr lang="en" sz="1800" b="1">
                <a:latin typeface="Consolas"/>
                <a:ea typeface="Consolas"/>
                <a:cs typeface="Consolas"/>
                <a:sym typeface="Consolas"/>
              </a:rPr>
              <a:t>speed: String = </a:t>
            </a:r>
            <a:r>
              <a:rPr lang="en" sz="1800" b="1">
                <a:solidFill>
                  <a:srgbClr val="388E3C"/>
                </a:solidFill>
                <a:latin typeface="Consolas"/>
                <a:ea typeface="Consolas"/>
                <a:cs typeface="Consolas"/>
                <a:sym typeface="Consolas"/>
              </a:rPr>
              <a:t>"fast"</a:t>
            </a:r>
            <a:r>
              <a:rPr lang="en" sz="1800">
                <a:latin typeface="Consolas"/>
                <a:ea typeface="Consolas"/>
                <a:cs typeface="Consolas"/>
                <a:sym typeface="Consolas"/>
              </a:rPr>
              <a:t>) {</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   println(</a:t>
            </a:r>
            <a:r>
              <a:rPr lang="en" sz="1800">
                <a:solidFill>
                  <a:srgbClr val="388E3C"/>
                </a:solidFill>
                <a:latin typeface="Consolas"/>
                <a:ea typeface="Consolas"/>
                <a:cs typeface="Consolas"/>
                <a:sym typeface="Consolas"/>
              </a:rPr>
              <a:t>"driving</a:t>
            </a: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$speed</a:t>
            </a:r>
            <a:r>
              <a:rPr lang="en" sz="1800">
                <a:solidFill>
                  <a:srgbClr val="388E3C"/>
                </a:solidFill>
                <a:latin typeface="Consolas"/>
                <a:ea typeface="Consolas"/>
                <a:cs typeface="Consolas"/>
                <a:sym typeface="Consolas"/>
              </a:rPr>
              <a:t>"</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a:t>
            </a:r>
            <a:endParaRPr/>
          </a:p>
        </p:txBody>
      </p:sp>
      <p:sp>
        <p:nvSpPr>
          <p:cNvPr id="238" name="Google Shape;238;p3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sp>
        <p:nvSpPr>
          <p:cNvPr id="239" name="Google Shape;239;p36"/>
          <p:cNvSpPr txBox="1"/>
          <p:nvPr/>
        </p:nvSpPr>
        <p:spPr>
          <a:xfrm>
            <a:off x="311650" y="1134750"/>
            <a:ext cx="83328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Default values provide a fallback if no parameter value is passed. </a:t>
            </a:r>
            <a:endParaRPr sz="1800">
              <a:latin typeface="Roboto"/>
              <a:ea typeface="Roboto"/>
              <a:cs typeface="Roboto"/>
              <a:sym typeface="Roboto"/>
            </a:endParaRPr>
          </a:p>
        </p:txBody>
      </p:sp>
      <p:sp>
        <p:nvSpPr>
          <p:cNvPr id="240" name="Google Shape;240;p36"/>
          <p:cNvSpPr txBox="1"/>
          <p:nvPr/>
        </p:nvSpPr>
        <p:spPr>
          <a:xfrm>
            <a:off x="311650" y="3156350"/>
            <a:ext cx="8332800" cy="1332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800" dirty="0">
                <a:solidFill>
                  <a:schemeClr val="dk1"/>
                </a:solidFill>
                <a:latin typeface="Consolas"/>
                <a:ea typeface="Consolas"/>
                <a:cs typeface="Consolas"/>
                <a:sym typeface="Consolas"/>
              </a:rPr>
              <a:t>drive() </a:t>
            </a:r>
            <a:r>
              <a:rPr lang="en" sz="1800" dirty="0">
                <a:solidFill>
                  <a:srgbClr val="1155CC"/>
                </a:solidFill>
                <a:latin typeface="Consolas"/>
                <a:ea typeface="Consolas"/>
                <a:cs typeface="Consolas"/>
                <a:sym typeface="Consolas"/>
              </a:rPr>
              <a:t>⇒ driving fast</a:t>
            </a:r>
            <a:endParaRPr sz="1800" dirty="0">
              <a:solidFill>
                <a:schemeClr val="dk1"/>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dirty="0">
                <a:solidFill>
                  <a:schemeClr val="dk1"/>
                </a:solidFill>
                <a:latin typeface="Consolas"/>
                <a:ea typeface="Consolas"/>
                <a:cs typeface="Consolas"/>
                <a:sym typeface="Consolas"/>
              </a:rPr>
              <a:t>drive(</a:t>
            </a:r>
            <a:r>
              <a:rPr lang="en" sz="1800" dirty="0">
                <a:solidFill>
                  <a:srgbClr val="388E3C"/>
                </a:solidFill>
                <a:latin typeface="Consolas"/>
                <a:ea typeface="Consolas"/>
                <a:cs typeface="Consolas"/>
                <a:sym typeface="Consolas"/>
              </a:rPr>
              <a:t>"slowly"</a:t>
            </a:r>
            <a:r>
              <a:rPr lang="en" sz="1800" dirty="0">
                <a:solidFill>
                  <a:schemeClr val="dk1"/>
                </a:solidFill>
                <a:latin typeface="Consolas"/>
                <a:ea typeface="Consolas"/>
                <a:cs typeface="Consolas"/>
                <a:sym typeface="Consolas"/>
              </a:rPr>
              <a:t>) </a:t>
            </a:r>
            <a:r>
              <a:rPr lang="en" sz="1800" dirty="0">
                <a:solidFill>
                  <a:srgbClr val="1155CC"/>
                </a:solidFill>
                <a:latin typeface="Consolas"/>
                <a:ea typeface="Consolas"/>
                <a:cs typeface="Consolas"/>
                <a:sym typeface="Consolas"/>
              </a:rPr>
              <a:t>⇒</a:t>
            </a:r>
            <a:r>
              <a:rPr lang="en" sz="1800" dirty="0">
                <a:solidFill>
                  <a:schemeClr val="dk1"/>
                </a:solidFill>
                <a:latin typeface="Consolas"/>
                <a:ea typeface="Consolas"/>
                <a:cs typeface="Consolas"/>
                <a:sym typeface="Consolas"/>
              </a:rPr>
              <a:t> </a:t>
            </a:r>
            <a:r>
              <a:rPr lang="en" sz="1800" dirty="0">
                <a:solidFill>
                  <a:srgbClr val="1155CC"/>
                </a:solidFill>
                <a:latin typeface="Consolas"/>
                <a:ea typeface="Consolas"/>
                <a:cs typeface="Consolas"/>
                <a:sym typeface="Consolas"/>
              </a:rPr>
              <a:t>driving slowly</a:t>
            </a:r>
            <a:endParaRPr sz="1800" dirty="0">
              <a:solidFill>
                <a:schemeClr val="dk1"/>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dirty="0">
                <a:solidFill>
                  <a:schemeClr val="dk1"/>
                </a:solidFill>
                <a:latin typeface="Consolas"/>
                <a:ea typeface="Consolas"/>
                <a:cs typeface="Consolas"/>
                <a:sym typeface="Consolas"/>
              </a:rPr>
              <a:t>drive(speed = </a:t>
            </a:r>
            <a:r>
              <a:rPr lang="en" sz="1800" dirty="0">
                <a:solidFill>
                  <a:srgbClr val="388E3C"/>
                </a:solidFill>
                <a:latin typeface="Consolas"/>
                <a:ea typeface="Consolas"/>
                <a:cs typeface="Consolas"/>
                <a:sym typeface="Consolas"/>
              </a:rPr>
              <a:t>"turtle-like"</a:t>
            </a:r>
            <a:r>
              <a:rPr lang="en" sz="1800" dirty="0">
                <a:solidFill>
                  <a:schemeClr val="dk1"/>
                </a:solidFill>
                <a:latin typeface="Consolas"/>
                <a:ea typeface="Consolas"/>
                <a:cs typeface="Consolas"/>
                <a:sym typeface="Consolas"/>
              </a:rPr>
              <a:t>) </a:t>
            </a:r>
            <a:r>
              <a:rPr lang="en" sz="1800" dirty="0">
                <a:solidFill>
                  <a:srgbClr val="1155CC"/>
                </a:solidFill>
                <a:latin typeface="Consolas"/>
                <a:ea typeface="Consolas"/>
                <a:cs typeface="Consolas"/>
                <a:sym typeface="Consolas"/>
              </a:rPr>
              <a:t>⇒ driving turtle-like</a:t>
            </a:r>
            <a:endParaRPr dirty="0">
              <a:solidFill>
                <a:srgbClr val="1155CC"/>
              </a:solidFill>
              <a:latin typeface="Roboto"/>
              <a:ea typeface="Roboto"/>
              <a:cs typeface="Roboto"/>
              <a:sym typeface="Roboto"/>
            </a:endParaRPr>
          </a:p>
        </p:txBody>
      </p:sp>
      <p:sp>
        <p:nvSpPr>
          <p:cNvPr id="241" name="Google Shape;241;p36"/>
          <p:cNvSpPr/>
          <p:nvPr/>
        </p:nvSpPr>
        <p:spPr>
          <a:xfrm>
            <a:off x="3366471" y="1921325"/>
            <a:ext cx="1060800" cy="330000"/>
          </a:xfrm>
          <a:prstGeom prst="rect">
            <a:avLst/>
          </a:prstGeom>
          <a:noFill/>
          <a:ln w="19050" cap="flat" cmpd="sng">
            <a:solidFill>
              <a:srgbClr val="4CAF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CAF50"/>
              </a:solidFill>
            </a:endParaRPr>
          </a:p>
        </p:txBody>
      </p:sp>
      <p:cxnSp>
        <p:nvCxnSpPr>
          <p:cNvPr id="242" name="Google Shape;242;p36"/>
          <p:cNvCxnSpPr/>
          <p:nvPr/>
        </p:nvCxnSpPr>
        <p:spPr>
          <a:xfrm>
            <a:off x="4093800" y="2357050"/>
            <a:ext cx="1071000" cy="482100"/>
          </a:xfrm>
          <a:prstGeom prst="straightConnector1">
            <a:avLst/>
          </a:prstGeom>
          <a:noFill/>
          <a:ln w="28575" cap="flat" cmpd="sng">
            <a:solidFill>
              <a:srgbClr val="4CAF50"/>
            </a:solidFill>
            <a:prstDash val="solid"/>
            <a:round/>
            <a:headEnd type="triangle" w="med" len="med"/>
            <a:tailEnd type="none" w="med" len="med"/>
          </a:ln>
        </p:spPr>
      </p:cxnSp>
      <p:sp>
        <p:nvSpPr>
          <p:cNvPr id="243" name="Google Shape;243;p36"/>
          <p:cNvSpPr txBox="1"/>
          <p:nvPr/>
        </p:nvSpPr>
        <p:spPr>
          <a:xfrm>
            <a:off x="5178575" y="2637200"/>
            <a:ext cx="3038400" cy="73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b="1">
                <a:solidFill>
                  <a:schemeClr val="dk1"/>
                </a:solidFill>
                <a:latin typeface="Roboto"/>
                <a:ea typeface="Roboto"/>
                <a:cs typeface="Roboto"/>
                <a:sym typeface="Roboto"/>
              </a:rPr>
              <a:t>Use "=" after the type</a:t>
            </a:r>
            <a:endParaRPr sz="1800" b="1">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1800" b="1">
                <a:solidFill>
                  <a:schemeClr val="dk1"/>
                </a:solidFill>
                <a:latin typeface="Roboto"/>
                <a:ea typeface="Roboto"/>
                <a:cs typeface="Roboto"/>
                <a:sym typeface="Roboto"/>
              </a:rPr>
              <a:t>to define default values</a:t>
            </a:r>
            <a:endParaRPr sz="1800" b="1">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Required parameters</a:t>
            </a:r>
            <a:endParaRPr/>
          </a:p>
        </p:txBody>
      </p:sp>
      <p:sp>
        <p:nvSpPr>
          <p:cNvPr id="249" name="Google Shape;249;p37"/>
          <p:cNvSpPr txBox="1">
            <a:spLocks noGrp="1"/>
          </p:cNvSpPr>
          <p:nvPr>
            <p:ph type="body" idx="1"/>
          </p:nvPr>
        </p:nvSpPr>
        <p:spPr>
          <a:xfrm>
            <a:off x="311700" y="1457275"/>
            <a:ext cx="8520600" cy="47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If no default is specified for a parameter, the corresponding argument is required.</a:t>
            </a:r>
            <a:endParaRPr sz="1800"/>
          </a:p>
        </p:txBody>
      </p:sp>
      <p:sp>
        <p:nvSpPr>
          <p:cNvPr id="250" name="Google Shape;250;p3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sp>
        <p:nvSpPr>
          <p:cNvPr id="251" name="Google Shape;251;p37"/>
          <p:cNvSpPr txBox="1"/>
          <p:nvPr/>
        </p:nvSpPr>
        <p:spPr>
          <a:xfrm>
            <a:off x="434275" y="2688100"/>
            <a:ext cx="8397900" cy="111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tempToday(</a:t>
            </a:r>
            <a:r>
              <a:rPr lang="en" sz="1800" b="1">
                <a:latin typeface="Consolas"/>
                <a:ea typeface="Consolas"/>
                <a:cs typeface="Consolas"/>
                <a:sym typeface="Consolas"/>
              </a:rPr>
              <a:t>day: String</a:t>
            </a:r>
            <a:r>
              <a:rPr lang="en" sz="1800">
                <a:latin typeface="Consolas"/>
                <a:ea typeface="Consolas"/>
                <a:cs typeface="Consolas"/>
                <a:sym typeface="Consolas"/>
              </a:rPr>
              <a:t>,</a:t>
            </a:r>
            <a:r>
              <a:rPr lang="en" sz="1800" b="1">
                <a:latin typeface="Consolas"/>
                <a:ea typeface="Consolas"/>
                <a:cs typeface="Consolas"/>
                <a:sym typeface="Consolas"/>
              </a:rPr>
              <a:t> temp: Int</a:t>
            </a:r>
            <a:r>
              <a:rPr lang="en" sz="1800">
                <a:latin typeface="Consolas"/>
                <a:ea typeface="Consolas"/>
                <a:cs typeface="Consolas"/>
                <a:sym typeface="Consolas"/>
              </a:rPr>
              <a:t>) {</a:t>
            </a:r>
            <a:endParaRPr sz="1800">
              <a:latin typeface="Consolas"/>
              <a:ea typeface="Consolas"/>
              <a:cs typeface="Consolas"/>
              <a:sym typeface="Consolas"/>
            </a:endParaRPr>
          </a:p>
          <a:p>
            <a:pPr marL="0" lvl="0" indent="0" algn="l" rtl="0">
              <a:lnSpc>
                <a:spcPct val="115000"/>
              </a:lnSpc>
              <a:spcBef>
                <a:spcPts val="1000"/>
              </a:spcBef>
              <a:spcAft>
                <a:spcPts val="0"/>
              </a:spcAft>
              <a:buClr>
                <a:schemeClr val="dk1"/>
              </a:buClr>
              <a:buSzPts val="1100"/>
              <a:buFont typeface="Arial"/>
              <a:buNone/>
            </a:pPr>
            <a:r>
              <a:rPr lang="en" sz="1800">
                <a:latin typeface="Consolas"/>
                <a:ea typeface="Consolas"/>
                <a:cs typeface="Consolas"/>
                <a:sym typeface="Consolas"/>
              </a:rPr>
              <a:t>    println(</a:t>
            </a:r>
            <a:r>
              <a:rPr lang="en" sz="1800">
                <a:solidFill>
                  <a:srgbClr val="388E3C"/>
                </a:solidFill>
                <a:latin typeface="Consolas"/>
                <a:ea typeface="Consolas"/>
                <a:cs typeface="Consolas"/>
                <a:sym typeface="Consolas"/>
              </a:rPr>
              <a:t>"Today is </a:t>
            </a:r>
            <a:r>
              <a:rPr lang="en" sz="1800">
                <a:solidFill>
                  <a:srgbClr val="C53929"/>
                </a:solidFill>
                <a:latin typeface="Consolas"/>
                <a:ea typeface="Consolas"/>
                <a:cs typeface="Consolas"/>
                <a:sym typeface="Consolas"/>
              </a:rPr>
              <a:t>$day</a:t>
            </a:r>
            <a:r>
              <a:rPr lang="en" sz="1800">
                <a:solidFill>
                  <a:srgbClr val="388E3C"/>
                </a:solidFill>
                <a:latin typeface="Consolas"/>
                <a:ea typeface="Consolas"/>
                <a:cs typeface="Consolas"/>
                <a:sym typeface="Consolas"/>
              </a:rPr>
              <a:t> and it's </a:t>
            </a:r>
            <a:r>
              <a:rPr lang="en" sz="1800">
                <a:solidFill>
                  <a:srgbClr val="C53929"/>
                </a:solidFill>
                <a:latin typeface="Consolas"/>
                <a:ea typeface="Consolas"/>
                <a:cs typeface="Consolas"/>
                <a:sym typeface="Consolas"/>
              </a:rPr>
              <a:t>$temp</a:t>
            </a:r>
            <a:r>
              <a:rPr lang="en" sz="1800">
                <a:solidFill>
                  <a:srgbClr val="388E3C"/>
                </a:solidFill>
                <a:latin typeface="Consolas"/>
                <a:ea typeface="Consolas"/>
                <a:cs typeface="Consolas"/>
                <a:sym typeface="Consolas"/>
              </a:rPr>
              <a:t> degrees."</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15000"/>
              </a:lnSpc>
              <a:spcBef>
                <a:spcPts val="100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15000"/>
              </a:lnSpc>
              <a:spcBef>
                <a:spcPts val="1000"/>
              </a:spcBef>
              <a:spcAft>
                <a:spcPts val="0"/>
              </a:spcAft>
              <a:buNone/>
            </a:pPr>
            <a:endParaRPr sz="1800">
              <a:latin typeface="Consolas"/>
              <a:ea typeface="Consolas"/>
              <a:cs typeface="Consolas"/>
              <a:sym typeface="Consolas"/>
            </a:endParaRPr>
          </a:p>
        </p:txBody>
      </p:sp>
      <p:sp>
        <p:nvSpPr>
          <p:cNvPr id="252" name="Google Shape;252;p37"/>
          <p:cNvSpPr/>
          <p:nvPr/>
        </p:nvSpPr>
        <p:spPr>
          <a:xfrm>
            <a:off x="2242450" y="2925525"/>
            <a:ext cx="2803200" cy="285600"/>
          </a:xfrm>
          <a:prstGeom prst="rect">
            <a:avLst/>
          </a:prstGeom>
          <a:noFill/>
          <a:ln w="19050" cap="flat" cmpd="sng">
            <a:solidFill>
              <a:srgbClr val="4CAF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3" name="Google Shape;253;p37"/>
          <p:cNvCxnSpPr/>
          <p:nvPr/>
        </p:nvCxnSpPr>
        <p:spPr>
          <a:xfrm rot="10800000" flipH="1">
            <a:off x="3858975" y="2408400"/>
            <a:ext cx="805800" cy="389100"/>
          </a:xfrm>
          <a:prstGeom prst="straightConnector1">
            <a:avLst/>
          </a:prstGeom>
          <a:noFill/>
          <a:ln w="28575" cap="flat" cmpd="sng">
            <a:solidFill>
              <a:srgbClr val="4CAF50"/>
            </a:solidFill>
            <a:prstDash val="solid"/>
            <a:round/>
            <a:headEnd type="triangle" w="med" len="med"/>
            <a:tailEnd type="none" w="med" len="med"/>
          </a:ln>
        </p:spPr>
      </p:cxnSp>
      <p:sp>
        <p:nvSpPr>
          <p:cNvPr id="254" name="Google Shape;254;p37"/>
          <p:cNvSpPr txBox="1"/>
          <p:nvPr/>
        </p:nvSpPr>
        <p:spPr>
          <a:xfrm>
            <a:off x="4746150" y="2148900"/>
            <a:ext cx="2422200" cy="47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Roboto"/>
                <a:ea typeface="Roboto"/>
                <a:cs typeface="Roboto"/>
                <a:sym typeface="Roboto"/>
              </a:rPr>
              <a:t>Required parameters</a:t>
            </a:r>
            <a:endParaRPr sz="1800" b="1">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Default versus required parameters</a:t>
            </a:r>
            <a:endParaRPr/>
          </a:p>
        </p:txBody>
      </p:sp>
      <p:sp>
        <p:nvSpPr>
          <p:cNvPr id="260" name="Google Shape;260;p38"/>
          <p:cNvSpPr txBox="1">
            <a:spLocks noGrp="1"/>
          </p:cNvSpPr>
          <p:nvPr>
            <p:ph type="body" idx="1"/>
          </p:nvPr>
        </p:nvSpPr>
        <p:spPr>
          <a:xfrm>
            <a:off x="311700" y="1270800"/>
            <a:ext cx="8520600" cy="46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Functions can have a mix of default and required parameters. </a:t>
            </a:r>
            <a:endParaRPr sz="1800"/>
          </a:p>
        </p:txBody>
      </p:sp>
      <p:sp>
        <p:nvSpPr>
          <p:cNvPr id="261" name="Google Shape;261;p3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sp>
        <p:nvSpPr>
          <p:cNvPr id="262" name="Google Shape;262;p38"/>
          <p:cNvSpPr txBox="1"/>
          <p:nvPr/>
        </p:nvSpPr>
        <p:spPr>
          <a:xfrm>
            <a:off x="296250" y="1766447"/>
            <a:ext cx="8399100" cy="1452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reformat(str: String,</a:t>
            </a:r>
            <a:endParaRPr sz="1800">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chemeClr val="dk1"/>
                </a:solidFill>
                <a:latin typeface="Consolas"/>
                <a:ea typeface="Consolas"/>
                <a:cs typeface="Consolas"/>
                <a:sym typeface="Consolas"/>
              </a:rPr>
              <a:t>divideByCamelHumps: Boolean,</a:t>
            </a:r>
            <a:endParaRPr sz="18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wordSeparator: Char,</a:t>
            </a:r>
            <a:endParaRPr sz="18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             normalizeCase: Boolean = </a:t>
            </a:r>
            <a:r>
              <a:rPr lang="en" sz="1800">
                <a:solidFill>
                  <a:srgbClr val="3F51B5"/>
                </a:solidFill>
                <a:latin typeface="Consolas"/>
                <a:ea typeface="Consolas"/>
                <a:cs typeface="Consolas"/>
                <a:sym typeface="Consolas"/>
              </a:rPr>
              <a:t>true</a:t>
            </a:r>
            <a:r>
              <a:rPr lang="en" sz="1800">
                <a:solidFill>
                  <a:schemeClr val="dk1"/>
                </a:solidFill>
                <a:latin typeface="Consolas"/>
                <a:ea typeface="Consolas"/>
                <a:cs typeface="Consolas"/>
                <a:sym typeface="Consolas"/>
              </a:rPr>
              <a:t>)</a:t>
            </a: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263" name="Google Shape;263;p38"/>
          <p:cNvSpPr/>
          <p:nvPr/>
        </p:nvSpPr>
        <p:spPr>
          <a:xfrm>
            <a:off x="1969575" y="2822445"/>
            <a:ext cx="3722700" cy="299400"/>
          </a:xfrm>
          <a:prstGeom prst="rect">
            <a:avLst/>
          </a:prstGeom>
          <a:noFill/>
          <a:ln w="19050" cap="flat" cmpd="sng">
            <a:solidFill>
              <a:srgbClr val="4CAF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4" name="Google Shape;264;p38"/>
          <p:cNvCxnSpPr/>
          <p:nvPr/>
        </p:nvCxnSpPr>
        <p:spPr>
          <a:xfrm rot="10800000" flipH="1">
            <a:off x="5381150" y="2595058"/>
            <a:ext cx="1016700" cy="158700"/>
          </a:xfrm>
          <a:prstGeom prst="straightConnector1">
            <a:avLst/>
          </a:prstGeom>
          <a:noFill/>
          <a:ln w="28575" cap="flat" cmpd="sng">
            <a:solidFill>
              <a:srgbClr val="4CAF50"/>
            </a:solidFill>
            <a:prstDash val="solid"/>
            <a:round/>
            <a:headEnd type="triangle" w="med" len="med"/>
            <a:tailEnd type="none" w="med" len="med"/>
          </a:ln>
        </p:spPr>
      </p:cxnSp>
      <p:sp>
        <p:nvSpPr>
          <p:cNvPr id="265" name="Google Shape;265;p38"/>
          <p:cNvSpPr txBox="1"/>
          <p:nvPr/>
        </p:nvSpPr>
        <p:spPr>
          <a:xfrm>
            <a:off x="6397850" y="2359833"/>
            <a:ext cx="2150700" cy="46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Roboto"/>
                <a:ea typeface="Roboto"/>
                <a:cs typeface="Roboto"/>
                <a:sym typeface="Roboto"/>
              </a:rPr>
              <a:t>Has default value</a:t>
            </a:r>
            <a:endParaRPr sz="1800" b="1">
              <a:latin typeface="Roboto"/>
              <a:ea typeface="Roboto"/>
              <a:cs typeface="Roboto"/>
              <a:sym typeface="Roboto"/>
            </a:endParaRPr>
          </a:p>
        </p:txBody>
      </p:sp>
      <p:sp>
        <p:nvSpPr>
          <p:cNvPr id="266" name="Google Shape;266;p38"/>
          <p:cNvSpPr txBox="1"/>
          <p:nvPr/>
        </p:nvSpPr>
        <p:spPr>
          <a:xfrm>
            <a:off x="319450" y="3783200"/>
            <a:ext cx="7885800" cy="4623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reformat(</a:t>
            </a:r>
            <a:r>
              <a:rPr lang="en" sz="1800">
                <a:solidFill>
                  <a:srgbClr val="388E3C"/>
                </a:solidFill>
                <a:latin typeface="Consolas"/>
                <a:ea typeface="Consolas"/>
                <a:cs typeface="Consolas"/>
                <a:sym typeface="Consolas"/>
              </a:rPr>
              <a:t>"Today is a day like no other day"</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false</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'_'</a:t>
            </a:r>
            <a:r>
              <a:rPr lang="en" sz="1800">
                <a:solidFill>
                  <a:srgbClr val="37474F"/>
                </a:solidFill>
                <a:latin typeface="Consolas"/>
                <a:ea typeface="Consolas"/>
                <a:cs typeface="Consolas"/>
                <a:sym typeface="Consolas"/>
              </a:rPr>
              <a:t>)</a:t>
            </a:r>
            <a:endParaRPr sz="1800">
              <a:solidFill>
                <a:schemeClr val="dk1"/>
              </a:solidFill>
              <a:latin typeface="Consolas"/>
              <a:ea typeface="Consolas"/>
              <a:cs typeface="Consolas"/>
              <a:sym typeface="Consolas"/>
            </a:endParaRPr>
          </a:p>
        </p:txBody>
      </p:sp>
      <p:sp>
        <p:nvSpPr>
          <p:cNvPr id="267" name="Google Shape;267;p38"/>
          <p:cNvSpPr txBox="1">
            <a:spLocks noGrp="1"/>
          </p:cNvSpPr>
          <p:nvPr>
            <p:ph type="body" idx="1"/>
          </p:nvPr>
        </p:nvSpPr>
        <p:spPr>
          <a:xfrm>
            <a:off x="311700" y="335575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Pass in</a:t>
            </a:r>
            <a:r>
              <a:rPr lang="en" sz="1800">
                <a:solidFill>
                  <a:schemeClr val="dk1"/>
                </a:solidFill>
              </a:rPr>
              <a:t> required arguments.</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Named arguments</a:t>
            </a:r>
            <a:endParaRPr/>
          </a:p>
        </p:txBody>
      </p:sp>
      <p:sp>
        <p:nvSpPr>
          <p:cNvPr id="273" name="Google Shape;273;p39"/>
          <p:cNvSpPr txBox="1">
            <a:spLocks noGrp="1"/>
          </p:cNvSpPr>
          <p:nvPr>
            <p:ph type="body" idx="1"/>
          </p:nvPr>
        </p:nvSpPr>
        <p:spPr>
          <a:xfrm>
            <a:off x="311700" y="1469600"/>
            <a:ext cx="8520600" cy="457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latin typeface="Arial"/>
                <a:ea typeface="Arial"/>
                <a:cs typeface="Arial"/>
                <a:sym typeface="Arial"/>
              </a:rPr>
              <a:t>T</a:t>
            </a:r>
            <a:r>
              <a:rPr lang="en" sz="1800">
                <a:solidFill>
                  <a:schemeClr val="dk1"/>
                </a:solidFill>
                <a:latin typeface="Arial"/>
                <a:ea typeface="Arial"/>
                <a:cs typeface="Arial"/>
                <a:sym typeface="Arial"/>
              </a:rPr>
              <a:t>o improve readability, use named arguments for required arguments.</a:t>
            </a:r>
            <a:endParaRPr sz="1800">
              <a:latin typeface="Arial"/>
              <a:ea typeface="Arial"/>
              <a:cs typeface="Arial"/>
              <a:sym typeface="Arial"/>
            </a:endParaRPr>
          </a:p>
          <a:p>
            <a:pPr marL="0" lvl="0" indent="0" algn="l" rtl="0">
              <a:spcBef>
                <a:spcPts val="0"/>
              </a:spcBef>
              <a:spcAft>
                <a:spcPts val="0"/>
              </a:spcAft>
              <a:buNone/>
            </a:pPr>
            <a:endParaRPr sz="1800"/>
          </a:p>
        </p:txBody>
      </p:sp>
      <p:sp>
        <p:nvSpPr>
          <p:cNvPr id="274" name="Google Shape;274;p3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sp>
        <p:nvSpPr>
          <p:cNvPr id="275" name="Google Shape;275;p39"/>
          <p:cNvSpPr txBox="1"/>
          <p:nvPr/>
        </p:nvSpPr>
        <p:spPr>
          <a:xfrm>
            <a:off x="327300" y="3651050"/>
            <a:ext cx="8221500" cy="678300"/>
          </a:xfrm>
          <a:prstGeom prst="rect">
            <a:avLst/>
          </a:prstGeom>
          <a:solidFill>
            <a:srgbClr val="D6F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rgbClr val="3C4043"/>
                </a:solidFill>
                <a:latin typeface="Roboto"/>
                <a:ea typeface="Roboto"/>
                <a:cs typeface="Roboto"/>
                <a:sym typeface="Roboto"/>
              </a:rPr>
              <a:t>It's considered good style to put default arguments after positional arguments, that way callers only have to specify the required arguments.</a:t>
            </a:r>
            <a:endParaRPr sz="1800">
              <a:solidFill>
                <a:srgbClr val="3C4043"/>
              </a:solidFill>
              <a:latin typeface="Roboto"/>
              <a:ea typeface="Roboto"/>
              <a:cs typeface="Roboto"/>
              <a:sym typeface="Roboto"/>
            </a:endParaRPr>
          </a:p>
        </p:txBody>
      </p:sp>
      <p:sp>
        <p:nvSpPr>
          <p:cNvPr id="276" name="Google Shape;276;p39"/>
          <p:cNvSpPr txBox="1">
            <a:spLocks noGrp="1"/>
          </p:cNvSpPr>
          <p:nvPr>
            <p:ph type="body" idx="1"/>
          </p:nvPr>
        </p:nvSpPr>
        <p:spPr>
          <a:xfrm>
            <a:off x="311700" y="21687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reformat(str, </a:t>
            </a:r>
            <a:r>
              <a:rPr lang="en" sz="1800" b="1">
                <a:latin typeface="Consolas"/>
                <a:ea typeface="Consolas"/>
                <a:cs typeface="Consolas"/>
                <a:sym typeface="Consolas"/>
              </a:rPr>
              <a:t>divideByCamelHumps = </a:t>
            </a:r>
            <a:r>
              <a:rPr lang="en" sz="1800" b="1">
                <a:solidFill>
                  <a:srgbClr val="3F51B5"/>
                </a:solidFill>
                <a:latin typeface="Consolas"/>
                <a:ea typeface="Consolas"/>
                <a:cs typeface="Consolas"/>
                <a:sym typeface="Consolas"/>
              </a:rPr>
              <a:t>false</a:t>
            </a:r>
            <a:r>
              <a:rPr lang="en" sz="1800">
                <a:latin typeface="Consolas"/>
                <a:ea typeface="Consolas"/>
                <a:cs typeface="Consolas"/>
                <a:sym typeface="Consolas"/>
              </a:rPr>
              <a:t>, </a:t>
            </a:r>
            <a:r>
              <a:rPr lang="en" sz="1800" b="1">
                <a:latin typeface="Consolas"/>
                <a:ea typeface="Consolas"/>
                <a:cs typeface="Consolas"/>
                <a:sym typeface="Consolas"/>
              </a:rPr>
              <a:t>wordSeparator = </a:t>
            </a:r>
            <a:r>
              <a:rPr lang="en" sz="1800" b="1">
                <a:solidFill>
                  <a:srgbClr val="388E3C"/>
                </a:solidFill>
                <a:latin typeface="Consolas"/>
                <a:ea typeface="Consolas"/>
                <a:cs typeface="Consolas"/>
                <a:sym typeface="Consolas"/>
              </a:rPr>
              <a:t>'_'</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0"/>
          <p:cNvSpPr txBox="1">
            <a:spLocks noGrp="1"/>
          </p:cNvSpPr>
          <p:nvPr>
            <p:ph type="title"/>
          </p:nvPr>
        </p:nvSpPr>
        <p:spPr>
          <a:xfrm>
            <a:off x="311700" y="0"/>
            <a:ext cx="8520600" cy="466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dirty="0"/>
              <a:t>Compact functions</a:t>
            </a:r>
            <a:endParaRPr sz="4200" dirty="0"/>
          </a:p>
        </p:txBody>
      </p:sp>
      <p:sp>
        <p:nvSpPr>
          <p:cNvPr id="282" name="Google Shape;282;p4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Single-expression functions</a:t>
            </a:r>
            <a:endParaRPr/>
          </a:p>
        </p:txBody>
      </p:sp>
      <p:sp>
        <p:nvSpPr>
          <p:cNvPr id="288" name="Google Shape;288;p41"/>
          <p:cNvSpPr txBox="1">
            <a:spLocks noGrp="1"/>
          </p:cNvSpPr>
          <p:nvPr>
            <p:ph type="body" idx="1"/>
          </p:nvPr>
        </p:nvSpPr>
        <p:spPr>
          <a:xfrm>
            <a:off x="311700" y="1457275"/>
            <a:ext cx="8520600" cy="783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800">
                <a:solidFill>
                  <a:schemeClr val="dk1"/>
                </a:solidFill>
              </a:rPr>
              <a:t>Compact functions, or single-expression functions, make your code more concise and readable. </a:t>
            </a:r>
            <a:endParaRPr sz="1800"/>
          </a:p>
          <a:p>
            <a:pPr marL="0" lvl="0" indent="0" algn="l" rtl="0">
              <a:spcBef>
                <a:spcPts val="1000"/>
              </a:spcBef>
              <a:spcAft>
                <a:spcPts val="0"/>
              </a:spcAft>
              <a:buNone/>
            </a:pPr>
            <a:endParaRPr sz="1800"/>
          </a:p>
        </p:txBody>
      </p:sp>
      <p:sp>
        <p:nvSpPr>
          <p:cNvPr id="289" name="Google Shape;289;p4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a:t>
            </a:fld>
            <a:endParaRPr/>
          </a:p>
        </p:txBody>
      </p:sp>
      <p:sp>
        <p:nvSpPr>
          <p:cNvPr id="290" name="Google Shape;290;p41"/>
          <p:cNvSpPr txBox="1"/>
          <p:nvPr/>
        </p:nvSpPr>
        <p:spPr>
          <a:xfrm>
            <a:off x="311691" y="2310888"/>
            <a:ext cx="8575200" cy="9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double(x: Int): Int {</a:t>
            </a:r>
            <a:endParaRPr sz="1800">
              <a:solidFill>
                <a:srgbClr val="37474F"/>
              </a:solidFill>
              <a:latin typeface="Consolas"/>
              <a:ea typeface="Consolas"/>
              <a:cs typeface="Consolas"/>
              <a:sym typeface="Consolas"/>
            </a:endParaRPr>
          </a:p>
          <a:p>
            <a:pPr marL="0" lvl="0" indent="0" algn="l" rtl="0">
              <a:spcBef>
                <a:spcPts val="0"/>
              </a:spcBef>
              <a:spcAft>
                <a:spcPts val="0"/>
              </a:spcAft>
              <a:buNone/>
            </a:pPr>
            <a:r>
              <a:rPr lang="en" sz="1800">
                <a:solidFill>
                  <a:srgbClr val="37474F"/>
                </a:solidFill>
                <a:latin typeface="Consolas"/>
                <a:ea typeface="Consolas"/>
                <a:cs typeface="Consolas"/>
                <a:sym typeface="Consolas"/>
              </a:rPr>
              <a:t>    x * </a:t>
            </a:r>
            <a:r>
              <a:rPr lang="en" sz="1800">
                <a:solidFill>
                  <a:srgbClr val="C53929"/>
                </a:solidFill>
                <a:latin typeface="Consolas"/>
                <a:ea typeface="Consolas"/>
                <a:cs typeface="Consolas"/>
                <a:sym typeface="Consolas"/>
              </a:rPr>
              <a:t>2</a:t>
            </a:r>
            <a:endParaRPr sz="1800">
              <a:solidFill>
                <a:srgbClr val="37474F"/>
              </a:solidFill>
              <a:latin typeface="Consolas"/>
              <a:ea typeface="Consolas"/>
              <a:cs typeface="Consolas"/>
              <a:sym typeface="Consolas"/>
            </a:endParaRPr>
          </a:p>
          <a:p>
            <a:pPr marL="0" lvl="0" indent="0" algn="l" rtl="0">
              <a:lnSpc>
                <a:spcPct val="150000"/>
              </a:lnSpc>
              <a:spcBef>
                <a:spcPts val="0"/>
              </a:spcBef>
              <a:spcAft>
                <a:spcPts val="0"/>
              </a:spcAft>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p:txBody>
      </p:sp>
      <p:sp>
        <p:nvSpPr>
          <p:cNvPr id="291" name="Google Shape;291;p41"/>
          <p:cNvSpPr txBox="1"/>
          <p:nvPr/>
        </p:nvSpPr>
        <p:spPr>
          <a:xfrm>
            <a:off x="311709" y="3529288"/>
            <a:ext cx="8455500" cy="40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double(x: Int):Int = x * </a:t>
            </a:r>
            <a:r>
              <a:rPr lang="en" sz="1800">
                <a:solidFill>
                  <a:srgbClr val="C53929"/>
                </a:solidFill>
                <a:latin typeface="Consolas"/>
                <a:ea typeface="Consolas"/>
                <a:cs typeface="Consolas"/>
                <a:sym typeface="Consolas"/>
              </a:rPr>
              <a:t>2</a:t>
            </a:r>
            <a:endParaRPr sz="1800">
              <a:solidFill>
                <a:srgbClr val="C53929"/>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800">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p:txBody>
      </p:sp>
      <p:sp>
        <p:nvSpPr>
          <p:cNvPr id="292" name="Google Shape;292;p41"/>
          <p:cNvSpPr txBox="1"/>
          <p:nvPr/>
        </p:nvSpPr>
        <p:spPr>
          <a:xfrm>
            <a:off x="5987150" y="2332954"/>
            <a:ext cx="20547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Roboto"/>
                <a:ea typeface="Roboto"/>
                <a:cs typeface="Roboto"/>
                <a:sym typeface="Roboto"/>
              </a:rPr>
              <a:t>Complete version</a:t>
            </a:r>
            <a:endParaRPr sz="1800" b="1">
              <a:latin typeface="Roboto"/>
              <a:ea typeface="Roboto"/>
              <a:cs typeface="Roboto"/>
              <a:sym typeface="Roboto"/>
            </a:endParaRPr>
          </a:p>
        </p:txBody>
      </p:sp>
      <p:sp>
        <p:nvSpPr>
          <p:cNvPr id="293" name="Google Shape;293;p41"/>
          <p:cNvSpPr txBox="1"/>
          <p:nvPr/>
        </p:nvSpPr>
        <p:spPr>
          <a:xfrm>
            <a:off x="5987150" y="3515439"/>
            <a:ext cx="20547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Roboto"/>
                <a:ea typeface="Roboto"/>
                <a:cs typeface="Roboto"/>
                <a:sym typeface="Roboto"/>
              </a:rPr>
              <a:t>Compact version</a:t>
            </a:r>
            <a:endParaRPr sz="1800" b="1">
              <a:latin typeface="Roboto"/>
              <a:ea typeface="Roboto"/>
              <a:cs typeface="Roboto"/>
              <a:sym typeface="Roboto"/>
            </a:endParaRPr>
          </a:p>
        </p:txBody>
      </p:sp>
      <p:cxnSp>
        <p:nvCxnSpPr>
          <p:cNvPr id="294" name="Google Shape;294;p41"/>
          <p:cNvCxnSpPr/>
          <p:nvPr/>
        </p:nvCxnSpPr>
        <p:spPr>
          <a:xfrm>
            <a:off x="5112325" y="3737275"/>
            <a:ext cx="631800" cy="900"/>
          </a:xfrm>
          <a:prstGeom prst="straightConnector1">
            <a:avLst/>
          </a:prstGeom>
          <a:noFill/>
          <a:ln w="28575" cap="flat" cmpd="sng">
            <a:solidFill>
              <a:srgbClr val="4CAF50"/>
            </a:solidFill>
            <a:prstDash val="solid"/>
            <a:round/>
            <a:headEnd type="triangle" w="med" len="med"/>
            <a:tailEnd type="none" w="med" len="med"/>
          </a:ln>
        </p:spPr>
      </p:cxnSp>
      <p:cxnSp>
        <p:nvCxnSpPr>
          <p:cNvPr id="295" name="Google Shape;295;p41"/>
          <p:cNvCxnSpPr/>
          <p:nvPr/>
        </p:nvCxnSpPr>
        <p:spPr>
          <a:xfrm>
            <a:off x="5112325" y="2573025"/>
            <a:ext cx="631800" cy="900"/>
          </a:xfrm>
          <a:prstGeom prst="straightConnector1">
            <a:avLst/>
          </a:prstGeom>
          <a:noFill/>
          <a:ln w="28575" cap="flat" cmpd="sng">
            <a:solidFill>
              <a:srgbClr val="4CAF50"/>
            </a:solidFill>
            <a:prstDash val="solid"/>
            <a:round/>
            <a:headEnd type="triangle" w="med" len="med"/>
            <a:tailEnd type="none" w="med" len="med"/>
          </a:ln>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2"/>
          <p:cNvSpPr txBox="1">
            <a:spLocks noGrp="1"/>
          </p:cNvSpPr>
          <p:nvPr>
            <p:ph type="title"/>
          </p:nvPr>
        </p:nvSpPr>
        <p:spPr>
          <a:xfrm>
            <a:off x="311700" y="0"/>
            <a:ext cx="8520600" cy="466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t>Lambdas and higher-order functions</a:t>
            </a:r>
            <a:endParaRPr sz="4200"/>
          </a:p>
        </p:txBody>
      </p:sp>
      <p:sp>
        <p:nvSpPr>
          <p:cNvPr id="301" name="Google Shape;301;p4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Kotlin functions are first-class</a:t>
            </a:r>
            <a:endParaRPr/>
          </a:p>
        </p:txBody>
      </p:sp>
      <p:sp>
        <p:nvSpPr>
          <p:cNvPr id="307" name="Google Shape;307;p4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27</a:t>
            </a:fld>
            <a:endParaRPr/>
          </a:p>
        </p:txBody>
      </p:sp>
      <p:sp>
        <p:nvSpPr>
          <p:cNvPr id="308" name="Google Shape;308;p43"/>
          <p:cNvSpPr txBox="1"/>
          <p:nvPr/>
        </p:nvSpPr>
        <p:spPr>
          <a:xfrm>
            <a:off x="342900" y="1281575"/>
            <a:ext cx="8458200" cy="809400"/>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1000"/>
              </a:spcBef>
              <a:spcAft>
                <a:spcPts val="0"/>
              </a:spcAft>
              <a:buClr>
                <a:schemeClr val="dk1"/>
              </a:buClr>
              <a:buSzPts val="2200"/>
              <a:buFont typeface="Roboto"/>
              <a:buChar char="●"/>
            </a:pPr>
            <a:r>
              <a:rPr lang="en" sz="2200">
                <a:solidFill>
                  <a:schemeClr val="dk1"/>
                </a:solidFill>
                <a:latin typeface="Roboto"/>
                <a:ea typeface="Roboto"/>
                <a:cs typeface="Roboto"/>
                <a:sym typeface="Roboto"/>
              </a:rPr>
              <a:t>Kotlin functions can be stored in variables and data structures</a:t>
            </a:r>
            <a:endParaRPr sz="2200">
              <a:latin typeface="Roboto"/>
              <a:ea typeface="Roboto"/>
              <a:cs typeface="Roboto"/>
              <a:sym typeface="Roboto"/>
            </a:endParaRPr>
          </a:p>
        </p:txBody>
      </p:sp>
      <p:sp>
        <p:nvSpPr>
          <p:cNvPr id="309" name="Google Shape;309;p43"/>
          <p:cNvSpPr txBox="1"/>
          <p:nvPr/>
        </p:nvSpPr>
        <p:spPr>
          <a:xfrm>
            <a:off x="342900" y="2042275"/>
            <a:ext cx="8458200" cy="809400"/>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1000"/>
              </a:spcBef>
              <a:spcAft>
                <a:spcPts val="0"/>
              </a:spcAft>
              <a:buClr>
                <a:schemeClr val="dk1"/>
              </a:buClr>
              <a:buSzPts val="2200"/>
              <a:buFont typeface="Roboto"/>
              <a:buChar char="●"/>
            </a:pPr>
            <a:r>
              <a:rPr lang="en" sz="2200">
                <a:solidFill>
                  <a:schemeClr val="dk1"/>
                </a:solidFill>
                <a:latin typeface="Roboto"/>
                <a:ea typeface="Roboto"/>
                <a:cs typeface="Roboto"/>
                <a:sym typeface="Roboto"/>
              </a:rPr>
              <a:t>They can be passed as arguments to, and returned from, other higher-order functions </a:t>
            </a:r>
            <a:endParaRPr sz="2200">
              <a:latin typeface="Roboto"/>
              <a:ea typeface="Roboto"/>
              <a:cs typeface="Roboto"/>
              <a:sym typeface="Roboto"/>
            </a:endParaRPr>
          </a:p>
        </p:txBody>
      </p:sp>
      <p:sp>
        <p:nvSpPr>
          <p:cNvPr id="310" name="Google Shape;310;p43"/>
          <p:cNvSpPr txBox="1"/>
          <p:nvPr/>
        </p:nvSpPr>
        <p:spPr>
          <a:xfrm>
            <a:off x="342900" y="3096300"/>
            <a:ext cx="8458200" cy="809400"/>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1000"/>
              </a:spcBef>
              <a:spcAft>
                <a:spcPts val="0"/>
              </a:spcAft>
              <a:buClr>
                <a:schemeClr val="dk1"/>
              </a:buClr>
              <a:buSzPts val="2200"/>
              <a:buFont typeface="Roboto"/>
              <a:buChar char="●"/>
            </a:pPr>
            <a:r>
              <a:rPr lang="en" sz="2200">
                <a:solidFill>
                  <a:schemeClr val="dk1"/>
                </a:solidFill>
                <a:latin typeface="Roboto"/>
                <a:ea typeface="Roboto"/>
                <a:cs typeface="Roboto"/>
                <a:sym typeface="Roboto"/>
              </a:rPr>
              <a:t>You can use higher-order functions to create new "built-in" functions</a:t>
            </a:r>
            <a:endParaRPr sz="2200">
              <a:solidFill>
                <a:schemeClr val="dk1"/>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4"/>
          <p:cNvSpPr/>
          <p:nvPr/>
        </p:nvSpPr>
        <p:spPr>
          <a:xfrm>
            <a:off x="2756800" y="2811850"/>
            <a:ext cx="1367700" cy="352500"/>
          </a:xfrm>
          <a:prstGeom prst="rect">
            <a:avLst/>
          </a:prstGeom>
          <a:noFill/>
          <a:ln w="19050" cap="flat" cmpd="sng">
            <a:solidFill>
              <a:srgbClr val="4CAF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4"/>
          <p:cNvSpPr/>
          <p:nvPr/>
        </p:nvSpPr>
        <p:spPr>
          <a:xfrm>
            <a:off x="4506525" y="2811850"/>
            <a:ext cx="1327500" cy="352500"/>
          </a:xfrm>
          <a:prstGeom prst="rect">
            <a:avLst/>
          </a:prstGeom>
          <a:noFill/>
          <a:ln w="19050" cap="flat" cmpd="sng">
            <a:solidFill>
              <a:srgbClr val="4CAF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Lambda functions</a:t>
            </a:r>
            <a:endParaRPr/>
          </a:p>
        </p:txBody>
      </p:sp>
      <p:sp>
        <p:nvSpPr>
          <p:cNvPr id="318" name="Google Shape;318;p44"/>
          <p:cNvSpPr txBox="1">
            <a:spLocks noGrp="1"/>
          </p:cNvSpPr>
          <p:nvPr>
            <p:ph type="body" idx="1"/>
          </p:nvPr>
        </p:nvSpPr>
        <p:spPr>
          <a:xfrm>
            <a:off x="311700" y="2165675"/>
            <a:ext cx="8520600" cy="1835700"/>
          </a:xfrm>
          <a:prstGeom prst="rect">
            <a:avLst/>
          </a:prstGeom>
          <a:noFill/>
        </p:spPr>
        <p:txBody>
          <a:bodyPr spcFirstLastPara="1" wrap="square" lIns="91425" tIns="91425" rIns="91425" bIns="91425" anchor="t" anchorCtr="0">
            <a:noAutofit/>
          </a:bodyPr>
          <a:lstStyle/>
          <a:p>
            <a:pPr marL="0" lvl="0" indent="0" algn="l" rtl="0">
              <a:spcBef>
                <a:spcPts val="1000"/>
              </a:spcBef>
              <a:spcAft>
                <a:spcPts val="0"/>
              </a:spcAft>
              <a:buClr>
                <a:schemeClr val="dk1"/>
              </a:buClr>
              <a:buSzPts val="1100"/>
              <a:buFont typeface="Arial"/>
              <a:buNone/>
            </a:pPr>
            <a:r>
              <a:rPr lang="en" sz="1800" dirty="0">
                <a:solidFill>
                  <a:srgbClr val="3F51B5"/>
                </a:solidFill>
                <a:latin typeface="Consolas"/>
                <a:ea typeface="Consolas"/>
                <a:cs typeface="Consolas"/>
                <a:sym typeface="Consolas"/>
              </a:rPr>
              <a:t>var</a:t>
            </a:r>
            <a:r>
              <a:rPr lang="en" sz="1800" dirty="0">
                <a:latin typeface="Consolas"/>
                <a:ea typeface="Consolas"/>
                <a:cs typeface="Consolas"/>
                <a:sym typeface="Consolas"/>
              </a:rPr>
              <a:t> </a:t>
            </a:r>
            <a:r>
              <a:rPr lang="en" sz="1800" dirty="0" err="1">
                <a:latin typeface="Consolas"/>
                <a:ea typeface="Consolas"/>
                <a:cs typeface="Consolas"/>
                <a:sym typeface="Consolas"/>
              </a:rPr>
              <a:t>dirtLevel</a:t>
            </a:r>
            <a:r>
              <a:rPr lang="en" sz="1800" dirty="0">
                <a:latin typeface="Consolas"/>
                <a:ea typeface="Consolas"/>
                <a:cs typeface="Consolas"/>
                <a:sym typeface="Consolas"/>
              </a:rPr>
              <a:t> = </a:t>
            </a:r>
            <a:r>
              <a:rPr lang="en" sz="1800" dirty="0">
                <a:solidFill>
                  <a:srgbClr val="C53929"/>
                </a:solidFill>
                <a:latin typeface="Consolas"/>
                <a:ea typeface="Consolas"/>
                <a:cs typeface="Consolas"/>
                <a:sym typeface="Consolas"/>
              </a:rPr>
              <a:t>20</a:t>
            </a:r>
            <a:endParaRPr sz="1800" dirty="0">
              <a:solidFill>
                <a:srgbClr val="C53929"/>
              </a:solidFill>
              <a:latin typeface="Consolas"/>
              <a:ea typeface="Consolas"/>
              <a:cs typeface="Consolas"/>
              <a:sym typeface="Consolas"/>
            </a:endParaRPr>
          </a:p>
          <a:p>
            <a:pPr marL="0" lvl="0" indent="0" algn="l" rtl="0">
              <a:spcBef>
                <a:spcPts val="1000"/>
              </a:spcBef>
              <a:spcAft>
                <a:spcPts val="0"/>
              </a:spcAft>
              <a:buClr>
                <a:schemeClr val="dk1"/>
              </a:buClr>
              <a:buSzPts val="1100"/>
              <a:buFont typeface="Arial"/>
              <a:buNone/>
            </a:pPr>
            <a:r>
              <a:rPr lang="en" sz="1800" dirty="0" err="1">
                <a:solidFill>
                  <a:srgbClr val="3F51B5"/>
                </a:solidFill>
                <a:latin typeface="Consolas"/>
                <a:ea typeface="Consolas"/>
                <a:cs typeface="Consolas"/>
                <a:sym typeface="Consolas"/>
              </a:rPr>
              <a:t>val</a:t>
            </a:r>
            <a:r>
              <a:rPr lang="en" sz="1800" dirty="0">
                <a:latin typeface="Consolas"/>
                <a:ea typeface="Consolas"/>
                <a:cs typeface="Consolas"/>
                <a:sym typeface="Consolas"/>
              </a:rPr>
              <a:t> </a:t>
            </a:r>
            <a:r>
              <a:rPr lang="en" sz="1800" dirty="0" err="1">
                <a:latin typeface="Consolas"/>
                <a:ea typeface="Consolas"/>
                <a:cs typeface="Consolas"/>
                <a:sym typeface="Consolas"/>
              </a:rPr>
              <a:t>waterFilter</a:t>
            </a:r>
            <a:r>
              <a:rPr lang="en" sz="1800" dirty="0">
                <a:latin typeface="Consolas"/>
                <a:ea typeface="Consolas"/>
                <a:cs typeface="Consolas"/>
                <a:sym typeface="Consolas"/>
              </a:rPr>
              <a:t> = </a:t>
            </a:r>
            <a:r>
              <a:rPr lang="en" sz="1800" b="1" dirty="0">
                <a:latin typeface="Consolas"/>
                <a:ea typeface="Consolas"/>
                <a:cs typeface="Consolas"/>
                <a:sym typeface="Consolas"/>
              </a:rPr>
              <a:t>{level: Int -&gt; level / </a:t>
            </a:r>
            <a:r>
              <a:rPr lang="en" sz="1800" b="1" dirty="0">
                <a:solidFill>
                  <a:srgbClr val="C53929"/>
                </a:solidFill>
                <a:latin typeface="Consolas"/>
                <a:ea typeface="Consolas"/>
                <a:cs typeface="Consolas"/>
                <a:sym typeface="Consolas"/>
              </a:rPr>
              <a:t>2</a:t>
            </a:r>
            <a:r>
              <a:rPr lang="en" sz="1800" b="1" dirty="0">
                <a:latin typeface="Consolas"/>
                <a:ea typeface="Consolas"/>
                <a:cs typeface="Consolas"/>
                <a:sym typeface="Consolas"/>
              </a:rPr>
              <a:t>}</a:t>
            </a:r>
            <a:endParaRPr sz="1800" b="1" dirty="0">
              <a:latin typeface="Consolas"/>
              <a:ea typeface="Consolas"/>
              <a:cs typeface="Consolas"/>
              <a:sym typeface="Consolas"/>
            </a:endParaRPr>
          </a:p>
          <a:p>
            <a:pPr marL="0" lvl="0" indent="0" algn="l" rtl="0">
              <a:spcBef>
                <a:spcPts val="1000"/>
              </a:spcBef>
              <a:spcAft>
                <a:spcPts val="0"/>
              </a:spcAft>
              <a:buClr>
                <a:schemeClr val="dk1"/>
              </a:buClr>
              <a:buSzPts val="1100"/>
              <a:buFont typeface="Arial"/>
              <a:buNone/>
            </a:pPr>
            <a:r>
              <a:rPr lang="en" sz="1800" dirty="0" err="1">
                <a:latin typeface="Consolas"/>
                <a:ea typeface="Consolas"/>
                <a:cs typeface="Consolas"/>
                <a:sym typeface="Consolas"/>
              </a:rPr>
              <a:t>println</a:t>
            </a:r>
            <a:r>
              <a:rPr lang="en" sz="1800" dirty="0">
                <a:latin typeface="Consolas"/>
                <a:ea typeface="Consolas"/>
                <a:cs typeface="Consolas"/>
                <a:sym typeface="Consolas"/>
              </a:rPr>
              <a:t>(</a:t>
            </a:r>
            <a:r>
              <a:rPr lang="en" sz="1800" dirty="0" err="1">
                <a:latin typeface="Consolas"/>
                <a:ea typeface="Consolas"/>
                <a:cs typeface="Consolas"/>
                <a:sym typeface="Consolas"/>
              </a:rPr>
              <a:t>waterFilter</a:t>
            </a:r>
            <a:r>
              <a:rPr lang="en" sz="1800" dirty="0">
                <a:latin typeface="Consolas"/>
                <a:ea typeface="Consolas"/>
                <a:cs typeface="Consolas"/>
                <a:sym typeface="Consolas"/>
              </a:rPr>
              <a:t>(</a:t>
            </a:r>
            <a:r>
              <a:rPr lang="en" sz="1800" dirty="0" err="1">
                <a:latin typeface="Consolas"/>
                <a:ea typeface="Consolas"/>
                <a:cs typeface="Consolas"/>
                <a:sym typeface="Consolas"/>
              </a:rPr>
              <a:t>dirtLevel</a:t>
            </a:r>
            <a:r>
              <a:rPr lang="en" sz="1800" dirty="0">
                <a:latin typeface="Consolas"/>
                <a:ea typeface="Consolas"/>
                <a:cs typeface="Consolas"/>
                <a:sym typeface="Consolas"/>
              </a:rPr>
              <a:t>))</a:t>
            </a:r>
            <a:endParaRPr sz="1800" dirty="0">
              <a:latin typeface="Consolas"/>
              <a:ea typeface="Consolas"/>
              <a:cs typeface="Consolas"/>
              <a:sym typeface="Consolas"/>
            </a:endParaRPr>
          </a:p>
          <a:p>
            <a:pPr marL="0" lvl="0" indent="0" algn="l" rtl="0">
              <a:spcBef>
                <a:spcPts val="1000"/>
              </a:spcBef>
              <a:spcAft>
                <a:spcPts val="0"/>
              </a:spcAft>
              <a:buNone/>
            </a:pPr>
            <a:r>
              <a:rPr lang="en" sz="1800" dirty="0">
                <a:solidFill>
                  <a:srgbClr val="1155CC"/>
                </a:solidFill>
                <a:latin typeface="Consolas"/>
                <a:ea typeface="Consolas"/>
                <a:cs typeface="Consolas"/>
                <a:sym typeface="Consolas"/>
              </a:rPr>
              <a:t>⇒ 10</a:t>
            </a:r>
            <a:endParaRPr dirty="0"/>
          </a:p>
        </p:txBody>
      </p:sp>
      <p:sp>
        <p:nvSpPr>
          <p:cNvPr id="319" name="Google Shape;319;p4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28</a:t>
            </a:fld>
            <a:endParaRPr/>
          </a:p>
        </p:txBody>
      </p:sp>
      <p:sp>
        <p:nvSpPr>
          <p:cNvPr id="320" name="Google Shape;320;p44"/>
          <p:cNvSpPr txBox="1"/>
          <p:nvPr/>
        </p:nvSpPr>
        <p:spPr>
          <a:xfrm>
            <a:off x="388950" y="1179450"/>
            <a:ext cx="8421600" cy="45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A lambda is an expression that makes a function that has no name. </a:t>
            </a:r>
            <a:endParaRPr sz="1800">
              <a:latin typeface="Roboto"/>
              <a:ea typeface="Roboto"/>
              <a:cs typeface="Roboto"/>
              <a:sym typeface="Roboto"/>
            </a:endParaRPr>
          </a:p>
        </p:txBody>
      </p:sp>
      <p:cxnSp>
        <p:nvCxnSpPr>
          <p:cNvPr id="321" name="Google Shape;321;p44"/>
          <p:cNvCxnSpPr/>
          <p:nvPr/>
        </p:nvCxnSpPr>
        <p:spPr>
          <a:xfrm rot="10800000" flipH="1">
            <a:off x="4280665" y="2423571"/>
            <a:ext cx="304200" cy="461400"/>
          </a:xfrm>
          <a:prstGeom prst="straightConnector1">
            <a:avLst/>
          </a:prstGeom>
          <a:noFill/>
          <a:ln w="28575" cap="flat" cmpd="sng">
            <a:solidFill>
              <a:srgbClr val="4CAF50"/>
            </a:solidFill>
            <a:prstDash val="solid"/>
            <a:round/>
            <a:headEnd type="triangle" w="med" len="med"/>
            <a:tailEnd type="none" w="med" len="med"/>
          </a:ln>
        </p:spPr>
      </p:cxnSp>
      <p:sp>
        <p:nvSpPr>
          <p:cNvPr id="322" name="Google Shape;322;p44"/>
          <p:cNvSpPr txBox="1"/>
          <p:nvPr/>
        </p:nvSpPr>
        <p:spPr>
          <a:xfrm>
            <a:off x="4592865" y="2098352"/>
            <a:ext cx="1719900" cy="45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Roboto"/>
                <a:ea typeface="Roboto"/>
                <a:cs typeface="Roboto"/>
                <a:sym typeface="Roboto"/>
              </a:rPr>
              <a:t>Function arrow</a:t>
            </a:r>
            <a:endParaRPr sz="1800" b="1">
              <a:latin typeface="Roboto"/>
              <a:ea typeface="Roboto"/>
              <a:cs typeface="Roboto"/>
              <a:sym typeface="Roboto"/>
            </a:endParaRPr>
          </a:p>
        </p:txBody>
      </p:sp>
      <p:cxnSp>
        <p:nvCxnSpPr>
          <p:cNvPr id="323" name="Google Shape;323;p44"/>
          <p:cNvCxnSpPr/>
          <p:nvPr/>
        </p:nvCxnSpPr>
        <p:spPr>
          <a:xfrm>
            <a:off x="5315900" y="3240550"/>
            <a:ext cx="551700" cy="519300"/>
          </a:xfrm>
          <a:prstGeom prst="straightConnector1">
            <a:avLst/>
          </a:prstGeom>
          <a:noFill/>
          <a:ln w="28575" cap="flat" cmpd="sng">
            <a:solidFill>
              <a:srgbClr val="4CAF50"/>
            </a:solidFill>
            <a:prstDash val="solid"/>
            <a:round/>
            <a:headEnd type="triangle" w="med" len="med"/>
            <a:tailEnd type="none" w="med" len="med"/>
          </a:ln>
        </p:spPr>
      </p:cxnSp>
      <p:sp>
        <p:nvSpPr>
          <p:cNvPr id="324" name="Google Shape;324;p44"/>
          <p:cNvSpPr txBox="1"/>
          <p:nvPr/>
        </p:nvSpPr>
        <p:spPr>
          <a:xfrm>
            <a:off x="5832150" y="3659400"/>
            <a:ext cx="1931700" cy="35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Roboto"/>
                <a:ea typeface="Roboto"/>
                <a:cs typeface="Roboto"/>
                <a:sym typeface="Roboto"/>
              </a:rPr>
              <a:t>Code to execute</a:t>
            </a:r>
            <a:endParaRPr sz="1800" b="1">
              <a:latin typeface="Roboto"/>
              <a:ea typeface="Roboto"/>
              <a:cs typeface="Roboto"/>
              <a:sym typeface="Roboto"/>
            </a:endParaRPr>
          </a:p>
        </p:txBody>
      </p:sp>
      <p:cxnSp>
        <p:nvCxnSpPr>
          <p:cNvPr id="325" name="Google Shape;325;p44"/>
          <p:cNvCxnSpPr/>
          <p:nvPr/>
        </p:nvCxnSpPr>
        <p:spPr>
          <a:xfrm rot="10800000" flipH="1">
            <a:off x="3505200" y="2138200"/>
            <a:ext cx="459600" cy="621300"/>
          </a:xfrm>
          <a:prstGeom prst="straightConnector1">
            <a:avLst/>
          </a:prstGeom>
          <a:noFill/>
          <a:ln w="28575" cap="flat" cmpd="sng">
            <a:solidFill>
              <a:srgbClr val="4CAF50"/>
            </a:solidFill>
            <a:prstDash val="solid"/>
            <a:round/>
            <a:headEnd type="triangle" w="med" len="med"/>
            <a:tailEnd type="none" w="med" len="med"/>
          </a:ln>
        </p:spPr>
      </p:cxnSp>
      <p:sp>
        <p:nvSpPr>
          <p:cNvPr id="326" name="Google Shape;326;p44"/>
          <p:cNvSpPr txBox="1"/>
          <p:nvPr/>
        </p:nvSpPr>
        <p:spPr>
          <a:xfrm>
            <a:off x="3949191" y="1747590"/>
            <a:ext cx="2428200" cy="38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Roboto"/>
                <a:ea typeface="Roboto"/>
                <a:cs typeface="Roboto"/>
                <a:sym typeface="Roboto"/>
              </a:rPr>
              <a:t>Parameter and type</a:t>
            </a:r>
            <a:endParaRPr sz="1800" b="1">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45"/>
          <p:cNvSpPr/>
          <p:nvPr/>
        </p:nvSpPr>
        <p:spPr>
          <a:xfrm>
            <a:off x="4496775" y="2457350"/>
            <a:ext cx="2524200" cy="384600"/>
          </a:xfrm>
          <a:prstGeom prst="rect">
            <a:avLst/>
          </a:prstGeom>
          <a:noFill/>
          <a:ln w="19050" cap="flat" cmpd="sng">
            <a:solidFill>
              <a:srgbClr val="4CAF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4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Syntax for function types</a:t>
            </a:r>
            <a:endParaRPr/>
          </a:p>
        </p:txBody>
      </p:sp>
      <p:sp>
        <p:nvSpPr>
          <p:cNvPr id="333" name="Google Shape;333;p45"/>
          <p:cNvSpPr txBox="1">
            <a:spLocks noGrp="1"/>
          </p:cNvSpPr>
          <p:nvPr>
            <p:ph type="body" idx="1"/>
          </p:nvPr>
        </p:nvSpPr>
        <p:spPr>
          <a:xfrm>
            <a:off x="387900" y="2295475"/>
            <a:ext cx="8413200" cy="7437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waterFilter: (Int) -&gt; Int = {level -&gt; level / </a:t>
            </a:r>
            <a:r>
              <a:rPr lang="en" sz="1800">
                <a:solidFill>
                  <a:srgbClr val="C53929"/>
                </a:solidFill>
                <a:latin typeface="Consolas"/>
                <a:ea typeface="Consolas"/>
                <a:cs typeface="Consolas"/>
                <a:sym typeface="Consolas"/>
              </a:rPr>
              <a:t>2</a:t>
            </a: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334" name="Google Shape;334;p4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29</a:t>
            </a:fld>
            <a:endParaRPr/>
          </a:p>
        </p:txBody>
      </p:sp>
      <p:sp>
        <p:nvSpPr>
          <p:cNvPr id="335" name="Google Shape;335;p45"/>
          <p:cNvSpPr txBox="1"/>
          <p:nvPr/>
        </p:nvSpPr>
        <p:spPr>
          <a:xfrm>
            <a:off x="364000" y="1186950"/>
            <a:ext cx="8468100" cy="743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latin typeface="Roboto"/>
                <a:ea typeface="Roboto"/>
                <a:cs typeface="Roboto"/>
                <a:sym typeface="Roboto"/>
              </a:rPr>
              <a:t>Kotlin's syntax for function types is closely related to its syntax for lambdas. Declare a variable that holds a function.</a:t>
            </a:r>
            <a:endParaRPr sz="1800">
              <a:latin typeface="Roboto"/>
              <a:ea typeface="Roboto"/>
              <a:cs typeface="Roboto"/>
              <a:sym typeface="Roboto"/>
            </a:endParaRPr>
          </a:p>
        </p:txBody>
      </p:sp>
      <p:sp>
        <p:nvSpPr>
          <p:cNvPr id="336" name="Google Shape;336;p45"/>
          <p:cNvSpPr/>
          <p:nvPr/>
        </p:nvSpPr>
        <p:spPr>
          <a:xfrm>
            <a:off x="2591083" y="2457350"/>
            <a:ext cx="1587900" cy="384600"/>
          </a:xfrm>
          <a:prstGeom prst="rect">
            <a:avLst/>
          </a:prstGeom>
          <a:noFill/>
          <a:ln w="19050" cap="flat" cmpd="sng">
            <a:solidFill>
              <a:srgbClr val="4CAF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5"/>
          <p:cNvSpPr/>
          <p:nvPr/>
        </p:nvSpPr>
        <p:spPr>
          <a:xfrm>
            <a:off x="934174" y="2457350"/>
            <a:ext cx="1433400" cy="384600"/>
          </a:xfrm>
          <a:prstGeom prst="rect">
            <a:avLst/>
          </a:prstGeom>
          <a:noFill/>
          <a:ln w="19050" cap="flat" cmpd="sng">
            <a:solidFill>
              <a:srgbClr val="4CAF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45"/>
          <p:cNvSpPr txBox="1"/>
          <p:nvPr/>
        </p:nvSpPr>
        <p:spPr>
          <a:xfrm>
            <a:off x="2174852" y="3430258"/>
            <a:ext cx="2851800" cy="45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Roboto"/>
                <a:ea typeface="Roboto"/>
                <a:cs typeface="Roboto"/>
                <a:sym typeface="Roboto"/>
              </a:rPr>
              <a:t>Data type of variable</a:t>
            </a:r>
            <a:endParaRPr sz="1800" b="1">
              <a:latin typeface="Roboto"/>
              <a:ea typeface="Roboto"/>
              <a:cs typeface="Roboto"/>
              <a:sym typeface="Roboto"/>
            </a:endParaRPr>
          </a:p>
          <a:p>
            <a:pPr marL="0" lvl="0" indent="0" algn="ctr" rtl="0">
              <a:spcBef>
                <a:spcPts val="0"/>
              </a:spcBef>
              <a:spcAft>
                <a:spcPts val="0"/>
              </a:spcAft>
              <a:buNone/>
            </a:pPr>
            <a:r>
              <a:rPr lang="en" sz="1800" b="1">
                <a:latin typeface="Roboto"/>
                <a:ea typeface="Roboto"/>
                <a:cs typeface="Roboto"/>
                <a:sym typeface="Roboto"/>
              </a:rPr>
              <a:t>(function type)</a:t>
            </a:r>
            <a:endParaRPr sz="1800" b="1">
              <a:latin typeface="Roboto"/>
              <a:ea typeface="Roboto"/>
              <a:cs typeface="Roboto"/>
              <a:sym typeface="Roboto"/>
            </a:endParaRPr>
          </a:p>
        </p:txBody>
      </p:sp>
      <p:sp>
        <p:nvSpPr>
          <p:cNvPr id="339" name="Google Shape;339;p45"/>
          <p:cNvSpPr txBox="1"/>
          <p:nvPr/>
        </p:nvSpPr>
        <p:spPr>
          <a:xfrm>
            <a:off x="170627" y="3430258"/>
            <a:ext cx="2851800" cy="45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Roboto"/>
                <a:ea typeface="Roboto"/>
                <a:cs typeface="Roboto"/>
                <a:sym typeface="Roboto"/>
              </a:rPr>
              <a:t>Variable name</a:t>
            </a:r>
            <a:endParaRPr sz="1800" b="1">
              <a:latin typeface="Roboto"/>
              <a:ea typeface="Roboto"/>
              <a:cs typeface="Roboto"/>
              <a:sym typeface="Roboto"/>
            </a:endParaRPr>
          </a:p>
        </p:txBody>
      </p:sp>
      <p:sp>
        <p:nvSpPr>
          <p:cNvPr id="340" name="Google Shape;340;p45"/>
          <p:cNvSpPr txBox="1"/>
          <p:nvPr/>
        </p:nvSpPr>
        <p:spPr>
          <a:xfrm>
            <a:off x="5026650" y="3430250"/>
            <a:ext cx="2212800" cy="45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Roboto"/>
                <a:ea typeface="Roboto"/>
                <a:cs typeface="Roboto"/>
                <a:sym typeface="Roboto"/>
              </a:rPr>
              <a:t>Function</a:t>
            </a:r>
            <a:endParaRPr sz="1800" b="1">
              <a:latin typeface="Roboto"/>
              <a:ea typeface="Roboto"/>
              <a:cs typeface="Roboto"/>
              <a:sym typeface="Roboto"/>
            </a:endParaRPr>
          </a:p>
        </p:txBody>
      </p:sp>
      <p:cxnSp>
        <p:nvCxnSpPr>
          <p:cNvPr id="341" name="Google Shape;341;p45"/>
          <p:cNvCxnSpPr>
            <a:endCxn id="339" idx="0"/>
          </p:cNvCxnSpPr>
          <p:nvPr/>
        </p:nvCxnSpPr>
        <p:spPr>
          <a:xfrm flipH="1">
            <a:off x="1596527" y="2952058"/>
            <a:ext cx="3300" cy="478200"/>
          </a:xfrm>
          <a:prstGeom prst="straightConnector1">
            <a:avLst/>
          </a:prstGeom>
          <a:noFill/>
          <a:ln w="28575" cap="flat" cmpd="sng">
            <a:solidFill>
              <a:srgbClr val="4CAF50"/>
            </a:solidFill>
            <a:prstDash val="solid"/>
            <a:round/>
            <a:headEnd type="triangle" w="med" len="med"/>
            <a:tailEnd type="none" w="med" len="med"/>
          </a:ln>
        </p:spPr>
      </p:cxnSp>
      <p:cxnSp>
        <p:nvCxnSpPr>
          <p:cNvPr id="342" name="Google Shape;342;p45"/>
          <p:cNvCxnSpPr/>
          <p:nvPr/>
        </p:nvCxnSpPr>
        <p:spPr>
          <a:xfrm flipH="1">
            <a:off x="3383376" y="2962982"/>
            <a:ext cx="3300" cy="478200"/>
          </a:xfrm>
          <a:prstGeom prst="straightConnector1">
            <a:avLst/>
          </a:prstGeom>
          <a:noFill/>
          <a:ln w="28575" cap="flat" cmpd="sng">
            <a:solidFill>
              <a:srgbClr val="4CAF50"/>
            </a:solidFill>
            <a:prstDash val="solid"/>
            <a:round/>
            <a:headEnd type="triangle" w="med" len="med"/>
            <a:tailEnd type="none" w="med" len="med"/>
          </a:ln>
        </p:spPr>
      </p:cxnSp>
      <p:cxnSp>
        <p:nvCxnSpPr>
          <p:cNvPr id="343" name="Google Shape;343;p45"/>
          <p:cNvCxnSpPr/>
          <p:nvPr/>
        </p:nvCxnSpPr>
        <p:spPr>
          <a:xfrm flipH="1">
            <a:off x="5888652" y="2962983"/>
            <a:ext cx="3300" cy="478200"/>
          </a:xfrm>
          <a:prstGeom prst="straightConnector1">
            <a:avLst/>
          </a:prstGeom>
          <a:noFill/>
          <a:ln w="28575" cap="flat" cmpd="sng">
            <a:solidFill>
              <a:srgbClr val="4CAF50"/>
            </a:solidFill>
            <a:prstDash val="solid"/>
            <a:round/>
            <a:headEnd type="triangl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0"/>
            <a:ext cx="8520600" cy="466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t>Programs in Kotlin</a:t>
            </a:r>
            <a:endParaRPr sz="4200"/>
          </a:p>
        </p:txBody>
      </p:sp>
      <p:sp>
        <p:nvSpPr>
          <p:cNvPr id="94" name="Google Shape;94;p1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Higher-order functions</a:t>
            </a:r>
            <a:endParaRPr/>
          </a:p>
        </p:txBody>
      </p:sp>
      <p:sp>
        <p:nvSpPr>
          <p:cNvPr id="349" name="Google Shape;349;p46"/>
          <p:cNvSpPr txBox="1">
            <a:spLocks noGrp="1"/>
          </p:cNvSpPr>
          <p:nvPr>
            <p:ph type="body" idx="1"/>
          </p:nvPr>
        </p:nvSpPr>
        <p:spPr>
          <a:xfrm>
            <a:off x="311700" y="1076275"/>
            <a:ext cx="8520600" cy="6735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1800"/>
              <a:t>Higher-order functions take functions as parameters, or return a function.</a:t>
            </a:r>
            <a:endParaRPr sz="1800"/>
          </a:p>
        </p:txBody>
      </p:sp>
      <p:sp>
        <p:nvSpPr>
          <p:cNvPr id="350" name="Google Shape;350;p4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30</a:t>
            </a:fld>
            <a:endParaRPr/>
          </a:p>
        </p:txBody>
      </p:sp>
      <p:sp>
        <p:nvSpPr>
          <p:cNvPr id="351" name="Google Shape;351;p46"/>
          <p:cNvSpPr txBox="1"/>
          <p:nvPr/>
        </p:nvSpPr>
        <p:spPr>
          <a:xfrm>
            <a:off x="397808" y="1788176"/>
            <a:ext cx="8329800" cy="12168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800" dirty="0">
                <a:solidFill>
                  <a:srgbClr val="3F51B5"/>
                </a:solidFill>
                <a:latin typeface="Consolas"/>
                <a:ea typeface="Consolas"/>
                <a:cs typeface="Consolas"/>
                <a:sym typeface="Consolas"/>
              </a:rPr>
              <a:t>fun</a:t>
            </a:r>
            <a:r>
              <a:rPr lang="en" sz="1800" dirty="0">
                <a:solidFill>
                  <a:srgbClr val="37474F"/>
                </a:solidFill>
                <a:latin typeface="Consolas"/>
                <a:ea typeface="Consolas"/>
                <a:cs typeface="Consolas"/>
                <a:sym typeface="Consolas"/>
              </a:rPr>
              <a:t> </a:t>
            </a:r>
            <a:r>
              <a:rPr lang="en" sz="1800" dirty="0" err="1">
                <a:solidFill>
                  <a:srgbClr val="37474F"/>
                </a:solidFill>
                <a:latin typeface="Consolas"/>
                <a:ea typeface="Consolas"/>
                <a:cs typeface="Consolas"/>
                <a:sym typeface="Consolas"/>
              </a:rPr>
              <a:t>encodeMsg</a:t>
            </a:r>
            <a:r>
              <a:rPr lang="en" sz="1800" dirty="0">
                <a:solidFill>
                  <a:srgbClr val="37474F"/>
                </a:solidFill>
                <a:latin typeface="Consolas"/>
                <a:ea typeface="Consolas"/>
                <a:cs typeface="Consolas"/>
                <a:sym typeface="Consolas"/>
              </a:rPr>
              <a:t>(msg: String, encode: (String) -&gt; String): String {​</a:t>
            </a:r>
            <a:endParaRPr sz="1800" dirty="0">
              <a:solidFill>
                <a:srgbClr val="37474F"/>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dirty="0">
                <a:solidFill>
                  <a:srgbClr val="37474F"/>
                </a:solidFill>
                <a:latin typeface="Consolas"/>
                <a:ea typeface="Consolas"/>
                <a:cs typeface="Consolas"/>
                <a:sym typeface="Consolas"/>
              </a:rPr>
              <a:t>    </a:t>
            </a:r>
            <a:r>
              <a:rPr lang="en" sz="1800" dirty="0">
                <a:solidFill>
                  <a:srgbClr val="3F51B5"/>
                </a:solidFill>
                <a:latin typeface="Consolas"/>
                <a:ea typeface="Consolas"/>
                <a:cs typeface="Consolas"/>
                <a:sym typeface="Consolas"/>
              </a:rPr>
              <a:t>return</a:t>
            </a:r>
            <a:r>
              <a:rPr lang="en" sz="1800" dirty="0">
                <a:solidFill>
                  <a:srgbClr val="37474F"/>
                </a:solidFill>
                <a:latin typeface="Consolas"/>
                <a:ea typeface="Consolas"/>
                <a:cs typeface="Consolas"/>
                <a:sym typeface="Consolas"/>
              </a:rPr>
              <a:t> encode(msg)</a:t>
            </a:r>
            <a:endParaRPr sz="1800" dirty="0">
              <a:solidFill>
                <a:srgbClr val="37474F"/>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dirty="0">
                <a:solidFill>
                  <a:srgbClr val="37474F"/>
                </a:solidFill>
                <a:latin typeface="Consolas"/>
                <a:ea typeface="Consolas"/>
                <a:cs typeface="Consolas"/>
                <a:sym typeface="Consolas"/>
              </a:rPr>
              <a:t>}</a:t>
            </a:r>
            <a:endParaRPr sz="1800" dirty="0">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endParaRPr sz="1800" dirty="0">
              <a:latin typeface="Consolas"/>
              <a:ea typeface="Consolas"/>
              <a:cs typeface="Consolas"/>
              <a:sym typeface="Consolas"/>
            </a:endParaRPr>
          </a:p>
        </p:txBody>
      </p:sp>
      <p:sp>
        <p:nvSpPr>
          <p:cNvPr id="352" name="Google Shape;352;p46"/>
          <p:cNvSpPr txBox="1"/>
          <p:nvPr/>
        </p:nvSpPr>
        <p:spPr>
          <a:xfrm>
            <a:off x="302408" y="3682122"/>
            <a:ext cx="8520600" cy="742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latin typeface="Roboto"/>
                <a:ea typeface="Roboto"/>
                <a:cs typeface="Roboto"/>
                <a:sym typeface="Roboto"/>
              </a:rPr>
              <a:t>The body of the code calls the function that was passed as the second argument, and passes the first argument along to it.</a:t>
            </a:r>
            <a:endParaRPr sz="1800" dirty="0">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4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Higher-order functions</a:t>
            </a:r>
            <a:endParaRPr/>
          </a:p>
        </p:txBody>
      </p:sp>
      <p:sp>
        <p:nvSpPr>
          <p:cNvPr id="358" name="Google Shape;358;p47"/>
          <p:cNvSpPr txBox="1">
            <a:spLocks noGrp="1"/>
          </p:cNvSpPr>
          <p:nvPr>
            <p:ph type="body" idx="1"/>
          </p:nvPr>
        </p:nvSpPr>
        <p:spPr>
          <a:xfrm>
            <a:off x="311700" y="1076275"/>
            <a:ext cx="8520600" cy="6741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1800"/>
              <a:t>To call this function, pass it a string and a function.</a:t>
            </a:r>
            <a:endParaRPr sz="1800"/>
          </a:p>
        </p:txBody>
      </p:sp>
      <p:sp>
        <p:nvSpPr>
          <p:cNvPr id="359" name="Google Shape;359;p4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31</a:t>
            </a:fld>
            <a:endParaRPr/>
          </a:p>
        </p:txBody>
      </p:sp>
      <p:sp>
        <p:nvSpPr>
          <p:cNvPr id="360" name="Google Shape;360;p47"/>
          <p:cNvSpPr txBox="1"/>
          <p:nvPr/>
        </p:nvSpPr>
        <p:spPr>
          <a:xfrm>
            <a:off x="338200" y="2034550"/>
            <a:ext cx="8279100" cy="14511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800" dirty="0" err="1">
                <a:solidFill>
                  <a:srgbClr val="3F51B5"/>
                </a:solidFill>
                <a:latin typeface="Consolas"/>
                <a:ea typeface="Consolas"/>
                <a:cs typeface="Consolas"/>
                <a:sym typeface="Consolas"/>
              </a:rPr>
              <a:t>val</a:t>
            </a:r>
            <a:r>
              <a:rPr lang="en" sz="1800" dirty="0">
                <a:latin typeface="Consolas"/>
                <a:ea typeface="Consolas"/>
                <a:cs typeface="Consolas"/>
                <a:sym typeface="Consolas"/>
              </a:rPr>
              <a:t> enc1: (String) -&gt; String = { input -&gt; </a:t>
            </a:r>
            <a:r>
              <a:rPr lang="en" sz="1800" dirty="0" err="1">
                <a:latin typeface="Consolas"/>
                <a:ea typeface="Consolas"/>
                <a:cs typeface="Consolas"/>
                <a:sym typeface="Consolas"/>
              </a:rPr>
              <a:t>input.toUpperCase</a:t>
            </a:r>
            <a:r>
              <a:rPr lang="en" sz="1800" dirty="0">
                <a:latin typeface="Consolas"/>
                <a:ea typeface="Consolas"/>
                <a:cs typeface="Consolas"/>
                <a:sym typeface="Consolas"/>
              </a:rPr>
              <a:t>() }</a:t>
            </a:r>
            <a:endParaRPr sz="1800" dirty="0">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dirty="0" err="1">
                <a:latin typeface="Consolas"/>
                <a:ea typeface="Consolas"/>
                <a:cs typeface="Consolas"/>
                <a:sym typeface="Consolas"/>
              </a:rPr>
              <a:t>println</a:t>
            </a:r>
            <a:r>
              <a:rPr lang="en" sz="1800" dirty="0">
                <a:latin typeface="Consolas"/>
                <a:ea typeface="Consolas"/>
                <a:cs typeface="Consolas"/>
                <a:sym typeface="Consolas"/>
              </a:rPr>
              <a:t>(</a:t>
            </a:r>
            <a:r>
              <a:rPr lang="en" sz="1800" b="1" dirty="0" err="1">
                <a:latin typeface="Consolas"/>
                <a:ea typeface="Consolas"/>
                <a:cs typeface="Consolas"/>
                <a:sym typeface="Consolas"/>
              </a:rPr>
              <a:t>encodeMsg</a:t>
            </a:r>
            <a:r>
              <a:rPr lang="en" sz="1800" b="1" dirty="0">
                <a:latin typeface="Consolas"/>
                <a:ea typeface="Consolas"/>
                <a:cs typeface="Consolas"/>
                <a:sym typeface="Consolas"/>
              </a:rPr>
              <a:t>(</a:t>
            </a:r>
            <a:r>
              <a:rPr lang="en" sz="1800" b="1" dirty="0">
                <a:solidFill>
                  <a:srgbClr val="388E3C"/>
                </a:solidFill>
                <a:latin typeface="Consolas"/>
                <a:ea typeface="Consolas"/>
                <a:cs typeface="Consolas"/>
                <a:sym typeface="Consolas"/>
              </a:rPr>
              <a:t>"</a:t>
            </a:r>
            <a:r>
              <a:rPr lang="en" sz="1800" b="1" dirty="0" err="1">
                <a:solidFill>
                  <a:srgbClr val="388E3C"/>
                </a:solidFill>
                <a:latin typeface="Consolas"/>
                <a:ea typeface="Consolas"/>
                <a:cs typeface="Consolas"/>
                <a:sym typeface="Consolas"/>
              </a:rPr>
              <a:t>abc</a:t>
            </a:r>
            <a:r>
              <a:rPr lang="en" sz="1800" b="1" dirty="0">
                <a:solidFill>
                  <a:srgbClr val="388E3C"/>
                </a:solidFill>
                <a:latin typeface="Consolas"/>
                <a:ea typeface="Consolas"/>
                <a:cs typeface="Consolas"/>
                <a:sym typeface="Consolas"/>
              </a:rPr>
              <a:t>"</a:t>
            </a:r>
            <a:r>
              <a:rPr lang="en" sz="1800" b="1" dirty="0">
                <a:latin typeface="Consolas"/>
                <a:ea typeface="Consolas"/>
                <a:cs typeface="Consolas"/>
                <a:sym typeface="Consolas"/>
              </a:rPr>
              <a:t>, enc1)</a:t>
            </a:r>
            <a:r>
              <a:rPr lang="en" sz="1800" dirty="0">
                <a:latin typeface="Consolas"/>
                <a:ea typeface="Consolas"/>
                <a:cs typeface="Consolas"/>
                <a:sym typeface="Consolas"/>
              </a:rPr>
              <a:t>)</a:t>
            </a:r>
            <a:endParaRPr sz="1800" dirty="0">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endParaRPr sz="1800" dirty="0">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endParaRPr sz="1800" dirty="0">
              <a:latin typeface="Consolas"/>
              <a:ea typeface="Consolas"/>
              <a:cs typeface="Consolas"/>
              <a:sym typeface="Consolas"/>
            </a:endParaRPr>
          </a:p>
          <a:p>
            <a:pPr marL="0" lvl="0" indent="0" algn="l" rtl="0">
              <a:lnSpc>
                <a:spcPct val="150000"/>
              </a:lnSpc>
              <a:spcBef>
                <a:spcPts val="0"/>
              </a:spcBef>
              <a:spcAft>
                <a:spcPts val="0"/>
              </a:spcAft>
              <a:buNone/>
            </a:pPr>
            <a:endParaRPr sz="1800" dirty="0">
              <a:latin typeface="Consolas"/>
              <a:ea typeface="Consolas"/>
              <a:cs typeface="Consolas"/>
              <a:sym typeface="Consolas"/>
            </a:endParaRPr>
          </a:p>
        </p:txBody>
      </p:sp>
      <p:sp>
        <p:nvSpPr>
          <p:cNvPr id="361" name="Google Shape;361;p47"/>
          <p:cNvSpPr txBox="1"/>
          <p:nvPr/>
        </p:nvSpPr>
        <p:spPr>
          <a:xfrm>
            <a:off x="311700" y="3416850"/>
            <a:ext cx="8520600" cy="74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Using a function type separates its implementation from its usage.</a:t>
            </a:r>
            <a:endParaRPr sz="1800">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4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Passing a function reference</a:t>
            </a:r>
            <a:endParaRPr/>
          </a:p>
        </p:txBody>
      </p:sp>
      <p:sp>
        <p:nvSpPr>
          <p:cNvPr id="367" name="Google Shape;367;p48"/>
          <p:cNvSpPr txBox="1">
            <a:spLocks noGrp="1"/>
          </p:cNvSpPr>
          <p:nvPr>
            <p:ph type="body" idx="1"/>
          </p:nvPr>
        </p:nvSpPr>
        <p:spPr>
          <a:xfrm>
            <a:off x="311800" y="1000075"/>
            <a:ext cx="8520600" cy="6741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1800">
                <a:solidFill>
                  <a:schemeClr val="dk1"/>
                </a:solidFill>
              </a:rPr>
              <a:t>Use the </a:t>
            </a:r>
            <a:r>
              <a:rPr lang="en" sz="1800" b="1">
                <a:solidFill>
                  <a:schemeClr val="dk1"/>
                </a:solidFill>
                <a:latin typeface="Courier New"/>
                <a:ea typeface="Courier New"/>
                <a:cs typeface="Courier New"/>
                <a:sym typeface="Courier New"/>
              </a:rPr>
              <a:t>::</a:t>
            </a:r>
            <a:r>
              <a:rPr lang="en" sz="1800">
                <a:solidFill>
                  <a:schemeClr val="dk1"/>
                </a:solidFill>
              </a:rPr>
              <a:t> operator t</a:t>
            </a:r>
            <a:r>
              <a:rPr lang="en" sz="1800"/>
              <a:t>o pass a named function </a:t>
            </a:r>
            <a:r>
              <a:rPr lang="en" sz="1800">
                <a:solidFill>
                  <a:schemeClr val="dk1"/>
                </a:solidFill>
              </a:rPr>
              <a:t>as an argument to another function</a:t>
            </a:r>
            <a:r>
              <a:rPr lang="en" sz="1800"/>
              <a:t>. </a:t>
            </a:r>
            <a:endParaRPr sz="1800"/>
          </a:p>
          <a:p>
            <a:pPr marL="0" lvl="0" indent="0" algn="l" rtl="0">
              <a:spcBef>
                <a:spcPts val="1000"/>
              </a:spcBef>
              <a:spcAft>
                <a:spcPts val="0"/>
              </a:spcAft>
              <a:buNone/>
            </a:pPr>
            <a:endParaRPr sz="1800"/>
          </a:p>
        </p:txBody>
      </p:sp>
      <p:sp>
        <p:nvSpPr>
          <p:cNvPr id="368" name="Google Shape;368;p4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32</a:t>
            </a:fld>
            <a:endParaRPr/>
          </a:p>
        </p:txBody>
      </p:sp>
      <p:sp>
        <p:nvSpPr>
          <p:cNvPr id="369" name="Google Shape;369;p48"/>
          <p:cNvSpPr txBox="1"/>
          <p:nvPr/>
        </p:nvSpPr>
        <p:spPr>
          <a:xfrm>
            <a:off x="314100" y="1882150"/>
            <a:ext cx="8182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enc2(input:String): String = input.reversed()</a:t>
            </a:r>
            <a:endParaRPr sz="1800">
              <a:latin typeface="Consolas"/>
              <a:ea typeface="Consolas"/>
              <a:cs typeface="Consolas"/>
              <a:sym typeface="Consolas"/>
            </a:endParaRPr>
          </a:p>
        </p:txBody>
      </p:sp>
      <p:sp>
        <p:nvSpPr>
          <p:cNvPr id="370" name="Google Shape;370;p48"/>
          <p:cNvSpPr txBox="1"/>
          <p:nvPr/>
        </p:nvSpPr>
        <p:spPr>
          <a:xfrm>
            <a:off x="314100" y="3269579"/>
            <a:ext cx="8520600" cy="67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The </a:t>
            </a:r>
            <a:r>
              <a:rPr lang="en" sz="1800" b="1">
                <a:latin typeface="Courier New"/>
                <a:ea typeface="Courier New"/>
                <a:cs typeface="Courier New"/>
                <a:sym typeface="Courier New"/>
              </a:rPr>
              <a:t>::</a:t>
            </a:r>
            <a:r>
              <a:rPr lang="en" sz="1800">
                <a:latin typeface="Roboto"/>
                <a:ea typeface="Roboto"/>
                <a:cs typeface="Roboto"/>
                <a:sym typeface="Roboto"/>
              </a:rPr>
              <a:t> operator lets Kotlin know that you are passing the function reference as an argument, and not trying to call the function.</a:t>
            </a:r>
            <a:endParaRPr sz="1800">
              <a:latin typeface="Roboto"/>
              <a:ea typeface="Roboto"/>
              <a:cs typeface="Roboto"/>
              <a:sym typeface="Roboto"/>
            </a:endParaRPr>
          </a:p>
        </p:txBody>
      </p:sp>
      <p:sp>
        <p:nvSpPr>
          <p:cNvPr id="371" name="Google Shape;371;p48"/>
          <p:cNvSpPr txBox="1"/>
          <p:nvPr/>
        </p:nvSpPr>
        <p:spPr>
          <a:xfrm>
            <a:off x="317375" y="2337400"/>
            <a:ext cx="69384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encodeMessage(</a:t>
            </a:r>
            <a:r>
              <a:rPr lang="en" sz="1800">
                <a:solidFill>
                  <a:srgbClr val="388E3C"/>
                </a:solidFill>
                <a:latin typeface="Consolas"/>
                <a:ea typeface="Consolas"/>
                <a:cs typeface="Consolas"/>
                <a:sym typeface="Consolas"/>
              </a:rPr>
              <a:t>"abc"</a:t>
            </a:r>
            <a:r>
              <a:rPr lang="en" sz="1800">
                <a:solidFill>
                  <a:schemeClr val="dk1"/>
                </a:solidFill>
                <a:latin typeface="Consolas"/>
                <a:ea typeface="Consolas"/>
                <a:cs typeface="Consolas"/>
                <a:sym typeface="Consolas"/>
              </a:rPr>
              <a:t>, </a:t>
            </a:r>
            <a:r>
              <a:rPr lang="en" sz="1800" b="1">
                <a:solidFill>
                  <a:schemeClr val="dk1"/>
                </a:solidFill>
                <a:latin typeface="Consolas"/>
                <a:ea typeface="Consolas"/>
                <a:cs typeface="Consolas"/>
                <a:sym typeface="Consolas"/>
              </a:rPr>
              <a:t>::enc2</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800">
              <a:solidFill>
                <a:srgbClr val="1155CC"/>
              </a:solidFill>
              <a:latin typeface="Consolas"/>
              <a:ea typeface="Consolas"/>
              <a:cs typeface="Consolas"/>
              <a:sym typeface="Consolas"/>
            </a:endParaRPr>
          </a:p>
          <a:p>
            <a:pPr marL="0" lvl="0" indent="0" algn="l" rtl="0">
              <a:spcBef>
                <a:spcPts val="0"/>
              </a:spcBef>
              <a:spcAft>
                <a:spcPts val="0"/>
              </a:spcAft>
              <a:buNone/>
            </a:pPr>
            <a:endParaRPr>
              <a:latin typeface="Roboto"/>
              <a:ea typeface="Roboto"/>
              <a:cs typeface="Roboto"/>
              <a:sym typeface="Roboto"/>
            </a:endParaRPr>
          </a:p>
        </p:txBody>
      </p:sp>
      <p:sp>
        <p:nvSpPr>
          <p:cNvPr id="372" name="Google Shape;372;p48"/>
          <p:cNvSpPr/>
          <p:nvPr/>
        </p:nvSpPr>
        <p:spPr>
          <a:xfrm>
            <a:off x="3040337" y="2411025"/>
            <a:ext cx="871500" cy="320100"/>
          </a:xfrm>
          <a:prstGeom prst="rect">
            <a:avLst/>
          </a:prstGeom>
          <a:noFill/>
          <a:ln w="19050" cap="flat" cmpd="sng">
            <a:solidFill>
              <a:srgbClr val="4CAF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3" name="Google Shape;373;p48"/>
          <p:cNvCxnSpPr/>
          <p:nvPr/>
        </p:nvCxnSpPr>
        <p:spPr>
          <a:xfrm>
            <a:off x="4037275" y="2581200"/>
            <a:ext cx="973800" cy="104100"/>
          </a:xfrm>
          <a:prstGeom prst="straightConnector1">
            <a:avLst/>
          </a:prstGeom>
          <a:noFill/>
          <a:ln w="28575" cap="flat" cmpd="sng">
            <a:solidFill>
              <a:srgbClr val="4CAF50"/>
            </a:solidFill>
            <a:prstDash val="solid"/>
            <a:round/>
            <a:headEnd type="triangle" w="med" len="med"/>
            <a:tailEnd type="none" w="med" len="med"/>
          </a:ln>
        </p:spPr>
      </p:cxnSp>
      <p:sp>
        <p:nvSpPr>
          <p:cNvPr id="374" name="Google Shape;374;p48"/>
          <p:cNvSpPr txBox="1"/>
          <p:nvPr/>
        </p:nvSpPr>
        <p:spPr>
          <a:xfrm>
            <a:off x="5160175" y="2352075"/>
            <a:ext cx="3597900" cy="77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Roboto"/>
                <a:ea typeface="Roboto"/>
                <a:cs typeface="Roboto"/>
                <a:sym typeface="Roboto"/>
              </a:rPr>
              <a:t>Passing a named function,</a:t>
            </a:r>
            <a:endParaRPr sz="1800" b="1">
              <a:latin typeface="Roboto"/>
              <a:ea typeface="Roboto"/>
              <a:cs typeface="Roboto"/>
              <a:sym typeface="Roboto"/>
            </a:endParaRPr>
          </a:p>
          <a:p>
            <a:pPr marL="0" lvl="0" indent="0" algn="l" rtl="0">
              <a:spcBef>
                <a:spcPts val="0"/>
              </a:spcBef>
              <a:spcAft>
                <a:spcPts val="0"/>
              </a:spcAft>
              <a:buNone/>
            </a:pPr>
            <a:r>
              <a:rPr lang="en" sz="1800" b="1">
                <a:latin typeface="Roboto"/>
                <a:ea typeface="Roboto"/>
                <a:cs typeface="Roboto"/>
                <a:sym typeface="Roboto"/>
              </a:rPr>
              <a:t>not a lambda</a:t>
            </a:r>
            <a:endParaRPr sz="1800" b="1">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4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Last parameter call syntax</a:t>
            </a:r>
            <a:endParaRPr dirty="0"/>
          </a:p>
        </p:txBody>
      </p:sp>
      <p:sp>
        <p:nvSpPr>
          <p:cNvPr id="380" name="Google Shape;380;p49"/>
          <p:cNvSpPr txBox="1">
            <a:spLocks noGrp="1"/>
          </p:cNvSpPr>
          <p:nvPr>
            <p:ph type="body" idx="1"/>
          </p:nvPr>
        </p:nvSpPr>
        <p:spPr>
          <a:xfrm>
            <a:off x="342900" y="1211625"/>
            <a:ext cx="8520600" cy="6540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1800"/>
              <a:t>Kotlin prefers that any parameter that takes a function is the last parameter. </a:t>
            </a:r>
            <a:endParaRPr sz="1800"/>
          </a:p>
          <a:p>
            <a:pPr marL="0" lvl="0" indent="0" algn="l" rtl="0">
              <a:spcBef>
                <a:spcPts val="1000"/>
              </a:spcBef>
              <a:spcAft>
                <a:spcPts val="0"/>
              </a:spcAft>
              <a:buNone/>
            </a:pPr>
            <a:endParaRPr sz="1800"/>
          </a:p>
        </p:txBody>
      </p:sp>
      <p:sp>
        <p:nvSpPr>
          <p:cNvPr id="381" name="Google Shape;381;p4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33</a:t>
            </a:fld>
            <a:endParaRPr/>
          </a:p>
        </p:txBody>
      </p:sp>
      <p:sp>
        <p:nvSpPr>
          <p:cNvPr id="382" name="Google Shape;382;p49"/>
          <p:cNvSpPr txBox="1"/>
          <p:nvPr/>
        </p:nvSpPr>
        <p:spPr>
          <a:xfrm>
            <a:off x="314100" y="1882150"/>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encodeMessage(</a:t>
            </a:r>
            <a:r>
              <a:rPr lang="en" sz="1800">
                <a:solidFill>
                  <a:srgbClr val="388E3C"/>
                </a:solidFill>
                <a:latin typeface="Consolas"/>
                <a:ea typeface="Consolas"/>
                <a:cs typeface="Consolas"/>
                <a:sym typeface="Consolas"/>
              </a:rPr>
              <a:t>"acronym"</a:t>
            </a:r>
            <a:r>
              <a:rPr lang="en" sz="1800">
                <a:latin typeface="Consolas"/>
                <a:ea typeface="Consolas"/>
                <a:cs typeface="Consolas"/>
                <a:sym typeface="Consolas"/>
              </a:rPr>
              <a:t>, { input -&gt; input.toUpperCase() })</a:t>
            </a:r>
            <a:endParaRPr sz="1800">
              <a:solidFill>
                <a:srgbClr val="1155CC"/>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800">
              <a:latin typeface="Consolas"/>
              <a:ea typeface="Consolas"/>
              <a:cs typeface="Consolas"/>
              <a:sym typeface="Consolas"/>
            </a:endParaRPr>
          </a:p>
        </p:txBody>
      </p:sp>
      <p:sp>
        <p:nvSpPr>
          <p:cNvPr id="383" name="Google Shape;383;p49"/>
          <p:cNvSpPr txBox="1"/>
          <p:nvPr/>
        </p:nvSpPr>
        <p:spPr>
          <a:xfrm>
            <a:off x="311700" y="2873100"/>
            <a:ext cx="8520600" cy="65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You can pass a lambda as a function parameter without putting it inside the parentheses.</a:t>
            </a:r>
            <a:endParaRPr sz="1800">
              <a:latin typeface="Roboto"/>
              <a:ea typeface="Roboto"/>
              <a:cs typeface="Roboto"/>
              <a:sym typeface="Roboto"/>
            </a:endParaRPr>
          </a:p>
        </p:txBody>
      </p:sp>
      <p:sp>
        <p:nvSpPr>
          <p:cNvPr id="384" name="Google Shape;384;p49"/>
          <p:cNvSpPr txBox="1"/>
          <p:nvPr/>
        </p:nvSpPr>
        <p:spPr>
          <a:xfrm>
            <a:off x="342900" y="3660950"/>
            <a:ext cx="7664400" cy="65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err="1">
                <a:latin typeface="Consolas"/>
                <a:ea typeface="Consolas"/>
                <a:cs typeface="Consolas"/>
                <a:sym typeface="Consolas"/>
              </a:rPr>
              <a:t>encodeMsg</a:t>
            </a:r>
            <a:r>
              <a:rPr lang="en" sz="1800" dirty="0">
                <a:latin typeface="Consolas"/>
                <a:ea typeface="Consolas"/>
                <a:cs typeface="Consolas"/>
                <a:sym typeface="Consolas"/>
              </a:rPr>
              <a:t>(</a:t>
            </a:r>
            <a:r>
              <a:rPr lang="en" sz="1800" dirty="0">
                <a:solidFill>
                  <a:srgbClr val="388E3C"/>
                </a:solidFill>
                <a:latin typeface="Consolas"/>
                <a:ea typeface="Consolas"/>
                <a:cs typeface="Consolas"/>
                <a:sym typeface="Consolas"/>
              </a:rPr>
              <a:t>"acronym"</a:t>
            </a:r>
            <a:r>
              <a:rPr lang="en" sz="1800" dirty="0">
                <a:latin typeface="Consolas"/>
                <a:ea typeface="Consolas"/>
                <a:cs typeface="Consolas"/>
                <a:sym typeface="Consolas"/>
              </a:rPr>
              <a:t>) { input -&gt; </a:t>
            </a:r>
            <a:r>
              <a:rPr lang="en" sz="1800" dirty="0" err="1">
                <a:latin typeface="Consolas"/>
                <a:ea typeface="Consolas"/>
                <a:cs typeface="Consolas"/>
                <a:sym typeface="Consolas"/>
              </a:rPr>
              <a:t>input.toUpperCase</a:t>
            </a:r>
            <a:r>
              <a:rPr lang="en" sz="1800" dirty="0">
                <a:latin typeface="Consolas"/>
                <a:ea typeface="Consolas"/>
                <a:cs typeface="Consolas"/>
                <a:sym typeface="Consolas"/>
              </a:rPr>
              <a:t>() }</a:t>
            </a:r>
            <a:endParaRPr sz="1800" dirty="0">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3"/>
                                        </p:tgtEl>
                                        <p:attrNameLst>
                                          <p:attrName>style.visibility</p:attrName>
                                        </p:attrNameLst>
                                      </p:cBhvr>
                                      <p:to>
                                        <p:strVal val="visible"/>
                                      </p:to>
                                    </p:set>
                                    <p:animEffect transition="in" filter="fade">
                                      <p:cBhvr>
                                        <p:cTn id="7" dur="1000"/>
                                        <p:tgtEl>
                                          <p:spTgt spid="383"/>
                                        </p:tgtEl>
                                      </p:cBhvr>
                                    </p:animEffect>
                                  </p:childTnLst>
                                </p:cTn>
                              </p:par>
                              <p:par>
                                <p:cTn id="8" presetID="10" presetClass="entr" presetSubtype="0" fill="hold" nodeType="withEffect">
                                  <p:stCondLst>
                                    <p:cond delay="0"/>
                                  </p:stCondLst>
                                  <p:childTnLst>
                                    <p:set>
                                      <p:cBhvr>
                                        <p:cTn id="9" dur="1" fill="hold">
                                          <p:stCondLst>
                                            <p:cond delay="0"/>
                                          </p:stCondLst>
                                        </p:cTn>
                                        <p:tgtEl>
                                          <p:spTgt spid="384"/>
                                        </p:tgtEl>
                                        <p:attrNameLst>
                                          <p:attrName>style.visibility</p:attrName>
                                        </p:attrNameLst>
                                      </p:cBhvr>
                                      <p:to>
                                        <p:strVal val="visible"/>
                                      </p:to>
                                    </p:set>
                                    <p:animEffect transition="in" filter="fade">
                                      <p:cBhvr>
                                        <p:cTn id="10" dur="1000"/>
                                        <p:tgtEl>
                                          <p:spTgt spid="3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5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Using higher-order functions</a:t>
            </a:r>
            <a:endParaRPr/>
          </a:p>
        </p:txBody>
      </p:sp>
      <p:sp>
        <p:nvSpPr>
          <p:cNvPr id="390" name="Google Shape;390;p50"/>
          <p:cNvSpPr txBox="1">
            <a:spLocks noGrp="1"/>
          </p:cNvSpPr>
          <p:nvPr>
            <p:ph type="body" idx="1"/>
          </p:nvPr>
        </p:nvSpPr>
        <p:spPr>
          <a:xfrm>
            <a:off x="311700" y="1685875"/>
            <a:ext cx="8520600" cy="52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Many Kotlin built-in functions are defined </a:t>
            </a:r>
            <a:r>
              <a:rPr lang="en" sz="1800">
                <a:solidFill>
                  <a:schemeClr val="dk1"/>
                </a:solidFill>
              </a:rPr>
              <a:t>using last parameter call syntax.</a:t>
            </a:r>
            <a:endParaRPr sz="1800"/>
          </a:p>
        </p:txBody>
      </p:sp>
      <p:sp>
        <p:nvSpPr>
          <p:cNvPr id="391" name="Google Shape;391;p5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34</a:t>
            </a:fld>
            <a:endParaRPr/>
          </a:p>
        </p:txBody>
      </p:sp>
      <p:sp>
        <p:nvSpPr>
          <p:cNvPr id="392" name="Google Shape;392;p50"/>
          <p:cNvSpPr txBox="1"/>
          <p:nvPr/>
        </p:nvSpPr>
        <p:spPr>
          <a:xfrm>
            <a:off x="311700" y="2224675"/>
            <a:ext cx="7917900" cy="46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rgbClr val="3F51B5"/>
                </a:solidFill>
                <a:latin typeface="Consolas"/>
                <a:ea typeface="Consolas"/>
                <a:cs typeface="Consolas"/>
                <a:sym typeface="Consolas"/>
              </a:rPr>
              <a:t>inline fun</a:t>
            </a:r>
            <a:r>
              <a:rPr lang="en" sz="1800" dirty="0">
                <a:latin typeface="Consolas"/>
                <a:ea typeface="Consolas"/>
                <a:cs typeface="Consolas"/>
                <a:sym typeface="Consolas"/>
              </a:rPr>
              <a:t> repeat(times: Int, action: (Int) -&gt; Unit)</a:t>
            </a:r>
            <a:endParaRPr sz="1800" dirty="0">
              <a:latin typeface="Consolas"/>
              <a:ea typeface="Consolas"/>
              <a:cs typeface="Consolas"/>
              <a:sym typeface="Consolas"/>
            </a:endParaRPr>
          </a:p>
        </p:txBody>
      </p:sp>
      <p:sp>
        <p:nvSpPr>
          <p:cNvPr id="393" name="Google Shape;393;p50"/>
          <p:cNvSpPr txBox="1"/>
          <p:nvPr/>
        </p:nvSpPr>
        <p:spPr>
          <a:xfrm>
            <a:off x="311700" y="2664675"/>
            <a:ext cx="7448100" cy="697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dirty="0">
                <a:latin typeface="Consolas"/>
                <a:ea typeface="Consolas"/>
                <a:cs typeface="Consolas"/>
                <a:sym typeface="Consolas"/>
              </a:rPr>
              <a:t>repeat(</a:t>
            </a:r>
            <a:r>
              <a:rPr lang="en" sz="1800" dirty="0">
                <a:solidFill>
                  <a:srgbClr val="C53929"/>
                </a:solidFill>
                <a:latin typeface="Consolas"/>
                <a:ea typeface="Consolas"/>
                <a:cs typeface="Consolas"/>
                <a:sym typeface="Consolas"/>
              </a:rPr>
              <a:t>3</a:t>
            </a:r>
            <a:r>
              <a:rPr lang="en" sz="1800" dirty="0">
                <a:latin typeface="Consolas"/>
                <a:ea typeface="Consolas"/>
                <a:cs typeface="Consolas"/>
                <a:sym typeface="Consolas"/>
              </a:rPr>
              <a:t>) {</a:t>
            </a:r>
            <a:endParaRPr sz="1800" dirty="0">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dirty="0">
                <a:latin typeface="Consolas"/>
                <a:ea typeface="Consolas"/>
                <a:cs typeface="Consolas"/>
                <a:sym typeface="Consolas"/>
              </a:rPr>
              <a:t>    </a:t>
            </a:r>
            <a:r>
              <a:rPr lang="en" sz="1800" dirty="0" err="1">
                <a:latin typeface="Consolas"/>
                <a:ea typeface="Consolas"/>
                <a:cs typeface="Consolas"/>
                <a:sym typeface="Consolas"/>
              </a:rPr>
              <a:t>println</a:t>
            </a:r>
            <a:r>
              <a:rPr lang="en" sz="1800" dirty="0">
                <a:latin typeface="Consolas"/>
                <a:ea typeface="Consolas"/>
                <a:cs typeface="Consolas"/>
                <a:sym typeface="Consolas"/>
              </a:rPr>
              <a:t>(</a:t>
            </a:r>
            <a:r>
              <a:rPr lang="en" sz="1800" dirty="0">
                <a:solidFill>
                  <a:srgbClr val="388E3C"/>
                </a:solidFill>
                <a:latin typeface="Consolas"/>
                <a:ea typeface="Consolas"/>
                <a:cs typeface="Consolas"/>
                <a:sym typeface="Consolas"/>
              </a:rPr>
              <a:t>"Hello"</a:t>
            </a:r>
            <a:r>
              <a:rPr lang="en" sz="1800" dirty="0">
                <a:latin typeface="Consolas"/>
                <a:ea typeface="Consolas"/>
                <a:cs typeface="Consolas"/>
                <a:sym typeface="Consolas"/>
              </a:rPr>
              <a:t>)</a:t>
            </a:r>
            <a:endParaRPr sz="1800" dirty="0">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dirty="0">
                <a:latin typeface="Consolas"/>
                <a:ea typeface="Consolas"/>
                <a:cs typeface="Consolas"/>
                <a:sym typeface="Consolas"/>
              </a:rPr>
              <a:t>}</a:t>
            </a:r>
            <a:endParaRPr sz="1800" dirty="0">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endParaRPr sz="1800" dirty="0">
              <a:latin typeface="Consolas"/>
              <a:ea typeface="Consolas"/>
              <a:cs typeface="Consolas"/>
              <a:sym typeface="Consolas"/>
            </a:endParaRPr>
          </a:p>
          <a:p>
            <a:pPr marL="0" lvl="0" indent="0" algn="l" rtl="0">
              <a:lnSpc>
                <a:spcPct val="115000"/>
              </a:lnSpc>
              <a:spcBef>
                <a:spcPts val="0"/>
              </a:spcBef>
              <a:spcAft>
                <a:spcPts val="0"/>
              </a:spcAft>
              <a:buNone/>
            </a:pPr>
            <a:endParaRPr sz="1800" dirty="0">
              <a:latin typeface="Consolas"/>
              <a:ea typeface="Consolas"/>
              <a:cs typeface="Consolas"/>
              <a:sym typeface="Consola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51"/>
          <p:cNvSpPr txBox="1">
            <a:spLocks noGrp="1"/>
          </p:cNvSpPr>
          <p:nvPr>
            <p:ph type="title"/>
          </p:nvPr>
        </p:nvSpPr>
        <p:spPr>
          <a:xfrm>
            <a:off x="311700" y="0"/>
            <a:ext cx="8520600" cy="466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t>List filters</a:t>
            </a:r>
            <a:endParaRPr sz="4200"/>
          </a:p>
        </p:txBody>
      </p:sp>
      <p:sp>
        <p:nvSpPr>
          <p:cNvPr id="399" name="Google Shape;399;p5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5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List filters</a:t>
            </a:r>
            <a:endParaRPr/>
          </a:p>
        </p:txBody>
      </p:sp>
      <p:sp>
        <p:nvSpPr>
          <p:cNvPr id="405" name="Google Shape;405;p5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36</a:t>
            </a:fld>
            <a:endParaRPr/>
          </a:p>
        </p:txBody>
      </p:sp>
      <p:sp>
        <p:nvSpPr>
          <p:cNvPr id="406" name="Google Shape;406;p52"/>
          <p:cNvSpPr txBox="1"/>
          <p:nvPr/>
        </p:nvSpPr>
        <p:spPr>
          <a:xfrm>
            <a:off x="278400" y="1144000"/>
            <a:ext cx="8710500" cy="49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a:latin typeface="Roboto"/>
                <a:ea typeface="Roboto"/>
                <a:cs typeface="Roboto"/>
                <a:sym typeface="Roboto"/>
              </a:rPr>
              <a:t>Get part of a list based on some condition </a:t>
            </a:r>
            <a:endParaRPr sz="2200">
              <a:latin typeface="Roboto"/>
              <a:ea typeface="Roboto"/>
              <a:cs typeface="Roboto"/>
              <a:sym typeface="Roboto"/>
            </a:endParaRPr>
          </a:p>
        </p:txBody>
      </p:sp>
      <p:graphicFrame>
        <p:nvGraphicFramePr>
          <p:cNvPr id="407" name="Google Shape;407;p52"/>
          <p:cNvGraphicFramePr/>
          <p:nvPr/>
        </p:nvGraphicFramePr>
        <p:xfrm>
          <a:off x="415114" y="1966000"/>
          <a:ext cx="8330250" cy="670530"/>
        </p:xfrm>
        <a:graphic>
          <a:graphicData uri="http://schemas.openxmlformats.org/drawingml/2006/table">
            <a:tbl>
              <a:tblPr>
                <a:noFill/>
                <a:tableStyleId>{EC0F1CDB-7657-491C-BE3C-9BC569C94D79}</a:tableStyleId>
              </a:tblPr>
              <a:tblGrid>
                <a:gridCol w="1388375">
                  <a:extLst>
                    <a:ext uri="{9D8B030D-6E8A-4147-A177-3AD203B41FA5}">
                      <a16:colId xmlns:a16="http://schemas.microsoft.com/office/drawing/2014/main" val="20000"/>
                    </a:ext>
                  </a:extLst>
                </a:gridCol>
                <a:gridCol w="1388375">
                  <a:extLst>
                    <a:ext uri="{9D8B030D-6E8A-4147-A177-3AD203B41FA5}">
                      <a16:colId xmlns:a16="http://schemas.microsoft.com/office/drawing/2014/main" val="20001"/>
                    </a:ext>
                  </a:extLst>
                </a:gridCol>
                <a:gridCol w="1388375">
                  <a:extLst>
                    <a:ext uri="{9D8B030D-6E8A-4147-A177-3AD203B41FA5}">
                      <a16:colId xmlns:a16="http://schemas.microsoft.com/office/drawing/2014/main" val="20002"/>
                    </a:ext>
                  </a:extLst>
                </a:gridCol>
                <a:gridCol w="1388375">
                  <a:extLst>
                    <a:ext uri="{9D8B030D-6E8A-4147-A177-3AD203B41FA5}">
                      <a16:colId xmlns:a16="http://schemas.microsoft.com/office/drawing/2014/main" val="20003"/>
                    </a:ext>
                  </a:extLst>
                </a:gridCol>
                <a:gridCol w="1388375">
                  <a:extLst>
                    <a:ext uri="{9D8B030D-6E8A-4147-A177-3AD203B41FA5}">
                      <a16:colId xmlns:a16="http://schemas.microsoft.com/office/drawing/2014/main" val="20004"/>
                    </a:ext>
                  </a:extLst>
                </a:gridCol>
                <a:gridCol w="1388375">
                  <a:extLst>
                    <a:ext uri="{9D8B030D-6E8A-4147-A177-3AD203B41FA5}">
                      <a16:colId xmlns:a16="http://schemas.microsoft.com/office/drawing/2014/main" val="20005"/>
                    </a:ext>
                  </a:extLst>
                </a:gridCol>
              </a:tblGrid>
              <a:tr h="572700">
                <a:tc>
                  <a:txBody>
                    <a:bodyPr/>
                    <a:lstStyle/>
                    <a:p>
                      <a:pPr marL="0" lvl="0" indent="0" algn="ctr" rtl="0">
                        <a:spcBef>
                          <a:spcPts val="0"/>
                        </a:spcBef>
                        <a:spcAft>
                          <a:spcPts val="0"/>
                        </a:spcAft>
                        <a:buNone/>
                      </a:pPr>
                      <a:r>
                        <a:rPr lang="en" sz="1600">
                          <a:latin typeface="Roboto"/>
                          <a:ea typeface="Roboto"/>
                          <a:cs typeface="Roboto"/>
                          <a:sym typeface="Roboto"/>
                        </a:rPr>
                        <a:t>red</a:t>
                      </a:r>
                      <a:endParaRPr sz="1600">
                        <a:latin typeface="Roboto"/>
                        <a:ea typeface="Roboto"/>
                        <a:cs typeface="Roboto"/>
                        <a:sym typeface="Roboto"/>
                      </a:endParaRPr>
                    </a:p>
                  </a:txBody>
                  <a:tcPr marL="91425" marR="9142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Roboto"/>
                          <a:ea typeface="Roboto"/>
                          <a:cs typeface="Roboto"/>
                          <a:sym typeface="Roboto"/>
                        </a:rPr>
                        <a:t>red-orange</a:t>
                      </a:r>
                      <a:endParaRPr sz="1600">
                        <a:latin typeface="Roboto"/>
                        <a:ea typeface="Roboto"/>
                        <a:cs typeface="Roboto"/>
                        <a:sym typeface="Roboto"/>
                      </a:endParaRPr>
                    </a:p>
                  </a:txBody>
                  <a:tcPr marL="91425" marR="9142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Roboto"/>
                          <a:ea typeface="Roboto"/>
                          <a:cs typeface="Roboto"/>
                          <a:sym typeface="Roboto"/>
                        </a:rPr>
                        <a:t>dark red</a:t>
                      </a:r>
                      <a:endParaRPr sz="1600">
                        <a:latin typeface="Roboto"/>
                        <a:ea typeface="Roboto"/>
                        <a:cs typeface="Roboto"/>
                        <a:sym typeface="Roboto"/>
                      </a:endParaRPr>
                    </a:p>
                  </a:txBody>
                  <a:tcPr marL="91425" marR="9142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Roboto"/>
                          <a:ea typeface="Roboto"/>
                          <a:cs typeface="Roboto"/>
                          <a:sym typeface="Roboto"/>
                        </a:rPr>
                        <a:t>orange</a:t>
                      </a:r>
                      <a:endParaRPr sz="1600">
                        <a:latin typeface="Roboto"/>
                        <a:ea typeface="Roboto"/>
                        <a:cs typeface="Roboto"/>
                        <a:sym typeface="Roboto"/>
                      </a:endParaRPr>
                    </a:p>
                  </a:txBody>
                  <a:tcPr marL="91425" marR="9142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Roboto"/>
                          <a:ea typeface="Roboto"/>
                          <a:cs typeface="Roboto"/>
                          <a:sym typeface="Roboto"/>
                        </a:rPr>
                        <a:t>bright orange</a:t>
                      </a:r>
                      <a:endParaRPr sz="1600">
                        <a:latin typeface="Roboto"/>
                        <a:ea typeface="Roboto"/>
                        <a:cs typeface="Roboto"/>
                        <a:sym typeface="Roboto"/>
                      </a:endParaRPr>
                    </a:p>
                  </a:txBody>
                  <a:tcPr marL="91425" marR="9142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Roboto"/>
                          <a:ea typeface="Roboto"/>
                          <a:cs typeface="Roboto"/>
                          <a:sym typeface="Roboto"/>
                        </a:rPr>
                        <a:t>saffron</a:t>
                      </a:r>
                      <a:endParaRPr sz="1600">
                        <a:latin typeface="Roboto"/>
                        <a:ea typeface="Roboto"/>
                        <a:cs typeface="Roboto"/>
                        <a:sym typeface="Roboto"/>
                      </a:endParaRPr>
                    </a:p>
                  </a:txBody>
                  <a:tcPr marL="91425" marR="9142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408" name="Google Shape;408;p52"/>
          <p:cNvGraphicFramePr/>
          <p:nvPr/>
        </p:nvGraphicFramePr>
        <p:xfrm>
          <a:off x="2493800" y="3780800"/>
          <a:ext cx="4150125" cy="572700"/>
        </p:xfrm>
        <a:graphic>
          <a:graphicData uri="http://schemas.openxmlformats.org/drawingml/2006/table">
            <a:tbl>
              <a:tblPr>
                <a:noFill/>
                <a:tableStyleId>{EC0F1CDB-7657-491C-BE3C-9BC569C94D79}</a:tableStyleId>
              </a:tblPr>
              <a:tblGrid>
                <a:gridCol w="1383375">
                  <a:extLst>
                    <a:ext uri="{9D8B030D-6E8A-4147-A177-3AD203B41FA5}">
                      <a16:colId xmlns:a16="http://schemas.microsoft.com/office/drawing/2014/main" val="20000"/>
                    </a:ext>
                  </a:extLst>
                </a:gridCol>
                <a:gridCol w="1383375">
                  <a:extLst>
                    <a:ext uri="{9D8B030D-6E8A-4147-A177-3AD203B41FA5}">
                      <a16:colId xmlns:a16="http://schemas.microsoft.com/office/drawing/2014/main" val="20001"/>
                    </a:ext>
                  </a:extLst>
                </a:gridCol>
                <a:gridCol w="1383375">
                  <a:extLst>
                    <a:ext uri="{9D8B030D-6E8A-4147-A177-3AD203B41FA5}">
                      <a16:colId xmlns:a16="http://schemas.microsoft.com/office/drawing/2014/main" val="20002"/>
                    </a:ext>
                  </a:extLst>
                </a:gridCol>
              </a:tblGrid>
              <a:tr h="572700">
                <a:tc>
                  <a:txBody>
                    <a:bodyPr/>
                    <a:lstStyle/>
                    <a:p>
                      <a:pPr marL="0" lvl="0" indent="0" algn="ctr" rtl="0">
                        <a:spcBef>
                          <a:spcPts val="0"/>
                        </a:spcBef>
                        <a:spcAft>
                          <a:spcPts val="0"/>
                        </a:spcAft>
                        <a:buNone/>
                      </a:pPr>
                      <a:r>
                        <a:rPr lang="en" sz="1600">
                          <a:latin typeface="Roboto"/>
                          <a:ea typeface="Roboto"/>
                          <a:cs typeface="Roboto"/>
                          <a:sym typeface="Roboto"/>
                        </a:rPr>
                        <a:t>red</a:t>
                      </a:r>
                      <a:endParaRPr sz="1600">
                        <a:latin typeface="Roboto"/>
                        <a:ea typeface="Roboto"/>
                        <a:cs typeface="Roboto"/>
                        <a:sym typeface="Roboto"/>
                      </a:endParaRPr>
                    </a:p>
                  </a:txBody>
                  <a:tcPr marL="91425" marR="9142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Roboto"/>
                          <a:ea typeface="Roboto"/>
                          <a:cs typeface="Roboto"/>
                          <a:sym typeface="Roboto"/>
                        </a:rPr>
                        <a:t>red-orange</a:t>
                      </a:r>
                      <a:endParaRPr sz="1600">
                        <a:latin typeface="Roboto"/>
                        <a:ea typeface="Roboto"/>
                        <a:cs typeface="Roboto"/>
                        <a:sym typeface="Roboto"/>
                      </a:endParaRPr>
                    </a:p>
                  </a:txBody>
                  <a:tcPr marL="91425" marR="9142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Roboto"/>
                          <a:ea typeface="Roboto"/>
                          <a:cs typeface="Roboto"/>
                          <a:sym typeface="Roboto"/>
                        </a:rPr>
                        <a:t>dark red</a:t>
                      </a:r>
                      <a:endParaRPr sz="1600">
                        <a:latin typeface="Roboto"/>
                        <a:ea typeface="Roboto"/>
                        <a:cs typeface="Roboto"/>
                        <a:sym typeface="Roboto"/>
                      </a:endParaRPr>
                    </a:p>
                  </a:txBody>
                  <a:tcPr marL="91425" marR="9142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409" name="Google Shape;409;p52"/>
          <p:cNvSpPr/>
          <p:nvPr/>
        </p:nvSpPr>
        <p:spPr>
          <a:xfrm>
            <a:off x="4322275" y="2816258"/>
            <a:ext cx="493200" cy="7527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52"/>
          <p:cNvSpPr txBox="1"/>
          <p:nvPr/>
        </p:nvSpPr>
        <p:spPr>
          <a:xfrm>
            <a:off x="5094100" y="2713525"/>
            <a:ext cx="2677800" cy="49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Apply </a:t>
            </a:r>
            <a:r>
              <a:rPr lang="en" sz="1800">
                <a:latin typeface="Courier New"/>
                <a:ea typeface="Courier New"/>
                <a:cs typeface="Courier New"/>
                <a:sym typeface="Courier New"/>
              </a:rPr>
              <a:t>filter()</a:t>
            </a:r>
            <a:r>
              <a:rPr lang="en" sz="1800">
                <a:latin typeface="Roboto"/>
                <a:ea typeface="Roboto"/>
                <a:cs typeface="Roboto"/>
                <a:sym typeface="Roboto"/>
              </a:rPr>
              <a:t> on list</a:t>
            </a:r>
            <a:endParaRPr sz="1800">
              <a:latin typeface="Roboto"/>
              <a:ea typeface="Roboto"/>
              <a:cs typeface="Roboto"/>
              <a:sym typeface="Roboto"/>
            </a:endParaRPr>
          </a:p>
        </p:txBody>
      </p:sp>
      <p:sp>
        <p:nvSpPr>
          <p:cNvPr id="411" name="Google Shape;411;p52"/>
          <p:cNvSpPr txBox="1"/>
          <p:nvPr/>
        </p:nvSpPr>
        <p:spPr>
          <a:xfrm>
            <a:off x="5094100" y="3105963"/>
            <a:ext cx="3786000" cy="49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Condition: element contains “red”</a:t>
            </a:r>
            <a:endParaRPr sz="1800">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8"/>
                                        </p:tgtEl>
                                        <p:attrNameLst>
                                          <p:attrName>style.visibility</p:attrName>
                                        </p:attrNameLst>
                                      </p:cBhvr>
                                      <p:to>
                                        <p:strVal val="visible"/>
                                      </p:to>
                                    </p:set>
                                    <p:animEffect transition="in" filter="fade">
                                      <p:cBhvr>
                                        <p:cTn id="7" dur="1000"/>
                                        <p:tgtEl>
                                          <p:spTgt spid="408"/>
                                        </p:tgtEl>
                                      </p:cBhvr>
                                    </p:animEffect>
                                  </p:childTnLst>
                                </p:cTn>
                              </p:par>
                              <p:par>
                                <p:cTn id="8" presetID="10" presetClass="entr" presetSubtype="0" fill="hold" nodeType="withEffect">
                                  <p:stCondLst>
                                    <p:cond delay="0"/>
                                  </p:stCondLst>
                                  <p:childTnLst>
                                    <p:set>
                                      <p:cBhvr>
                                        <p:cTn id="9" dur="1" fill="hold">
                                          <p:stCondLst>
                                            <p:cond delay="0"/>
                                          </p:stCondLst>
                                        </p:cTn>
                                        <p:tgtEl>
                                          <p:spTgt spid="409"/>
                                        </p:tgtEl>
                                        <p:attrNameLst>
                                          <p:attrName>style.visibility</p:attrName>
                                        </p:attrNameLst>
                                      </p:cBhvr>
                                      <p:to>
                                        <p:strVal val="visible"/>
                                      </p:to>
                                    </p:set>
                                    <p:animEffect transition="in" filter="fade">
                                      <p:cBhvr>
                                        <p:cTn id="10" dur="1000"/>
                                        <p:tgtEl>
                                          <p:spTgt spid="409"/>
                                        </p:tgtEl>
                                      </p:cBhvr>
                                    </p:animEffect>
                                  </p:childTnLst>
                                </p:cTn>
                              </p:par>
                              <p:par>
                                <p:cTn id="11" presetID="10" presetClass="entr" presetSubtype="0" fill="hold" nodeType="withEffect">
                                  <p:stCondLst>
                                    <p:cond delay="0"/>
                                  </p:stCondLst>
                                  <p:childTnLst>
                                    <p:set>
                                      <p:cBhvr>
                                        <p:cTn id="12" dur="1" fill="hold">
                                          <p:stCondLst>
                                            <p:cond delay="0"/>
                                          </p:stCondLst>
                                        </p:cTn>
                                        <p:tgtEl>
                                          <p:spTgt spid="410"/>
                                        </p:tgtEl>
                                        <p:attrNameLst>
                                          <p:attrName>style.visibility</p:attrName>
                                        </p:attrNameLst>
                                      </p:cBhvr>
                                      <p:to>
                                        <p:strVal val="visible"/>
                                      </p:to>
                                    </p:set>
                                    <p:animEffect transition="in" filter="fade">
                                      <p:cBhvr>
                                        <p:cTn id="13" dur="1000"/>
                                        <p:tgtEl>
                                          <p:spTgt spid="410"/>
                                        </p:tgtEl>
                                      </p:cBhvr>
                                    </p:animEffect>
                                  </p:childTnLst>
                                </p:cTn>
                              </p:par>
                              <p:par>
                                <p:cTn id="14" presetID="10" presetClass="entr" presetSubtype="0" fill="hold" nodeType="withEffect">
                                  <p:stCondLst>
                                    <p:cond delay="0"/>
                                  </p:stCondLst>
                                  <p:childTnLst>
                                    <p:set>
                                      <p:cBhvr>
                                        <p:cTn id="15" dur="1" fill="hold">
                                          <p:stCondLst>
                                            <p:cond delay="0"/>
                                          </p:stCondLst>
                                        </p:cTn>
                                        <p:tgtEl>
                                          <p:spTgt spid="411"/>
                                        </p:tgtEl>
                                        <p:attrNameLst>
                                          <p:attrName>style.visibility</p:attrName>
                                        </p:attrNameLst>
                                      </p:cBhvr>
                                      <p:to>
                                        <p:strVal val="visible"/>
                                      </p:to>
                                    </p:set>
                                    <p:animEffect transition="in" filter="fade">
                                      <p:cBhvr>
                                        <p:cTn id="16" dur="1000"/>
                                        <p:tgtEl>
                                          <p:spTgt spid="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5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Iterating through lists</a:t>
            </a:r>
            <a:endParaRPr/>
          </a:p>
        </p:txBody>
      </p:sp>
      <p:sp>
        <p:nvSpPr>
          <p:cNvPr id="417" name="Google Shape;417;p53"/>
          <p:cNvSpPr txBox="1">
            <a:spLocks noGrp="1"/>
          </p:cNvSpPr>
          <p:nvPr>
            <p:ph type="body" idx="1"/>
          </p:nvPr>
        </p:nvSpPr>
        <p:spPr>
          <a:xfrm>
            <a:off x="311700" y="1153213"/>
            <a:ext cx="8520600" cy="792300"/>
          </a:xfrm>
          <a:prstGeom prst="rect">
            <a:avLst/>
          </a:prstGeom>
        </p:spPr>
        <p:txBody>
          <a:bodyPr spcFirstLastPara="1" wrap="square" lIns="91425" tIns="91425" rIns="91425" bIns="91425" anchor="t" anchorCtr="0">
            <a:noAutofit/>
          </a:bodyPr>
          <a:lstStyle/>
          <a:p>
            <a:pPr marL="0" marR="114300" lvl="0" indent="0" algn="l" rtl="0">
              <a:lnSpc>
                <a:spcPct val="115000"/>
              </a:lnSpc>
              <a:spcBef>
                <a:spcPts val="0"/>
              </a:spcBef>
              <a:spcAft>
                <a:spcPts val="0"/>
              </a:spcAft>
              <a:buNone/>
            </a:pPr>
            <a:r>
              <a:rPr lang="en" sz="1800">
                <a:solidFill>
                  <a:schemeClr val="dk1"/>
                </a:solidFill>
              </a:rPr>
              <a:t>If a function literal has only one parameter, you can omit its declaration and the "</a:t>
            </a:r>
            <a:r>
              <a:rPr lang="en" sz="1800">
                <a:solidFill>
                  <a:schemeClr val="dk1"/>
                </a:solidFill>
                <a:latin typeface="Courier New"/>
                <a:ea typeface="Courier New"/>
                <a:cs typeface="Courier New"/>
                <a:sym typeface="Courier New"/>
              </a:rPr>
              <a:t>-&gt;</a:t>
            </a:r>
            <a:r>
              <a:rPr lang="en" sz="1800">
                <a:solidFill>
                  <a:schemeClr val="dk1"/>
                </a:solidFill>
              </a:rPr>
              <a:t>". The parameter is implicitly declared under the name </a:t>
            </a:r>
            <a:r>
              <a:rPr lang="en" sz="1800">
                <a:solidFill>
                  <a:schemeClr val="dk1"/>
                </a:solidFill>
                <a:latin typeface="Courier New"/>
                <a:ea typeface="Courier New"/>
                <a:cs typeface="Courier New"/>
                <a:sym typeface="Courier New"/>
              </a:rPr>
              <a:t>it</a:t>
            </a:r>
            <a:r>
              <a:rPr lang="en" sz="1800">
                <a:solidFill>
                  <a:schemeClr val="dk1"/>
                </a:solidFill>
              </a:rPr>
              <a:t>.</a:t>
            </a:r>
            <a:endParaRPr sz="1800"/>
          </a:p>
        </p:txBody>
      </p:sp>
      <p:sp>
        <p:nvSpPr>
          <p:cNvPr id="418" name="Google Shape;418;p5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37</a:t>
            </a:fld>
            <a:endParaRPr/>
          </a:p>
        </p:txBody>
      </p:sp>
      <p:sp>
        <p:nvSpPr>
          <p:cNvPr id="419" name="Google Shape;419;p53"/>
          <p:cNvSpPr txBox="1"/>
          <p:nvPr/>
        </p:nvSpPr>
        <p:spPr>
          <a:xfrm>
            <a:off x="342892" y="2098938"/>
            <a:ext cx="44664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ints = listOf(</a:t>
            </a:r>
            <a:r>
              <a:rPr lang="en" sz="1800">
                <a:solidFill>
                  <a:srgbClr val="C53929"/>
                </a:solidFill>
                <a:latin typeface="Consolas"/>
                <a:ea typeface="Consolas"/>
                <a:cs typeface="Consolas"/>
                <a:sym typeface="Consolas"/>
              </a:rPr>
              <a:t>1</a:t>
            </a: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2</a:t>
            </a: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3</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ints.filter { </a:t>
            </a:r>
            <a:r>
              <a:rPr lang="en" sz="1800" b="1">
                <a:solidFill>
                  <a:schemeClr val="dk1"/>
                </a:solidFill>
                <a:latin typeface="Consolas"/>
                <a:ea typeface="Consolas"/>
                <a:cs typeface="Consolas"/>
                <a:sym typeface="Consolas"/>
              </a:rPr>
              <a:t>it </a:t>
            </a:r>
            <a:r>
              <a:rPr lang="en" sz="1800">
                <a:solidFill>
                  <a:schemeClr val="dk1"/>
                </a:solidFill>
                <a:latin typeface="Consolas"/>
                <a:ea typeface="Consolas"/>
                <a:cs typeface="Consolas"/>
                <a:sym typeface="Consolas"/>
              </a:rPr>
              <a:t>&gt; </a:t>
            </a:r>
            <a:r>
              <a:rPr lang="en" sz="1800">
                <a:solidFill>
                  <a:srgbClr val="C53929"/>
                </a:solidFill>
                <a:latin typeface="Consolas"/>
                <a:ea typeface="Consolas"/>
                <a:cs typeface="Consolas"/>
                <a:sym typeface="Consolas"/>
              </a:rPr>
              <a:t>0</a:t>
            </a:r>
            <a:r>
              <a:rPr lang="en" sz="1800">
                <a:solidFill>
                  <a:schemeClr val="dk1"/>
                </a:solidFill>
                <a:latin typeface="Consolas"/>
                <a:ea typeface="Consolas"/>
                <a:cs typeface="Consolas"/>
                <a:sym typeface="Consolas"/>
              </a:rPr>
              <a:t> }</a:t>
            </a:r>
            <a:endParaRPr sz="1800">
              <a:latin typeface="Consolas"/>
              <a:ea typeface="Consolas"/>
              <a:cs typeface="Consolas"/>
              <a:sym typeface="Consolas"/>
            </a:endParaRPr>
          </a:p>
          <a:p>
            <a:pPr marL="0" lvl="0" indent="0" algn="l" rtl="0">
              <a:lnSpc>
                <a:spcPct val="115000"/>
              </a:lnSpc>
              <a:spcBef>
                <a:spcPts val="0"/>
              </a:spcBef>
              <a:spcAft>
                <a:spcPts val="0"/>
              </a:spcAft>
              <a:buNone/>
            </a:pPr>
            <a:endParaRPr sz="1800">
              <a:latin typeface="Consolas"/>
              <a:ea typeface="Consolas"/>
              <a:cs typeface="Consolas"/>
              <a:sym typeface="Consolas"/>
            </a:endParaRPr>
          </a:p>
        </p:txBody>
      </p:sp>
      <p:sp>
        <p:nvSpPr>
          <p:cNvPr id="420" name="Google Shape;420;p53"/>
          <p:cNvSpPr txBox="1"/>
          <p:nvPr/>
        </p:nvSpPr>
        <p:spPr>
          <a:xfrm>
            <a:off x="5255999" y="3927425"/>
            <a:ext cx="3576300" cy="52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onsolas"/>
                <a:ea typeface="Consolas"/>
                <a:cs typeface="Consolas"/>
                <a:sym typeface="Consolas"/>
              </a:rPr>
              <a:t>ints.filter { n -&gt; n &gt; </a:t>
            </a:r>
            <a:r>
              <a:rPr lang="en" sz="1800">
                <a:solidFill>
                  <a:srgbClr val="C53929"/>
                </a:solidFill>
                <a:latin typeface="Consolas"/>
                <a:ea typeface="Consolas"/>
                <a:cs typeface="Consolas"/>
                <a:sym typeface="Consolas"/>
              </a:rPr>
              <a:t>0</a:t>
            </a:r>
            <a:r>
              <a:rPr lang="en" sz="1800">
                <a:latin typeface="Consolas"/>
                <a:ea typeface="Consolas"/>
                <a:cs typeface="Consolas"/>
                <a:sym typeface="Consolas"/>
              </a:rPr>
              <a:t> }</a:t>
            </a:r>
            <a:endParaRPr sz="1800">
              <a:latin typeface="Consolas"/>
              <a:ea typeface="Consolas"/>
              <a:cs typeface="Consolas"/>
              <a:sym typeface="Consolas"/>
            </a:endParaRPr>
          </a:p>
        </p:txBody>
      </p:sp>
      <p:sp>
        <p:nvSpPr>
          <p:cNvPr id="421" name="Google Shape;421;p53"/>
          <p:cNvSpPr txBox="1"/>
          <p:nvPr/>
        </p:nvSpPr>
        <p:spPr>
          <a:xfrm>
            <a:off x="380125" y="3924150"/>
            <a:ext cx="41589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ints.filter { n: Int -&gt; n &gt; </a:t>
            </a:r>
            <a:r>
              <a:rPr lang="en" sz="1800">
                <a:solidFill>
                  <a:srgbClr val="C53929"/>
                </a:solidFill>
                <a:latin typeface="Consolas"/>
                <a:ea typeface="Consolas"/>
                <a:cs typeface="Consolas"/>
                <a:sym typeface="Consolas"/>
              </a:rPr>
              <a:t>0</a:t>
            </a:r>
            <a:r>
              <a:rPr lang="en" sz="1800">
                <a:solidFill>
                  <a:schemeClr val="dk1"/>
                </a:solidFill>
                <a:latin typeface="Consolas"/>
                <a:ea typeface="Consolas"/>
                <a:cs typeface="Consolas"/>
                <a:sym typeface="Consolas"/>
              </a:rPr>
              <a:t> }</a:t>
            </a:r>
            <a:endParaRPr>
              <a:latin typeface="Roboto"/>
              <a:ea typeface="Roboto"/>
              <a:cs typeface="Roboto"/>
              <a:sym typeface="Roboto"/>
            </a:endParaRPr>
          </a:p>
        </p:txBody>
      </p:sp>
      <p:sp>
        <p:nvSpPr>
          <p:cNvPr id="422" name="Google Shape;422;p53"/>
          <p:cNvSpPr txBox="1"/>
          <p:nvPr/>
        </p:nvSpPr>
        <p:spPr>
          <a:xfrm>
            <a:off x="4554900" y="3927417"/>
            <a:ext cx="548700" cy="30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 OR</a:t>
            </a:r>
            <a:endParaRPr sz="1800">
              <a:latin typeface="Roboto"/>
              <a:ea typeface="Roboto"/>
              <a:cs typeface="Roboto"/>
              <a:sym typeface="Roboto"/>
            </a:endParaRPr>
          </a:p>
        </p:txBody>
      </p:sp>
      <p:sp>
        <p:nvSpPr>
          <p:cNvPr id="423" name="Google Shape;423;p53"/>
          <p:cNvSpPr txBox="1"/>
          <p:nvPr/>
        </p:nvSpPr>
        <p:spPr>
          <a:xfrm>
            <a:off x="342900" y="3063150"/>
            <a:ext cx="84582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latin typeface="Roboto"/>
                <a:ea typeface="Roboto"/>
                <a:cs typeface="Roboto"/>
                <a:sym typeface="Roboto"/>
              </a:rPr>
              <a:t>Filter iterates through a collection, where </a:t>
            </a:r>
            <a:r>
              <a:rPr lang="en" sz="1800">
                <a:latin typeface="Courier New"/>
                <a:ea typeface="Courier New"/>
                <a:cs typeface="Courier New"/>
                <a:sym typeface="Courier New"/>
              </a:rPr>
              <a:t>it</a:t>
            </a:r>
            <a:r>
              <a:rPr lang="en" sz="1800">
                <a:latin typeface="Roboto"/>
                <a:ea typeface="Roboto"/>
                <a:cs typeface="Roboto"/>
                <a:sym typeface="Roboto"/>
              </a:rPr>
              <a:t> is the value of the element during the iteration. This is equivalent to:</a:t>
            </a:r>
            <a:endParaRPr sz="1800">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5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List filters</a:t>
            </a:r>
            <a:endParaRPr/>
          </a:p>
        </p:txBody>
      </p:sp>
      <p:sp>
        <p:nvSpPr>
          <p:cNvPr id="429" name="Google Shape;429;p54"/>
          <p:cNvSpPr txBox="1">
            <a:spLocks noGrp="1"/>
          </p:cNvSpPr>
          <p:nvPr>
            <p:ph type="body" idx="1"/>
          </p:nvPr>
        </p:nvSpPr>
        <p:spPr>
          <a:xfrm>
            <a:off x="387900" y="2143075"/>
            <a:ext cx="8520600" cy="1497300"/>
          </a:xfrm>
          <a:prstGeom prst="rect">
            <a:avLst/>
          </a:prstGeom>
        </p:spPr>
        <p:txBody>
          <a:bodyPr spcFirstLastPara="1" wrap="square" lIns="91425" tIns="91425" rIns="91425" bIns="91425" anchor="t" anchorCtr="0">
            <a:noAutofit/>
          </a:bodyPr>
          <a:lstStyle/>
          <a:p>
            <a:pPr marL="0" lvl="0" indent="0" algn="l" rtl="0">
              <a:lnSpc>
                <a:spcPct val="150000"/>
              </a:lnSpc>
              <a:spcBef>
                <a:spcPts val="1000"/>
              </a:spcBef>
              <a:spcAft>
                <a:spcPts val="0"/>
              </a:spcAft>
              <a:buNone/>
            </a:pPr>
            <a:r>
              <a:rPr lang="en" sz="1800" dirty="0" err="1">
                <a:solidFill>
                  <a:srgbClr val="3F51B5"/>
                </a:solidFill>
                <a:latin typeface="Consolas"/>
                <a:ea typeface="Consolas"/>
                <a:cs typeface="Consolas"/>
                <a:sym typeface="Consolas"/>
              </a:rPr>
              <a:t>val</a:t>
            </a:r>
            <a:r>
              <a:rPr lang="en" sz="1800" dirty="0">
                <a:latin typeface="Consolas"/>
                <a:ea typeface="Consolas"/>
                <a:cs typeface="Consolas"/>
                <a:sym typeface="Consolas"/>
              </a:rPr>
              <a:t> books = </a:t>
            </a:r>
            <a:r>
              <a:rPr lang="en" sz="1800" dirty="0" err="1">
                <a:solidFill>
                  <a:schemeClr val="dk1"/>
                </a:solidFill>
                <a:latin typeface="Consolas"/>
                <a:ea typeface="Consolas"/>
                <a:cs typeface="Consolas"/>
                <a:sym typeface="Consolas"/>
              </a:rPr>
              <a:t>listOf</a:t>
            </a:r>
            <a:r>
              <a:rPr lang="en" sz="1800" dirty="0">
                <a:solidFill>
                  <a:schemeClr val="dk1"/>
                </a:solidFill>
                <a:latin typeface="Consolas"/>
                <a:ea typeface="Consolas"/>
                <a:cs typeface="Consolas"/>
                <a:sym typeface="Consolas"/>
              </a:rPr>
              <a:t>(</a:t>
            </a:r>
            <a:r>
              <a:rPr lang="en" sz="1800" dirty="0">
                <a:solidFill>
                  <a:srgbClr val="388E3C"/>
                </a:solidFill>
                <a:latin typeface="Consolas"/>
                <a:ea typeface="Consolas"/>
                <a:cs typeface="Consolas"/>
                <a:sym typeface="Consolas"/>
              </a:rPr>
              <a:t>"nature"</a:t>
            </a:r>
            <a:r>
              <a:rPr lang="en" sz="1800" dirty="0">
                <a:solidFill>
                  <a:schemeClr val="dk1"/>
                </a:solidFill>
                <a:latin typeface="Consolas"/>
                <a:ea typeface="Consolas"/>
                <a:cs typeface="Consolas"/>
                <a:sym typeface="Consolas"/>
              </a:rPr>
              <a:t>, </a:t>
            </a:r>
            <a:r>
              <a:rPr lang="en" sz="1800" dirty="0">
                <a:solidFill>
                  <a:srgbClr val="388E3C"/>
                </a:solidFill>
                <a:latin typeface="Consolas"/>
                <a:ea typeface="Consolas"/>
                <a:cs typeface="Consolas"/>
                <a:sym typeface="Consolas"/>
              </a:rPr>
              <a:t>"biology"</a:t>
            </a:r>
            <a:r>
              <a:rPr lang="en" sz="1800" dirty="0">
                <a:solidFill>
                  <a:schemeClr val="dk1"/>
                </a:solidFill>
                <a:latin typeface="Consolas"/>
                <a:ea typeface="Consolas"/>
                <a:cs typeface="Consolas"/>
                <a:sym typeface="Consolas"/>
              </a:rPr>
              <a:t>,</a:t>
            </a:r>
            <a:r>
              <a:rPr lang="en" sz="1800" dirty="0">
                <a:solidFill>
                  <a:srgbClr val="388E3C"/>
                </a:solidFill>
                <a:latin typeface="Consolas"/>
                <a:ea typeface="Consolas"/>
                <a:cs typeface="Consolas"/>
                <a:sym typeface="Consolas"/>
              </a:rPr>
              <a:t> "birds"</a:t>
            </a:r>
            <a:r>
              <a:rPr lang="en" sz="1800" dirty="0">
                <a:solidFill>
                  <a:schemeClr val="dk1"/>
                </a:solidFill>
                <a:latin typeface="Consolas"/>
                <a:ea typeface="Consolas"/>
                <a:cs typeface="Consolas"/>
                <a:sym typeface="Consolas"/>
              </a:rPr>
              <a:t>)</a:t>
            </a:r>
            <a:endParaRPr sz="1800" dirty="0">
              <a:solidFill>
                <a:schemeClr val="dk1"/>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dirty="0" err="1">
                <a:solidFill>
                  <a:schemeClr val="dk1"/>
                </a:solidFill>
                <a:latin typeface="Consolas"/>
                <a:ea typeface="Consolas"/>
                <a:cs typeface="Consolas"/>
                <a:sym typeface="Consolas"/>
              </a:rPr>
              <a:t>println</a:t>
            </a:r>
            <a:r>
              <a:rPr lang="en" sz="1800" dirty="0">
                <a:solidFill>
                  <a:schemeClr val="dk1"/>
                </a:solidFill>
                <a:latin typeface="Consolas"/>
                <a:ea typeface="Consolas"/>
                <a:cs typeface="Consolas"/>
                <a:sym typeface="Consolas"/>
              </a:rPr>
              <a:t>(</a:t>
            </a:r>
            <a:r>
              <a:rPr lang="en" sz="1800" dirty="0" err="1">
                <a:solidFill>
                  <a:schemeClr val="dk1"/>
                </a:solidFill>
                <a:latin typeface="Consolas"/>
                <a:ea typeface="Consolas"/>
                <a:cs typeface="Consolas"/>
                <a:sym typeface="Consolas"/>
              </a:rPr>
              <a:t>books.filter</a:t>
            </a:r>
            <a:r>
              <a:rPr lang="en" sz="1800" dirty="0">
                <a:solidFill>
                  <a:schemeClr val="dk1"/>
                </a:solidFill>
                <a:latin typeface="Consolas"/>
                <a:ea typeface="Consolas"/>
                <a:cs typeface="Consolas"/>
                <a:sym typeface="Consolas"/>
              </a:rPr>
              <a:t> </a:t>
            </a:r>
            <a:r>
              <a:rPr lang="en" sz="1800" b="1" dirty="0">
                <a:solidFill>
                  <a:schemeClr val="dk1"/>
                </a:solidFill>
                <a:latin typeface="Consolas"/>
                <a:ea typeface="Consolas"/>
                <a:cs typeface="Consolas"/>
                <a:sym typeface="Consolas"/>
              </a:rPr>
              <a:t>{ it[</a:t>
            </a:r>
            <a:r>
              <a:rPr lang="en" sz="1800" b="1" dirty="0">
                <a:solidFill>
                  <a:srgbClr val="C53929"/>
                </a:solidFill>
                <a:latin typeface="Consolas"/>
                <a:ea typeface="Consolas"/>
                <a:cs typeface="Consolas"/>
                <a:sym typeface="Consolas"/>
              </a:rPr>
              <a:t>0</a:t>
            </a:r>
            <a:r>
              <a:rPr lang="en" sz="1800" b="1" dirty="0">
                <a:solidFill>
                  <a:schemeClr val="dk1"/>
                </a:solidFill>
                <a:latin typeface="Consolas"/>
                <a:ea typeface="Consolas"/>
                <a:cs typeface="Consolas"/>
                <a:sym typeface="Consolas"/>
              </a:rPr>
              <a:t>] == </a:t>
            </a:r>
            <a:r>
              <a:rPr lang="en" sz="1800" b="1" dirty="0">
                <a:solidFill>
                  <a:srgbClr val="388E3C"/>
                </a:solidFill>
                <a:latin typeface="Consolas"/>
                <a:ea typeface="Consolas"/>
                <a:cs typeface="Consolas"/>
                <a:sym typeface="Consolas"/>
              </a:rPr>
              <a:t>'b'</a:t>
            </a:r>
            <a:r>
              <a:rPr lang="en" sz="1800" b="1" dirty="0">
                <a:solidFill>
                  <a:schemeClr val="dk1"/>
                </a:solidFill>
                <a:latin typeface="Consolas"/>
                <a:ea typeface="Consolas"/>
                <a:cs typeface="Consolas"/>
                <a:sym typeface="Consolas"/>
              </a:rPr>
              <a:t> }</a:t>
            </a:r>
            <a:r>
              <a:rPr lang="en" sz="1800" dirty="0">
                <a:solidFill>
                  <a:schemeClr val="dk1"/>
                </a:solidFill>
                <a:latin typeface="Consolas"/>
                <a:ea typeface="Consolas"/>
                <a:cs typeface="Consolas"/>
                <a:sym typeface="Consolas"/>
              </a:rPr>
              <a:t>)</a:t>
            </a:r>
            <a:endParaRPr sz="1800" dirty="0">
              <a:solidFill>
                <a:schemeClr val="dk1"/>
              </a:solidFill>
              <a:latin typeface="Consolas"/>
              <a:ea typeface="Consolas"/>
              <a:cs typeface="Consolas"/>
              <a:sym typeface="Consolas"/>
            </a:endParaRPr>
          </a:p>
        </p:txBody>
      </p:sp>
      <p:sp>
        <p:nvSpPr>
          <p:cNvPr id="430" name="Google Shape;430;p5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38</a:t>
            </a:fld>
            <a:endParaRPr/>
          </a:p>
        </p:txBody>
      </p:sp>
      <p:sp>
        <p:nvSpPr>
          <p:cNvPr id="431" name="Google Shape;431;p54"/>
          <p:cNvSpPr txBox="1"/>
          <p:nvPr/>
        </p:nvSpPr>
        <p:spPr>
          <a:xfrm>
            <a:off x="437575" y="3175775"/>
            <a:ext cx="7343400" cy="46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1155CC"/>
                </a:solidFill>
                <a:latin typeface="Consolas"/>
                <a:ea typeface="Consolas"/>
                <a:cs typeface="Consolas"/>
                <a:sym typeface="Consolas"/>
              </a:rPr>
              <a:t>⇒ [biology, birds]</a:t>
            </a:r>
            <a:endParaRPr sz="1800">
              <a:solidFill>
                <a:srgbClr val="1155CC"/>
              </a:solidFill>
              <a:latin typeface="Consolas"/>
              <a:ea typeface="Consolas"/>
              <a:cs typeface="Consolas"/>
              <a:sym typeface="Consolas"/>
            </a:endParaRPr>
          </a:p>
        </p:txBody>
      </p:sp>
      <p:sp>
        <p:nvSpPr>
          <p:cNvPr id="432" name="Google Shape;432;p54"/>
          <p:cNvSpPr txBox="1"/>
          <p:nvPr/>
        </p:nvSpPr>
        <p:spPr>
          <a:xfrm>
            <a:off x="361375" y="1420850"/>
            <a:ext cx="8419800" cy="655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chemeClr val="dk1"/>
                </a:solidFill>
                <a:latin typeface="Roboto"/>
                <a:ea typeface="Roboto"/>
                <a:cs typeface="Roboto"/>
                <a:sym typeface="Roboto"/>
              </a:rPr>
              <a:t>The filter condition in curly braces </a:t>
            </a:r>
            <a:r>
              <a:rPr lang="en" sz="1800">
                <a:solidFill>
                  <a:schemeClr val="dk1"/>
                </a:solidFill>
                <a:latin typeface="Courier New"/>
                <a:ea typeface="Courier New"/>
                <a:cs typeface="Courier New"/>
                <a:sym typeface="Courier New"/>
              </a:rPr>
              <a:t>{}</a:t>
            </a:r>
            <a:r>
              <a:rPr lang="en" sz="1800">
                <a:solidFill>
                  <a:schemeClr val="dk1"/>
                </a:solidFill>
                <a:latin typeface="Roboto"/>
                <a:ea typeface="Roboto"/>
                <a:cs typeface="Roboto"/>
                <a:sym typeface="Roboto"/>
              </a:rPr>
              <a:t> tests each item as the filter loops through. If the expression returns </a:t>
            </a:r>
            <a:r>
              <a:rPr lang="en" sz="1800">
                <a:solidFill>
                  <a:schemeClr val="dk1"/>
                </a:solidFill>
                <a:latin typeface="Courier New"/>
                <a:ea typeface="Courier New"/>
                <a:cs typeface="Courier New"/>
                <a:sym typeface="Courier New"/>
              </a:rPr>
              <a:t>true</a:t>
            </a:r>
            <a:r>
              <a:rPr lang="en" sz="1800">
                <a:solidFill>
                  <a:schemeClr val="dk1"/>
                </a:solidFill>
                <a:latin typeface="Roboto"/>
                <a:ea typeface="Roboto"/>
                <a:cs typeface="Roboto"/>
                <a:sym typeface="Roboto"/>
              </a:rPr>
              <a:t>, the item is included.</a:t>
            </a:r>
            <a:endParaRPr sz="1800">
              <a:latin typeface="Roboto"/>
              <a:ea typeface="Roboto"/>
              <a:cs typeface="Roboto"/>
              <a:sym typeface="Roboto"/>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5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Eager and lazy filters</a:t>
            </a:r>
            <a:endParaRPr/>
          </a:p>
        </p:txBody>
      </p:sp>
      <p:sp>
        <p:nvSpPr>
          <p:cNvPr id="438" name="Google Shape;438;p55"/>
          <p:cNvSpPr txBox="1">
            <a:spLocks noGrp="1"/>
          </p:cNvSpPr>
          <p:nvPr>
            <p:ph type="body" idx="1"/>
          </p:nvPr>
        </p:nvSpPr>
        <p:spPr>
          <a:xfrm>
            <a:off x="347700" y="2492575"/>
            <a:ext cx="8408400" cy="495000"/>
          </a:xfrm>
          <a:prstGeom prst="rect">
            <a:avLst/>
          </a:prstGeom>
        </p:spPr>
        <p:txBody>
          <a:bodyPr spcFirstLastPara="1" wrap="square" lIns="91425" tIns="91425" rIns="91425" bIns="91425" anchor="t" anchorCtr="0">
            <a:noAutofit/>
          </a:bodyPr>
          <a:lstStyle/>
          <a:p>
            <a:pPr marL="457200" lvl="0" indent="-368300" algn="l" rtl="0">
              <a:lnSpc>
                <a:spcPct val="150000"/>
              </a:lnSpc>
              <a:spcBef>
                <a:spcPts val="0"/>
              </a:spcBef>
              <a:spcAft>
                <a:spcPts val="0"/>
              </a:spcAft>
              <a:buSzPts val="2200"/>
              <a:buChar char="●"/>
            </a:pPr>
            <a:r>
              <a:rPr lang="en" sz="2200" b="1"/>
              <a:t>Lazy:</a:t>
            </a:r>
            <a:r>
              <a:rPr lang="en" sz="2200"/>
              <a:t> occurs only if necessary at runtime</a:t>
            </a:r>
            <a:endParaRPr sz="2200"/>
          </a:p>
        </p:txBody>
      </p:sp>
      <p:sp>
        <p:nvSpPr>
          <p:cNvPr id="439" name="Google Shape;439;p5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39</a:t>
            </a:fld>
            <a:endParaRPr/>
          </a:p>
        </p:txBody>
      </p:sp>
      <p:sp>
        <p:nvSpPr>
          <p:cNvPr id="440" name="Google Shape;440;p55"/>
          <p:cNvSpPr txBox="1"/>
          <p:nvPr/>
        </p:nvSpPr>
        <p:spPr>
          <a:xfrm>
            <a:off x="347225" y="1929550"/>
            <a:ext cx="8408400" cy="4950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Font typeface="Roboto"/>
              <a:buChar char="●"/>
            </a:pPr>
            <a:r>
              <a:rPr lang="en" sz="2200" b="1">
                <a:latin typeface="Roboto"/>
                <a:ea typeface="Roboto"/>
                <a:cs typeface="Roboto"/>
                <a:sym typeface="Roboto"/>
              </a:rPr>
              <a:t>Eager:</a:t>
            </a:r>
            <a:r>
              <a:rPr lang="en" sz="2200">
                <a:latin typeface="Roboto"/>
                <a:ea typeface="Roboto"/>
                <a:cs typeface="Roboto"/>
                <a:sym typeface="Roboto"/>
              </a:rPr>
              <a:t> occurs regardless of whether the result is ever used</a:t>
            </a:r>
            <a:endParaRPr sz="2200">
              <a:latin typeface="Roboto"/>
              <a:ea typeface="Roboto"/>
              <a:cs typeface="Roboto"/>
              <a:sym typeface="Roboto"/>
            </a:endParaRPr>
          </a:p>
        </p:txBody>
      </p:sp>
      <p:sp>
        <p:nvSpPr>
          <p:cNvPr id="441" name="Google Shape;441;p55"/>
          <p:cNvSpPr txBox="1"/>
          <p:nvPr/>
        </p:nvSpPr>
        <p:spPr>
          <a:xfrm>
            <a:off x="347225" y="3610575"/>
            <a:ext cx="8408400" cy="635100"/>
          </a:xfrm>
          <a:prstGeom prst="rect">
            <a:avLst/>
          </a:prstGeom>
          <a:solidFill>
            <a:srgbClr val="D6F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rgbClr val="3C4043"/>
                </a:solidFill>
                <a:latin typeface="Roboto"/>
                <a:ea typeface="Roboto"/>
                <a:cs typeface="Roboto"/>
                <a:sym typeface="Roboto"/>
              </a:rPr>
              <a:t>Lazy evaluation of lists is useful if you don't need the entire result, or if the list is exceptionally large and multiple copies wouldn't wouldn't fit into RAM.</a:t>
            </a:r>
            <a:endParaRPr sz="1800">
              <a:solidFill>
                <a:srgbClr val="3C4043"/>
              </a:solidFill>
              <a:latin typeface="Roboto"/>
              <a:ea typeface="Roboto"/>
              <a:cs typeface="Roboto"/>
              <a:sym typeface="Roboto"/>
            </a:endParaRPr>
          </a:p>
        </p:txBody>
      </p:sp>
      <p:sp>
        <p:nvSpPr>
          <p:cNvPr id="442" name="Google Shape;442;p55"/>
          <p:cNvSpPr txBox="1"/>
          <p:nvPr/>
        </p:nvSpPr>
        <p:spPr>
          <a:xfrm>
            <a:off x="347225" y="1218225"/>
            <a:ext cx="4931700" cy="49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a:latin typeface="Roboto"/>
                <a:ea typeface="Roboto"/>
                <a:cs typeface="Roboto"/>
                <a:sym typeface="Roboto"/>
              </a:rPr>
              <a:t>Evaluation of expressions in lists:</a:t>
            </a:r>
            <a:endParaRPr sz="22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Setting up</a:t>
            </a:r>
            <a:endParaRPr/>
          </a:p>
        </p:txBody>
      </p:sp>
      <p:sp>
        <p:nvSpPr>
          <p:cNvPr id="100" name="Google Shape;100;p20"/>
          <p:cNvSpPr txBox="1">
            <a:spLocks noGrp="1"/>
          </p:cNvSpPr>
          <p:nvPr>
            <p:ph type="body" idx="1"/>
          </p:nvPr>
        </p:nvSpPr>
        <p:spPr>
          <a:xfrm>
            <a:off x="342900" y="1564350"/>
            <a:ext cx="8489400" cy="2205300"/>
          </a:xfrm>
          <a:prstGeom prst="rect">
            <a:avLst/>
          </a:prstGeom>
        </p:spPr>
        <p:txBody>
          <a:bodyPr spcFirstLastPara="1" wrap="square" lIns="91425" tIns="91425" rIns="91425" bIns="91425" anchor="t" anchorCtr="0">
            <a:noAutofit/>
          </a:bodyPr>
          <a:lstStyle/>
          <a:p>
            <a:pPr marL="457200" lvl="0" indent="-368300" algn="l" rtl="0">
              <a:lnSpc>
                <a:spcPct val="150000"/>
              </a:lnSpc>
              <a:spcBef>
                <a:spcPts val="1000"/>
              </a:spcBef>
              <a:spcAft>
                <a:spcPts val="0"/>
              </a:spcAft>
              <a:buSzPts val="2200"/>
              <a:buChar char="●"/>
            </a:pPr>
            <a:r>
              <a:rPr lang="en" sz="2200"/>
              <a:t>Create a file in your project</a:t>
            </a:r>
            <a:endParaRPr sz="2200"/>
          </a:p>
          <a:p>
            <a:pPr marL="457200" lvl="0" indent="-368300" algn="l" rtl="0">
              <a:lnSpc>
                <a:spcPct val="150000"/>
              </a:lnSpc>
              <a:spcBef>
                <a:spcPts val="0"/>
              </a:spcBef>
              <a:spcAft>
                <a:spcPts val="0"/>
              </a:spcAft>
              <a:buSzPts val="2200"/>
              <a:buChar char="●"/>
            </a:pPr>
            <a:r>
              <a:rPr lang="en" sz="2200"/>
              <a:t>Create a </a:t>
            </a:r>
            <a:r>
              <a:rPr lang="en" sz="2200">
                <a:latin typeface="Courier New"/>
                <a:ea typeface="Courier New"/>
                <a:cs typeface="Courier New"/>
                <a:sym typeface="Courier New"/>
              </a:rPr>
              <a:t>main()</a:t>
            </a:r>
            <a:r>
              <a:rPr lang="en" sz="2200"/>
              <a:t> function</a:t>
            </a:r>
            <a:endParaRPr sz="2200"/>
          </a:p>
          <a:p>
            <a:pPr marL="457200" lvl="0" indent="-368300" algn="l" rtl="0">
              <a:lnSpc>
                <a:spcPct val="150000"/>
              </a:lnSpc>
              <a:spcBef>
                <a:spcPts val="0"/>
              </a:spcBef>
              <a:spcAft>
                <a:spcPts val="0"/>
              </a:spcAft>
              <a:buSzPts val="2200"/>
              <a:buChar char="●"/>
            </a:pPr>
            <a:r>
              <a:rPr lang="en" sz="2200"/>
              <a:t>Pass arguments to </a:t>
            </a:r>
            <a:r>
              <a:rPr lang="en" sz="2200">
                <a:latin typeface="Courier New"/>
                <a:ea typeface="Courier New"/>
                <a:cs typeface="Courier New"/>
                <a:sym typeface="Courier New"/>
              </a:rPr>
              <a:t>main()</a:t>
            </a:r>
            <a:r>
              <a:rPr lang="en" sz="2200"/>
              <a:t>(</a:t>
            </a:r>
            <a:r>
              <a:rPr lang="en" sz="2200">
                <a:solidFill>
                  <a:schemeClr val="dk1"/>
                </a:solidFill>
              </a:rPr>
              <a:t>Optional)</a:t>
            </a:r>
            <a:endParaRPr sz="2200">
              <a:latin typeface="Consolas"/>
              <a:ea typeface="Consolas"/>
              <a:cs typeface="Consolas"/>
              <a:sym typeface="Consolas"/>
            </a:endParaRPr>
          </a:p>
          <a:p>
            <a:pPr marL="457200" lvl="0" indent="-368300" algn="l" rtl="0">
              <a:lnSpc>
                <a:spcPct val="150000"/>
              </a:lnSpc>
              <a:spcBef>
                <a:spcPts val="0"/>
              </a:spcBef>
              <a:spcAft>
                <a:spcPts val="0"/>
              </a:spcAft>
              <a:buSzPts val="2200"/>
              <a:buChar char="●"/>
            </a:pPr>
            <a:r>
              <a:rPr lang="en" sz="2200"/>
              <a:t>Use any </a:t>
            </a:r>
            <a:r>
              <a:rPr lang="en" sz="2200">
                <a:solidFill>
                  <a:schemeClr val="dk1"/>
                </a:solidFill>
              </a:rPr>
              <a:t>passed </a:t>
            </a:r>
            <a:r>
              <a:rPr lang="en" sz="2200"/>
              <a:t>arguments in function calls </a:t>
            </a:r>
            <a:r>
              <a:rPr lang="en" sz="2200">
                <a:solidFill>
                  <a:schemeClr val="dk1"/>
                </a:solidFill>
              </a:rPr>
              <a:t>(Optional)</a:t>
            </a:r>
            <a:endParaRPr sz="2200"/>
          </a:p>
          <a:p>
            <a:pPr marL="457200" lvl="0" indent="-368300" algn="l" rtl="0">
              <a:lnSpc>
                <a:spcPct val="150000"/>
              </a:lnSpc>
              <a:spcBef>
                <a:spcPts val="0"/>
              </a:spcBef>
              <a:spcAft>
                <a:spcPts val="0"/>
              </a:spcAft>
              <a:buSzPts val="2200"/>
              <a:buChar char="●"/>
            </a:pPr>
            <a:r>
              <a:rPr lang="en" sz="2200"/>
              <a:t>Run your program</a:t>
            </a:r>
            <a:endParaRPr sz="2200"/>
          </a:p>
        </p:txBody>
      </p:sp>
      <p:sp>
        <p:nvSpPr>
          <p:cNvPr id="101" name="Google Shape;101;p2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102" name="Google Shape;102;p20"/>
          <p:cNvSpPr txBox="1"/>
          <p:nvPr/>
        </p:nvSpPr>
        <p:spPr>
          <a:xfrm>
            <a:off x="342925" y="1131800"/>
            <a:ext cx="8489400" cy="50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a:latin typeface="Roboto"/>
                <a:ea typeface="Roboto"/>
                <a:cs typeface="Roboto"/>
                <a:sym typeface="Roboto"/>
              </a:rPr>
              <a:t>Before you can write code and run programs, you need to:</a:t>
            </a:r>
            <a:endParaRPr sz="2200">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5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Eager filters</a:t>
            </a:r>
            <a:endParaRPr/>
          </a:p>
        </p:txBody>
      </p:sp>
      <p:sp>
        <p:nvSpPr>
          <p:cNvPr id="448" name="Google Shape;448;p56"/>
          <p:cNvSpPr txBox="1">
            <a:spLocks noGrp="1"/>
          </p:cNvSpPr>
          <p:nvPr>
            <p:ph type="body" idx="1"/>
          </p:nvPr>
        </p:nvSpPr>
        <p:spPr>
          <a:xfrm>
            <a:off x="311700" y="1304875"/>
            <a:ext cx="8520600" cy="5727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1800"/>
              <a:t>Filters are eager by default. A new list is created each time you use a filter.</a:t>
            </a:r>
            <a:endParaRPr sz="1800"/>
          </a:p>
        </p:txBody>
      </p:sp>
      <p:sp>
        <p:nvSpPr>
          <p:cNvPr id="449" name="Google Shape;449;p5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40</a:t>
            </a:fld>
            <a:endParaRPr/>
          </a:p>
        </p:txBody>
      </p:sp>
      <p:sp>
        <p:nvSpPr>
          <p:cNvPr id="450" name="Google Shape;450;p56"/>
          <p:cNvSpPr txBox="1"/>
          <p:nvPr/>
        </p:nvSpPr>
        <p:spPr>
          <a:xfrm>
            <a:off x="317779" y="2004050"/>
            <a:ext cx="8462400" cy="7185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instruments = listOf(</a:t>
            </a:r>
            <a:r>
              <a:rPr lang="en" sz="1800">
                <a:solidFill>
                  <a:srgbClr val="388E3C"/>
                </a:solidFill>
                <a:latin typeface="Consolas"/>
                <a:ea typeface="Consolas"/>
                <a:cs typeface="Consolas"/>
                <a:sym typeface="Consolas"/>
              </a:rPr>
              <a:t>"viola"</a:t>
            </a:r>
            <a:r>
              <a:rPr lang="en" sz="1800">
                <a:latin typeface="Consolas"/>
                <a:ea typeface="Consolas"/>
                <a:cs typeface="Consolas"/>
                <a:sym typeface="Consolas"/>
              </a:rPr>
              <a:t>, </a:t>
            </a:r>
            <a:r>
              <a:rPr lang="en" sz="1800">
                <a:solidFill>
                  <a:srgbClr val="388E3C"/>
                </a:solidFill>
                <a:latin typeface="Consolas"/>
                <a:ea typeface="Consolas"/>
                <a:cs typeface="Consolas"/>
                <a:sym typeface="Consolas"/>
              </a:rPr>
              <a:t>"cello"</a:t>
            </a:r>
            <a:r>
              <a:rPr lang="en" sz="1800">
                <a:latin typeface="Consolas"/>
                <a:ea typeface="Consolas"/>
                <a:cs typeface="Consolas"/>
                <a:sym typeface="Consolas"/>
              </a:rPr>
              <a:t>, </a:t>
            </a:r>
            <a:r>
              <a:rPr lang="en" sz="1800">
                <a:solidFill>
                  <a:srgbClr val="388E3C"/>
                </a:solidFill>
                <a:latin typeface="Consolas"/>
                <a:ea typeface="Consolas"/>
                <a:cs typeface="Consolas"/>
                <a:sym typeface="Consolas"/>
              </a:rPr>
              <a:t>"violin"</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eager = </a:t>
            </a:r>
            <a:r>
              <a:rPr lang="en" sz="1800" b="1">
                <a:solidFill>
                  <a:schemeClr val="dk1"/>
                </a:solidFill>
                <a:latin typeface="Consolas"/>
                <a:ea typeface="Consolas"/>
                <a:cs typeface="Consolas"/>
                <a:sym typeface="Consolas"/>
              </a:rPr>
              <a:t>instruments.filter { it [</a:t>
            </a:r>
            <a:r>
              <a:rPr lang="en" sz="1800" b="1">
                <a:solidFill>
                  <a:srgbClr val="C53929"/>
                </a:solidFill>
                <a:latin typeface="Consolas"/>
                <a:ea typeface="Consolas"/>
                <a:cs typeface="Consolas"/>
                <a:sym typeface="Consolas"/>
              </a:rPr>
              <a:t>0</a:t>
            </a:r>
            <a:r>
              <a:rPr lang="en" sz="1800" b="1">
                <a:solidFill>
                  <a:schemeClr val="dk1"/>
                </a:solidFill>
                <a:latin typeface="Consolas"/>
                <a:ea typeface="Consolas"/>
                <a:cs typeface="Consolas"/>
                <a:sym typeface="Consolas"/>
              </a:rPr>
              <a:t>] == </a:t>
            </a:r>
            <a:r>
              <a:rPr lang="en" sz="1800" b="1">
                <a:solidFill>
                  <a:srgbClr val="388E3C"/>
                </a:solidFill>
                <a:latin typeface="Consolas"/>
                <a:ea typeface="Consolas"/>
                <a:cs typeface="Consolas"/>
                <a:sym typeface="Consolas"/>
              </a:rPr>
              <a:t>'v'</a:t>
            </a:r>
            <a:r>
              <a:rPr lang="en" sz="1800" b="1">
                <a:solidFill>
                  <a:schemeClr val="dk1"/>
                </a:solidFill>
                <a:latin typeface="Consolas"/>
                <a:ea typeface="Consolas"/>
                <a:cs typeface="Consolas"/>
                <a:sym typeface="Consolas"/>
              </a:rPr>
              <a:t> }</a:t>
            </a:r>
            <a:endParaRPr sz="1800" b="1">
              <a:solidFill>
                <a:schemeClr val="dk1"/>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println(</a:t>
            </a:r>
            <a:r>
              <a:rPr lang="en" sz="1800">
                <a:solidFill>
                  <a:srgbClr val="388E3C"/>
                </a:solidFill>
                <a:latin typeface="Consolas"/>
                <a:ea typeface="Consolas"/>
                <a:cs typeface="Consolas"/>
                <a:sym typeface="Consolas"/>
              </a:rPr>
              <a:t>"eager: "</a:t>
            </a:r>
            <a:r>
              <a:rPr lang="en" sz="1800">
                <a:solidFill>
                  <a:schemeClr val="dk1"/>
                </a:solidFill>
                <a:latin typeface="Consolas"/>
                <a:ea typeface="Consolas"/>
                <a:cs typeface="Consolas"/>
                <a:sym typeface="Consolas"/>
              </a:rPr>
              <a:t> + eager)</a:t>
            </a:r>
            <a:endParaRPr sz="1800">
              <a:latin typeface="Consolas"/>
              <a:ea typeface="Consolas"/>
              <a:cs typeface="Consolas"/>
              <a:sym typeface="Consolas"/>
            </a:endParaRPr>
          </a:p>
        </p:txBody>
      </p:sp>
      <p:sp>
        <p:nvSpPr>
          <p:cNvPr id="451" name="Google Shape;451;p56"/>
          <p:cNvSpPr txBox="1"/>
          <p:nvPr/>
        </p:nvSpPr>
        <p:spPr>
          <a:xfrm>
            <a:off x="335900" y="3337525"/>
            <a:ext cx="8257200" cy="48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eager: [viola, violin]</a:t>
            </a:r>
            <a:endParaRPr sz="1800">
              <a:solidFill>
                <a:srgbClr val="1155CC"/>
              </a:solidFill>
              <a:latin typeface="Consolas"/>
              <a:ea typeface="Consolas"/>
              <a:cs typeface="Consolas"/>
              <a:sym typeface="Consola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5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Lazy filters</a:t>
            </a:r>
            <a:endParaRPr/>
          </a:p>
        </p:txBody>
      </p:sp>
      <p:sp>
        <p:nvSpPr>
          <p:cNvPr id="457" name="Google Shape;457;p57"/>
          <p:cNvSpPr txBox="1">
            <a:spLocks noGrp="1"/>
          </p:cNvSpPr>
          <p:nvPr>
            <p:ph type="body" idx="1"/>
          </p:nvPr>
        </p:nvSpPr>
        <p:spPr>
          <a:xfrm>
            <a:off x="311700" y="1228675"/>
            <a:ext cx="8520600" cy="9132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1800"/>
              <a:t>Sequences are data structures that use lazy evaluation, and can be used with filters to make them lazy. </a:t>
            </a:r>
            <a:endParaRPr sz="1800"/>
          </a:p>
        </p:txBody>
      </p:sp>
      <p:sp>
        <p:nvSpPr>
          <p:cNvPr id="458" name="Google Shape;458;p5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41</a:t>
            </a:fld>
            <a:endParaRPr/>
          </a:p>
        </p:txBody>
      </p:sp>
      <p:sp>
        <p:nvSpPr>
          <p:cNvPr id="459" name="Google Shape;459;p57"/>
          <p:cNvSpPr txBox="1"/>
          <p:nvPr/>
        </p:nvSpPr>
        <p:spPr>
          <a:xfrm>
            <a:off x="342900" y="3623438"/>
            <a:ext cx="8257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filtered: kotlin.sequences.FilteringSequence@386cc1c4</a:t>
            </a:r>
            <a:endParaRPr sz="1800">
              <a:solidFill>
                <a:srgbClr val="1155CC"/>
              </a:solidFill>
              <a:latin typeface="Consolas"/>
              <a:ea typeface="Consolas"/>
              <a:cs typeface="Consolas"/>
              <a:sym typeface="Consolas"/>
            </a:endParaRPr>
          </a:p>
        </p:txBody>
      </p:sp>
      <p:sp>
        <p:nvSpPr>
          <p:cNvPr id="460" name="Google Shape;460;p57"/>
          <p:cNvSpPr txBox="1"/>
          <p:nvPr/>
        </p:nvSpPr>
        <p:spPr>
          <a:xfrm>
            <a:off x="305325" y="2230150"/>
            <a:ext cx="8520600" cy="4473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instruments = listOf(</a:t>
            </a:r>
            <a:r>
              <a:rPr lang="en" sz="1800">
                <a:solidFill>
                  <a:srgbClr val="388E3C"/>
                </a:solidFill>
                <a:latin typeface="Consolas"/>
                <a:ea typeface="Consolas"/>
                <a:cs typeface="Consolas"/>
                <a:sym typeface="Consolas"/>
              </a:rPr>
              <a:t>"viola"</a:t>
            </a:r>
            <a:r>
              <a:rPr lang="en" sz="1800">
                <a:latin typeface="Consolas"/>
                <a:ea typeface="Consolas"/>
                <a:cs typeface="Consolas"/>
                <a:sym typeface="Consolas"/>
              </a:rPr>
              <a:t>, </a:t>
            </a:r>
            <a:r>
              <a:rPr lang="en" sz="1800">
                <a:solidFill>
                  <a:srgbClr val="388E3C"/>
                </a:solidFill>
                <a:latin typeface="Consolas"/>
                <a:ea typeface="Consolas"/>
                <a:cs typeface="Consolas"/>
                <a:sym typeface="Consolas"/>
              </a:rPr>
              <a:t>"cello"</a:t>
            </a:r>
            <a:r>
              <a:rPr lang="en" sz="1800">
                <a:latin typeface="Consolas"/>
                <a:ea typeface="Consolas"/>
                <a:cs typeface="Consolas"/>
                <a:sym typeface="Consolas"/>
              </a:rPr>
              <a:t>, </a:t>
            </a:r>
            <a:r>
              <a:rPr lang="en" sz="1800">
                <a:solidFill>
                  <a:srgbClr val="388E3C"/>
                </a:solidFill>
                <a:latin typeface="Consolas"/>
                <a:ea typeface="Consolas"/>
                <a:cs typeface="Consolas"/>
                <a:sym typeface="Consolas"/>
              </a:rPr>
              <a:t>"violin"</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filtered = </a:t>
            </a:r>
            <a:r>
              <a:rPr lang="en" sz="1800" b="1">
                <a:solidFill>
                  <a:schemeClr val="dk1"/>
                </a:solidFill>
                <a:latin typeface="Consolas"/>
                <a:ea typeface="Consolas"/>
                <a:cs typeface="Consolas"/>
                <a:sym typeface="Consolas"/>
              </a:rPr>
              <a:t>instruments.asSequence().filter { it[</a:t>
            </a:r>
            <a:r>
              <a:rPr lang="en" sz="1800" b="1">
                <a:solidFill>
                  <a:srgbClr val="C53929"/>
                </a:solidFill>
                <a:latin typeface="Consolas"/>
                <a:ea typeface="Consolas"/>
                <a:cs typeface="Consolas"/>
                <a:sym typeface="Consolas"/>
              </a:rPr>
              <a:t>0</a:t>
            </a:r>
            <a:r>
              <a:rPr lang="en" sz="1800" b="1">
                <a:solidFill>
                  <a:schemeClr val="dk1"/>
                </a:solidFill>
                <a:latin typeface="Consolas"/>
                <a:ea typeface="Consolas"/>
                <a:cs typeface="Consolas"/>
                <a:sym typeface="Consolas"/>
              </a:rPr>
              <a:t>] == </a:t>
            </a:r>
            <a:r>
              <a:rPr lang="en" sz="1800" b="1">
                <a:solidFill>
                  <a:srgbClr val="388E3C"/>
                </a:solidFill>
                <a:latin typeface="Consolas"/>
                <a:ea typeface="Consolas"/>
                <a:cs typeface="Consolas"/>
                <a:sym typeface="Consolas"/>
              </a:rPr>
              <a:t>'v'</a:t>
            </a:r>
            <a:r>
              <a:rPr lang="en" sz="1800" b="1">
                <a:solidFill>
                  <a:schemeClr val="dk1"/>
                </a:solidFill>
                <a:latin typeface="Consolas"/>
                <a:ea typeface="Consolas"/>
                <a:cs typeface="Consolas"/>
                <a:sym typeface="Consolas"/>
              </a:rPr>
              <a:t>}</a:t>
            </a:r>
            <a:endParaRPr sz="1800" b="1">
              <a:solidFill>
                <a:schemeClr val="dk1"/>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println(</a:t>
            </a:r>
            <a:r>
              <a:rPr lang="en" sz="1800">
                <a:solidFill>
                  <a:srgbClr val="388E3C"/>
                </a:solidFill>
                <a:latin typeface="Consolas"/>
                <a:ea typeface="Consolas"/>
                <a:cs typeface="Consolas"/>
                <a:sym typeface="Consolas"/>
              </a:rPr>
              <a:t>"filtered: "</a:t>
            </a:r>
            <a:r>
              <a:rPr lang="en" sz="1800">
                <a:solidFill>
                  <a:schemeClr val="dk1"/>
                </a:solidFill>
                <a:latin typeface="Consolas"/>
                <a:ea typeface="Consolas"/>
                <a:cs typeface="Consolas"/>
                <a:sym typeface="Consolas"/>
              </a:rPr>
              <a:t> + filtered)</a:t>
            </a:r>
            <a:endParaRPr sz="1800">
              <a:latin typeface="Consolas"/>
              <a:ea typeface="Consolas"/>
              <a:cs typeface="Consolas"/>
              <a:sym typeface="Consola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5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Sequences -&gt; lists</a:t>
            </a:r>
            <a:endParaRPr/>
          </a:p>
        </p:txBody>
      </p:sp>
      <p:sp>
        <p:nvSpPr>
          <p:cNvPr id="466" name="Google Shape;466;p58"/>
          <p:cNvSpPr txBox="1">
            <a:spLocks noGrp="1"/>
          </p:cNvSpPr>
          <p:nvPr>
            <p:ph type="body" idx="1"/>
          </p:nvPr>
        </p:nvSpPr>
        <p:spPr>
          <a:xfrm>
            <a:off x="280525" y="1228675"/>
            <a:ext cx="8399400" cy="5727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1800"/>
              <a:t>Sequences can be turned back into lists using </a:t>
            </a:r>
            <a:r>
              <a:rPr lang="en" sz="1800">
                <a:latin typeface="Courier New"/>
                <a:ea typeface="Courier New"/>
                <a:cs typeface="Courier New"/>
                <a:sym typeface="Courier New"/>
              </a:rPr>
              <a:t>toList()</a:t>
            </a:r>
            <a:r>
              <a:rPr lang="en" sz="1800"/>
              <a:t>.</a:t>
            </a:r>
            <a:endParaRPr sz="1800"/>
          </a:p>
          <a:p>
            <a:pPr marL="0" lvl="0" indent="0" algn="l" rtl="0">
              <a:spcBef>
                <a:spcPts val="1000"/>
              </a:spcBef>
              <a:spcAft>
                <a:spcPts val="0"/>
              </a:spcAft>
              <a:buNone/>
            </a:pPr>
            <a:endParaRPr sz="1800"/>
          </a:p>
          <a:p>
            <a:pPr marL="0" lvl="0" indent="0" algn="l" rtl="0">
              <a:spcBef>
                <a:spcPts val="1000"/>
              </a:spcBef>
              <a:spcAft>
                <a:spcPts val="0"/>
              </a:spcAft>
              <a:buNone/>
            </a:pPr>
            <a:endParaRPr sz="1800"/>
          </a:p>
        </p:txBody>
      </p:sp>
      <p:sp>
        <p:nvSpPr>
          <p:cNvPr id="467" name="Google Shape;467;p5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42</a:t>
            </a:fld>
            <a:endParaRPr/>
          </a:p>
        </p:txBody>
      </p:sp>
      <p:sp>
        <p:nvSpPr>
          <p:cNvPr id="468" name="Google Shape;468;p58"/>
          <p:cNvSpPr txBox="1"/>
          <p:nvPr/>
        </p:nvSpPr>
        <p:spPr>
          <a:xfrm>
            <a:off x="280525" y="2253850"/>
            <a:ext cx="76017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newList = </a:t>
            </a:r>
            <a:r>
              <a:rPr lang="en" sz="1800" b="1">
                <a:latin typeface="Consolas"/>
                <a:ea typeface="Consolas"/>
                <a:cs typeface="Consolas"/>
                <a:sym typeface="Consolas"/>
              </a:rPr>
              <a:t>filtered.toList()</a:t>
            </a:r>
            <a:endParaRPr sz="1800" b="1">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p:txBody>
      </p:sp>
      <p:sp>
        <p:nvSpPr>
          <p:cNvPr id="469" name="Google Shape;469;p58"/>
          <p:cNvSpPr txBox="1"/>
          <p:nvPr/>
        </p:nvSpPr>
        <p:spPr>
          <a:xfrm>
            <a:off x="235500" y="3119918"/>
            <a:ext cx="8257200" cy="51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new list: [viola, violin]</a:t>
            </a:r>
            <a:endParaRPr sz="1800">
              <a:solidFill>
                <a:srgbClr val="1155CC"/>
              </a:solidFill>
              <a:latin typeface="Consolas"/>
              <a:ea typeface="Consolas"/>
              <a:cs typeface="Consolas"/>
              <a:sym typeface="Consolas"/>
            </a:endParaRPr>
          </a:p>
        </p:txBody>
      </p:sp>
      <p:sp>
        <p:nvSpPr>
          <p:cNvPr id="470" name="Google Shape;470;p58"/>
          <p:cNvSpPr txBox="1"/>
          <p:nvPr/>
        </p:nvSpPr>
        <p:spPr>
          <a:xfrm>
            <a:off x="280525" y="1840925"/>
            <a:ext cx="84444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filtered = instruments.asSequence().filter { it[</a:t>
            </a:r>
            <a:r>
              <a:rPr lang="en" sz="1800">
                <a:solidFill>
                  <a:srgbClr val="C53929"/>
                </a:solidFill>
                <a:latin typeface="Consolas"/>
                <a:ea typeface="Consolas"/>
                <a:cs typeface="Consolas"/>
                <a:sym typeface="Consolas"/>
              </a:rPr>
              <a:t>0</a:t>
            </a:r>
            <a:r>
              <a:rPr lang="en" sz="1800">
                <a:solidFill>
                  <a:schemeClr val="dk1"/>
                </a:solidFill>
                <a:latin typeface="Consolas"/>
                <a:ea typeface="Consolas"/>
                <a:cs typeface="Consolas"/>
                <a:sym typeface="Consolas"/>
              </a:rPr>
              <a:t>] == </a:t>
            </a:r>
            <a:r>
              <a:rPr lang="en" sz="1800">
                <a:solidFill>
                  <a:srgbClr val="388E3C"/>
                </a:solidFill>
                <a:latin typeface="Consolas"/>
                <a:ea typeface="Consolas"/>
                <a:cs typeface="Consolas"/>
                <a:sym typeface="Consolas"/>
              </a:rPr>
              <a:t>'v'</a:t>
            </a:r>
            <a:r>
              <a:rPr lang="en" sz="1800">
                <a:solidFill>
                  <a:schemeClr val="dk1"/>
                </a:solidFill>
                <a:latin typeface="Consolas"/>
                <a:ea typeface="Consolas"/>
                <a:cs typeface="Consolas"/>
                <a:sym typeface="Consolas"/>
              </a:rPr>
              <a:t>}</a:t>
            </a:r>
            <a:endParaRPr>
              <a:latin typeface="Roboto"/>
              <a:ea typeface="Roboto"/>
              <a:cs typeface="Roboto"/>
              <a:sym typeface="Roboto"/>
            </a:endParaRPr>
          </a:p>
        </p:txBody>
      </p:sp>
      <p:sp>
        <p:nvSpPr>
          <p:cNvPr id="471" name="Google Shape;471;p58"/>
          <p:cNvSpPr txBox="1"/>
          <p:nvPr/>
        </p:nvSpPr>
        <p:spPr>
          <a:xfrm>
            <a:off x="280525" y="2648375"/>
            <a:ext cx="61920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println(</a:t>
            </a:r>
            <a:r>
              <a:rPr lang="en" sz="1800">
                <a:solidFill>
                  <a:srgbClr val="388E3C"/>
                </a:solidFill>
                <a:latin typeface="Consolas"/>
                <a:ea typeface="Consolas"/>
                <a:cs typeface="Consolas"/>
                <a:sym typeface="Consolas"/>
              </a:rPr>
              <a:t>"new list: "</a:t>
            </a:r>
            <a:r>
              <a:rPr lang="en" sz="1800">
                <a:solidFill>
                  <a:schemeClr val="dk1"/>
                </a:solidFill>
                <a:latin typeface="Consolas"/>
                <a:ea typeface="Consolas"/>
                <a:cs typeface="Consolas"/>
                <a:sym typeface="Consolas"/>
              </a:rPr>
              <a:t> + newList)</a:t>
            </a:r>
            <a:endParaRPr>
              <a:latin typeface="Roboto"/>
              <a:ea typeface="Roboto"/>
              <a:cs typeface="Roboto"/>
              <a:sym typeface="Roboto"/>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5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Other list transformations</a:t>
            </a:r>
            <a:endParaRPr/>
          </a:p>
        </p:txBody>
      </p:sp>
      <p:sp>
        <p:nvSpPr>
          <p:cNvPr id="477" name="Google Shape;477;p5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43</a:t>
            </a:fld>
            <a:endParaRPr/>
          </a:p>
        </p:txBody>
      </p:sp>
      <p:sp>
        <p:nvSpPr>
          <p:cNvPr id="478" name="Google Shape;478;p59"/>
          <p:cNvSpPr txBox="1"/>
          <p:nvPr/>
        </p:nvSpPr>
        <p:spPr>
          <a:xfrm>
            <a:off x="266700" y="1080400"/>
            <a:ext cx="8458200" cy="4899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Roboto"/>
              <a:buChar char="●"/>
            </a:pPr>
            <a:r>
              <a:rPr lang="en" sz="1800">
                <a:latin typeface="Courier New"/>
                <a:ea typeface="Courier New"/>
                <a:cs typeface="Courier New"/>
                <a:sym typeface="Courier New"/>
              </a:rPr>
              <a:t>map()</a:t>
            </a:r>
            <a:r>
              <a:rPr lang="en" sz="1800">
                <a:latin typeface="Roboto"/>
                <a:ea typeface="Roboto"/>
                <a:cs typeface="Roboto"/>
                <a:sym typeface="Roboto"/>
              </a:rPr>
              <a:t> performs the same transform on every item and returns the list. </a:t>
            </a:r>
            <a:endParaRPr sz="1800">
              <a:latin typeface="Roboto"/>
              <a:ea typeface="Roboto"/>
              <a:cs typeface="Roboto"/>
              <a:sym typeface="Roboto"/>
            </a:endParaRPr>
          </a:p>
        </p:txBody>
      </p:sp>
      <p:sp>
        <p:nvSpPr>
          <p:cNvPr id="479" name="Google Shape;479;p59"/>
          <p:cNvSpPr txBox="1"/>
          <p:nvPr/>
        </p:nvSpPr>
        <p:spPr>
          <a:xfrm>
            <a:off x="266700" y="2815300"/>
            <a:ext cx="8458200" cy="4899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Roboto"/>
              <a:buChar char="●"/>
            </a:pPr>
            <a:r>
              <a:rPr lang="en" sz="1800">
                <a:latin typeface="Courier New"/>
                <a:ea typeface="Courier New"/>
                <a:cs typeface="Courier New"/>
                <a:sym typeface="Courier New"/>
              </a:rPr>
              <a:t>flatten()</a:t>
            </a:r>
            <a:r>
              <a:rPr lang="en" sz="1800">
                <a:latin typeface="Roboto"/>
                <a:ea typeface="Roboto"/>
                <a:cs typeface="Roboto"/>
                <a:sym typeface="Roboto"/>
              </a:rPr>
              <a:t> returns a single list of all the elements of nested collections.</a:t>
            </a:r>
            <a:endParaRPr sz="1800">
              <a:latin typeface="Roboto"/>
              <a:ea typeface="Roboto"/>
              <a:cs typeface="Roboto"/>
              <a:sym typeface="Roboto"/>
            </a:endParaRPr>
          </a:p>
        </p:txBody>
      </p:sp>
      <p:sp>
        <p:nvSpPr>
          <p:cNvPr id="480" name="Google Shape;480;p59"/>
          <p:cNvSpPr txBox="1">
            <a:spLocks noGrp="1"/>
          </p:cNvSpPr>
          <p:nvPr>
            <p:ph type="body" idx="1"/>
          </p:nvPr>
        </p:nvSpPr>
        <p:spPr>
          <a:xfrm>
            <a:off x="713375" y="1537600"/>
            <a:ext cx="4582500" cy="1125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numbers = setOf(</a:t>
            </a:r>
            <a:r>
              <a:rPr lang="en" sz="1800">
                <a:solidFill>
                  <a:srgbClr val="C53929"/>
                </a:solidFill>
                <a:latin typeface="Consolas"/>
                <a:ea typeface="Consolas"/>
                <a:cs typeface="Consolas"/>
                <a:sym typeface="Consolas"/>
              </a:rPr>
              <a:t>1</a:t>
            </a: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2</a:t>
            </a: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3</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15000"/>
              </a:lnSpc>
              <a:spcBef>
                <a:spcPts val="0"/>
              </a:spcBef>
              <a:spcAft>
                <a:spcPts val="0"/>
              </a:spcAft>
              <a:buNone/>
            </a:pPr>
            <a:r>
              <a:rPr lang="en" sz="1800">
                <a:latin typeface="Consolas"/>
                <a:ea typeface="Consolas"/>
                <a:cs typeface="Consolas"/>
                <a:sym typeface="Consolas"/>
              </a:rPr>
              <a:t>println(numbers.</a:t>
            </a:r>
            <a:r>
              <a:rPr lang="en" sz="1800" b="1">
                <a:latin typeface="Consolas"/>
                <a:ea typeface="Consolas"/>
                <a:cs typeface="Consolas"/>
                <a:sym typeface="Consolas"/>
              </a:rPr>
              <a:t>map</a:t>
            </a:r>
            <a:r>
              <a:rPr lang="en" sz="1800">
                <a:latin typeface="Consolas"/>
                <a:ea typeface="Consolas"/>
                <a:cs typeface="Consolas"/>
                <a:sym typeface="Consolas"/>
              </a:rPr>
              <a:t> { it * </a:t>
            </a:r>
            <a:r>
              <a:rPr lang="en" sz="1800">
                <a:solidFill>
                  <a:srgbClr val="C53929"/>
                </a:solidFill>
                <a:latin typeface="Consolas"/>
                <a:ea typeface="Consolas"/>
                <a:cs typeface="Consolas"/>
                <a:sym typeface="Consolas"/>
              </a:rPr>
              <a:t>3</a:t>
            </a:r>
            <a:r>
              <a:rPr lang="en" sz="1800">
                <a:latin typeface="Consolas"/>
                <a:ea typeface="Consolas"/>
                <a:cs typeface="Consolas"/>
                <a:sym typeface="Consolas"/>
              </a:rPr>
              <a:t> })</a:t>
            </a:r>
            <a:endParaRPr sz="1800">
              <a:latin typeface="Consolas"/>
              <a:ea typeface="Consolas"/>
              <a:cs typeface="Consolas"/>
              <a:sym typeface="Consolas"/>
            </a:endParaRPr>
          </a:p>
          <a:p>
            <a:pPr marL="0" lvl="0" indent="0" algn="l" rtl="0">
              <a:lnSpc>
                <a:spcPct val="115000"/>
              </a:lnSpc>
              <a:spcBef>
                <a:spcPts val="0"/>
              </a:spcBef>
              <a:spcAft>
                <a:spcPts val="0"/>
              </a:spcAft>
              <a:buNone/>
            </a:pPr>
            <a:r>
              <a:rPr lang="en" sz="1800">
                <a:solidFill>
                  <a:srgbClr val="1155CC"/>
                </a:solidFill>
                <a:latin typeface="Consolas"/>
                <a:ea typeface="Consolas"/>
                <a:cs typeface="Consolas"/>
                <a:sym typeface="Consolas"/>
              </a:rPr>
              <a:t>=&gt; [3, 6, 9]</a:t>
            </a:r>
            <a:endParaRPr sz="1800">
              <a:solidFill>
                <a:srgbClr val="1155CC"/>
              </a:solidFill>
              <a:latin typeface="Consolas"/>
              <a:ea typeface="Consolas"/>
              <a:cs typeface="Consolas"/>
              <a:sym typeface="Consolas"/>
            </a:endParaRPr>
          </a:p>
        </p:txBody>
      </p:sp>
      <p:sp>
        <p:nvSpPr>
          <p:cNvPr id="481" name="Google Shape;481;p59"/>
          <p:cNvSpPr txBox="1">
            <a:spLocks noGrp="1"/>
          </p:cNvSpPr>
          <p:nvPr>
            <p:ph type="body" idx="1"/>
          </p:nvPr>
        </p:nvSpPr>
        <p:spPr>
          <a:xfrm>
            <a:off x="692700" y="3133675"/>
            <a:ext cx="8520600" cy="1568700"/>
          </a:xfrm>
          <a:prstGeom prst="rect">
            <a:avLst/>
          </a:prstGeom>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numberSets = listOf(setOf(</a:t>
            </a:r>
            <a:r>
              <a:rPr lang="en" sz="1800">
                <a:solidFill>
                  <a:srgbClr val="C53929"/>
                </a:solidFill>
                <a:latin typeface="Consolas"/>
                <a:ea typeface="Consolas"/>
                <a:cs typeface="Consolas"/>
                <a:sym typeface="Consolas"/>
              </a:rPr>
              <a:t>1</a:t>
            </a: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2</a:t>
            </a: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3</a:t>
            </a:r>
            <a:r>
              <a:rPr lang="en" sz="1800">
                <a:latin typeface="Consolas"/>
                <a:ea typeface="Consolas"/>
                <a:cs typeface="Consolas"/>
                <a:sym typeface="Consolas"/>
              </a:rPr>
              <a:t>), setOf(</a:t>
            </a:r>
            <a:r>
              <a:rPr lang="en" sz="1800">
                <a:solidFill>
                  <a:srgbClr val="C53929"/>
                </a:solidFill>
                <a:latin typeface="Consolas"/>
                <a:ea typeface="Consolas"/>
                <a:cs typeface="Consolas"/>
                <a:sym typeface="Consolas"/>
              </a:rPr>
              <a:t>4</a:t>
            </a: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5</a:t>
            </a:r>
            <a:r>
              <a:rPr lang="en" sz="1800">
                <a:latin typeface="Consolas"/>
                <a:ea typeface="Consolas"/>
                <a:cs typeface="Consolas"/>
                <a:sym typeface="Consolas"/>
              </a:rPr>
              <a:t>), setOf(</a:t>
            </a:r>
            <a:r>
              <a:rPr lang="en" sz="1800">
                <a:solidFill>
                  <a:srgbClr val="C53929"/>
                </a:solidFill>
                <a:latin typeface="Consolas"/>
                <a:ea typeface="Consolas"/>
                <a:cs typeface="Consolas"/>
                <a:sym typeface="Consolas"/>
              </a:rPr>
              <a:t>1</a:t>
            </a: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2</a:t>
            </a:r>
            <a:r>
              <a:rPr lang="en" sz="1800">
                <a:latin typeface="Consolas"/>
                <a:ea typeface="Consolas"/>
                <a:cs typeface="Consolas"/>
                <a:sym typeface="Consolas"/>
              </a:rPr>
              <a:t>))</a:t>
            </a:r>
            <a:br>
              <a:rPr lang="en" sz="1800">
                <a:latin typeface="Consolas"/>
                <a:ea typeface="Consolas"/>
                <a:cs typeface="Consolas"/>
                <a:sym typeface="Consolas"/>
              </a:rPr>
            </a:br>
            <a:r>
              <a:rPr lang="en" sz="1800">
                <a:latin typeface="Consolas"/>
                <a:ea typeface="Consolas"/>
                <a:cs typeface="Consolas"/>
                <a:sym typeface="Consolas"/>
              </a:rPr>
              <a:t>println(numberSets.</a:t>
            </a:r>
            <a:r>
              <a:rPr lang="en" sz="1800" b="1">
                <a:latin typeface="Consolas"/>
                <a:ea typeface="Consolas"/>
                <a:cs typeface="Consolas"/>
                <a:sym typeface="Consolas"/>
              </a:rPr>
              <a:t>flatten()</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15000"/>
              </a:lnSpc>
              <a:spcBef>
                <a:spcPts val="0"/>
              </a:spcBef>
              <a:spcAft>
                <a:spcPts val="0"/>
              </a:spcAft>
              <a:buNone/>
            </a:pPr>
            <a:r>
              <a:rPr lang="en" sz="1800">
                <a:solidFill>
                  <a:srgbClr val="1155CC"/>
                </a:solidFill>
                <a:latin typeface="Consolas"/>
                <a:ea typeface="Consolas"/>
                <a:cs typeface="Consolas"/>
                <a:sym typeface="Consolas"/>
              </a:rPr>
              <a:t>=&gt; [1, 2, 3, 4, 5, 1, 2]</a:t>
            </a:r>
            <a:endParaRPr sz="1800">
              <a:latin typeface="Consolas"/>
              <a:ea typeface="Consolas"/>
              <a:cs typeface="Consolas"/>
              <a:sym typeface="Consolas"/>
            </a:endParaRPr>
          </a:p>
          <a:p>
            <a:pPr marL="0" lvl="0" indent="0" algn="l" rtl="0">
              <a:lnSpc>
                <a:spcPct val="115000"/>
              </a:lnSpc>
              <a:spcBef>
                <a:spcPts val="1000"/>
              </a:spcBef>
              <a:spcAft>
                <a:spcPts val="0"/>
              </a:spcAft>
              <a:buNone/>
            </a:pPr>
            <a:endParaRPr sz="1800">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9"/>
                                        </p:tgtEl>
                                        <p:attrNameLst>
                                          <p:attrName>style.visibility</p:attrName>
                                        </p:attrNameLst>
                                      </p:cBhvr>
                                      <p:to>
                                        <p:strVal val="visible"/>
                                      </p:to>
                                    </p:set>
                                    <p:animEffect transition="in" filter="fade">
                                      <p:cBhvr>
                                        <p:cTn id="7" dur="1000"/>
                                        <p:tgtEl>
                                          <p:spTgt spid="479"/>
                                        </p:tgtEl>
                                      </p:cBhvr>
                                    </p:animEffect>
                                  </p:childTnLst>
                                </p:cTn>
                              </p:par>
                              <p:par>
                                <p:cTn id="8" presetID="10" presetClass="entr" presetSubtype="0" fill="hold" nodeType="withEffect">
                                  <p:stCondLst>
                                    <p:cond delay="0"/>
                                  </p:stCondLst>
                                  <p:childTnLst>
                                    <p:set>
                                      <p:cBhvr>
                                        <p:cTn id="9" dur="1" fill="hold">
                                          <p:stCondLst>
                                            <p:cond delay="0"/>
                                          </p:stCondLst>
                                        </p:cTn>
                                        <p:tgtEl>
                                          <p:spTgt spid="481"/>
                                        </p:tgtEl>
                                        <p:attrNameLst>
                                          <p:attrName>style.visibility</p:attrName>
                                        </p:attrNameLst>
                                      </p:cBhvr>
                                      <p:to>
                                        <p:strVal val="visible"/>
                                      </p:to>
                                    </p:set>
                                    <p:animEffect transition="in" filter="fade">
                                      <p:cBhvr>
                                        <p:cTn id="10" dur="1000"/>
                                        <p:tgtEl>
                                          <p:spTgt spid="4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60"/>
          <p:cNvSpPr txBox="1">
            <a:spLocks noGrp="1"/>
          </p:cNvSpPr>
          <p:nvPr>
            <p:ph type="title"/>
          </p:nvPr>
        </p:nvSpPr>
        <p:spPr>
          <a:xfrm>
            <a:off x="311700" y="0"/>
            <a:ext cx="8520600" cy="466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t>Summary</a:t>
            </a:r>
            <a:endParaRPr sz="4200"/>
          </a:p>
        </p:txBody>
      </p:sp>
      <p:sp>
        <p:nvSpPr>
          <p:cNvPr id="487" name="Google Shape;487;p6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44</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6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a:t>
            </a:r>
            <a:endParaRPr/>
          </a:p>
        </p:txBody>
      </p:sp>
      <p:sp>
        <p:nvSpPr>
          <p:cNvPr id="493" name="Google Shape;493;p61"/>
          <p:cNvSpPr txBox="1">
            <a:spLocks noGrp="1"/>
          </p:cNvSpPr>
          <p:nvPr>
            <p:ph type="body" idx="1"/>
          </p:nvPr>
        </p:nvSpPr>
        <p:spPr>
          <a:xfrm>
            <a:off x="311700" y="1475050"/>
            <a:ext cx="8554800" cy="3070200"/>
          </a:xfrm>
          <a:prstGeom prst="rect">
            <a:avLst/>
          </a:prstGeom>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rgbClr val="1C4587"/>
              </a:buClr>
              <a:buSzPts val="2000"/>
              <a:buChar char="●"/>
            </a:pPr>
            <a:r>
              <a:rPr lang="en" sz="2000">
                <a:solidFill>
                  <a:srgbClr val="1C4587"/>
                </a:solidFill>
                <a:uFill>
                  <a:noFill/>
                </a:uFill>
                <a:hlinkClick r:id="rId3" action="ppaction://hlinksldjump">
                  <a:extLst>
                    <a:ext uri="{A12FA001-AC4F-418D-AE19-62706E023703}">
                      <ahyp:hlinkClr xmlns:ahyp="http://schemas.microsoft.com/office/drawing/2018/hyperlinkcolor" val="tx"/>
                    </a:ext>
                  </a:extLst>
                </a:hlinkClick>
              </a:rPr>
              <a:t>Create a file and a </a:t>
            </a:r>
            <a:r>
              <a:rPr lang="en" sz="2000">
                <a:solidFill>
                  <a:srgbClr val="1C4587"/>
                </a:solidFill>
                <a:uFill>
                  <a:noFill/>
                </a:uFill>
                <a:latin typeface="Courier New"/>
                <a:ea typeface="Courier New"/>
                <a:cs typeface="Courier New"/>
                <a:sym typeface="Courier New"/>
                <a:hlinkClick r:id="rId3" action="ppaction://hlinksldjump">
                  <a:extLst>
                    <a:ext uri="{A12FA001-AC4F-418D-AE19-62706E023703}">
                      <ahyp:hlinkClr xmlns:ahyp="http://schemas.microsoft.com/office/drawing/2018/hyperlinkcolor" val="tx"/>
                    </a:ext>
                  </a:extLst>
                </a:hlinkClick>
              </a:rPr>
              <a:t>main()</a:t>
            </a:r>
            <a:r>
              <a:rPr lang="en" sz="2000">
                <a:solidFill>
                  <a:srgbClr val="1C4587"/>
                </a:solidFill>
                <a:uFill>
                  <a:noFill/>
                </a:uFill>
                <a:hlinkClick r:id="rId3" action="ppaction://hlinksldjump">
                  <a:extLst>
                    <a:ext uri="{A12FA001-AC4F-418D-AE19-62706E023703}">
                      <ahyp:hlinkClr xmlns:ahyp="http://schemas.microsoft.com/office/drawing/2018/hyperlinkcolor" val="tx"/>
                    </a:ext>
                  </a:extLst>
                </a:hlinkClick>
              </a:rPr>
              <a:t> function in your project, and run a program</a:t>
            </a:r>
            <a:endParaRPr sz="2000">
              <a:solidFill>
                <a:srgbClr val="1C4587"/>
              </a:solidFill>
            </a:endParaRPr>
          </a:p>
          <a:p>
            <a:pPr marL="457200" lvl="0" indent="-355600" algn="l" rtl="0">
              <a:lnSpc>
                <a:spcPct val="115000"/>
              </a:lnSpc>
              <a:spcBef>
                <a:spcPts val="400"/>
              </a:spcBef>
              <a:spcAft>
                <a:spcPts val="0"/>
              </a:spcAft>
              <a:buClr>
                <a:srgbClr val="1C4587"/>
              </a:buClr>
              <a:buSzPts val="2000"/>
              <a:buChar char="●"/>
            </a:pPr>
            <a:r>
              <a:rPr lang="en" sz="2000">
                <a:solidFill>
                  <a:srgbClr val="1C4587"/>
                </a:solidFill>
                <a:uFill>
                  <a:noFill/>
                </a:uFill>
                <a:hlinkClick r:id="rId4" action="ppaction://hlinksldjump">
                  <a:extLst>
                    <a:ext uri="{A12FA001-AC4F-418D-AE19-62706E023703}">
                      <ahyp:hlinkClr xmlns:ahyp="http://schemas.microsoft.com/office/drawing/2018/hyperlinkcolor" val="tx"/>
                    </a:ext>
                  </a:extLst>
                </a:hlinkClick>
              </a:rPr>
              <a:t>Pass arguments to the </a:t>
            </a:r>
            <a:r>
              <a:rPr lang="en" sz="2000">
                <a:solidFill>
                  <a:srgbClr val="1C4587"/>
                </a:solidFill>
                <a:uFill>
                  <a:noFill/>
                </a:uFill>
                <a:latin typeface="Courier New"/>
                <a:ea typeface="Courier New"/>
                <a:cs typeface="Courier New"/>
                <a:sym typeface="Courier New"/>
                <a:hlinkClick r:id="rId4" action="ppaction://hlinksldjump">
                  <a:extLst>
                    <a:ext uri="{A12FA001-AC4F-418D-AE19-62706E023703}">
                      <ahyp:hlinkClr xmlns:ahyp="http://schemas.microsoft.com/office/drawing/2018/hyperlinkcolor" val="tx"/>
                    </a:ext>
                  </a:extLst>
                </a:hlinkClick>
              </a:rPr>
              <a:t>main()</a:t>
            </a:r>
            <a:r>
              <a:rPr lang="en" sz="2000">
                <a:solidFill>
                  <a:srgbClr val="1C4587"/>
                </a:solidFill>
                <a:uFill>
                  <a:noFill/>
                </a:uFill>
                <a:hlinkClick r:id="rId4" action="ppaction://hlinksldjump">
                  <a:extLst>
                    <a:ext uri="{A12FA001-AC4F-418D-AE19-62706E023703}">
                      <ahyp:hlinkClr xmlns:ahyp="http://schemas.microsoft.com/office/drawing/2018/hyperlinkcolor" val="tx"/>
                    </a:ext>
                  </a:extLst>
                </a:hlinkClick>
              </a:rPr>
              <a:t> function</a:t>
            </a:r>
            <a:endParaRPr sz="2000">
              <a:solidFill>
                <a:srgbClr val="1C4587"/>
              </a:solidFill>
            </a:endParaRPr>
          </a:p>
          <a:p>
            <a:pPr marL="457200" lvl="0" indent="-355600" algn="l" rtl="0">
              <a:lnSpc>
                <a:spcPct val="115000"/>
              </a:lnSpc>
              <a:spcBef>
                <a:spcPts val="400"/>
              </a:spcBef>
              <a:spcAft>
                <a:spcPts val="0"/>
              </a:spcAft>
              <a:buClr>
                <a:srgbClr val="1C4587"/>
              </a:buClr>
              <a:buSzPts val="2000"/>
              <a:buChar char="●"/>
            </a:pPr>
            <a:r>
              <a:rPr lang="en" sz="2000">
                <a:solidFill>
                  <a:srgbClr val="1C4587"/>
                </a:solidFill>
                <a:uFill>
                  <a:noFill/>
                </a:uFill>
                <a:hlinkClick r:id="rId5" action="ppaction://hlinksldjump">
                  <a:extLst>
                    <a:ext uri="{A12FA001-AC4F-418D-AE19-62706E023703}">
                      <ahyp:hlinkClr xmlns:ahyp="http://schemas.microsoft.com/office/drawing/2018/hyperlinkcolor" val="tx"/>
                    </a:ext>
                  </a:extLst>
                </a:hlinkClick>
              </a:rPr>
              <a:t>Use the returned value of an expression</a:t>
            </a:r>
            <a:endParaRPr sz="2000">
              <a:solidFill>
                <a:srgbClr val="1C4587"/>
              </a:solidFill>
            </a:endParaRPr>
          </a:p>
          <a:p>
            <a:pPr marL="457200" lvl="0" indent="-355600" algn="l" rtl="0">
              <a:lnSpc>
                <a:spcPct val="115000"/>
              </a:lnSpc>
              <a:spcBef>
                <a:spcPts val="400"/>
              </a:spcBef>
              <a:spcAft>
                <a:spcPts val="0"/>
              </a:spcAft>
              <a:buClr>
                <a:srgbClr val="1C4587"/>
              </a:buClr>
              <a:buSzPts val="2000"/>
              <a:buChar char="●"/>
            </a:pPr>
            <a:r>
              <a:rPr lang="en" sz="2000">
                <a:solidFill>
                  <a:srgbClr val="1C4587"/>
                </a:solidFill>
                <a:uFill>
                  <a:noFill/>
                </a:uFill>
                <a:hlinkClick r:id="rId6" action="ppaction://hlinksldjump">
                  <a:extLst>
                    <a:ext uri="{A12FA001-AC4F-418D-AE19-62706E023703}">
                      <ahyp:hlinkClr xmlns:ahyp="http://schemas.microsoft.com/office/drawing/2018/hyperlinkcolor" val="tx"/>
                    </a:ext>
                  </a:extLst>
                </a:hlinkClick>
              </a:rPr>
              <a:t>Use default arguments to replace multiple versions of a function</a:t>
            </a:r>
            <a:endParaRPr sz="2000">
              <a:solidFill>
                <a:srgbClr val="1C4587"/>
              </a:solidFill>
            </a:endParaRPr>
          </a:p>
          <a:p>
            <a:pPr marL="457200" lvl="0" indent="-355600" algn="l" rtl="0">
              <a:lnSpc>
                <a:spcPct val="115000"/>
              </a:lnSpc>
              <a:spcBef>
                <a:spcPts val="400"/>
              </a:spcBef>
              <a:spcAft>
                <a:spcPts val="0"/>
              </a:spcAft>
              <a:buClr>
                <a:srgbClr val="1C4587"/>
              </a:buClr>
              <a:buSzPts val="2000"/>
              <a:buChar char="●"/>
            </a:pPr>
            <a:r>
              <a:rPr lang="en" sz="2000">
                <a:solidFill>
                  <a:srgbClr val="1C4587"/>
                </a:solidFill>
                <a:uFill>
                  <a:noFill/>
                </a:uFill>
                <a:hlinkClick r:id="rId7" action="ppaction://hlinksldjump">
                  <a:extLst>
                    <a:ext uri="{A12FA001-AC4F-418D-AE19-62706E023703}">
                      <ahyp:hlinkClr xmlns:ahyp="http://schemas.microsoft.com/office/drawing/2018/hyperlinkcolor" val="tx"/>
                    </a:ext>
                  </a:extLst>
                </a:hlinkClick>
              </a:rPr>
              <a:t>Use compact functions, to make code more readable</a:t>
            </a:r>
            <a:endParaRPr sz="2000">
              <a:solidFill>
                <a:srgbClr val="1C4587"/>
              </a:solidFill>
            </a:endParaRPr>
          </a:p>
          <a:p>
            <a:pPr marL="457200" lvl="0" indent="-355600" algn="l" rtl="0">
              <a:lnSpc>
                <a:spcPct val="115000"/>
              </a:lnSpc>
              <a:spcBef>
                <a:spcPts val="400"/>
              </a:spcBef>
              <a:spcAft>
                <a:spcPts val="0"/>
              </a:spcAft>
              <a:buClr>
                <a:srgbClr val="1C4587"/>
              </a:buClr>
              <a:buSzPts val="2000"/>
              <a:buChar char="●"/>
            </a:pPr>
            <a:r>
              <a:rPr lang="en" sz="2000">
                <a:solidFill>
                  <a:srgbClr val="1C4587"/>
                </a:solidFill>
                <a:uFill>
                  <a:noFill/>
                </a:uFill>
                <a:hlinkClick r:id="rId8" action="ppaction://hlinksldjump">
                  <a:extLst>
                    <a:ext uri="{A12FA001-AC4F-418D-AE19-62706E023703}">
                      <ahyp:hlinkClr xmlns:ahyp="http://schemas.microsoft.com/office/drawing/2018/hyperlinkcolor" val="tx"/>
                    </a:ext>
                  </a:extLst>
                </a:hlinkClick>
              </a:rPr>
              <a:t>Use lambdas and higher-order functions</a:t>
            </a:r>
            <a:endParaRPr sz="2000">
              <a:solidFill>
                <a:srgbClr val="1C4587"/>
              </a:solidFill>
            </a:endParaRPr>
          </a:p>
          <a:p>
            <a:pPr marL="457200" lvl="0" indent="-355600" algn="l" rtl="0">
              <a:lnSpc>
                <a:spcPct val="115000"/>
              </a:lnSpc>
              <a:spcBef>
                <a:spcPts val="400"/>
              </a:spcBef>
              <a:spcAft>
                <a:spcPts val="0"/>
              </a:spcAft>
              <a:buClr>
                <a:srgbClr val="1C4587"/>
              </a:buClr>
              <a:buSzPts val="2000"/>
              <a:buChar char="●"/>
            </a:pPr>
            <a:r>
              <a:rPr lang="en" sz="2000">
                <a:solidFill>
                  <a:srgbClr val="1C4587"/>
                </a:solidFill>
                <a:uFill>
                  <a:noFill/>
                </a:uFill>
                <a:hlinkClick r:id="rId9" action="ppaction://hlinksldjump">
                  <a:extLst>
                    <a:ext uri="{A12FA001-AC4F-418D-AE19-62706E023703}">
                      <ahyp:hlinkClr xmlns:ahyp="http://schemas.microsoft.com/office/drawing/2018/hyperlinkcolor" val="tx"/>
                    </a:ext>
                  </a:extLst>
                </a:hlinkClick>
              </a:rPr>
              <a:t>Use eager and lazy list filters</a:t>
            </a:r>
            <a:endParaRPr sz="2000">
              <a:solidFill>
                <a:srgbClr val="1C4587"/>
              </a:solidFill>
            </a:endParaRPr>
          </a:p>
          <a:p>
            <a:pPr marL="0" lvl="0" indent="0" algn="l" rtl="0">
              <a:lnSpc>
                <a:spcPct val="115000"/>
              </a:lnSpc>
              <a:spcBef>
                <a:spcPts val="400"/>
              </a:spcBef>
              <a:spcAft>
                <a:spcPts val="0"/>
              </a:spcAft>
              <a:buClr>
                <a:schemeClr val="dk1"/>
              </a:buClr>
              <a:buSzPts val="1100"/>
              <a:buFont typeface="Arial"/>
              <a:buNone/>
            </a:pPr>
            <a:endParaRPr sz="2000">
              <a:solidFill>
                <a:srgbClr val="1C4587"/>
              </a:solidFill>
            </a:endParaRPr>
          </a:p>
          <a:p>
            <a:pPr marL="0" lvl="0" indent="0" algn="l" rtl="0">
              <a:lnSpc>
                <a:spcPct val="115000"/>
              </a:lnSpc>
              <a:spcBef>
                <a:spcPts val="600"/>
              </a:spcBef>
              <a:spcAft>
                <a:spcPts val="600"/>
              </a:spcAft>
              <a:buNone/>
            </a:pPr>
            <a:endParaRPr sz="2000">
              <a:solidFill>
                <a:srgbClr val="1C4587"/>
              </a:solidFill>
            </a:endParaRPr>
          </a:p>
        </p:txBody>
      </p:sp>
      <p:sp>
        <p:nvSpPr>
          <p:cNvPr id="494" name="Google Shape;494;p6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45</a:t>
            </a:fld>
            <a:endParaRPr/>
          </a:p>
        </p:txBody>
      </p:sp>
      <p:sp>
        <p:nvSpPr>
          <p:cNvPr id="495" name="Google Shape;495;p61"/>
          <p:cNvSpPr txBox="1"/>
          <p:nvPr/>
        </p:nvSpPr>
        <p:spPr>
          <a:xfrm>
            <a:off x="250900" y="1019300"/>
            <a:ext cx="4218300" cy="36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Roboto"/>
                <a:ea typeface="Roboto"/>
                <a:cs typeface="Roboto"/>
                <a:sym typeface="Roboto"/>
              </a:rPr>
              <a:t>In Lesson 2, you learned how to:</a:t>
            </a:r>
            <a:endParaRPr sz="2000">
              <a:latin typeface="Roboto"/>
              <a:ea typeface="Roboto"/>
              <a:cs typeface="Roboto"/>
              <a:sym typeface="Roboto"/>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6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Pathway</a:t>
            </a:r>
            <a:endParaRPr/>
          </a:p>
        </p:txBody>
      </p:sp>
      <p:sp>
        <p:nvSpPr>
          <p:cNvPr id="501" name="Google Shape;501;p6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46</a:t>
            </a:fld>
            <a:endParaRPr/>
          </a:p>
        </p:txBody>
      </p:sp>
      <p:sp>
        <p:nvSpPr>
          <p:cNvPr id="502" name="Google Shape;502;p62"/>
          <p:cNvSpPr txBox="1">
            <a:spLocks noGrp="1"/>
          </p:cNvSpPr>
          <p:nvPr>
            <p:ph type="body" idx="1"/>
          </p:nvPr>
        </p:nvSpPr>
        <p:spPr>
          <a:xfrm>
            <a:off x="311711" y="1490519"/>
            <a:ext cx="8520600" cy="89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500" dirty="0"/>
              <a:t>Practice what you’ve learned by</a:t>
            </a:r>
            <a:br>
              <a:rPr lang="en" sz="2500" dirty="0"/>
            </a:br>
            <a:r>
              <a:rPr lang="en" sz="2500" dirty="0"/>
              <a:t>completing the pathway:</a:t>
            </a:r>
            <a:endParaRPr sz="2500" dirty="0"/>
          </a:p>
          <a:p>
            <a:pPr marL="0" lvl="0" indent="0" algn="l" rtl="0">
              <a:lnSpc>
                <a:spcPct val="115000"/>
              </a:lnSpc>
              <a:spcBef>
                <a:spcPts val="1000"/>
              </a:spcBef>
              <a:spcAft>
                <a:spcPts val="0"/>
              </a:spcAft>
              <a:buNone/>
            </a:pPr>
            <a:r>
              <a:rPr lang="en" sz="2500" u="sng" dirty="0">
                <a:solidFill>
                  <a:schemeClr val="hlink"/>
                </a:solidFill>
                <a:hlinkClick r:id="rId3"/>
              </a:rPr>
              <a:t>Lesson 2: Functions</a:t>
            </a:r>
            <a:endParaRPr sz="2500" dirty="0">
              <a:solidFill>
                <a:schemeClr val="dk1"/>
              </a:solidFill>
            </a:endParaRPr>
          </a:p>
          <a:p>
            <a:pPr marL="0" lvl="0" indent="0" algn="l" rtl="0">
              <a:lnSpc>
                <a:spcPct val="115000"/>
              </a:lnSpc>
              <a:spcBef>
                <a:spcPts val="1000"/>
              </a:spcBef>
              <a:spcAft>
                <a:spcPts val="1000"/>
              </a:spcAft>
              <a:buNone/>
            </a:pPr>
            <a:endParaRPr sz="2500" dirty="0">
              <a:solidFill>
                <a:schemeClr val="dk1"/>
              </a:solidFill>
            </a:endParaRPr>
          </a:p>
        </p:txBody>
      </p:sp>
      <p:pic>
        <p:nvPicPr>
          <p:cNvPr id="503" name="Google Shape;503;p62"/>
          <p:cNvPicPr preferRelativeResize="0"/>
          <p:nvPr/>
        </p:nvPicPr>
        <p:blipFill rotWithShape="1">
          <a:blip r:embed="rId4">
            <a:alphaModFix/>
          </a:blip>
          <a:srcRect l="12797" t="12879" r="12273" b="13226"/>
          <a:stretch/>
        </p:blipFill>
        <p:spPr>
          <a:xfrm>
            <a:off x="5771650" y="1382495"/>
            <a:ext cx="2755850" cy="2717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311700" y="2470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Create a new Kotlin file</a:t>
            </a:r>
            <a:endParaRPr/>
          </a:p>
        </p:txBody>
      </p:sp>
      <p:sp>
        <p:nvSpPr>
          <p:cNvPr id="108" name="Google Shape;108;p21"/>
          <p:cNvSpPr txBox="1">
            <a:spLocks noGrp="1"/>
          </p:cNvSpPr>
          <p:nvPr>
            <p:ph type="body" idx="1"/>
          </p:nvPr>
        </p:nvSpPr>
        <p:spPr>
          <a:xfrm>
            <a:off x="311700" y="1076275"/>
            <a:ext cx="8520600" cy="319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In </a:t>
            </a:r>
            <a:r>
              <a:rPr lang="en" sz="1800">
                <a:solidFill>
                  <a:schemeClr val="dk1"/>
                </a:solidFill>
              </a:rPr>
              <a:t>IntelliJ IDEA's</a:t>
            </a:r>
            <a:r>
              <a:rPr lang="en" sz="1800"/>
              <a:t> Project pane, </a:t>
            </a:r>
            <a:r>
              <a:rPr lang="en" sz="1800">
                <a:solidFill>
                  <a:schemeClr val="dk1"/>
                </a:solidFill>
              </a:rPr>
              <a:t>under </a:t>
            </a:r>
            <a:r>
              <a:rPr lang="en" sz="1800" b="1">
                <a:solidFill>
                  <a:schemeClr val="dk1"/>
                </a:solidFill>
              </a:rPr>
              <a:t>Hello World</a:t>
            </a:r>
            <a:r>
              <a:rPr lang="en" sz="1800">
                <a:solidFill>
                  <a:schemeClr val="dk1"/>
                </a:solidFill>
              </a:rPr>
              <a:t>,</a:t>
            </a:r>
            <a:r>
              <a:rPr lang="en" sz="1800" b="1">
                <a:solidFill>
                  <a:schemeClr val="dk1"/>
                </a:solidFill>
              </a:rPr>
              <a:t> </a:t>
            </a:r>
            <a:r>
              <a:rPr lang="en" sz="1800"/>
              <a:t>right-click the </a:t>
            </a:r>
            <a:r>
              <a:rPr lang="en" sz="1800">
                <a:latin typeface="Courier New"/>
                <a:ea typeface="Courier New"/>
                <a:cs typeface="Courier New"/>
                <a:sym typeface="Courier New"/>
              </a:rPr>
              <a:t>src</a:t>
            </a:r>
            <a:r>
              <a:rPr lang="en" sz="1800"/>
              <a:t> folder. </a:t>
            </a:r>
            <a:endParaRPr sz="1800"/>
          </a:p>
          <a:p>
            <a:pPr marL="457200" lvl="0" indent="-342900" algn="l" rtl="0">
              <a:spcBef>
                <a:spcPts val="1000"/>
              </a:spcBef>
              <a:spcAft>
                <a:spcPts val="0"/>
              </a:spcAft>
              <a:buSzPts val="1800"/>
              <a:buChar char="●"/>
            </a:pPr>
            <a:r>
              <a:rPr lang="en" sz="1800"/>
              <a:t>Select </a:t>
            </a:r>
            <a:r>
              <a:rPr lang="en" sz="1800" b="1"/>
              <a:t>New &gt; Kotlin File/Class</a:t>
            </a:r>
            <a:r>
              <a:rPr lang="en" sz="1800"/>
              <a:t>.</a:t>
            </a:r>
            <a:endParaRPr sz="1800"/>
          </a:p>
          <a:p>
            <a:pPr marL="457200" lvl="0" indent="-342900" algn="l" rtl="0">
              <a:spcBef>
                <a:spcPts val="0"/>
              </a:spcBef>
              <a:spcAft>
                <a:spcPts val="0"/>
              </a:spcAft>
              <a:buSzPts val="1800"/>
              <a:buChar char="●"/>
            </a:pPr>
            <a:r>
              <a:rPr lang="en" sz="1800"/>
              <a:t>Select </a:t>
            </a:r>
            <a:r>
              <a:rPr lang="en" sz="1800" b="1"/>
              <a:t>File</a:t>
            </a:r>
            <a:r>
              <a:rPr lang="en" sz="1800"/>
              <a:t>, name the file </a:t>
            </a:r>
            <a:r>
              <a:rPr lang="en" sz="1800">
                <a:latin typeface="Courier New"/>
                <a:ea typeface="Courier New"/>
                <a:cs typeface="Courier New"/>
                <a:sym typeface="Courier New"/>
              </a:rPr>
              <a:t>Hello,</a:t>
            </a:r>
            <a:r>
              <a:rPr lang="en" sz="1800"/>
              <a:t> and press </a:t>
            </a:r>
            <a:r>
              <a:rPr lang="en" sz="1800" b="1"/>
              <a:t>Enter</a:t>
            </a:r>
            <a:r>
              <a:rPr lang="en" sz="1800"/>
              <a:t>.</a:t>
            </a:r>
            <a:endParaRPr sz="1800"/>
          </a:p>
          <a:p>
            <a:pPr marL="457200" lvl="0" indent="0" algn="l" rtl="0">
              <a:spcBef>
                <a:spcPts val="1000"/>
              </a:spcBef>
              <a:spcAft>
                <a:spcPts val="0"/>
              </a:spcAft>
              <a:buNone/>
            </a:pPr>
            <a:endParaRPr sz="1800"/>
          </a:p>
          <a:p>
            <a:pPr marL="0" lvl="0" indent="0" algn="l" rtl="0">
              <a:spcBef>
                <a:spcPts val="1000"/>
              </a:spcBef>
              <a:spcAft>
                <a:spcPts val="0"/>
              </a:spcAft>
              <a:buNone/>
            </a:pPr>
            <a:endParaRPr sz="1800"/>
          </a:p>
          <a:p>
            <a:pPr marL="0" lvl="0" indent="0" algn="l" rtl="0">
              <a:spcBef>
                <a:spcPts val="1000"/>
              </a:spcBef>
              <a:spcAft>
                <a:spcPts val="0"/>
              </a:spcAft>
              <a:buNone/>
            </a:pPr>
            <a:endParaRPr sz="1800"/>
          </a:p>
          <a:p>
            <a:pPr marL="0" lvl="0" indent="0" algn="l" rtl="0">
              <a:spcBef>
                <a:spcPts val="1000"/>
              </a:spcBef>
              <a:spcAft>
                <a:spcPts val="0"/>
              </a:spcAft>
              <a:buNone/>
            </a:pPr>
            <a:endParaRPr sz="1800"/>
          </a:p>
          <a:p>
            <a:pPr marL="0" lvl="0" indent="0" algn="l" rtl="0">
              <a:spcBef>
                <a:spcPts val="1000"/>
              </a:spcBef>
              <a:spcAft>
                <a:spcPts val="0"/>
              </a:spcAft>
              <a:buClr>
                <a:schemeClr val="dk1"/>
              </a:buClr>
              <a:buSzPts val="1100"/>
              <a:buFont typeface="Arial"/>
              <a:buNone/>
            </a:pPr>
            <a:endParaRPr sz="1800"/>
          </a:p>
          <a:p>
            <a:pPr marL="0" lvl="0" indent="0" algn="l" rtl="0">
              <a:spcBef>
                <a:spcPts val="1000"/>
              </a:spcBef>
              <a:spcAft>
                <a:spcPts val="0"/>
              </a:spcAft>
              <a:buNone/>
            </a:pPr>
            <a:endParaRPr/>
          </a:p>
        </p:txBody>
      </p:sp>
      <p:sp>
        <p:nvSpPr>
          <p:cNvPr id="109" name="Google Shape;109;p2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pic>
        <p:nvPicPr>
          <p:cNvPr id="110" name="Google Shape;110;p21"/>
          <p:cNvPicPr preferRelativeResize="0"/>
          <p:nvPr/>
        </p:nvPicPr>
        <p:blipFill>
          <a:blip r:embed="rId3">
            <a:alphaModFix/>
          </a:blip>
          <a:stretch>
            <a:fillRect/>
          </a:stretch>
        </p:blipFill>
        <p:spPr>
          <a:xfrm>
            <a:off x="888550" y="2304794"/>
            <a:ext cx="3717105" cy="210726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Create a Kotlin file</a:t>
            </a:r>
            <a:endParaRPr/>
          </a:p>
        </p:txBody>
      </p:sp>
      <p:sp>
        <p:nvSpPr>
          <p:cNvPr id="116" name="Google Shape;116;p22"/>
          <p:cNvSpPr txBox="1">
            <a:spLocks noGrp="1"/>
          </p:cNvSpPr>
          <p:nvPr>
            <p:ph type="body" idx="1"/>
          </p:nvPr>
        </p:nvSpPr>
        <p:spPr>
          <a:xfrm>
            <a:off x="311700" y="1076275"/>
            <a:ext cx="8520600" cy="3193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Clr>
                <a:schemeClr val="dk1"/>
              </a:buClr>
              <a:buSzPts val="1100"/>
              <a:buFont typeface="Arial"/>
              <a:buNone/>
            </a:pPr>
            <a:r>
              <a:rPr lang="en" sz="1800"/>
              <a:t>You should now see a file in the </a:t>
            </a:r>
            <a:r>
              <a:rPr lang="en" sz="1800">
                <a:latin typeface="Courier New"/>
                <a:ea typeface="Courier New"/>
                <a:cs typeface="Courier New"/>
                <a:sym typeface="Courier New"/>
              </a:rPr>
              <a:t>src</a:t>
            </a:r>
            <a:r>
              <a:rPr lang="en" sz="1800"/>
              <a:t> folder called </a:t>
            </a:r>
            <a:r>
              <a:rPr lang="en" sz="1800">
                <a:latin typeface="Courier New"/>
                <a:ea typeface="Courier New"/>
                <a:cs typeface="Courier New"/>
                <a:sym typeface="Courier New"/>
              </a:rPr>
              <a:t>Hello.kt</a:t>
            </a:r>
            <a:r>
              <a:rPr lang="en" sz="1800"/>
              <a:t>.</a:t>
            </a:r>
            <a:endParaRPr sz="1800"/>
          </a:p>
          <a:p>
            <a:pPr marL="0" lvl="0" indent="0" algn="l" rtl="0">
              <a:spcBef>
                <a:spcPts val="1000"/>
              </a:spcBef>
              <a:spcAft>
                <a:spcPts val="0"/>
              </a:spcAft>
              <a:buClr>
                <a:schemeClr val="dk1"/>
              </a:buClr>
              <a:buSzPts val="1100"/>
              <a:buFont typeface="Arial"/>
              <a:buNone/>
            </a:pPr>
            <a:endParaRPr sz="1800"/>
          </a:p>
          <a:p>
            <a:pPr marL="0" lvl="0" indent="0" algn="l" rtl="0">
              <a:spcBef>
                <a:spcPts val="1000"/>
              </a:spcBef>
              <a:spcAft>
                <a:spcPts val="0"/>
              </a:spcAft>
              <a:buNone/>
            </a:pPr>
            <a:endParaRPr sz="1800"/>
          </a:p>
          <a:p>
            <a:pPr marL="457200" lvl="0" indent="0" algn="l" rtl="0">
              <a:spcBef>
                <a:spcPts val="1000"/>
              </a:spcBef>
              <a:spcAft>
                <a:spcPts val="0"/>
              </a:spcAft>
              <a:buNone/>
            </a:pPr>
            <a:endParaRPr sz="1800"/>
          </a:p>
          <a:p>
            <a:pPr marL="0" lvl="0" indent="0" algn="l" rtl="0">
              <a:spcBef>
                <a:spcPts val="1000"/>
              </a:spcBef>
              <a:spcAft>
                <a:spcPts val="0"/>
              </a:spcAft>
              <a:buNone/>
            </a:pPr>
            <a:endParaRPr sz="1800"/>
          </a:p>
          <a:p>
            <a:pPr marL="0" lvl="0" indent="0" algn="l" rtl="0">
              <a:spcBef>
                <a:spcPts val="1000"/>
              </a:spcBef>
              <a:spcAft>
                <a:spcPts val="0"/>
              </a:spcAft>
              <a:buNone/>
            </a:pPr>
            <a:endParaRPr sz="1800"/>
          </a:p>
          <a:p>
            <a:pPr marL="0" lvl="0" indent="0" algn="l" rtl="0">
              <a:spcBef>
                <a:spcPts val="1000"/>
              </a:spcBef>
              <a:spcAft>
                <a:spcPts val="0"/>
              </a:spcAft>
              <a:buNone/>
            </a:pPr>
            <a:endParaRPr sz="1800"/>
          </a:p>
          <a:p>
            <a:pPr marL="0" lvl="0" indent="0" algn="l" rtl="0">
              <a:spcBef>
                <a:spcPts val="1000"/>
              </a:spcBef>
              <a:spcAft>
                <a:spcPts val="0"/>
              </a:spcAft>
              <a:buNone/>
            </a:pPr>
            <a:endParaRPr sz="1800"/>
          </a:p>
          <a:p>
            <a:pPr marL="0" lvl="0" indent="0" algn="l" rtl="0">
              <a:spcBef>
                <a:spcPts val="1000"/>
              </a:spcBef>
              <a:spcAft>
                <a:spcPts val="0"/>
              </a:spcAft>
              <a:buNone/>
            </a:pPr>
            <a:endParaRPr/>
          </a:p>
        </p:txBody>
      </p:sp>
      <p:sp>
        <p:nvSpPr>
          <p:cNvPr id="117" name="Google Shape;117;p2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pic>
        <p:nvPicPr>
          <p:cNvPr id="118" name="Google Shape;118;p22"/>
          <p:cNvPicPr preferRelativeResize="0"/>
          <p:nvPr/>
        </p:nvPicPr>
        <p:blipFill>
          <a:blip r:embed="rId3">
            <a:alphaModFix/>
          </a:blip>
          <a:stretch>
            <a:fillRect/>
          </a:stretch>
        </p:blipFill>
        <p:spPr>
          <a:xfrm>
            <a:off x="404163" y="1774525"/>
            <a:ext cx="3057525" cy="2495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Create a main() function</a:t>
            </a:r>
            <a:endParaRPr/>
          </a:p>
        </p:txBody>
      </p:sp>
      <p:sp>
        <p:nvSpPr>
          <p:cNvPr id="124" name="Google Shape;124;p23"/>
          <p:cNvSpPr txBox="1">
            <a:spLocks noGrp="1"/>
          </p:cNvSpPr>
          <p:nvPr>
            <p:ph type="body" idx="1"/>
          </p:nvPr>
        </p:nvSpPr>
        <p:spPr>
          <a:xfrm>
            <a:off x="311700" y="1685875"/>
            <a:ext cx="8520600" cy="19977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1800"/>
              <a:t>In the </a:t>
            </a:r>
            <a:r>
              <a:rPr lang="en" sz="1800">
                <a:latin typeface="Courier New"/>
                <a:ea typeface="Courier New"/>
                <a:cs typeface="Courier New"/>
                <a:sym typeface="Courier New"/>
              </a:rPr>
              <a:t>Hello.kt</a:t>
            </a:r>
            <a:r>
              <a:rPr lang="en" sz="1800"/>
              <a:t> file:</a:t>
            </a:r>
            <a:endParaRPr sz="1800"/>
          </a:p>
          <a:p>
            <a:pPr marL="0" lvl="0" indent="0" algn="l" rtl="0">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main(args: Array&lt;String&gt;) {</a:t>
            </a:r>
            <a:endParaRPr sz="1800">
              <a:solidFill>
                <a:srgbClr val="37474F"/>
              </a:solidFill>
              <a:latin typeface="Consolas"/>
              <a:ea typeface="Consolas"/>
              <a:cs typeface="Consolas"/>
              <a:sym typeface="Consolas"/>
            </a:endParaRPr>
          </a:p>
          <a:p>
            <a:pPr marL="0" lvl="0" indent="0" algn="l" rtl="0">
              <a:spcBef>
                <a:spcPts val="10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"Hello, world!"</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marL="0" lvl="0" indent="0" algn="l" rtl="0">
              <a:spcBef>
                <a:spcPts val="1000"/>
              </a:spcBef>
              <a:spcAft>
                <a:spcPts val="0"/>
              </a:spcAft>
              <a:buNone/>
            </a:pPr>
            <a:endParaRPr sz="1800"/>
          </a:p>
          <a:p>
            <a:pPr marL="457200" lvl="0" indent="0" algn="l" rtl="0">
              <a:spcBef>
                <a:spcPts val="1000"/>
              </a:spcBef>
              <a:spcAft>
                <a:spcPts val="0"/>
              </a:spcAft>
              <a:buNone/>
            </a:pPr>
            <a:endParaRPr sz="1800"/>
          </a:p>
          <a:p>
            <a:pPr marL="0" lvl="0" indent="0" algn="l" rtl="0">
              <a:spcBef>
                <a:spcPts val="1000"/>
              </a:spcBef>
              <a:spcAft>
                <a:spcPts val="0"/>
              </a:spcAft>
              <a:buNone/>
            </a:pPr>
            <a:endParaRPr sz="1800"/>
          </a:p>
          <a:p>
            <a:pPr marL="0" lvl="0" indent="0" algn="l" rtl="0">
              <a:spcBef>
                <a:spcPts val="1000"/>
              </a:spcBef>
              <a:spcAft>
                <a:spcPts val="0"/>
              </a:spcAft>
              <a:buNone/>
            </a:pPr>
            <a:endParaRPr sz="1800"/>
          </a:p>
          <a:p>
            <a:pPr marL="0" lvl="0" indent="0" algn="l" rtl="0">
              <a:spcBef>
                <a:spcPts val="1000"/>
              </a:spcBef>
              <a:spcAft>
                <a:spcPts val="0"/>
              </a:spcAft>
              <a:buNone/>
            </a:pPr>
            <a:endParaRPr sz="1800"/>
          </a:p>
          <a:p>
            <a:pPr marL="0" lvl="0" indent="0" algn="l" rtl="0">
              <a:spcBef>
                <a:spcPts val="1000"/>
              </a:spcBef>
              <a:spcAft>
                <a:spcPts val="0"/>
              </a:spcAft>
              <a:buNone/>
            </a:pPr>
            <a:endParaRPr sz="1800"/>
          </a:p>
          <a:p>
            <a:pPr marL="0" lvl="0" indent="0" algn="l" rtl="0">
              <a:spcBef>
                <a:spcPts val="1000"/>
              </a:spcBef>
              <a:spcAft>
                <a:spcPts val="0"/>
              </a:spcAft>
              <a:buNone/>
            </a:pPr>
            <a:endParaRPr/>
          </a:p>
        </p:txBody>
      </p:sp>
      <p:sp>
        <p:nvSpPr>
          <p:cNvPr id="125" name="Google Shape;125;p2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126" name="Google Shape;126;p23"/>
          <p:cNvSpPr txBox="1"/>
          <p:nvPr/>
        </p:nvSpPr>
        <p:spPr>
          <a:xfrm>
            <a:off x="311700" y="4028500"/>
            <a:ext cx="8520600" cy="419700"/>
          </a:xfrm>
          <a:prstGeom prst="rect">
            <a:avLst/>
          </a:prstGeom>
          <a:solidFill>
            <a:srgbClr val="D6F0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3C4043"/>
                </a:solidFill>
                <a:latin typeface="Roboto"/>
                <a:ea typeface="Roboto"/>
                <a:cs typeface="Roboto"/>
                <a:sym typeface="Roboto"/>
              </a:rPr>
              <a:t>The args in the </a:t>
            </a:r>
            <a:r>
              <a:rPr lang="en" sz="1800">
                <a:solidFill>
                  <a:srgbClr val="3C4043"/>
                </a:solidFill>
                <a:latin typeface="Courier New"/>
                <a:ea typeface="Courier New"/>
                <a:cs typeface="Courier New"/>
                <a:sym typeface="Courier New"/>
              </a:rPr>
              <a:t>main()</a:t>
            </a:r>
            <a:r>
              <a:rPr lang="en" sz="1800">
                <a:solidFill>
                  <a:srgbClr val="3C4043"/>
                </a:solidFill>
                <a:latin typeface="Roboto"/>
                <a:ea typeface="Roboto"/>
                <a:cs typeface="Roboto"/>
                <a:sym typeface="Roboto"/>
              </a:rPr>
              <a:t> function are optional.</a:t>
            </a:r>
            <a:endParaRPr sz="1800">
              <a:solidFill>
                <a:srgbClr val="3C4043"/>
              </a:solidFill>
              <a:latin typeface="Roboto"/>
              <a:ea typeface="Roboto"/>
              <a:cs typeface="Roboto"/>
              <a:sym typeface="Roboto"/>
            </a:endParaRPr>
          </a:p>
        </p:txBody>
      </p:sp>
      <p:sp>
        <p:nvSpPr>
          <p:cNvPr id="127" name="Google Shape;127;p23"/>
          <p:cNvSpPr txBox="1"/>
          <p:nvPr/>
        </p:nvSpPr>
        <p:spPr>
          <a:xfrm>
            <a:off x="300900" y="1255700"/>
            <a:ext cx="8520600" cy="50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ourier New"/>
                <a:ea typeface="Courier New"/>
                <a:cs typeface="Courier New"/>
                <a:sym typeface="Courier New"/>
              </a:rPr>
              <a:t>main()</a:t>
            </a:r>
            <a:r>
              <a:rPr lang="en" sz="1800">
                <a:latin typeface="Roboto"/>
                <a:ea typeface="Roboto"/>
                <a:cs typeface="Roboto"/>
                <a:sym typeface="Roboto"/>
              </a:rPr>
              <a:t> is the entry point for execution for a Kotlin program.</a:t>
            </a:r>
            <a:endParaRPr sz="18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Run your Kotlin program</a:t>
            </a:r>
            <a:endParaRPr/>
          </a:p>
        </p:txBody>
      </p:sp>
      <p:sp>
        <p:nvSpPr>
          <p:cNvPr id="133" name="Google Shape;133;p24"/>
          <p:cNvSpPr txBox="1">
            <a:spLocks noGrp="1"/>
          </p:cNvSpPr>
          <p:nvPr>
            <p:ph type="body" idx="1"/>
          </p:nvPr>
        </p:nvSpPr>
        <p:spPr>
          <a:xfrm>
            <a:off x="311700" y="1076275"/>
            <a:ext cx="8520600" cy="319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To run your program, click the Run icon (  ) to the left of the </a:t>
            </a:r>
            <a:r>
              <a:rPr lang="en" sz="1800">
                <a:latin typeface="Courier New"/>
                <a:ea typeface="Courier New"/>
                <a:cs typeface="Courier New"/>
                <a:sym typeface="Courier New"/>
              </a:rPr>
              <a:t>main()</a:t>
            </a:r>
            <a:r>
              <a:rPr lang="en" sz="1800"/>
              <a:t> function.</a:t>
            </a: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Clr>
                <a:schemeClr val="dk1"/>
              </a:buClr>
              <a:buSzPts val="1100"/>
              <a:buFont typeface="Arial"/>
              <a:buNone/>
            </a:pPr>
            <a:endParaRPr sz="1800"/>
          </a:p>
          <a:p>
            <a:pPr marL="0" lvl="0" indent="0" algn="l" rtl="0">
              <a:spcBef>
                <a:spcPts val="0"/>
              </a:spcBef>
              <a:spcAft>
                <a:spcPts val="0"/>
              </a:spcAft>
              <a:buClr>
                <a:schemeClr val="dk1"/>
              </a:buClr>
              <a:buSzPts val="1100"/>
              <a:buFont typeface="Arial"/>
              <a:buNone/>
            </a:pPr>
            <a:endParaRPr sz="1800"/>
          </a:p>
          <a:p>
            <a:pPr marL="0" lvl="0" indent="0" algn="l" rtl="0">
              <a:spcBef>
                <a:spcPts val="1000"/>
              </a:spcBef>
              <a:spcAft>
                <a:spcPts val="0"/>
              </a:spcAft>
              <a:buClr>
                <a:schemeClr val="dk1"/>
              </a:buClr>
              <a:buSzPts val="1100"/>
              <a:buFont typeface="Arial"/>
              <a:buNone/>
            </a:pPr>
            <a:r>
              <a:rPr lang="en" sz="1800"/>
              <a:t>IntelliJ IDEA runs </a:t>
            </a:r>
            <a:r>
              <a:rPr lang="en" sz="1800">
                <a:solidFill>
                  <a:schemeClr val="dk1"/>
                </a:solidFill>
              </a:rPr>
              <a:t>the program</a:t>
            </a:r>
            <a:r>
              <a:rPr lang="en" sz="1800"/>
              <a:t>, and displays the results in the console.</a:t>
            </a:r>
            <a:endParaRPr sz="1800"/>
          </a:p>
          <a:p>
            <a:pPr marL="0" lvl="0" indent="0" algn="l" rtl="0">
              <a:spcBef>
                <a:spcPts val="0"/>
              </a:spcBef>
              <a:spcAft>
                <a:spcPts val="0"/>
              </a:spcAft>
              <a:buClr>
                <a:schemeClr val="dk1"/>
              </a:buClr>
              <a:buSzPts val="1100"/>
              <a:buFont typeface="Arial"/>
              <a:buNone/>
            </a:pPr>
            <a:endParaRPr sz="1800"/>
          </a:p>
        </p:txBody>
      </p:sp>
      <p:sp>
        <p:nvSpPr>
          <p:cNvPr id="134" name="Google Shape;134;p2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135" name="Google Shape;135;p24"/>
          <p:cNvSpPr/>
          <p:nvPr/>
        </p:nvSpPr>
        <p:spPr>
          <a:xfrm rot="5400000">
            <a:off x="4448805" y="1265625"/>
            <a:ext cx="159300" cy="119400"/>
          </a:xfrm>
          <a:prstGeom prst="triangle">
            <a:avLst>
              <a:gd name="adj" fmla="val 50000"/>
            </a:avLst>
          </a:prstGeom>
          <a:solidFill>
            <a:srgbClr val="4CA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6" name="Google Shape;136;p24"/>
          <p:cNvPicPr preferRelativeResize="0"/>
          <p:nvPr/>
        </p:nvPicPr>
        <p:blipFill>
          <a:blip r:embed="rId3">
            <a:alphaModFix/>
          </a:blip>
          <a:stretch>
            <a:fillRect/>
          </a:stretch>
        </p:blipFill>
        <p:spPr>
          <a:xfrm>
            <a:off x="423455" y="1577758"/>
            <a:ext cx="5014698" cy="1158631"/>
          </a:xfrm>
          <a:prstGeom prst="rect">
            <a:avLst/>
          </a:prstGeom>
          <a:noFill/>
          <a:ln>
            <a:noFill/>
          </a:ln>
        </p:spPr>
      </p:pic>
      <p:pic>
        <p:nvPicPr>
          <p:cNvPr id="137" name="Google Shape;137;p24"/>
          <p:cNvPicPr preferRelativeResize="0"/>
          <p:nvPr/>
        </p:nvPicPr>
        <p:blipFill>
          <a:blip r:embed="rId4">
            <a:alphaModFix/>
          </a:blip>
          <a:stretch>
            <a:fillRect/>
          </a:stretch>
        </p:blipFill>
        <p:spPr>
          <a:xfrm>
            <a:off x="423450" y="3277898"/>
            <a:ext cx="7019925" cy="1259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Pass arguments to main()</a:t>
            </a:r>
            <a:endParaRPr/>
          </a:p>
        </p:txBody>
      </p:sp>
      <p:sp>
        <p:nvSpPr>
          <p:cNvPr id="143" name="Google Shape;143;p25"/>
          <p:cNvSpPr txBox="1">
            <a:spLocks noGrp="1"/>
          </p:cNvSpPr>
          <p:nvPr>
            <p:ph type="body" idx="1"/>
          </p:nvPr>
        </p:nvSpPr>
        <p:spPr>
          <a:xfrm>
            <a:off x="311700" y="1440750"/>
            <a:ext cx="85905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Select </a:t>
            </a:r>
            <a:r>
              <a:rPr lang="en" sz="1800" b="1"/>
              <a:t>Run &gt; Edit Configurations</a:t>
            </a:r>
            <a:r>
              <a:rPr lang="en" sz="1800"/>
              <a:t> to open the </a:t>
            </a:r>
            <a:r>
              <a:rPr lang="en" sz="1800" b="1"/>
              <a:t>Run/Debug Configurations </a:t>
            </a:r>
            <a:r>
              <a:rPr lang="en" sz="1800"/>
              <a:t>window.</a:t>
            </a:r>
            <a:endParaRPr sz="1800"/>
          </a:p>
          <a:p>
            <a:pPr marL="0" lvl="0" indent="0" algn="l" rtl="0">
              <a:spcBef>
                <a:spcPts val="1000"/>
              </a:spcBef>
              <a:spcAft>
                <a:spcPts val="0"/>
              </a:spcAft>
              <a:buNone/>
            </a:pPr>
            <a:endParaRPr sz="1800"/>
          </a:p>
          <a:p>
            <a:pPr marL="0" lvl="0" indent="0" algn="l" rtl="0">
              <a:spcBef>
                <a:spcPts val="1000"/>
              </a:spcBef>
              <a:spcAft>
                <a:spcPts val="0"/>
              </a:spcAft>
              <a:buClr>
                <a:schemeClr val="dk1"/>
              </a:buClr>
              <a:buSzPts val="1100"/>
              <a:buFont typeface="Arial"/>
              <a:buNone/>
            </a:pPr>
            <a:endParaRPr sz="1800"/>
          </a:p>
          <a:p>
            <a:pPr marL="0" lvl="0" indent="0" algn="l" rtl="0">
              <a:spcBef>
                <a:spcPts val="1000"/>
              </a:spcBef>
              <a:spcAft>
                <a:spcPts val="0"/>
              </a:spcAft>
              <a:buNone/>
            </a:pPr>
            <a:endParaRPr/>
          </a:p>
        </p:txBody>
      </p:sp>
      <p:sp>
        <p:nvSpPr>
          <p:cNvPr id="144" name="Google Shape;144;p2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pic>
        <p:nvPicPr>
          <p:cNvPr id="145" name="Google Shape;145;p25"/>
          <p:cNvPicPr preferRelativeResize="0"/>
          <p:nvPr/>
        </p:nvPicPr>
        <p:blipFill>
          <a:blip r:embed="rId3">
            <a:alphaModFix/>
          </a:blip>
          <a:stretch>
            <a:fillRect/>
          </a:stretch>
        </p:blipFill>
        <p:spPr>
          <a:xfrm>
            <a:off x="401500" y="2067550"/>
            <a:ext cx="3076575" cy="14668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TotalTime>
  <Words>3657</Words>
  <Application>Microsoft Macintosh PowerPoint</Application>
  <PresentationFormat>全屏显示(16:9)</PresentationFormat>
  <Paragraphs>419</Paragraphs>
  <Slides>46</Slides>
  <Notes>46</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46</vt:i4>
      </vt:variant>
    </vt:vector>
  </HeadingPairs>
  <TitlesOfParts>
    <vt:vector size="54" baseType="lpstr">
      <vt:lpstr>Google Sans</vt:lpstr>
      <vt:lpstr>Roboto</vt:lpstr>
      <vt:lpstr>Arial</vt:lpstr>
      <vt:lpstr>Courier New</vt:lpstr>
      <vt:lpstr>Consolas</vt:lpstr>
      <vt:lpstr>Open Sans</vt:lpstr>
      <vt:lpstr>Simple Light</vt:lpstr>
      <vt:lpstr>GDT master</vt:lpstr>
      <vt:lpstr>PowerPoint 演示文稿</vt:lpstr>
      <vt:lpstr>About this lesson</vt:lpstr>
      <vt:lpstr>Programs in Kotlin</vt:lpstr>
      <vt:lpstr>Setting up</vt:lpstr>
      <vt:lpstr>Create a new Kotlin file</vt:lpstr>
      <vt:lpstr>Create a Kotlin file</vt:lpstr>
      <vt:lpstr>Create a main() function</vt:lpstr>
      <vt:lpstr>Run your Kotlin program</vt:lpstr>
      <vt:lpstr>Pass arguments to main()</vt:lpstr>
      <vt:lpstr>Use arguments in main()</vt:lpstr>
      <vt:lpstr>(Almost) Everything has a value</vt:lpstr>
      <vt:lpstr>(Almost) Everything is an expression</vt:lpstr>
      <vt:lpstr>Expression values</vt:lpstr>
      <vt:lpstr>Functions in Kotlin</vt:lpstr>
      <vt:lpstr>About functions</vt:lpstr>
      <vt:lpstr> Parts of a function</vt:lpstr>
      <vt:lpstr>Unit returning functions</vt:lpstr>
      <vt:lpstr>Unit returning functions</vt:lpstr>
      <vt:lpstr>Function arguments</vt:lpstr>
      <vt:lpstr>Default parameters</vt:lpstr>
      <vt:lpstr>Required parameters</vt:lpstr>
      <vt:lpstr>Default versus required parameters</vt:lpstr>
      <vt:lpstr>Named arguments</vt:lpstr>
      <vt:lpstr>Compact functions</vt:lpstr>
      <vt:lpstr>Single-expression functions</vt:lpstr>
      <vt:lpstr>Lambdas and higher-order functions</vt:lpstr>
      <vt:lpstr>Kotlin functions are first-class</vt:lpstr>
      <vt:lpstr>Lambda functions</vt:lpstr>
      <vt:lpstr>Syntax for function types</vt:lpstr>
      <vt:lpstr>Higher-order functions</vt:lpstr>
      <vt:lpstr>Higher-order functions</vt:lpstr>
      <vt:lpstr>Passing a function reference</vt:lpstr>
      <vt:lpstr>Last parameter call syntax</vt:lpstr>
      <vt:lpstr>Using higher-order functions</vt:lpstr>
      <vt:lpstr>List filters</vt:lpstr>
      <vt:lpstr>List filters</vt:lpstr>
      <vt:lpstr>Iterating through lists</vt:lpstr>
      <vt:lpstr>List filters</vt:lpstr>
      <vt:lpstr>Eager and lazy filters</vt:lpstr>
      <vt:lpstr>Eager filters</vt:lpstr>
      <vt:lpstr>Lazy filters</vt:lpstr>
      <vt:lpstr>Sequences -&gt; lists</vt:lpstr>
      <vt:lpstr>Other list transformations</vt:lpstr>
      <vt:lpstr>Summary</vt:lpstr>
      <vt:lpstr>Summary</vt:lpstr>
      <vt:lpstr>Pathway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Walkman Neo</cp:lastModifiedBy>
  <cp:revision>4</cp:revision>
  <dcterms:modified xsi:type="dcterms:W3CDTF">2022-09-19T05:12:06Z</dcterms:modified>
</cp:coreProperties>
</file>