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7"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0" r:id="rId30"/>
    <p:sldId id="258" r:id="rId31"/>
    <p:sldId id="264"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60"/>
          </p14:sldIdLst>
        </p14:section>
        <p14:section name="Appendix: Image Descriptions for Unsighted Students" id="{9E859B0B-078E-463E-89A6-21C20DD280C4}">
          <p14:sldIdLst>
            <p14:sldId id="258"/>
            <p14:sldId id="264"/>
            <p14:sldId id="28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2" autoAdjust="0"/>
    <p:restoredTop sz="86397" autoAdjust="0"/>
  </p:normalViewPr>
  <p:slideViewPr>
    <p:cSldViewPr snapToGrid="0" showGuides="1">
      <p:cViewPr varScale="1">
        <p:scale>
          <a:sx n="90" d="100"/>
          <a:sy n="90" d="100"/>
        </p:scale>
        <p:origin x="954" y="96"/>
      </p:cViewPr>
      <p:guideLst>
        <p:guide pos="3264"/>
        <p:guide orient="horz" pos="2256"/>
        <p:guide pos="5640"/>
      </p:guideLst>
    </p:cSldViewPr>
  </p:slideViewPr>
  <p:outlineViewPr>
    <p:cViewPr>
      <p:scale>
        <a:sx n="33" d="100"/>
        <a:sy n="33" d="100"/>
      </p:scale>
      <p:origin x="0" y="-2378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85009"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14</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Pattern-Based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Pattern-Based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08540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software designer begins with a requirements model (either explicit or implied) that presents an abstract representation of the system. </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requirements model describes the problem set, establishes the context, and identifies the system of forces that hold sway.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you discover you are faced with a problem, context, and system of forces that have solved before then use that solution.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If it is a new problem then </a:t>
            </a:r>
            <a:r>
              <a:rPr lang="en-US" sz="2400" noProof="0" dirty="0">
                <a:latin typeface="Times New Roman" panose="02020603050405020304" pitchFamily="18" charset="0"/>
                <a:cs typeface="Times New Roman" panose="02020603050405020304" pitchFamily="18" charset="0"/>
              </a:rPr>
              <a:t>use the methods and modeling tools available for architectural, component-level, and interface design to create a new solution (pattern).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5029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Pattern-Based Design in Context</a:t>
            </a:r>
          </a:p>
        </p:txBody>
      </p:sp>
      <p:pic>
        <p:nvPicPr>
          <p:cNvPr id="5" name="Picture 4" descr="A flowchart displays pattern based design in context. ">
            <a:extLst>
              <a:ext uri="{FF2B5EF4-FFF2-40B4-BE49-F238E27FC236}">
                <a16:creationId xmlns:a16="http://schemas.microsoft.com/office/drawing/2014/main" id="{32898B3A-5607-4A03-9D7C-18354BC57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093" y="1125977"/>
            <a:ext cx="6769814" cy="509373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3004076"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8" name="Text Placeholder 7">
            <a:extLst>
              <a:ext uri="{FF2B5EF4-FFF2-40B4-BE49-F238E27FC236}">
                <a16:creationId xmlns:a16="http://schemas.microsoft.com/office/drawing/2014/main" id="{77BBFD71-8AA0-4D68-97BA-18438FA86060}"/>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212221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Thinking in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476022"/>
          </a:xfrm>
        </p:spPr>
        <p:txBody>
          <a:bodyPr vert="horz" lIns="91440" tIns="45720" rIns="91440" bIns="45720" rtlCol="0">
            <a:noAutofit/>
          </a:bodyPr>
          <a:lstStyle/>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 sure you understand big picture (requirements model) - the context in which the software to be built resides.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Examining the big picture, extract the patterns that are present at that level of abstraction.</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Begin your design with ‘big picture’ patterns that establish a context or skeleton for further design work.</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Work inward from the context, look for patterns at lower levels of abstraction that contribute to design solution.</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Repeat steps 1 to 4 until complete design is fleshed out.</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Refine the design by adapting each pattern to the specifics of the software you’re trying to build.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70589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Tasks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863463"/>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Examine the requirements model and develop a problem hierarchy. </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Determine if a reliable pattern language has been developed for the problem domain.</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Beginning with a broad problem, determine whether one or more architectural patterns are available for it.</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Using the collaborations provided for the architectural pattern, examine subsystem or component level problems, and search for patterns to address them.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8972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Tasks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342857"/>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Repeat steps 2 through 5 until all broad problems have been addressed. </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If user interface design problems have been isolated, search the user interface design pattern repositories for appropriate patterns.</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Regardless of its level of abstraction, if a pattern language and/or patterns repository or individual pattern shows promise, compare the problem to be solved against the existing pattern(s) presented.</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Be certain to refine the design as it is derived from patterns using design quality criteria as a guide.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74112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Organizing Table</a:t>
            </a:r>
          </a:p>
        </p:txBody>
      </p:sp>
      <p:pic>
        <p:nvPicPr>
          <p:cNvPr id="6" name="Picture 5" descr="An illustration displays a pattern organizing table.&#10;">
            <a:extLst>
              <a:ext uri="{FF2B5EF4-FFF2-40B4-BE49-F238E27FC236}">
                <a16:creationId xmlns:a16="http://schemas.microsoft.com/office/drawing/2014/main" id="{51DA01F7-DC6F-4D80-9A88-8C68E27E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24" y="1047843"/>
            <a:ext cx="6677553" cy="519776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24600"/>
            <a:ext cx="3049343"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34147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Common Mistakes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Not enough time has been spent to understand the underlying problem, its context and forces, and as a consequence, you select a pattern that looks right, but is inappropriate for the solution required.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Once the wrong pattern is selected, you refuse to see your error and force fit the pattern.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In other cases, the problem has forces that are not considered by the pattern you’ve chosen, resulting in a poor or erroneous fit.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Sometimes a pattern is applied too literally and the required adaptations for your problem space are not implemented.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67192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Architectural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227447"/>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Example: every house (and every architectural style for houses) employs a </a:t>
            </a: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 </a:t>
            </a:r>
          </a:p>
          <a:p>
            <a:pPr>
              <a:lnSpc>
                <a:spcPct val="90000"/>
              </a:lnSpc>
              <a:spcBef>
                <a:spcPts val="300"/>
              </a:spcBef>
            </a:pP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 and patterns it collaborates with address problems associated with storage and preparation of food, tools required to accomplish these tasks, and rules for placement of these tools relative to workflow in the room. </a:t>
            </a:r>
          </a:p>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The pattern might address problems associated with counter tops, lighting, wall switches, a central island, flooring, and so on.</a:t>
            </a:r>
          </a:p>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Obviously, there is more than a single design for a kitchen, but every design can be conceived within the context and system forces of the ‘solution’ suggested by the </a:t>
            </a: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63811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Component-Level Design Patterns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827726"/>
          </a:xfrm>
        </p:spPr>
        <p:txBody>
          <a:bodyPr vert="horz" lIns="91440" tIns="45720" rIns="91440" bIns="45720" rtlCol="0">
            <a:noAutofit/>
          </a:bodyPr>
          <a:lstStyle/>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patterns provide a proven solution that addresses one or more sub-problems extracted from the requirement model.</a:t>
            </a:r>
          </a:p>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 many cases, design patterns of this type focus on some functional element of a system.</a:t>
            </a:r>
          </a:p>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For example: the</a:t>
            </a:r>
            <a:r>
              <a:rPr lang="en-US" altLang="en-US" sz="2400" i="1" noProof="0" dirty="0">
                <a:solidFill>
                  <a:schemeClr val="tx1"/>
                </a:solidFill>
                <a:latin typeface="Times New Roman" panose="02020603050405020304" pitchFamily="18" charset="0"/>
                <a:cs typeface="Times New Roman" panose="02020603050405020304" pitchFamily="18" charset="0"/>
              </a:rPr>
              <a:t> </a:t>
            </a:r>
            <a:r>
              <a:rPr lang="en-US" altLang="en-US" sz="2400" b="1" noProof="0" dirty="0">
                <a:solidFill>
                  <a:schemeClr val="tx1"/>
                </a:solidFill>
                <a:latin typeface="Times New Roman" panose="02020603050405020304" pitchFamily="18" charset="0"/>
                <a:cs typeface="Times New Roman" panose="02020603050405020304" pitchFamily="18" charset="0"/>
              </a:rPr>
              <a:t>SafeHomeAssured.com</a:t>
            </a:r>
            <a:r>
              <a:rPr lang="en-US" altLang="en-US" sz="2400" noProof="0" dirty="0">
                <a:solidFill>
                  <a:schemeClr val="tx1"/>
                </a:solidFill>
                <a:latin typeface="Times New Roman" panose="02020603050405020304" pitchFamily="18" charset="0"/>
                <a:cs typeface="Times New Roman" panose="02020603050405020304" pitchFamily="18" charset="0"/>
              </a:rPr>
              <a:t> application must address the following design sub-problem: </a:t>
            </a:r>
            <a:r>
              <a:rPr lang="en-US" altLang="en-US" sz="2400" i="1" noProof="0" dirty="0">
                <a:solidFill>
                  <a:schemeClr val="tx1"/>
                </a:solidFill>
                <a:latin typeface="Times New Roman" panose="02020603050405020304" pitchFamily="18" charset="0"/>
                <a:cs typeface="Times New Roman" panose="02020603050405020304" pitchFamily="18" charset="0"/>
              </a:rPr>
              <a:t>How can we get product specifications and related information for any </a:t>
            </a:r>
            <a:r>
              <a:rPr lang="en-US" altLang="en-US" sz="2400" i="1" noProof="0" dirty="0" err="1">
                <a:solidFill>
                  <a:schemeClr val="tx1"/>
                </a:solidFill>
                <a:latin typeface="Times New Roman" panose="02020603050405020304" pitchFamily="18" charset="0"/>
                <a:cs typeface="Times New Roman" panose="02020603050405020304" pitchFamily="18" charset="0"/>
              </a:rPr>
              <a:t>SafeHome</a:t>
            </a:r>
            <a:r>
              <a:rPr lang="en-US" altLang="en-US" sz="2400" i="1" noProof="0" dirty="0">
                <a:solidFill>
                  <a:schemeClr val="tx1"/>
                </a:solidFill>
                <a:latin typeface="Times New Roman" panose="02020603050405020304" pitchFamily="18" charset="0"/>
                <a:cs typeface="Times New Roman" panose="02020603050405020304" pitchFamily="18" charset="0"/>
              </a:rPr>
              <a:t> device?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84159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Component-Level Design Patterns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Having enunciated the sub-problem that must be solved, consider context and the system of forces that affect the solution.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Examining the  appropriate requirements model use case, the specification for a</a:t>
            </a:r>
            <a:r>
              <a:rPr lang="en-US" altLang="en-US" sz="2400" i="1" noProof="0" dirty="0">
                <a:latin typeface="Times New Roman" panose="02020603050405020304" pitchFamily="18" charset="0"/>
                <a:cs typeface="Times New Roman" panose="02020603050405020304" pitchFamily="18" charset="0"/>
              </a:rPr>
              <a:t> </a:t>
            </a:r>
            <a:r>
              <a:rPr lang="en-US" altLang="en-US" sz="2400" i="1" noProof="0" dirty="0" err="1">
                <a:latin typeface="Times New Roman" panose="02020603050405020304" pitchFamily="18" charset="0"/>
                <a:cs typeface="Times New Roman" panose="02020603050405020304" pitchFamily="18" charset="0"/>
              </a:rPr>
              <a:t>SafeHome</a:t>
            </a:r>
            <a:r>
              <a:rPr lang="en-US" altLang="en-US" sz="2400" noProof="0" dirty="0">
                <a:latin typeface="Times New Roman" panose="02020603050405020304" pitchFamily="18" charset="0"/>
                <a:cs typeface="Times New Roman" panose="02020603050405020304" pitchFamily="18" charset="0"/>
              </a:rPr>
              <a:t> device (for example: a security sensor or camera) is used for informational purposes by the consumer. </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However, other information that is related to the specification (for example: pricing) may be used when e-commerce functionality is selected.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solution to the sub-problem involves a </a:t>
            </a:r>
            <a:r>
              <a:rPr lang="en-US" altLang="en-US" sz="2400" b="1" noProof="0" dirty="0">
                <a:solidFill>
                  <a:schemeClr val="tx1"/>
                </a:solidFill>
                <a:latin typeface="Times New Roman" panose="02020603050405020304" pitchFamily="18" charset="0"/>
                <a:cs typeface="Times New Roman" panose="02020603050405020304" pitchFamily="18" charset="0"/>
              </a:rPr>
              <a:t>search</a:t>
            </a:r>
            <a:r>
              <a:rPr lang="en-US" altLang="en-US" sz="2400" b="1" noProof="0" dirty="0">
                <a:solidFill>
                  <a:schemeClr val="folHlink"/>
                </a:solidFill>
                <a:latin typeface="Times New Roman" panose="02020603050405020304" pitchFamily="18" charset="0"/>
                <a:cs typeface="Times New Roman" panose="02020603050405020304" pitchFamily="18" charset="0"/>
              </a:rPr>
              <a:t>.</a:t>
            </a:r>
            <a:r>
              <a:rPr lang="en-US" altLang="en-US" sz="2400" noProof="0" dirty="0">
                <a:latin typeface="Times New Roman" panose="02020603050405020304" pitchFamily="18" charset="0"/>
                <a:cs typeface="Times New Roman" panose="02020603050405020304" pitchFamily="18" charset="0"/>
              </a:rPr>
              <a:t> Since searching is a very common problem, it should come as no surprise that there are many search-related patterns.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57333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Design pattern </a:t>
            </a:r>
            <a:r>
              <a:rPr lang="en-US" sz="2400" noProof="0" dirty="0">
                <a:latin typeface="Times New Roman" panose="02020603050405020304" pitchFamily="18" charset="0"/>
                <a:cs typeface="Times New Roman" panose="02020603050405020304" pitchFamily="18" charset="0"/>
              </a:rPr>
              <a:t>can be thought of as a three-part rule which expresses a relation between a certain context, a problem, and a solution.</a:t>
            </a: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Context</a:t>
            </a:r>
            <a:r>
              <a:rPr lang="en-US" altLang="en-US" sz="2400" b="1"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allows the reader to understand the environment in which the problem resides and what solution might be appropriate within that environment.</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Requirements, including limitations and constraints, acts as a </a:t>
            </a:r>
            <a:r>
              <a:rPr lang="en-US" altLang="en-US" sz="2400" i="1" noProof="0" dirty="0">
                <a:solidFill>
                  <a:schemeClr val="tx1"/>
                </a:solidFill>
                <a:latin typeface="Times New Roman" panose="02020603050405020304" pitchFamily="18" charset="0"/>
                <a:cs typeface="Times New Roman" panose="02020603050405020304" pitchFamily="18" charset="0"/>
              </a:rPr>
              <a:t>system of forces</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that influences how: </a:t>
            </a:r>
          </a:p>
          <a:p>
            <a:pPr marL="622800" lvl="2" indent="-320400">
              <a:lnSpc>
                <a:spcPct val="90000"/>
              </a:lnSpc>
              <a:spcBef>
                <a:spcPts val="1000"/>
              </a:spcBef>
              <a:spcAft>
                <a:spcPts val="0"/>
              </a:spcAft>
            </a:pPr>
            <a:r>
              <a:rPr lang="en-US" altLang="en-US" sz="2200" noProof="0" dirty="0">
                <a:latin typeface="Times New Roman" panose="02020603050405020304" pitchFamily="18" charset="0"/>
                <a:cs typeface="Times New Roman" panose="02020603050405020304" pitchFamily="18" charset="0"/>
              </a:rPr>
              <a:t>The problem can be interpreted within its context. </a:t>
            </a:r>
          </a:p>
          <a:p>
            <a:pPr marL="622800" lvl="2" indent="-320400">
              <a:lnSpc>
                <a:spcPct val="90000"/>
              </a:lnSpc>
              <a:spcBef>
                <a:spcPts val="1000"/>
              </a:spcBef>
              <a:spcAft>
                <a:spcPts val="0"/>
              </a:spcAft>
            </a:pPr>
            <a:r>
              <a:rPr lang="en-US" altLang="en-US" sz="2200" noProof="0" dirty="0">
                <a:latin typeface="Times New Roman" panose="02020603050405020304" pitchFamily="18" charset="0"/>
                <a:cs typeface="Times New Roman" panose="02020603050405020304" pitchFamily="18" charset="0"/>
              </a:rPr>
              <a:t>The solution can be effectively applied.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Search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552744"/>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HelpWizard</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need help on a certain topic related to the website or when they need to find a specific page within the site.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SearchArea</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find a page.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SearchTips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need to know how to control the search engine.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SearchResults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process a list of search results.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SearchBox</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find an item or specific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86399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Anti-Patterns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12091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Anti-patterns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 commonly used solutions to design problems that usually have negative effects on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provide tools to help developers recognize when these problems exist and may provide detailed plans for reversing the underlying problem causes and implementing better solutions to these problems.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provide guidance to developers looking for ways to refactor software to improve its quality.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be used by technical reviewers to uncover areas of concern.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142829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Selected Anti-Patterns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51153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Blob. </a:t>
            </a:r>
            <a:r>
              <a:rPr lang="en-US" noProof="0" dirty="0">
                <a:latin typeface="Times New Roman" panose="02020603050405020304" pitchFamily="18" charset="0"/>
                <a:cs typeface="Times New Roman" panose="02020603050405020304" pitchFamily="18" charset="0"/>
              </a:rPr>
              <a:t>Single class with large number of attributes, operators, or both.</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Stovepipe system. </a:t>
            </a:r>
            <a:r>
              <a:rPr lang="en-US" noProof="0" dirty="0">
                <a:latin typeface="Times New Roman" panose="02020603050405020304" pitchFamily="18" charset="0"/>
                <a:cs typeface="Times New Roman" panose="02020603050405020304" pitchFamily="18" charset="0"/>
              </a:rPr>
              <a:t>A barely maintainable assemblage of ill-related components.</a:t>
            </a:r>
            <a:endParaRPr lang="en-US" b="1" noProof="0" dirty="0">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Boat anchor. </a:t>
            </a:r>
            <a:r>
              <a:rPr lang="en-US" noProof="0" dirty="0">
                <a:latin typeface="Times New Roman" panose="02020603050405020304" pitchFamily="18" charset="0"/>
                <a:cs typeface="Times New Roman" panose="02020603050405020304" pitchFamily="18" charset="0"/>
              </a:rPr>
              <a:t>Retaining a part of system that no longer has any use.</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Spaghetti code. </a:t>
            </a:r>
            <a:r>
              <a:rPr lang="en-US" noProof="0" dirty="0">
                <a:latin typeface="Times New Roman" panose="02020603050405020304" pitchFamily="18" charset="0"/>
                <a:cs typeface="Times New Roman" panose="02020603050405020304" pitchFamily="18" charset="0"/>
              </a:rPr>
              <a:t>Program whose structure is barely comprehensible, especially because of misuse of code structures.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Copy and paste programming. </a:t>
            </a:r>
            <a:r>
              <a:rPr lang="en-US" noProof="0" dirty="0">
                <a:latin typeface="Times New Roman" panose="02020603050405020304" pitchFamily="18" charset="0"/>
                <a:cs typeface="Times New Roman" panose="02020603050405020304" pitchFamily="18" charset="0"/>
              </a:rPr>
              <a:t>Copying existing code several times rather than creating generic solutions.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Silver bullet. </a:t>
            </a:r>
            <a:r>
              <a:rPr lang="en-US" noProof="0" dirty="0">
                <a:latin typeface="Times New Roman" panose="02020603050405020304" pitchFamily="18" charset="0"/>
                <a:cs typeface="Times New Roman" panose="02020603050405020304" pitchFamily="18" charset="0"/>
              </a:rPr>
              <a:t>Assume that a favorite technical solution will always solve a larger process or problem.</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Programming by permutation. </a:t>
            </a:r>
            <a:r>
              <a:rPr lang="en-US" noProof="0" dirty="0">
                <a:latin typeface="Times New Roman" panose="02020603050405020304" pitchFamily="18" charset="0"/>
                <a:cs typeface="Times New Roman" panose="02020603050405020304" pitchFamily="18" charset="0"/>
              </a:rPr>
              <a:t>Trying to approach a solution by successively modifying the code to see if it works.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417694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6132" y="24765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User Interface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I)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236325"/>
          </a:xfrm>
        </p:spPr>
        <p:txBody>
          <a:bodyPr vert="horz" lIns="91440" tIns="45720" rIns="91440" bIns="45720" rtlCol="0">
            <a:noAutofit/>
          </a:bodyPr>
          <a:lstStyle/>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Whole U</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I.</a:t>
            </a:r>
            <a:r>
              <a:rPr lang="en-US" altLang="en-US" noProof="0" dirty="0">
                <a:latin typeface="Times New Roman" panose="02020603050405020304" pitchFamily="18" charset="0"/>
                <a:cs typeface="Times New Roman" panose="02020603050405020304" pitchFamily="18" charset="0"/>
              </a:rPr>
              <a:t>  Provide design guidance for top-level structure and navigation throughout the entire interface.</a:t>
            </a:r>
          </a:p>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Top-level Navigation. </a:t>
            </a:r>
            <a:r>
              <a:rPr lang="en-US" noProof="0" dirty="0">
                <a:latin typeface="Times New Roman" panose="02020603050405020304" pitchFamily="18" charset="0"/>
                <a:cs typeface="Times New Roman" panose="02020603050405020304" pitchFamily="18" charset="0"/>
              </a:rPr>
              <a:t>Provides a top-level menu, often coupled with a logo or identifying graphic, that enables direct navigation to any of the system’s major functions.</a:t>
            </a:r>
            <a:r>
              <a:rPr lang="en-US" altLang="en-US" b="1" noProof="0" dirty="0">
                <a:latin typeface="Times New Roman" panose="02020603050405020304" pitchFamily="18" charset="0"/>
                <a:cs typeface="Times New Roman" panose="02020603050405020304" pitchFamily="18" charset="0"/>
              </a:rPr>
              <a:t> </a:t>
            </a:r>
          </a:p>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Page layout.</a:t>
            </a:r>
            <a:r>
              <a:rPr lang="en-US" altLang="en-US" noProof="0" dirty="0">
                <a:latin typeface="Times New Roman" panose="02020603050405020304" pitchFamily="18" charset="0"/>
                <a:cs typeface="Times New Roman" panose="02020603050405020304" pitchFamily="18" charset="0"/>
              </a:rPr>
              <a:t>  Address the general organization of pages (for Websites) or distinct screen displays (for interactive applications).</a:t>
            </a:r>
          </a:p>
          <a:p>
            <a:pPr marL="291600" indent="-291600">
              <a:lnSpc>
                <a:spcPct val="90000"/>
              </a:lnSpc>
              <a:spcBef>
                <a:spcPts val="1000"/>
              </a:spcBef>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E-commerce.  </a:t>
            </a:r>
            <a:r>
              <a:rPr lang="en-US" altLang="en-US" noProof="0" dirty="0">
                <a:latin typeface="Times New Roman" panose="02020603050405020304" pitchFamily="18" charset="0"/>
                <a:cs typeface="Times New Roman" panose="02020603050405020304" pitchFamily="18" charset="0"/>
              </a:rPr>
              <a:t>Specific to Web sites, these patterns implement recurring elements of e-commerce applications.</a:t>
            </a:r>
            <a:endParaRPr lang="en-US" altLang="en-US" sz="3600" noProof="0" dirty="0">
              <a:latin typeface="Times New Roman" panose="02020603050405020304" pitchFamily="18" charset="0"/>
              <a:cs typeface="Times New Roman" panose="02020603050405020304" pitchFamily="18" charset="0"/>
            </a:endParaRPr>
          </a:p>
          <a:p>
            <a:pPr marL="291600" indent="-291600">
              <a:lnSpc>
                <a:spcPct val="90000"/>
              </a:lnSpc>
              <a:spcBef>
                <a:spcPts val="1000"/>
              </a:spcBef>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Shopping cart.</a:t>
            </a:r>
            <a:r>
              <a:rPr lang="en-US" altLang="en-US"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Provides a list of items selected for purchase.</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4175789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Mobility Design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66245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Check-in screens. </a:t>
            </a:r>
            <a:r>
              <a:rPr lang="en-US" noProof="0" dirty="0">
                <a:latin typeface="Times New Roman" panose="02020603050405020304" pitchFamily="18" charset="0"/>
                <a:cs typeface="Times New Roman" panose="02020603050405020304" pitchFamily="18" charset="0"/>
              </a:rPr>
              <a:t>How do I check in from a specific location, make a comment, and share comments with friends and followers on a social network? </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Maps. </a:t>
            </a:r>
            <a:r>
              <a:rPr lang="en-US" noProof="0" dirty="0">
                <a:latin typeface="Times New Roman" panose="02020603050405020304" pitchFamily="18" charset="0"/>
                <a:cs typeface="Times New Roman" panose="02020603050405020304" pitchFamily="18" charset="0"/>
              </a:rPr>
              <a:t>How do I display a map within the context of an app that addresses some other subject?</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Popovers. </a:t>
            </a:r>
            <a:r>
              <a:rPr lang="en-US" noProof="0" dirty="0">
                <a:latin typeface="Times New Roman" panose="02020603050405020304" pitchFamily="18" charset="0"/>
                <a:cs typeface="Times New Roman" panose="02020603050405020304" pitchFamily="18" charset="0"/>
              </a:rPr>
              <a:t>How do I represent a message or information that arises in real time or as the consequence of a user action?</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Sign-up flows. </a:t>
            </a:r>
            <a:r>
              <a:rPr lang="en-US" noProof="0" dirty="0">
                <a:latin typeface="Times New Roman" panose="02020603050405020304" pitchFamily="18" charset="0"/>
                <a:cs typeface="Times New Roman" panose="02020603050405020304" pitchFamily="18" charset="0"/>
              </a:rPr>
              <a:t>How do I provide a simple way to sign in or register for information or functionality?</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Custom tab navigation. </a:t>
            </a:r>
            <a:r>
              <a:rPr lang="en-US" noProof="0" dirty="0">
                <a:latin typeface="Times New Roman" panose="02020603050405020304" pitchFamily="18" charset="0"/>
                <a:cs typeface="Times New Roman" panose="02020603050405020304" pitchFamily="18" charset="0"/>
              </a:rPr>
              <a:t>How do I represent a variety of different content objects in a manner that enables user to select one?</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Invitations. </a:t>
            </a:r>
            <a:r>
              <a:rPr lang="en-US" noProof="0" dirty="0">
                <a:latin typeface="Times New Roman" panose="02020603050405020304" pitchFamily="18" charset="0"/>
                <a:cs typeface="Times New Roman" panose="02020603050405020304" pitchFamily="18" charset="0"/>
              </a:rPr>
              <a:t>How do I inform the user that he must participate in some action or dialog?</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01564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Pattern-Based Design in Context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flowchart displays pattern based design in context. First step is to figure out  a model according to the requirements. Then the design begins by considering design concepts, and design quality attributes. This helps analyze the exact problem, and context forces. If these are addressed by the pattern, then begin pattern based design tasks. If not addressed, then apply other design methods and notation. Finally, analyze again the exact problem and context forces.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Pattern Organizing Table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639352" cy="4603686"/>
          </a:xfrm>
        </p:spPr>
        <p:txBody>
          <a:bodyPr>
            <a:noAutofit/>
          </a:bodyPr>
          <a:lstStyle/>
          <a:p>
            <a:pPr>
              <a:spcAft>
                <a:spcPts val="0"/>
              </a:spcAft>
            </a:pPr>
            <a:r>
              <a:rPr lang="en-US" sz="1600" noProof="0" dirty="0">
                <a:latin typeface="Times New Roman" panose="02020603050405020304" pitchFamily="18" charset="0"/>
                <a:cs typeface="Times New Roman" panose="02020603050405020304" pitchFamily="18" charset="0"/>
              </a:rPr>
              <a:t>An illustration displays a pattern organizing table. The table has four columns titled database, application, implementation, and infrastructure. The rows are classified into four: titled data or content, architecture, component level, and user interface. The content of the table is as follows. Row 1: Data or content, Problem statement. Database, Pattern Names. Application, blank. Implementation, Pattern Names. Infrastructure, blank. Row 2: Data or content, Problem statement. Database, blank. Application, Pattern Names. Implementation, blank. Infrastructure, Pattern Names. Row 3: Data or content, Problem statement. Database, Pattern Names. Application, blank. Implementation, blank. Infrastructure, Pattern Name. Row 4: Data or content,  Architecture. Database, blank. Application, Pattern Names. Implementation, blank. Infrastructure, blank.  Row 5: Data or content,  Architecture. Database, blank. Application, blank. Implementation, blank. Infrastructure, Pattern Names.  Row 6: Data or content,  Architecture. Database, blank. Application, blank. Row 7: Data or content,  component level. Database, blank. Application, Pattern Names. Implementation, Pattern Names. Infrastructure, blank. Row 8: Data or content,  component level. Database, blank. Application, Pattern Names. Implementation, blank. Infrastructure, Pattern Names. Row 9: Data or content,  user interface. Database, blank. Application, Pattern Names. Implementation, Pattern Names. Infrastructure, blank. Row 10: Data or content,  user interface. Database, blank. Application, Pattern Names. Implementation, Pattern Names. Infrastructure, blank. Row 11: Data or content,  user interface. Database, blank. Application, Pattern Names. Implementation, Pattern Names. Infrastructure, blank.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221173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Design Pattern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659276"/>
          </a:xfrm>
        </p:spPr>
        <p:txBody>
          <a:bodyPr vert="horz" lIns="91440" tIns="45720" rIns="91440" bIns="45720" rtlCol="0">
            <a:noAutofit/>
          </a:bodyPr>
          <a:lstStyle/>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Solves a problem</a:t>
            </a:r>
            <a:r>
              <a:rPr lang="en-US" altLang="en-US" noProof="0" dirty="0">
                <a:solidFill>
                  <a:schemeClr val="tx1"/>
                </a:solidFill>
                <a:latin typeface="Times New Roman" panose="02020603050405020304" pitchFamily="18" charset="0"/>
                <a:cs typeface="Times New Roman" panose="02020603050405020304" pitchFamily="18" charset="0"/>
              </a:rPr>
              <a:t>: Patterns capture solutions, not just abstract principles or strategies.</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Proven concept</a:t>
            </a:r>
            <a:r>
              <a:rPr lang="en-US" altLang="en-US" noProof="0" dirty="0">
                <a:solidFill>
                  <a:schemeClr val="tx1"/>
                </a:solidFill>
                <a:latin typeface="Times New Roman" panose="02020603050405020304" pitchFamily="18" charset="0"/>
                <a:cs typeface="Times New Roman" panose="02020603050405020304" pitchFamily="18" charset="0"/>
              </a:rPr>
              <a:t>: Patterns capture solutions with proven track records, not theories or speculation.</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Solution isn't obvious</a:t>
            </a:r>
            <a:r>
              <a:rPr lang="en-US" altLang="en-US" noProof="0" dirty="0">
                <a:solidFill>
                  <a:schemeClr val="tx1"/>
                </a:solidFill>
                <a:latin typeface="Times New Roman" panose="02020603050405020304" pitchFamily="18" charset="0"/>
                <a:cs typeface="Times New Roman" panose="02020603050405020304" pitchFamily="18" charset="0"/>
              </a:rPr>
              <a:t>: The best patterns </a:t>
            </a:r>
            <a:r>
              <a:rPr lang="en-US" altLang="en-US" i="1" noProof="0" dirty="0">
                <a:solidFill>
                  <a:schemeClr val="tx1"/>
                </a:solidFill>
                <a:latin typeface="Times New Roman" panose="02020603050405020304" pitchFamily="18" charset="0"/>
                <a:cs typeface="Times New Roman" panose="02020603050405020304" pitchFamily="18" charset="0"/>
              </a:rPr>
              <a:t>generate</a:t>
            </a:r>
            <a:r>
              <a:rPr lang="en-US" altLang="en-US" noProof="0" dirty="0">
                <a:solidFill>
                  <a:schemeClr val="tx1"/>
                </a:solidFill>
                <a:latin typeface="Times New Roman" panose="02020603050405020304" pitchFamily="18" charset="0"/>
                <a:cs typeface="Times New Roman" panose="02020603050405020304" pitchFamily="18" charset="0"/>
              </a:rPr>
              <a:t> a solution to a problem indirectly--a necessary approach for the most difficult problems of design.</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Describes a relationship</a:t>
            </a:r>
            <a:r>
              <a:rPr lang="en-US" altLang="en-US" noProof="0" dirty="0">
                <a:solidFill>
                  <a:schemeClr val="tx1"/>
                </a:solidFill>
                <a:latin typeface="Times New Roman" panose="02020603050405020304" pitchFamily="18" charset="0"/>
                <a:cs typeface="Times New Roman" panose="02020603050405020304" pitchFamily="18" charset="0"/>
              </a:rPr>
              <a:t>: Patterns don't just describe modules, but describe deeper system structures and mechanisms.</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Elegant in its approach and </a:t>
            </a:r>
            <a:r>
              <a:rPr lang="en-US" altLang="en-US" i="1" noProof="0" dirty="0" err="1">
                <a:solidFill>
                  <a:schemeClr val="tx1"/>
                </a:solidFill>
                <a:latin typeface="Times New Roman" panose="02020603050405020304" pitchFamily="18" charset="0"/>
                <a:cs typeface="Times New Roman" panose="02020603050405020304" pitchFamily="18" charset="0"/>
              </a:rPr>
              <a:t>utlity</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describes simple solutions to specific problems</a:t>
            </a:r>
            <a:r>
              <a:rPr lang="en-US" altLang="en-US" noProof="0" dirty="0">
                <a:solidFill>
                  <a:schemeClr val="tx1"/>
                </a:solidFill>
                <a:latin typeface="Times New Roman" panose="02020603050405020304" pitchFamily="18" charset="0"/>
                <a:cs typeface="Times New Roman" panose="02020603050405020304" pitchFamily="18" charset="0"/>
              </a:rPr>
              <a:t>; the best patterns explicitly appeal to aesthetics and usefulness.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5222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1957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Architectural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describe broad-based design problems that are solved using a structural approach.</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Data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describe recurring data-oriented problems and the data modeling solutions that can be used to solve them.</a:t>
            </a:r>
            <a:r>
              <a:rPr lang="en-US" altLang="en-US" sz="2400" i="1" noProof="0" dirty="0">
                <a:solidFill>
                  <a:schemeClr val="tx1"/>
                </a:solidFill>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Component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t>
            </a:r>
            <a:r>
              <a:rPr lang="en-US" altLang="en-US" sz="2400" i="1" noProof="0" dirty="0">
                <a:solidFill>
                  <a:schemeClr val="tx1"/>
                </a:solidFill>
                <a:latin typeface="Times New Roman" panose="02020603050405020304" pitchFamily="18" charset="0"/>
                <a:cs typeface="Times New Roman" panose="02020603050405020304" pitchFamily="18" charset="0"/>
              </a:rPr>
              <a:t>design patterns</a:t>
            </a:r>
            <a:r>
              <a:rPr lang="en-US" altLang="en-US" sz="2400" noProof="0" dirty="0">
                <a:solidFill>
                  <a:schemeClr val="tx1"/>
                </a:solidFill>
                <a:latin typeface="Times New Roman" panose="02020603050405020304" pitchFamily="18" charset="0"/>
                <a:cs typeface="Times New Roman" panose="02020603050405020304" pitchFamily="18" charset="0"/>
              </a:rPr>
              <a:t>) address problems associated with the development of subsystems and components, the manner in which they communicate with one another, and their placement within a larger architecture.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34246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3733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Interface design </a:t>
            </a:r>
            <a:r>
              <a:rPr lang="en-US" altLang="en-US" sz="2400" i="1" noProof="0" dirty="0">
                <a:solidFill>
                  <a:schemeClr val="tx1"/>
                </a:solidFill>
                <a:latin typeface="Times New Roman" panose="02020603050405020304" pitchFamily="18" charset="0"/>
                <a:cs typeface="Times New Roman" panose="02020603050405020304" pitchFamily="18" charset="0"/>
              </a:rPr>
              <a:t>patterns</a:t>
            </a:r>
            <a:r>
              <a:rPr lang="en-US" altLang="en-US" sz="2400" noProof="0" dirty="0">
                <a:solidFill>
                  <a:schemeClr val="tx1"/>
                </a:solidFill>
                <a:latin typeface="Times New Roman" panose="02020603050405020304" pitchFamily="18" charset="0"/>
                <a:cs typeface="Times New Roman" panose="02020603050405020304" pitchFamily="18" charset="0"/>
              </a:rPr>
              <a:t> describe common user interface problems and their solution with a system of forces that includes the specific characteristics of end-users.</a:t>
            </a:r>
            <a:r>
              <a:rPr lang="en-US" altLang="en-US" sz="2400" i="1" noProof="0" dirty="0">
                <a:solidFill>
                  <a:schemeClr val="tx1"/>
                </a:solidFill>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WebApp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address a problem set that is encountered when building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and often incorporate many of other patterns categories.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Mobile patterns </a:t>
            </a:r>
            <a:r>
              <a:rPr lang="en-US" sz="2400" noProof="0" dirty="0">
                <a:latin typeface="Times New Roman" panose="02020603050405020304" pitchFamily="18" charset="0"/>
                <a:cs typeface="Times New Roman" panose="02020603050405020304" pitchFamily="18" charset="0"/>
              </a:rPr>
              <a:t>describe solutions to problems commonly encountered when developing solutions for mobile platforms.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62052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243361"/>
          </a:xfrm>
        </p:spPr>
        <p:txBody>
          <a:bodyPr vert="horz" lIns="91440" tIns="45720" rIns="91440" bIns="45720" rtlCol="0">
            <a:noAutofit/>
          </a:bodyPr>
          <a:lstStyle/>
          <a:p>
            <a:pPr>
              <a:lnSpc>
                <a:spcPct val="90000"/>
              </a:lnSpc>
            </a:pPr>
            <a:r>
              <a:rPr lang="en-US" altLang="en-US" sz="1600" b="1" i="1" noProof="0" dirty="0">
                <a:solidFill>
                  <a:schemeClr val="tx1"/>
                </a:solidFill>
                <a:latin typeface="Times New Roman" panose="02020603050405020304" pitchFamily="18" charset="0"/>
                <a:cs typeface="Times New Roman" panose="02020603050405020304" pitchFamily="18" charset="0"/>
              </a:rPr>
              <a:t>Creational patterns</a:t>
            </a:r>
            <a:r>
              <a:rPr lang="en-US" altLang="en-US" sz="1600" noProof="0" dirty="0">
                <a:solidFill>
                  <a:schemeClr val="tx1"/>
                </a:solidFill>
                <a:latin typeface="Times New Roman" panose="02020603050405020304" pitchFamily="18" charset="0"/>
                <a:cs typeface="Times New Roman" panose="02020603050405020304" pitchFamily="18" charset="0"/>
              </a:rPr>
              <a:t> focus on “creation, composition, and representation of objects”</a:t>
            </a:r>
          </a:p>
          <a:p>
            <a:pPr marL="291600" lvl="2" indent="-291600">
              <a:lnSpc>
                <a:spcPct val="90000"/>
              </a:lnSpc>
              <a:spcBef>
                <a:spcPts val="1000"/>
              </a:spcBef>
              <a:spcAft>
                <a:spcPts val="0"/>
              </a:spcAft>
            </a:pPr>
            <a:r>
              <a:rPr lang="en-US" altLang="en-US" sz="1200" b="1" noProof="0" dirty="0">
                <a:solidFill>
                  <a:schemeClr val="tx1"/>
                </a:solidFill>
                <a:latin typeface="Times New Roman" panose="02020603050405020304" pitchFamily="18" charset="0"/>
                <a:cs typeface="Times New Roman" panose="02020603050405020304" pitchFamily="18" charset="0"/>
              </a:rPr>
              <a:t>Abstract factory pattern:</a:t>
            </a:r>
            <a:r>
              <a:rPr lang="en-US" altLang="en-US" sz="1200" noProof="0" dirty="0">
                <a:solidFill>
                  <a:schemeClr val="tx1"/>
                </a:solidFill>
                <a:latin typeface="Times New Roman" panose="02020603050405020304" pitchFamily="18" charset="0"/>
                <a:cs typeface="Times New Roman" panose="02020603050405020304" pitchFamily="18" charset="0"/>
              </a:rPr>
              <a:t> centralize decision of what factory to instantiate.</a:t>
            </a:r>
          </a:p>
          <a:p>
            <a:pPr marL="291600" lvl="2" indent="-291600">
              <a:lnSpc>
                <a:spcPct val="90000"/>
              </a:lnSpc>
              <a:spcBef>
                <a:spcPts val="1000"/>
              </a:spcBef>
              <a:spcAft>
                <a:spcPts val="0"/>
              </a:spcAft>
            </a:pPr>
            <a:r>
              <a:rPr lang="en-US" sz="1200" b="1" noProof="0" dirty="0">
                <a:latin typeface="Times New Roman" panose="02020603050405020304" pitchFamily="18" charset="0"/>
                <a:cs typeface="Times New Roman" panose="02020603050405020304" pitchFamily="18" charset="0"/>
              </a:rPr>
              <a:t>Builder pattern: </a:t>
            </a:r>
            <a:r>
              <a:rPr lang="en-US" sz="1200" noProof="0" dirty="0">
                <a:latin typeface="Times New Roman" panose="02020603050405020304" pitchFamily="18" charset="0"/>
                <a:cs typeface="Times New Roman" panose="02020603050405020304" pitchFamily="18" charset="0"/>
              </a:rPr>
              <a:t>separates the construction of a complex object from its representation.</a:t>
            </a:r>
            <a:endParaRPr lang="en-US" altLang="en-US" sz="1200" noProof="0"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2689934"/>
            <a:ext cx="8458200" cy="1358283"/>
          </a:xfrm>
        </p:spPr>
        <p:txBody>
          <a:bodyPr>
            <a:normAutofit/>
          </a:bodyPr>
          <a:lstStyle/>
          <a:p>
            <a:pPr>
              <a:lnSpc>
                <a:spcPct val="90000"/>
              </a:lnSpc>
            </a:pPr>
            <a:r>
              <a:rPr lang="en-US" altLang="en-US" sz="1600" b="1" i="1" noProof="0" dirty="0">
                <a:solidFill>
                  <a:schemeClr val="tx1"/>
                </a:solidFill>
                <a:latin typeface="Times New Roman" panose="02020603050405020304" pitchFamily="18" charset="0"/>
                <a:cs typeface="Times New Roman" panose="02020603050405020304" pitchFamily="18" charset="0"/>
              </a:rPr>
              <a:t>Structural patterns</a:t>
            </a:r>
            <a:r>
              <a:rPr lang="en-US" altLang="en-US" sz="1600" noProof="0" dirty="0">
                <a:solidFill>
                  <a:schemeClr val="tx1"/>
                </a:solidFill>
                <a:latin typeface="Times New Roman" panose="02020603050405020304" pitchFamily="18" charset="0"/>
                <a:cs typeface="Times New Roman" panose="02020603050405020304" pitchFamily="18" charset="0"/>
              </a:rPr>
              <a:t> focus on problems and solutions associated with how classes and objects are organized and integrated to build a larger structure: </a:t>
            </a:r>
          </a:p>
          <a:p>
            <a:pPr marL="291600" lvl="2" indent="-291600">
              <a:lnSpc>
                <a:spcPct val="90000"/>
              </a:lnSpc>
              <a:spcBef>
                <a:spcPts val="1000"/>
              </a:spcBef>
              <a:spcAft>
                <a:spcPts val="0"/>
              </a:spcAft>
            </a:pPr>
            <a:r>
              <a:rPr lang="en-US" altLang="en-US" sz="1200" b="1" noProof="0" dirty="0">
                <a:solidFill>
                  <a:schemeClr val="tx1"/>
                </a:solidFill>
                <a:latin typeface="Times New Roman" panose="02020603050405020304" pitchFamily="18" charset="0"/>
                <a:cs typeface="Times New Roman" panose="02020603050405020304" pitchFamily="18" charset="0"/>
              </a:rPr>
              <a:t>Adapter pattern:</a:t>
            </a:r>
            <a:r>
              <a:rPr lang="en-US" altLang="en-US" sz="1200" noProof="0" dirty="0">
                <a:solidFill>
                  <a:schemeClr val="tx1"/>
                </a:solidFill>
                <a:latin typeface="Times New Roman" panose="02020603050405020304" pitchFamily="18" charset="0"/>
                <a:cs typeface="Times New Roman" panose="02020603050405020304" pitchFamily="18" charset="0"/>
              </a:rPr>
              <a:t> 'adapts' one interface for a class into one that a client expects.</a:t>
            </a:r>
          </a:p>
          <a:p>
            <a:pPr marL="291600" lvl="2" indent="-291600">
              <a:lnSpc>
                <a:spcPct val="90000"/>
              </a:lnSpc>
              <a:spcBef>
                <a:spcPts val="1000"/>
              </a:spcBef>
              <a:spcAft>
                <a:spcPts val="0"/>
              </a:spcAft>
            </a:pPr>
            <a:r>
              <a:rPr lang="en-US" sz="1200" b="1" noProof="0" dirty="0">
                <a:latin typeface="Times New Roman" panose="02020603050405020304" pitchFamily="18" charset="0"/>
                <a:cs typeface="Times New Roman" panose="02020603050405020304" pitchFamily="18" charset="0"/>
              </a:rPr>
              <a:t>Container pattern: </a:t>
            </a:r>
            <a:r>
              <a:rPr lang="en-US" sz="1200" noProof="0" dirty="0">
                <a:latin typeface="Times New Roman" panose="02020603050405020304" pitchFamily="18" charset="0"/>
                <a:cs typeface="Times New Roman" panose="02020603050405020304" pitchFamily="18" charset="0"/>
              </a:rPr>
              <a:t>create objects for the sole purpose of holding other objects and managing them.</a:t>
            </a:r>
            <a:endParaRPr lang="en-US" noProof="0" dirty="0"/>
          </a:p>
        </p:txBody>
      </p:sp>
      <p:sp>
        <p:nvSpPr>
          <p:cNvPr id="12" name="Content Placeholder 11"/>
          <p:cNvSpPr>
            <a:spLocks noGrp="1"/>
          </p:cNvSpPr>
          <p:nvPr>
            <p:ph sz="quarter" idx="17"/>
          </p:nvPr>
        </p:nvSpPr>
        <p:spPr>
          <a:xfrm>
            <a:off x="342900" y="4218081"/>
            <a:ext cx="8458200" cy="1499138"/>
          </a:xfrm>
        </p:spPr>
        <p:txBody>
          <a:bodyPr>
            <a:normAutofit/>
          </a:bodyPr>
          <a:lstStyle/>
          <a:p>
            <a:pPr>
              <a:lnSpc>
                <a:spcPct val="90000"/>
              </a:lnSpc>
              <a:spcBef>
                <a:spcPts val="300"/>
              </a:spcBef>
            </a:pPr>
            <a:r>
              <a:rPr lang="en-US" altLang="en-US" sz="1600" b="1" i="1" noProof="0" dirty="0">
                <a:solidFill>
                  <a:schemeClr val="tx1"/>
                </a:solidFill>
                <a:latin typeface="Times New Roman" panose="02020603050405020304" pitchFamily="18" charset="0"/>
                <a:cs typeface="Times New Roman" panose="02020603050405020304" pitchFamily="18" charset="0"/>
              </a:rPr>
              <a:t>Behavioral patterns</a:t>
            </a:r>
            <a:r>
              <a:rPr lang="en-US" altLang="en-US" sz="1600" noProof="0" dirty="0">
                <a:solidFill>
                  <a:schemeClr val="tx1"/>
                </a:solidFill>
                <a:latin typeface="Times New Roman" panose="02020603050405020304" pitchFamily="18" charset="0"/>
                <a:cs typeface="Times New Roman" panose="02020603050405020304" pitchFamily="18" charset="0"/>
              </a:rPr>
              <a:t> address problems associated with the assignment of responsibility between objects and the manner in which communication is effected between objects: </a:t>
            </a:r>
          </a:p>
          <a:p>
            <a:pPr marL="291600" lvl="2" indent="-291600">
              <a:lnSpc>
                <a:spcPct val="90000"/>
              </a:lnSpc>
              <a:spcBef>
                <a:spcPts val="1000"/>
              </a:spcBef>
              <a:spcAft>
                <a:spcPts val="0"/>
              </a:spcAft>
            </a:pPr>
            <a:r>
              <a:rPr lang="en-US" altLang="en-US" sz="1200" b="1" noProof="0" dirty="0">
                <a:solidFill>
                  <a:schemeClr val="tx1"/>
                </a:solidFill>
                <a:latin typeface="Times New Roman" panose="02020603050405020304" pitchFamily="18" charset="0"/>
                <a:cs typeface="Times New Roman" panose="02020603050405020304" pitchFamily="18" charset="0"/>
              </a:rPr>
              <a:t>Chain of responsibility pattern:</a:t>
            </a:r>
            <a:r>
              <a:rPr lang="en-US" altLang="en-US" sz="1200" noProof="0" dirty="0">
                <a:solidFill>
                  <a:schemeClr val="tx1"/>
                </a:solidFill>
                <a:latin typeface="Times New Roman" panose="02020603050405020304" pitchFamily="18" charset="0"/>
                <a:cs typeface="Times New Roman" panose="02020603050405020304" pitchFamily="18" charset="0"/>
              </a:rPr>
              <a:t> Command objects are handled or passed on to other objects by logic-containing processing objects.</a:t>
            </a:r>
          </a:p>
          <a:p>
            <a:pPr marL="291600" lvl="2" indent="-291600">
              <a:lnSpc>
                <a:spcPct val="90000"/>
              </a:lnSpc>
              <a:spcBef>
                <a:spcPts val="1000"/>
              </a:spcBef>
              <a:spcAft>
                <a:spcPts val="0"/>
              </a:spcAft>
            </a:pPr>
            <a:r>
              <a:rPr lang="en-US" altLang="en-US" sz="1200" b="1" noProof="0" dirty="0">
                <a:solidFill>
                  <a:schemeClr val="tx1"/>
                </a:solidFill>
                <a:latin typeface="Times New Roman" panose="02020603050405020304" pitchFamily="18" charset="0"/>
                <a:cs typeface="Times New Roman" panose="02020603050405020304" pitchFamily="18" charset="0"/>
              </a:rPr>
              <a:t>Command pattern:</a:t>
            </a:r>
            <a:r>
              <a:rPr lang="en-US" altLang="en-US" sz="1200" noProof="0" dirty="0">
                <a:solidFill>
                  <a:schemeClr val="tx1"/>
                </a:solidFill>
                <a:latin typeface="Times New Roman" panose="02020603050405020304" pitchFamily="18" charset="0"/>
                <a:cs typeface="Times New Roman" panose="02020603050405020304" pitchFamily="18" charset="0"/>
              </a:rPr>
              <a:t> Command objects encapsulate an action and its parameters.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46469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Frameworks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548093"/>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Patterns themselves may not be sufficient to develop a complete design.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In some cases it may be necessary to provide an implementation-specific skeletal infrastructure, called a </a:t>
            </a:r>
            <a:r>
              <a:rPr lang="en-US" altLang="en-US" i="1" noProof="0" dirty="0">
                <a:solidFill>
                  <a:schemeClr val="tx1"/>
                </a:solidFill>
                <a:latin typeface="Times New Roman" panose="02020603050405020304" pitchFamily="18" charset="0"/>
                <a:cs typeface="Times New Roman" panose="02020603050405020304" pitchFamily="18" charset="0"/>
              </a:rPr>
              <a:t>framework,</a:t>
            </a:r>
            <a:r>
              <a:rPr lang="en-US" altLang="en-US" noProof="0" dirty="0">
                <a:solidFill>
                  <a:schemeClr val="tx1"/>
                </a:solidFill>
                <a:latin typeface="Times New Roman" panose="02020603050405020304" pitchFamily="18" charset="0"/>
                <a:cs typeface="Times New Roman" panose="02020603050405020304" pitchFamily="18" charset="0"/>
              </a:rPr>
              <a:t> for design work.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You can select a </a:t>
            </a:r>
            <a:r>
              <a:rPr lang="en-US" altLang="en-US" b="1" i="1" noProof="0" dirty="0">
                <a:solidFill>
                  <a:schemeClr val="tx1"/>
                </a:solidFill>
                <a:latin typeface="Times New Roman" panose="02020603050405020304" pitchFamily="18" charset="0"/>
                <a:cs typeface="Times New Roman" panose="02020603050405020304" pitchFamily="18" charset="0"/>
              </a:rPr>
              <a:t>reusable architecture </a:t>
            </a:r>
            <a:r>
              <a:rPr lang="en-US" altLang="en-US" noProof="0" dirty="0">
                <a:solidFill>
                  <a:schemeClr val="tx1"/>
                </a:solidFill>
                <a:latin typeface="Times New Roman" panose="02020603050405020304" pitchFamily="18" charset="0"/>
                <a:cs typeface="Times New Roman" panose="02020603050405020304" pitchFamily="18" charset="0"/>
              </a:rPr>
              <a:t>that provides the generic structure and behavior for a family of software abstractions along with their context which specifies use within a given domain.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882678"/>
            <a:ext cx="8458200" cy="2389767"/>
          </a:xfrm>
        </p:spPr>
        <p:txBody>
          <a:bodyPr>
            <a:noAutofit/>
          </a:bodyPr>
          <a:lstStyle/>
          <a:p>
            <a:pPr>
              <a:lnSpc>
                <a:spcPct val="90000"/>
              </a:lnSpc>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 framework is not an architectural pattern, but rather a skeleton with a collection of “plug points” (</a:t>
            </a:r>
            <a:r>
              <a:rPr lang="en-US" altLang="en-US" sz="2400" i="1" noProof="0" dirty="0">
                <a:solidFill>
                  <a:schemeClr val="tx1"/>
                </a:solidFill>
                <a:latin typeface="Times New Roman" panose="02020603050405020304" pitchFamily="18" charset="0"/>
                <a:cs typeface="Times New Roman" panose="02020603050405020304" pitchFamily="18" charset="0"/>
              </a:rPr>
              <a:t>hooks</a:t>
            </a:r>
            <a:r>
              <a:rPr lang="en-US" altLang="en-US" sz="2400" noProof="0" dirty="0">
                <a:solidFill>
                  <a:schemeClr val="tx1"/>
                </a:solidFill>
                <a:latin typeface="Times New Roman" panose="02020603050405020304" pitchFamily="18" charset="0"/>
                <a:cs typeface="Times New Roman" panose="02020603050405020304" pitchFamily="18" charset="0"/>
              </a:rPr>
              <a:t> or </a:t>
            </a:r>
            <a:r>
              <a:rPr lang="en-US" altLang="en-US" sz="2400" i="1" noProof="0" dirty="0">
                <a:solidFill>
                  <a:schemeClr val="tx1"/>
                </a:solidFill>
                <a:latin typeface="Times New Roman" panose="02020603050405020304" pitchFamily="18" charset="0"/>
                <a:cs typeface="Times New Roman" panose="02020603050405020304" pitchFamily="18" charset="0"/>
              </a:rPr>
              <a:t>slots</a:t>
            </a:r>
            <a:r>
              <a:rPr lang="en-US" altLang="en-US" sz="2400" noProof="0" dirty="0">
                <a:solidFill>
                  <a:schemeClr val="tx1"/>
                </a:solidFill>
                <a:latin typeface="Times New Roman" panose="02020603050405020304" pitchFamily="18" charset="0"/>
                <a:cs typeface="Times New Roman" panose="02020603050405020304" pitchFamily="18" charset="0"/>
              </a:rPr>
              <a:t>) that enable it to be adapted to a specific problem domain. </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Plug points enable you to integrate problem specific classes or functionality within the skeleton.</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Collection of cooperating classes.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82307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Description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961117"/>
          </a:xfrm>
        </p:spPr>
        <p:txBody>
          <a:bodyPr vert="horz" lIns="91440" tIns="45720" rIns="91440" bIns="45720" rtlCol="0">
            <a:noAutofit/>
          </a:bodyPr>
          <a:lstStyle/>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Pattern name</a:t>
            </a:r>
            <a:r>
              <a:rPr lang="en-US" altLang="en-US" noProof="0" dirty="0">
                <a:solidFill>
                  <a:schemeClr val="tx1"/>
                </a:solidFill>
                <a:latin typeface="Times New Roman" panose="02020603050405020304" pitchFamily="18" charset="0"/>
                <a:cs typeface="Times New Roman" panose="02020603050405020304" pitchFamily="18" charset="0"/>
              </a:rPr>
              <a:t>—describes the essence of the pattern in a short but expressive name </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Problem</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describes the problem that the pattern addresses</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Motivation</a:t>
            </a:r>
            <a:r>
              <a:rPr lang="en-US" altLang="en-US" noProof="0" dirty="0">
                <a:solidFill>
                  <a:schemeClr val="tx1"/>
                </a:solidFill>
                <a:latin typeface="Times New Roman" panose="02020603050405020304" pitchFamily="18" charset="0"/>
                <a:cs typeface="Times New Roman" panose="02020603050405020304" pitchFamily="18" charset="0"/>
              </a:rPr>
              <a:t>—provides an example of the problem </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Context</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describes the environment in which the problem resides including application domain</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Forces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lists the system of forces that affect the manner in which the problem must be solved; includes a discussion of limitation and constraints that must be considered</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Solution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provides a detailed description of the solution proposed for the problem</a:t>
            </a:r>
            <a:endParaRPr lang="en-US" alt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105528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Description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19579"/>
          </a:xfrm>
        </p:spPr>
        <p:txBody>
          <a:bodyPr vert="horz" lIns="91440" tIns="45720" rIns="91440" bIns="45720" rtlCol="0">
            <a:noAutofit/>
          </a:bodyPr>
          <a:lstStyle/>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Intent</a:t>
            </a:r>
            <a:r>
              <a:rPr lang="en-US" altLang="en-US" noProof="0" dirty="0">
                <a:solidFill>
                  <a:schemeClr val="tx1"/>
                </a:solidFill>
                <a:latin typeface="Times New Roman" panose="02020603050405020304" pitchFamily="18" charset="0"/>
                <a:cs typeface="Times New Roman" panose="02020603050405020304" pitchFamily="18" charset="0"/>
              </a:rPr>
              <a:t>—describes the pattern and what it does</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Collaborations</a:t>
            </a:r>
            <a:r>
              <a:rPr lang="en-US" altLang="en-US" noProof="0" dirty="0">
                <a:solidFill>
                  <a:schemeClr val="tx1"/>
                </a:solidFill>
                <a:latin typeface="Times New Roman" panose="02020603050405020304" pitchFamily="18" charset="0"/>
                <a:cs typeface="Times New Roman" panose="02020603050405020304" pitchFamily="18" charset="0"/>
              </a:rPr>
              <a:t>—describes how other patterns contribute to the solution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Consequences</a:t>
            </a:r>
            <a:r>
              <a:rPr lang="en-US" altLang="en-US" noProof="0" dirty="0">
                <a:solidFill>
                  <a:schemeClr val="tx1"/>
                </a:solidFill>
                <a:latin typeface="Times New Roman" panose="02020603050405020304" pitchFamily="18" charset="0"/>
                <a:cs typeface="Times New Roman" panose="02020603050405020304" pitchFamily="18" charset="0"/>
              </a:rPr>
              <a:t>—describes the potential trade-offs that must be considered when the pattern is implemented and the consequences of using the pattern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Implementation</a:t>
            </a:r>
            <a:r>
              <a:rPr lang="en-US" altLang="en-US" noProof="0" dirty="0">
                <a:solidFill>
                  <a:schemeClr val="tx1"/>
                </a:solidFill>
                <a:latin typeface="Times New Roman" panose="02020603050405020304" pitchFamily="18" charset="0"/>
                <a:cs typeface="Times New Roman" panose="02020603050405020304" pitchFamily="18" charset="0"/>
              </a:rPr>
              <a:t>—identifies special issues that should be considered when implementing the pattern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Known uses</a:t>
            </a:r>
            <a:r>
              <a:rPr lang="en-US" altLang="en-US" noProof="0" dirty="0">
                <a:solidFill>
                  <a:schemeClr val="tx1"/>
                </a:solidFill>
                <a:latin typeface="Times New Roman" panose="02020603050405020304" pitchFamily="18" charset="0"/>
                <a:cs typeface="Times New Roman" panose="02020603050405020304" pitchFamily="18" charset="0"/>
              </a:rPr>
              <a:t>—provides examples of actual uses of the design pattern in real applications</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Related patterns</a:t>
            </a:r>
            <a:r>
              <a:rPr lang="en-US" altLang="en-US" noProof="0" dirty="0">
                <a:solidFill>
                  <a:schemeClr val="tx1"/>
                </a:solidFill>
                <a:latin typeface="Times New Roman" panose="02020603050405020304" pitchFamily="18" charset="0"/>
                <a:cs typeface="Times New Roman" panose="02020603050405020304" pitchFamily="18" charset="0"/>
              </a:rPr>
              <a:t>—cross-re</a:t>
            </a:r>
            <a:r>
              <a:rPr lang="en-US" altLang="en-US" noProof="0" dirty="0">
                <a:latin typeface="Times New Roman" panose="02020603050405020304" pitchFamily="18" charset="0"/>
                <a:cs typeface="Times New Roman" panose="02020603050405020304" pitchFamily="18" charset="0"/>
              </a:rPr>
              <a:t>ferences related design patterns</a:t>
            </a:r>
            <a:r>
              <a:rPr lang="en-US" noProof="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4174702840"/>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292</TotalTime>
  <Words>2660</Words>
  <Application>Microsoft Office PowerPoint</Application>
  <PresentationFormat>On-screen Show (4:3)</PresentationFormat>
  <Paragraphs>171</Paragraphs>
  <Slides>28</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28</vt:i4>
      </vt:variant>
    </vt:vector>
  </HeadingPairs>
  <TitlesOfParts>
    <vt:vector size="35" baseType="lpstr">
      <vt:lpstr>Arial</vt:lpstr>
      <vt:lpstr>Times New Roman</vt:lpstr>
      <vt:lpstr>Title Slides Master</vt:lpstr>
      <vt:lpstr>MainContentSlideMaster</vt:lpstr>
      <vt:lpstr>ClosingMaster</vt:lpstr>
      <vt:lpstr>DividerSlideMaster</vt:lpstr>
      <vt:lpstr>ImageDescriptionAppendixSlideMaster</vt:lpstr>
      <vt:lpstr>Chapter 14</vt:lpstr>
      <vt:lpstr>Design Patterns</vt:lpstr>
      <vt:lpstr>Effective Design Pattern</vt:lpstr>
      <vt:lpstr>Kinds of Patterns 1</vt:lpstr>
      <vt:lpstr>Kinds of Patterns 2</vt:lpstr>
      <vt:lpstr>Kinds of Patterns 3</vt:lpstr>
      <vt:lpstr>Frameworks</vt:lpstr>
      <vt:lpstr>Pattern Description 1</vt:lpstr>
      <vt:lpstr>Pattern Description 2</vt:lpstr>
      <vt:lpstr>Pattern-Based Design</vt:lpstr>
      <vt:lpstr>Pattern-Based Design in Context</vt:lpstr>
      <vt:lpstr>Thinking in Patterns</vt:lpstr>
      <vt:lpstr>Design Tasks 1</vt:lpstr>
      <vt:lpstr>Design Tasks 2</vt:lpstr>
      <vt:lpstr>Pattern Organizing Table</vt:lpstr>
      <vt:lpstr>Common Mistakes</vt:lpstr>
      <vt:lpstr>Architectural Patterns</vt:lpstr>
      <vt:lpstr>Component-Level Design Patterns 1</vt:lpstr>
      <vt:lpstr>Component-Level Design Patterns 2</vt:lpstr>
      <vt:lpstr>Search Patterns</vt:lpstr>
      <vt:lpstr>Anti-Patterns</vt:lpstr>
      <vt:lpstr>Selected Anti-Patterns</vt:lpstr>
      <vt:lpstr>User Interface (U I) Patterns</vt:lpstr>
      <vt:lpstr>Mobility Design Patterns</vt:lpstr>
      <vt:lpstr>End of Main Content</vt:lpstr>
      <vt:lpstr>Accessibility Content: Text Alternatives for Images</vt:lpstr>
      <vt:lpstr>Pattern-Based Design in Context - Text alternative</vt:lpstr>
      <vt:lpstr>Pattern Organizing Table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62</cp:revision>
  <dcterms:created xsi:type="dcterms:W3CDTF">2019-01-22T22:04:31Z</dcterms:created>
  <dcterms:modified xsi:type="dcterms:W3CDTF">2019-10-16T08:31:40Z</dcterms:modified>
</cp:coreProperties>
</file>