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4.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9" r:id="rId1"/>
    <p:sldMasterId id="2147483691" r:id="rId2"/>
    <p:sldMasterId id="2147483684" r:id="rId3"/>
    <p:sldMasterId id="2147483686" r:id="rId4"/>
    <p:sldMasterId id="2147483701" r:id="rId5"/>
  </p:sldMasterIdLst>
  <p:sldIdLst>
    <p:sldId id="256" r:id="rId6"/>
    <p:sldId id="263" r:id="rId7"/>
    <p:sldId id="265" r:id="rId8"/>
    <p:sldId id="266" r:id="rId9"/>
    <p:sldId id="267" r:id="rId10"/>
    <p:sldId id="270" r:id="rId11"/>
    <p:sldId id="268" r:id="rId12"/>
    <p:sldId id="269"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60" r:id="rId28"/>
    <p:sldId id="258" r:id="rId29"/>
    <p:sldId id="264" r:id="rId30"/>
    <p:sldId id="285"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Content" id="{5973D931-3BAC-4F30-9C16-B7461F574E40}">
          <p14:sldIdLst>
            <p14:sldId id="256"/>
            <p14:sldId id="263"/>
            <p14:sldId id="265"/>
            <p14:sldId id="266"/>
            <p14:sldId id="267"/>
            <p14:sldId id="270"/>
            <p14:sldId id="268"/>
            <p14:sldId id="269"/>
            <p14:sldId id="271"/>
            <p14:sldId id="272"/>
            <p14:sldId id="273"/>
            <p14:sldId id="274"/>
            <p14:sldId id="275"/>
            <p14:sldId id="276"/>
            <p14:sldId id="277"/>
            <p14:sldId id="278"/>
            <p14:sldId id="279"/>
            <p14:sldId id="280"/>
            <p14:sldId id="281"/>
            <p14:sldId id="282"/>
            <p14:sldId id="283"/>
            <p14:sldId id="284"/>
            <p14:sldId id="260"/>
          </p14:sldIdLst>
        </p14:section>
        <p14:section name="Appendix: Image Descriptions for Unsighted Students" id="{9E859B0B-078E-463E-89A6-21C20DD280C4}">
          <p14:sldIdLst>
            <p14:sldId id="258"/>
            <p14:sldId id="264"/>
            <p14:sldId id="285"/>
          </p14:sldIdLst>
        </p14:section>
      </p14:sectionLst>
    </p:ext>
    <p:ext uri="{EFAFB233-063F-42B5-8137-9DF3F51BA10A}">
      <p15:sldGuideLst xmlns:p15="http://schemas.microsoft.com/office/powerpoint/2012/main">
        <p15:guide id="2" pos="3264" userDrawn="1">
          <p15:clr>
            <a:srgbClr val="A4A3A4"/>
          </p15:clr>
        </p15:guide>
        <p15:guide id="3" orient="horz" pos="2256" userDrawn="1">
          <p15:clr>
            <a:srgbClr val="A4A3A4"/>
          </p15:clr>
        </p15:guide>
        <p15:guide id="4" pos="56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poren, Laura" initials="CL" lastIdx="4" clrIdx="0"/>
  <p:cmAuthor id="2" name="Ciporen, Laura" initials="CL [2]"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52" autoAdjust="0"/>
    <p:restoredTop sz="86397" autoAdjust="0"/>
  </p:normalViewPr>
  <p:slideViewPr>
    <p:cSldViewPr snapToGrid="0" showGuides="1">
      <p:cViewPr varScale="1">
        <p:scale>
          <a:sx n="79" d="100"/>
          <a:sy n="79" d="100"/>
        </p:scale>
        <p:origin x="108" y="342"/>
      </p:cViewPr>
      <p:guideLst>
        <p:guide pos="3264"/>
        <p:guide orient="horz" pos="2256"/>
        <p:guide pos="5640"/>
      </p:guideLst>
    </p:cSldViewPr>
  </p:slideViewPr>
  <p:outlineViewPr>
    <p:cViewPr>
      <p:scale>
        <a:sx n="33" d="100"/>
        <a:sy n="33" d="100"/>
      </p:scale>
      <p:origin x="0" y="-2253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commentAuthors" Target="commentAuthor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346105" y="2099014"/>
            <a:ext cx="3863458" cy="3863458"/>
            <a:chOff x="331115" y="2099014"/>
            <a:chExt cx="3863458" cy="3863458"/>
          </a:xfrm>
        </p:grpSpPr>
        <p:sp>
          <p:nvSpPr>
            <p:cNvPr id="13" name="Rectangle 12">
              <a:extLst>
                <a:ext uri="{FF2B5EF4-FFF2-40B4-BE49-F238E27FC236}">
                  <a16:creationId xmlns:a16="http://schemas.microsoft.com/office/drawing/2014/main" id="{FD9DDEA9-6897-2B48-BA6A-9075880AA615}"/>
                </a:ext>
              </a:extLst>
            </p:cNvPr>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2AD1ADE-6D88-5C48-9EEF-7E081C733011}"/>
                </a:ext>
              </a:extLst>
            </p:cNvPr>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600" b="1">
                <a:solidFill>
                  <a:schemeClr val="bg1"/>
                </a:solidFill>
                <a:latin typeface="Times New Roman" panose="02020603050405020304" pitchFamily="18" charset="0"/>
                <a:cs typeface="Times New Roman" panose="02020603050405020304" pitchFamily="18" charset="0"/>
              </a:defRPr>
            </a:lvl1pPr>
          </a:lstStyle>
          <a:p>
            <a:r>
              <a:rPr lang="en-US" dirty="0"/>
              <a:t>Presentation Title</a:t>
            </a:r>
          </a:p>
        </p:txBody>
      </p:sp>
      <p:sp>
        <p:nvSpPr>
          <p:cNvPr id="8" name="Subtitle"/>
          <p:cNvSpPr>
            <a:spLocks noGrp="1"/>
          </p:cNvSpPr>
          <p:nvPr>
            <p:ph type="subTitle" idx="1" hasCustomPrompt="1"/>
          </p:nvPr>
        </p:nvSpPr>
        <p:spPr>
          <a:xfrm>
            <a:off x="621792" y="4261103"/>
            <a:ext cx="2788920" cy="612821"/>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1200" b="1">
                <a:solidFill>
                  <a:schemeClr val="bg1"/>
                </a:solidFill>
                <a:latin typeface="Times New Roman" panose="02020603050405020304" pitchFamily="18" charset="0"/>
                <a:cs typeface="Times New Roman" panose="02020603050405020304" pitchFamily="18" charset="0"/>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8AC4EEC4-5547-4185-92E7-A6CAF888043F}"/>
              </a:ext>
            </a:extLst>
          </p:cNvPr>
          <p:cNvSpPr>
            <a:spLocks noGrp="1"/>
          </p:cNvSpPr>
          <p:nvPr>
            <p:ph type="ftr" sz="quarter" idx="12"/>
          </p:nvPr>
        </p:nvSpPr>
        <p:spPr>
          <a:xfrm>
            <a:off x="0" y="6478438"/>
            <a:ext cx="9144000" cy="374266"/>
          </a:xfrm>
        </p:spPr>
        <p:txBody>
          <a:bodyPr/>
          <a:lstStyle>
            <a:lvl1pPr algn="ctr">
              <a:defRPr>
                <a:solidFill>
                  <a:schemeClr val="tx1">
                    <a:lumMod val="50000"/>
                    <a:lumOff val="50000"/>
                  </a:schemeClr>
                </a:solidFill>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1001655917"/>
      </p:ext>
    </p:extLst>
  </p:cSld>
  <p:clrMapOvr>
    <a:masterClrMapping/>
  </p:clrMapOvr>
  <p:extLst>
    <p:ext uri="{DCECCB84-F9BA-43D5-87BE-67443E8EF086}">
      <p15:sldGuideLst xmlns:p15="http://schemas.microsoft.com/office/powerpoint/2012/main">
        <p15:guide id="1" orient="horz" pos="957">
          <p15:clr>
            <a:srgbClr val="FBAE40"/>
          </p15:clr>
        </p15:guide>
        <p15:guide id="2" orient="horz" pos="410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8458200" cy="612476"/>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070496"/>
            <a:ext cx="8458200" cy="649138"/>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2900944"/>
            <a:ext cx="8458200" cy="6731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342900" y="3755354"/>
            <a:ext cx="8458200" cy="698500"/>
          </a:xfrm>
        </p:spPr>
        <p:txBody>
          <a:bodyPr/>
          <a:lstStyle>
            <a:lvl1pPr>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4635164"/>
            <a:ext cx="8458200" cy="698500"/>
          </a:xfrm>
        </p:spPr>
        <p:txBody>
          <a:bodyPr/>
          <a:lstStyle>
            <a:lvl1pPr>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5514975"/>
            <a:ext cx="8458200" cy="733425"/>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407061431"/>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p>
        </p:txBody>
      </p:sp>
      <p:pic>
        <p:nvPicPr>
          <p:cNvPr id="6" name="MGH Logo" descr="McGraw-Hill Education Logo">
            <a:extLst>
              <a:ext uri="{FF2B5EF4-FFF2-40B4-BE49-F238E27FC236}">
                <a16:creationId xmlns:a16="http://schemas.microsoft.com/office/drawing/2014/main" id="{60DCFDF5-2A5B-440E-888A-BC0BFEF9FF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350211" y="1005697"/>
            <a:ext cx="2443579" cy="2443579"/>
          </a:xfrm>
          <a:prstGeom prst="rect">
            <a:avLst/>
          </a:prstGeom>
        </p:spPr>
      </p:pic>
      <p:sp>
        <p:nvSpPr>
          <p:cNvPr id="3" name="Long Copyright">
            <a:extLst>
              <a:ext uri="{FF2B5EF4-FFF2-40B4-BE49-F238E27FC236}">
                <a16:creationId xmlns:a16="http://schemas.microsoft.com/office/drawing/2014/main" id="{9AB572CE-E262-4FA6-8D47-02F068ADD1BE}"/>
              </a:ext>
            </a:extLst>
          </p:cNvPr>
          <p:cNvSpPr>
            <a:spLocks noGrp="1"/>
          </p:cNvSpPr>
          <p:nvPr>
            <p:ph type="ftr" sz="quarter" idx="10"/>
          </p:nvPr>
        </p:nvSpPr>
        <p:spPr>
          <a:xfrm>
            <a:off x="0" y="6487064"/>
            <a:ext cx="9144000" cy="370936"/>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
        <p:nvSpPr>
          <p:cNvPr id="9" name="MGH Tagline">
            <a:extLst>
              <a:ext uri="{FF2B5EF4-FFF2-40B4-BE49-F238E27FC236}">
                <a16:creationId xmlns:a16="http://schemas.microsoft.com/office/drawing/2014/main" id="{F040BF5C-A78D-440C-93DF-72F3F641F3F1}"/>
              </a:ext>
            </a:extLst>
          </p:cNvPr>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p14="http://schemas.microsoft.com/office/powerpoint/2010/main" val="7443668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6CA9270-FD0E-4B64-B0D8-24095E6A2959}"/>
              </a:ext>
            </a:extLst>
          </p:cNvPr>
          <p:cNvSpPr>
            <a:spLocks noGrp="1"/>
          </p:cNvSpPr>
          <p:nvPr>
            <p:ph type="title" hasCustomPrompt="1"/>
          </p:nvPr>
        </p:nvSpPr>
        <p:spPr>
          <a:xfrm>
            <a:off x="342899" y="2366309"/>
            <a:ext cx="7696919" cy="526936"/>
          </a:xfrm>
          <a:prstGeom prst="rect">
            <a:avLst/>
          </a:prstGeom>
        </p:spPr>
        <p:txBody>
          <a:bodyPr anchor="ctr"/>
          <a:lstStyle>
            <a:lvl1pPr>
              <a:defRPr/>
            </a:lvl1pPr>
          </a:lstStyle>
          <a:p>
            <a:r>
              <a:rPr lang="en-US" dirty="0"/>
              <a:t>Accessibility Content: Text Alternatives for Images</a:t>
            </a:r>
          </a:p>
        </p:txBody>
      </p:sp>
      <p:sp>
        <p:nvSpPr>
          <p:cNvPr id="3" name="Slide Number Placeholder">
            <a:extLst>
              <a:ext uri="{FF2B5EF4-FFF2-40B4-BE49-F238E27FC236}">
                <a16:creationId xmlns:a16="http://schemas.microsoft.com/office/drawing/2014/main" id="{0B6E1DCB-9B8A-423D-B48B-2CCDE624B45C}"/>
              </a:ext>
            </a:extLst>
          </p:cNvPr>
          <p:cNvSpPr>
            <a:spLocks noGrp="1"/>
          </p:cNvSpPr>
          <p:nvPr>
            <p:ph type="sldNum" sz="quarter" idx="10"/>
          </p:nvPr>
        </p:nvSpPr>
        <p:spPr>
          <a:xfrm>
            <a:off x="8637202" y="6682314"/>
            <a:ext cx="342900" cy="143831"/>
          </a:xfrm>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36925710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isc. 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C0136BE0-3F2D-44D5-B125-B7A30D2C8896}"/>
              </a:ext>
            </a:extLst>
          </p:cNvPr>
          <p:cNvSpPr>
            <a:spLocks noGrp="1"/>
          </p:cNvSpPr>
          <p:nvPr>
            <p:ph type="title"/>
          </p:nvPr>
        </p:nvSpPr>
        <p:spPr>
          <a:xfrm>
            <a:off x="339450" y="117244"/>
            <a:ext cx="6065851" cy="730970"/>
          </a:xfrm>
          <a:prstGeom prst="rect">
            <a:avLst/>
          </a:prstGeom>
        </p:spPr>
        <p:txBody>
          <a:bodyPr/>
          <a:lstStyle/>
          <a:p>
            <a:r>
              <a:rPr lang="en-US" dirty="0"/>
              <a:t>Click to edit Master title style</a:t>
            </a:r>
          </a:p>
        </p:txBody>
      </p:sp>
      <p:sp>
        <p:nvSpPr>
          <p:cNvPr id="3" name="Slide Number Placeholder">
            <a:extLst>
              <a:ext uri="{FF2B5EF4-FFF2-40B4-BE49-F238E27FC236}">
                <a16:creationId xmlns:a16="http://schemas.microsoft.com/office/drawing/2014/main" id="{FA117DCA-6A6D-48B9-9002-DA1E4814BF99}"/>
              </a:ext>
            </a:extLst>
          </p:cNvPr>
          <p:cNvSpPr>
            <a:spLocks noGrp="1"/>
          </p:cNvSpPr>
          <p:nvPr>
            <p:ph type="sldNum" sz="quarter" idx="10"/>
          </p:nvPr>
        </p:nvSpPr>
        <p:spPr/>
        <p:txBody>
          <a:bodyPr/>
          <a:lstStyle/>
          <a:p>
            <a:fld id="{68151E55-6873-49E2-B8D5-2F265E6F1973}" type="slidenum">
              <a:rPr lang="en-US" smtClean="0"/>
              <a:pPr/>
              <a:t>‹#›</a:t>
            </a:fld>
            <a:endParaRPr lang="en-US" dirty="0"/>
          </a:p>
        </p:txBody>
      </p:sp>
      <p:sp>
        <p:nvSpPr>
          <p:cNvPr id="5" name="Content Placeholder">
            <a:extLst>
              <a:ext uri="{FF2B5EF4-FFF2-40B4-BE49-F238E27FC236}">
                <a16:creationId xmlns:a16="http://schemas.microsoft.com/office/drawing/2014/main" id="{DA8444E8-1445-4AB7-85DD-90449330C005}"/>
              </a:ext>
            </a:extLst>
          </p:cNvPr>
          <p:cNvSpPr>
            <a:spLocks noGrp="1"/>
          </p:cNvSpPr>
          <p:nvPr>
            <p:ph sz="quarter" idx="11" hasCustomPrompt="1"/>
          </p:nvPr>
        </p:nvSpPr>
        <p:spPr>
          <a:xfrm>
            <a:off x="342900" y="1973249"/>
            <a:ext cx="6477000" cy="4343400"/>
          </a:xfrm>
        </p:spPr>
        <p:txBody>
          <a:bodyPr/>
          <a:lstStyle>
            <a:lvl1pPr>
              <a:defRPr/>
            </a:lvl1pPr>
            <a:lvl2pPr marL="344488" indent="-342900">
              <a:buFont typeface="Arial" panose="020B0604020202020204" pitchFamily="34" charset="0"/>
              <a:buChar char="•"/>
              <a:defRPr/>
            </a:lvl2pPr>
            <a:lvl3pPr>
              <a:defRPr/>
            </a:lvl3pPr>
            <a:lvl4pPr>
              <a:defRPr/>
            </a:lvl4pPr>
          </a:lstStyle>
          <a:p>
            <a:pPr lvl="0"/>
            <a:r>
              <a:rPr lang="en-US" dirty="0"/>
              <a:t>Slide Content</a:t>
            </a:r>
          </a:p>
          <a:p>
            <a:pPr lvl="2"/>
            <a:r>
              <a:rPr lang="en-US" dirty="0"/>
              <a:t>Second level</a:t>
            </a:r>
          </a:p>
          <a:p>
            <a:pPr lvl="3"/>
            <a:r>
              <a:rPr lang="en-US" dirty="0"/>
              <a:t>Third level</a:t>
            </a:r>
          </a:p>
        </p:txBody>
      </p:sp>
    </p:spTree>
    <p:extLst>
      <p:ext uri="{BB962C8B-B14F-4D97-AF65-F5344CB8AC3E}">
        <p14:creationId xmlns:p14="http://schemas.microsoft.com/office/powerpoint/2010/main" val="44541601"/>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ppendix-One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6" name="Return to main slide Link 1">
            <a:extLst>
              <a:ext uri="{FF2B5EF4-FFF2-40B4-BE49-F238E27FC236}">
                <a16:creationId xmlns:a16="http://schemas.microsoft.com/office/drawing/2014/main" id="{F538FEEA-434F-404A-8A40-5F717D6CB596}"/>
              </a:ext>
            </a:extLst>
          </p:cNvPr>
          <p:cNvSpPr>
            <a:spLocks noGrp="1"/>
          </p:cNvSpPr>
          <p:nvPr>
            <p:ph type="body" sz="quarter" idx="14" hasCustomPrompt="1"/>
          </p:nvPr>
        </p:nvSpPr>
        <p:spPr>
          <a:xfrm>
            <a:off x="3081587" y="1068234"/>
            <a:ext cx="2980826" cy="225425"/>
          </a:xfrm>
        </p:spPr>
        <p:txBody>
          <a:bodyPr anchor="ctr">
            <a:noAutofit/>
          </a:bodyPr>
          <a:lstStyle>
            <a:lvl1pPr algn="ctr">
              <a:defRPr sz="1200"/>
            </a:lvl1pPr>
          </a:lstStyle>
          <a:p>
            <a:pPr lvl="0"/>
            <a:r>
              <a:rPr lang="en-US" dirty="0"/>
              <a:t>Return to parent-slide containing images.</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371601"/>
            <a:ext cx="8458200" cy="4876800"/>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0" name="Return to main slide Link 2">
            <a:extLst>
              <a:ext uri="{FF2B5EF4-FFF2-40B4-BE49-F238E27FC236}">
                <a16:creationId xmlns:a16="http://schemas.microsoft.com/office/drawing/2014/main" id="{D8AF3780-479B-4486-8AEE-B0E29BE2F870}"/>
              </a:ext>
            </a:extLst>
          </p:cNvPr>
          <p:cNvSpPr>
            <a:spLocks noGrp="1"/>
          </p:cNvSpPr>
          <p:nvPr>
            <p:ph type="body" sz="quarter" idx="15" hasCustomPrompt="1"/>
          </p:nvPr>
        </p:nvSpPr>
        <p:spPr>
          <a:xfrm>
            <a:off x="3092111" y="6350211"/>
            <a:ext cx="2959779" cy="228600"/>
          </a:xfr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842702864"/>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9" name="Return to main slide Link 1">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8" name="Image Identifier 1">
            <a:extLst>
              <a:ext uri="{FF2B5EF4-FFF2-40B4-BE49-F238E27FC236}">
                <a16:creationId xmlns:a16="http://schemas.microsoft.com/office/drawing/2014/main" id="{C828D23C-A7ED-420E-B199-2D8CCF24D6BE}"/>
              </a:ext>
            </a:extLst>
          </p:cNvPr>
          <p:cNvSpPr>
            <a:spLocks noGrp="1"/>
          </p:cNvSpPr>
          <p:nvPr>
            <p:ph type="body" sz="quarter" idx="15" hasCustomPrompt="1"/>
          </p:nvPr>
        </p:nvSpPr>
        <p:spPr>
          <a:xfrm>
            <a:off x="365125" y="1410562"/>
            <a:ext cx="4076700" cy="392112"/>
          </a:xfrm>
        </p:spPr>
        <p:txBody>
          <a:bodyPr/>
          <a:lstStyle>
            <a:lvl1pPr>
              <a:defRPr/>
            </a:lvl1pPr>
          </a:lstStyle>
          <a:p>
            <a:pPr lvl="0"/>
            <a:r>
              <a:rPr lang="en-US" dirty="0"/>
              <a:t>Image Identifier 1</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933303"/>
            <a:ext cx="4076700" cy="4315097"/>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1" name="Image Identifier 2">
            <a:extLst>
              <a:ext uri="{FF2B5EF4-FFF2-40B4-BE49-F238E27FC236}">
                <a16:creationId xmlns:a16="http://schemas.microsoft.com/office/drawing/2014/main" id="{7DBCEA22-E8D2-4B8A-B55C-3FFA6FAB317C}"/>
              </a:ext>
            </a:extLst>
          </p:cNvPr>
          <p:cNvSpPr>
            <a:spLocks noGrp="1"/>
          </p:cNvSpPr>
          <p:nvPr>
            <p:ph type="body" sz="quarter" idx="16" hasCustomPrompt="1"/>
          </p:nvPr>
        </p:nvSpPr>
        <p:spPr>
          <a:xfrm>
            <a:off x="4715145" y="1410562"/>
            <a:ext cx="4078224" cy="393192"/>
          </a:xfrm>
        </p:spPr>
        <p:txBody>
          <a:bodyPr/>
          <a:lstStyle>
            <a:lvl1pPr>
              <a:defRPr/>
            </a:lvl1pPr>
          </a:lstStyle>
          <a:p>
            <a:pPr lvl="0"/>
            <a:r>
              <a:rPr lang="en-US" dirty="0"/>
              <a:t>Image Identifier 2</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933303"/>
            <a:ext cx="4076700" cy="4315097"/>
          </a:xfrm>
          <a:prstGeom prst="rect">
            <a:avLst/>
          </a:prstGeo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Return to main slide Link 2">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081528" y="6348550"/>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2505933215"/>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grpSp>
        <p:nvGrpSpPr>
          <p:cNvPr id="4" name="MHE Altered Background, fixed">
            <a:extLst>
              <a:ext uri="{FF2B5EF4-FFF2-40B4-BE49-F238E27FC236}">
                <a16:creationId xmlns:a16="http://schemas.microsoft.com/office/drawing/2014/main" id="{E2D8ACCF-E5FC-4FE9-9E84-B2A0A6B1EEBA}"/>
              </a:ext>
              <a:ext uri="{C183D7F6-B498-43B3-948B-1728B52AA6E4}">
                <adec:decorative xmlns:adec="http://schemas.microsoft.com/office/drawing/2017/decorative" val="1"/>
              </a:ext>
            </a:extLst>
          </p:cNvPr>
          <p:cNvGrpSpPr/>
          <p:nvPr userDrawn="1"/>
        </p:nvGrpSpPr>
        <p:grpSpPr>
          <a:xfrm>
            <a:off x="342900" y="2095500"/>
            <a:ext cx="3886199" cy="3886199"/>
            <a:chOff x="342900" y="2095500"/>
            <a:chExt cx="3886199" cy="3886199"/>
          </a:xfrm>
        </p:grpSpPr>
        <p:sp>
          <p:nvSpPr>
            <p:cNvPr id="14" name="Rectangle 13">
              <a:extLst>
                <a:ext uri="{FF2B5EF4-FFF2-40B4-BE49-F238E27FC236}">
                  <a16:creationId xmlns:a16="http://schemas.microsoft.com/office/drawing/2014/main" id="{52AD1ADE-6D88-5C48-9EEF-7E081C733011}"/>
                </a:ext>
              </a:extLst>
            </p:cNvPr>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latin typeface="Times New Roman" panose="02020603050405020304" pitchFamily="18" charset="0"/>
                <a:cs typeface="Times New Roman" panose="02020603050405020304" pitchFamily="18" charset="0"/>
              </a:defRPr>
            </a:lvl1pPr>
          </a:lstStyle>
          <a:p>
            <a:r>
              <a:rPr lang="en-US" dirty="0"/>
              <a:t>Presentation Title</a:t>
            </a:r>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latin typeface="Times New Roman" panose="02020603050405020304" pitchFamily="18" charset="0"/>
                <a:cs typeface="Times New Roman" panose="02020603050405020304" pitchFamily="18" charset="0"/>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userDrawn="1">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F4607C07-D864-4A1A-8061-D12997CC50CE}"/>
              </a:ext>
            </a:extLst>
          </p:cNvPr>
          <p:cNvSpPr>
            <a:spLocks noGrp="1"/>
          </p:cNvSpPr>
          <p:nvPr>
            <p:ph type="ftr" sz="quarter" idx="12"/>
          </p:nvPr>
        </p:nvSpPr>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2489068921"/>
      </p:ext>
    </p:extLst>
  </p:cSld>
  <p:clrMapOvr>
    <a:masterClrMapping/>
  </p:clrMapOvr>
  <p:extLst>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NO 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0" y="1452559"/>
            <a:ext cx="9144000" cy="4982750"/>
            <a:chOff x="0" y="1521567"/>
            <a:chExt cx="9144000" cy="4846438"/>
          </a:xfrm>
        </p:grpSpPr>
        <p:sp>
          <p:nvSpPr>
            <p:cNvPr id="11" name="Rectangle 10">
              <a:extLst>
                <a:ext uri="{FF2B5EF4-FFF2-40B4-BE49-F238E27FC236}">
                  <a16:creationId xmlns:a16="http://schemas.microsoft.com/office/drawing/2014/main" id="{23FD8DC8-1EF1-6B48-9F31-D9D254F85818}"/>
                </a:ext>
              </a:extLst>
            </p:cNvPr>
            <p:cNvSpPr/>
            <p:nvPr userDrawn="1"/>
          </p:nvSpPr>
          <p:spPr>
            <a:xfrm>
              <a:off x="0" y="1521567"/>
              <a:ext cx="9144000" cy="484643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9500492E-5EBE-C745-8EEE-F17D4BB4582E}"/>
                </a:ext>
              </a:extLst>
            </p:cNvPr>
            <p:cNvSpPr/>
            <p:nvPr userDrawn="1"/>
          </p:nvSpPr>
          <p:spPr>
            <a:xfrm>
              <a:off x="185629" y="2001422"/>
              <a:ext cx="8493233" cy="4166364"/>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364385" y="2475809"/>
              <a:ext cx="7858340" cy="3513221"/>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777240" y="2985555"/>
            <a:ext cx="6521640" cy="873214"/>
          </a:xfrm>
          <a:prstGeom prst="rect">
            <a:avLst/>
          </a:prstGeom>
        </p:spPr>
        <p:txBody>
          <a:bodyPr anchor="t">
            <a:noAutofit/>
          </a:bodyPr>
          <a:lstStyle>
            <a:lvl1pPr algn="l">
              <a:lnSpc>
                <a:spcPct val="100000"/>
              </a:lnSpc>
              <a:defRPr sz="2600" b="1">
                <a:solidFill>
                  <a:schemeClr val="bg1"/>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p:cNvSpPr>
            <a:spLocks noGrp="1"/>
          </p:cNvSpPr>
          <p:nvPr>
            <p:ph type="subTitle" idx="1"/>
          </p:nvPr>
        </p:nvSpPr>
        <p:spPr>
          <a:xfrm>
            <a:off x="782058" y="3986784"/>
            <a:ext cx="4297680" cy="517585"/>
          </a:xfrm>
          <a:prstGeom prst="rect">
            <a:avLst/>
          </a:prstGeom>
        </p:spPr>
        <p:txBody>
          <a:bodyPr/>
          <a:lstStyle>
            <a:lvl1pPr marL="0" indent="0" algn="l">
              <a:buNone/>
              <a:defRPr sz="1800" b="0">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867202" y="465003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p:ph type="body" sz="quarter" idx="10"/>
          </p:nvPr>
        </p:nvSpPr>
        <p:spPr>
          <a:xfrm>
            <a:off x="777240" y="4718304"/>
            <a:ext cx="4443413" cy="576185"/>
          </a:xfrm>
          <a:prstGeom prst="rect">
            <a:avLst/>
          </a:prstGeom>
        </p:spPr>
        <p:txBody>
          <a:bodyPr/>
          <a:lstStyle>
            <a:lvl1pPr>
              <a:spcBef>
                <a:spcPts val="0"/>
              </a:spcBef>
              <a:defRPr sz="1600">
                <a:solidFill>
                  <a:schemeClr val="bg1"/>
                </a:solidFill>
                <a:latin typeface="Times New Roman" panose="02020603050405020304" pitchFamily="18" charset="0"/>
                <a:cs typeface="Times New Roman" panose="02020603050405020304" pitchFamily="18" charset="0"/>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380643474"/>
      </p:ext>
    </p:extLst>
  </p:cSld>
  <p:clrMapOvr>
    <a:masterClrMapping/>
  </p:clrMapOvr>
  <p:extLst>
    <p:ext uri="{DCECCB84-F9BA-43D5-87BE-67443E8EF086}">
      <p15:sldGuideLst xmlns:p15="http://schemas.microsoft.com/office/powerpoint/2012/main">
        <p15:guide id="1" orient="horz" pos="95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a:extLst>
              <a:ext uri="{FF2B5EF4-FFF2-40B4-BE49-F238E27FC236}">
                <a16:creationId xmlns:a16="http://schemas.microsoft.com/office/drawing/2014/main" id="{7A14A7A9-A9D7-4A08-A24F-4D1C1F4C29CE}"/>
              </a:ext>
              <a:ext uri="{C183D7F6-B498-43B3-948B-1728B52AA6E4}">
                <adec:decorative xmlns:adec="http://schemas.microsoft.com/office/drawing/2017/decorative" val="1"/>
              </a:ext>
            </a:extLst>
          </p:cNvPr>
          <p:cNvGrpSpPr/>
          <p:nvPr userDrawn="1"/>
        </p:nvGrpSpPr>
        <p:grpSpPr>
          <a:xfrm>
            <a:off x="0" y="1446366"/>
            <a:ext cx="9143999" cy="4991100"/>
            <a:chOff x="0" y="1524000"/>
            <a:chExt cx="9143999" cy="4991100"/>
          </a:xfrm>
        </p:grpSpPr>
        <p:sp>
          <p:nvSpPr>
            <p:cNvPr id="12" name="Rectangle 11">
              <a:extLst>
                <a:ext uri="{FF2B5EF4-FFF2-40B4-BE49-F238E27FC236}">
                  <a16:creationId xmlns:a16="http://schemas.microsoft.com/office/drawing/2014/main" id="{9500492E-5EBE-C745-8EEE-F17D4BB4582E}"/>
                </a:ext>
              </a:extLst>
            </p:cNvPr>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567378" y="2593298"/>
            <a:ext cx="6980170" cy="1130559"/>
          </a:xfrm>
          <a:prstGeom prst="rect">
            <a:avLst/>
          </a:prstGeom>
        </p:spPr>
        <p:txBody>
          <a:bodyPr anchor="t">
            <a:noAutofit/>
          </a:bodyPr>
          <a:lstStyle>
            <a:lvl1pPr algn="l">
              <a:lnSpc>
                <a:spcPct val="100000"/>
              </a:lnSpc>
              <a:defRPr sz="2600" b="1">
                <a:solidFill>
                  <a:schemeClr val="bg1"/>
                </a:solidFill>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1800" b="0">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600">
                <a:solidFill>
                  <a:schemeClr val="bg1"/>
                </a:solidFill>
                <a:latin typeface="Times New Roman" panose="02020603050405020304" pitchFamily="18" charset="0"/>
                <a:cs typeface="Times New Roman" panose="02020603050405020304" pitchFamily="18" charset="0"/>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userDrawn="1">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1233895555"/>
      </p:ext>
    </p:extLst>
  </p:cSld>
  <p:clrMapOvr>
    <a:masterClrMapping/>
  </p:clrMapOvr>
  <p:extLst>
    <p:ext uri="{DCECCB84-F9BA-43D5-87BE-67443E8EF086}">
      <p15:sldGuideLst xmlns:p15="http://schemas.microsoft.com/office/powerpoint/2012/main">
        <p15:guide id="1" orient="horz" pos="1272">
          <p15:clr>
            <a:srgbClr val="FBAE40"/>
          </p15:clr>
        </p15:guide>
        <p15:guide id="2" orient="horz" pos="3960">
          <p15:clr>
            <a:srgbClr val="FBAE40"/>
          </p15:clr>
        </p15:guide>
        <p15:guide id="3" pos="120">
          <p15:clr>
            <a:srgbClr val="FBAE40"/>
          </p15:clr>
        </p15:guide>
        <p15:guide id="4" pos="5472">
          <p15:clr>
            <a:srgbClr val="FBAE40"/>
          </p15:clr>
        </p15:guide>
        <p15:guide id="5" orient="horz" pos="22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745085821"/>
      </p:ext>
    </p:extLst>
  </p:cSld>
  <p:clrMapOvr>
    <a:masterClrMapping/>
  </p:clrMapOvr>
  <p:extLst>
    <p:ext uri="{DCECCB84-F9BA-43D5-87BE-67443E8EF086}">
      <p15:sldGuideLst xmlns:p15="http://schemas.microsoft.com/office/powerpoint/2012/main">
        <p15:guide id="1" pos="2880" userDrawn="1">
          <p15:clr>
            <a:srgbClr val="FBAE40"/>
          </p15:clr>
        </p15:guide>
        <p15:guide id="2" orient="horz" pos="360" userDrawn="1">
          <p15:clr>
            <a:srgbClr val="FBAE40"/>
          </p15:clr>
        </p15:guide>
        <p15:guide id="3" pos="264" userDrawn="1">
          <p15:clr>
            <a:srgbClr val="FBAE40"/>
          </p15:clr>
        </p15:guide>
        <p15:guide id="4"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4343400"/>
            <a:ext cx="8458200" cy="1905000"/>
          </a:xfrm>
        </p:spPr>
        <p:txBody>
          <a:bodyPr/>
          <a:lstStyle>
            <a:lvl1pPr>
              <a:defRPr/>
            </a:lvl1pPr>
            <a:lvl4pPr marL="455613" indent="0">
              <a:buNone/>
              <a:defRPr/>
            </a:lvl4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lumMod val="65000"/>
                    <a:lumOff val="35000"/>
                  </a:schemeClr>
                </a:solidFill>
              </a:defRPr>
            </a:lvl1pPr>
          </a:lstStyle>
          <a:p>
            <a:pPr lvl="0" algn="r"/>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3422933013"/>
      </p:ext>
    </p:extLst>
  </p:cSld>
  <p:clrMapOvr>
    <a:masterClrMapping/>
  </p:clrMapOvr>
  <p:extLst>
    <p:ext uri="{DCECCB84-F9BA-43D5-87BE-67443E8EF086}">
      <p15:sldGuideLst xmlns:p15="http://schemas.microsoft.com/office/powerpoint/2012/main">
        <p15:guide id="1" orient="horz" pos="2592" userDrawn="1">
          <p15:clr>
            <a:srgbClr val="FBAE40"/>
          </p15:clr>
        </p15:guide>
        <p15:guide id="2" orient="horz" pos="273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40767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257300"/>
            <a:ext cx="4076700"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478815702"/>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5791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6418052" y="1257300"/>
            <a:ext cx="2383047"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1446962700"/>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userDrawn="1">
          <p15:clr>
            <a:srgbClr val="FBAE40"/>
          </p15:clr>
        </p15:guide>
        <p15:guide id="5" pos="386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1" y="4343400"/>
            <a:ext cx="5791200" cy="19050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22432755-BCF5-451F-968D-CFFD10D87BE2}"/>
              </a:ext>
            </a:extLst>
          </p:cNvPr>
          <p:cNvSpPr>
            <a:spLocks noGrp="1"/>
          </p:cNvSpPr>
          <p:nvPr>
            <p:ph sz="quarter" idx="15" hasCustomPrompt="1"/>
          </p:nvPr>
        </p:nvSpPr>
        <p:spPr>
          <a:xfrm>
            <a:off x="6400800" y="4343400"/>
            <a:ext cx="2400300" cy="19050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4100005588"/>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descr="McGraw-Hill Education Logo">
            <a:extLst>
              <a:ext uri="{FF2B5EF4-FFF2-40B4-BE49-F238E27FC236}">
                <a16:creationId xmlns:a16="http://schemas.microsoft.com/office/drawing/2014/main" id="{BF372B49-B6F5-4826-B4F8-2F8A4FFF8894}"/>
              </a:ext>
            </a:extLst>
          </p:cNvPr>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294106" y="283845"/>
            <a:ext cx="999514" cy="999514"/>
          </a:xfrm>
          <a:prstGeom prst="rect">
            <a:avLst/>
          </a:prstGeom>
        </p:spPr>
      </p:pic>
      <p:sp>
        <p:nvSpPr>
          <p:cNvPr id="3" name="MGH Tagline">
            <a:extLst>
              <a:ext uri="{FF2B5EF4-FFF2-40B4-BE49-F238E27FC236}">
                <a16:creationId xmlns:a16="http://schemas.microsoft.com/office/drawing/2014/main" id="{70E12349-CEA7-4006-B6E3-3E283BDBD258}"/>
              </a:ext>
            </a:extLst>
          </p:cNvPr>
          <p:cNvSpPr txBox="1"/>
          <p:nvPr userDrawn="1"/>
        </p:nvSpPr>
        <p:spPr>
          <a:xfrm>
            <a:off x="5060273" y="337349"/>
            <a:ext cx="3873993" cy="338554"/>
          </a:xfrm>
          <a:prstGeom prst="rect">
            <a:avLst/>
          </a:prstGeom>
          <a:noFill/>
        </p:spPr>
        <p:txBody>
          <a:bodyPr wrap="square" lIns="45720" r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spc="40" dirty="0">
                <a:effectLst/>
                <a:latin typeface="Arial" panose="020B0604020202020204" pitchFamily="34" charset="0"/>
                <a:ea typeface="Calibri" panose="020F0502020204030204" pitchFamily="34" charset="0"/>
              </a:rPr>
              <a:t>Because learning changes everything.</a:t>
            </a:r>
            <a:r>
              <a:rPr lang="en-US" sz="1050" spc="40" baseline="60000" dirty="0">
                <a:effectLst/>
                <a:latin typeface="Arial" panose="020B0604020202020204" pitchFamily="34" charset="0"/>
                <a:ea typeface="Calibri" panose="020F0502020204030204" pitchFamily="34" charset="0"/>
              </a:rPr>
              <a:t>®</a:t>
            </a:r>
            <a:endParaRPr lang="en-US" sz="1600" spc="40" baseline="60000" dirty="0"/>
          </a:p>
        </p:txBody>
      </p:sp>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pPr defTabSz="457200">
              <a:spcBef>
                <a:spcPct val="20000"/>
              </a:spcBef>
              <a:defRPr/>
            </a:pPr>
            <a:r>
              <a:rPr lang="en-US" dirty="0"/>
              <a:t>Add long copyright</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95458715"/>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400" kern="1200" baseline="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880">
          <p15:clr>
            <a:srgbClr val="F26B43"/>
          </p15:clr>
        </p15:guide>
        <p15:guide id="6" pos="216">
          <p15:clr>
            <a:srgbClr val="F26B43"/>
          </p15:clr>
        </p15:guide>
        <p15:guide id="7" pos="5544">
          <p15:clr>
            <a:srgbClr val="F26B43"/>
          </p15:clr>
        </p15:guide>
        <p15:guide id="9" orient="horz" pos="4211">
          <p15:clr>
            <a:srgbClr val="F26B43"/>
          </p15:clr>
        </p15:guide>
        <p15:guide id="10" orient="horz" pos="960">
          <p15:clr>
            <a:srgbClr val="F26B43"/>
          </p15:clr>
        </p15:guide>
        <p15:guide id="11" orient="horz" pos="410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latin typeface="Times New Roman" panose="02020603050405020304" pitchFamily="18" charset="0"/>
                <a:cs typeface="Times New Roman" panose="02020603050405020304" pitchFamily="18" charset="0"/>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88156470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9" r:id="rId3"/>
    <p:sldLayoutId id="2147483695" r:id="rId4"/>
    <p:sldLayoutId id="2147483696" r:id="rId5"/>
    <p:sldLayoutId id="2147483697" r:id="rId6"/>
  </p:sldLayoutIdLst>
  <p:hf hdr="0" dt="0"/>
  <p:txStyles>
    <p:titleStyle>
      <a:lvl1pPr algn="l" defTabSz="914400" rtl="0" eaLnBrk="1" latinLnBrk="0" hangingPunct="1">
        <a:lnSpc>
          <a:spcPct val="90000"/>
        </a:lnSpc>
        <a:spcBef>
          <a:spcPct val="0"/>
        </a:spcBef>
        <a:buNone/>
        <a:defRPr sz="2400" b="1" kern="1200">
          <a:solidFill>
            <a:schemeClr val="tx2"/>
          </a:solidFill>
          <a:latin typeface="Times New Roman" panose="02020603050405020304" pitchFamily="18" charset="0"/>
          <a:ea typeface="+mj-ea"/>
          <a:cs typeface="Times New Roman" panose="02020603050405020304" pitchFamily="18" charset="0"/>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Times New Roman" panose="02020603050405020304" pitchFamily="18" charset="0"/>
          <a:ea typeface="+mn-ea"/>
          <a:cs typeface="Times New Roman" panose="02020603050405020304" pitchFamily="18" charset="0"/>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Times New Roman" panose="02020603050405020304" pitchFamily="18" charset="0"/>
          <a:ea typeface="+mn-ea"/>
          <a:cs typeface="Times New Roman" panose="02020603050405020304" pitchFamily="18" charset="0"/>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Times New Roman" panose="02020603050405020304" pitchFamily="18" charset="0"/>
          <a:ea typeface="+mn-ea"/>
          <a:cs typeface="Times New Roman" panose="02020603050405020304" pitchFamily="18" charset="0"/>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864" userDrawn="1">
          <p15:clr>
            <a:srgbClr val="F26B43"/>
          </p15:clr>
        </p15:guide>
        <p15:guide id="13" orient="horz" pos="360" userDrawn="1">
          <p15:clr>
            <a:srgbClr val="F26B43"/>
          </p15:clr>
        </p15:guide>
        <p15:guide id="14" orient="horz" pos="3936" userDrawn="1">
          <p15:clr>
            <a:srgbClr val="F26B43"/>
          </p15:clr>
        </p15:guide>
        <p15:guide id="15" pos="984" userDrawn="1">
          <p15:clr>
            <a:srgbClr val="F26B43"/>
          </p15:clr>
        </p15:guide>
        <p15:guide id="16" pos="5376" userDrawn="1">
          <p15:clr>
            <a:srgbClr val="F26B43"/>
          </p15:clr>
        </p15:guide>
        <p15:guide id="17" pos="26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1"/>
            <a:ext cx="9144000" cy="362309"/>
          </a:xfrm>
          <a:prstGeom prst="rect">
            <a:avLst/>
          </a:prstGeom>
        </p:spPr>
        <p:txBody>
          <a:bodyPr vert="horz" lIns="91440" tIns="45720" rIns="91440" bIns="45720" rtlCol="0" anchor="ctr"/>
          <a:lstStyle>
            <a:lvl1pPr algn="ctr">
              <a:defRPr sz="800">
                <a:solidFill>
                  <a:schemeClr val="tx1">
                    <a:lumMod val="50000"/>
                    <a:lumOff val="50000"/>
                  </a:schemeClr>
                </a:solidFill>
                <a:latin typeface="Times New Roman" panose="02020603050405020304" pitchFamily="18" charset="0"/>
                <a:cs typeface="Times New Roman" panose="02020603050405020304" pitchFamily="18" charset="0"/>
              </a:defRPr>
            </a:lvl1pPr>
          </a:lstStyle>
          <a:p>
            <a:r>
              <a:rPr lang="en-US"/>
              <a:t>Add long copyright line here</a:t>
            </a:r>
            <a:endParaRPr lang="en-US" dirty="0"/>
          </a:p>
        </p:txBody>
      </p:sp>
      <p:sp>
        <p:nvSpPr>
          <p:cNvPr id="6" name="MGH Yellow Line">
            <a:extLst>
              <a:ext uri="{FF2B5EF4-FFF2-40B4-BE49-F238E27FC236}">
                <a16:creationId xmlns:a16="http://schemas.microsoft.com/office/drawing/2014/main" id="{F20163A4-4644-4B17-9C8A-EF42A992331B}"/>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7998185"/>
      </p:ext>
    </p:extLst>
  </p:cSld>
  <p:clrMap bg1="lt1" tx1="dk1" bg2="lt2" tx2="dk2" accent1="accent1" accent2="accent2" accent3="accent3" accent4="accent4" accent5="accent5" accent6="accent6" hlink="hlink" folHlink="folHlink"/>
  <p:sldLayoutIdLst>
    <p:sldLayoutId id="2147483685" r:id="rId1"/>
  </p:sldLayoutIdLst>
  <p:hf hdr="0" dt="0"/>
  <p:txStyles>
    <p:titleStyle>
      <a:lvl1pPr algn="ctr" defTabSz="914400" rtl="0" eaLnBrk="1" latinLnBrk="0" hangingPunct="1">
        <a:lnSpc>
          <a:spcPct val="90000"/>
        </a:lnSpc>
        <a:spcBef>
          <a:spcPct val="0"/>
        </a:spcBef>
        <a:buNone/>
        <a:defRPr sz="1600" b="0" kern="1200">
          <a:solidFill>
            <a:schemeClr val="tx2"/>
          </a:solidFill>
          <a:latin typeface="+mj-lt"/>
          <a:ea typeface="+mj-ea"/>
          <a:cs typeface="+mj-cs"/>
        </a:defRPr>
      </a:lvl1pPr>
    </p:titleStyle>
    <p:bodyStyle>
      <a:lvl1pPr marL="0" marR="0" indent="0" algn="ctr" defTabSz="914400" rtl="0" eaLnBrk="1" fontAlgn="auto" latinLnBrk="0" hangingPunct="1">
        <a:lnSpc>
          <a:spcPct val="100000"/>
        </a:lnSpc>
        <a:spcBef>
          <a:spcPts val="0"/>
        </a:spcBef>
        <a:spcAft>
          <a:spcPts val="0"/>
        </a:spcAft>
        <a:buClrTx/>
        <a:buSzTx/>
        <a:buFontTx/>
        <a:buNone/>
        <a:tabLst/>
        <a:defRPr sz="2000" kern="120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112" userDrawn="1">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2160" userDrawn="1">
          <p15:clr>
            <a:srgbClr val="F26B43"/>
          </p15:clr>
        </p15:guide>
        <p15:guide id="13" pos="364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a:extLst>
              <a:ext uri="{FF2B5EF4-FFF2-40B4-BE49-F238E27FC236}">
                <a16:creationId xmlns:a16="http://schemas.microsoft.com/office/drawing/2014/main" id="{BEB99B55-73FB-42B4-93ED-C5E818675C31}"/>
              </a:ext>
            </a:extLst>
          </p:cNvPr>
          <p:cNvSpPr>
            <a:spLocks noGrp="1"/>
          </p:cNvSpPr>
          <p:nvPr>
            <p:ph type="body" idx="1"/>
          </p:nvPr>
        </p:nvSpPr>
        <p:spPr>
          <a:xfrm>
            <a:off x="342901" y="1976546"/>
            <a:ext cx="6480593" cy="4351338"/>
          </a:xfrm>
          <a:prstGeom prst="rect">
            <a:avLst/>
          </a:prstGeom>
        </p:spPr>
        <p:txBody>
          <a:bodyPr vert="horz" lIns="91440" tIns="45720" rIns="91440" bIns="45720" rtlCol="0">
            <a:normAutofit/>
          </a:bodyPr>
          <a:lstStyle/>
          <a:p>
            <a:pPr lvl="0"/>
            <a:r>
              <a:rPr lang="en-US" dirty="0"/>
              <a:t>Slide Content</a:t>
            </a:r>
          </a:p>
          <a:p>
            <a:pPr lvl="2"/>
            <a:r>
              <a:rPr lang="en-US" dirty="0"/>
              <a:t>Second level</a:t>
            </a:r>
          </a:p>
          <a:p>
            <a:pPr lvl="3"/>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24279" y="6660234"/>
            <a:ext cx="1285344"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37202" y="6682314"/>
            <a:ext cx="342900" cy="143831"/>
          </a:xfrm>
          <a:prstGeom prst="rect">
            <a:avLst/>
          </a:prstGeom>
        </p:spPr>
        <p:txBody>
          <a:bodyPr vert="horz" lIns="45720" tIns="45720" rIns="45720" bIns="45720" rtlCol="0" anchor="ctr"/>
          <a:lstStyle>
            <a:lvl1pPr algn="r">
              <a:defRPr lang="en-US" sz="800" smtClean="0">
                <a:solidFill>
                  <a:schemeClr val="tx1">
                    <a:lumMod val="65000"/>
                    <a:lumOff val="35000"/>
                  </a:schemeClr>
                </a:solidFill>
                <a:latin typeface="Times New Roman" panose="02020603050405020304" pitchFamily="18" charset="0"/>
                <a:cs typeface="Times New Roman" panose="02020603050405020304" pitchFamily="18" charset="0"/>
              </a:defRPr>
            </a:lvl1pPr>
          </a:lstStyle>
          <a:p>
            <a:fld id="{68151E55-6873-49E2-B8D5-2F265E6F1973}" type="slidenum">
              <a:rPr lang="en-US" smtClean="0"/>
              <a:pPr/>
              <a:t>‹#›</a:t>
            </a:fld>
            <a:endParaRPr lang="en-US" dirty="0"/>
          </a:p>
        </p:txBody>
      </p:sp>
      <p:grpSp>
        <p:nvGrpSpPr>
          <p:cNvPr id="6" name="MGH Shape">
            <a:extLst>
              <a:ext uri="{FF2B5EF4-FFF2-40B4-BE49-F238E27FC236}">
                <a16:creationId xmlns:a16="http://schemas.microsoft.com/office/drawing/2014/main" id="{B719ECBD-8119-4217-9D58-2638FA4365C1}"/>
              </a:ext>
              <a:ext uri="{C183D7F6-B498-43B3-948B-1728B52AA6E4}">
                <adec:decorative xmlns:adec="http://schemas.microsoft.com/office/drawing/2017/decorative" val="1"/>
              </a:ext>
            </a:extLst>
          </p:cNvPr>
          <p:cNvGrpSpPr/>
          <p:nvPr userDrawn="1"/>
        </p:nvGrpSpPr>
        <p:grpSpPr>
          <a:xfrm>
            <a:off x="6622742" y="0"/>
            <a:ext cx="2521258" cy="6623843"/>
            <a:chOff x="3491346" y="0"/>
            <a:chExt cx="2508933" cy="6367263"/>
          </a:xfrm>
        </p:grpSpPr>
        <p:sp>
          <p:nvSpPr>
            <p:cNvPr id="9" name="Freeform 11">
              <a:extLst>
                <a:ext uri="{FF2B5EF4-FFF2-40B4-BE49-F238E27FC236}">
                  <a16:creationId xmlns:a16="http://schemas.microsoft.com/office/drawing/2014/main" id="{FCAD01AC-30CD-4728-B0FD-543493B2CE55}"/>
                </a:ext>
              </a:extLst>
            </p:cNvPr>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latin typeface="Times New Roman" panose="02020603050405020304" pitchFamily="18" charset="0"/>
                <a:cs typeface="Times New Roman" panose="02020603050405020304" pitchFamily="18" charset="0"/>
              </a:endParaRPr>
            </a:p>
          </p:txBody>
        </p:sp>
        <p:sp>
          <p:nvSpPr>
            <p:cNvPr id="10" name="Freeform 12">
              <a:extLst>
                <a:ext uri="{FF2B5EF4-FFF2-40B4-BE49-F238E27FC236}">
                  <a16:creationId xmlns:a16="http://schemas.microsoft.com/office/drawing/2014/main" id="{9A51DD71-B849-456F-A479-25728C0B26F4}"/>
                </a:ext>
              </a:extLst>
            </p:cNvPr>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latin typeface="Times New Roman" panose="02020603050405020304" pitchFamily="18" charset="0"/>
                <a:cs typeface="Times New Roman" panose="02020603050405020304" pitchFamily="18" charset="0"/>
              </a:endParaRPr>
            </a:p>
          </p:txBody>
        </p:sp>
        <p:sp>
          <p:nvSpPr>
            <p:cNvPr id="11" name="Freeform 13">
              <a:extLst>
                <a:ext uri="{FF2B5EF4-FFF2-40B4-BE49-F238E27FC236}">
                  <a16:creationId xmlns:a16="http://schemas.microsoft.com/office/drawing/2014/main" id="{CE349BEA-4244-4589-91D3-1DECC6AB1E90}"/>
                </a:ext>
              </a:extLst>
            </p:cNvPr>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latin typeface="Times New Roman" panose="02020603050405020304" pitchFamily="18" charset="0"/>
                <a:cs typeface="Times New Roman" panose="02020603050405020304" pitchFamily="18" charset="0"/>
              </a:endParaRPr>
            </a:p>
          </p:txBody>
        </p:sp>
      </p:grpSp>
      <p:sp>
        <p:nvSpPr>
          <p:cNvPr id="13" name="Title Placeholder">
            <a:extLst>
              <a:ext uri="{FF2B5EF4-FFF2-40B4-BE49-F238E27FC236}">
                <a16:creationId xmlns:a16="http://schemas.microsoft.com/office/drawing/2014/main" id="{34622483-C344-43F3-82BE-D7AE2DFFFAB0}"/>
              </a:ext>
            </a:extLst>
          </p:cNvPr>
          <p:cNvSpPr>
            <a:spLocks noGrp="1"/>
          </p:cNvSpPr>
          <p:nvPr>
            <p:ph type="title"/>
          </p:nvPr>
        </p:nvSpPr>
        <p:spPr>
          <a:xfrm>
            <a:off x="342900" y="136257"/>
            <a:ext cx="6073803" cy="685800"/>
          </a:xfrm>
          <a:prstGeom prst="rect">
            <a:avLst/>
          </a:prstGeom>
        </p:spPr>
        <p:txBody>
          <a:bodyPr vert="horz" lIns="91440" tIns="45720" rIns="91440" bIns="45720" rtlCol="0" anchor="ctr">
            <a:normAutofit/>
          </a:bodyPr>
          <a:lstStyle/>
          <a:p>
            <a:r>
              <a:rPr lang="en-US" dirty="0"/>
              <a:t>Title goes here</a:t>
            </a:r>
          </a:p>
        </p:txBody>
      </p:sp>
    </p:spTree>
    <p:extLst>
      <p:ext uri="{BB962C8B-B14F-4D97-AF65-F5344CB8AC3E}">
        <p14:creationId xmlns:p14="http://schemas.microsoft.com/office/powerpoint/2010/main" val="3690558099"/>
      </p:ext>
    </p:extLst>
  </p:cSld>
  <p:clrMap bg1="lt1" tx1="dk1" bg2="lt2" tx2="dk2" accent1="accent1" accent2="accent2" accent3="accent3" accent4="accent4" accent5="accent5" accent6="accent6" hlink="hlink" folHlink="folHlink"/>
  <p:sldLayoutIdLst>
    <p:sldLayoutId id="2147483690" r:id="rId1"/>
    <p:sldLayoutId id="2147483698"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Times New Roman" panose="02020603050405020304" pitchFamily="18" charset="0"/>
          <a:ea typeface="+mj-ea"/>
          <a:cs typeface="Times New Roman" panose="02020603050405020304" pitchFamily="18" charset="0"/>
        </a:defRPr>
      </a:lvl1pPr>
    </p:titleStyle>
    <p:body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000" kern="1200">
          <a:solidFill>
            <a:schemeClr val="tx2"/>
          </a:solidFill>
          <a:latin typeface="Times New Roman" panose="02020603050405020304" pitchFamily="18" charset="0"/>
          <a:ea typeface="+mn-ea"/>
          <a:cs typeface="Times New Roman" panose="02020603050405020304" pitchFamily="18" charset="0"/>
        </a:defRPr>
      </a:lvl1pPr>
      <a:lvl2pPr marL="1588" indent="0" algn="l" defTabSz="914400" rtl="0" eaLnBrk="1" latinLnBrk="0" hangingPunct="1">
        <a:lnSpc>
          <a:spcPct val="100000"/>
        </a:lnSpc>
        <a:spcBef>
          <a:spcPts val="800"/>
        </a:spcBef>
        <a:buClrTx/>
        <a:buFont typeface="Arial" panose="020B0604020202020204" pitchFamily="34" charset="0"/>
        <a:buNone/>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buFont typeface="Arial" panose="020B0604020202020204" pitchFamily="34" charset="0"/>
        <a:buChar char="•"/>
        <a:defRPr sz="2000" kern="1200">
          <a:solidFill>
            <a:schemeClr val="tx2"/>
          </a:solidFill>
          <a:latin typeface="Times New Roman" panose="02020603050405020304" pitchFamily="18" charset="0"/>
          <a:ea typeface="+mn-ea"/>
          <a:cs typeface="Times New Roman" panose="02020603050405020304" pitchFamily="18" charset="0"/>
        </a:defRPr>
      </a:lvl3pPr>
      <a:lvl4pPr marL="741363" indent="-28575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5544" userDrawn="1">
          <p15:clr>
            <a:srgbClr val="F26B43"/>
          </p15:clr>
        </p15:guide>
        <p15:guide id="6" pos="216">
          <p15:clr>
            <a:srgbClr val="F26B43"/>
          </p15:clr>
        </p15:guide>
        <p15:guide id="7" pos="4296" userDrawn="1">
          <p15:clr>
            <a:srgbClr val="F26B43"/>
          </p15:clr>
        </p15:guide>
        <p15:guide id="9" orient="horz" pos="4211">
          <p15:clr>
            <a:srgbClr val="F26B43"/>
          </p15:clr>
        </p15:guide>
        <p15:guide id="10" orient="horz" pos="1248" userDrawn="1">
          <p15:clr>
            <a:srgbClr val="F26B43"/>
          </p15:clr>
        </p15:guide>
        <p15:guide id="11" orient="horz" pos="3984" userDrawn="1">
          <p15:clr>
            <a:srgbClr val="F26B43"/>
          </p15:clr>
        </p15:guide>
        <p15:guide id="12" orient="horz" pos="1656" userDrawn="1">
          <p15:clr>
            <a:srgbClr val="F26B43"/>
          </p15:clr>
        </p15:guide>
        <p15:guide id="13" pos="2980">
          <p15:clr>
            <a:srgbClr val="F26B43"/>
          </p15:clr>
        </p15:guide>
        <p15:guide id="14" orient="horz" pos="2260" userDrawn="1">
          <p15:clr>
            <a:srgbClr val="F26B43"/>
          </p15:clr>
        </p15:guide>
        <p15:guide id="15" pos="264"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371599"/>
            <a:ext cx="8458200" cy="487680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latin typeface="Times New Roman" panose="02020603050405020304" pitchFamily="18" charset="0"/>
                <a:cs typeface="Times New Roman" panose="02020603050405020304" pitchFamily="18" charset="0"/>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2924093042"/>
      </p:ext>
    </p:extLst>
  </p:cSld>
  <p:clrMap bg1="lt1" tx1="dk1" bg2="lt2" tx2="dk2" accent1="accent1" accent2="accent2" accent3="accent3" accent4="accent4" accent5="accent5" accent6="accent6" hlink="hlink" folHlink="folHlink"/>
  <p:sldLayoutIdLst>
    <p:sldLayoutId id="2147483702" r:id="rId1"/>
    <p:sldLayoutId id="2147483703"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Times New Roman" panose="02020603050405020304" pitchFamily="18" charset="0"/>
          <a:ea typeface="+mj-ea"/>
          <a:cs typeface="Times New Roman" panose="02020603050405020304" pitchFamily="18" charset="0"/>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Times New Roman" panose="02020603050405020304" pitchFamily="18" charset="0"/>
          <a:ea typeface="+mn-ea"/>
          <a:cs typeface="Times New Roman" panose="02020603050405020304" pitchFamily="18" charset="0"/>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Times New Roman" panose="02020603050405020304" pitchFamily="18" charset="0"/>
          <a:ea typeface="+mn-ea"/>
          <a:cs typeface="Times New Roman" panose="02020603050405020304" pitchFamily="18" charset="0"/>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Times New Roman" panose="02020603050405020304" pitchFamily="18" charset="0"/>
          <a:ea typeface="+mn-ea"/>
          <a:cs typeface="Times New Roman" panose="02020603050405020304" pitchFamily="18" charset="0"/>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image" Target="../media/image3.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14C897A-4409-4F96-826A-7AE9F1281913}"/>
              </a:ext>
            </a:extLst>
          </p:cNvPr>
          <p:cNvSpPr>
            <a:spLocks noGrp="1"/>
          </p:cNvSpPr>
          <p:nvPr>
            <p:ph type="ctrTitle"/>
          </p:nvPr>
        </p:nvSpPr>
        <p:spPr/>
        <p:txBody>
          <a:bodyPr/>
          <a:lstStyle/>
          <a:p>
            <a:r>
              <a:rPr lang="en-US" noProof="0" dirty="0">
                <a:solidFill>
                  <a:schemeClr val="bg1"/>
                </a:solidFill>
              </a:rPr>
              <a:t>Chapter 15</a:t>
            </a:r>
          </a:p>
        </p:txBody>
      </p:sp>
      <p:sp>
        <p:nvSpPr>
          <p:cNvPr id="13" name="Subtitle 12">
            <a:extLst>
              <a:ext uri="{FF2B5EF4-FFF2-40B4-BE49-F238E27FC236}">
                <a16:creationId xmlns:a16="http://schemas.microsoft.com/office/drawing/2014/main" id="{39DC5F79-D657-4B2E-8FAB-C143E5618948}"/>
              </a:ext>
            </a:extLst>
          </p:cNvPr>
          <p:cNvSpPr>
            <a:spLocks noGrp="1"/>
          </p:cNvSpPr>
          <p:nvPr>
            <p:ph type="subTitle" idx="1"/>
          </p:nvPr>
        </p:nvSpPr>
        <p:spPr/>
        <p:txBody>
          <a:bodyPr/>
          <a:lstStyle/>
          <a:p>
            <a:r>
              <a:rPr lang="en-US" noProof="0" dirty="0"/>
              <a:t>Quality Concepts</a:t>
            </a:r>
          </a:p>
        </p:txBody>
      </p:sp>
      <p:sp>
        <p:nvSpPr>
          <p:cNvPr id="14" name="Text Placeholder 13">
            <a:extLst>
              <a:ext uri="{FF2B5EF4-FFF2-40B4-BE49-F238E27FC236}">
                <a16:creationId xmlns:a16="http://schemas.microsoft.com/office/drawing/2014/main" id="{A59F268B-4D44-410E-9686-AEB4FDBAB432}"/>
              </a:ext>
            </a:extLst>
          </p:cNvPr>
          <p:cNvSpPr>
            <a:spLocks noGrp="1"/>
          </p:cNvSpPr>
          <p:nvPr>
            <p:ph type="body" sz="quarter" idx="10"/>
          </p:nvPr>
        </p:nvSpPr>
        <p:spPr/>
        <p:txBody>
          <a:bodyPr/>
          <a:lstStyle/>
          <a:p>
            <a:r>
              <a:rPr lang="en-US" noProof="0" dirty="0"/>
              <a:t>Part Three – Quality and Security</a:t>
            </a:r>
            <a:endParaRPr lang="en-US" noProof="0" dirty="0">
              <a:solidFill>
                <a:schemeClr val="tx1"/>
              </a:solidFill>
            </a:endParaRPr>
          </a:p>
        </p:txBody>
      </p:sp>
      <p:sp>
        <p:nvSpPr>
          <p:cNvPr id="6" name="Footer Placeholder 5">
            <a:extLst>
              <a:ext uri="{FF2B5EF4-FFF2-40B4-BE49-F238E27FC236}">
                <a16:creationId xmlns:a16="http://schemas.microsoft.com/office/drawing/2014/main" id="{5075BF32-B42F-470F-B1EE-DD2931D140AA}"/>
              </a:ext>
            </a:extLst>
          </p:cNvPr>
          <p:cNvSpPr>
            <a:spLocks noGrp="1"/>
          </p:cNvSpPr>
          <p:nvPr>
            <p:ph type="ftr" sz="quarter" idx="12"/>
          </p:nvPr>
        </p:nvSpPr>
        <p:spPr>
          <a:xfrm>
            <a:off x="0" y="6478439"/>
            <a:ext cx="9144000" cy="379562"/>
          </a:xfrm>
        </p:spPr>
        <p:txBody>
          <a:bodyPr/>
          <a:lstStyle/>
          <a:p>
            <a:pPr defTabSz="457200">
              <a:spcBef>
                <a:spcPct val="20000"/>
              </a:spcBef>
              <a:defRPr/>
            </a:pPr>
            <a:r>
              <a:rPr lang="en-US" dirty="0">
                <a:latin typeface="Times New Roman" panose="02020603050405020304" pitchFamily="18" charset="0"/>
                <a:cs typeface="Times New Roman" panose="02020603050405020304" pitchFamily="18" charset="0"/>
              </a:rPr>
              <a:t>© 2020 McGraw Hill. All rights reserved. Authorized only for instructor use in the classroom.</a:t>
            </a:r>
          </a:p>
          <a:p>
            <a:pPr defTabSz="457200">
              <a:spcBef>
                <a:spcPct val="20000"/>
              </a:spcBef>
              <a:defRPr/>
            </a:pPr>
            <a:r>
              <a:rPr lang="en-US" dirty="0">
                <a:latin typeface="Times New Roman" panose="02020603050405020304" pitchFamily="18" charset="0"/>
                <a:cs typeface="Times New Roman" panose="02020603050405020304" pitchFamily="18" charset="0"/>
              </a:rPr>
              <a:t>No reproduction or further distribution permitted without the prior written consent of McGraw Hill.</a:t>
            </a:r>
          </a:p>
        </p:txBody>
      </p:sp>
      <p:pic>
        <p:nvPicPr>
          <p:cNvPr id="4" name="Picture Placeholder 3" descr="Software Engineering-A Practitioner's Approach, Ninth edition by Roger S. Pressman and Bruce R. Maxim.">
            <a:extLst>
              <a:ext uri="{FF2B5EF4-FFF2-40B4-BE49-F238E27FC236}">
                <a16:creationId xmlns:a16="http://schemas.microsoft.com/office/drawing/2014/main" id="{F931430B-C7B5-4B32-83F1-F94512FA5900}"/>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2502" b="2502"/>
          <a:stretch>
            <a:fillRect/>
          </a:stretch>
        </p:blipFill>
        <p:spPr>
          <a:xfrm>
            <a:off x="4438835" y="1175021"/>
            <a:ext cx="4229100" cy="4976453"/>
          </a:xfrm>
        </p:spPr>
      </p:pic>
    </p:spTree>
    <p:extLst>
      <p:ext uri="{BB962C8B-B14F-4D97-AF65-F5344CB8AC3E}">
        <p14:creationId xmlns:p14="http://schemas.microsoft.com/office/powerpoint/2010/main" val="3028515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rPr>
              <a:t>Quality in Use – ISO25010:2017</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pPr>
            <a:r>
              <a:rPr lang="en-US" sz="2400" b="1" noProof="0" dirty="0">
                <a:solidFill>
                  <a:schemeClr val="tx1"/>
                </a:solidFill>
              </a:rPr>
              <a:t>Effectiveness. </a:t>
            </a:r>
            <a:r>
              <a:rPr lang="en-US" sz="2400" noProof="0" dirty="0">
                <a:solidFill>
                  <a:schemeClr val="tx1"/>
                </a:solidFill>
              </a:rPr>
              <a:t>Accuracy and completeness with which users achieve goals.</a:t>
            </a:r>
          </a:p>
          <a:p>
            <a:pPr marL="291600" indent="-291600">
              <a:lnSpc>
                <a:spcPct val="90000"/>
              </a:lnSpc>
              <a:spcBef>
                <a:spcPts val="1000"/>
              </a:spcBef>
              <a:spcAft>
                <a:spcPts val="0"/>
              </a:spcAft>
              <a:buFont typeface="Arial" panose="020B0604020202020204" pitchFamily="34" charset="0"/>
              <a:buChar char="•"/>
            </a:pPr>
            <a:r>
              <a:rPr lang="en-US" sz="2400" b="1" noProof="0" dirty="0">
                <a:solidFill>
                  <a:schemeClr val="tx1"/>
                </a:solidFill>
              </a:rPr>
              <a:t>Efficiency. </a:t>
            </a:r>
            <a:r>
              <a:rPr lang="en-US" sz="2400" noProof="0" dirty="0">
                <a:solidFill>
                  <a:schemeClr val="tx1"/>
                </a:solidFill>
              </a:rPr>
              <a:t>Resources expended to achieve user goals completely with desired accuracy.</a:t>
            </a:r>
          </a:p>
          <a:p>
            <a:pPr marL="291600" indent="-291600">
              <a:lnSpc>
                <a:spcPct val="90000"/>
              </a:lnSpc>
              <a:spcBef>
                <a:spcPts val="1000"/>
              </a:spcBef>
              <a:spcAft>
                <a:spcPts val="0"/>
              </a:spcAft>
              <a:buFont typeface="Arial" panose="020B0604020202020204" pitchFamily="34" charset="0"/>
              <a:buChar char="•"/>
            </a:pPr>
            <a:r>
              <a:rPr lang="en-US" sz="2400" b="1" noProof="0" dirty="0">
                <a:solidFill>
                  <a:schemeClr val="tx1"/>
                </a:solidFill>
              </a:rPr>
              <a:t>Satisfaction. </a:t>
            </a:r>
            <a:r>
              <a:rPr lang="en-US" sz="2400" noProof="0" dirty="0">
                <a:solidFill>
                  <a:schemeClr val="tx1"/>
                </a:solidFill>
              </a:rPr>
              <a:t>Usefulness, trust, pleasure, comfort</a:t>
            </a:r>
          </a:p>
          <a:p>
            <a:pPr marL="291600" indent="-291600">
              <a:lnSpc>
                <a:spcPct val="90000"/>
              </a:lnSpc>
              <a:spcBef>
                <a:spcPts val="1000"/>
              </a:spcBef>
              <a:spcAft>
                <a:spcPts val="0"/>
              </a:spcAft>
              <a:buFont typeface="Arial" panose="020B0604020202020204" pitchFamily="34" charset="0"/>
              <a:buChar char="•"/>
            </a:pPr>
            <a:r>
              <a:rPr lang="en-US" sz="2400" b="1" noProof="0" dirty="0">
                <a:solidFill>
                  <a:schemeClr val="tx1"/>
                </a:solidFill>
              </a:rPr>
              <a:t>Freedom from risk. </a:t>
            </a:r>
            <a:r>
              <a:rPr lang="en-US" sz="2400" noProof="0" dirty="0">
                <a:solidFill>
                  <a:schemeClr val="tx1"/>
                </a:solidFill>
              </a:rPr>
              <a:t>Mitigation of economic, health, safety, and environmental risks.</a:t>
            </a:r>
          </a:p>
          <a:p>
            <a:pPr marL="291600" indent="-291600">
              <a:lnSpc>
                <a:spcPct val="90000"/>
              </a:lnSpc>
              <a:spcBef>
                <a:spcPts val="1000"/>
              </a:spcBef>
              <a:spcAft>
                <a:spcPts val="0"/>
              </a:spcAft>
              <a:buFont typeface="Arial" panose="020B0604020202020204" pitchFamily="34" charset="0"/>
              <a:buChar char="•"/>
            </a:pPr>
            <a:r>
              <a:rPr lang="en-US" sz="2400" b="1" noProof="0" dirty="0">
                <a:solidFill>
                  <a:schemeClr val="tx1"/>
                </a:solidFill>
              </a:rPr>
              <a:t>Context coverage. </a:t>
            </a:r>
            <a:r>
              <a:rPr lang="en-US" sz="2400" noProof="0" dirty="0">
                <a:solidFill>
                  <a:schemeClr val="tx1"/>
                </a:solidFill>
              </a:rPr>
              <a:t>Completeness, flexibility.</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10</a:t>
            </a:fld>
            <a:endParaRPr lang="en-US" dirty="0"/>
          </a:p>
        </p:txBody>
      </p:sp>
    </p:spTree>
    <p:extLst>
      <p:ext uri="{BB962C8B-B14F-4D97-AF65-F5344CB8AC3E}">
        <p14:creationId xmlns:p14="http://schemas.microsoft.com/office/powerpoint/2010/main" val="2435776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rPr>
              <a:t>Product Quality – ISO25010:2017</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pPr>
            <a:r>
              <a:rPr lang="en-US" sz="2400" b="1" noProof="0" dirty="0">
                <a:solidFill>
                  <a:schemeClr val="tx1"/>
                </a:solidFill>
              </a:rPr>
              <a:t>Functional suitability. </a:t>
            </a:r>
            <a:r>
              <a:rPr lang="en-US" sz="2400" noProof="0" dirty="0">
                <a:solidFill>
                  <a:schemeClr val="tx1"/>
                </a:solidFill>
              </a:rPr>
              <a:t>Complete, correct, appropriate.</a:t>
            </a:r>
          </a:p>
          <a:p>
            <a:pPr marL="291600" indent="-291600">
              <a:lnSpc>
                <a:spcPct val="90000"/>
              </a:lnSpc>
              <a:spcBef>
                <a:spcPts val="1000"/>
              </a:spcBef>
              <a:spcAft>
                <a:spcPts val="0"/>
              </a:spcAft>
              <a:buFont typeface="Arial" panose="020B0604020202020204" pitchFamily="34" charset="0"/>
              <a:buChar char="•"/>
            </a:pPr>
            <a:r>
              <a:rPr lang="en-US" sz="2400" b="1" noProof="0" dirty="0">
                <a:solidFill>
                  <a:schemeClr val="tx1"/>
                </a:solidFill>
              </a:rPr>
              <a:t>Performance efficiency. </a:t>
            </a:r>
            <a:r>
              <a:rPr lang="en-US" sz="2400" noProof="0" dirty="0">
                <a:solidFill>
                  <a:schemeClr val="tx1"/>
                </a:solidFill>
              </a:rPr>
              <a:t>Timing, resource use, capacity.</a:t>
            </a:r>
          </a:p>
          <a:p>
            <a:pPr marL="291600" indent="-291600">
              <a:lnSpc>
                <a:spcPct val="90000"/>
              </a:lnSpc>
              <a:spcBef>
                <a:spcPts val="1000"/>
              </a:spcBef>
              <a:spcAft>
                <a:spcPts val="0"/>
              </a:spcAft>
              <a:buFont typeface="Arial" panose="020B0604020202020204" pitchFamily="34" charset="0"/>
              <a:buChar char="•"/>
            </a:pPr>
            <a:r>
              <a:rPr lang="en-US" sz="2400" b="1" noProof="0" dirty="0">
                <a:solidFill>
                  <a:schemeClr val="tx1"/>
                </a:solidFill>
              </a:rPr>
              <a:t>Compatibility. </a:t>
            </a:r>
            <a:r>
              <a:rPr lang="en-US" sz="2400" noProof="0" dirty="0">
                <a:solidFill>
                  <a:schemeClr val="tx1"/>
                </a:solidFill>
              </a:rPr>
              <a:t>Coexistence, interoperability.</a:t>
            </a:r>
          </a:p>
          <a:p>
            <a:pPr marL="291600" indent="-291600">
              <a:lnSpc>
                <a:spcPct val="90000"/>
              </a:lnSpc>
              <a:spcBef>
                <a:spcPts val="1000"/>
              </a:spcBef>
              <a:spcAft>
                <a:spcPts val="0"/>
              </a:spcAft>
              <a:buFont typeface="Arial" panose="020B0604020202020204" pitchFamily="34" charset="0"/>
              <a:buChar char="•"/>
            </a:pPr>
            <a:r>
              <a:rPr lang="en-US" sz="2400" b="1" noProof="0" dirty="0">
                <a:solidFill>
                  <a:schemeClr val="tx1"/>
                </a:solidFill>
              </a:rPr>
              <a:t>Usability. </a:t>
            </a:r>
            <a:r>
              <a:rPr lang="en-US" sz="2400" noProof="0" dirty="0">
                <a:solidFill>
                  <a:schemeClr val="tx1"/>
                </a:solidFill>
              </a:rPr>
              <a:t>Appropriateness, learnability, operability, error protection, aesthetics, accessibility.</a:t>
            </a:r>
          </a:p>
          <a:p>
            <a:pPr marL="291600" indent="-291600">
              <a:lnSpc>
                <a:spcPct val="90000"/>
              </a:lnSpc>
              <a:spcBef>
                <a:spcPts val="1000"/>
              </a:spcBef>
              <a:spcAft>
                <a:spcPts val="0"/>
              </a:spcAft>
              <a:buFont typeface="Arial" panose="020B0604020202020204" pitchFamily="34" charset="0"/>
              <a:buChar char="•"/>
            </a:pPr>
            <a:r>
              <a:rPr lang="en-US" sz="2400" b="1" noProof="0" dirty="0">
                <a:solidFill>
                  <a:schemeClr val="tx1"/>
                </a:solidFill>
              </a:rPr>
              <a:t>Reliability. </a:t>
            </a:r>
            <a:r>
              <a:rPr lang="en-US" sz="2400" noProof="0" dirty="0">
                <a:solidFill>
                  <a:schemeClr val="tx1"/>
                </a:solidFill>
              </a:rPr>
              <a:t>Maturity, availability, fault tolerance.</a:t>
            </a:r>
          </a:p>
          <a:p>
            <a:pPr marL="291600" indent="-291600">
              <a:lnSpc>
                <a:spcPct val="90000"/>
              </a:lnSpc>
              <a:spcBef>
                <a:spcPts val="1000"/>
              </a:spcBef>
              <a:spcAft>
                <a:spcPts val="0"/>
              </a:spcAft>
              <a:buFont typeface="Arial" panose="020B0604020202020204" pitchFamily="34" charset="0"/>
              <a:buChar char="•"/>
            </a:pPr>
            <a:r>
              <a:rPr lang="en-US" sz="2400" b="1" noProof="0" dirty="0">
                <a:solidFill>
                  <a:schemeClr val="tx1"/>
                </a:solidFill>
              </a:rPr>
              <a:t>Security. </a:t>
            </a:r>
            <a:r>
              <a:rPr lang="en-US" sz="2400" noProof="0" dirty="0">
                <a:solidFill>
                  <a:schemeClr val="tx1"/>
                </a:solidFill>
              </a:rPr>
              <a:t>Confidentiality, integrity, authenticity.</a:t>
            </a:r>
          </a:p>
          <a:p>
            <a:pPr marL="291600" indent="-291600">
              <a:lnSpc>
                <a:spcPct val="90000"/>
              </a:lnSpc>
              <a:spcBef>
                <a:spcPts val="1000"/>
              </a:spcBef>
              <a:spcAft>
                <a:spcPts val="0"/>
              </a:spcAft>
              <a:buFont typeface="Arial" panose="020B0604020202020204" pitchFamily="34" charset="0"/>
              <a:buChar char="•"/>
            </a:pPr>
            <a:r>
              <a:rPr lang="en-US" sz="2400" b="1" noProof="0" dirty="0">
                <a:solidFill>
                  <a:schemeClr val="tx1"/>
                </a:solidFill>
              </a:rPr>
              <a:t>Maintainability. </a:t>
            </a:r>
            <a:r>
              <a:rPr lang="en-US" sz="2400" noProof="0" dirty="0">
                <a:solidFill>
                  <a:schemeClr val="tx1"/>
                </a:solidFill>
              </a:rPr>
              <a:t>Reusability, modifiability, testability.</a:t>
            </a:r>
          </a:p>
          <a:p>
            <a:pPr marL="291600" indent="-291600">
              <a:lnSpc>
                <a:spcPct val="90000"/>
              </a:lnSpc>
              <a:spcBef>
                <a:spcPts val="1000"/>
              </a:spcBef>
              <a:spcAft>
                <a:spcPts val="0"/>
              </a:spcAft>
              <a:buFont typeface="Arial" panose="020B0604020202020204" pitchFamily="34" charset="0"/>
              <a:buChar char="•"/>
            </a:pPr>
            <a:r>
              <a:rPr lang="en-US" sz="2400" b="1" noProof="0" dirty="0">
                <a:solidFill>
                  <a:schemeClr val="tx1"/>
                </a:solidFill>
              </a:rPr>
              <a:t>Portability. </a:t>
            </a:r>
            <a:r>
              <a:rPr lang="en-US" sz="2400" noProof="0" dirty="0">
                <a:solidFill>
                  <a:schemeClr val="tx1"/>
                </a:solidFill>
              </a:rPr>
              <a:t>Adaptability, </a:t>
            </a:r>
            <a:r>
              <a:rPr lang="en-US" sz="2400" noProof="0" dirty="0" err="1">
                <a:solidFill>
                  <a:schemeClr val="tx1"/>
                </a:solidFill>
              </a:rPr>
              <a:t>installability</a:t>
            </a:r>
            <a:r>
              <a:rPr lang="en-US" sz="2400" noProof="0" dirty="0">
                <a:solidFill>
                  <a:schemeClr val="tx1"/>
                </a:solidFill>
              </a:rPr>
              <a:t>, replaceability.</a:t>
            </a:r>
            <a:endParaRPr lang="en-US" sz="2800" noProof="0" dirty="0">
              <a:solidFill>
                <a:schemeClr val="tx1"/>
              </a:solidFill>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11</a:t>
            </a:fld>
            <a:endParaRPr lang="en-US" dirty="0"/>
          </a:p>
        </p:txBody>
      </p:sp>
    </p:spTree>
    <p:extLst>
      <p:ext uri="{BB962C8B-B14F-4D97-AF65-F5344CB8AC3E}">
        <p14:creationId xmlns:p14="http://schemas.microsoft.com/office/powerpoint/2010/main" val="3882073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rPr>
              <a:t>Qualitative Quality Assessment</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pPr>
            <a:r>
              <a:rPr lang="en-US" sz="2400" noProof="0" dirty="0">
                <a:solidFill>
                  <a:schemeClr val="tx1"/>
                </a:solidFill>
              </a:rPr>
              <a:t>These product quality dimensions and factors presented focus on the complete software product and can be used as a generic indication of the quality of an application.</a:t>
            </a:r>
          </a:p>
          <a:p>
            <a:pPr marL="291600" indent="-291600">
              <a:lnSpc>
                <a:spcPct val="90000"/>
              </a:lnSpc>
              <a:spcBef>
                <a:spcPts val="1000"/>
              </a:spcBef>
              <a:spcAft>
                <a:spcPts val="0"/>
              </a:spcAft>
              <a:buFont typeface="Arial" panose="020B0604020202020204" pitchFamily="34" charset="0"/>
              <a:buChar char="•"/>
            </a:pPr>
            <a:r>
              <a:rPr lang="en-US" sz="2400" noProof="0" dirty="0">
                <a:solidFill>
                  <a:schemeClr val="tx1"/>
                </a:solidFill>
              </a:rPr>
              <a:t>You and your team might decide to create a user questionnaire and a set of structured tasks for users to perform for each quality factor you want to assess.</a:t>
            </a:r>
          </a:p>
          <a:p>
            <a:pPr marL="291600" indent="-291600">
              <a:lnSpc>
                <a:spcPct val="90000"/>
              </a:lnSpc>
              <a:spcBef>
                <a:spcPts val="1000"/>
              </a:spcBef>
              <a:spcAft>
                <a:spcPts val="0"/>
              </a:spcAft>
              <a:buFont typeface="Arial" panose="020B0604020202020204" pitchFamily="34" charset="0"/>
              <a:buChar char="•"/>
            </a:pPr>
            <a:r>
              <a:rPr lang="en-US" sz="2400" noProof="0" dirty="0">
                <a:solidFill>
                  <a:schemeClr val="tx1"/>
                </a:solidFill>
              </a:rPr>
              <a:t>You might observe the users while they perform these tasks and have them complete the questionnaire when they finish.</a:t>
            </a:r>
          </a:p>
          <a:p>
            <a:pPr marL="291600" indent="-291600">
              <a:lnSpc>
                <a:spcPct val="90000"/>
              </a:lnSpc>
              <a:spcBef>
                <a:spcPts val="1000"/>
              </a:spcBef>
              <a:spcAft>
                <a:spcPts val="0"/>
              </a:spcAft>
              <a:buFont typeface="Arial" panose="020B0604020202020204" pitchFamily="34" charset="0"/>
              <a:buChar char="•"/>
            </a:pPr>
            <a:r>
              <a:rPr lang="en-US" sz="2400" noProof="0" dirty="0">
                <a:solidFill>
                  <a:schemeClr val="tx1"/>
                </a:solidFill>
              </a:rPr>
              <a:t>For some quality factors it may be important to test the software in the wild (or in the production environment).</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12</a:t>
            </a:fld>
            <a:endParaRPr lang="en-US" dirty="0"/>
          </a:p>
        </p:txBody>
      </p:sp>
    </p:spTree>
    <p:extLst>
      <p:ext uri="{BB962C8B-B14F-4D97-AF65-F5344CB8AC3E}">
        <p14:creationId xmlns:p14="http://schemas.microsoft.com/office/powerpoint/2010/main" val="3278959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rPr>
              <a:t>Quantitative Quality Assessment</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pPr>
            <a:r>
              <a:rPr lang="en-US" sz="2400" noProof="0" dirty="0">
                <a:solidFill>
                  <a:schemeClr val="tx1"/>
                </a:solidFill>
              </a:rPr>
              <a:t>The software engineering community strives to develop precise measures for software quality.</a:t>
            </a:r>
          </a:p>
          <a:p>
            <a:pPr marL="291600" indent="-291600">
              <a:lnSpc>
                <a:spcPct val="90000"/>
              </a:lnSpc>
              <a:spcBef>
                <a:spcPts val="1000"/>
              </a:spcBef>
              <a:spcAft>
                <a:spcPts val="0"/>
              </a:spcAft>
              <a:buFont typeface="Arial" panose="020B0604020202020204" pitchFamily="34" charset="0"/>
              <a:buChar char="•"/>
            </a:pPr>
            <a:r>
              <a:rPr lang="en-US" sz="2400" noProof="0" dirty="0">
                <a:solidFill>
                  <a:schemeClr val="tx1"/>
                </a:solidFill>
              </a:rPr>
              <a:t>Internal code attributes can sometimes be described quantitatively using software metrics. </a:t>
            </a:r>
          </a:p>
          <a:p>
            <a:pPr marL="291600" indent="-291600">
              <a:lnSpc>
                <a:spcPct val="90000"/>
              </a:lnSpc>
              <a:spcBef>
                <a:spcPts val="1000"/>
              </a:spcBef>
              <a:spcAft>
                <a:spcPts val="0"/>
              </a:spcAft>
              <a:buFont typeface="Arial" panose="020B0604020202020204" pitchFamily="34" charset="0"/>
              <a:buChar char="•"/>
            </a:pPr>
            <a:r>
              <a:rPr lang="en-US" sz="2400" noProof="0" dirty="0">
                <a:solidFill>
                  <a:schemeClr val="tx1"/>
                </a:solidFill>
              </a:rPr>
              <a:t>Any time software metric values computed for a code fragment fall outside the range of acceptable values, it may signal the existence of a quality problem.</a:t>
            </a:r>
          </a:p>
          <a:p>
            <a:pPr marL="291600" indent="-291600">
              <a:lnSpc>
                <a:spcPct val="90000"/>
              </a:lnSpc>
              <a:spcBef>
                <a:spcPts val="1000"/>
              </a:spcBef>
              <a:spcAft>
                <a:spcPts val="0"/>
              </a:spcAft>
              <a:buFont typeface="Arial" panose="020B0604020202020204" pitchFamily="34" charset="0"/>
              <a:buChar char="•"/>
            </a:pPr>
            <a:r>
              <a:rPr lang="en-US" sz="2400" noProof="0" dirty="0">
                <a:solidFill>
                  <a:schemeClr val="tx1"/>
                </a:solidFill>
              </a:rPr>
              <a:t>Metrics represent indirect measures; we never really measure </a:t>
            </a:r>
            <a:r>
              <a:rPr lang="en-US" sz="2400" i="1" noProof="0" dirty="0">
                <a:solidFill>
                  <a:schemeClr val="tx1"/>
                </a:solidFill>
              </a:rPr>
              <a:t>quality </a:t>
            </a:r>
            <a:r>
              <a:rPr lang="en-US" sz="2400" noProof="0" dirty="0">
                <a:solidFill>
                  <a:schemeClr val="tx1"/>
                </a:solidFill>
              </a:rPr>
              <a:t>but rather some manifestation of quality. </a:t>
            </a:r>
          </a:p>
          <a:p>
            <a:pPr marL="291600" indent="-291600">
              <a:lnSpc>
                <a:spcPct val="90000"/>
              </a:lnSpc>
              <a:spcBef>
                <a:spcPts val="1000"/>
              </a:spcBef>
              <a:spcAft>
                <a:spcPts val="0"/>
              </a:spcAft>
              <a:buFont typeface="Arial" panose="020B0604020202020204" pitchFamily="34" charset="0"/>
              <a:buChar char="•"/>
            </a:pPr>
            <a:r>
              <a:rPr lang="en-US" sz="2400" noProof="0" dirty="0">
                <a:solidFill>
                  <a:schemeClr val="tx1"/>
                </a:solidFill>
              </a:rPr>
              <a:t>The complicating factor is the accuracy of the relationship between the variable that is measured and the quality of software. </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13</a:t>
            </a:fld>
            <a:endParaRPr lang="en-US" dirty="0"/>
          </a:p>
        </p:txBody>
      </p:sp>
    </p:spTree>
    <p:extLst>
      <p:ext uri="{BB962C8B-B14F-4D97-AF65-F5344CB8AC3E}">
        <p14:creationId xmlns:p14="http://schemas.microsoft.com/office/powerpoint/2010/main" val="26513139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rPr>
              <a:t>Software Quality Dilemma</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If you produce a software system that has terrible quality, you lose because no one will want to buy it. </a:t>
            </a:r>
          </a:p>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If you spend infinite time, extremely large effort, and huge sums of money to build a perfect piece of software, then it's going to take so long to complete and will be so expensive to produce that you'll be out of business. </a:t>
            </a:r>
          </a:p>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You will either missed the market window, or you exhausted all your resources. </a:t>
            </a:r>
          </a:p>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People in industry try to find that magical middle ground where the product is good enough not to be rejected right away, but also not the object of so much perfectionism that it would take too long or cost too much to complete.</a:t>
            </a:r>
            <a:endParaRPr lang="en-US" sz="2400" noProof="0" dirty="0">
              <a:solidFill>
                <a:schemeClr val="tx1"/>
              </a:solidFill>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14</a:t>
            </a:fld>
            <a:endParaRPr lang="en-US" dirty="0"/>
          </a:p>
        </p:txBody>
      </p:sp>
    </p:spTree>
    <p:extLst>
      <p:ext uri="{BB962C8B-B14F-4D97-AF65-F5344CB8AC3E}">
        <p14:creationId xmlns:p14="http://schemas.microsoft.com/office/powerpoint/2010/main" val="42224871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rPr>
              <a:t>Good Enough Software</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a:lnSpc>
                <a:spcPct val="90000"/>
              </a:lnSpc>
              <a:spcBef>
                <a:spcPts val="300"/>
              </a:spcBef>
            </a:pPr>
            <a:r>
              <a:rPr lang="en-US" altLang="en-US" sz="2400" noProof="0" dirty="0">
                <a:solidFill>
                  <a:schemeClr val="tx1"/>
                </a:solidFill>
              </a:rPr>
              <a:t>Arguments </a:t>
            </a:r>
            <a:r>
              <a:rPr lang="en-US" altLang="en-US" sz="2400" i="1" noProof="0" dirty="0">
                <a:solidFill>
                  <a:schemeClr val="tx1"/>
                </a:solidFill>
              </a:rPr>
              <a:t>against</a:t>
            </a:r>
            <a:r>
              <a:rPr lang="en-US" altLang="en-US" sz="2400" noProof="0" dirty="0">
                <a:solidFill>
                  <a:schemeClr val="tx1"/>
                </a:solidFill>
              </a:rPr>
              <a:t> “good enough” (buggy software): </a:t>
            </a:r>
          </a:p>
          <a:p>
            <a:pPr marL="291600" lvl="1" indent="-291600">
              <a:lnSpc>
                <a:spcPct val="90000"/>
              </a:lnSpc>
              <a:spcBef>
                <a:spcPts val="1000"/>
              </a:spcBef>
              <a:spcAft>
                <a:spcPts val="0"/>
              </a:spcAft>
            </a:pPr>
            <a:r>
              <a:rPr lang="en-US" altLang="en-US" sz="2400" noProof="0" dirty="0">
                <a:solidFill>
                  <a:schemeClr val="tx1"/>
                </a:solidFill>
              </a:rPr>
              <a:t>It is true that “good enough” may work in some application domains and for a few major software companies. </a:t>
            </a:r>
          </a:p>
          <a:p>
            <a:pPr marL="291600" lvl="1" indent="-291600">
              <a:lnSpc>
                <a:spcPct val="90000"/>
              </a:lnSpc>
              <a:spcBef>
                <a:spcPts val="1000"/>
              </a:spcBef>
              <a:spcAft>
                <a:spcPts val="0"/>
              </a:spcAft>
            </a:pPr>
            <a:r>
              <a:rPr lang="en-US" altLang="en-US" sz="2400" noProof="0" dirty="0">
                <a:solidFill>
                  <a:schemeClr val="tx1"/>
                </a:solidFill>
              </a:rPr>
              <a:t>If you work for a small company and you deliver a “good enough” (buggy) product, you risk permanent damage to your company’s reputation and may lose customers. </a:t>
            </a:r>
          </a:p>
          <a:p>
            <a:pPr marL="291600" lvl="1" indent="-291600">
              <a:lnSpc>
                <a:spcPct val="90000"/>
              </a:lnSpc>
              <a:spcBef>
                <a:spcPts val="1000"/>
              </a:spcBef>
              <a:spcAft>
                <a:spcPts val="0"/>
              </a:spcAft>
            </a:pPr>
            <a:r>
              <a:rPr lang="en-US" altLang="en-US" sz="2400" noProof="0" dirty="0">
                <a:solidFill>
                  <a:schemeClr val="tx1"/>
                </a:solidFill>
              </a:rPr>
              <a:t>If you work in certain application domains (for example: real time embedded software - application software that is integrated with hardware) delivering “good enough” may be considered negligent and open your company to expensive litigation. </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15</a:t>
            </a:fld>
            <a:endParaRPr lang="en-US" dirty="0"/>
          </a:p>
        </p:txBody>
      </p:sp>
    </p:spTree>
    <p:extLst>
      <p:ext uri="{BB962C8B-B14F-4D97-AF65-F5344CB8AC3E}">
        <p14:creationId xmlns:p14="http://schemas.microsoft.com/office/powerpoint/2010/main" val="724331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rPr>
              <a:t>Cost of Quality</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marL="291600" indent="-291600">
              <a:lnSpc>
                <a:spcPct val="90000"/>
              </a:lnSpc>
              <a:spcBef>
                <a:spcPts val="3000"/>
              </a:spcBef>
              <a:spcAft>
                <a:spcPts val="0"/>
              </a:spcAft>
              <a:buFont typeface="Arial" panose="020B0604020202020204" pitchFamily="34" charset="0"/>
              <a:buChar char="•"/>
            </a:pPr>
            <a:r>
              <a:rPr lang="en-US" altLang="en-US" sz="2400" i="1" noProof="0" dirty="0">
                <a:solidFill>
                  <a:schemeClr val="tx1"/>
                </a:solidFill>
              </a:rPr>
              <a:t>Prevention costs</a:t>
            </a:r>
            <a:r>
              <a:rPr lang="en-US" altLang="en-US" sz="2400" noProof="0" dirty="0">
                <a:solidFill>
                  <a:schemeClr val="tx1"/>
                </a:solidFill>
              </a:rPr>
              <a:t> - quality planning, formal technical reviews, test equipment, training.</a:t>
            </a:r>
          </a:p>
          <a:p>
            <a:pPr marL="291600" indent="-291600">
              <a:lnSpc>
                <a:spcPct val="90000"/>
              </a:lnSpc>
              <a:spcBef>
                <a:spcPts val="3000"/>
              </a:spcBef>
              <a:spcAft>
                <a:spcPts val="0"/>
              </a:spcAft>
              <a:buFont typeface="Arial" panose="020B0604020202020204" pitchFamily="34" charset="0"/>
              <a:buChar char="•"/>
            </a:pPr>
            <a:r>
              <a:rPr lang="en-US" sz="2400" i="1" noProof="0" dirty="0">
                <a:solidFill>
                  <a:schemeClr val="tx1"/>
                </a:solidFill>
              </a:rPr>
              <a:t>Appraisal costs </a:t>
            </a:r>
            <a:r>
              <a:rPr lang="en-US" sz="2400" noProof="0" dirty="0">
                <a:solidFill>
                  <a:schemeClr val="tx1"/>
                </a:solidFill>
              </a:rPr>
              <a:t>- conducting technical reviews, data collection and metrics evaluation, testing and debugging.</a:t>
            </a:r>
            <a:endParaRPr lang="en-US" altLang="en-US" sz="2400" i="1" noProof="0" dirty="0">
              <a:solidFill>
                <a:schemeClr val="tx1"/>
              </a:solidFill>
            </a:endParaRPr>
          </a:p>
          <a:p>
            <a:pPr marL="291600" indent="-291600">
              <a:lnSpc>
                <a:spcPct val="90000"/>
              </a:lnSpc>
              <a:spcBef>
                <a:spcPts val="3000"/>
              </a:spcBef>
              <a:spcAft>
                <a:spcPts val="0"/>
              </a:spcAft>
              <a:buFont typeface="Arial" panose="020B0604020202020204" pitchFamily="34" charset="0"/>
              <a:buChar char="•"/>
            </a:pPr>
            <a:r>
              <a:rPr lang="en-US" altLang="en-US" sz="2400" i="1" noProof="0" dirty="0">
                <a:solidFill>
                  <a:schemeClr val="tx1"/>
                </a:solidFill>
              </a:rPr>
              <a:t>Internal failure costs</a:t>
            </a:r>
            <a:r>
              <a:rPr lang="en-US" altLang="en-US" sz="2400" noProof="0" dirty="0">
                <a:solidFill>
                  <a:schemeClr val="tx1"/>
                </a:solidFill>
              </a:rPr>
              <a:t> – rework, repair, failure mode analysis.</a:t>
            </a:r>
          </a:p>
          <a:p>
            <a:pPr marL="291600" indent="-291600">
              <a:lnSpc>
                <a:spcPct val="90000"/>
              </a:lnSpc>
              <a:spcBef>
                <a:spcPts val="3000"/>
              </a:spcBef>
              <a:spcAft>
                <a:spcPts val="0"/>
              </a:spcAft>
              <a:buFont typeface="Arial" panose="020B0604020202020204" pitchFamily="34" charset="0"/>
              <a:buChar char="•"/>
            </a:pPr>
            <a:r>
              <a:rPr lang="en-US" altLang="en-US" sz="2400" i="1" noProof="0" dirty="0">
                <a:solidFill>
                  <a:schemeClr val="tx1"/>
                </a:solidFill>
              </a:rPr>
              <a:t>External failure costs</a:t>
            </a:r>
            <a:r>
              <a:rPr lang="en-US" altLang="en-US" sz="2400" noProof="0" dirty="0">
                <a:solidFill>
                  <a:schemeClr val="tx1"/>
                </a:solidFill>
              </a:rPr>
              <a:t> - complaint resolution, product return and replacement, help line support, warranty work</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16</a:t>
            </a:fld>
            <a:endParaRPr lang="en-US" dirty="0"/>
          </a:p>
        </p:txBody>
      </p:sp>
    </p:spTree>
    <p:extLst>
      <p:ext uri="{BB962C8B-B14F-4D97-AF65-F5344CB8AC3E}">
        <p14:creationId xmlns:p14="http://schemas.microsoft.com/office/powerpoint/2010/main" val="18524179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458200" cy="971909"/>
          </a:xfrm>
        </p:spPr>
        <p:txBody>
          <a:bodyPr>
            <a:noAutofit/>
          </a:bodyPr>
          <a:lstStyle/>
          <a:p>
            <a:r>
              <a:rPr lang="en-US" sz="3800" noProof="0" dirty="0">
                <a:solidFill>
                  <a:schemeClr val="tx1"/>
                </a:solidFill>
              </a:rPr>
              <a:t>Relative Costs to Find and Repair a Defect</a:t>
            </a:r>
          </a:p>
        </p:txBody>
      </p:sp>
      <p:pic>
        <p:nvPicPr>
          <p:cNvPr id="10" name="Picture 9" descr="A graph displays relative costs to find and repair a defect. ">
            <a:extLst>
              <a:ext uri="{FF2B5EF4-FFF2-40B4-BE49-F238E27FC236}">
                <a16:creationId xmlns:a16="http://schemas.microsoft.com/office/drawing/2014/main" id="{E8F7B6DE-C591-46DD-BC50-0961E9DD1C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9104" y="1446572"/>
            <a:ext cx="6545792" cy="4769081"/>
          </a:xfrm>
          <a:prstGeom prst="rect">
            <a:avLst/>
          </a:prstGeom>
        </p:spPr>
      </p:pic>
      <p:sp>
        <p:nvSpPr>
          <p:cNvPr id="11" name="Text Placeholder 10">
            <a:extLst>
              <a:ext uri="{FF2B5EF4-FFF2-40B4-BE49-F238E27FC236}">
                <a16:creationId xmlns:a16="http://schemas.microsoft.com/office/drawing/2014/main" id="{7C300A79-D710-4CC1-9A8E-CC4D3BF3DE51}"/>
              </a:ext>
            </a:extLst>
          </p:cNvPr>
          <p:cNvSpPr>
            <a:spLocks noGrp="1"/>
          </p:cNvSpPr>
          <p:nvPr>
            <p:ph type="body" sz="quarter" idx="12"/>
          </p:nvPr>
        </p:nvSpPr>
        <p:spPr>
          <a:xfrm>
            <a:off x="3369347" y="6324600"/>
            <a:ext cx="2995239" cy="228600"/>
          </a:xfrm>
        </p:spPr>
        <p:txBody>
          <a:bodyPr/>
          <a:lstStyle/>
          <a:p>
            <a:r>
              <a:rPr lang="en-US" sz="1200" noProof="0" dirty="0">
                <a:solidFill>
                  <a:schemeClr val="tx1"/>
                </a:solidFill>
                <a:hlinkClick r:id="rId3" action="ppaction://hlinksldjump">
                  <a:extLst>
                    <a:ext uri="{A12FA001-AC4F-418D-AE19-62706E023703}">
                      <ahyp:hlinkClr xmlns:ahyp="http://schemas.microsoft.com/office/drawing/2018/hyperlinkcolor" val="tx"/>
                    </a:ext>
                  </a:extLst>
                </a:hlinkClick>
              </a:rPr>
              <a:t>Access the text alternative for slide images.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17</a:t>
            </a:fld>
            <a:endParaRPr lang="en-US" dirty="0"/>
          </a:p>
        </p:txBody>
      </p:sp>
    </p:spTree>
    <p:extLst>
      <p:ext uri="{BB962C8B-B14F-4D97-AF65-F5344CB8AC3E}">
        <p14:creationId xmlns:p14="http://schemas.microsoft.com/office/powerpoint/2010/main" val="10145112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rPr>
              <a:t>Negligence and Liability</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A governmental or corporate entity hires a major software developer or consulting company to analyze requirements and then design and construct a software-based “system”.</a:t>
            </a:r>
          </a:p>
          <a:p>
            <a:pPr marL="291600" lvl="1" indent="-291600">
              <a:lnSpc>
                <a:spcPct val="90000"/>
              </a:lnSpc>
              <a:spcBef>
                <a:spcPts val="1000"/>
              </a:spcBef>
              <a:spcAft>
                <a:spcPts val="0"/>
              </a:spcAft>
            </a:pPr>
            <a:r>
              <a:rPr lang="en-US" altLang="en-US" sz="2400" noProof="0" dirty="0">
                <a:solidFill>
                  <a:schemeClr val="tx1"/>
                </a:solidFill>
              </a:rPr>
              <a:t>The system might support a major corporate function (for example: pension management) or some governmental function (for example: healthcare administration or homeland security).</a:t>
            </a:r>
          </a:p>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Work begins with the best of intentions on both sides, but by the time the system is delivered, things have gone bad.</a:t>
            </a:r>
          </a:p>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The system is late, fails to deliver desired features and functions, error-prone, and does get customer acceptance.</a:t>
            </a:r>
          </a:p>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Litigation ensues.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18</a:t>
            </a:fld>
            <a:endParaRPr lang="en-US" dirty="0"/>
          </a:p>
        </p:txBody>
      </p:sp>
    </p:spTree>
    <p:extLst>
      <p:ext uri="{BB962C8B-B14F-4D97-AF65-F5344CB8AC3E}">
        <p14:creationId xmlns:p14="http://schemas.microsoft.com/office/powerpoint/2010/main" val="28836275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rPr>
              <a:t>Quality, Risk, and Security</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Low quality software increases risks for both developers and end-users.</a:t>
            </a:r>
          </a:p>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When systems are delivered late, fail to deliver functionality, and does not meet customer expectations litigation ensues.</a:t>
            </a:r>
          </a:p>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Low quality software is easier to hack and can increase the security risks for the application once deployed.</a:t>
            </a:r>
          </a:p>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A secure system cannot be built without focusing on quality (security, reliability, dependability) during design.</a:t>
            </a:r>
          </a:p>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Low quality software is liable to contain architectural flaws as well as implementation problems (bugs).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19</a:t>
            </a:fld>
            <a:endParaRPr lang="en-US" dirty="0"/>
          </a:p>
        </p:txBody>
      </p:sp>
    </p:spTree>
    <p:extLst>
      <p:ext uri="{BB962C8B-B14F-4D97-AF65-F5344CB8AC3E}">
        <p14:creationId xmlns:p14="http://schemas.microsoft.com/office/powerpoint/2010/main" val="2744621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rPr>
              <a:t>What is Quality?</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a:spcBef>
                <a:spcPts val="300"/>
              </a:spcBef>
            </a:pPr>
            <a:r>
              <a:rPr lang="en-US" altLang="en-US" sz="2400" noProof="0" dirty="0">
                <a:solidFill>
                  <a:schemeClr val="tx1"/>
                </a:solidFill>
              </a:rPr>
              <a:t>The </a:t>
            </a:r>
            <a:r>
              <a:rPr lang="en-US" altLang="en-US" sz="2400" i="1" noProof="0" dirty="0">
                <a:solidFill>
                  <a:schemeClr val="tx1"/>
                </a:solidFill>
              </a:rPr>
              <a:t>American Heritage Dictionary</a:t>
            </a:r>
            <a:r>
              <a:rPr lang="en-US" altLang="en-US" sz="2400" noProof="0" dirty="0">
                <a:solidFill>
                  <a:schemeClr val="tx1"/>
                </a:solidFill>
              </a:rPr>
              <a:t> defines </a:t>
            </a:r>
            <a:r>
              <a:rPr lang="en-US" altLang="en-US" sz="2400" i="1" noProof="0" dirty="0">
                <a:solidFill>
                  <a:schemeClr val="tx1"/>
                </a:solidFill>
              </a:rPr>
              <a:t>quality</a:t>
            </a:r>
            <a:r>
              <a:rPr lang="en-US" altLang="en-US" sz="2400" noProof="0" dirty="0">
                <a:solidFill>
                  <a:schemeClr val="tx1"/>
                </a:solidFill>
              </a:rPr>
              <a:t> as “a characteristic or attribute of something.” </a:t>
            </a:r>
          </a:p>
          <a:p>
            <a:pPr>
              <a:spcBef>
                <a:spcPts val="300"/>
              </a:spcBef>
            </a:pPr>
            <a:r>
              <a:rPr lang="en-US" altLang="en-US" sz="2400" noProof="0" dirty="0">
                <a:solidFill>
                  <a:schemeClr val="tx1"/>
                </a:solidFill>
              </a:rPr>
              <a:t>For software, three kinds of quality may be encountered: </a:t>
            </a:r>
          </a:p>
          <a:p>
            <a:pPr marL="291600" lvl="1" indent="-291600">
              <a:lnSpc>
                <a:spcPct val="90000"/>
              </a:lnSpc>
              <a:spcBef>
                <a:spcPts val="1000"/>
              </a:spcBef>
              <a:spcAft>
                <a:spcPts val="0"/>
              </a:spcAft>
            </a:pPr>
            <a:r>
              <a:rPr lang="en-US" altLang="en-US" sz="2400" b="1" noProof="0" dirty="0">
                <a:solidFill>
                  <a:schemeClr val="tx1"/>
                </a:solidFill>
              </a:rPr>
              <a:t>Quality of design </a:t>
            </a:r>
            <a:r>
              <a:rPr lang="en-US" altLang="en-US" sz="2400" noProof="0" dirty="0">
                <a:solidFill>
                  <a:schemeClr val="tx1"/>
                </a:solidFill>
              </a:rPr>
              <a:t>encompasses requirements, specifications, and the design of the system. </a:t>
            </a:r>
          </a:p>
          <a:p>
            <a:pPr marL="291600" lvl="1" indent="-291600">
              <a:lnSpc>
                <a:spcPct val="90000"/>
              </a:lnSpc>
              <a:spcBef>
                <a:spcPts val="1000"/>
              </a:spcBef>
              <a:spcAft>
                <a:spcPts val="0"/>
              </a:spcAft>
            </a:pPr>
            <a:r>
              <a:rPr lang="en-US" altLang="en-US" sz="2400" b="1" noProof="0" dirty="0">
                <a:solidFill>
                  <a:schemeClr val="tx1"/>
                </a:solidFill>
              </a:rPr>
              <a:t>Quality of conformance </a:t>
            </a:r>
            <a:r>
              <a:rPr lang="en-US" altLang="en-US" sz="2400" noProof="0" dirty="0">
                <a:solidFill>
                  <a:schemeClr val="tx1"/>
                </a:solidFill>
              </a:rPr>
              <a:t>is an issue focused primarily on implementation.</a:t>
            </a:r>
          </a:p>
          <a:p>
            <a:pPr marL="291600" lvl="1" indent="-291600">
              <a:lnSpc>
                <a:spcPct val="90000"/>
              </a:lnSpc>
              <a:spcBef>
                <a:spcPts val="1000"/>
              </a:spcBef>
              <a:spcAft>
                <a:spcPts val="0"/>
              </a:spcAft>
            </a:pPr>
            <a:r>
              <a:rPr lang="en-US" altLang="en-US" sz="2400" b="1" noProof="0" dirty="0">
                <a:solidFill>
                  <a:schemeClr val="tx1"/>
                </a:solidFill>
              </a:rPr>
              <a:t>User satisfaction </a:t>
            </a:r>
            <a:r>
              <a:rPr lang="en-US" altLang="en-US" sz="2400" noProof="0" dirty="0">
                <a:solidFill>
                  <a:schemeClr val="tx1"/>
                </a:solidFill>
              </a:rPr>
              <a:t>= compliant product + good quality + delivery within budget and schedule.</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a:t>
            </a:fld>
            <a:endParaRPr lang="en-US" dirty="0"/>
          </a:p>
        </p:txBody>
      </p:sp>
    </p:spTree>
    <p:extLst>
      <p:ext uri="{BB962C8B-B14F-4D97-AF65-F5344CB8AC3E}">
        <p14:creationId xmlns:p14="http://schemas.microsoft.com/office/powerpoint/2010/main" val="15031477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rPr>
              <a:t>Impact of Management Decisions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marL="291600" indent="-291600">
              <a:lnSpc>
                <a:spcPct val="90000"/>
              </a:lnSpc>
              <a:spcBef>
                <a:spcPts val="3000"/>
              </a:spcBef>
              <a:spcAft>
                <a:spcPts val="0"/>
              </a:spcAft>
              <a:buFont typeface="Arial" panose="020B0604020202020204" pitchFamily="34" charset="0"/>
              <a:buChar char="•"/>
            </a:pPr>
            <a:r>
              <a:rPr lang="en-US" altLang="en-US" sz="2400" b="1" noProof="0" dirty="0">
                <a:solidFill>
                  <a:schemeClr val="tx1"/>
                </a:solidFill>
              </a:rPr>
              <a:t>Estimation decisions </a:t>
            </a:r>
            <a:r>
              <a:rPr lang="en-US" altLang="en-US" sz="2400" noProof="0" dirty="0">
                <a:solidFill>
                  <a:schemeClr val="tx1"/>
                </a:solidFill>
              </a:rPr>
              <a:t>– irrational delivery date estimates cause teams to take short-cuts that can lead to reduced product quality.</a:t>
            </a:r>
          </a:p>
          <a:p>
            <a:pPr marL="291600" indent="-291600">
              <a:lnSpc>
                <a:spcPct val="90000"/>
              </a:lnSpc>
              <a:spcBef>
                <a:spcPts val="3000"/>
              </a:spcBef>
              <a:spcAft>
                <a:spcPts val="0"/>
              </a:spcAft>
              <a:buFont typeface="Arial" panose="020B0604020202020204" pitchFamily="34" charset="0"/>
              <a:buChar char="•"/>
            </a:pPr>
            <a:r>
              <a:rPr lang="en-US" altLang="en-US" sz="2400" b="1" noProof="0" dirty="0">
                <a:solidFill>
                  <a:schemeClr val="tx1"/>
                </a:solidFill>
              </a:rPr>
              <a:t>Scheduling decisions </a:t>
            </a:r>
            <a:r>
              <a:rPr lang="en-US" altLang="en-US" sz="2400" noProof="0" dirty="0">
                <a:solidFill>
                  <a:schemeClr val="tx1"/>
                </a:solidFill>
              </a:rPr>
              <a:t>– failing to pay attention to task dependencies when creating the project schedule.</a:t>
            </a:r>
          </a:p>
          <a:p>
            <a:pPr marL="291600" indent="-291600">
              <a:lnSpc>
                <a:spcPct val="90000"/>
              </a:lnSpc>
              <a:spcBef>
                <a:spcPts val="3000"/>
              </a:spcBef>
              <a:spcAft>
                <a:spcPts val="0"/>
              </a:spcAft>
              <a:buFont typeface="Arial" panose="020B0604020202020204" pitchFamily="34" charset="0"/>
              <a:buChar char="•"/>
            </a:pPr>
            <a:r>
              <a:rPr lang="en-US" altLang="en-US" sz="2400" b="1" noProof="0" dirty="0">
                <a:solidFill>
                  <a:schemeClr val="tx1"/>
                </a:solidFill>
              </a:rPr>
              <a:t>Risk-oriented decisions</a:t>
            </a:r>
            <a:r>
              <a:rPr lang="en-US" altLang="en-US" sz="2400" noProof="0" dirty="0">
                <a:solidFill>
                  <a:schemeClr val="tx1"/>
                </a:solidFill>
              </a:rPr>
              <a:t> – reacting to each crisis as it arises rather than building in mechanisms to monitor risks may result in products having reduced quality.</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20</a:t>
            </a:fld>
            <a:endParaRPr lang="en-US" dirty="0"/>
          </a:p>
        </p:txBody>
      </p:sp>
    </p:spTree>
    <p:extLst>
      <p:ext uri="{BB962C8B-B14F-4D97-AF65-F5344CB8AC3E}">
        <p14:creationId xmlns:p14="http://schemas.microsoft.com/office/powerpoint/2010/main" val="19959907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rPr>
              <a:t>Achieving Software Quality </a:t>
            </a:r>
            <a:r>
              <a:rPr lang="en-US" sz="1000" b="0" noProof="0" dirty="0">
                <a:solidFill>
                  <a:schemeClr val="tx1"/>
                </a:solidFill>
              </a:rPr>
              <a:t>1</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9"/>
            <a:ext cx="8458200" cy="5276491"/>
          </a:xfrm>
        </p:spPr>
        <p:txBody>
          <a:bodyPr vert="horz" lIns="91440" tIns="45720" rIns="91440" bIns="45720" rtlCol="0">
            <a:noAutofit/>
          </a:bodyPr>
          <a:lstStyle/>
          <a:p>
            <a:pPr>
              <a:spcBef>
                <a:spcPts val="1500"/>
              </a:spcBef>
            </a:pPr>
            <a:r>
              <a:rPr lang="en-US" altLang="en-US" sz="2400" noProof="0" dirty="0">
                <a:solidFill>
                  <a:schemeClr val="tx1"/>
                </a:solidFill>
              </a:rPr>
              <a:t>Software quality is the result of good project management and solid engineering practice.</a:t>
            </a:r>
          </a:p>
          <a:p>
            <a:pPr>
              <a:spcBef>
                <a:spcPts val="1500"/>
              </a:spcBef>
            </a:pPr>
            <a:r>
              <a:rPr lang="en-US" altLang="en-US" sz="2400" noProof="0" dirty="0">
                <a:solidFill>
                  <a:schemeClr val="tx1"/>
                </a:solidFill>
              </a:rPr>
              <a:t>To build high quality software you must understand the problem to be solved and be capable of creating a quality design the conforms to the problem requirements.</a:t>
            </a:r>
          </a:p>
          <a:p>
            <a:pPr>
              <a:spcBef>
                <a:spcPts val="1500"/>
              </a:spcBef>
            </a:pPr>
            <a:r>
              <a:rPr lang="en-US" altLang="en-US" sz="2400" noProof="0" dirty="0">
                <a:solidFill>
                  <a:schemeClr val="tx1"/>
                </a:solidFill>
              </a:rPr>
              <a:t>Project management – project plan includes explicit techniques for quality and change management.</a:t>
            </a:r>
            <a:endParaRPr lang="en-US" noProof="0" dirty="0">
              <a:solidFill>
                <a:schemeClr val="tx1"/>
              </a:solidFill>
            </a:endParaRPr>
          </a:p>
          <a:p>
            <a:pPr marL="403200" lvl="1" indent="-403200">
              <a:lnSpc>
                <a:spcPct val="90000"/>
              </a:lnSpc>
              <a:spcBef>
                <a:spcPts val="1000"/>
              </a:spcBef>
              <a:spcAft>
                <a:spcPts val="0"/>
              </a:spcAft>
              <a:buFont typeface="+mj-lt"/>
              <a:buAutoNum type="arabicPeriod"/>
            </a:pPr>
            <a:r>
              <a:rPr lang="en-US" dirty="0">
                <a:solidFill>
                  <a:schemeClr val="tx1"/>
                </a:solidFill>
              </a:rPr>
              <a:t>U</a:t>
            </a:r>
            <a:r>
              <a:rPr lang="en-US" noProof="0" dirty="0">
                <a:solidFill>
                  <a:schemeClr val="tx1"/>
                </a:solidFill>
              </a:rPr>
              <a:t>se estimation to verify that delivery dates are achievable.</a:t>
            </a:r>
          </a:p>
          <a:p>
            <a:pPr marL="403200" lvl="1" indent="-403200">
              <a:lnSpc>
                <a:spcPct val="90000"/>
              </a:lnSpc>
              <a:spcBef>
                <a:spcPts val="1000"/>
              </a:spcBef>
              <a:spcAft>
                <a:spcPts val="0"/>
              </a:spcAft>
              <a:buFont typeface="+mj-lt"/>
              <a:buAutoNum type="arabicPeriod"/>
            </a:pPr>
            <a:r>
              <a:rPr lang="en-US" noProof="0" dirty="0">
                <a:solidFill>
                  <a:schemeClr val="tx1"/>
                </a:solidFill>
              </a:rPr>
              <a:t>Schedule is understood and team avoids taking shortcuts.</a:t>
            </a:r>
          </a:p>
          <a:p>
            <a:pPr marL="403200" lvl="1" indent="-403200">
              <a:lnSpc>
                <a:spcPct val="90000"/>
              </a:lnSpc>
              <a:spcBef>
                <a:spcPts val="1000"/>
              </a:spcBef>
              <a:spcAft>
                <a:spcPts val="0"/>
              </a:spcAft>
              <a:buFont typeface="+mj-lt"/>
              <a:buAutoNum type="arabicPeriod"/>
            </a:pPr>
            <a:r>
              <a:rPr lang="en-US" noProof="0" dirty="0">
                <a:solidFill>
                  <a:schemeClr val="tx1"/>
                </a:solidFill>
              </a:rPr>
              <a:t>Risk planning is conducted so problems do not breed chaos, software quality will be affected in a positive way.</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21</a:t>
            </a:fld>
            <a:endParaRPr lang="en-US" dirty="0"/>
          </a:p>
        </p:txBody>
      </p:sp>
    </p:spTree>
    <p:extLst>
      <p:ext uri="{BB962C8B-B14F-4D97-AF65-F5344CB8AC3E}">
        <p14:creationId xmlns:p14="http://schemas.microsoft.com/office/powerpoint/2010/main" val="10230917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rPr>
              <a:t>Achieving Software Quality </a:t>
            </a:r>
            <a:r>
              <a:rPr lang="en-US" sz="1000" noProof="0" dirty="0">
                <a:solidFill>
                  <a:schemeClr val="tx1"/>
                </a:solidFill>
              </a:rPr>
              <a:t>2</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pPr>
            <a:r>
              <a:rPr lang="en-US" sz="2400" noProof="0" dirty="0">
                <a:solidFill>
                  <a:schemeClr val="tx1"/>
                </a:solidFill>
              </a:rPr>
              <a:t>Project plan should include explicit techniques for quality and change management.</a:t>
            </a:r>
            <a:endParaRPr lang="en-US" altLang="en-US" sz="2400" noProof="0" dirty="0">
              <a:solidFill>
                <a:schemeClr val="tx1"/>
              </a:solidFill>
            </a:endParaRPr>
          </a:p>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Quality control - series of inspections, reviews, and tests used to ensure conformance of a work product to its specifications.</a:t>
            </a:r>
          </a:p>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Quality assurance - consists of the auditing and reporting procedures used to provide management with data needed to make proactive decisions.</a:t>
            </a:r>
          </a:p>
          <a:p>
            <a:pPr marL="291600" indent="-291600">
              <a:lnSpc>
                <a:spcPct val="90000"/>
              </a:lnSpc>
              <a:spcBef>
                <a:spcPts val="1000"/>
              </a:spcBef>
              <a:spcAft>
                <a:spcPts val="0"/>
              </a:spcAft>
              <a:buFont typeface="Arial" panose="020B0604020202020204" pitchFamily="34" charset="0"/>
              <a:buChar char="•"/>
            </a:pPr>
            <a:r>
              <a:rPr lang="en-US" sz="2400" noProof="0" dirty="0">
                <a:solidFill>
                  <a:schemeClr val="tx1"/>
                </a:solidFill>
              </a:rPr>
              <a:t>Defect prediction is an important part of identifying software components that may have quality concerns.</a:t>
            </a:r>
          </a:p>
          <a:p>
            <a:pPr marL="291600" indent="-291600">
              <a:lnSpc>
                <a:spcPct val="90000"/>
              </a:lnSpc>
              <a:spcBef>
                <a:spcPts val="1000"/>
              </a:spcBef>
              <a:spcAft>
                <a:spcPts val="0"/>
              </a:spcAft>
              <a:buFont typeface="Arial" panose="020B0604020202020204" pitchFamily="34" charset="0"/>
              <a:buChar char="•"/>
            </a:pPr>
            <a:r>
              <a:rPr lang="en-US" sz="2400" noProof="0" dirty="0">
                <a:solidFill>
                  <a:schemeClr val="tx1"/>
                </a:solidFill>
              </a:rPr>
              <a:t>Machine learning and statistical models may help identify relationships between metrics and defection components.</a:t>
            </a:r>
            <a:endParaRPr lang="en-US" altLang="en-US" sz="2400" noProof="0" dirty="0">
              <a:solidFill>
                <a:schemeClr val="tx1"/>
              </a:solidFill>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22</a:t>
            </a:fld>
            <a:endParaRPr lang="en-US" dirty="0"/>
          </a:p>
        </p:txBody>
      </p:sp>
    </p:spTree>
    <p:extLst>
      <p:ext uri="{BB962C8B-B14F-4D97-AF65-F5344CB8AC3E}">
        <p14:creationId xmlns:p14="http://schemas.microsoft.com/office/powerpoint/2010/main" val="32665743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6F92C4D4-C867-4E2F-BF62-33A518B42728}"/>
              </a:ext>
            </a:extLst>
          </p:cNvPr>
          <p:cNvSpPr>
            <a:spLocks noGrp="1"/>
          </p:cNvSpPr>
          <p:nvPr>
            <p:ph type="title"/>
          </p:nvPr>
        </p:nvSpPr>
        <p:spPr/>
        <p:txBody>
          <a:bodyPr/>
          <a:lstStyle/>
          <a:p>
            <a:r>
              <a:rPr lang="en-US" noProof="0" dirty="0">
                <a:solidFill>
                  <a:schemeClr val="tx1"/>
                </a:solidFill>
              </a:rPr>
              <a:t>End of Main Content</a:t>
            </a:r>
          </a:p>
        </p:txBody>
      </p:sp>
      <p:sp>
        <p:nvSpPr>
          <p:cNvPr id="3" name="Footer Placeholder 2">
            <a:extLst>
              <a:ext uri="{FF2B5EF4-FFF2-40B4-BE49-F238E27FC236}">
                <a16:creationId xmlns:a16="http://schemas.microsoft.com/office/drawing/2014/main" id="{D630F02A-B1AC-4A6F-B7C6-6A288F03C29B}"/>
              </a:ext>
            </a:extLst>
          </p:cNvPr>
          <p:cNvSpPr>
            <a:spLocks noGrp="1"/>
          </p:cNvSpPr>
          <p:nvPr>
            <p:ph type="ftr" sz="quarter" idx="10"/>
          </p:nvPr>
        </p:nvSpPr>
        <p:spPr/>
        <p:txBody>
          <a:bodyPr/>
          <a:lstStyle/>
          <a:p>
            <a:pPr defTabSz="457200">
              <a:spcBef>
                <a:spcPct val="20000"/>
              </a:spcBef>
              <a:defRPr/>
            </a:pPr>
            <a:r>
              <a:rPr lang="en-US" dirty="0">
                <a:latin typeface="Times New Roman" panose="02020603050405020304" pitchFamily="18" charset="0"/>
                <a:cs typeface="Times New Roman" panose="02020603050405020304" pitchFamily="18" charset="0"/>
              </a:rPr>
              <a:t>© 2020 McGraw Hill. All rights reserved. Authorized only for instructor use in the classroom.</a:t>
            </a:r>
          </a:p>
          <a:p>
            <a:pPr defTabSz="457200">
              <a:spcBef>
                <a:spcPct val="20000"/>
              </a:spcBef>
              <a:defRPr/>
            </a:pPr>
            <a:r>
              <a:rPr lang="en-US" dirty="0">
                <a:latin typeface="Times New Roman" panose="02020603050405020304" pitchFamily="18" charset="0"/>
                <a:cs typeface="Times New Roman" panose="02020603050405020304" pitchFamily="18" charset="0"/>
              </a:rPr>
              <a:t>No reproduction or further distribution permitted without the prior written consent of McGraw Hill.</a:t>
            </a:r>
          </a:p>
        </p:txBody>
      </p:sp>
    </p:spTree>
    <p:extLst>
      <p:ext uri="{BB962C8B-B14F-4D97-AF65-F5344CB8AC3E}">
        <p14:creationId xmlns:p14="http://schemas.microsoft.com/office/powerpoint/2010/main" val="10804844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B6140-A63B-4D20-A758-54BAF6E00ACE}"/>
              </a:ext>
            </a:extLst>
          </p:cNvPr>
          <p:cNvSpPr>
            <a:spLocks noGrp="1"/>
          </p:cNvSpPr>
          <p:nvPr>
            <p:ph type="title"/>
          </p:nvPr>
        </p:nvSpPr>
        <p:spPr/>
        <p:txBody>
          <a:bodyPr/>
          <a:lstStyle/>
          <a:p>
            <a:r>
              <a:rPr lang="en-US" noProof="0" dirty="0">
                <a:solidFill>
                  <a:schemeClr val="tx1"/>
                </a:solidFill>
              </a:rPr>
              <a:t>Accessibility Content: Text Alternatives for Images</a:t>
            </a:r>
          </a:p>
        </p:txBody>
      </p:sp>
      <p:sp>
        <p:nvSpPr>
          <p:cNvPr id="3" name="Slide Number Placeholder 2">
            <a:extLst>
              <a:ext uri="{FF2B5EF4-FFF2-40B4-BE49-F238E27FC236}">
                <a16:creationId xmlns:a16="http://schemas.microsoft.com/office/drawing/2014/main" id="{9665C4E0-2E36-443B-B4C4-06FC04FDC35C}"/>
              </a:ext>
            </a:extLst>
          </p:cNvPr>
          <p:cNvSpPr>
            <a:spLocks noGrp="1"/>
          </p:cNvSpPr>
          <p:nvPr>
            <p:ph type="sldNum" sz="quarter" idx="10"/>
          </p:nvPr>
        </p:nvSpPr>
        <p:spPr/>
        <p:txBody>
          <a:bodyPr/>
          <a:lstStyle/>
          <a:p>
            <a:fld id="{68151E55-6873-49E2-B8D5-2F265E6F1973}" type="slidenum">
              <a:rPr lang="en-US" smtClean="0"/>
              <a:pPr/>
              <a:t>24</a:t>
            </a:fld>
            <a:endParaRPr lang="en-US" dirty="0"/>
          </a:p>
        </p:txBody>
      </p:sp>
    </p:spTree>
    <p:extLst>
      <p:ext uri="{BB962C8B-B14F-4D97-AF65-F5344CB8AC3E}">
        <p14:creationId xmlns:p14="http://schemas.microsoft.com/office/powerpoint/2010/main" val="42450165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lstStyle/>
          <a:p>
            <a:r>
              <a:rPr lang="en-US" noProof="0" dirty="0">
                <a:solidFill>
                  <a:schemeClr val="tx1"/>
                </a:solidFill>
              </a:rPr>
              <a:t>McCall’s Quality Factors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hlinkClick r:id="rId2" action="ppaction://hlinksldjump"/>
              </a:rPr>
              <a:t>Return to parent-slide containing images.</a:t>
            </a: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lstStyle/>
          <a:p>
            <a:r>
              <a:rPr lang="en-US" noProof="0" dirty="0"/>
              <a:t>A pyramidical illustration displays McCall's quality factors. The faces of the pyramid are labeled: product revision, product transition, and product operation. Product operation verifies: correctness, reliability, usability, integrity, and efficiency. Product transition verifies: portability, reusability, and interoperability. Product revision verifies: testability, flexibility, and testability. </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a:xfrm>
            <a:off x="3092111" y="6350211"/>
            <a:ext cx="2959779" cy="228600"/>
          </a:xfrm>
        </p:spPr>
        <p:txBody>
          <a:bodyPr/>
          <a:lstStyle/>
          <a:p>
            <a:r>
              <a:rPr lang="en-US" noProof="0" dirty="0">
                <a:hlinkClick r:id="rId2" action="ppaction://hlinksldjump"/>
              </a:rPr>
              <a:t>Return to parent-slide containing images.</a:t>
            </a: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25</a:t>
            </a:fld>
            <a:endParaRPr lang="en-US" dirty="0"/>
          </a:p>
        </p:txBody>
      </p:sp>
    </p:spTree>
    <p:extLst>
      <p:ext uri="{BB962C8B-B14F-4D97-AF65-F5344CB8AC3E}">
        <p14:creationId xmlns:p14="http://schemas.microsoft.com/office/powerpoint/2010/main" val="572529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lstStyle/>
          <a:p>
            <a:r>
              <a:rPr lang="en-US" noProof="0" dirty="0">
                <a:solidFill>
                  <a:schemeClr val="tx1"/>
                </a:solidFill>
              </a:rPr>
              <a:t>Relative Costs to Find and Repair a Defect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hlinkClick r:id="rId2" action="ppaction://hlinksldjump"/>
              </a:rPr>
              <a:t>Return to parent-slide containing images.</a:t>
            </a: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lstStyle/>
          <a:p>
            <a:r>
              <a:rPr lang="en-US" noProof="0" dirty="0"/>
              <a:t>A graph displays relative costs to find and repair a defect. The graph plots requirements, design, coding, testing, and maintenance on the </a:t>
            </a:r>
            <a:r>
              <a:rPr lang="en-US" i="1" noProof="0" dirty="0"/>
              <a:t>x</a:t>
            </a:r>
            <a:r>
              <a:rPr lang="en-US" noProof="0" dirty="0"/>
              <a:t> axis and the relative costs on the </a:t>
            </a:r>
            <a:r>
              <a:rPr lang="en-US" i="1" noProof="0" dirty="0"/>
              <a:t>y</a:t>
            </a:r>
            <a:r>
              <a:rPr lang="en-US" noProof="0" dirty="0"/>
              <a:t>-axis. The relative costs to repair a defect are as follow: requirements at $139, design at $455, coding at $977, testing at $7,136, and maintenance at $14,102. </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a:xfrm>
            <a:off x="3092111" y="6350211"/>
            <a:ext cx="2959779" cy="228600"/>
          </a:xfrm>
        </p:spPr>
        <p:txBody>
          <a:bodyPr/>
          <a:lstStyle/>
          <a:p>
            <a:r>
              <a:rPr lang="en-US" noProof="0" dirty="0">
                <a:hlinkClick r:id="rId2" action="ppaction://hlinksldjump"/>
              </a:rPr>
              <a:t>Return to parent-slide containing images.</a:t>
            </a: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26</a:t>
            </a:fld>
            <a:endParaRPr lang="en-US" dirty="0"/>
          </a:p>
        </p:txBody>
      </p:sp>
    </p:spTree>
    <p:extLst>
      <p:ext uri="{BB962C8B-B14F-4D97-AF65-F5344CB8AC3E}">
        <p14:creationId xmlns:p14="http://schemas.microsoft.com/office/powerpoint/2010/main" val="1058373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rPr>
              <a:t>Quality – Philosophical View</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9"/>
            <a:ext cx="8106619" cy="4971691"/>
          </a:xfrm>
        </p:spPr>
        <p:txBody>
          <a:bodyPr vert="horz" lIns="91440" tIns="45720" rIns="91440" bIns="45720" rtlCol="0">
            <a:noAutofit/>
          </a:bodyPr>
          <a:lstStyle/>
          <a:p>
            <a:pPr>
              <a:lnSpc>
                <a:spcPct val="90000"/>
              </a:lnSpc>
              <a:spcBef>
                <a:spcPts val="300"/>
              </a:spcBef>
            </a:pPr>
            <a:r>
              <a:rPr lang="en-US" altLang="en-US" sz="2400" noProof="0" dirty="0">
                <a:solidFill>
                  <a:schemeClr val="tx1"/>
                </a:solidFill>
              </a:rPr>
              <a:t>Robert </a:t>
            </a:r>
            <a:r>
              <a:rPr lang="en-US" altLang="en-US" sz="2400" noProof="0" dirty="0" err="1">
                <a:solidFill>
                  <a:schemeClr val="tx1"/>
                </a:solidFill>
              </a:rPr>
              <a:t>Persig</a:t>
            </a:r>
            <a:r>
              <a:rPr lang="en-US" altLang="en-US" sz="2400" noProof="0" dirty="0">
                <a:solidFill>
                  <a:schemeClr val="tx1"/>
                </a:solidFill>
              </a:rPr>
              <a:t> commented on the thing we call </a:t>
            </a:r>
            <a:r>
              <a:rPr lang="en-US" altLang="en-US" sz="2400" i="1" noProof="0" dirty="0">
                <a:solidFill>
                  <a:schemeClr val="tx1"/>
                </a:solidFill>
              </a:rPr>
              <a:t>quality</a:t>
            </a:r>
            <a:r>
              <a:rPr lang="en-US" altLang="en-US" sz="2400" noProof="0" dirty="0">
                <a:solidFill>
                  <a:schemeClr val="tx1"/>
                </a:solidFill>
              </a:rPr>
              <a:t>:</a:t>
            </a:r>
          </a:p>
          <a:p>
            <a:pPr marL="174625" lvl="2" indent="0">
              <a:lnSpc>
                <a:spcPct val="90000"/>
              </a:lnSpc>
              <a:spcBef>
                <a:spcPts val="600"/>
              </a:spcBef>
              <a:buNone/>
            </a:pPr>
            <a:r>
              <a:rPr lang="en-US" altLang="en-US" sz="2000" i="1" noProof="0" dirty="0">
                <a:solidFill>
                  <a:schemeClr val="tx1"/>
                </a:solidFill>
              </a:rPr>
              <a:t>Quality . . . you know what it is, yet you don't know what it is. But that's self-contradictory. </a:t>
            </a:r>
          </a:p>
          <a:p>
            <a:pPr marL="174625" lvl="2" indent="0">
              <a:lnSpc>
                <a:spcPct val="90000"/>
              </a:lnSpc>
              <a:spcBef>
                <a:spcPts val="600"/>
              </a:spcBef>
              <a:buNone/>
            </a:pPr>
            <a:r>
              <a:rPr lang="en-US" altLang="en-US" sz="2000" i="1" noProof="0" dirty="0">
                <a:solidFill>
                  <a:schemeClr val="tx1"/>
                </a:solidFill>
              </a:rPr>
              <a:t>But some things are better than others, that is, they have more quality. But when you try to say what the quality is, apart from the things that have it, it all goes poof! There's nothing to talk about. </a:t>
            </a:r>
          </a:p>
          <a:p>
            <a:pPr marL="174625" lvl="2" indent="0">
              <a:lnSpc>
                <a:spcPct val="90000"/>
              </a:lnSpc>
              <a:spcBef>
                <a:spcPts val="600"/>
              </a:spcBef>
              <a:buNone/>
            </a:pPr>
            <a:r>
              <a:rPr lang="en-US" altLang="en-US" sz="2000" i="1" noProof="0" dirty="0">
                <a:solidFill>
                  <a:schemeClr val="tx1"/>
                </a:solidFill>
              </a:rPr>
              <a:t>But if you can't say what Quality is, how do you know what it is, or how do you know that it even exists? If no one knows what it is, then for all practical purposes it doesn't exist at all. </a:t>
            </a:r>
          </a:p>
          <a:p>
            <a:pPr marL="174625" lvl="2" indent="0">
              <a:lnSpc>
                <a:spcPct val="90000"/>
              </a:lnSpc>
              <a:spcBef>
                <a:spcPts val="600"/>
              </a:spcBef>
              <a:buNone/>
            </a:pPr>
            <a:r>
              <a:rPr lang="en-US" altLang="en-US" sz="2000" i="1" noProof="0" dirty="0">
                <a:solidFill>
                  <a:schemeClr val="tx1"/>
                </a:solidFill>
              </a:rPr>
              <a:t>But for all practical purposes it really does exist. What else are the grades based on? Why else would people pay fortunes for some things and throw others in the trash pile.</a:t>
            </a:r>
          </a:p>
          <a:p>
            <a:pPr marL="174625" lvl="2" indent="0">
              <a:lnSpc>
                <a:spcPct val="90000"/>
              </a:lnSpc>
              <a:spcBef>
                <a:spcPts val="600"/>
              </a:spcBef>
              <a:buNone/>
            </a:pPr>
            <a:r>
              <a:rPr lang="en-US" altLang="en-US" sz="2000" i="1" noProof="0" dirty="0">
                <a:solidFill>
                  <a:schemeClr val="tx1"/>
                </a:solidFill>
              </a:rPr>
              <a:t>What the hell is Quality? What is it?</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3</a:t>
            </a:fld>
            <a:endParaRPr lang="en-US" dirty="0"/>
          </a:p>
        </p:txBody>
      </p:sp>
    </p:spTree>
    <p:extLst>
      <p:ext uri="{BB962C8B-B14F-4D97-AF65-F5344CB8AC3E}">
        <p14:creationId xmlns:p14="http://schemas.microsoft.com/office/powerpoint/2010/main" val="2778542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rPr>
              <a:t>Quality – Pragmatic Views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9"/>
            <a:ext cx="7898275" cy="4971691"/>
          </a:xfrm>
        </p:spPr>
        <p:txBody>
          <a:bodyPr vert="horz" lIns="91440" tIns="45720" rIns="91440" bIns="45720" rtlCol="0">
            <a:noAutofit/>
          </a:bodyPr>
          <a:lstStyle/>
          <a:p>
            <a:pPr>
              <a:lnSpc>
                <a:spcPct val="90000"/>
              </a:lnSpc>
              <a:spcBef>
                <a:spcPts val="300"/>
              </a:spcBef>
            </a:pPr>
            <a:r>
              <a:rPr lang="en-US" altLang="en-US" sz="2400" noProof="0" dirty="0">
                <a:solidFill>
                  <a:schemeClr val="tx1"/>
                </a:solidFill>
              </a:rPr>
              <a:t>The </a:t>
            </a:r>
            <a:r>
              <a:rPr lang="en-US" altLang="en-US" sz="2400" b="1" i="1" noProof="0" dirty="0">
                <a:solidFill>
                  <a:schemeClr val="tx1"/>
                </a:solidFill>
              </a:rPr>
              <a:t>transcendental view</a:t>
            </a:r>
            <a:r>
              <a:rPr lang="en-US" altLang="en-US" sz="2400" b="1" noProof="0" dirty="0">
                <a:solidFill>
                  <a:schemeClr val="tx1"/>
                </a:solidFill>
              </a:rPr>
              <a:t> </a:t>
            </a:r>
            <a:r>
              <a:rPr lang="en-US" altLang="en-US" sz="2400" noProof="0" dirty="0">
                <a:solidFill>
                  <a:schemeClr val="tx1"/>
                </a:solidFill>
              </a:rPr>
              <a:t>argues that quality is something that you immediately recognize but cannot explicitly define. </a:t>
            </a:r>
          </a:p>
          <a:p>
            <a:pPr>
              <a:lnSpc>
                <a:spcPct val="90000"/>
              </a:lnSpc>
              <a:spcBef>
                <a:spcPts val="300"/>
              </a:spcBef>
            </a:pPr>
            <a:r>
              <a:rPr lang="en-US" altLang="en-US" sz="2400" noProof="0" dirty="0">
                <a:solidFill>
                  <a:schemeClr val="tx1"/>
                </a:solidFill>
              </a:rPr>
              <a:t>The </a:t>
            </a:r>
            <a:r>
              <a:rPr lang="en-US" altLang="en-US" sz="2400" b="1" i="1" noProof="0" dirty="0">
                <a:solidFill>
                  <a:schemeClr val="tx1"/>
                </a:solidFill>
              </a:rPr>
              <a:t>user view</a:t>
            </a:r>
            <a:r>
              <a:rPr lang="en-US" altLang="en-US" sz="2400" noProof="0" dirty="0">
                <a:solidFill>
                  <a:schemeClr val="tx1"/>
                </a:solidFill>
              </a:rPr>
              <a:t> sees product quality in terms of meeting the end-user’s specific goals.</a:t>
            </a:r>
          </a:p>
          <a:p>
            <a:pPr>
              <a:lnSpc>
                <a:spcPct val="90000"/>
              </a:lnSpc>
              <a:spcBef>
                <a:spcPts val="300"/>
              </a:spcBef>
            </a:pPr>
            <a:r>
              <a:rPr lang="en-US" altLang="en-US" sz="2400" noProof="0" dirty="0">
                <a:solidFill>
                  <a:schemeClr val="tx1"/>
                </a:solidFill>
              </a:rPr>
              <a:t>The </a:t>
            </a:r>
            <a:r>
              <a:rPr lang="en-US" altLang="en-US" sz="2400" b="1" i="1" noProof="0" dirty="0">
                <a:solidFill>
                  <a:schemeClr val="tx1"/>
                </a:solidFill>
              </a:rPr>
              <a:t>manufacturer’s view</a:t>
            </a:r>
            <a:r>
              <a:rPr lang="en-US" altLang="en-US" sz="2400" b="1" noProof="0" dirty="0">
                <a:solidFill>
                  <a:schemeClr val="tx1"/>
                </a:solidFill>
              </a:rPr>
              <a:t> </a:t>
            </a:r>
            <a:r>
              <a:rPr lang="en-US" altLang="en-US" sz="2400" noProof="0" dirty="0">
                <a:solidFill>
                  <a:schemeClr val="tx1"/>
                </a:solidFill>
              </a:rPr>
              <a:t>defines quality in terms of making sure a product its original specification.</a:t>
            </a:r>
          </a:p>
          <a:p>
            <a:pPr>
              <a:lnSpc>
                <a:spcPct val="90000"/>
              </a:lnSpc>
              <a:spcBef>
                <a:spcPts val="300"/>
              </a:spcBef>
            </a:pPr>
            <a:r>
              <a:rPr lang="en-US" altLang="en-US" sz="2400" noProof="0" dirty="0">
                <a:solidFill>
                  <a:schemeClr val="tx1"/>
                </a:solidFill>
              </a:rPr>
              <a:t>The </a:t>
            </a:r>
            <a:r>
              <a:rPr lang="en-US" altLang="en-US" sz="2400" b="1" i="1" noProof="0" dirty="0">
                <a:solidFill>
                  <a:schemeClr val="tx1"/>
                </a:solidFill>
              </a:rPr>
              <a:t>product view</a:t>
            </a:r>
            <a:r>
              <a:rPr lang="en-US" altLang="en-US" sz="2400" b="1" noProof="0" dirty="0">
                <a:solidFill>
                  <a:schemeClr val="tx1"/>
                </a:solidFill>
              </a:rPr>
              <a:t> </a:t>
            </a:r>
            <a:r>
              <a:rPr lang="en-US" altLang="en-US" sz="2400" noProof="0" dirty="0">
                <a:solidFill>
                  <a:schemeClr val="tx1"/>
                </a:solidFill>
              </a:rPr>
              <a:t>suggests that quality can be tied to inherent characteristics (for example: functions and features) of a product. </a:t>
            </a:r>
          </a:p>
          <a:p>
            <a:pPr>
              <a:lnSpc>
                <a:spcPct val="90000"/>
              </a:lnSpc>
              <a:spcBef>
                <a:spcPts val="300"/>
              </a:spcBef>
            </a:pPr>
            <a:r>
              <a:rPr lang="en-US" altLang="en-US" sz="2400" noProof="0" dirty="0">
                <a:solidFill>
                  <a:schemeClr val="tx1"/>
                </a:solidFill>
              </a:rPr>
              <a:t>The </a:t>
            </a:r>
            <a:r>
              <a:rPr lang="en-US" altLang="en-US" sz="2400" b="1" i="1" noProof="0" dirty="0">
                <a:solidFill>
                  <a:schemeClr val="tx1"/>
                </a:solidFill>
              </a:rPr>
              <a:t>value-based view</a:t>
            </a:r>
            <a:r>
              <a:rPr lang="en-US" altLang="en-US" sz="2400" b="1" noProof="0" dirty="0">
                <a:solidFill>
                  <a:schemeClr val="tx1"/>
                </a:solidFill>
              </a:rPr>
              <a:t> </a:t>
            </a:r>
            <a:r>
              <a:rPr lang="en-US" altLang="en-US" sz="2400" noProof="0" dirty="0">
                <a:solidFill>
                  <a:schemeClr val="tx1"/>
                </a:solidFill>
              </a:rPr>
              <a:t>measures quality based on how much a customer is willing to pay for a product. </a:t>
            </a:r>
          </a:p>
          <a:p>
            <a:pPr>
              <a:lnSpc>
                <a:spcPct val="90000"/>
              </a:lnSpc>
              <a:spcBef>
                <a:spcPts val="300"/>
              </a:spcBef>
            </a:pPr>
            <a:r>
              <a:rPr lang="en-US" altLang="en-US" sz="2400" noProof="0" dirty="0">
                <a:solidFill>
                  <a:schemeClr val="tx1"/>
                </a:solidFill>
              </a:rPr>
              <a:t>Quality encompasses all of these views and more.</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4</a:t>
            </a:fld>
            <a:endParaRPr lang="en-US" dirty="0"/>
          </a:p>
        </p:txBody>
      </p:sp>
    </p:spTree>
    <p:extLst>
      <p:ext uri="{BB962C8B-B14F-4D97-AF65-F5344CB8AC3E}">
        <p14:creationId xmlns:p14="http://schemas.microsoft.com/office/powerpoint/2010/main" val="2551182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rPr>
              <a:t>Software Quality</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a:spcBef>
                <a:spcPts val="300"/>
              </a:spcBef>
            </a:pPr>
            <a:r>
              <a:rPr lang="en-US" altLang="en-US" sz="2400" noProof="0" dirty="0">
                <a:solidFill>
                  <a:schemeClr val="tx1"/>
                </a:solidFill>
              </a:rPr>
              <a:t>Software quality can be defined as: </a:t>
            </a:r>
          </a:p>
          <a:p>
            <a:pPr marL="398463" lvl="3" indent="0">
              <a:spcBef>
                <a:spcPts val="300"/>
              </a:spcBef>
              <a:buNone/>
            </a:pPr>
            <a:r>
              <a:rPr lang="en-US" altLang="en-US" sz="2400" i="1" noProof="0" dirty="0">
                <a:solidFill>
                  <a:schemeClr val="tx1"/>
                </a:solidFill>
                <a:latin typeface="Times New Roman" panose="02020603050405020304" pitchFamily="18" charset="0"/>
                <a:cs typeface="Times New Roman" panose="02020603050405020304" pitchFamily="18" charset="0"/>
              </a:rPr>
              <a:t>An effective software process applied in a manner that creates a useful product that provides measurable value for those who produce it and those who use it.</a:t>
            </a:r>
          </a:p>
          <a:p>
            <a:pPr marL="0" lvl="2" indent="0">
              <a:spcBef>
                <a:spcPts val="3000"/>
              </a:spcBef>
              <a:buNone/>
            </a:pPr>
            <a:r>
              <a:rPr lang="en-US" altLang="en-US" sz="2400" noProof="0" dirty="0">
                <a:solidFill>
                  <a:schemeClr val="tx1"/>
                </a:solidFill>
              </a:rPr>
              <a:t>Advantages of providing useful products:</a:t>
            </a:r>
          </a:p>
          <a:p>
            <a:pPr marL="403200" lvl="3" indent="-403200">
              <a:lnSpc>
                <a:spcPct val="90000"/>
              </a:lnSpc>
              <a:spcBef>
                <a:spcPts val="1000"/>
              </a:spcBef>
              <a:spcAft>
                <a:spcPts val="0"/>
              </a:spcAft>
              <a:buFont typeface="+mj-lt"/>
              <a:buAutoNum type="arabicPeriod"/>
            </a:pPr>
            <a:r>
              <a:rPr lang="en-US" altLang="en-US" sz="2400" noProof="0" dirty="0">
                <a:solidFill>
                  <a:schemeClr val="tx1"/>
                </a:solidFill>
                <a:latin typeface="Times New Roman" panose="02020603050405020304" pitchFamily="18" charset="0"/>
                <a:cs typeface="Times New Roman" panose="02020603050405020304" pitchFamily="18" charset="0"/>
              </a:rPr>
              <a:t>Greater software product revenue.</a:t>
            </a:r>
          </a:p>
          <a:p>
            <a:pPr marL="403200" lvl="3" indent="-403200">
              <a:lnSpc>
                <a:spcPct val="90000"/>
              </a:lnSpc>
              <a:spcBef>
                <a:spcPts val="1000"/>
              </a:spcBef>
              <a:spcAft>
                <a:spcPts val="0"/>
              </a:spcAft>
              <a:buFont typeface="+mj-lt"/>
              <a:buAutoNum type="arabicPeriod"/>
            </a:pPr>
            <a:r>
              <a:rPr lang="en-US" altLang="en-US" sz="2400" noProof="0" dirty="0">
                <a:solidFill>
                  <a:schemeClr val="tx1"/>
                </a:solidFill>
                <a:latin typeface="Times New Roman" panose="02020603050405020304" pitchFamily="18" charset="0"/>
                <a:cs typeface="Times New Roman" panose="02020603050405020304" pitchFamily="18" charset="0"/>
              </a:rPr>
              <a:t>Better profitability when an application supports a business process.</a:t>
            </a:r>
          </a:p>
          <a:p>
            <a:pPr marL="403200" lvl="3" indent="-403200">
              <a:lnSpc>
                <a:spcPct val="90000"/>
              </a:lnSpc>
              <a:spcBef>
                <a:spcPts val="1000"/>
              </a:spcBef>
              <a:spcAft>
                <a:spcPts val="0"/>
              </a:spcAft>
              <a:buFont typeface="+mj-lt"/>
              <a:buAutoNum type="arabicPeriod"/>
            </a:pPr>
            <a:r>
              <a:rPr lang="en-US" altLang="en-US" sz="2400" noProof="0" dirty="0">
                <a:solidFill>
                  <a:schemeClr val="tx1"/>
                </a:solidFill>
                <a:latin typeface="Times New Roman" panose="02020603050405020304" pitchFamily="18" charset="0"/>
                <a:cs typeface="Times New Roman" panose="02020603050405020304" pitchFamily="18" charset="0"/>
              </a:rPr>
              <a:t>Improved availability of information that is crucial for the business.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5</a:t>
            </a:fld>
            <a:endParaRPr lang="en-US" dirty="0"/>
          </a:p>
        </p:txBody>
      </p:sp>
    </p:spTree>
    <p:extLst>
      <p:ext uri="{BB962C8B-B14F-4D97-AF65-F5344CB8AC3E}">
        <p14:creationId xmlns:p14="http://schemas.microsoft.com/office/powerpoint/2010/main" val="2884961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rPr>
              <a:t>Software Quality – Effective Process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An </a:t>
            </a:r>
            <a:r>
              <a:rPr lang="en-US" altLang="en-US" sz="2400" i="1" noProof="0" dirty="0">
                <a:solidFill>
                  <a:schemeClr val="tx1"/>
                </a:solidFill>
              </a:rPr>
              <a:t>effective software process</a:t>
            </a:r>
            <a:r>
              <a:rPr lang="en-US" altLang="en-US" sz="2400" noProof="0" dirty="0">
                <a:solidFill>
                  <a:schemeClr val="tx1"/>
                </a:solidFill>
              </a:rPr>
              <a:t> establishes infrastructure that supports building a high-quality software product. </a:t>
            </a:r>
          </a:p>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The management aspects of process create the checks and balances that help avoid project chaos—a key contributor to poor quality.</a:t>
            </a:r>
          </a:p>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Software engineering practices allow the developer to analyze the problem and design a solid solution—both critical to building high quality software. </a:t>
            </a:r>
          </a:p>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Umbrella activities such as change management and technical reviews have as much to do with quality as any other part of software engineering practice.</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6</a:t>
            </a:fld>
            <a:endParaRPr lang="en-US" dirty="0"/>
          </a:p>
        </p:txBody>
      </p:sp>
    </p:spTree>
    <p:extLst>
      <p:ext uri="{BB962C8B-B14F-4D97-AF65-F5344CB8AC3E}">
        <p14:creationId xmlns:p14="http://schemas.microsoft.com/office/powerpoint/2010/main" val="1180952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rPr>
              <a:t>Software Quality – Useful Product</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A </a:t>
            </a:r>
            <a:r>
              <a:rPr lang="en-US" altLang="en-US" sz="2400" i="1" noProof="0" dirty="0">
                <a:solidFill>
                  <a:schemeClr val="tx1"/>
                </a:solidFill>
              </a:rPr>
              <a:t>useful product </a:t>
            </a:r>
            <a:r>
              <a:rPr lang="en-US" altLang="en-US" sz="2400" noProof="0" dirty="0">
                <a:solidFill>
                  <a:schemeClr val="tx1"/>
                </a:solidFill>
              </a:rPr>
              <a:t>delivers the content, functions, and features that the end-user desires.</a:t>
            </a:r>
          </a:p>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But as important, it delivers these assets in a reliable, error free way. </a:t>
            </a:r>
          </a:p>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A useful product always satisfies those requirements that have been explicitly stated by stakeholders. </a:t>
            </a:r>
          </a:p>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A useful product satisfies a set of implicit requirement that are expected of all high-quality software.</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7</a:t>
            </a:fld>
            <a:endParaRPr lang="en-US" dirty="0"/>
          </a:p>
        </p:txBody>
      </p:sp>
    </p:spTree>
    <p:extLst>
      <p:ext uri="{BB962C8B-B14F-4D97-AF65-F5344CB8AC3E}">
        <p14:creationId xmlns:p14="http://schemas.microsoft.com/office/powerpoint/2010/main" val="136823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rPr>
              <a:t>Software Quality – Adding Value</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By</a:t>
            </a:r>
            <a:r>
              <a:rPr lang="en-US" altLang="en-US" sz="2400" i="1" noProof="0" dirty="0">
                <a:solidFill>
                  <a:schemeClr val="tx1"/>
                </a:solidFill>
              </a:rPr>
              <a:t> adding value for both the producer and user</a:t>
            </a:r>
            <a:r>
              <a:rPr lang="en-US" altLang="en-US" sz="2400" noProof="0" dirty="0">
                <a:solidFill>
                  <a:schemeClr val="tx1"/>
                </a:solidFill>
              </a:rPr>
              <a:t> of a software product, high quality software provides benefits for the software organization and the end-user community. </a:t>
            </a:r>
          </a:p>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The software organization gains added value because high quality software requires less maintenance effort, fewer bug fixes, and reduced customer support. </a:t>
            </a:r>
          </a:p>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The user community gains added value because the application provides a useful capability in a way that expedites some business process. </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8</a:t>
            </a:fld>
            <a:endParaRPr lang="en-US" dirty="0"/>
          </a:p>
        </p:txBody>
      </p:sp>
    </p:spTree>
    <p:extLst>
      <p:ext uri="{BB962C8B-B14F-4D97-AF65-F5344CB8AC3E}">
        <p14:creationId xmlns:p14="http://schemas.microsoft.com/office/powerpoint/2010/main" val="220301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rPr>
              <a:t>McCall’s Quality Factors</a:t>
            </a:r>
          </a:p>
        </p:txBody>
      </p:sp>
      <p:pic>
        <p:nvPicPr>
          <p:cNvPr id="5" name="Picture 4" descr="An illustration displays McCall's quality factors. The faces of the pyramid are labeled: product revision, product transition, and product operation.">
            <a:extLst>
              <a:ext uri="{FF2B5EF4-FFF2-40B4-BE49-F238E27FC236}">
                <a16:creationId xmlns:a16="http://schemas.microsoft.com/office/drawing/2014/main" id="{86BC4B32-5B78-499D-9832-18C76B8032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006" y="1368987"/>
            <a:ext cx="7977989" cy="4172281"/>
          </a:xfrm>
          <a:prstGeom prst="rect">
            <a:avLst/>
          </a:prstGeom>
        </p:spPr>
      </p:pic>
      <p:sp>
        <p:nvSpPr>
          <p:cNvPr id="6" name="Text Placeholder 5">
            <a:extLst>
              <a:ext uri="{FF2B5EF4-FFF2-40B4-BE49-F238E27FC236}">
                <a16:creationId xmlns:a16="http://schemas.microsoft.com/office/drawing/2014/main" id="{055FA0F6-65D7-40CD-AB25-A03FB039CA45}"/>
              </a:ext>
            </a:extLst>
          </p:cNvPr>
          <p:cNvSpPr>
            <a:spLocks noGrp="1"/>
          </p:cNvSpPr>
          <p:nvPr>
            <p:ph type="body" sz="quarter" idx="12"/>
          </p:nvPr>
        </p:nvSpPr>
        <p:spPr>
          <a:xfrm>
            <a:off x="3369347" y="6324600"/>
            <a:ext cx="3004293" cy="228600"/>
          </a:xfrm>
        </p:spPr>
        <p:txBody>
          <a:bodyPr/>
          <a:lstStyle/>
          <a:p>
            <a:r>
              <a:rPr lang="en-US" sz="1200" noProof="0" dirty="0">
                <a:solidFill>
                  <a:schemeClr val="tx1"/>
                </a:solidFill>
                <a:hlinkClick r:id="rId3" action="ppaction://hlinksldjump">
                  <a:extLst>
                    <a:ext uri="{A12FA001-AC4F-418D-AE19-62706E023703}">
                      <ahyp:hlinkClr xmlns:ahyp="http://schemas.microsoft.com/office/drawing/2018/hyperlinkcolor" val="tx"/>
                    </a:ext>
                  </a:extLst>
                </a:hlinkClick>
              </a:rPr>
              <a:t>Access the text alternative for slide images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9</a:t>
            </a:fld>
            <a:endParaRPr lang="en-US" dirty="0"/>
          </a:p>
        </p:txBody>
      </p:sp>
    </p:spTree>
    <p:extLst>
      <p:ext uri="{BB962C8B-B14F-4D97-AF65-F5344CB8AC3E}">
        <p14:creationId xmlns:p14="http://schemas.microsoft.com/office/powerpoint/2010/main" val="2558358459"/>
      </p:ext>
    </p:extLst>
  </p:cSld>
  <p:clrMapOvr>
    <a:masterClrMapping/>
  </p:clrMapOvr>
</p:sld>
</file>

<file path=ppt/theme/theme1.xml><?xml version="1.0" encoding="utf-8"?>
<a:theme xmlns:a="http://schemas.openxmlformats.org/drawingml/2006/main" name="Title Slides 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9205645-1F2A-4B1E-9674-DA1B2F4D5ED6}"/>
    </a:ext>
  </a:extLst>
</a:theme>
</file>

<file path=ppt/theme/theme2.xml><?xml version="1.0" encoding="utf-8"?>
<a:theme xmlns:a="http://schemas.openxmlformats.org/drawingml/2006/main" name="MainContent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FF0FDA0-6894-4596-BDAC-FCF1DCFBA9AA}"/>
    </a:ext>
  </a:extLst>
</a:theme>
</file>

<file path=ppt/theme/theme3.xml><?xml version="1.0" encoding="utf-8"?>
<a:theme xmlns:a="http://schemas.openxmlformats.org/drawingml/2006/main" name="Closing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B82DCB52-FEF9-40CC-B3DC-F0115DBC3F82}"/>
    </a:ext>
  </a:extLst>
</a:theme>
</file>

<file path=ppt/theme/theme4.xml><?xml version="1.0" encoding="utf-8"?>
<a:theme xmlns:a="http://schemas.openxmlformats.org/drawingml/2006/main" name="Divider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38380B4B-557F-493C-8BD4-E5DEA4FEDAB0}"/>
    </a:ext>
  </a:extLst>
</a:theme>
</file>

<file path=ppt/theme/theme5.xml><?xml version="1.0" encoding="utf-8"?>
<a:theme xmlns:a="http://schemas.openxmlformats.org/drawingml/2006/main" name="ImageDescriptionAppendixSlideMaster">
  <a:themeElements>
    <a:clrScheme name="Custom 2">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F0C5A687-89F8-48FC-8D59-8BA67B8E380E}"/>
    </a:ext>
  </a:extLst>
</a:theme>
</file>

<file path=docProps/app.xml><?xml version="1.0" encoding="utf-8"?>
<Properties xmlns="http://schemas.openxmlformats.org/officeDocument/2006/extended-properties" xmlns:vt="http://schemas.openxmlformats.org/officeDocument/2006/docPropsVTypes">
  <Template>MHHE_Generic Accessible PPT Template_Editorial_v8_2018</Template>
  <TotalTime>362</TotalTime>
  <Words>2069</Words>
  <Application>Microsoft Office PowerPoint</Application>
  <PresentationFormat>On-screen Show (4:3)</PresentationFormat>
  <Paragraphs>156</Paragraphs>
  <Slides>26</Slides>
  <Notes>0</Notes>
  <HiddenSlides>3</HiddenSlides>
  <MMClips>0</MMClips>
  <ScaleCrop>false</ScaleCrop>
  <HeadingPairs>
    <vt:vector size="6" baseType="variant">
      <vt:variant>
        <vt:lpstr>Fonts Used</vt:lpstr>
      </vt:variant>
      <vt:variant>
        <vt:i4>2</vt:i4>
      </vt:variant>
      <vt:variant>
        <vt:lpstr>Theme</vt:lpstr>
      </vt:variant>
      <vt:variant>
        <vt:i4>5</vt:i4>
      </vt:variant>
      <vt:variant>
        <vt:lpstr>Slide Titles</vt:lpstr>
      </vt:variant>
      <vt:variant>
        <vt:i4>26</vt:i4>
      </vt:variant>
    </vt:vector>
  </HeadingPairs>
  <TitlesOfParts>
    <vt:vector size="33" baseType="lpstr">
      <vt:lpstr>Arial</vt:lpstr>
      <vt:lpstr>Times New Roman</vt:lpstr>
      <vt:lpstr>Title Slides Master</vt:lpstr>
      <vt:lpstr>MainContentSlideMaster</vt:lpstr>
      <vt:lpstr>ClosingMaster</vt:lpstr>
      <vt:lpstr>DividerSlideMaster</vt:lpstr>
      <vt:lpstr>ImageDescriptionAppendixSlideMaster</vt:lpstr>
      <vt:lpstr>Chapter 15</vt:lpstr>
      <vt:lpstr>What is Quality?</vt:lpstr>
      <vt:lpstr>Quality – Philosophical View</vt:lpstr>
      <vt:lpstr>Quality – Pragmatic Views</vt:lpstr>
      <vt:lpstr>Software Quality</vt:lpstr>
      <vt:lpstr>Software Quality – Effective Process</vt:lpstr>
      <vt:lpstr>Software Quality – Useful Product</vt:lpstr>
      <vt:lpstr>Software Quality – Adding Value</vt:lpstr>
      <vt:lpstr>McCall’s Quality Factors</vt:lpstr>
      <vt:lpstr>Quality in Use – ISO25010:2017</vt:lpstr>
      <vt:lpstr>Product Quality – ISO25010:2017</vt:lpstr>
      <vt:lpstr>Qualitative Quality Assessment</vt:lpstr>
      <vt:lpstr>Quantitative Quality Assessment</vt:lpstr>
      <vt:lpstr>Software Quality Dilemma</vt:lpstr>
      <vt:lpstr>Good Enough Software</vt:lpstr>
      <vt:lpstr>Cost of Quality</vt:lpstr>
      <vt:lpstr>Relative Costs to Find and Repair a Defect</vt:lpstr>
      <vt:lpstr>Negligence and Liability</vt:lpstr>
      <vt:lpstr>Quality, Risk, and Security</vt:lpstr>
      <vt:lpstr>Impact of Management Decisions</vt:lpstr>
      <vt:lpstr>Achieving Software Quality 1</vt:lpstr>
      <vt:lpstr>Achieving Software Quality 2</vt:lpstr>
      <vt:lpstr>End of Main Content</vt:lpstr>
      <vt:lpstr>Accessibility Content: Text Alternatives for Images</vt:lpstr>
      <vt:lpstr>McCall’s Quality Factors - Text alternative</vt:lpstr>
      <vt:lpstr>Relative Costs to Find and Repair a Defect - Text alternative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of Four Title Slide Options</dc:title>
  <dc:creator>Ervolino, Heather</dc:creator>
  <cp:keywords>PPT</cp:keywords>
  <cp:lastModifiedBy>R, Nithiyanandhan</cp:lastModifiedBy>
  <cp:revision>52</cp:revision>
  <dcterms:created xsi:type="dcterms:W3CDTF">2019-01-22T22:04:31Z</dcterms:created>
  <dcterms:modified xsi:type="dcterms:W3CDTF">2019-10-16T08:36:56Z</dcterms:modified>
</cp:coreProperties>
</file>