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0" r:id="rId22"/>
    <p:sldId id="279" r:id="rId23"/>
    <p:sldId id="281" r:id="rId24"/>
    <p:sldId id="282" r:id="rId25"/>
    <p:sldId id="260" r:id="rId26"/>
    <p:sldId id="258" r:id="rId27"/>
    <p:sldId id="264"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5"/>
            <p14:sldId id="266"/>
            <p14:sldId id="267"/>
            <p14:sldId id="268"/>
            <p14:sldId id="269"/>
            <p14:sldId id="270"/>
            <p14:sldId id="271"/>
            <p14:sldId id="272"/>
            <p14:sldId id="273"/>
            <p14:sldId id="274"/>
            <p14:sldId id="275"/>
            <p14:sldId id="276"/>
            <p14:sldId id="277"/>
            <p14:sldId id="278"/>
            <p14:sldId id="280"/>
            <p14:sldId id="279"/>
            <p14:sldId id="281"/>
            <p14:sldId id="282"/>
            <p14:sldId id="260"/>
          </p14:sldIdLst>
        </p14:section>
        <p14:section name="Appendix: Image Descriptions for Unsighted Students" id="{9E859B0B-078E-463E-89A6-21C20DD280C4}">
          <p14:sldIdLst>
            <p14:sldId id="258"/>
            <p14:sldId id="264"/>
            <p14:sldId id="28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2" autoAdjust="0"/>
    <p:restoredTop sz="96196" autoAdjust="0"/>
  </p:normalViewPr>
  <p:slideViewPr>
    <p:cSldViewPr snapToGrid="0" showGuides="1">
      <p:cViewPr varScale="1">
        <p:scale>
          <a:sx n="101" d="100"/>
          <a:sy n="101" d="100"/>
        </p:scale>
        <p:origin x="1428" y="114"/>
      </p:cViewPr>
      <p:guideLst>
        <p:guide pos="3264"/>
        <p:guide orient="horz" pos="2256"/>
        <p:guide pos="5640"/>
      </p:guideLst>
    </p:cSldViewPr>
  </p:slideViewPr>
  <p:outlineViewPr>
    <p:cViewPr>
      <p:scale>
        <a:sx n="33" d="100"/>
        <a:sy n="33" d="100"/>
      </p:scale>
      <p:origin x="0" y="-15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876542"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16</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Reviews – A Recommended Approach</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Three – Quality and Security</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128954"/>
            <a:ext cx="8458200" cy="968764"/>
          </a:xfrm>
        </p:spPr>
        <p:txBody>
          <a:bodyPr>
            <a:noAutofit/>
          </a:bodyPr>
          <a:lstStyle/>
          <a:p>
            <a:r>
              <a:rPr lang="en-US" sz="4000" noProof="0" dirty="0">
                <a:latin typeface="Times New Roman" panose="02020603050405020304" pitchFamily="18" charset="0"/>
                <a:cs typeface="Times New Roman" panose="02020603050405020304" pitchFamily="18" charset="0"/>
              </a:rPr>
              <a:t>Effort Expended With and Without Reviews</a:t>
            </a:r>
          </a:p>
        </p:txBody>
      </p:sp>
      <p:pic>
        <p:nvPicPr>
          <p:cNvPr id="5" name="Picture 4" descr="A graph plots expended effort with and without inspection. The graph is plots time on the x-axis and effort on the y-axis.">
            <a:extLst>
              <a:ext uri="{FF2B5EF4-FFF2-40B4-BE49-F238E27FC236}">
                <a16:creationId xmlns:a16="http://schemas.microsoft.com/office/drawing/2014/main" id="{B05B2532-370C-4C1A-AD7C-7B8A81597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06" y="1289317"/>
            <a:ext cx="7894388" cy="447096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3" y="6324600"/>
            <a:ext cx="3013129" cy="228600"/>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860830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600" noProof="0" dirty="0">
                <a:latin typeface="Times New Roman" panose="02020603050405020304" pitchFamily="18" charset="0"/>
                <a:cs typeface="Times New Roman" panose="02020603050405020304" pitchFamily="18" charset="0"/>
              </a:rPr>
              <a:t>Reference Model for Technical Reviews</a:t>
            </a:r>
          </a:p>
        </p:txBody>
      </p:sp>
      <p:pic>
        <p:nvPicPr>
          <p:cNvPr id="6" name="Picture 5" descr="A diagram displays reference model for technical reviews.">
            <a:extLst>
              <a:ext uri="{FF2B5EF4-FFF2-40B4-BE49-F238E27FC236}">
                <a16:creationId xmlns:a16="http://schemas.microsoft.com/office/drawing/2014/main" id="{FC0FD6CF-85C0-49F8-85CD-7D85EB54C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612" y="1129316"/>
            <a:ext cx="4734776" cy="510448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4" y="6324600"/>
            <a:ext cx="2931648" cy="228600"/>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2250378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Informal Reviews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303477"/>
          </a:xfrm>
        </p:spPr>
        <p:txBody>
          <a:bodyPr vert="horz" lIns="91440" tIns="45720" rIns="91440" bIns="45720" rtlCol="0">
            <a:noAutofit/>
          </a:bodyPr>
          <a:lstStyle/>
          <a:p>
            <a:r>
              <a:rPr lang="en-US" altLang="en-US" sz="2400" noProof="0" dirty="0">
                <a:latin typeface="Times New Roman" panose="02020603050405020304" pitchFamily="18" charset="0"/>
                <a:cs typeface="Times New Roman" panose="02020603050405020304" pitchFamily="18" charset="0"/>
              </a:rPr>
              <a:t>The benefit is immediate discovery of errors and better work product quality.</a:t>
            </a:r>
          </a:p>
          <a:p>
            <a:pPr>
              <a:spcBef>
                <a:spcPts val="2500"/>
              </a:spcBef>
              <a:spcAft>
                <a:spcPts val="0"/>
              </a:spcAft>
            </a:pPr>
            <a:r>
              <a:rPr lang="en-US" altLang="en-US" sz="2400" noProof="0" dirty="0">
                <a:latin typeface="Times New Roman" panose="02020603050405020304" pitchFamily="18" charset="0"/>
                <a:cs typeface="Times New Roman" panose="02020603050405020304" pitchFamily="18" charset="0"/>
              </a:rPr>
              <a:t>Informal reviews include:</a:t>
            </a:r>
          </a:p>
          <a:p>
            <a:pPr marL="291600" lvl="1" indent="-291600">
              <a:lnSpc>
                <a:spcPct val="90000"/>
              </a:lnSpc>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A simple desk check of a software engineering work product with a colleague.</a:t>
            </a:r>
          </a:p>
          <a:p>
            <a:pPr marL="291600" lvl="1" indent="-291600">
              <a:lnSpc>
                <a:spcPct val="90000"/>
              </a:lnSpc>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A casual meeting (involving more than 2 people) for the purpose of reviewing a work product, or</a:t>
            </a:r>
          </a:p>
          <a:p>
            <a:pPr marL="291600" lvl="1" indent="-291600">
              <a:lnSpc>
                <a:spcPct val="90000"/>
              </a:lnSpc>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The review-oriented aspects of pair programming which encourages continuous review as work is created.</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dirty="0"/>
          </a:p>
        </p:txBody>
      </p:sp>
    </p:spTree>
    <p:extLst>
      <p:ext uri="{BB962C8B-B14F-4D97-AF65-F5344CB8AC3E}">
        <p14:creationId xmlns:p14="http://schemas.microsoft.com/office/powerpoint/2010/main" val="4243809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Formal Technical Reviews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383850" cy="3641521"/>
          </a:xfrm>
        </p:spPr>
        <p:txBody>
          <a:bodyPr vert="horz" lIns="91440" tIns="45720" rIns="91440" bIns="45720" rtlCol="0">
            <a:noAutofit/>
          </a:bodyPr>
          <a:lstStyle/>
          <a:p>
            <a:r>
              <a:rPr lang="en-US" altLang="en-US" sz="2400" noProof="0" dirty="0">
                <a:latin typeface="Times New Roman" panose="02020603050405020304" pitchFamily="18" charset="0"/>
                <a:cs typeface="Times New Roman" panose="02020603050405020304" pitchFamily="18" charset="0"/>
              </a:rPr>
              <a:t>The objectives of an F</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T</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R (</a:t>
            </a:r>
            <a:r>
              <a:rPr lang="en-US" altLang="en-US" sz="2400" i="1" noProof="0" dirty="0">
                <a:latin typeface="Times New Roman" panose="02020603050405020304" pitchFamily="18" charset="0"/>
                <a:cs typeface="Times New Roman" panose="02020603050405020304" pitchFamily="18" charset="0"/>
              </a:rPr>
              <a:t>walkthrough</a:t>
            </a:r>
            <a:r>
              <a:rPr lang="en-US" altLang="en-US" sz="2400" noProof="0" dirty="0">
                <a:latin typeface="Times New Roman" panose="02020603050405020304" pitchFamily="18" charset="0"/>
                <a:cs typeface="Times New Roman" panose="02020603050405020304" pitchFamily="18" charset="0"/>
              </a:rPr>
              <a:t> or </a:t>
            </a:r>
            <a:r>
              <a:rPr lang="en-US" altLang="en-US" sz="2400" i="1" noProof="0" dirty="0">
                <a:latin typeface="Times New Roman" panose="02020603050405020304" pitchFamily="18" charset="0"/>
                <a:cs typeface="Times New Roman" panose="02020603050405020304" pitchFamily="18" charset="0"/>
              </a:rPr>
              <a:t>inspection</a:t>
            </a:r>
            <a:r>
              <a:rPr lang="en-US" altLang="en-US" sz="2400" noProof="0" dirty="0">
                <a:latin typeface="Times New Roman" panose="02020603050405020304" pitchFamily="18" charset="0"/>
                <a:cs typeface="Times New Roman" panose="02020603050405020304" pitchFamily="18" charset="0"/>
              </a:rPr>
              <a:t>) are: </a:t>
            </a:r>
          </a:p>
          <a:p>
            <a:pPr marL="403200" lvl="1"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To uncover errors in function, logic, or implementation for any representation of the software.</a:t>
            </a:r>
          </a:p>
          <a:p>
            <a:pPr marL="403200" lvl="1"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To verify that the software under review meets its requirements.</a:t>
            </a:r>
          </a:p>
          <a:p>
            <a:pPr marL="403200" lvl="1"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To ensure that the software has been represented according to predefined standards.</a:t>
            </a:r>
          </a:p>
          <a:p>
            <a:pPr marL="403200" lvl="1"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To achieve software that is developed in a uniform manner.</a:t>
            </a:r>
          </a:p>
          <a:p>
            <a:pPr marL="403200" lvl="1"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To make projects more manageable.</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dirty="0"/>
          </a:p>
        </p:txBody>
      </p:sp>
    </p:spTree>
    <p:extLst>
      <p:ext uri="{BB962C8B-B14F-4D97-AF65-F5344CB8AC3E}">
        <p14:creationId xmlns:p14="http://schemas.microsoft.com/office/powerpoint/2010/main" val="242162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Review Meeting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3552743"/>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Between three and five people (typically) should be involved in the review.</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Advance preparation should occur but should require no more than two hours of work for each person.</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The duration of the review meeting should be less than two hours.</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Focus is on a work product (for example: a portion of a requirements model, a detailed component design, source code for a component).</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1678999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Review Players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2869163"/>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i="1" noProof="0" dirty="0">
                <a:solidFill>
                  <a:schemeClr val="tx1"/>
                </a:solidFill>
                <a:latin typeface="Times New Roman" panose="02020603050405020304" pitchFamily="18" charset="0"/>
                <a:cs typeface="Times New Roman" panose="02020603050405020304" pitchFamily="18" charset="0"/>
              </a:rPr>
              <a:t>Producer</a:t>
            </a:r>
            <a:r>
              <a:rPr lang="en-US" altLang="en-US" noProof="0" dirty="0">
                <a:solidFill>
                  <a:schemeClr val="tx1"/>
                </a:solidFill>
                <a:latin typeface="Times New Roman" panose="02020603050405020304" pitchFamily="18" charset="0"/>
                <a:cs typeface="Times New Roman" panose="02020603050405020304" pitchFamily="18" charset="0"/>
              </a:rPr>
              <a:t>—the individual who has developed the work product.</a:t>
            </a:r>
          </a:p>
          <a:p>
            <a:pPr marL="291600" indent="-291600">
              <a:lnSpc>
                <a:spcPct val="90000"/>
              </a:lnSpc>
              <a:spcBef>
                <a:spcPts val="1000"/>
              </a:spcBef>
              <a:spcAft>
                <a:spcPts val="0"/>
              </a:spcAft>
              <a:buFont typeface="Arial" panose="020B0604020202020204" pitchFamily="34" charset="0"/>
              <a:buChar char="•"/>
            </a:pPr>
            <a:r>
              <a:rPr lang="en-US" altLang="en-US" i="1" noProof="0" dirty="0">
                <a:solidFill>
                  <a:schemeClr val="tx1"/>
                </a:solidFill>
                <a:latin typeface="Times New Roman" panose="02020603050405020304" pitchFamily="18" charset="0"/>
                <a:cs typeface="Times New Roman" panose="02020603050405020304" pitchFamily="18" charset="0"/>
              </a:rPr>
              <a:t>Review leader—</a:t>
            </a:r>
            <a:r>
              <a:rPr lang="en-US" altLang="en-US" noProof="0" dirty="0">
                <a:solidFill>
                  <a:schemeClr val="tx1"/>
                </a:solidFill>
                <a:latin typeface="Times New Roman" panose="02020603050405020304" pitchFamily="18" charset="0"/>
                <a:cs typeface="Times New Roman" panose="02020603050405020304" pitchFamily="18" charset="0"/>
              </a:rPr>
              <a:t>evaluates the product for readiness, generates copies of product materials, and distributes them to two or three </a:t>
            </a:r>
            <a:r>
              <a:rPr lang="en-US" altLang="en-US" i="1" noProof="0" dirty="0">
                <a:solidFill>
                  <a:schemeClr val="tx1"/>
                </a:solidFill>
                <a:latin typeface="Times New Roman" panose="02020603050405020304" pitchFamily="18" charset="0"/>
                <a:cs typeface="Times New Roman" panose="02020603050405020304" pitchFamily="18" charset="0"/>
              </a:rPr>
              <a:t>reviewers </a:t>
            </a:r>
            <a:r>
              <a:rPr lang="en-US" altLang="en-US" noProof="0" dirty="0">
                <a:solidFill>
                  <a:schemeClr val="tx1"/>
                </a:solidFill>
                <a:latin typeface="Times New Roman" panose="02020603050405020304" pitchFamily="18" charset="0"/>
                <a:cs typeface="Times New Roman" panose="02020603050405020304" pitchFamily="18" charset="0"/>
              </a:rPr>
              <a:t>for advance preparation and facilitates the meeting discussion.</a:t>
            </a:r>
          </a:p>
          <a:p>
            <a:pPr marL="291600" indent="-291600">
              <a:lnSpc>
                <a:spcPct val="90000"/>
              </a:lnSpc>
              <a:spcBef>
                <a:spcPts val="1000"/>
              </a:spcBef>
              <a:spcAft>
                <a:spcPts val="0"/>
              </a:spcAft>
              <a:buFont typeface="Arial" panose="020B0604020202020204" pitchFamily="34" charset="0"/>
              <a:buChar char="•"/>
            </a:pPr>
            <a:r>
              <a:rPr lang="en-US" altLang="en-US" i="1" noProof="0" dirty="0">
                <a:solidFill>
                  <a:schemeClr val="tx1"/>
                </a:solidFill>
                <a:latin typeface="Times New Roman" panose="02020603050405020304" pitchFamily="18" charset="0"/>
                <a:cs typeface="Times New Roman" panose="02020603050405020304" pitchFamily="18" charset="0"/>
              </a:rPr>
              <a:t>Reviewer</a:t>
            </a:r>
            <a:r>
              <a:rPr lang="en-US" altLang="en-US" noProof="0" dirty="0">
                <a:solidFill>
                  <a:schemeClr val="tx1"/>
                </a:solidFill>
                <a:latin typeface="Times New Roman" panose="02020603050405020304" pitchFamily="18" charset="0"/>
                <a:cs typeface="Times New Roman" panose="02020603050405020304" pitchFamily="18" charset="0"/>
              </a:rPr>
              <a:t>(</a:t>
            </a:r>
            <a:r>
              <a:rPr lang="en-US" altLang="en-US" i="1" noProof="0" dirty="0">
                <a:solidFill>
                  <a:schemeClr val="tx1"/>
                </a:solidFill>
                <a:latin typeface="Times New Roman" panose="02020603050405020304" pitchFamily="18" charset="0"/>
                <a:cs typeface="Times New Roman" panose="02020603050405020304" pitchFamily="18" charset="0"/>
              </a:rPr>
              <a:t>s</a:t>
            </a:r>
            <a:r>
              <a:rPr lang="en-US" altLang="en-US" noProof="0" dirty="0">
                <a:solidFill>
                  <a:schemeClr val="tx1"/>
                </a:solidFill>
                <a:latin typeface="Times New Roman" panose="02020603050405020304" pitchFamily="18" charset="0"/>
                <a:cs typeface="Times New Roman" panose="02020603050405020304" pitchFamily="18" charset="0"/>
              </a:rPr>
              <a:t>)—expected to spend between one and two hours reviewing the product, making notes, and otherwise becoming familiar with the work.</a:t>
            </a:r>
          </a:p>
          <a:p>
            <a:pPr marL="291600" indent="-291600">
              <a:lnSpc>
                <a:spcPct val="90000"/>
              </a:lnSpc>
              <a:spcBef>
                <a:spcPts val="1000"/>
              </a:spcBef>
              <a:spcAft>
                <a:spcPts val="0"/>
              </a:spcAft>
              <a:buFont typeface="Arial" panose="020B0604020202020204" pitchFamily="34" charset="0"/>
              <a:buChar char="•"/>
            </a:pPr>
            <a:r>
              <a:rPr lang="en-US" altLang="en-US" i="1" noProof="0" dirty="0">
                <a:solidFill>
                  <a:schemeClr val="tx1"/>
                </a:solidFill>
                <a:latin typeface="Times New Roman" panose="02020603050405020304" pitchFamily="18" charset="0"/>
                <a:cs typeface="Times New Roman" panose="02020603050405020304" pitchFamily="18" charset="0"/>
              </a:rPr>
              <a:t>Recorder</a:t>
            </a:r>
            <a:r>
              <a:rPr lang="en-US" altLang="en-US" noProof="0" dirty="0">
                <a:solidFill>
                  <a:schemeClr val="tx1"/>
                </a:solidFill>
                <a:latin typeface="Times New Roman" panose="02020603050405020304" pitchFamily="18" charset="0"/>
                <a:cs typeface="Times New Roman" panose="02020603050405020304" pitchFamily="18" charset="0"/>
              </a:rPr>
              <a:t>—reviewer who records (in writing) all important issues raised during the review.</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dirty="0"/>
          </a:p>
        </p:txBody>
      </p:sp>
    </p:spTree>
    <p:extLst>
      <p:ext uri="{BB962C8B-B14F-4D97-AF65-F5344CB8AC3E}">
        <p14:creationId xmlns:p14="http://schemas.microsoft.com/office/powerpoint/2010/main" val="3737244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Review Outcome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3463968"/>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At the end of the review, all attendees of the F</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T</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R must decide whether to: </a:t>
            </a:r>
          </a:p>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Accept the product without further modification.</a:t>
            </a:r>
          </a:p>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Reject the product due to severe errors (once corrected, another review must be performed).</a:t>
            </a:r>
          </a:p>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Accept the product provisionally (minor errors have been encountered and must be corrected, but no additional review will be required).</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dirty="0"/>
          </a:p>
        </p:txBody>
      </p:sp>
    </p:spTree>
    <p:extLst>
      <p:ext uri="{BB962C8B-B14F-4D97-AF65-F5344CB8AC3E}">
        <p14:creationId xmlns:p14="http://schemas.microsoft.com/office/powerpoint/2010/main" val="3523438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600" noProof="0" dirty="0">
                <a:latin typeface="Times New Roman" panose="02020603050405020304" pitchFamily="18" charset="0"/>
                <a:cs typeface="Times New Roman" panose="02020603050405020304" pitchFamily="18" charset="0"/>
              </a:rPr>
              <a:t>Review Reporting and Record Keeping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3236676"/>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During the F</a:t>
            </a:r>
            <a:r>
              <a:rPr lang="en-US" sz="100" noProof="0" dirty="0">
                <a:solidFill>
                  <a:schemeClr val="tx1"/>
                </a:solidFill>
                <a:latin typeface="Times New Roman" panose="02020603050405020304" pitchFamily="18" charset="0"/>
                <a:cs typeface="Times New Roman" panose="02020603050405020304" pitchFamily="18" charset="0"/>
              </a:rPr>
              <a:t> </a:t>
            </a:r>
            <a:r>
              <a:rPr lang="en-US" sz="2400" noProof="0" dirty="0">
                <a:solidFill>
                  <a:schemeClr val="tx1"/>
                </a:solidFill>
                <a:latin typeface="Times New Roman" panose="02020603050405020304" pitchFamily="18" charset="0"/>
                <a:cs typeface="Times New Roman" panose="02020603050405020304" pitchFamily="18" charset="0"/>
              </a:rPr>
              <a:t>T</a:t>
            </a:r>
            <a:r>
              <a:rPr lang="en-US" sz="100" noProof="0" dirty="0">
                <a:solidFill>
                  <a:schemeClr val="tx1"/>
                </a:solidFill>
                <a:latin typeface="Times New Roman" panose="02020603050405020304" pitchFamily="18" charset="0"/>
                <a:cs typeface="Times New Roman" panose="02020603050405020304" pitchFamily="18" charset="0"/>
              </a:rPr>
              <a:t> </a:t>
            </a:r>
            <a:r>
              <a:rPr lang="en-US" sz="2400" noProof="0" dirty="0">
                <a:solidFill>
                  <a:schemeClr val="tx1"/>
                </a:solidFill>
                <a:latin typeface="Times New Roman" panose="02020603050405020304" pitchFamily="18" charset="0"/>
                <a:cs typeface="Times New Roman" panose="02020603050405020304" pitchFamily="18" charset="0"/>
              </a:rPr>
              <a:t>R, the recorder records all issues raised and summarizes these in a </a:t>
            </a:r>
            <a:r>
              <a:rPr lang="en-US" sz="2400" i="1" noProof="0" dirty="0">
                <a:solidFill>
                  <a:schemeClr val="tx1"/>
                </a:solidFill>
                <a:latin typeface="Times New Roman" panose="02020603050405020304" pitchFamily="18" charset="0"/>
                <a:cs typeface="Times New Roman" panose="02020603050405020304" pitchFamily="18" charset="0"/>
              </a:rPr>
              <a:t>review issues list</a:t>
            </a:r>
            <a:r>
              <a:rPr lang="en-US" sz="2400" noProof="0" dirty="0">
                <a:solidFill>
                  <a:schemeClr val="tx1"/>
                </a:solidFill>
                <a:latin typeface="Times New Roman" panose="02020603050405020304" pitchFamily="18" charset="0"/>
                <a:cs typeface="Times New Roman" panose="02020603050405020304" pitchFamily="18" charset="0"/>
              </a:rPr>
              <a:t> to serve as an action list for the producer.</a:t>
            </a:r>
            <a:endParaRPr lang="en-US" sz="2400" i="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 </a:t>
            </a:r>
            <a:r>
              <a:rPr lang="en-US" sz="2400" i="1" noProof="0" dirty="0">
                <a:solidFill>
                  <a:schemeClr val="tx1"/>
                </a:solidFill>
                <a:latin typeface="Times New Roman" panose="02020603050405020304" pitchFamily="18" charset="0"/>
                <a:cs typeface="Times New Roman" panose="02020603050405020304" pitchFamily="18" charset="0"/>
              </a:rPr>
              <a:t>formal technical review summary report </a:t>
            </a:r>
            <a:r>
              <a:rPr lang="en-US" sz="2400" noProof="0" dirty="0">
                <a:solidFill>
                  <a:schemeClr val="tx1"/>
                </a:solidFill>
                <a:latin typeface="Times New Roman" panose="02020603050405020304" pitchFamily="18" charset="0"/>
                <a:cs typeface="Times New Roman" panose="02020603050405020304" pitchFamily="18" charset="0"/>
              </a:rPr>
              <a:t>is created that answers three questions: </a:t>
            </a:r>
          </a:p>
          <a:p>
            <a:pPr marL="622800" lvl="4" indent="-320400">
              <a:lnSpc>
                <a:spcPct val="90000"/>
              </a:lnSpc>
              <a:spcBef>
                <a:spcPts val="1000"/>
              </a:spcBef>
              <a:buFont typeface="+mj-lt"/>
              <a:buAutoNum type="arabicPeriod"/>
            </a:pPr>
            <a:r>
              <a:rPr lang="en-US" sz="2000" noProof="0" dirty="0">
                <a:latin typeface="Times New Roman" panose="02020603050405020304" pitchFamily="18" charset="0"/>
                <a:cs typeface="Times New Roman" panose="02020603050405020304" pitchFamily="18" charset="0"/>
              </a:rPr>
              <a:t>What was reviewed? </a:t>
            </a:r>
          </a:p>
          <a:p>
            <a:pPr marL="622800" lvl="4" indent="-320400">
              <a:lnSpc>
                <a:spcPct val="90000"/>
              </a:lnSpc>
              <a:spcBef>
                <a:spcPts val="1000"/>
              </a:spcBef>
              <a:buFont typeface="+mj-lt"/>
              <a:buAutoNum type="arabicPeriod"/>
            </a:pPr>
            <a:r>
              <a:rPr lang="en-US" sz="2000" noProof="0" dirty="0">
                <a:latin typeface="Times New Roman" panose="02020603050405020304" pitchFamily="18" charset="0"/>
                <a:cs typeface="Times New Roman" panose="02020603050405020304" pitchFamily="18" charset="0"/>
              </a:rPr>
              <a:t>Who reviewed it? </a:t>
            </a:r>
          </a:p>
          <a:p>
            <a:pPr marL="622800" lvl="4" indent="-320400">
              <a:lnSpc>
                <a:spcPct val="90000"/>
              </a:lnSpc>
              <a:spcBef>
                <a:spcPts val="1000"/>
              </a:spcBef>
              <a:buFont typeface="+mj-lt"/>
              <a:buAutoNum type="arabicPeriod"/>
            </a:pPr>
            <a:r>
              <a:rPr lang="en-US" sz="2000" noProof="0" dirty="0">
                <a:latin typeface="Times New Roman" panose="02020603050405020304" pitchFamily="18" charset="0"/>
                <a:cs typeface="Times New Roman" panose="02020603050405020304" pitchFamily="18" charset="0"/>
              </a:rPr>
              <a:t>What were the findings and conclusions?</a:t>
            </a:r>
            <a:endParaRPr lang="en-US" sz="2400" noProof="0" dirty="0">
              <a:solidFill>
                <a:schemeClr val="tx1"/>
              </a:solidFill>
              <a:latin typeface="Times New Roman" panose="02020603050405020304" pitchFamily="18" charset="0"/>
              <a:cs typeface="Times New Roman" panose="02020603050405020304" pitchFamily="18" charset="0"/>
            </a:endParaRPr>
          </a:p>
        </p:txBody>
      </p:sp>
      <p:sp>
        <p:nvSpPr>
          <p:cNvPr id="13" name="Content Placeholder 12"/>
          <p:cNvSpPr>
            <a:spLocks noGrp="1"/>
          </p:cNvSpPr>
          <p:nvPr>
            <p:ph sz="quarter" idx="18"/>
          </p:nvPr>
        </p:nvSpPr>
        <p:spPr>
          <a:xfrm>
            <a:off x="342900" y="4622470"/>
            <a:ext cx="8458200" cy="815559"/>
          </a:xfrm>
        </p:spPr>
        <p:txBody>
          <a:bodyPr>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You should establish a follow-up procedure to ensure that items on the issues list have been properly corrected.</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dirty="0"/>
          </a:p>
        </p:txBody>
      </p:sp>
    </p:spTree>
    <p:extLst>
      <p:ext uri="{BB962C8B-B14F-4D97-AF65-F5344CB8AC3E}">
        <p14:creationId xmlns:p14="http://schemas.microsoft.com/office/powerpoint/2010/main" val="946058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Review Guidelines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4520410"/>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Review the product, not the producer. </a:t>
            </a:r>
          </a:p>
          <a:p>
            <a:pPr marL="291600" indent="-291600">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Set an agenda and maintain it. </a:t>
            </a:r>
          </a:p>
          <a:p>
            <a:pPr marL="291600" indent="-291600">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Limit debate and rebuttal. </a:t>
            </a:r>
          </a:p>
          <a:p>
            <a:pPr marL="291600" indent="-291600">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Enunciate problem areas, but don’t try to solve every problem noted. </a:t>
            </a:r>
          </a:p>
          <a:p>
            <a:pPr marL="291600" indent="-291600">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Take written notes. </a:t>
            </a:r>
          </a:p>
          <a:p>
            <a:pPr marL="291600" indent="-291600">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Limit the number of participants and insist upon advance preparation. </a:t>
            </a:r>
          </a:p>
          <a:p>
            <a:pPr marL="291600" indent="-291600">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Develop a checklist for each product that is likely to be reviewed. </a:t>
            </a:r>
          </a:p>
          <a:p>
            <a:pPr marL="291600" indent="-291600">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Allocate resources and schedule time for F</a:t>
            </a:r>
            <a:r>
              <a:rPr lang="en-US" altLang="en-US" sz="100" noProof="0" dirty="0">
                <a:latin typeface="Times New Roman" panose="02020603050405020304" pitchFamily="18" charset="0"/>
                <a:cs typeface="Times New Roman" panose="02020603050405020304" pitchFamily="18" charset="0"/>
              </a:rPr>
              <a:t> </a:t>
            </a:r>
            <a:r>
              <a:rPr lang="en-US" altLang="en-US" noProof="0" dirty="0">
                <a:latin typeface="Times New Roman" panose="02020603050405020304" pitchFamily="18" charset="0"/>
                <a:cs typeface="Times New Roman" panose="02020603050405020304" pitchFamily="18" charset="0"/>
              </a:rPr>
              <a:t>T</a:t>
            </a:r>
            <a:r>
              <a:rPr lang="en-US" altLang="en-US" sz="100" noProof="0" dirty="0">
                <a:latin typeface="Times New Roman" panose="02020603050405020304" pitchFamily="18" charset="0"/>
                <a:cs typeface="Times New Roman" panose="02020603050405020304" pitchFamily="18" charset="0"/>
              </a:rPr>
              <a:t> </a:t>
            </a:r>
            <a:r>
              <a:rPr lang="en-US" altLang="en-US" noProof="0" dirty="0">
                <a:latin typeface="Times New Roman" panose="02020603050405020304" pitchFamily="18" charset="0"/>
                <a:cs typeface="Times New Roman" panose="02020603050405020304" pitchFamily="18" charset="0"/>
              </a:rPr>
              <a:t>Rs. </a:t>
            </a:r>
          </a:p>
          <a:p>
            <a:pPr marL="291600" indent="-291600">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Conduct meaningful training for all reviewers. </a:t>
            </a:r>
          </a:p>
          <a:p>
            <a:pPr marL="291600" indent="-291600">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Review your early reviews.</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dirty="0"/>
          </a:p>
        </p:txBody>
      </p:sp>
    </p:spTree>
    <p:extLst>
      <p:ext uri="{BB962C8B-B14F-4D97-AF65-F5344CB8AC3E}">
        <p14:creationId xmlns:p14="http://schemas.microsoft.com/office/powerpoint/2010/main" val="2001504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Postmortem Evaluations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4049894"/>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a:t>
            </a:r>
            <a:r>
              <a:rPr lang="en-US" sz="2400" b="1" i="1" noProof="0" dirty="0">
                <a:latin typeface="Times New Roman" panose="02020603050405020304" pitchFamily="18" charset="0"/>
                <a:cs typeface="Times New Roman" panose="02020603050405020304" pitchFamily="18" charset="0"/>
              </a:rPr>
              <a:t>postmortem evaluation </a:t>
            </a:r>
            <a:r>
              <a:rPr lang="en-US" sz="2400" noProof="0" dirty="0">
                <a:latin typeface="Times New Roman" panose="02020603050405020304" pitchFamily="18" charset="0"/>
                <a:cs typeface="Times New Roman" panose="02020603050405020304" pitchFamily="18" charset="0"/>
              </a:rPr>
              <a:t>(P</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E) is a mechanism to determine what went right and what went wrong with the software engineering process and practices applied to a specific project.</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P</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E is attended by members of the software team and stakeholders who examine the entire software project, focusing on </a:t>
            </a:r>
            <a:r>
              <a:rPr lang="en-US" sz="2400" i="1" noProof="0" dirty="0">
                <a:latin typeface="Times New Roman" panose="02020603050405020304" pitchFamily="18" charset="0"/>
                <a:cs typeface="Times New Roman" panose="02020603050405020304" pitchFamily="18" charset="0"/>
              </a:rPr>
              <a:t>excellences </a:t>
            </a:r>
            <a:r>
              <a:rPr lang="en-US" sz="2400" noProof="0" dirty="0">
                <a:latin typeface="Times New Roman" panose="02020603050405020304" pitchFamily="18" charset="0"/>
                <a:cs typeface="Times New Roman" panose="02020603050405020304" pitchFamily="18" charset="0"/>
              </a:rPr>
              <a:t>(achievements and positive experiences) and </a:t>
            </a:r>
            <a:r>
              <a:rPr lang="en-US" sz="2400" i="1" noProof="0" dirty="0">
                <a:latin typeface="Times New Roman" panose="02020603050405020304" pitchFamily="18" charset="0"/>
                <a:cs typeface="Times New Roman" panose="02020603050405020304" pitchFamily="18" charset="0"/>
              </a:rPr>
              <a:t>challenges </a:t>
            </a:r>
            <a:r>
              <a:rPr lang="en-US" sz="2400" noProof="0" dirty="0">
                <a:latin typeface="Times New Roman" panose="02020603050405020304" pitchFamily="18" charset="0"/>
                <a:cs typeface="Times New Roman" panose="02020603050405020304" pitchFamily="18" charset="0"/>
              </a:rPr>
              <a:t>(problems and negative experiences).</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intent is to extract lessons learned from the challenges and excellences and to suggest improvements to process and practice moving forward.</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dirty="0"/>
          </a:p>
        </p:txBody>
      </p:sp>
    </p:spTree>
    <p:extLst>
      <p:ext uri="{BB962C8B-B14F-4D97-AF65-F5344CB8AC3E}">
        <p14:creationId xmlns:p14="http://schemas.microsoft.com/office/powerpoint/2010/main" val="1581419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Reviews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2682732"/>
          </a:xfrm>
        </p:spPr>
        <p:txBody>
          <a:bodyPr vert="horz" lIns="91440" tIns="45720" rIns="91440" bIns="45720" rtlCol="0">
            <a:noAutofit/>
          </a:bodyPr>
          <a:lstStyle/>
          <a:p>
            <a:pPr>
              <a:lnSpc>
                <a:spcPct val="90000"/>
              </a:lnSpc>
            </a:pPr>
            <a:r>
              <a:rPr lang="en-US" altLang="en-US" sz="2400" noProof="0" dirty="0">
                <a:latin typeface="Times New Roman" panose="02020603050405020304" pitchFamily="18" charset="0"/>
                <a:cs typeface="Times New Roman" panose="02020603050405020304" pitchFamily="18" charset="0"/>
              </a:rPr>
              <a:t>What are they?</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meeting conducted by technical people.</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technical assessment of a work product created during the software engineering process.</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software quality assurance mechanism.</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training ground.</a:t>
            </a:r>
          </a:p>
        </p:txBody>
      </p:sp>
      <p:sp>
        <p:nvSpPr>
          <p:cNvPr id="11" name="Content Placeholder 10"/>
          <p:cNvSpPr>
            <a:spLocks noGrp="1"/>
          </p:cNvSpPr>
          <p:nvPr>
            <p:ph sz="quarter" idx="16"/>
          </p:nvPr>
        </p:nvSpPr>
        <p:spPr>
          <a:xfrm>
            <a:off x="342900" y="4163625"/>
            <a:ext cx="8458200" cy="2119943"/>
          </a:xfrm>
        </p:spPr>
        <p:txBody>
          <a:bodyPr>
            <a:normAutofit/>
          </a:bodyPr>
          <a:lstStyle/>
          <a:p>
            <a:pPr>
              <a:lnSpc>
                <a:spcPct val="90000"/>
              </a:lnSpc>
            </a:pPr>
            <a:r>
              <a:rPr lang="en-US" sz="2400" noProof="0" dirty="0">
                <a:latin typeface="Times New Roman" panose="02020603050405020304" pitchFamily="18" charset="0"/>
                <a:cs typeface="Times New Roman" panose="02020603050405020304" pitchFamily="18" charset="0"/>
              </a:rPr>
              <a:t>What they are not!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project summary or progress assessment.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meeting intended solely to impart information.</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mechanism for political or personal reprisal!</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Agile Reviews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4094282"/>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During the sprint planning meeting, user stories are reviewed and ordered according to priority.</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daily Scrum meeting is an informal way to ensure that team members are all working on the same priorities and try to catch any defects that may cause the sprint to fail.</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sprint review meeting is often conducted using guidelines like the formal technical review discussed in this chapter.</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sprint retrospective meeting really a postmortem meeting in that the development team is trying to capture its lessons learned.</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dirty="0"/>
          </a:p>
        </p:txBody>
      </p:sp>
    </p:spTree>
    <p:extLst>
      <p:ext uri="{BB962C8B-B14F-4D97-AF65-F5344CB8AC3E}">
        <p14:creationId xmlns:p14="http://schemas.microsoft.com/office/powerpoint/2010/main" val="127583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1080484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22</a:t>
            </a:fld>
            <a:endParaRPr lang="en-US" dirty="0"/>
          </a:p>
        </p:txBody>
      </p:sp>
    </p:spTree>
    <p:extLst>
      <p:ext uri="{BB962C8B-B14F-4D97-AF65-F5344CB8AC3E}">
        <p14:creationId xmlns:p14="http://schemas.microsoft.com/office/powerpoint/2010/main" val="4245016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Effort Expended With and Without Reviews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lstStyle/>
          <a:p>
            <a:r>
              <a:rPr lang="en-US" noProof="0" dirty="0">
                <a:latin typeface="Times New Roman" panose="02020603050405020304" pitchFamily="18" charset="0"/>
                <a:cs typeface="Times New Roman" panose="02020603050405020304" pitchFamily="18" charset="0"/>
              </a:rPr>
              <a:t>A graph plots expended effort with and without inspection. The graph is plots time on the x-axis and effort on the y-axis. The time axis has intervals for planning, requirements, design, code, test and deployment. The curve for with inspection shows and increase in effort expenses for planning, requirements, design and code. The curve begins to fall from test to deployment displaying a decrease in effort. The curve for with inspection shows and increase in effort expenses for planning, requirements, design and code. The curve begins to fall from test to deployment displaying a decrease in effort. Without inspection curve shows less effort is expensed for the planning, requirements, design and code phases, the curve is below the with inspection curve. Between test and deployment, the without inspection curve displays greater expensed effort when compared to the with inspection curve. The curve is above the with inspection curve.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23</a:t>
            </a:fld>
            <a:endParaRPr lang="en-US" dirty="0"/>
          </a:p>
        </p:txBody>
      </p:sp>
    </p:spTree>
    <p:extLst>
      <p:ext uri="{BB962C8B-B14F-4D97-AF65-F5344CB8AC3E}">
        <p14:creationId xmlns:p14="http://schemas.microsoft.com/office/powerpoint/2010/main" val="57252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Reference Model for Technical Reviews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lstStyle/>
          <a:p>
            <a:r>
              <a:rPr lang="en-US" noProof="0" dirty="0">
                <a:latin typeface="Times New Roman" panose="02020603050405020304" pitchFamily="18" charset="0"/>
                <a:cs typeface="Times New Roman" panose="02020603050405020304" pitchFamily="18" charset="0"/>
              </a:rPr>
              <a:t>A diagram displays reference model for technical reviews. The center of the diagram is labeled review and the components around the center are planning and preparation, meeting structure, correction and verification, and roles individuals play.</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24</a:t>
            </a:fld>
            <a:endParaRPr lang="en-US" dirty="0"/>
          </a:p>
        </p:txBody>
      </p:sp>
    </p:spTree>
    <p:extLst>
      <p:ext uri="{BB962C8B-B14F-4D97-AF65-F5344CB8AC3E}">
        <p14:creationId xmlns:p14="http://schemas.microsoft.com/office/powerpoint/2010/main" val="3449189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Cost Impact of Software Defects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366094" cy="4058772"/>
          </a:xfrm>
        </p:spPr>
        <p:txBody>
          <a:bodyPr vert="horz" lIns="91440" tIns="45720" rIns="91440" bIns="45720" rtlCol="0">
            <a:noAutofit/>
          </a:bodyPr>
          <a:lstStyle/>
          <a:p>
            <a:pPr marL="291600" lvl="1" indent="-291600">
              <a:lnSpc>
                <a:spcPct val="90000"/>
              </a:lnSpc>
              <a:spcBef>
                <a:spcPts val="1000"/>
              </a:spcBef>
              <a:spcAft>
                <a:spcPts val="0"/>
              </a:spcAft>
            </a:pPr>
            <a:r>
              <a:rPr lang="en-US" altLang="en-US" sz="2400" i="1" noProof="0" dirty="0">
                <a:solidFill>
                  <a:schemeClr val="tx1"/>
                </a:solidFill>
                <a:latin typeface="Times New Roman" panose="02020603050405020304" pitchFamily="18" charset="0"/>
                <a:cs typeface="Times New Roman" panose="02020603050405020304" pitchFamily="18" charset="0"/>
              </a:rPr>
              <a:t>Error</a:t>
            </a:r>
            <a:r>
              <a:rPr lang="en-US" altLang="en-US" sz="2400" noProof="0" dirty="0">
                <a:solidFill>
                  <a:schemeClr val="tx1"/>
                </a:solidFill>
                <a:latin typeface="Times New Roman" panose="02020603050405020304" pitchFamily="18" charset="0"/>
                <a:cs typeface="Times New Roman" panose="02020603050405020304" pitchFamily="18" charset="0"/>
              </a:rPr>
              <a:t>—a quality problem found </a:t>
            </a:r>
            <a:r>
              <a:rPr lang="en-US" altLang="en-US" sz="2400" i="1" noProof="0" dirty="0">
                <a:solidFill>
                  <a:schemeClr val="tx1"/>
                </a:solidFill>
                <a:latin typeface="Times New Roman" panose="02020603050405020304" pitchFamily="18" charset="0"/>
                <a:cs typeface="Times New Roman" panose="02020603050405020304" pitchFamily="18" charset="0"/>
              </a:rPr>
              <a:t>before</a:t>
            </a:r>
            <a:r>
              <a:rPr lang="en-US" altLang="en-US" sz="2400" noProof="0" dirty="0">
                <a:solidFill>
                  <a:schemeClr val="tx1"/>
                </a:solidFill>
                <a:latin typeface="Times New Roman" panose="02020603050405020304" pitchFamily="18" charset="0"/>
                <a:cs typeface="Times New Roman" panose="02020603050405020304" pitchFamily="18" charset="0"/>
              </a:rPr>
              <a:t> the software is released to end users.</a:t>
            </a:r>
          </a:p>
          <a:p>
            <a:pPr marL="291600" lvl="1" indent="-291600">
              <a:lnSpc>
                <a:spcPct val="90000"/>
              </a:lnSpc>
              <a:spcBef>
                <a:spcPts val="1000"/>
              </a:spcBef>
              <a:spcAft>
                <a:spcPts val="0"/>
              </a:spcAft>
            </a:pPr>
            <a:r>
              <a:rPr lang="en-US" altLang="en-US" sz="2400" i="1" noProof="0" dirty="0">
                <a:solidFill>
                  <a:schemeClr val="tx1"/>
                </a:solidFill>
                <a:latin typeface="Times New Roman" panose="02020603050405020304" pitchFamily="18" charset="0"/>
                <a:cs typeface="Times New Roman" panose="02020603050405020304" pitchFamily="18" charset="0"/>
              </a:rPr>
              <a:t>Defect—</a:t>
            </a:r>
            <a:r>
              <a:rPr lang="en-US" altLang="en-US" sz="2400" noProof="0" dirty="0">
                <a:solidFill>
                  <a:schemeClr val="tx1"/>
                </a:solidFill>
                <a:latin typeface="Times New Roman" panose="02020603050405020304" pitchFamily="18" charset="0"/>
                <a:cs typeface="Times New Roman" panose="02020603050405020304" pitchFamily="18" charset="0"/>
              </a:rPr>
              <a:t>a quality problem found only</a:t>
            </a:r>
            <a:r>
              <a:rPr lang="en-US" altLang="en-US" sz="2400" i="1" noProof="0" dirty="0">
                <a:solidFill>
                  <a:schemeClr val="tx1"/>
                </a:solidFill>
                <a:latin typeface="Times New Roman" panose="02020603050405020304" pitchFamily="18" charset="0"/>
                <a:cs typeface="Times New Roman" panose="02020603050405020304" pitchFamily="18" charset="0"/>
              </a:rPr>
              <a:t> after</a:t>
            </a:r>
            <a:r>
              <a:rPr lang="en-US" altLang="en-US" sz="2400" noProof="0" dirty="0">
                <a:solidFill>
                  <a:schemeClr val="tx1"/>
                </a:solidFill>
                <a:latin typeface="Times New Roman" panose="02020603050405020304" pitchFamily="18" charset="0"/>
                <a:cs typeface="Times New Roman" panose="02020603050405020304" pitchFamily="18" charset="0"/>
              </a:rPr>
              <a:t> the software has been released to end-users.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We make this distinction because errors and defects have very different economic, business, psychological, and human impact.</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Design activities introduce 50 to 65% of all software defects.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Review activities have been shown to be 75% effective in uncovering design flaws.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The sooner you find a defect the cheaper it is to fix it.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2152209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Defect Amplification and Removal</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458267"/>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Defect amplification </a:t>
            </a:r>
            <a:r>
              <a:rPr lang="en-US" sz="2400" noProof="0" dirty="0">
                <a:latin typeface="Times New Roman" panose="02020603050405020304" pitchFamily="18" charset="0"/>
                <a:cs typeface="Times New Roman" panose="02020603050405020304" pitchFamily="18" charset="0"/>
              </a:rPr>
              <a:t>is a term used to describe how an defect introduced early in the software engineering work flow (for example: during requirement modeling) and undetected, can and often will be amplified into multiple errors during design and more errors in construction.</a:t>
            </a:r>
          </a:p>
          <a:p>
            <a:pPr marL="291600" indent="-291600">
              <a:lnSpc>
                <a:spcPct val="90000"/>
              </a:lnSpc>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Defect propagation </a:t>
            </a:r>
            <a:r>
              <a:rPr lang="en-US" sz="2400" noProof="0" dirty="0">
                <a:latin typeface="Times New Roman" panose="02020603050405020304" pitchFamily="18" charset="0"/>
                <a:cs typeface="Times New Roman" panose="02020603050405020304" pitchFamily="18" charset="0"/>
              </a:rPr>
              <a:t>is a term used to describe the impact an undiscovered defect has on future development activities or product behavior.</a:t>
            </a:r>
          </a:p>
          <a:p>
            <a:pPr marL="291600" indent="-291600">
              <a:lnSpc>
                <a:spcPct val="90000"/>
              </a:lnSpc>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Technical debt</a:t>
            </a:r>
            <a:r>
              <a:rPr lang="en-US" sz="2400" noProof="0" dirty="0">
                <a:latin typeface="Times New Roman" panose="02020603050405020304" pitchFamily="18" charset="0"/>
                <a:cs typeface="Times New Roman" panose="02020603050405020304" pitchFamily="18" charset="0"/>
              </a:rPr>
              <a:t> is the term used to describe the costs incurred by failing to find and fix defects early or failing to update documentation following software changes.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209006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Review Metrics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Preparation effort</a:t>
            </a:r>
            <a:r>
              <a:rPr lang="en-US" altLang="en-US" i="1" noProof="0" dirty="0">
                <a:solidFill>
                  <a:schemeClr val="tx1"/>
                </a:solidFill>
                <a:latin typeface="Times New Roman" panose="02020603050405020304" pitchFamily="18" charset="0"/>
                <a:cs typeface="Times New Roman" panose="02020603050405020304" pitchFamily="18" charset="0"/>
              </a:rPr>
              <a:t>, E</a:t>
            </a:r>
            <a:r>
              <a:rPr lang="en-US" altLang="en-US" i="1" baseline="-25000" noProof="0" dirty="0">
                <a:solidFill>
                  <a:schemeClr val="tx1"/>
                </a:solidFill>
                <a:latin typeface="Times New Roman" panose="02020603050405020304" pitchFamily="18" charset="0"/>
                <a:cs typeface="Times New Roman" panose="02020603050405020304" pitchFamily="18" charset="0"/>
              </a:rPr>
              <a:t>p </a:t>
            </a:r>
            <a:r>
              <a:rPr lang="en-US" altLang="en-US" noProof="0" dirty="0">
                <a:solidFill>
                  <a:schemeClr val="tx1"/>
                </a:solidFill>
                <a:latin typeface="Times New Roman" panose="02020603050405020304" pitchFamily="18" charset="0"/>
                <a:cs typeface="Times New Roman" panose="02020603050405020304" pitchFamily="18" charset="0"/>
              </a:rPr>
              <a:t>— the effort (in person-hours) required to review a work product prior to the actual review meeting.</a:t>
            </a:r>
          </a:p>
          <a:p>
            <a:pPr marL="291600" indent="-291600">
              <a:lnSpc>
                <a:spcPct val="90000"/>
              </a:lnSpc>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Assessment effort</a:t>
            </a:r>
            <a:r>
              <a:rPr lang="en-US" altLang="en-US"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err="1">
                <a:solidFill>
                  <a:schemeClr val="tx1"/>
                </a:solidFill>
                <a:latin typeface="Times New Roman" panose="02020603050405020304" pitchFamily="18" charset="0"/>
                <a:cs typeface="Times New Roman" panose="02020603050405020304" pitchFamily="18" charset="0"/>
              </a:rPr>
              <a:t>E</a:t>
            </a:r>
            <a:r>
              <a:rPr lang="en-US" altLang="en-US" i="1" baseline="-25000" noProof="0" dirty="0" err="1">
                <a:solidFill>
                  <a:schemeClr val="tx1"/>
                </a:solidFill>
                <a:latin typeface="Times New Roman" panose="02020603050405020304" pitchFamily="18" charset="0"/>
                <a:cs typeface="Times New Roman" panose="02020603050405020304" pitchFamily="18" charset="0"/>
              </a:rPr>
              <a:t>a</a:t>
            </a:r>
            <a:r>
              <a:rPr lang="en-US" altLang="en-US" i="1" baseline="-250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 the effort (in person-hours) that is expending during the actual review.</a:t>
            </a:r>
          </a:p>
          <a:p>
            <a:pPr marL="291600" indent="-291600">
              <a:lnSpc>
                <a:spcPct val="90000"/>
              </a:lnSpc>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Rework effort</a:t>
            </a:r>
            <a:r>
              <a:rPr lang="en-US" altLang="en-US"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err="1">
                <a:solidFill>
                  <a:schemeClr val="tx1"/>
                </a:solidFill>
                <a:latin typeface="Times New Roman" panose="02020603050405020304" pitchFamily="18" charset="0"/>
                <a:cs typeface="Times New Roman" panose="02020603050405020304" pitchFamily="18" charset="0"/>
              </a:rPr>
              <a:t>E</a:t>
            </a:r>
            <a:r>
              <a:rPr lang="en-US" altLang="en-US" i="1" baseline="-25000" noProof="0" dirty="0" err="1">
                <a:solidFill>
                  <a:schemeClr val="tx1"/>
                </a:solidFill>
                <a:latin typeface="Times New Roman" panose="02020603050405020304" pitchFamily="18" charset="0"/>
                <a:cs typeface="Times New Roman" panose="02020603050405020304" pitchFamily="18" charset="0"/>
              </a:rPr>
              <a:t>r</a:t>
            </a:r>
            <a:r>
              <a:rPr lang="en-US" altLang="en-US" i="1" baseline="-250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 the effort (in person-hours) that is dedicated to the correction of those errors uncovered during the review.</a:t>
            </a:r>
          </a:p>
          <a:p>
            <a:pPr marL="291600" indent="-291600">
              <a:lnSpc>
                <a:spcPct val="90000"/>
              </a:lnSpc>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Work product size</a:t>
            </a:r>
            <a:r>
              <a:rPr lang="en-US" altLang="en-US" i="1" noProof="0" dirty="0">
                <a:solidFill>
                  <a:schemeClr val="tx1"/>
                </a:solidFill>
                <a:latin typeface="Times New Roman" panose="02020603050405020304" pitchFamily="18" charset="0"/>
                <a:cs typeface="Times New Roman" panose="02020603050405020304" pitchFamily="18" charset="0"/>
              </a:rPr>
              <a:t>, W</a:t>
            </a:r>
            <a:r>
              <a:rPr lang="en-US" altLang="en-US" sz="100"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a:solidFill>
                  <a:schemeClr val="tx1"/>
                </a:solidFill>
                <a:latin typeface="Times New Roman" panose="02020603050405020304" pitchFamily="18" charset="0"/>
                <a:cs typeface="Times New Roman" panose="02020603050405020304" pitchFamily="18" charset="0"/>
              </a:rPr>
              <a:t>P</a:t>
            </a:r>
            <a:r>
              <a:rPr lang="en-US" altLang="en-US" sz="100"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a:solidFill>
                  <a:schemeClr val="tx1"/>
                </a:solidFill>
                <a:latin typeface="Times New Roman" panose="02020603050405020304" pitchFamily="18" charset="0"/>
                <a:cs typeface="Times New Roman" panose="02020603050405020304" pitchFamily="18" charset="0"/>
              </a:rPr>
              <a:t>S </a:t>
            </a:r>
            <a:r>
              <a:rPr lang="en-US" altLang="en-US" noProof="0" dirty="0">
                <a:solidFill>
                  <a:schemeClr val="tx1"/>
                </a:solidFill>
                <a:latin typeface="Times New Roman" panose="02020603050405020304" pitchFamily="18" charset="0"/>
                <a:cs typeface="Times New Roman" panose="02020603050405020304" pitchFamily="18" charset="0"/>
              </a:rPr>
              <a:t>— a measure of the size of the work product that has been reviewed (for example:  the number of U</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L models, or the number of document pages, or the number of lines of code).</a:t>
            </a:r>
          </a:p>
          <a:p>
            <a:pPr marL="291600" indent="-291600">
              <a:lnSpc>
                <a:spcPct val="90000"/>
              </a:lnSpc>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Minor errors found</a:t>
            </a:r>
            <a:r>
              <a:rPr lang="en-US" altLang="en-US"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err="1">
                <a:solidFill>
                  <a:schemeClr val="tx1"/>
                </a:solidFill>
                <a:latin typeface="Times New Roman" panose="02020603050405020304" pitchFamily="18" charset="0"/>
                <a:cs typeface="Times New Roman" panose="02020603050405020304" pitchFamily="18" charset="0"/>
              </a:rPr>
              <a:t>Err</a:t>
            </a:r>
            <a:r>
              <a:rPr lang="en-US" altLang="en-US" i="1" baseline="-25000" noProof="0" dirty="0" err="1">
                <a:solidFill>
                  <a:schemeClr val="tx1"/>
                </a:solidFill>
                <a:latin typeface="Times New Roman" panose="02020603050405020304" pitchFamily="18" charset="0"/>
                <a:cs typeface="Times New Roman" panose="02020603050405020304" pitchFamily="18" charset="0"/>
              </a:rPr>
              <a:t>minor</a:t>
            </a:r>
            <a:r>
              <a:rPr lang="en-US" altLang="en-US" i="1" baseline="-250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 the number of errors found that can be categorized as minor (requiring less than some pre-specified effort to correct).</a:t>
            </a:r>
          </a:p>
          <a:p>
            <a:pPr marL="291600" indent="-291600">
              <a:lnSpc>
                <a:spcPct val="90000"/>
              </a:lnSpc>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Major errors found</a:t>
            </a:r>
            <a:r>
              <a:rPr lang="en-US" altLang="en-US"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err="1">
                <a:solidFill>
                  <a:schemeClr val="tx1"/>
                </a:solidFill>
                <a:latin typeface="Times New Roman" panose="02020603050405020304" pitchFamily="18" charset="0"/>
                <a:cs typeface="Times New Roman" panose="02020603050405020304" pitchFamily="18" charset="0"/>
              </a:rPr>
              <a:t>Err</a:t>
            </a:r>
            <a:r>
              <a:rPr lang="en-US" altLang="en-US" i="1" baseline="-25000" noProof="0" dirty="0" err="1">
                <a:solidFill>
                  <a:schemeClr val="tx1"/>
                </a:solidFill>
                <a:latin typeface="Times New Roman" panose="02020603050405020304" pitchFamily="18" charset="0"/>
                <a:cs typeface="Times New Roman" panose="02020603050405020304" pitchFamily="18" charset="0"/>
              </a:rPr>
              <a:t>major</a:t>
            </a:r>
            <a:r>
              <a:rPr lang="en-US" altLang="en-US" i="1" baseline="-250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 the number of errors found that can be categorized as major (requiring more than some pre-specified effort to correct).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250220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Review Metrics</a:t>
            </a:r>
            <a:r>
              <a:rPr lang="en-US" sz="4000" b="0" noProof="0" dirty="0">
                <a:latin typeface="Times New Roman" panose="02020603050405020304" pitchFamily="18" charset="0"/>
                <a:cs typeface="Times New Roman" panose="02020603050405020304" pitchFamily="18" charset="0"/>
              </a:rPr>
              <a:t>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1129140"/>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Total errors found, </a:t>
            </a:r>
            <a:r>
              <a:rPr lang="en-US" noProof="0" dirty="0" err="1">
                <a:latin typeface="Times New Roman" panose="02020603050405020304" pitchFamily="18" charset="0"/>
                <a:cs typeface="Times New Roman" panose="02020603050405020304" pitchFamily="18" charset="0"/>
              </a:rPr>
              <a:t>Errtot</a:t>
            </a:r>
            <a:r>
              <a:rPr lang="en-US" noProof="0" dirty="0">
                <a:latin typeface="Times New Roman" panose="02020603050405020304" pitchFamily="18" charset="0"/>
                <a:cs typeface="Times New Roman" panose="02020603050405020304" pitchFamily="18" charset="0"/>
              </a:rPr>
              <a:t>. Represents the sum of the errors found:</a:t>
            </a:r>
          </a:p>
          <a:p>
            <a:pPr marL="455613" lvl="3" indent="0">
              <a:buNone/>
            </a:pPr>
            <a:r>
              <a:rPr lang="en-US" sz="2000" noProof="0" dirty="0" err="1">
                <a:latin typeface="Times New Roman" panose="02020603050405020304" pitchFamily="18" charset="0"/>
                <a:cs typeface="Times New Roman" panose="02020603050405020304" pitchFamily="18" charset="0"/>
              </a:rPr>
              <a:t>Err</a:t>
            </a:r>
            <a:r>
              <a:rPr lang="en-US" sz="2000" baseline="-25000" noProof="0" dirty="0" err="1">
                <a:latin typeface="Times New Roman" panose="02020603050405020304" pitchFamily="18" charset="0"/>
                <a:cs typeface="Times New Roman" panose="02020603050405020304" pitchFamily="18" charset="0"/>
              </a:rPr>
              <a:t>tot</a:t>
            </a:r>
            <a:r>
              <a:rPr lang="en-US" sz="2000" noProof="0" dirty="0">
                <a:latin typeface="Times New Roman" panose="02020603050405020304" pitchFamily="18" charset="0"/>
                <a:cs typeface="Times New Roman" panose="02020603050405020304" pitchFamily="18" charset="0"/>
              </a:rPr>
              <a:t> = </a:t>
            </a:r>
            <a:r>
              <a:rPr lang="en-US" sz="2000" noProof="0" dirty="0" err="1">
                <a:latin typeface="Times New Roman" panose="02020603050405020304" pitchFamily="18" charset="0"/>
                <a:cs typeface="Times New Roman" panose="02020603050405020304" pitchFamily="18" charset="0"/>
              </a:rPr>
              <a:t>Err</a:t>
            </a:r>
            <a:r>
              <a:rPr lang="en-US" sz="2000" baseline="-25000" noProof="0" dirty="0" err="1">
                <a:latin typeface="Times New Roman" panose="02020603050405020304" pitchFamily="18" charset="0"/>
                <a:cs typeface="Times New Roman" panose="02020603050405020304" pitchFamily="18" charset="0"/>
              </a:rPr>
              <a:t>minor</a:t>
            </a:r>
            <a:r>
              <a:rPr lang="en-US" sz="2000" noProof="0" dirty="0">
                <a:latin typeface="Times New Roman" panose="02020603050405020304" pitchFamily="18" charset="0"/>
                <a:cs typeface="Times New Roman" panose="02020603050405020304" pitchFamily="18" charset="0"/>
              </a:rPr>
              <a:t> + </a:t>
            </a:r>
            <a:r>
              <a:rPr lang="en-US" sz="2000" noProof="0" dirty="0" err="1">
                <a:latin typeface="Times New Roman" panose="02020603050405020304" pitchFamily="18" charset="0"/>
                <a:cs typeface="Times New Roman" panose="02020603050405020304" pitchFamily="18" charset="0"/>
              </a:rPr>
              <a:t>Err</a:t>
            </a:r>
            <a:r>
              <a:rPr lang="en-US" sz="2000" baseline="-25000" noProof="0" dirty="0" err="1">
                <a:latin typeface="Times New Roman" panose="02020603050405020304" pitchFamily="18" charset="0"/>
                <a:cs typeface="Times New Roman" panose="02020603050405020304" pitchFamily="18" charset="0"/>
              </a:rPr>
              <a:t>major</a:t>
            </a:r>
            <a:endParaRPr lang="en-US" b="1" noProof="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7"/>
          </p:nvPr>
        </p:nvSpPr>
        <p:spPr>
          <a:xfrm>
            <a:off x="342900" y="2699150"/>
            <a:ext cx="8458200" cy="1260291"/>
          </a:xfrm>
        </p:spPr>
        <p:txBody>
          <a:bodyPr>
            <a:normAutofit/>
          </a:bodyPr>
          <a:lstStyle/>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Error density. </a:t>
            </a:r>
            <a:r>
              <a:rPr lang="en-US" noProof="0" dirty="0">
                <a:latin typeface="Times New Roman" panose="02020603050405020304" pitchFamily="18" charset="0"/>
                <a:cs typeface="Times New Roman" panose="02020603050405020304" pitchFamily="18" charset="0"/>
              </a:rPr>
              <a:t>Represents the errors found per unit of work product reviewed:</a:t>
            </a:r>
          </a:p>
          <a:p>
            <a:pPr marL="455613" lvl="3" indent="0">
              <a:buNone/>
            </a:pPr>
            <a:r>
              <a:rPr lang="en-US" sz="2000" noProof="0" dirty="0">
                <a:latin typeface="Times New Roman" panose="02020603050405020304" pitchFamily="18" charset="0"/>
                <a:cs typeface="Times New Roman" panose="02020603050405020304" pitchFamily="18" charset="0"/>
              </a:rPr>
              <a:t>Error density = </a:t>
            </a:r>
            <a:r>
              <a:rPr lang="en-US" sz="2000" noProof="0" dirty="0" err="1">
                <a:latin typeface="Times New Roman" panose="02020603050405020304" pitchFamily="18" charset="0"/>
                <a:cs typeface="Times New Roman" panose="02020603050405020304" pitchFamily="18" charset="0"/>
              </a:rPr>
              <a:t>Err</a:t>
            </a:r>
            <a:r>
              <a:rPr lang="en-US" sz="2000" baseline="-25000" noProof="0" dirty="0" err="1">
                <a:latin typeface="Times New Roman" panose="02020603050405020304" pitchFamily="18" charset="0"/>
                <a:cs typeface="Times New Roman" panose="02020603050405020304" pitchFamily="18" charset="0"/>
              </a:rPr>
              <a:t>tot</a:t>
            </a:r>
            <a:r>
              <a:rPr lang="en-US" sz="2000" baseline="-25000" noProof="0" dirty="0">
                <a:latin typeface="Times New Roman" panose="02020603050405020304" pitchFamily="18" charset="0"/>
                <a:cs typeface="Times New Roman" panose="02020603050405020304" pitchFamily="18" charset="0"/>
              </a:rPr>
              <a:t> </a:t>
            </a:r>
            <a:r>
              <a:rPr lang="en-US" sz="2000" noProof="0" dirty="0">
                <a:latin typeface="Times New Roman" panose="02020603050405020304" pitchFamily="18" charset="0"/>
                <a:cs typeface="Times New Roman" panose="02020603050405020304" pitchFamily="18" charset="0"/>
              </a:rPr>
              <a:t> ÷   W</a:t>
            </a:r>
            <a:r>
              <a:rPr lang="en-US" sz="100" noProof="0" dirty="0">
                <a:latin typeface="Times New Roman" panose="02020603050405020304" pitchFamily="18" charset="0"/>
                <a:cs typeface="Times New Roman" panose="02020603050405020304" pitchFamily="18" charset="0"/>
              </a:rPr>
              <a:t> </a:t>
            </a:r>
            <a:r>
              <a:rPr lang="en-US" sz="2000" noProof="0" dirty="0">
                <a:latin typeface="Times New Roman" panose="02020603050405020304" pitchFamily="18" charset="0"/>
                <a:cs typeface="Times New Roman" panose="02020603050405020304" pitchFamily="18" charset="0"/>
              </a:rPr>
              <a:t>P</a:t>
            </a:r>
            <a:r>
              <a:rPr lang="en-US" sz="100" noProof="0" dirty="0">
                <a:latin typeface="Times New Roman" panose="02020603050405020304" pitchFamily="18" charset="0"/>
                <a:cs typeface="Times New Roman" panose="02020603050405020304" pitchFamily="18" charset="0"/>
              </a:rPr>
              <a:t> </a:t>
            </a:r>
            <a:r>
              <a:rPr lang="en-US" sz="2000" noProof="0" dirty="0">
                <a:latin typeface="Times New Roman" panose="02020603050405020304" pitchFamily="18" charset="0"/>
                <a:cs typeface="Times New Roman" panose="02020603050405020304" pitchFamily="18" charset="0"/>
              </a:rPr>
              <a:t>S</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339018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Metrics Example </a:t>
            </a:r>
            <a:r>
              <a:rPr lang="en-US" sz="1000" b="0" noProof="0" dirty="0">
                <a:latin typeface="Times New Roman" panose="02020603050405020304" pitchFamily="18" charset="0"/>
                <a:cs typeface="Times New Roman" panose="02020603050405020304" pitchFamily="18" charset="0"/>
              </a:rPr>
              <a:t>1</a:t>
            </a:r>
            <a:r>
              <a:rPr lang="en-US" sz="2800" noProof="0" dirty="0">
                <a:latin typeface="Times New Roman" panose="02020603050405020304" pitchFamily="18" charset="0"/>
                <a:cs typeface="Times New Roman" panose="02020603050405020304" pitchFamily="18" charset="0"/>
              </a:rPr>
              <a:t> </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467599"/>
          </a:xfrm>
        </p:spPr>
        <p:txBody>
          <a:bodyPr vert="horz" lIns="91440" tIns="45720" rIns="91440" bIns="45720" rtlCol="0">
            <a:noAutofit/>
          </a:bodyPr>
          <a:lstStyle/>
          <a:p>
            <a:pPr marL="291600" lvl="1" indent="-291600">
              <a:lnSpc>
                <a:spcPct val="90000"/>
              </a:lnSpc>
              <a:spcBef>
                <a:spcPts val="25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The average defect density for a requirements model is 0.68 errors per page, and a new requirement model is 40 pages long.</a:t>
            </a:r>
          </a:p>
          <a:p>
            <a:pPr marL="291600" lvl="1" indent="-291600">
              <a:lnSpc>
                <a:spcPct val="90000"/>
              </a:lnSpc>
              <a:spcBef>
                <a:spcPts val="25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rough estimate suggests that your software team will find about 27 errors during the review of the document. </a:t>
            </a:r>
          </a:p>
          <a:p>
            <a:pPr marL="291600" lvl="1" indent="-291600">
              <a:lnSpc>
                <a:spcPct val="90000"/>
              </a:lnSpc>
              <a:spcBef>
                <a:spcPts val="25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If you find only 9 errors, you’ve done an extremely good job in developing the requirements model </a:t>
            </a:r>
            <a:r>
              <a:rPr lang="en-US" altLang="en-US" sz="2400" i="1" noProof="0" dirty="0">
                <a:solidFill>
                  <a:schemeClr val="tx1"/>
                </a:solidFill>
                <a:latin typeface="Times New Roman" panose="02020603050405020304" pitchFamily="18" charset="0"/>
                <a:cs typeface="Times New Roman" panose="02020603050405020304" pitchFamily="18" charset="0"/>
              </a:rPr>
              <a:t>or</a:t>
            </a:r>
            <a:r>
              <a:rPr lang="en-US" altLang="en-US" sz="2400" noProof="0" dirty="0">
                <a:solidFill>
                  <a:schemeClr val="tx1"/>
                </a:solidFill>
                <a:latin typeface="Times New Roman" panose="02020603050405020304" pitchFamily="18" charset="0"/>
                <a:cs typeface="Times New Roman" panose="02020603050405020304" pitchFamily="18" charset="0"/>
              </a:rPr>
              <a:t> your review approach was not thorough enough.</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38466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Metrics Example </a:t>
            </a:r>
            <a:r>
              <a:rPr lang="en-US" sz="1000" b="0" noProof="0" dirty="0">
                <a:latin typeface="Times New Roman" panose="02020603050405020304" pitchFamily="18" charset="0"/>
                <a:cs typeface="Times New Roman" panose="02020603050405020304" pitchFamily="18" charset="0"/>
              </a:rPr>
              <a:t>2</a:t>
            </a:r>
            <a:r>
              <a:rPr lang="en-US" sz="2800" noProof="0" dirty="0">
                <a:latin typeface="Times New Roman" panose="02020603050405020304" pitchFamily="18" charset="0"/>
                <a:cs typeface="Times New Roman" panose="02020603050405020304" pitchFamily="18" charset="0"/>
              </a:rPr>
              <a:t> </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7886700" cy="4268306"/>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The effort required to correct a minor model error (immediately after the review) was found to require 4 person-hours.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The effort required for a major requirement error was found to be 18 person-hours.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Examining the review data collected, you find that minor errors occur about 6 times more frequently than major errors.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Therefore, you can estimate that the average effort to find and correct a requirements error during review is about 6 person-hours.</a:t>
            </a:r>
            <a:endParaRPr lang="en-US" altLang="en-US" sz="20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1414347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Metrics Example </a:t>
            </a:r>
            <a:r>
              <a:rPr lang="en-US" sz="1000" b="0" noProof="0" dirty="0">
                <a:latin typeface="Times New Roman" panose="02020603050405020304" pitchFamily="18" charset="0"/>
                <a:cs typeface="Times New Roman" panose="02020603050405020304" pitchFamily="18" charset="0"/>
              </a:rPr>
              <a:t>3</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1685565"/>
          </a:xfrm>
        </p:spPr>
        <p:txBody>
          <a:bodyPr vert="horz" lIns="91440" tIns="45720" rIns="91440" bIns="45720" rtlCol="0">
            <a:noAutofit/>
          </a:bodyPr>
          <a:lstStyle/>
          <a:p>
            <a:pPr marL="291600" indent="-291600">
              <a:lnSpc>
                <a:spcPct val="90000"/>
              </a:lnSpc>
              <a:spcBef>
                <a:spcPts val="2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Requirements related errors uncovered during testing require an average of 45 person-hours to find and correct. Using the averages noted, we get:</a:t>
            </a:r>
          </a:p>
          <a:p>
            <a:pPr marL="291600" indent="-291600">
              <a:lnSpc>
                <a:spcPct val="90000"/>
              </a:lnSpc>
              <a:spcBef>
                <a:spcPts val="2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Effort saved per error  = </a:t>
            </a:r>
            <a:r>
              <a:rPr lang="en-US" altLang="en-US" sz="2400" noProof="0" dirty="0" err="1">
                <a:solidFill>
                  <a:schemeClr val="tx1"/>
                </a:solidFill>
                <a:latin typeface="Times New Roman" panose="02020603050405020304" pitchFamily="18" charset="0"/>
                <a:cs typeface="Times New Roman" panose="02020603050405020304" pitchFamily="18" charset="0"/>
              </a:rPr>
              <a:t>E</a:t>
            </a:r>
            <a:r>
              <a:rPr lang="en-US" altLang="en-US" sz="2400" baseline="-25000" noProof="0" dirty="0" err="1">
                <a:solidFill>
                  <a:schemeClr val="tx1"/>
                </a:solidFill>
                <a:latin typeface="Times New Roman" panose="02020603050405020304" pitchFamily="18" charset="0"/>
                <a:cs typeface="Times New Roman" panose="02020603050405020304" pitchFamily="18" charset="0"/>
              </a:rPr>
              <a:t>testing</a:t>
            </a:r>
            <a:r>
              <a:rPr lang="en-US" altLang="en-US" sz="2400" noProof="0" dirty="0">
                <a:solidFill>
                  <a:schemeClr val="tx1"/>
                </a:solidFill>
                <a:latin typeface="Times New Roman" panose="02020603050405020304" pitchFamily="18" charset="0"/>
                <a:cs typeface="Times New Roman" panose="02020603050405020304" pitchFamily="18" charset="0"/>
              </a:rPr>
              <a:t> – </a:t>
            </a:r>
            <a:r>
              <a:rPr lang="en-US" altLang="en-US" sz="2400" noProof="0" dirty="0" err="1">
                <a:solidFill>
                  <a:schemeClr val="tx1"/>
                </a:solidFill>
                <a:latin typeface="Times New Roman" panose="02020603050405020304" pitchFamily="18" charset="0"/>
                <a:cs typeface="Times New Roman" panose="02020603050405020304" pitchFamily="18" charset="0"/>
              </a:rPr>
              <a:t>E</a:t>
            </a:r>
            <a:r>
              <a:rPr lang="en-US" altLang="en-US" sz="2400" baseline="-25000" noProof="0" dirty="0" err="1">
                <a:solidFill>
                  <a:schemeClr val="tx1"/>
                </a:solidFill>
                <a:latin typeface="Times New Roman" panose="02020603050405020304" pitchFamily="18" charset="0"/>
                <a:cs typeface="Times New Roman" panose="02020603050405020304" pitchFamily="18" charset="0"/>
              </a:rPr>
              <a:t>reviews</a:t>
            </a:r>
            <a:endParaRPr lang="en-US" altLang="en-US" sz="2000" noProof="0"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CDE4ABFD-066B-4CD7-81BF-DE4CBE8B716F}"/>
              </a:ext>
            </a:extLst>
          </p:cNvPr>
          <p:cNvSpPr>
            <a:spLocks noGrp="1"/>
          </p:cNvSpPr>
          <p:nvPr>
            <p:ph sz="quarter" idx="16"/>
          </p:nvPr>
        </p:nvSpPr>
        <p:spPr>
          <a:xfrm>
            <a:off x="342900" y="3057525"/>
            <a:ext cx="8458200" cy="2124075"/>
          </a:xfrm>
        </p:spPr>
        <p:txBody>
          <a:bodyPr>
            <a:normAutofit/>
          </a:bodyPr>
          <a:lstStyle/>
          <a:p>
            <a:pPr marL="290513" indent="2757488">
              <a:lnSpc>
                <a:spcPct val="90000"/>
              </a:lnSpc>
              <a:spcBef>
                <a:spcPts val="2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 45 – 6  =  39 person-hours/error</a:t>
            </a:r>
          </a:p>
          <a:p>
            <a:pPr marL="291600" indent="-291600">
              <a:lnSpc>
                <a:spcPct val="90000"/>
              </a:lnSpc>
              <a:spcBef>
                <a:spcPts val="2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Since 22 errors were found during the review of the requirements model, a saving of about 858 person-hours of testing effort would be achieved. And that’s just for requirements-related errors.</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2708122233"/>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422</TotalTime>
  <Words>1837</Words>
  <Application>Microsoft Office PowerPoint</Application>
  <PresentationFormat>On-screen Show (4:3)</PresentationFormat>
  <Paragraphs>145</Paragraphs>
  <Slides>24</Slides>
  <Notes>0</Notes>
  <HiddenSlides>3</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24</vt:i4>
      </vt:variant>
    </vt:vector>
  </HeadingPairs>
  <TitlesOfParts>
    <vt:vector size="31" baseType="lpstr">
      <vt:lpstr>Arial</vt:lpstr>
      <vt:lpstr>Times New Roman</vt:lpstr>
      <vt:lpstr>Title Slides Master</vt:lpstr>
      <vt:lpstr>MainContentSlideMaster</vt:lpstr>
      <vt:lpstr>ClosingMaster</vt:lpstr>
      <vt:lpstr>DividerSlideMaster</vt:lpstr>
      <vt:lpstr>ImageDescriptionAppendixSlideMaster</vt:lpstr>
      <vt:lpstr>Chapter 16</vt:lpstr>
      <vt:lpstr>Reviews</vt:lpstr>
      <vt:lpstr>Cost Impact of Software Defects</vt:lpstr>
      <vt:lpstr>Defect Amplification and Removal</vt:lpstr>
      <vt:lpstr>Review Metrics 1</vt:lpstr>
      <vt:lpstr>Review Metrics 2</vt:lpstr>
      <vt:lpstr>Metrics Example 1 </vt:lpstr>
      <vt:lpstr>Metrics Example 2 </vt:lpstr>
      <vt:lpstr>Metrics Example 3</vt:lpstr>
      <vt:lpstr>Effort Expended With and Without Reviews</vt:lpstr>
      <vt:lpstr>Reference Model for Technical Reviews</vt:lpstr>
      <vt:lpstr>Informal Reviews</vt:lpstr>
      <vt:lpstr>Formal Technical Reviews</vt:lpstr>
      <vt:lpstr>Review Meeting</vt:lpstr>
      <vt:lpstr>Review Players</vt:lpstr>
      <vt:lpstr>Review Outcome</vt:lpstr>
      <vt:lpstr>Review Reporting and Record Keeping</vt:lpstr>
      <vt:lpstr>Review Guidelines</vt:lpstr>
      <vt:lpstr>Postmortem Evaluations</vt:lpstr>
      <vt:lpstr>Agile Reviews</vt:lpstr>
      <vt:lpstr>End of Main Content</vt:lpstr>
      <vt:lpstr>Accessibility Content: Text Alternatives for Images</vt:lpstr>
      <vt:lpstr>Effort Expended With and Without Reviews - Text alternative</vt:lpstr>
      <vt:lpstr>Reference Model for Technical Reviews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R, Nithiyanandhan</cp:lastModifiedBy>
  <cp:revision>67</cp:revision>
  <dcterms:created xsi:type="dcterms:W3CDTF">2019-01-22T22:04:31Z</dcterms:created>
  <dcterms:modified xsi:type="dcterms:W3CDTF">2019-10-16T08:38:30Z</dcterms:modified>
</cp:coreProperties>
</file>