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2"/>
  </p:notesMasterIdLst>
  <p:sldIdLst>
    <p:sldId id="284" r:id="rId6"/>
    <p:sldId id="265" r:id="rId7"/>
    <p:sldId id="263" r:id="rId8"/>
    <p:sldId id="268" r:id="rId9"/>
    <p:sldId id="269" r:id="rId10"/>
    <p:sldId id="270" r:id="rId11"/>
    <p:sldId id="266" r:id="rId12"/>
    <p:sldId id="271" r:id="rId13"/>
    <p:sldId id="272" r:id="rId14"/>
    <p:sldId id="274" r:id="rId15"/>
    <p:sldId id="267" r:id="rId16"/>
    <p:sldId id="273" r:id="rId17"/>
    <p:sldId id="275" r:id="rId18"/>
    <p:sldId id="276" r:id="rId19"/>
    <p:sldId id="278" r:id="rId20"/>
    <p:sldId id="277" r:id="rId21"/>
    <p:sldId id="279" r:id="rId22"/>
    <p:sldId id="280" r:id="rId23"/>
    <p:sldId id="281" r:id="rId24"/>
    <p:sldId id="283" r:id="rId25"/>
    <p:sldId id="282" r:id="rId26"/>
    <p:sldId id="285" r:id="rId27"/>
    <p:sldId id="258" r:id="rId28"/>
    <p:sldId id="264"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65"/>
            <p14:sldId id="263"/>
            <p14:sldId id="268"/>
            <p14:sldId id="269"/>
            <p14:sldId id="270"/>
            <p14:sldId id="266"/>
            <p14:sldId id="271"/>
            <p14:sldId id="272"/>
            <p14:sldId id="274"/>
            <p14:sldId id="267"/>
            <p14:sldId id="273"/>
            <p14:sldId id="275"/>
            <p14:sldId id="276"/>
            <p14:sldId id="278"/>
            <p14:sldId id="277"/>
            <p14:sldId id="279"/>
            <p14:sldId id="280"/>
            <p14:sldId id="281"/>
            <p14:sldId id="283"/>
            <p14:sldId id="282"/>
            <p14:sldId id="285"/>
          </p14:sldIdLst>
        </p14:section>
        <p14:section name="Appendix: Image Descriptions for Unsighted Students" id="{9E859B0B-078E-463E-89A6-21C20DD280C4}">
          <p14:sldIdLst>
            <p14:sldId id="258"/>
            <p14:sldId id="264"/>
            <p14:sldId id="286"/>
            <p14:sldId id="28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8" autoAdjust="0"/>
    <p:restoredTop sz="95300" autoAdjust="0"/>
  </p:normalViewPr>
  <p:slideViewPr>
    <p:cSldViewPr snapToGrid="0" showGuides="1">
      <p:cViewPr varScale="1">
        <p:scale>
          <a:sx n="100" d="100"/>
          <a:sy n="100" d="100"/>
        </p:scale>
        <p:origin x="1566" y="84"/>
      </p:cViewPr>
      <p:guideLst>
        <p:guide pos="3264"/>
        <p:guide orient="horz" pos="2256"/>
        <p:guide pos="5640"/>
      </p:guideLst>
    </p:cSldViewPr>
  </p:slideViewPr>
  <p:outlineViewPr>
    <p:cViewPr>
      <p:scale>
        <a:sx n="50" d="100"/>
        <a:sy n="50" d="100"/>
      </p:scale>
      <p:origin x="0" y="-4506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8A1EC-1BC8-483E-8229-63028A878E97}"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DC9C9-2678-4603-A991-9A680C5FD9A6}" type="slidenum">
              <a:rPr lang="en-IN" smtClean="0"/>
              <a:t>‹#›</a:t>
            </a:fld>
            <a:endParaRPr lang="en-IN"/>
          </a:p>
        </p:txBody>
      </p:sp>
    </p:spTree>
    <p:extLst>
      <p:ext uri="{BB962C8B-B14F-4D97-AF65-F5344CB8AC3E}">
        <p14:creationId xmlns:p14="http://schemas.microsoft.com/office/powerpoint/2010/main" val="16269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12110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18</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Software Security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855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Misuse (Abuse) Cases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432975"/>
          </a:xfrm>
        </p:spPr>
        <p:txBody>
          <a:bodyPr vert="horz" lIns="91440" tIns="45720" rIns="91440" bIns="45720" rtlCol="0">
            <a:noAutofit/>
          </a:bodyPr>
          <a:lstStyle/>
          <a:p>
            <a:pPr>
              <a:spcBef>
                <a:spcPts val="1000"/>
              </a:spcBef>
              <a:spcAft>
                <a:spcPts val="0"/>
              </a:spcAft>
            </a:pPr>
            <a:r>
              <a:rPr lang="en-US" sz="2400" noProof="0" dirty="0">
                <a:solidFill>
                  <a:schemeClr val="tx1"/>
                </a:solidFill>
              </a:rPr>
              <a:t>A </a:t>
            </a:r>
            <a:r>
              <a:rPr lang="en-US" sz="2400" b="1" i="1" noProof="0" dirty="0">
                <a:solidFill>
                  <a:schemeClr val="tx1"/>
                </a:solidFill>
              </a:rPr>
              <a:t>misuse case </a:t>
            </a:r>
            <a:r>
              <a:rPr lang="en-US" sz="2400" noProof="0" dirty="0">
                <a:solidFill>
                  <a:schemeClr val="tx1"/>
                </a:solidFill>
              </a:rPr>
              <a:t>can be thought of as a use case that the attacker initiates.</a:t>
            </a:r>
            <a:endParaRPr lang="en-US" noProof="0" dirty="0">
              <a:solidFill>
                <a:schemeClr val="tx1"/>
              </a:solidFill>
            </a:endParaRPr>
          </a:p>
          <a:p>
            <a:pPr>
              <a:spcBef>
                <a:spcPts val="1000"/>
              </a:spcBef>
              <a:spcAft>
                <a:spcPts val="0"/>
              </a:spcAft>
            </a:pPr>
            <a:r>
              <a:rPr lang="en-US" sz="2400" noProof="0" dirty="0">
                <a:solidFill>
                  <a:schemeClr val="tx1"/>
                </a:solidFill>
              </a:rPr>
              <a:t>Misuse cases need to be prioritized as generated.</a:t>
            </a:r>
          </a:p>
          <a:p>
            <a:pPr>
              <a:spcBef>
                <a:spcPts val="1000"/>
              </a:spcBef>
              <a:spcAft>
                <a:spcPts val="0"/>
              </a:spcAft>
            </a:pPr>
            <a:r>
              <a:rPr lang="en-US" sz="2400" noProof="0" dirty="0">
                <a:solidFill>
                  <a:schemeClr val="tx1"/>
                </a:solidFill>
              </a:rPr>
              <a:t>Trying to answer such questions like these help developers to analyze their assumptions and allows them to fix problems up front:</a:t>
            </a:r>
          </a:p>
          <a:p>
            <a:pPr marL="291600" lvl="1" indent="-291600">
              <a:spcBef>
                <a:spcPts val="1000"/>
              </a:spcBef>
              <a:spcAft>
                <a:spcPts val="0"/>
              </a:spcAft>
            </a:pPr>
            <a:r>
              <a:rPr lang="en-US" noProof="0" dirty="0">
                <a:solidFill>
                  <a:schemeClr val="tx1"/>
                </a:solidFill>
              </a:rPr>
              <a:t>How can the system distinguish between valid and invalid input data?</a:t>
            </a:r>
          </a:p>
          <a:p>
            <a:pPr marL="291600" lvl="1" indent="-291600">
              <a:spcBef>
                <a:spcPts val="1000"/>
              </a:spcBef>
              <a:spcAft>
                <a:spcPts val="0"/>
              </a:spcAft>
            </a:pPr>
            <a:r>
              <a:rPr lang="en-US" noProof="0" dirty="0">
                <a:solidFill>
                  <a:schemeClr val="tx1"/>
                </a:solidFill>
              </a:rPr>
              <a:t>Can it tell whether a request is coming from a legitimate application or a rogue application?</a:t>
            </a:r>
          </a:p>
          <a:p>
            <a:pPr marL="291600" lvl="1" indent="-291600">
              <a:spcBef>
                <a:spcPts val="1000"/>
              </a:spcBef>
              <a:spcAft>
                <a:spcPts val="0"/>
              </a:spcAft>
            </a:pPr>
            <a:r>
              <a:rPr lang="en-US" noProof="0" dirty="0">
                <a:solidFill>
                  <a:schemeClr val="tx1"/>
                </a:solidFill>
              </a:rPr>
              <a:t>Can an insider cause a system to malfunction?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98972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Misuse Case Example</a:t>
            </a:r>
          </a:p>
        </p:txBody>
      </p:sp>
      <p:pic>
        <p:nvPicPr>
          <p:cNvPr id="5" name="Picture 4" descr="The diagram shows a misuse case example between a user an attacker and an android system. &#10;">
            <a:extLst>
              <a:ext uri="{FF2B5EF4-FFF2-40B4-BE49-F238E27FC236}">
                <a16:creationId xmlns:a16="http://schemas.microsoft.com/office/drawing/2014/main" id="{E3D23B28-B38C-4FFE-8583-A854096C3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48" y="2142770"/>
            <a:ext cx="8203183" cy="2950143"/>
          </a:xfrm>
          <a:prstGeom prst="rect">
            <a:avLst/>
          </a:prstGeom>
        </p:spPr>
      </p:pic>
      <p:sp>
        <p:nvSpPr>
          <p:cNvPr id="6" name="Text Placeholder 5">
            <a:extLst>
              <a:ext uri="{FF2B5EF4-FFF2-40B4-BE49-F238E27FC236}">
                <a16:creationId xmlns:a16="http://schemas.microsoft.com/office/drawing/2014/main" id="{3C48CB84-AAD0-4820-85FE-7DF96E917E8A}"/>
              </a:ext>
            </a:extLst>
          </p:cNvPr>
          <p:cNvSpPr>
            <a:spLocks noGrp="1"/>
          </p:cNvSpPr>
          <p:nvPr>
            <p:ph type="body" sz="quarter" idx="12"/>
          </p:nvPr>
        </p:nvSpPr>
        <p:spPr>
          <a:xfrm>
            <a:off x="2811195" y="6324600"/>
            <a:ext cx="3521610" cy="190500"/>
          </a:xfrm>
        </p:spPr>
        <p:txBody>
          <a:bodyPr/>
          <a:lstStyle/>
          <a:p>
            <a:r>
              <a:rPr lang="en-US" sz="1200" noProof="0" dirty="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16596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Attack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33890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solidFill>
                  <a:schemeClr val="tx1"/>
                </a:solidFill>
              </a:rPr>
              <a:t>Attack patterns can provide some help by providing a blueprint for creating an attack.</a:t>
            </a:r>
          </a:p>
          <a:p>
            <a:pPr marL="291600" indent="-291600">
              <a:spcBef>
                <a:spcPts val="1000"/>
              </a:spcBef>
              <a:spcAft>
                <a:spcPts val="0"/>
              </a:spcAft>
              <a:buFont typeface="Arial" panose="020B0604020202020204" pitchFamily="34" charset="0"/>
              <a:buChar char="•"/>
            </a:pPr>
            <a:r>
              <a:rPr lang="en-US" sz="2400" noProof="0" dirty="0">
                <a:solidFill>
                  <a:schemeClr val="tx1"/>
                </a:solidFill>
              </a:rPr>
              <a:t>For example, buffer overflow is one type of security exploitation.</a:t>
            </a:r>
          </a:p>
          <a:p>
            <a:pPr marL="291600" indent="-291600">
              <a:spcBef>
                <a:spcPts val="1000"/>
              </a:spcBef>
              <a:spcAft>
                <a:spcPts val="0"/>
              </a:spcAft>
              <a:buFont typeface="Arial" panose="020B0604020202020204" pitchFamily="34" charset="0"/>
              <a:buChar char="•"/>
            </a:pPr>
            <a:r>
              <a:rPr lang="en-US" sz="2400" noProof="0" dirty="0">
                <a:solidFill>
                  <a:schemeClr val="tx1"/>
                </a:solidFill>
              </a:rPr>
              <a:t>Attackers trying to capitalize on a buffer overflow make use of similar steps.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Attack patterns can document these steps (for example, timing, resources, techniques) as well as practices software developers can use to prevent or mitigate their success.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When you’re trying to develop misuse cases, attack patterns can help.</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140012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88263"/>
            <a:ext cx="8639352" cy="1124588"/>
          </a:xfrm>
        </p:spPr>
        <p:txBody>
          <a:bodyPr>
            <a:noAutofit/>
          </a:bodyPr>
          <a:lstStyle/>
          <a:p>
            <a:r>
              <a:rPr lang="en-US" sz="4000" noProof="0" dirty="0">
                <a:solidFill>
                  <a:schemeClr val="tx1"/>
                </a:solidFill>
              </a:rPr>
              <a:t>Risk Management Framework (R</a:t>
            </a:r>
            <a:r>
              <a:rPr lang="en-US" sz="100" noProof="0" dirty="0">
                <a:solidFill>
                  <a:schemeClr val="tx1"/>
                </a:solidFill>
              </a:rPr>
              <a:t> </a:t>
            </a:r>
            <a:r>
              <a:rPr lang="en-US" sz="4000" noProof="0" dirty="0">
                <a:solidFill>
                  <a:schemeClr val="tx1"/>
                </a:solidFill>
              </a:rPr>
              <a:t>M</a:t>
            </a:r>
            <a:r>
              <a:rPr lang="en-US" sz="100" noProof="0" dirty="0">
                <a:solidFill>
                  <a:schemeClr val="tx1"/>
                </a:solidFill>
              </a:rPr>
              <a:t> </a:t>
            </a:r>
            <a:r>
              <a:rPr lang="en-US" sz="4000" noProof="0" dirty="0">
                <a:solidFill>
                  <a:schemeClr val="tx1"/>
                </a:solidFill>
              </a:rPr>
              <a:t>F) Steps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19884"/>
            <a:ext cx="8458200" cy="5033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solidFill>
                  <a:schemeClr val="tx1"/>
                </a:solidFill>
              </a:rPr>
              <a:t>Categorize </a:t>
            </a:r>
            <a:r>
              <a:rPr lang="en-US" noProof="0" dirty="0">
                <a:solidFill>
                  <a:schemeClr val="tx1"/>
                </a:solidFill>
              </a:rPr>
              <a:t>the information system and the information processed, stored, and transmitted by that system based on an impact analysis.</a:t>
            </a:r>
          </a:p>
          <a:p>
            <a:pPr marL="291600" indent="-291600">
              <a:spcBef>
                <a:spcPts val="1000"/>
              </a:spcBef>
              <a:spcAft>
                <a:spcPts val="0"/>
              </a:spcAft>
              <a:buFont typeface="Arial" panose="020B0604020202020204" pitchFamily="34" charset="0"/>
              <a:buChar char="•"/>
            </a:pPr>
            <a:r>
              <a:rPr lang="en-US" b="1" noProof="0" dirty="0">
                <a:solidFill>
                  <a:schemeClr val="tx1"/>
                </a:solidFill>
              </a:rPr>
              <a:t>Select </a:t>
            </a:r>
            <a:r>
              <a:rPr lang="en-US" noProof="0" dirty="0">
                <a:solidFill>
                  <a:schemeClr val="tx1"/>
                </a:solidFill>
              </a:rPr>
              <a:t>an initial set of baseline security controls for the information system based on the security categorization.</a:t>
            </a:r>
          </a:p>
          <a:p>
            <a:pPr marL="291600" indent="-291600">
              <a:spcBef>
                <a:spcPts val="1000"/>
              </a:spcBef>
              <a:spcAft>
                <a:spcPts val="0"/>
              </a:spcAft>
              <a:buFont typeface="Arial" panose="020B0604020202020204" pitchFamily="34" charset="0"/>
              <a:buChar char="•"/>
            </a:pPr>
            <a:r>
              <a:rPr lang="en-US" b="1" noProof="0" dirty="0">
                <a:solidFill>
                  <a:schemeClr val="tx1"/>
                </a:solidFill>
              </a:rPr>
              <a:t>Implement </a:t>
            </a:r>
            <a:r>
              <a:rPr lang="en-US" noProof="0" dirty="0">
                <a:solidFill>
                  <a:schemeClr val="tx1"/>
                </a:solidFill>
              </a:rPr>
              <a:t>the security controls and describe how the controls are employed within the information system and its environment.</a:t>
            </a:r>
          </a:p>
          <a:p>
            <a:pPr marL="291600" indent="-291600">
              <a:spcBef>
                <a:spcPts val="1000"/>
              </a:spcBef>
              <a:spcAft>
                <a:spcPts val="0"/>
              </a:spcAft>
              <a:buFont typeface="Arial" panose="020B0604020202020204" pitchFamily="34" charset="0"/>
              <a:buChar char="•"/>
            </a:pPr>
            <a:r>
              <a:rPr lang="en-US" b="1" noProof="0" dirty="0">
                <a:solidFill>
                  <a:schemeClr val="tx1"/>
                </a:solidFill>
              </a:rPr>
              <a:t>Assess </a:t>
            </a:r>
            <a:r>
              <a:rPr lang="en-US" noProof="0" dirty="0">
                <a:solidFill>
                  <a:schemeClr val="tx1"/>
                </a:solidFill>
              </a:rPr>
              <a:t>security controls to determine the extent to which they are operating to meeting system security requirements.</a:t>
            </a:r>
          </a:p>
          <a:p>
            <a:pPr marL="291600" indent="-291600">
              <a:spcBef>
                <a:spcPts val="1000"/>
              </a:spcBef>
              <a:spcAft>
                <a:spcPts val="0"/>
              </a:spcAft>
              <a:buFont typeface="Arial" panose="020B0604020202020204" pitchFamily="34" charset="0"/>
              <a:buChar char="•"/>
            </a:pPr>
            <a:r>
              <a:rPr lang="en-US" b="1" noProof="0" dirty="0">
                <a:solidFill>
                  <a:schemeClr val="tx1"/>
                </a:solidFill>
              </a:rPr>
              <a:t>Authorize </a:t>
            </a:r>
            <a:r>
              <a:rPr lang="en-US" noProof="0" dirty="0">
                <a:solidFill>
                  <a:schemeClr val="tx1"/>
                </a:solidFill>
              </a:rPr>
              <a:t>information system operation based on a determination that the risk to organization, assets, and individuals is acceptable.</a:t>
            </a:r>
          </a:p>
          <a:p>
            <a:pPr marL="291600" indent="-291600">
              <a:spcBef>
                <a:spcPts val="1000"/>
              </a:spcBef>
              <a:spcAft>
                <a:spcPts val="0"/>
              </a:spcAft>
              <a:buFont typeface="Arial" panose="020B0604020202020204" pitchFamily="34" charset="0"/>
              <a:buChar char="•"/>
            </a:pPr>
            <a:r>
              <a:rPr lang="en-US" b="1" noProof="0" dirty="0">
                <a:solidFill>
                  <a:schemeClr val="tx1"/>
                </a:solidFill>
              </a:rPr>
              <a:t>Monitor </a:t>
            </a:r>
            <a:r>
              <a:rPr lang="en-US" noProof="0" dirty="0">
                <a:solidFill>
                  <a:schemeClr val="tx1"/>
                </a:solidFill>
              </a:rPr>
              <a:t>the security controls in the information system on an ongoing basis including assessing control effectiveness, documenting changes to the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38013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STRIDE Threat Categories</a:t>
            </a:r>
          </a:p>
        </p:txBody>
      </p:sp>
      <p:sp>
        <p:nvSpPr>
          <p:cNvPr id="9" name="Content Placeholder 8">
            <a:extLst>
              <a:ext uri="{FF2B5EF4-FFF2-40B4-BE49-F238E27FC236}">
                <a16:creationId xmlns:a16="http://schemas.microsoft.com/office/drawing/2014/main" id="{59C3DC3C-EE35-41A3-BF36-773ABF768438}"/>
              </a:ext>
            </a:extLst>
          </p:cNvPr>
          <p:cNvSpPr>
            <a:spLocks noGrp="1"/>
          </p:cNvSpPr>
          <p:nvPr>
            <p:ph sz="quarter" idx="11"/>
          </p:nvPr>
        </p:nvSpPr>
        <p:spPr>
          <a:xfrm>
            <a:off x="342900" y="1276709"/>
            <a:ext cx="3304761" cy="3454317"/>
          </a:xfrm>
        </p:spPr>
        <p:txBody>
          <a:bodyPr>
            <a:normAutofit/>
          </a:bodyPr>
          <a:lstStyle/>
          <a:p>
            <a:pPr>
              <a:spcAft>
                <a:spcPts val="0"/>
              </a:spcAft>
            </a:pPr>
            <a:r>
              <a:rPr lang="en-US" sz="2400" b="1" noProof="0" dirty="0">
                <a:solidFill>
                  <a:schemeClr val="tx1"/>
                </a:solidFill>
              </a:rPr>
              <a:t>Threat</a:t>
            </a:r>
          </a:p>
          <a:p>
            <a:pPr>
              <a:spcBef>
                <a:spcPts val="1000"/>
              </a:spcBef>
            </a:pPr>
            <a:r>
              <a:rPr lang="en-US" sz="2400" noProof="0" dirty="0">
                <a:solidFill>
                  <a:schemeClr val="tx1"/>
                </a:solidFill>
              </a:rPr>
              <a:t>Spoofing</a:t>
            </a:r>
          </a:p>
          <a:p>
            <a:r>
              <a:rPr lang="en-US" sz="2400" noProof="0" dirty="0">
                <a:solidFill>
                  <a:schemeClr val="tx1"/>
                </a:solidFill>
              </a:rPr>
              <a:t>Tampering</a:t>
            </a:r>
          </a:p>
          <a:p>
            <a:r>
              <a:rPr lang="en-US" sz="2400" noProof="0" dirty="0">
                <a:solidFill>
                  <a:schemeClr val="tx1"/>
                </a:solidFill>
              </a:rPr>
              <a:t>Repudiation</a:t>
            </a:r>
          </a:p>
          <a:p>
            <a:r>
              <a:rPr lang="en-US" sz="2400" noProof="0" dirty="0">
                <a:solidFill>
                  <a:schemeClr val="tx1"/>
                </a:solidFill>
              </a:rPr>
              <a:t>Information disclosure</a:t>
            </a:r>
          </a:p>
          <a:p>
            <a:r>
              <a:rPr lang="en-US" sz="2400" noProof="0" dirty="0">
                <a:solidFill>
                  <a:schemeClr val="tx1"/>
                </a:solidFill>
              </a:rPr>
              <a:t>Denial of service</a:t>
            </a:r>
          </a:p>
          <a:p>
            <a:r>
              <a:rPr lang="en-US" sz="2400" noProof="0" dirty="0">
                <a:solidFill>
                  <a:schemeClr val="tx1"/>
                </a:solidFill>
              </a:rPr>
              <a:t>Elevation of privilege</a:t>
            </a:r>
          </a:p>
        </p:txBody>
      </p:sp>
      <p:sp>
        <p:nvSpPr>
          <p:cNvPr id="8" name="Content Placeholder 7">
            <a:extLst>
              <a:ext uri="{FF2B5EF4-FFF2-40B4-BE49-F238E27FC236}">
                <a16:creationId xmlns:a16="http://schemas.microsoft.com/office/drawing/2014/main" id="{29F99E26-5D12-4656-953D-4D11D37F58F4}"/>
              </a:ext>
            </a:extLst>
          </p:cNvPr>
          <p:cNvSpPr>
            <a:spLocks noGrp="1"/>
          </p:cNvSpPr>
          <p:nvPr>
            <p:ph sz="quarter" idx="14"/>
          </p:nvPr>
        </p:nvSpPr>
        <p:spPr>
          <a:xfrm>
            <a:off x="4724400" y="1257301"/>
            <a:ext cx="2898913" cy="3454318"/>
          </a:xfrm>
        </p:spPr>
        <p:txBody>
          <a:bodyPr>
            <a:normAutofit/>
          </a:bodyPr>
          <a:lstStyle/>
          <a:p>
            <a:pPr>
              <a:spcAft>
                <a:spcPts val="0"/>
              </a:spcAft>
            </a:pPr>
            <a:r>
              <a:rPr lang="en-US" sz="2400" b="1" noProof="0" dirty="0">
                <a:solidFill>
                  <a:schemeClr val="tx1"/>
                </a:solidFill>
              </a:rPr>
              <a:t>Security Property</a:t>
            </a:r>
          </a:p>
          <a:p>
            <a:pPr>
              <a:spcBef>
                <a:spcPts val="1000"/>
              </a:spcBef>
            </a:pPr>
            <a:r>
              <a:rPr lang="en-US" sz="2400" noProof="0" dirty="0">
                <a:solidFill>
                  <a:schemeClr val="tx1"/>
                </a:solidFill>
              </a:rPr>
              <a:t>Authentication</a:t>
            </a:r>
          </a:p>
          <a:p>
            <a:r>
              <a:rPr lang="en-US" sz="2400" noProof="0" dirty="0">
                <a:solidFill>
                  <a:schemeClr val="tx1"/>
                </a:solidFill>
              </a:rPr>
              <a:t>Integrity</a:t>
            </a:r>
          </a:p>
          <a:p>
            <a:r>
              <a:rPr lang="en-US" sz="2400" noProof="0" dirty="0">
                <a:solidFill>
                  <a:schemeClr val="tx1"/>
                </a:solidFill>
              </a:rPr>
              <a:t>Nonrepudiation</a:t>
            </a:r>
          </a:p>
          <a:p>
            <a:r>
              <a:rPr lang="en-US" sz="2400" noProof="0" dirty="0">
                <a:solidFill>
                  <a:schemeClr val="tx1"/>
                </a:solidFill>
              </a:rPr>
              <a:t>Confidentiality</a:t>
            </a:r>
          </a:p>
          <a:p>
            <a:r>
              <a:rPr lang="en-US" sz="2400" noProof="0" dirty="0">
                <a:solidFill>
                  <a:schemeClr val="tx1"/>
                </a:solidFill>
              </a:rPr>
              <a:t>Availability</a:t>
            </a:r>
          </a:p>
          <a:p>
            <a:r>
              <a:rPr lang="en-US" sz="2400" noProof="0" dirty="0">
                <a:solidFill>
                  <a:schemeClr val="tx1"/>
                </a:solidFill>
              </a:rPr>
              <a:t>Authorization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267875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STRIDE Threat Modeling Steps</a:t>
            </a:r>
          </a:p>
        </p:txBody>
      </p:sp>
      <p:sp>
        <p:nvSpPr>
          <p:cNvPr id="8" name="Content Placeholder 7">
            <a:extLst>
              <a:ext uri="{FF2B5EF4-FFF2-40B4-BE49-F238E27FC236}">
                <a16:creationId xmlns:a16="http://schemas.microsoft.com/office/drawing/2014/main" id="{A0B1EC70-C2D5-4A35-98D8-E55C56F037B6}"/>
              </a:ext>
            </a:extLst>
          </p:cNvPr>
          <p:cNvSpPr>
            <a:spLocks noGrp="1"/>
          </p:cNvSpPr>
          <p:nvPr>
            <p:ph sz="quarter" idx="11"/>
          </p:nvPr>
        </p:nvSpPr>
        <p:spPr>
          <a:xfrm>
            <a:off x="342900" y="1276709"/>
            <a:ext cx="8458200" cy="2013143"/>
          </a:xfrm>
        </p:spPr>
        <p:txBody>
          <a:bodyPr>
            <a:normAutofit/>
          </a:bodyPr>
          <a:lstStyle/>
          <a:p>
            <a:pPr>
              <a:spcBef>
                <a:spcPts val="1000"/>
              </a:spcBef>
              <a:spcAft>
                <a:spcPts val="0"/>
              </a:spcAft>
            </a:pPr>
            <a:r>
              <a:rPr lang="en-US" noProof="0" dirty="0">
                <a:solidFill>
                  <a:schemeClr val="tx1"/>
                </a:solidFill>
              </a:rPr>
              <a:t>Typical STRIDE implementation includes modeling a system with data flow diagrams (D</a:t>
            </a:r>
            <a:r>
              <a:rPr lang="en-US" sz="100" noProof="0" dirty="0">
                <a:solidFill>
                  <a:schemeClr val="tx1"/>
                </a:solidFill>
              </a:rPr>
              <a:t> </a:t>
            </a:r>
            <a:r>
              <a:rPr lang="en-US" noProof="0" dirty="0">
                <a:solidFill>
                  <a:schemeClr val="tx1"/>
                </a:solidFill>
              </a:rPr>
              <a:t>F</a:t>
            </a:r>
            <a:r>
              <a:rPr lang="en-US" sz="100" noProof="0" dirty="0">
                <a:solidFill>
                  <a:schemeClr val="tx1"/>
                </a:solidFill>
              </a:rPr>
              <a:t> </a:t>
            </a:r>
            <a:r>
              <a:rPr lang="en-US" noProof="0" dirty="0">
                <a:solidFill>
                  <a:schemeClr val="tx1"/>
                </a:solidFill>
              </a:rPr>
              <a:t>Ds):</a:t>
            </a:r>
          </a:p>
          <a:p>
            <a:pPr marL="291600" lvl="1" indent="-291600">
              <a:spcBef>
                <a:spcPts val="1000"/>
              </a:spcBef>
              <a:spcAft>
                <a:spcPts val="0"/>
              </a:spcAft>
            </a:pPr>
            <a:r>
              <a:rPr lang="en-US" dirty="0">
                <a:solidFill>
                  <a:schemeClr val="tx1"/>
                </a:solidFill>
              </a:rPr>
              <a:t>M</a:t>
            </a:r>
            <a:r>
              <a:rPr lang="en-US" noProof="0" dirty="0" err="1">
                <a:solidFill>
                  <a:schemeClr val="tx1"/>
                </a:solidFill>
              </a:rPr>
              <a:t>apping</a:t>
            </a:r>
            <a:r>
              <a:rPr lang="en-US" noProof="0" dirty="0">
                <a:solidFill>
                  <a:schemeClr val="tx1"/>
                </a:solidFill>
              </a:rPr>
              <a:t> the D</a:t>
            </a:r>
            <a:r>
              <a:rPr lang="en-US" sz="100" noProof="0" dirty="0">
                <a:solidFill>
                  <a:schemeClr val="tx1"/>
                </a:solidFill>
              </a:rPr>
              <a:t> </a:t>
            </a:r>
            <a:r>
              <a:rPr lang="en-US" noProof="0" dirty="0">
                <a:solidFill>
                  <a:schemeClr val="tx1"/>
                </a:solidFill>
              </a:rPr>
              <a:t>F</a:t>
            </a:r>
            <a:r>
              <a:rPr lang="en-US" sz="100" noProof="0" dirty="0">
                <a:solidFill>
                  <a:schemeClr val="tx1"/>
                </a:solidFill>
              </a:rPr>
              <a:t> </a:t>
            </a:r>
            <a:r>
              <a:rPr lang="en-US" noProof="0" dirty="0">
                <a:solidFill>
                  <a:schemeClr val="tx1"/>
                </a:solidFill>
              </a:rPr>
              <a:t>D elements to the six threat categories,</a:t>
            </a:r>
          </a:p>
          <a:p>
            <a:pPr marL="291600" lvl="1" indent="-291600">
              <a:spcBef>
                <a:spcPts val="1000"/>
              </a:spcBef>
              <a:spcAft>
                <a:spcPts val="0"/>
              </a:spcAft>
            </a:pPr>
            <a:r>
              <a:rPr lang="en-US" noProof="0" dirty="0">
                <a:solidFill>
                  <a:schemeClr val="tx1"/>
                </a:solidFill>
              </a:rPr>
              <a:t>Determining the specific threats via checklists or threat trees.</a:t>
            </a:r>
          </a:p>
          <a:p>
            <a:pPr marL="291600" lvl="1" indent="-291600">
              <a:spcBef>
                <a:spcPts val="1000"/>
              </a:spcBef>
              <a:spcAft>
                <a:spcPts val="0"/>
              </a:spcAft>
            </a:pPr>
            <a:r>
              <a:rPr lang="en-US" noProof="0" dirty="0">
                <a:solidFill>
                  <a:schemeClr val="tx1"/>
                </a:solidFill>
              </a:rPr>
              <a:t>Documenting the threats and steps for their prevention.</a:t>
            </a:r>
          </a:p>
        </p:txBody>
      </p:sp>
      <p:sp>
        <p:nvSpPr>
          <p:cNvPr id="6" name="Content Placeholder 5">
            <a:extLst>
              <a:ext uri="{FF2B5EF4-FFF2-40B4-BE49-F238E27FC236}">
                <a16:creationId xmlns:a16="http://schemas.microsoft.com/office/drawing/2014/main" id="{4F3269DA-F9B1-4C9C-BD63-94B1D20507CC}"/>
              </a:ext>
            </a:extLst>
          </p:cNvPr>
          <p:cNvSpPr>
            <a:spLocks noGrp="1"/>
          </p:cNvSpPr>
          <p:nvPr>
            <p:ph sz="quarter" idx="14"/>
          </p:nvPr>
        </p:nvSpPr>
        <p:spPr>
          <a:xfrm>
            <a:off x="342900" y="3488358"/>
            <a:ext cx="8458200" cy="2236581"/>
          </a:xfrm>
        </p:spPr>
        <p:txBody>
          <a:bodyPr>
            <a:normAutofit/>
          </a:bodyPr>
          <a:lstStyle/>
          <a:p>
            <a:pPr>
              <a:spcBef>
                <a:spcPts val="1000"/>
              </a:spcBef>
              <a:spcAft>
                <a:spcPts val="0"/>
              </a:spcAft>
            </a:pPr>
            <a:r>
              <a:rPr lang="en-US" noProof="0" dirty="0">
                <a:solidFill>
                  <a:schemeClr val="tx1"/>
                </a:solidFill>
              </a:rPr>
              <a:t>In the next stage, the STRIDE user works through a checklist of specific threats that are associated with each match between a D</a:t>
            </a:r>
            <a:r>
              <a:rPr lang="en-US" sz="100" noProof="0" dirty="0">
                <a:solidFill>
                  <a:schemeClr val="tx1"/>
                </a:solidFill>
              </a:rPr>
              <a:t> </a:t>
            </a:r>
            <a:r>
              <a:rPr lang="en-US" noProof="0" dirty="0">
                <a:solidFill>
                  <a:schemeClr val="tx1"/>
                </a:solidFill>
              </a:rPr>
              <a:t>F</a:t>
            </a:r>
            <a:r>
              <a:rPr lang="en-US" sz="100" noProof="0" dirty="0">
                <a:solidFill>
                  <a:schemeClr val="tx1"/>
                </a:solidFill>
              </a:rPr>
              <a:t> </a:t>
            </a:r>
            <a:r>
              <a:rPr lang="en-US" noProof="0" dirty="0">
                <a:solidFill>
                  <a:schemeClr val="tx1"/>
                </a:solidFill>
              </a:rPr>
              <a:t>D element and threat category.</a:t>
            </a:r>
          </a:p>
          <a:p>
            <a:pPr>
              <a:spcBef>
                <a:spcPts val="1000"/>
              </a:spcBef>
              <a:spcAft>
                <a:spcPts val="0"/>
              </a:spcAft>
            </a:pPr>
            <a:r>
              <a:rPr lang="en-US" noProof="0" dirty="0">
                <a:solidFill>
                  <a:schemeClr val="tx1"/>
                </a:solidFill>
              </a:rPr>
              <a:t>Once the threats have been identified, mitigation strategies can be developed and prioritized.</a:t>
            </a:r>
          </a:p>
          <a:p>
            <a:pPr>
              <a:spcBef>
                <a:spcPts val="1000"/>
              </a:spcBef>
              <a:spcAft>
                <a:spcPts val="0"/>
              </a:spcAft>
            </a:pPr>
            <a:r>
              <a:rPr lang="en-US" noProof="0" dirty="0">
                <a:solidFill>
                  <a:schemeClr val="tx1"/>
                </a:solidFill>
              </a:rPr>
              <a:t>Typically, prioritization is based on cost and value considerations of implementing or not implementing a mitigation strategy,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52719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Attack Surface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331194"/>
          </a:xfrm>
        </p:spPr>
        <p:txBody>
          <a:bodyPr vert="horz" lIns="91440" tIns="45720" rIns="91440" bIns="45720" rtlCol="0">
            <a:noAutofit/>
          </a:bodyPr>
          <a:lstStyle/>
          <a:p>
            <a:pPr>
              <a:spcAft>
                <a:spcPts val="500"/>
              </a:spcAft>
            </a:pPr>
            <a:r>
              <a:rPr lang="en-US" sz="2400" noProof="0" dirty="0">
                <a:solidFill>
                  <a:schemeClr val="tx1"/>
                </a:solidFill>
              </a:rPr>
              <a:t>The </a:t>
            </a:r>
            <a:r>
              <a:rPr lang="en-US" sz="2400" b="1" i="1" noProof="0" dirty="0">
                <a:solidFill>
                  <a:schemeClr val="tx1"/>
                </a:solidFill>
              </a:rPr>
              <a:t>attack surface </a:t>
            </a:r>
            <a:r>
              <a:rPr lang="en-US" sz="2400" noProof="0" dirty="0">
                <a:solidFill>
                  <a:schemeClr val="tx1"/>
                </a:solidFill>
              </a:rPr>
              <a:t>of an application is:</a:t>
            </a:r>
          </a:p>
          <a:p>
            <a:pPr marL="403200" lvl="1" indent="-403200">
              <a:spcBef>
                <a:spcPts val="1000"/>
              </a:spcBef>
              <a:spcAft>
                <a:spcPts val="0"/>
              </a:spcAft>
              <a:buFont typeface="+mj-lt"/>
              <a:buAutoNum type="arabicPeriod"/>
            </a:pPr>
            <a:r>
              <a:rPr lang="en-US" dirty="0">
                <a:solidFill>
                  <a:schemeClr val="tx1"/>
                </a:solidFill>
              </a:rPr>
              <a:t>T</a:t>
            </a:r>
            <a:r>
              <a:rPr lang="en-US" noProof="0" dirty="0">
                <a:solidFill>
                  <a:schemeClr val="tx1"/>
                </a:solidFill>
              </a:rPr>
              <a:t>he sum of all paths for data/commands into and out of the application.</a:t>
            </a:r>
          </a:p>
          <a:p>
            <a:pPr marL="403200" lvl="1" indent="-403200">
              <a:spcBef>
                <a:spcPts val="1000"/>
              </a:spcBef>
              <a:spcAft>
                <a:spcPts val="0"/>
              </a:spcAft>
              <a:buFont typeface="+mj-lt"/>
              <a:buAutoNum type="arabicPeriod"/>
            </a:pPr>
            <a:r>
              <a:rPr lang="en-US" dirty="0">
                <a:solidFill>
                  <a:schemeClr val="tx1"/>
                </a:solidFill>
              </a:rPr>
              <a:t>T</a:t>
            </a:r>
            <a:r>
              <a:rPr lang="en-US" noProof="0" dirty="0">
                <a:solidFill>
                  <a:schemeClr val="tx1"/>
                </a:solidFill>
              </a:rPr>
              <a:t>he code that protects these paths.</a:t>
            </a:r>
          </a:p>
          <a:p>
            <a:pPr marL="403200" lvl="1" indent="-403200">
              <a:spcBef>
                <a:spcPts val="1000"/>
              </a:spcBef>
              <a:spcAft>
                <a:spcPts val="0"/>
              </a:spcAft>
              <a:buFont typeface="+mj-lt"/>
              <a:buAutoNum type="arabicPeriod"/>
            </a:pPr>
            <a:r>
              <a:rPr lang="en-US" noProof="0" dirty="0">
                <a:solidFill>
                  <a:schemeClr val="tx1"/>
                </a:solidFill>
              </a:rPr>
              <a:t>All valuable data used in the application.</a:t>
            </a:r>
          </a:p>
          <a:p>
            <a:pPr marL="403200" lvl="1" indent="-403200">
              <a:spcBef>
                <a:spcPts val="1000"/>
              </a:spcBef>
              <a:spcAft>
                <a:spcPts val="0"/>
              </a:spcAft>
              <a:buFont typeface="+mj-lt"/>
              <a:buAutoNum type="arabicPeriod"/>
            </a:pPr>
            <a:r>
              <a:rPr lang="en-US" noProof="0" dirty="0">
                <a:solidFill>
                  <a:schemeClr val="tx1"/>
                </a:solidFill>
              </a:rPr>
              <a:t>The code that protects these data.</a:t>
            </a:r>
            <a:endParaRPr lang="en-US" sz="2400" b="1" i="1" noProof="0" dirty="0">
              <a:solidFill>
                <a:schemeClr val="tx1"/>
              </a:solidFill>
            </a:endParaRPr>
          </a:p>
        </p:txBody>
      </p:sp>
      <p:sp>
        <p:nvSpPr>
          <p:cNvPr id="7" name="Content Placeholder 6">
            <a:extLst>
              <a:ext uri="{FF2B5EF4-FFF2-40B4-BE49-F238E27FC236}">
                <a16:creationId xmlns:a16="http://schemas.microsoft.com/office/drawing/2014/main" id="{2FBD021A-6265-486B-9B12-C0F7DE21478B}"/>
              </a:ext>
            </a:extLst>
          </p:cNvPr>
          <p:cNvSpPr>
            <a:spLocks noGrp="1"/>
          </p:cNvSpPr>
          <p:nvPr>
            <p:ph sz="quarter" idx="14"/>
          </p:nvPr>
        </p:nvSpPr>
        <p:spPr>
          <a:xfrm>
            <a:off x="342900" y="3786572"/>
            <a:ext cx="8458200" cy="1311755"/>
          </a:xfrm>
        </p:spPr>
        <p:txBody>
          <a:bodyPr>
            <a:normAutofit/>
          </a:bodyPr>
          <a:lstStyle/>
          <a:p>
            <a:r>
              <a:rPr lang="en-US" sz="2400" b="1" i="1" noProof="0" dirty="0">
                <a:solidFill>
                  <a:schemeClr val="tx1"/>
                </a:solidFill>
              </a:rPr>
              <a:t>Attack Surface Analysis </a:t>
            </a:r>
            <a:r>
              <a:rPr lang="en-US" sz="2400" noProof="0" dirty="0">
                <a:solidFill>
                  <a:schemeClr val="tx1"/>
                </a:solidFill>
              </a:rPr>
              <a:t>involves mapping the parts of a system need to be reviewed and tested for security vulnerabilities with the intention of minimizing risks to the attack surface.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62793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Secure Coding Practices </a:t>
            </a:r>
            <a:r>
              <a:rPr lang="en-US" sz="100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b="1" noProof="0" dirty="0">
                <a:solidFill>
                  <a:schemeClr val="tx1"/>
                </a:solidFill>
              </a:rPr>
              <a:t>Validate input. </a:t>
            </a:r>
            <a:r>
              <a:rPr lang="en-US" sz="2400" noProof="0" dirty="0">
                <a:solidFill>
                  <a:schemeClr val="tx1"/>
                </a:solidFill>
              </a:rPr>
              <a:t>Validate input from all untrusted data sources.</a:t>
            </a:r>
          </a:p>
          <a:p>
            <a:pPr marL="403200" indent="-403200">
              <a:spcBef>
                <a:spcPts val="1000"/>
              </a:spcBef>
              <a:spcAft>
                <a:spcPts val="0"/>
              </a:spcAft>
              <a:buFont typeface="+mj-lt"/>
              <a:buAutoNum type="arabicPeriod"/>
            </a:pPr>
            <a:r>
              <a:rPr lang="en-US" sz="2400" b="1" noProof="0" dirty="0">
                <a:solidFill>
                  <a:schemeClr val="tx1"/>
                </a:solidFill>
              </a:rPr>
              <a:t>Heed compiler warnings. </a:t>
            </a:r>
            <a:r>
              <a:rPr lang="en-US" sz="2400" noProof="0" dirty="0">
                <a:solidFill>
                  <a:schemeClr val="tx1"/>
                </a:solidFill>
              </a:rPr>
              <a:t>Compile code using the highest warning level available for your compiler and eliminate warnings by modifying the code.</a:t>
            </a:r>
          </a:p>
          <a:p>
            <a:pPr marL="403200" indent="-403200">
              <a:spcBef>
                <a:spcPts val="1000"/>
              </a:spcBef>
              <a:spcAft>
                <a:spcPts val="0"/>
              </a:spcAft>
              <a:buFont typeface="+mj-lt"/>
              <a:buAutoNum type="arabicPeriod"/>
            </a:pPr>
            <a:r>
              <a:rPr lang="en-US" sz="2400" b="1" noProof="0" dirty="0">
                <a:solidFill>
                  <a:schemeClr val="tx1"/>
                </a:solidFill>
              </a:rPr>
              <a:t>Architect and design for security policies. </a:t>
            </a:r>
            <a:r>
              <a:rPr lang="en-US" sz="2400" noProof="0" dirty="0">
                <a:solidFill>
                  <a:schemeClr val="tx1"/>
                </a:solidFill>
              </a:rPr>
              <a:t>Create a software architecture and design your software to implement and enforce security policies.</a:t>
            </a:r>
          </a:p>
          <a:p>
            <a:pPr marL="403200" indent="-403200">
              <a:spcBef>
                <a:spcPts val="1000"/>
              </a:spcBef>
              <a:spcAft>
                <a:spcPts val="0"/>
              </a:spcAft>
              <a:buFont typeface="+mj-lt"/>
              <a:buAutoNum type="arabicPeriod"/>
            </a:pPr>
            <a:r>
              <a:rPr lang="en-US" sz="2400" b="1" noProof="0" dirty="0">
                <a:solidFill>
                  <a:schemeClr val="tx1"/>
                </a:solidFill>
              </a:rPr>
              <a:t>Keep it simple. </a:t>
            </a:r>
            <a:r>
              <a:rPr lang="en-US" sz="2400" noProof="0" dirty="0">
                <a:solidFill>
                  <a:schemeClr val="tx1"/>
                </a:solidFill>
              </a:rPr>
              <a:t>Keep the design as simple and as small as possible.</a:t>
            </a:r>
          </a:p>
          <a:p>
            <a:pPr marL="403200" indent="-403200">
              <a:spcBef>
                <a:spcPts val="1000"/>
              </a:spcBef>
              <a:spcAft>
                <a:spcPts val="0"/>
              </a:spcAft>
              <a:buFont typeface="+mj-lt"/>
              <a:buAutoNum type="arabicPeriod"/>
            </a:pPr>
            <a:r>
              <a:rPr lang="en-US" sz="2400" b="1" noProof="0" dirty="0">
                <a:solidFill>
                  <a:schemeClr val="tx1"/>
                </a:solidFill>
              </a:rPr>
              <a:t>Default deny. </a:t>
            </a:r>
            <a:r>
              <a:rPr lang="en-US" sz="2400" noProof="0" dirty="0">
                <a:solidFill>
                  <a:schemeClr val="tx1"/>
                </a:solidFill>
              </a:rPr>
              <a:t>Base access decisions on permission rather than exclusion.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14689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solidFill>
                  <a:schemeClr val="tx1"/>
                </a:solidFill>
              </a:rPr>
              <a:t>Secure Coding Practices </a:t>
            </a:r>
            <a:r>
              <a:rPr lang="en-US" sz="1000" dirty="0">
                <a:solidFill>
                  <a:schemeClr val="tx1"/>
                </a:solidFill>
              </a:rPr>
              <a:t>2</a:t>
            </a:r>
            <a:endParaRPr lang="en-US" sz="1000" b="0" noProof="0" dirty="0">
              <a:solidFill>
                <a:schemeClr val="tx1"/>
              </a:solidFill>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543988"/>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sz="2400" b="1" noProof="0" dirty="0">
                <a:solidFill>
                  <a:schemeClr val="tx1"/>
                </a:solidFill>
              </a:rPr>
              <a:t>Adhere to the principle of least privilege. </a:t>
            </a:r>
            <a:r>
              <a:rPr lang="en-US" sz="2400" noProof="0" dirty="0">
                <a:solidFill>
                  <a:schemeClr val="tx1"/>
                </a:solidFill>
              </a:rPr>
              <a:t>Every process should execute with the least set of privileges necessary to complete the job.</a:t>
            </a:r>
          </a:p>
          <a:p>
            <a:pPr marL="403200" indent="-403200">
              <a:spcBef>
                <a:spcPts val="1000"/>
              </a:spcBef>
              <a:spcAft>
                <a:spcPts val="0"/>
              </a:spcAft>
              <a:buFont typeface="+mj-lt"/>
              <a:buAutoNum type="arabicPeriod" startAt="6"/>
            </a:pPr>
            <a:r>
              <a:rPr lang="en-US" sz="2400" b="1" noProof="0" dirty="0">
                <a:solidFill>
                  <a:schemeClr val="tx1"/>
                </a:solidFill>
              </a:rPr>
              <a:t>Sanitize data sent to other systems. </a:t>
            </a:r>
            <a:r>
              <a:rPr lang="en-US" sz="2400" noProof="0" dirty="0">
                <a:solidFill>
                  <a:schemeClr val="tx1"/>
                </a:solidFill>
              </a:rPr>
              <a:t>Sanitize all data passed to complex subsystems such as command shells, relational databases, and commercial off-the-shelf (COTS) components. </a:t>
            </a:r>
          </a:p>
          <a:p>
            <a:pPr marL="403200" indent="-403200">
              <a:spcBef>
                <a:spcPts val="1000"/>
              </a:spcBef>
              <a:spcAft>
                <a:spcPts val="0"/>
              </a:spcAft>
              <a:buFont typeface="+mj-lt"/>
              <a:buAutoNum type="arabicPeriod" startAt="6"/>
            </a:pPr>
            <a:r>
              <a:rPr lang="en-US" sz="2400" b="1" noProof="0" dirty="0">
                <a:solidFill>
                  <a:schemeClr val="tx1"/>
                </a:solidFill>
              </a:rPr>
              <a:t>Practice defense in depth. </a:t>
            </a:r>
            <a:r>
              <a:rPr lang="en-US" sz="2400" noProof="0" dirty="0">
                <a:solidFill>
                  <a:schemeClr val="tx1"/>
                </a:solidFill>
              </a:rPr>
              <a:t>Manage risk with multiple defensive strategies.</a:t>
            </a:r>
          </a:p>
          <a:p>
            <a:pPr marL="403200" indent="-403200">
              <a:spcBef>
                <a:spcPts val="1000"/>
              </a:spcBef>
              <a:spcAft>
                <a:spcPts val="0"/>
              </a:spcAft>
              <a:buFont typeface="+mj-lt"/>
              <a:buAutoNum type="arabicPeriod" startAt="6"/>
            </a:pPr>
            <a:r>
              <a:rPr lang="en-US" sz="2400" b="1" noProof="0" dirty="0">
                <a:solidFill>
                  <a:schemeClr val="tx1"/>
                </a:solidFill>
              </a:rPr>
              <a:t>Use effective quality assurance techniques.</a:t>
            </a:r>
            <a:endParaRPr lang="en-US" sz="2400" noProof="0" dirty="0">
              <a:solidFill>
                <a:schemeClr val="tx1"/>
              </a:solidFill>
            </a:endParaRPr>
          </a:p>
          <a:p>
            <a:pPr marL="541338" indent="-541338">
              <a:spcBef>
                <a:spcPts val="1000"/>
              </a:spcBef>
              <a:spcAft>
                <a:spcPts val="0"/>
              </a:spcAft>
              <a:buFont typeface="+mj-lt"/>
              <a:buAutoNum type="arabicPeriod" startAt="6"/>
            </a:pPr>
            <a:r>
              <a:rPr lang="en-US" sz="2400" b="1" noProof="0" dirty="0">
                <a:solidFill>
                  <a:schemeClr val="tx1"/>
                </a:solidFill>
              </a:rPr>
              <a:t>Adopt a secure coding standard.</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87296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Measurement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78979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solidFill>
                  <a:schemeClr val="tx1"/>
                </a:solidFill>
              </a:rPr>
              <a:t>Measures of software quality can go a long way toward measuring software security.</a:t>
            </a:r>
          </a:p>
          <a:p>
            <a:pPr marL="291600" indent="-291600">
              <a:spcBef>
                <a:spcPts val="1000"/>
              </a:spcBef>
              <a:spcAft>
                <a:spcPts val="0"/>
              </a:spcAft>
              <a:buFont typeface="Arial" panose="020B0604020202020204" pitchFamily="34" charset="0"/>
              <a:buChar char="•"/>
            </a:pPr>
            <a:r>
              <a:rPr lang="en-US" sz="2400" noProof="0" dirty="0">
                <a:solidFill>
                  <a:schemeClr val="tx1"/>
                </a:solidFill>
              </a:rPr>
              <a:t>Defect and vulnerability count are useful measures.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Not all software defects are security problems, vulnerabilities in software generally result from a defect of some kind in the requirements, architecture, or code.</a:t>
            </a:r>
          </a:p>
          <a:p>
            <a:pPr marL="291600" indent="-291600">
              <a:spcBef>
                <a:spcPts val="1000"/>
              </a:spcBef>
              <a:spcAft>
                <a:spcPts val="0"/>
              </a:spcAft>
              <a:buFont typeface="Arial" panose="020B0604020202020204" pitchFamily="34" charset="0"/>
              <a:buChar char="•"/>
            </a:pPr>
            <a:r>
              <a:rPr lang="en-US" sz="2400" noProof="0" dirty="0">
                <a:solidFill>
                  <a:schemeClr val="tx1"/>
                </a:solidFill>
              </a:rPr>
              <a:t>To assess software vulnerabilities and associated security issues, data must be collected data so that patterns can be analyzed over time.</a:t>
            </a:r>
            <a:endParaRPr lang="en-US" noProof="0" dirty="0">
              <a:solidFill>
                <a:schemeClr val="tx1"/>
              </a:solidFill>
            </a:endParaRPr>
          </a:p>
          <a:p>
            <a:pPr marL="291600" indent="-291600">
              <a:spcBef>
                <a:spcPts val="1000"/>
              </a:spcBef>
              <a:spcAft>
                <a:spcPts val="0"/>
              </a:spcAft>
              <a:buFont typeface="Arial" panose="020B0604020202020204" pitchFamily="34" charset="0"/>
              <a:buChar char="•"/>
            </a:pPr>
            <a:r>
              <a:rPr lang="en-US" sz="2400" noProof="0" dirty="0">
                <a:solidFill>
                  <a:schemeClr val="tx1"/>
                </a:solidFill>
              </a:rPr>
              <a:t>Without collecting data about software security issues, it is impossible to measure its improvement.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33265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93706"/>
            <a:ext cx="8458200" cy="1126058"/>
          </a:xfrm>
        </p:spPr>
        <p:txBody>
          <a:bodyPr>
            <a:noAutofit/>
          </a:bodyPr>
          <a:lstStyle/>
          <a:p>
            <a:r>
              <a:rPr lang="en-US" sz="4000" noProof="0" dirty="0">
                <a:solidFill>
                  <a:schemeClr val="tx1"/>
                </a:solidFill>
              </a:rPr>
              <a:t>Secure Software Development Process Model</a:t>
            </a:r>
          </a:p>
        </p:txBody>
      </p:sp>
      <p:pic>
        <p:nvPicPr>
          <p:cNvPr id="5" name="Picture 4" descr="An illustration displays a secure software development process model. &#10;">
            <a:extLst>
              <a:ext uri="{FF2B5EF4-FFF2-40B4-BE49-F238E27FC236}">
                <a16:creationId xmlns:a16="http://schemas.microsoft.com/office/drawing/2014/main" id="{6EDF5923-C083-451E-B170-789D8C87C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38" y="2198987"/>
            <a:ext cx="8403227" cy="2781856"/>
          </a:xfrm>
          <a:prstGeom prst="rect">
            <a:avLst/>
          </a:prstGeom>
        </p:spPr>
      </p:pic>
      <p:sp>
        <p:nvSpPr>
          <p:cNvPr id="6" name="Text Placeholder 5">
            <a:extLst>
              <a:ext uri="{FF2B5EF4-FFF2-40B4-BE49-F238E27FC236}">
                <a16:creationId xmlns:a16="http://schemas.microsoft.com/office/drawing/2014/main" id="{816E824A-8E40-47CD-8F17-DE43347A8D34}"/>
              </a:ext>
            </a:extLst>
          </p:cNvPr>
          <p:cNvSpPr>
            <a:spLocks noGrp="1"/>
          </p:cNvSpPr>
          <p:nvPr>
            <p:ph type="body" sz="quarter" idx="12"/>
          </p:nvPr>
        </p:nvSpPr>
        <p:spPr>
          <a:xfrm>
            <a:off x="2971268" y="6315075"/>
            <a:ext cx="3201464" cy="209550"/>
          </a:xfrm>
        </p:spPr>
        <p:txBody>
          <a:bodyPr/>
          <a:lstStyle/>
          <a:p>
            <a:r>
              <a:rPr lang="en-US" sz="1200" noProof="0" dirty="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322618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Security Measure Examples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57348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solidFill>
                  <a:schemeClr val="tx1"/>
                </a:solidFill>
              </a:rPr>
              <a:t>Percentage of security requirements covered by attack patterns, misuse and abuse cases, and other specified means of threat modeling and analysis (Requirements Engineering).</a:t>
            </a:r>
          </a:p>
          <a:p>
            <a:pPr marL="291600" indent="-291600">
              <a:spcBef>
                <a:spcPts val="1000"/>
              </a:spcBef>
              <a:spcAft>
                <a:spcPts val="0"/>
              </a:spcAft>
              <a:buFont typeface="Arial" panose="020B0604020202020204" pitchFamily="34" charset="0"/>
              <a:buChar char="•"/>
            </a:pPr>
            <a:r>
              <a:rPr lang="en-US" sz="2400" noProof="0" dirty="0">
                <a:solidFill>
                  <a:schemeClr val="tx1"/>
                </a:solidFill>
              </a:rPr>
              <a:t>Percentage of architectural and design components subject to attack surface analysis and measurement (Architecture and Design).</a:t>
            </a:r>
          </a:p>
          <a:p>
            <a:pPr marL="291600" indent="-291600">
              <a:spcBef>
                <a:spcPts val="1000"/>
              </a:spcBef>
              <a:spcAft>
                <a:spcPts val="0"/>
              </a:spcAft>
              <a:buFont typeface="Arial" panose="020B0604020202020204" pitchFamily="34" charset="0"/>
              <a:buChar char="•"/>
            </a:pPr>
            <a:r>
              <a:rPr lang="en-US" sz="2400" noProof="0" dirty="0">
                <a:solidFill>
                  <a:schemeClr val="tx1"/>
                </a:solidFill>
              </a:rPr>
              <a:t>Financial and/or human safety estimate of impact for each threat category (Risk).</a:t>
            </a:r>
          </a:p>
          <a:p>
            <a:pPr marL="291600" indent="-291600">
              <a:spcBef>
                <a:spcPts val="1000"/>
              </a:spcBef>
              <a:spcAft>
                <a:spcPts val="0"/>
              </a:spcAft>
              <a:buFont typeface="Arial" panose="020B0604020202020204" pitchFamily="34" charset="0"/>
              <a:buChar char="•"/>
            </a:pPr>
            <a:r>
              <a:rPr lang="en-US" sz="2400" noProof="0" dirty="0">
                <a:solidFill>
                  <a:schemeClr val="tx1"/>
                </a:solidFill>
              </a:rPr>
              <a:t>Number of (vetted) trusted suppliers in the supply chain by level (Trusted Dependencies).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40615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82640"/>
            <a:ext cx="8458200" cy="1135834"/>
          </a:xfrm>
        </p:spPr>
        <p:txBody>
          <a:bodyPr>
            <a:noAutofit/>
          </a:bodyPr>
          <a:lstStyle/>
          <a:p>
            <a:r>
              <a:rPr lang="en-US" sz="4000" noProof="0" dirty="0">
                <a:solidFill>
                  <a:schemeClr val="tx1"/>
                </a:solidFill>
              </a:rPr>
              <a:t>Software Assurance Maturity Model (SAMM)</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41463"/>
            <a:ext cx="8458200" cy="3716338"/>
          </a:xfrm>
        </p:spPr>
        <p:txBody>
          <a:bodyPr vert="horz" lIns="91440" tIns="45720" rIns="91440" bIns="45720" rtlCol="0">
            <a:noAutofit/>
          </a:bodyPr>
          <a:lstStyle/>
          <a:p>
            <a:r>
              <a:rPr lang="en-US" sz="2400" noProof="0" dirty="0">
                <a:solidFill>
                  <a:schemeClr val="tx1"/>
                </a:solidFill>
              </a:rPr>
              <a:t>SAMM is an open framework with the following objectives: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Evaluate an organization’s existing software security practices.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Build a balanced software security assurance program in well-defined iterations.</a:t>
            </a:r>
          </a:p>
          <a:p>
            <a:pPr marL="291600" indent="-291600">
              <a:spcBef>
                <a:spcPts val="1000"/>
              </a:spcBef>
              <a:spcAft>
                <a:spcPts val="0"/>
              </a:spcAft>
              <a:buFont typeface="Arial" panose="020B0604020202020204" pitchFamily="34" charset="0"/>
              <a:buChar char="•"/>
            </a:pPr>
            <a:r>
              <a:rPr lang="en-US" sz="2400" noProof="0" dirty="0">
                <a:solidFill>
                  <a:schemeClr val="tx1"/>
                </a:solidFill>
              </a:rPr>
              <a:t>Demonstrate concrete improvements to a security assurance program.</a:t>
            </a:r>
          </a:p>
          <a:p>
            <a:pPr marL="291600" indent="-291600">
              <a:spcBef>
                <a:spcPts val="1000"/>
              </a:spcBef>
              <a:spcAft>
                <a:spcPts val="0"/>
              </a:spcAft>
              <a:buFont typeface="Arial" panose="020B0604020202020204" pitchFamily="34" charset="0"/>
              <a:buChar char="•"/>
            </a:pPr>
            <a:r>
              <a:rPr lang="en-US" sz="2400" noProof="0" dirty="0">
                <a:solidFill>
                  <a:schemeClr val="tx1"/>
                </a:solidFill>
              </a:rPr>
              <a:t>Define and measure security-related activities throughout an organization.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08130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normAutofit fontScale="90000"/>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7694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424501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B0FF47-294D-4138-AE53-6E48D0F32FDC}"/>
              </a:ext>
            </a:extLst>
          </p:cNvPr>
          <p:cNvSpPr>
            <a:spLocks noGrp="1"/>
          </p:cNvSpPr>
          <p:nvPr>
            <p:ph type="title"/>
          </p:nvPr>
        </p:nvSpPr>
        <p:spPr>
          <a:xfrm>
            <a:off x="342900" y="157117"/>
            <a:ext cx="8458200" cy="973977"/>
          </a:xfrm>
        </p:spPr>
        <p:txBody>
          <a:bodyPr>
            <a:noAutofit/>
          </a:bodyPr>
          <a:lstStyle/>
          <a:p>
            <a:r>
              <a:rPr lang="en-US" sz="3400" noProof="0" dirty="0">
                <a:latin typeface="Times New Roman" panose="02020603050405020304" pitchFamily="18" charset="0"/>
                <a:cs typeface="Times New Roman" panose="02020603050405020304" pitchFamily="18" charset="0"/>
              </a:rPr>
              <a:t>Secure Software Development Process Model – Text Alternative</a:t>
            </a:r>
          </a:p>
        </p:txBody>
      </p:sp>
      <p:sp>
        <p:nvSpPr>
          <p:cNvPr id="9" name="Text Placeholder 8">
            <a:extLst>
              <a:ext uri="{FF2B5EF4-FFF2-40B4-BE49-F238E27FC236}">
                <a16:creationId xmlns:a16="http://schemas.microsoft.com/office/drawing/2014/main" id="{EBEA491A-9E3B-4B37-B7A5-3D735A5C8658}"/>
              </a:ext>
            </a:extLst>
          </p:cNvPr>
          <p:cNvSpPr>
            <a:spLocks noGrp="1"/>
          </p:cNvSpPr>
          <p:nvPr>
            <p:ph type="body" sz="quarter" idx="14"/>
          </p:nvPr>
        </p:nvSpPr>
        <p:spPr>
          <a:xfrm>
            <a:off x="3081587" y="1247136"/>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8" name="Content Placeholder 7">
            <a:extLst>
              <a:ext uri="{FF2B5EF4-FFF2-40B4-BE49-F238E27FC236}">
                <a16:creationId xmlns:a16="http://schemas.microsoft.com/office/drawing/2014/main" id="{1115CF93-BA62-4865-A82C-541475C55A5F}"/>
              </a:ext>
            </a:extLst>
          </p:cNvPr>
          <p:cNvSpPr>
            <a:spLocks noGrp="1"/>
          </p:cNvSpPr>
          <p:nvPr>
            <p:ph sz="quarter" idx="11"/>
          </p:nvPr>
        </p:nvSpPr>
        <p:spPr>
          <a:xfrm>
            <a:off x="342900" y="1550503"/>
            <a:ext cx="8458199" cy="4084982"/>
          </a:xfrm>
        </p:spPr>
        <p:txBody>
          <a:bodyPr>
            <a:normAutofit/>
          </a:bodyPr>
          <a:lstStyle/>
          <a:p>
            <a:r>
              <a:rPr lang="en-US" sz="2200" noProof="0" dirty="0">
                <a:latin typeface="Times New Roman" panose="02020603050405020304" pitchFamily="18" charset="0"/>
                <a:cs typeface="Times New Roman" panose="02020603050405020304" pitchFamily="18" charset="0"/>
              </a:rPr>
              <a:t>An illustration displays a secure software development process model. The steps in the model are training, requirement, design, implementation, verification, release, and response. Training has core security training. The requirement needs are: established security requirements, create quality gates or bug bars, security and privacy risk assessments. The design requirements are: established design requirements, analyze attack surface, and threat modeling. During implementation use: approved tools, deprecate unsafe functions, and static analysis. The verification process needs: dynamic analysis, fuzz testing, and attack surface review. During release have an: incident response plan, final security review, and release archive. The response needs to have an execute incident response plan.</a:t>
            </a:r>
          </a:p>
        </p:txBody>
      </p:sp>
      <p:sp>
        <p:nvSpPr>
          <p:cNvPr id="10" name="Text Placeholder 9">
            <a:extLst>
              <a:ext uri="{FF2B5EF4-FFF2-40B4-BE49-F238E27FC236}">
                <a16:creationId xmlns:a16="http://schemas.microsoft.com/office/drawing/2014/main" id="{A98FF2F1-E55A-4312-8A6D-5DEE66EE51A3}"/>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5725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B0FF47-294D-4138-AE53-6E48D0F32FDC}"/>
              </a:ext>
            </a:extLst>
          </p:cNvPr>
          <p:cNvSpPr>
            <a:spLocks noGrp="1"/>
          </p:cNvSpPr>
          <p:nvPr>
            <p:ph type="title"/>
          </p:nvPr>
        </p:nvSpPr>
        <p:spPr>
          <a:xfrm>
            <a:off x="342900" y="147328"/>
            <a:ext cx="8458200" cy="993554"/>
          </a:xfrm>
        </p:spPr>
        <p:txBody>
          <a:bodyPr>
            <a:noAutofit/>
          </a:bodyPr>
          <a:lstStyle/>
          <a:p>
            <a:r>
              <a:rPr lang="en-US" sz="3400" noProof="0" dirty="0">
                <a:latin typeface="Times New Roman" panose="02020603050405020304" pitchFamily="18" charset="0"/>
                <a:cs typeface="Times New Roman" panose="02020603050405020304" pitchFamily="18" charset="0"/>
              </a:rPr>
              <a:t>Software Security Touchpoints (Activities) – Text Alternative</a:t>
            </a:r>
          </a:p>
        </p:txBody>
      </p:sp>
      <p:sp>
        <p:nvSpPr>
          <p:cNvPr id="9" name="Text Placeholder 8">
            <a:extLst>
              <a:ext uri="{FF2B5EF4-FFF2-40B4-BE49-F238E27FC236}">
                <a16:creationId xmlns:a16="http://schemas.microsoft.com/office/drawing/2014/main" id="{EBEA491A-9E3B-4B37-B7A5-3D735A5C8658}"/>
              </a:ext>
            </a:extLst>
          </p:cNvPr>
          <p:cNvSpPr>
            <a:spLocks noGrp="1"/>
          </p:cNvSpPr>
          <p:nvPr>
            <p:ph type="body" sz="quarter" idx="14"/>
          </p:nvPr>
        </p:nvSpPr>
        <p:spPr>
          <a:xfrm>
            <a:off x="3081587" y="1247136"/>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8" name="Content Placeholder 7">
            <a:extLst>
              <a:ext uri="{FF2B5EF4-FFF2-40B4-BE49-F238E27FC236}">
                <a16:creationId xmlns:a16="http://schemas.microsoft.com/office/drawing/2014/main" id="{1115CF93-BA62-4865-A82C-541475C55A5F}"/>
              </a:ext>
            </a:extLst>
          </p:cNvPr>
          <p:cNvSpPr>
            <a:spLocks noGrp="1"/>
          </p:cNvSpPr>
          <p:nvPr>
            <p:ph sz="quarter" idx="11"/>
          </p:nvPr>
        </p:nvSpPr>
        <p:spPr>
          <a:xfrm>
            <a:off x="342900" y="1550503"/>
            <a:ext cx="8458200" cy="4060361"/>
          </a:xfrm>
        </p:spPr>
        <p:txBody>
          <a:bodyPr>
            <a:normAutofit/>
          </a:bodyPr>
          <a:lstStyle/>
          <a:p>
            <a:r>
              <a:rPr lang="en-US" sz="2200" noProof="0" dirty="0">
                <a:latin typeface="Times New Roman" panose="02020603050405020304" pitchFamily="18" charset="0"/>
                <a:cs typeface="Times New Roman" panose="02020603050405020304" pitchFamily="18" charset="0"/>
              </a:rPr>
              <a:t>An illustration displays software security touchpoints for a risk analysis. The outer level displays an external review circle. The inner circular model displays following processes: requirements and use cases, architecture and design, test plans, code, test and test results, and investor feedback. The requirements and use cases include: risk analysis, abuse cases, and security requirements. Architecture and design has risk analysis. The test plan includes risk based security test. The code includes a code review or tools. The tests and test results, and investor feedback include penetration testing. The investor feedback include security operations. The requirements and use cases, architecture and design, and tests and test results contain risk analysis.</a:t>
            </a:r>
          </a:p>
        </p:txBody>
      </p:sp>
      <p:sp>
        <p:nvSpPr>
          <p:cNvPr id="10" name="Text Placeholder 9">
            <a:extLst>
              <a:ext uri="{FF2B5EF4-FFF2-40B4-BE49-F238E27FC236}">
                <a16:creationId xmlns:a16="http://schemas.microsoft.com/office/drawing/2014/main" id="{A98FF2F1-E55A-4312-8A6D-5DEE66EE51A3}"/>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3405074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B0FF47-294D-4138-AE53-6E48D0F32FD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Misuse Case Example – Text Alternative</a:t>
            </a:r>
          </a:p>
        </p:txBody>
      </p:sp>
      <p:sp>
        <p:nvSpPr>
          <p:cNvPr id="9" name="Text Placeholder 8">
            <a:extLst>
              <a:ext uri="{FF2B5EF4-FFF2-40B4-BE49-F238E27FC236}">
                <a16:creationId xmlns:a16="http://schemas.microsoft.com/office/drawing/2014/main" id="{EBEA491A-9E3B-4B37-B7A5-3D735A5C8658}"/>
              </a:ext>
            </a:extLst>
          </p:cNvPr>
          <p:cNvSpPr>
            <a:spLocks noGrp="1"/>
          </p:cNvSpPr>
          <p:nvPr>
            <p:ph type="body" sz="quarter" idx="14"/>
          </p:nvPr>
        </p:nvSpPr>
        <p:spPr>
          <a:xfrm>
            <a:off x="3081587" y="1247136"/>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8" name="Content Placeholder 7">
            <a:extLst>
              <a:ext uri="{FF2B5EF4-FFF2-40B4-BE49-F238E27FC236}">
                <a16:creationId xmlns:a16="http://schemas.microsoft.com/office/drawing/2014/main" id="{1115CF93-BA62-4865-A82C-541475C55A5F}"/>
              </a:ext>
            </a:extLst>
          </p:cNvPr>
          <p:cNvSpPr>
            <a:spLocks noGrp="1"/>
          </p:cNvSpPr>
          <p:nvPr>
            <p:ph sz="quarter" idx="11"/>
          </p:nvPr>
        </p:nvSpPr>
        <p:spPr>
          <a:xfrm>
            <a:off x="342900" y="1550503"/>
            <a:ext cx="8458200" cy="3667539"/>
          </a:xfrm>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misuse case example. A user accesses e-mail and gives the command save e-mail contents which has an include relationship with grant access to file and an extend relationship to download e-mail contents. Download e-mail contents has an include relationship with gain access to e-mail contents. The grant access to file is managed by the android; and has an extend relationship with gain access to e-mail contents. An attacker can access e-mail at download email contents and a compromised phone security gives him access to gain access to e-mail contents.</a:t>
            </a:r>
          </a:p>
        </p:txBody>
      </p:sp>
      <p:sp>
        <p:nvSpPr>
          <p:cNvPr id="10" name="Text Placeholder 9">
            <a:extLst>
              <a:ext uri="{FF2B5EF4-FFF2-40B4-BE49-F238E27FC236}">
                <a16:creationId xmlns:a16="http://schemas.microsoft.com/office/drawing/2014/main" id="{A98FF2F1-E55A-4312-8A6D-5DEE66EE51A3}"/>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348814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Microsoft Secure by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Secure architecture, design, and structure. </a:t>
            </a:r>
            <a:r>
              <a:rPr lang="en-US" sz="2400" noProof="0" dirty="0">
                <a:solidFill>
                  <a:schemeClr val="tx1"/>
                </a:solidFill>
              </a:rPr>
              <a:t>Developers consider security issues part of the software architectural design process.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Threat modeling and mitigation. </a:t>
            </a:r>
            <a:r>
              <a:rPr lang="en-US" sz="2400" noProof="0" dirty="0">
                <a:solidFill>
                  <a:schemeClr val="tx1"/>
                </a:solidFill>
              </a:rPr>
              <a:t>Threat models created and mitigations are present in all design and functional specifications.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Elimination of vulnerabilities. </a:t>
            </a:r>
            <a:r>
              <a:rPr lang="en-US" sz="2400" noProof="0" dirty="0">
                <a:solidFill>
                  <a:schemeClr val="tx1"/>
                </a:solidFill>
              </a:rPr>
              <a:t>This review includes the use of analysis and testing tools to eliminate classes of vulnerabilities presents in the code.</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Improvements in security. </a:t>
            </a:r>
            <a:r>
              <a:rPr lang="en-US" sz="2400" noProof="0" dirty="0">
                <a:solidFill>
                  <a:schemeClr val="tx1"/>
                </a:solidFill>
              </a:rPr>
              <a:t>Less secure legacy protocols and code are deprecated, users are provided with secure alternatives consistent.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Microsoft Secure by Default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Least privilege. </a:t>
            </a:r>
            <a:r>
              <a:rPr lang="en-US" sz="2400" noProof="0" dirty="0">
                <a:solidFill>
                  <a:schemeClr val="tx1"/>
                </a:solidFill>
              </a:rPr>
              <a:t>All components run with the fewest possible permissions.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Defense in depth. </a:t>
            </a:r>
            <a:r>
              <a:rPr lang="en-US" sz="2400" noProof="0" dirty="0">
                <a:solidFill>
                  <a:schemeClr val="tx1"/>
                </a:solidFill>
              </a:rPr>
              <a:t>Components do not rely on a single threat mitigation solution that exposes users if it fails.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Conservative default settings. </a:t>
            </a:r>
            <a:r>
              <a:rPr lang="en-US" sz="2400" noProof="0" dirty="0">
                <a:solidFill>
                  <a:schemeClr val="tx1"/>
                </a:solidFill>
              </a:rPr>
              <a:t>Development team minimizes attack surface in default configuration.</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Avoidance of risky default changes. </a:t>
            </a:r>
            <a:r>
              <a:rPr lang="en-US" sz="2400" noProof="0" dirty="0">
                <a:solidFill>
                  <a:schemeClr val="tx1"/>
                </a:solidFill>
              </a:rPr>
              <a:t>Applications do not make any changes that reduce computer security.</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Less commonly used services off by default. </a:t>
            </a:r>
            <a:r>
              <a:rPr lang="en-US" sz="2400" noProof="0" dirty="0">
                <a:solidFill>
                  <a:schemeClr val="tx1"/>
                </a:solidFill>
              </a:rPr>
              <a:t>If fewer than 80 percent of a program’s users use a feature, that feature should not be activated by default.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07676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Microsoft Secure in Deployment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94387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Deployment guides. </a:t>
            </a:r>
            <a:r>
              <a:rPr lang="en-US" sz="2400" noProof="0" dirty="0">
                <a:solidFill>
                  <a:schemeClr val="tx1"/>
                </a:solidFill>
              </a:rPr>
              <a:t>Prescriptive deployment guides outline how to deploy each feature of a program securely, including providing users with information that enables them to assess the security risk of activating non-default options.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Analysis and management tools. </a:t>
            </a:r>
            <a:r>
              <a:rPr lang="en-US" sz="2400" noProof="0" dirty="0">
                <a:solidFill>
                  <a:schemeClr val="tx1"/>
                </a:solidFill>
              </a:rPr>
              <a:t>Security analysis and management tools enable administrators to configure the optimal security level for a release.</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Patch deployment tools. </a:t>
            </a:r>
            <a:r>
              <a:rPr lang="en-US" sz="2400" noProof="0" dirty="0">
                <a:solidFill>
                  <a:schemeClr val="tx1"/>
                </a:solidFill>
              </a:rPr>
              <a:t>Deployment tools aid in patch deployment.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39397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Communications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Security response. </a:t>
            </a:r>
            <a:r>
              <a:rPr lang="en-US" sz="2400" noProof="0" dirty="0">
                <a:solidFill>
                  <a:schemeClr val="tx1"/>
                </a:solidFill>
              </a:rPr>
              <a:t>Development teams respond promptly to reports of security vulnerabilities and communicate information about security updates.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Community engagement. </a:t>
            </a:r>
            <a:r>
              <a:rPr lang="en-US" sz="2400" noProof="0" dirty="0">
                <a:solidFill>
                  <a:schemeClr val="tx1"/>
                </a:solidFill>
              </a:rPr>
              <a:t>Development teams proactively engage with users to answer questions about security vulnerabilities, security updates, or changes in the security landscape.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30514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899" y="267135"/>
            <a:ext cx="8562561" cy="1119637"/>
          </a:xfrm>
        </p:spPr>
        <p:txBody>
          <a:bodyPr>
            <a:noAutofit/>
          </a:bodyPr>
          <a:lstStyle/>
          <a:p>
            <a:r>
              <a:rPr lang="en-US" sz="4000" noProof="0" dirty="0">
                <a:solidFill>
                  <a:schemeClr val="tx1"/>
                </a:solidFill>
              </a:rPr>
              <a:t>Software Security Touchpoints (Activities)</a:t>
            </a:r>
          </a:p>
        </p:txBody>
      </p:sp>
      <p:pic>
        <p:nvPicPr>
          <p:cNvPr id="6" name="Picture 5" descr="An illustration displays software security touchpoints for a risk analysis.  &#10;">
            <a:extLst>
              <a:ext uri="{FF2B5EF4-FFF2-40B4-BE49-F238E27FC236}">
                <a16:creationId xmlns:a16="http://schemas.microsoft.com/office/drawing/2014/main" id="{45381374-2EA3-4961-BFA2-E95CBC5B7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713" y="1534763"/>
            <a:ext cx="4662905" cy="4667006"/>
          </a:xfrm>
          <a:prstGeom prst="rect">
            <a:avLst/>
          </a:prstGeom>
        </p:spPr>
      </p:pic>
      <p:sp>
        <p:nvSpPr>
          <p:cNvPr id="5" name="Text Placeholder 4">
            <a:extLst>
              <a:ext uri="{FF2B5EF4-FFF2-40B4-BE49-F238E27FC236}">
                <a16:creationId xmlns:a16="http://schemas.microsoft.com/office/drawing/2014/main" id="{B48B7C6E-D08D-4BAF-8262-4DF71B45CF18}"/>
              </a:ext>
            </a:extLst>
          </p:cNvPr>
          <p:cNvSpPr>
            <a:spLocks noGrp="1"/>
          </p:cNvSpPr>
          <p:nvPr>
            <p:ph type="body" sz="quarter" idx="12"/>
          </p:nvPr>
        </p:nvSpPr>
        <p:spPr>
          <a:xfrm>
            <a:off x="2811195" y="6367132"/>
            <a:ext cx="3521610" cy="190500"/>
          </a:xfrm>
        </p:spPr>
        <p:txBody>
          <a:bodyPr/>
          <a:lstStyle/>
          <a:p>
            <a:r>
              <a:rPr lang="en-US" sz="1200" noProof="0" dirty="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42061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153297"/>
          </a:xfrm>
        </p:spPr>
        <p:txBody>
          <a:bodyPr>
            <a:noAutofit/>
          </a:bodyPr>
          <a:lstStyle/>
          <a:p>
            <a:r>
              <a:rPr lang="en-US" sz="4000" noProof="0" dirty="0">
                <a:solidFill>
                  <a:schemeClr val="tx1"/>
                </a:solidFill>
              </a:rPr>
              <a:t>SQUARE Security Requirements Engineering </a:t>
            </a:r>
            <a:r>
              <a:rPr lang="en-US" sz="100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647420"/>
            <a:ext cx="8639352" cy="429618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Step 1. Agree on definitions. </a:t>
            </a:r>
            <a:r>
              <a:rPr lang="en-US" sz="2400" noProof="0" dirty="0">
                <a:solidFill>
                  <a:schemeClr val="tx1"/>
                </a:solidFill>
              </a:rPr>
              <a:t>Needed as a prerequisite to security requirements engineering so there is no semantic confusion.</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2. Identify assets and security goals. </a:t>
            </a:r>
            <a:r>
              <a:rPr lang="en-US" sz="2400" noProof="0" dirty="0">
                <a:solidFill>
                  <a:schemeClr val="tx1"/>
                </a:solidFill>
              </a:rPr>
              <a:t>Step occurs at project organizational level and needed to support software development.</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3. Develop artifacts. </a:t>
            </a:r>
            <a:r>
              <a:rPr lang="en-US" sz="2400" noProof="0" dirty="0">
                <a:solidFill>
                  <a:schemeClr val="tx1"/>
                </a:solidFill>
              </a:rPr>
              <a:t>Often, organizations do not have key documents needed to support requirements definition, or they may not be up to date.</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4. Perform risk assessment. </a:t>
            </a:r>
            <a:r>
              <a:rPr lang="en-US" sz="2400" noProof="0" dirty="0">
                <a:solidFill>
                  <a:schemeClr val="tx1"/>
                </a:solidFill>
              </a:rPr>
              <a:t>Requires an expert in risk assessment methods, support of stakeholders, and support of a security requirements engineer.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64603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92443"/>
            <a:ext cx="8458200" cy="1177910"/>
          </a:xfrm>
        </p:spPr>
        <p:txBody>
          <a:bodyPr>
            <a:noAutofit/>
          </a:bodyPr>
          <a:lstStyle/>
          <a:p>
            <a:r>
              <a:rPr lang="en-US" sz="4000" noProof="0" dirty="0">
                <a:solidFill>
                  <a:schemeClr val="tx1"/>
                </a:solidFill>
              </a:rPr>
              <a:t>SQUARE Security Requirements Engineering</a:t>
            </a:r>
            <a:r>
              <a:rPr lang="en-US" sz="4000" b="0" noProof="0" dirty="0">
                <a:solidFill>
                  <a:schemeClr val="tx1"/>
                </a:solidFill>
              </a:rPr>
              <a:t> </a:t>
            </a:r>
            <a:r>
              <a:rPr lang="en-US" sz="100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647420"/>
            <a:ext cx="8458200" cy="439557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solidFill>
                  <a:schemeClr val="tx1"/>
                </a:solidFill>
              </a:rPr>
              <a:t>Step 5. Select elicitation technique. </a:t>
            </a:r>
            <a:r>
              <a:rPr lang="en-US" sz="2400" noProof="0" dirty="0">
                <a:solidFill>
                  <a:schemeClr val="tx1"/>
                </a:solidFill>
              </a:rPr>
              <a:t>This step becomes important when there are diverse stakeholders. </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6. Elicit security requirements. </a:t>
            </a:r>
            <a:r>
              <a:rPr lang="en-US" sz="2400" noProof="0" dirty="0">
                <a:solidFill>
                  <a:schemeClr val="tx1"/>
                </a:solidFill>
              </a:rPr>
              <a:t>This builds on the artifacts that were developed in earlier steps.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7. Categorize requirements. </a:t>
            </a:r>
            <a:r>
              <a:rPr lang="en-US" sz="2400" noProof="0" dirty="0">
                <a:solidFill>
                  <a:schemeClr val="tx1"/>
                </a:solidFill>
              </a:rPr>
              <a:t>Allows security requirements engineer to identify essential requirements.</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8. Prioritize requirements. </a:t>
            </a:r>
            <a:r>
              <a:rPr lang="en-US" sz="2400" noProof="0" dirty="0">
                <a:solidFill>
                  <a:schemeClr val="tx1"/>
                </a:solidFill>
              </a:rPr>
              <a:t>Performs a cost-benefit analysis to determine security requirements with a high payoff relative to their cost.</a:t>
            </a:r>
          </a:p>
          <a:p>
            <a:pPr marL="291600" indent="-291600">
              <a:spcBef>
                <a:spcPts val="1000"/>
              </a:spcBef>
              <a:spcAft>
                <a:spcPts val="0"/>
              </a:spcAft>
              <a:buFont typeface="Arial" panose="020B0604020202020204" pitchFamily="34" charset="0"/>
              <a:buChar char="•"/>
            </a:pPr>
            <a:r>
              <a:rPr lang="en-US" sz="2400" b="1" noProof="0" dirty="0">
                <a:solidFill>
                  <a:schemeClr val="tx1"/>
                </a:solidFill>
              </a:rPr>
              <a:t>Step 9. Requirements inspection.</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724235197"/>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325</TotalTime>
  <Words>1987</Words>
  <Application>Microsoft Office PowerPoint</Application>
  <PresentationFormat>On-screen Show (4:3)</PresentationFormat>
  <Paragraphs>160</Paragraphs>
  <Slides>26</Slides>
  <Notes>1</Notes>
  <HiddenSlides>4</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26</vt:i4>
      </vt:variant>
    </vt:vector>
  </HeadingPairs>
  <TitlesOfParts>
    <vt:vector size="34"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18</vt:lpstr>
      <vt:lpstr>Secure Software Development Process Model</vt:lpstr>
      <vt:lpstr>Microsoft Secure by Design</vt:lpstr>
      <vt:lpstr>Microsoft Secure by Default</vt:lpstr>
      <vt:lpstr>Microsoft Secure in Deployment</vt:lpstr>
      <vt:lpstr>Communications</vt:lpstr>
      <vt:lpstr>Software Security Touchpoints (Activities)</vt:lpstr>
      <vt:lpstr>SQUARE Security Requirements Engineering 1</vt:lpstr>
      <vt:lpstr>SQUARE Security Requirements Engineering 2</vt:lpstr>
      <vt:lpstr>Misuse (Abuse) Cases</vt:lpstr>
      <vt:lpstr>Misuse Case Example</vt:lpstr>
      <vt:lpstr>Attack Patterns</vt:lpstr>
      <vt:lpstr>Risk Management Framework (R M F) Steps</vt:lpstr>
      <vt:lpstr>STRIDE Threat Categories</vt:lpstr>
      <vt:lpstr>STRIDE Threat Modeling Steps</vt:lpstr>
      <vt:lpstr>Attack Surface</vt:lpstr>
      <vt:lpstr>Secure Coding Practices 1</vt:lpstr>
      <vt:lpstr>Secure Coding Practices 2</vt:lpstr>
      <vt:lpstr>Measurement</vt:lpstr>
      <vt:lpstr>Security Measure Examples</vt:lpstr>
      <vt:lpstr>Software Assurance Maturity Model (SAMM)</vt:lpstr>
      <vt:lpstr>End of Main Content</vt:lpstr>
      <vt:lpstr>Accessibility Content: Text Alternatives for Images</vt:lpstr>
      <vt:lpstr>Secure Software Development Process Model – Text Alternative</vt:lpstr>
      <vt:lpstr>Software Security Touchpoints (Activities) – Text Alternative</vt:lpstr>
      <vt:lpstr>Misuse Case Example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53</cp:revision>
  <dcterms:created xsi:type="dcterms:W3CDTF">2019-01-22T22:04:31Z</dcterms:created>
  <dcterms:modified xsi:type="dcterms:W3CDTF">2019-10-16T08:45:41Z</dcterms:modified>
</cp:coreProperties>
</file>