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56" r:id="rId6"/>
    <p:sldId id="263" r:id="rId7"/>
    <p:sldId id="276" r:id="rId8"/>
    <p:sldId id="277" r:id="rId9"/>
    <p:sldId id="265" r:id="rId10"/>
    <p:sldId id="278" r:id="rId11"/>
    <p:sldId id="266" r:id="rId12"/>
    <p:sldId id="298" r:id="rId13"/>
    <p:sldId id="279" r:id="rId14"/>
    <p:sldId id="280" r:id="rId15"/>
    <p:sldId id="282" r:id="rId16"/>
    <p:sldId id="281" r:id="rId17"/>
    <p:sldId id="267" r:id="rId18"/>
    <p:sldId id="283" r:id="rId19"/>
    <p:sldId id="287" r:id="rId20"/>
    <p:sldId id="299" r:id="rId21"/>
    <p:sldId id="297" r:id="rId22"/>
    <p:sldId id="296" r:id="rId23"/>
    <p:sldId id="284" r:id="rId24"/>
    <p:sldId id="285" r:id="rId25"/>
    <p:sldId id="269" r:id="rId26"/>
    <p:sldId id="286" r:id="rId27"/>
    <p:sldId id="288" r:id="rId28"/>
    <p:sldId id="289" r:id="rId29"/>
    <p:sldId id="270" r:id="rId30"/>
    <p:sldId id="290" r:id="rId31"/>
    <p:sldId id="291" r:id="rId32"/>
    <p:sldId id="292" r:id="rId33"/>
    <p:sldId id="293" r:id="rId34"/>
    <p:sldId id="274" r:id="rId35"/>
    <p:sldId id="294" r:id="rId36"/>
    <p:sldId id="275" r:id="rId37"/>
    <p:sldId id="273" r:id="rId38"/>
    <p:sldId id="271" r:id="rId39"/>
    <p:sldId id="260" r:id="rId40"/>
    <p:sldId id="258" r:id="rId41"/>
    <p:sldId id="264" r:id="rId42"/>
    <p:sldId id="300" r:id="rId43"/>
    <p:sldId id="301" r:id="rId44"/>
    <p:sldId id="302" r:id="rId45"/>
    <p:sldId id="305" r:id="rId46"/>
    <p:sldId id="303" r:id="rId47"/>
    <p:sldId id="304"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56"/>
            <p14:sldId id="263"/>
            <p14:sldId id="276"/>
            <p14:sldId id="277"/>
            <p14:sldId id="265"/>
            <p14:sldId id="278"/>
            <p14:sldId id="266"/>
            <p14:sldId id="298"/>
            <p14:sldId id="279"/>
            <p14:sldId id="280"/>
            <p14:sldId id="282"/>
            <p14:sldId id="281"/>
            <p14:sldId id="267"/>
            <p14:sldId id="283"/>
            <p14:sldId id="287"/>
            <p14:sldId id="299"/>
            <p14:sldId id="297"/>
            <p14:sldId id="296"/>
            <p14:sldId id="284"/>
            <p14:sldId id="285"/>
            <p14:sldId id="269"/>
            <p14:sldId id="286"/>
            <p14:sldId id="288"/>
            <p14:sldId id="289"/>
            <p14:sldId id="270"/>
            <p14:sldId id="290"/>
            <p14:sldId id="291"/>
            <p14:sldId id="292"/>
            <p14:sldId id="293"/>
            <p14:sldId id="274"/>
            <p14:sldId id="294"/>
            <p14:sldId id="275"/>
            <p14:sldId id="273"/>
            <p14:sldId id="271"/>
            <p14:sldId id="260"/>
          </p14:sldIdLst>
        </p14:section>
        <p14:section name="Appendix: Image Descriptions for Unsighted Students" id="{9E859B0B-078E-463E-89A6-21C20DD280C4}">
          <p14:sldIdLst>
            <p14:sldId id="258"/>
            <p14:sldId id="264"/>
            <p14:sldId id="300"/>
            <p14:sldId id="301"/>
            <p14:sldId id="302"/>
            <p14:sldId id="305"/>
            <p14:sldId id="303"/>
            <p14:sldId id="304"/>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64" autoAdjust="0"/>
    <p:restoredTop sz="94712" autoAdjust="0"/>
  </p:normalViewPr>
  <p:slideViewPr>
    <p:cSldViewPr snapToGrid="0" showGuides="1">
      <p:cViewPr varScale="1">
        <p:scale>
          <a:sx n="104" d="100"/>
          <a:sy n="104" d="100"/>
        </p:scale>
        <p:origin x="744" y="114"/>
      </p:cViewPr>
      <p:guideLst>
        <p:guide pos="3264"/>
        <p:guide orient="horz" pos="2256"/>
        <p:guide pos="5640"/>
      </p:guideLst>
    </p:cSldViewPr>
  </p:slideViewPr>
  <p:outlineViewPr>
    <p:cViewPr>
      <p:scale>
        <a:sx n="66" d="100"/>
        <a:sy n="66"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a:t>
            </a:r>
            <a:r>
              <a:rPr lang="en-US" sz="800" b="0" baseline="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Hill </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a:t>
            </a:r>
            <a:r>
              <a:rPr lang="en-US" sz="800" b="0" baseline="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Hill </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a:t>
            </a:r>
            <a:r>
              <a:rPr lang="en-US" sz="800" b="0" baseline="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Hill </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 Target="slide4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image" Target="../media/image9.jp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image" Target="../media/image10.jp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slide" Target="slide3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19</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Software Testing – Component Level</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Three – Quality and Security</a:t>
            </a: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Ninth edition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302851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Test Planning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4854502"/>
          </a:xfrm>
        </p:spPr>
        <p:txBody>
          <a:bodyPr vert="horz" lIns="91440" tIns="45720" rIns="91440" bIns="45720" rtlCol="0">
            <a:noAutofit/>
          </a:bodyPr>
          <a:lstStyle/>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Specify product requirements in a quantifiable manner long before testing commences.</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State testing objectives explicitly.</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Understand the users of the software and develop a profile for each user category.</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Develop a testing plan that emphasizes “rapid cycle testing.”</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Build “robust” software that is designed to test itself.</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Use effective technical reviews as a filter prior to testing.</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Conduct technical reviews to assess the test strategy and test cases themselves.</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Develop a continuous improvement approach for the testing process.</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10</a:t>
            </a:fld>
            <a:endParaRPr lang="en-US"/>
          </a:p>
        </p:txBody>
      </p:sp>
    </p:spTree>
    <p:extLst>
      <p:ext uri="{BB962C8B-B14F-4D97-AF65-F5344CB8AC3E}">
        <p14:creationId xmlns:p14="http://schemas.microsoft.com/office/powerpoint/2010/main" val="2078401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Test Recordkeeping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4507660"/>
          </a:xfrm>
        </p:spPr>
        <p:txBody>
          <a:bodyPr vert="horz" lIns="91440" tIns="45720" rIns="91440" bIns="45720" rtlCol="0">
            <a:noAutofit/>
          </a:bodyPr>
          <a:lstStyle/>
          <a:p>
            <a:r>
              <a:rPr lang="en-US" sz="2400" noProof="0" dirty="0">
                <a:latin typeface="Times New Roman" panose="02020603050405020304" pitchFamily="18" charset="0"/>
                <a:cs typeface="Times New Roman" panose="02020603050405020304" pitchFamily="18" charset="0"/>
              </a:rPr>
              <a:t>Test cases can be recorded in Google Docs spreadsheet:</a:t>
            </a:r>
          </a:p>
          <a:p>
            <a:pPr marL="291600" lvl="1" indent="-291600">
              <a:spcBef>
                <a:spcPts val="1000"/>
              </a:spcBef>
              <a:spcAft>
                <a:spcPts val="0"/>
              </a:spcAft>
            </a:pPr>
            <a:r>
              <a:rPr lang="en-US" sz="2400" dirty="0">
                <a:latin typeface="Times New Roman" panose="02020603050405020304" pitchFamily="18" charset="0"/>
                <a:cs typeface="Times New Roman" panose="02020603050405020304" pitchFamily="18" charset="0"/>
              </a:rPr>
              <a:t>B</a:t>
            </a:r>
            <a:r>
              <a:rPr lang="en-US" sz="2400" noProof="0" dirty="0" err="1">
                <a:latin typeface="Times New Roman" panose="02020603050405020304" pitchFamily="18" charset="0"/>
                <a:cs typeface="Times New Roman" panose="02020603050405020304" pitchFamily="18" charset="0"/>
              </a:rPr>
              <a:t>riefly</a:t>
            </a:r>
            <a:r>
              <a:rPr lang="en-US" sz="2400" noProof="0" dirty="0">
                <a:latin typeface="Times New Roman" panose="02020603050405020304" pitchFamily="18" charset="0"/>
                <a:cs typeface="Times New Roman" panose="02020603050405020304" pitchFamily="18" charset="0"/>
              </a:rPr>
              <a:t> describes the test case.</a:t>
            </a:r>
          </a:p>
          <a:p>
            <a:pPr marL="291600" lvl="1" indent="-291600">
              <a:spcBef>
                <a:spcPts val="1000"/>
              </a:spcBef>
              <a:spcAft>
                <a:spcPts val="0"/>
              </a:spcAft>
            </a:pPr>
            <a:r>
              <a:rPr lang="en-US" sz="2400" dirty="0">
                <a:latin typeface="Times New Roman" panose="02020603050405020304" pitchFamily="18" charset="0"/>
                <a:cs typeface="Times New Roman" panose="02020603050405020304" pitchFamily="18" charset="0"/>
              </a:rPr>
              <a:t>C</a:t>
            </a:r>
            <a:r>
              <a:rPr lang="en-US" sz="2400" noProof="0" dirty="0" err="1">
                <a:latin typeface="Times New Roman" panose="02020603050405020304" pitchFamily="18" charset="0"/>
                <a:cs typeface="Times New Roman" panose="02020603050405020304" pitchFamily="18" charset="0"/>
              </a:rPr>
              <a:t>ontains</a:t>
            </a:r>
            <a:r>
              <a:rPr lang="en-US" sz="2400" noProof="0" dirty="0">
                <a:latin typeface="Times New Roman" panose="02020603050405020304" pitchFamily="18" charset="0"/>
                <a:cs typeface="Times New Roman" panose="02020603050405020304" pitchFamily="18" charset="0"/>
              </a:rPr>
              <a:t> a pointer to the requirement being tested.</a:t>
            </a:r>
          </a:p>
          <a:p>
            <a:pPr marL="291600" lvl="1" indent="-291600">
              <a:spcBef>
                <a:spcPts val="1000"/>
              </a:spcBef>
              <a:spcAft>
                <a:spcPts val="0"/>
              </a:spcAft>
            </a:pPr>
            <a:r>
              <a:rPr lang="en-US" sz="2400" dirty="0">
                <a:latin typeface="Times New Roman" panose="02020603050405020304" pitchFamily="18" charset="0"/>
                <a:cs typeface="Times New Roman" panose="02020603050405020304" pitchFamily="18" charset="0"/>
              </a:rPr>
              <a:t>C</a:t>
            </a:r>
            <a:r>
              <a:rPr lang="en-US" sz="2400" noProof="0" dirty="0" err="1">
                <a:latin typeface="Times New Roman" panose="02020603050405020304" pitchFamily="18" charset="0"/>
                <a:cs typeface="Times New Roman" panose="02020603050405020304" pitchFamily="18" charset="0"/>
              </a:rPr>
              <a:t>ontains</a:t>
            </a:r>
            <a:r>
              <a:rPr lang="en-US" sz="2400" noProof="0" dirty="0">
                <a:latin typeface="Times New Roman" panose="02020603050405020304" pitchFamily="18" charset="0"/>
                <a:cs typeface="Times New Roman" panose="02020603050405020304" pitchFamily="18" charset="0"/>
              </a:rPr>
              <a:t> expected output from the test case data or the criteria for success.</a:t>
            </a:r>
          </a:p>
          <a:p>
            <a:pPr marL="291600" lvl="1" indent="-291600">
              <a:spcBef>
                <a:spcPts val="1000"/>
              </a:spcBef>
              <a:spcAft>
                <a:spcPts val="0"/>
              </a:spcAft>
            </a:pPr>
            <a:r>
              <a:rPr lang="en-US" sz="2400" dirty="0">
                <a:latin typeface="Times New Roman" panose="02020603050405020304" pitchFamily="18" charset="0"/>
                <a:cs typeface="Times New Roman" panose="02020603050405020304" pitchFamily="18" charset="0"/>
              </a:rPr>
              <a:t>I</a:t>
            </a:r>
            <a:r>
              <a:rPr lang="en-US" sz="2400" noProof="0" dirty="0" err="1">
                <a:latin typeface="Times New Roman" panose="02020603050405020304" pitchFamily="18" charset="0"/>
                <a:cs typeface="Times New Roman" panose="02020603050405020304" pitchFamily="18" charset="0"/>
              </a:rPr>
              <a:t>ndicate</a:t>
            </a:r>
            <a:r>
              <a:rPr lang="en-US" sz="2400" noProof="0" dirty="0">
                <a:latin typeface="Times New Roman" panose="02020603050405020304" pitchFamily="18" charset="0"/>
                <a:cs typeface="Times New Roman" panose="02020603050405020304" pitchFamily="18" charset="0"/>
              </a:rPr>
              <a:t> whether the test was passed or failed.</a:t>
            </a:r>
          </a:p>
          <a:p>
            <a:pPr marL="291600" lvl="1" indent="-291600">
              <a:spcBef>
                <a:spcPts val="1000"/>
              </a:spcBef>
              <a:spcAft>
                <a:spcPts val="0"/>
              </a:spcAft>
            </a:pPr>
            <a:r>
              <a:rPr lang="en-US" sz="2400" dirty="0">
                <a:latin typeface="Times New Roman" panose="02020603050405020304" pitchFamily="18" charset="0"/>
                <a:cs typeface="Times New Roman" panose="02020603050405020304" pitchFamily="18" charset="0"/>
              </a:rPr>
              <a:t>D</a:t>
            </a:r>
            <a:r>
              <a:rPr lang="en-US" sz="2400" noProof="0" dirty="0" err="1">
                <a:latin typeface="Times New Roman" panose="02020603050405020304" pitchFamily="18" charset="0"/>
                <a:cs typeface="Times New Roman" panose="02020603050405020304" pitchFamily="18" charset="0"/>
              </a:rPr>
              <a:t>ates</a:t>
            </a:r>
            <a:r>
              <a:rPr lang="en-US" sz="2400" noProof="0" dirty="0">
                <a:latin typeface="Times New Roman" panose="02020603050405020304" pitchFamily="18" charset="0"/>
                <a:cs typeface="Times New Roman" panose="02020603050405020304" pitchFamily="18" charset="0"/>
              </a:rPr>
              <a:t> the test case was run.</a:t>
            </a:r>
          </a:p>
          <a:p>
            <a:pPr marL="291600" lvl="1" indent="-291600">
              <a:spcBef>
                <a:spcPts val="1000"/>
              </a:spcBef>
              <a:spcAft>
                <a:spcPts val="0"/>
              </a:spcAft>
            </a:pPr>
            <a:r>
              <a:rPr lang="en-US" sz="2400" dirty="0">
                <a:latin typeface="Times New Roman" panose="02020603050405020304" pitchFamily="18" charset="0"/>
                <a:cs typeface="Times New Roman" panose="02020603050405020304" pitchFamily="18" charset="0"/>
              </a:rPr>
              <a:t>S</a:t>
            </a:r>
            <a:r>
              <a:rPr lang="en-US" sz="2400" noProof="0" dirty="0" err="1">
                <a:latin typeface="Times New Roman" panose="02020603050405020304" pitchFamily="18" charset="0"/>
                <a:cs typeface="Times New Roman" panose="02020603050405020304" pitchFamily="18" charset="0"/>
              </a:rPr>
              <a:t>hould</a:t>
            </a:r>
            <a:r>
              <a:rPr lang="en-US" sz="2400" noProof="0" dirty="0">
                <a:latin typeface="Times New Roman" panose="02020603050405020304" pitchFamily="18" charset="0"/>
                <a:cs typeface="Times New Roman" panose="02020603050405020304" pitchFamily="18" charset="0"/>
              </a:rPr>
              <a:t> have room for comments about why a test may have failed (aids in debugging).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11</a:t>
            </a:fld>
            <a:endParaRPr lang="en-US"/>
          </a:p>
        </p:txBody>
      </p:sp>
    </p:spTree>
    <p:extLst>
      <p:ext uri="{BB962C8B-B14F-4D97-AF65-F5344CB8AC3E}">
        <p14:creationId xmlns:p14="http://schemas.microsoft.com/office/powerpoint/2010/main" val="3585615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Role of Scaffolding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297752" y="1230987"/>
            <a:ext cx="8191500" cy="5138281"/>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Components are not stand-alone program some type of </a:t>
            </a:r>
            <a:r>
              <a:rPr lang="en-US" sz="2400" b="1" i="1" noProof="0" dirty="0">
                <a:latin typeface="Times New Roman" panose="02020603050405020304" pitchFamily="18" charset="0"/>
                <a:cs typeface="Times New Roman" panose="02020603050405020304" pitchFamily="18" charset="0"/>
              </a:rPr>
              <a:t>scaffolding</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is required to create a testing framework.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As part of this framework, driver and/or stub software must often be developed for each unit test.</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a:t>
            </a:r>
            <a:r>
              <a:rPr lang="en-US" sz="2400" b="1" i="1" noProof="0" dirty="0">
                <a:latin typeface="Times New Roman" panose="02020603050405020304" pitchFamily="18" charset="0"/>
                <a:cs typeface="Times New Roman" panose="02020603050405020304" pitchFamily="18" charset="0"/>
              </a:rPr>
              <a:t>driver</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is nothing more than a “main program” that accepts test-case data, passes such data to the component (to be tested), and prints relevant results.</a:t>
            </a:r>
          </a:p>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Stubs</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(dummy subprogram) serve to replace modules invoked by the component to be tested.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stub uses the module’s interface, may do minimal data manipulation, prints verification of entry, and returns control to the module undergoing testing.</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12</a:t>
            </a:fld>
            <a:endParaRPr lang="en-US"/>
          </a:p>
        </p:txBody>
      </p:sp>
    </p:spTree>
    <p:extLst>
      <p:ext uri="{BB962C8B-B14F-4D97-AF65-F5344CB8AC3E}">
        <p14:creationId xmlns:p14="http://schemas.microsoft.com/office/powerpoint/2010/main" val="279674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Unit Test Environment</a:t>
            </a:r>
          </a:p>
        </p:txBody>
      </p:sp>
      <p:pic>
        <p:nvPicPr>
          <p:cNvPr id="5" name="Picture 4" descr="The diagram shows a unit test environment.&#10;">
            <a:extLst>
              <a:ext uri="{FF2B5EF4-FFF2-40B4-BE49-F238E27FC236}">
                <a16:creationId xmlns:a16="http://schemas.microsoft.com/office/drawing/2014/main" id="{B9AE5149-D2EF-4111-8BA6-E1FB6E8E9B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601" y="1344841"/>
            <a:ext cx="6600798" cy="4793545"/>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811513" y="6324600"/>
            <a:ext cx="3520974"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13</a:t>
            </a:fld>
            <a:endParaRPr lang="en-US"/>
          </a:p>
        </p:txBody>
      </p:sp>
    </p:spTree>
    <p:extLst>
      <p:ext uri="{BB962C8B-B14F-4D97-AF65-F5344CB8AC3E}">
        <p14:creationId xmlns:p14="http://schemas.microsoft.com/office/powerpoint/2010/main" val="2401404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Cost Effective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288608" y="1221843"/>
            <a:ext cx="8191500" cy="3833633"/>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Exhaustive testing requires every possible combination and ordering of input values be processed by the test component.</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return on exhaustive testing is often not worth the effort, since testing alone cannot be used to prove a component is correctly implemented.</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Testers should work smarter and allocate their testing resources on modules crucial to the success of the project or those that are suspected to be error-prone as the focus of their unit testing.</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14</a:t>
            </a:fld>
            <a:endParaRPr lang="en-US"/>
          </a:p>
        </p:txBody>
      </p:sp>
    </p:spTree>
    <p:extLst>
      <p:ext uri="{BB962C8B-B14F-4D97-AF65-F5344CB8AC3E}">
        <p14:creationId xmlns:p14="http://schemas.microsoft.com/office/powerpoint/2010/main" val="3787363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Test Case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288608" y="1221844"/>
            <a:ext cx="8191500" cy="4895177"/>
          </a:xfrm>
        </p:spPr>
        <p:txBody>
          <a:bodyPr vert="horz" lIns="91440" tIns="45720" rIns="91440" bIns="45720" rtlCol="0">
            <a:noAutofit/>
          </a:bodyPr>
          <a:lstStyle/>
          <a:p>
            <a:pPr>
              <a:spcBef>
                <a:spcPts val="1000"/>
              </a:spcBef>
              <a:spcAft>
                <a:spcPts val="1500"/>
              </a:spcAft>
            </a:pPr>
            <a:r>
              <a:rPr lang="en-US" noProof="0" dirty="0">
                <a:latin typeface="Times New Roman" panose="02020603050405020304" pitchFamily="18" charset="0"/>
                <a:cs typeface="Times New Roman" panose="02020603050405020304" pitchFamily="18" charset="0"/>
              </a:rPr>
              <a:t>Design unit test cases before you develop code for a component to ensure that code that will pass the tests.</a:t>
            </a:r>
          </a:p>
          <a:p>
            <a:r>
              <a:rPr lang="en-US" noProof="0" dirty="0">
                <a:latin typeface="Times New Roman" panose="02020603050405020304" pitchFamily="18" charset="0"/>
                <a:cs typeface="Times New Roman" panose="02020603050405020304" pitchFamily="18" charset="0"/>
              </a:rPr>
              <a:t>Test cases are designed to cover the following areas:</a:t>
            </a:r>
          </a:p>
          <a:p>
            <a:pPr marL="291600" lvl="1" indent="-291600">
              <a:spcBef>
                <a:spcPts val="1000"/>
              </a:spcBef>
              <a:spcAft>
                <a:spcPts val="0"/>
              </a:spcAft>
            </a:pPr>
            <a:r>
              <a:rPr lang="en-US" noProof="0" dirty="0">
                <a:latin typeface="Times New Roman" panose="02020603050405020304" pitchFamily="18" charset="0"/>
                <a:cs typeface="Times New Roman" panose="02020603050405020304" pitchFamily="18" charset="0"/>
              </a:rPr>
              <a:t>The module interface is tested to ensure that information properly flows into and out of the program unit.</a:t>
            </a:r>
          </a:p>
          <a:p>
            <a:pPr marL="291600" lvl="1" indent="-291600">
              <a:spcBef>
                <a:spcPts val="1000"/>
              </a:spcBef>
              <a:spcAft>
                <a:spcPts val="0"/>
              </a:spcAft>
            </a:pPr>
            <a:r>
              <a:rPr lang="en-US" noProof="0" dirty="0">
                <a:latin typeface="Times New Roman" panose="02020603050405020304" pitchFamily="18" charset="0"/>
                <a:cs typeface="Times New Roman" panose="02020603050405020304" pitchFamily="18" charset="0"/>
              </a:rPr>
              <a:t>Local data structures are examined to ensure that stored data stored maintains its integrity during execution. </a:t>
            </a:r>
          </a:p>
          <a:p>
            <a:pPr marL="291600" lvl="1" indent="-291600">
              <a:spcBef>
                <a:spcPts val="1000"/>
              </a:spcBef>
              <a:spcAft>
                <a:spcPts val="0"/>
              </a:spcAft>
            </a:pPr>
            <a:r>
              <a:rPr lang="en-US" noProof="0" dirty="0">
                <a:latin typeface="Times New Roman" panose="02020603050405020304" pitchFamily="18" charset="0"/>
                <a:cs typeface="Times New Roman" panose="02020603050405020304" pitchFamily="18" charset="0"/>
              </a:rPr>
              <a:t>Independent paths through control structures are exercised to ensure all statements are executed at least once.</a:t>
            </a:r>
          </a:p>
          <a:p>
            <a:pPr marL="291600" lvl="1" indent="-291600">
              <a:spcBef>
                <a:spcPts val="1000"/>
              </a:spcBef>
              <a:spcAft>
                <a:spcPts val="0"/>
              </a:spcAft>
            </a:pPr>
            <a:r>
              <a:rPr lang="en-US" noProof="0" dirty="0">
                <a:latin typeface="Times New Roman" panose="02020603050405020304" pitchFamily="18" charset="0"/>
                <a:cs typeface="Times New Roman" panose="02020603050405020304" pitchFamily="18" charset="0"/>
              </a:rPr>
              <a:t>Boundary conditions are tested to ensure module operates properly at boundaries established to limit or restrict processing.</a:t>
            </a:r>
          </a:p>
          <a:p>
            <a:pPr marL="291600" lvl="1" indent="-291600">
              <a:spcBef>
                <a:spcPts val="1000"/>
              </a:spcBef>
              <a:spcAft>
                <a:spcPts val="0"/>
              </a:spcAft>
            </a:pPr>
            <a:r>
              <a:rPr lang="en-US" noProof="0" dirty="0">
                <a:latin typeface="Times New Roman" panose="02020603050405020304" pitchFamily="18" charset="0"/>
                <a:cs typeface="Times New Roman" panose="02020603050405020304" pitchFamily="18" charset="0"/>
              </a:rPr>
              <a:t>All error-handling paths are tested.</a:t>
            </a:r>
            <a:endParaRPr lang="en-US" altLang="en-US"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15</a:t>
            </a:fld>
            <a:endParaRPr lang="en-US"/>
          </a:p>
        </p:txBody>
      </p:sp>
    </p:spTree>
    <p:extLst>
      <p:ext uri="{BB962C8B-B14F-4D97-AF65-F5344CB8AC3E}">
        <p14:creationId xmlns:p14="http://schemas.microsoft.com/office/powerpoint/2010/main" val="2026166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Module Tests</a:t>
            </a:r>
          </a:p>
        </p:txBody>
      </p:sp>
      <p:pic>
        <p:nvPicPr>
          <p:cNvPr id="6" name="Picture 5" descr="The diagram shows a model test environment. &#10;">
            <a:extLst>
              <a:ext uri="{FF2B5EF4-FFF2-40B4-BE49-F238E27FC236}">
                <a16:creationId xmlns:a16="http://schemas.microsoft.com/office/drawing/2014/main" id="{00B0A2AF-F324-421E-9E97-207A8FD1DF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1410" y="1309844"/>
            <a:ext cx="4766280" cy="4784593"/>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971558" y="6324600"/>
            <a:ext cx="320088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16</a:t>
            </a:fld>
            <a:endParaRPr lang="en-US"/>
          </a:p>
        </p:txBody>
      </p:sp>
    </p:spTree>
    <p:extLst>
      <p:ext uri="{BB962C8B-B14F-4D97-AF65-F5344CB8AC3E}">
        <p14:creationId xmlns:p14="http://schemas.microsoft.com/office/powerpoint/2010/main" val="3537359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Error Handling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1571266"/>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good design anticipates error conditions and establishes error-handling paths which must be tested.</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Among the potential errors that should be tested when error handling is evaluated are: </a:t>
            </a:r>
          </a:p>
        </p:txBody>
      </p:sp>
      <p:sp>
        <p:nvSpPr>
          <p:cNvPr id="7" name="Content Placeholder 6">
            <a:extLst>
              <a:ext uri="{FF2B5EF4-FFF2-40B4-BE49-F238E27FC236}">
                <a16:creationId xmlns:a16="http://schemas.microsoft.com/office/drawing/2014/main" id="{E8E43D66-E737-43CD-8955-606E6C865199}"/>
              </a:ext>
            </a:extLst>
          </p:cNvPr>
          <p:cNvSpPr>
            <a:spLocks noGrp="1"/>
          </p:cNvSpPr>
          <p:nvPr>
            <p:ph sz="quarter" idx="14"/>
          </p:nvPr>
        </p:nvSpPr>
        <p:spPr>
          <a:xfrm>
            <a:off x="342900" y="2915637"/>
            <a:ext cx="8487150" cy="2470229"/>
          </a:xfrm>
        </p:spPr>
        <p:txBody>
          <a:bodyPr/>
          <a:lstStyle/>
          <a:p>
            <a:pPr marL="403200" lvl="1" indent="-403200">
              <a:spcBef>
                <a:spcPts val="1000"/>
              </a:spcBef>
              <a:spcAft>
                <a:spcPts val="0"/>
              </a:spcAft>
              <a:buFont typeface="+mj-lt"/>
              <a:buAutoNum type="arabicPeriod"/>
            </a:pPr>
            <a:r>
              <a:rPr lang="en-US" dirty="0">
                <a:latin typeface="Times New Roman" panose="02020603050405020304" pitchFamily="18" charset="0"/>
                <a:cs typeface="Times New Roman" panose="02020603050405020304" pitchFamily="18" charset="0"/>
              </a:rPr>
              <a:t>E</a:t>
            </a:r>
            <a:r>
              <a:rPr lang="en-US" noProof="0" dirty="0" err="1">
                <a:latin typeface="Times New Roman" panose="02020603050405020304" pitchFamily="18" charset="0"/>
                <a:cs typeface="Times New Roman" panose="02020603050405020304" pitchFamily="18" charset="0"/>
              </a:rPr>
              <a:t>rror</a:t>
            </a:r>
            <a:r>
              <a:rPr lang="en-US" noProof="0" dirty="0">
                <a:latin typeface="Times New Roman" panose="02020603050405020304" pitchFamily="18" charset="0"/>
                <a:cs typeface="Times New Roman" panose="02020603050405020304" pitchFamily="18" charset="0"/>
              </a:rPr>
              <a:t> description is unintelligible.</a:t>
            </a:r>
          </a:p>
          <a:p>
            <a:pPr marL="403200" lvl="1" indent="-403200">
              <a:spcBef>
                <a:spcPts val="1000"/>
              </a:spcBef>
              <a:spcAft>
                <a:spcPts val="0"/>
              </a:spcAft>
              <a:buFont typeface="+mj-lt"/>
              <a:buAutoNum type="arabicPeriod"/>
            </a:pPr>
            <a:r>
              <a:rPr lang="en-US" dirty="0">
                <a:latin typeface="Times New Roman" panose="02020603050405020304" pitchFamily="18" charset="0"/>
                <a:cs typeface="Times New Roman" panose="02020603050405020304" pitchFamily="18" charset="0"/>
              </a:rPr>
              <a:t>E</a:t>
            </a:r>
            <a:r>
              <a:rPr lang="en-US" noProof="0" dirty="0" err="1">
                <a:latin typeface="Times New Roman" panose="02020603050405020304" pitchFamily="18" charset="0"/>
                <a:cs typeface="Times New Roman" panose="02020603050405020304" pitchFamily="18" charset="0"/>
              </a:rPr>
              <a:t>rror</a:t>
            </a:r>
            <a:r>
              <a:rPr lang="en-US" noProof="0" dirty="0">
                <a:latin typeface="Times New Roman" panose="02020603050405020304" pitchFamily="18" charset="0"/>
                <a:cs typeface="Times New Roman" panose="02020603050405020304" pitchFamily="18" charset="0"/>
              </a:rPr>
              <a:t> noted does not correspond to error encountered.</a:t>
            </a:r>
          </a:p>
          <a:p>
            <a:pPr marL="403200" lvl="1" indent="-403200">
              <a:spcBef>
                <a:spcPts val="1000"/>
              </a:spcBef>
              <a:spcAft>
                <a:spcPts val="0"/>
              </a:spcAft>
              <a:buFont typeface="+mj-lt"/>
              <a:buAutoNum type="arabicPeriod"/>
            </a:pPr>
            <a:r>
              <a:rPr lang="en-US" dirty="0">
                <a:latin typeface="Times New Roman" panose="02020603050405020304" pitchFamily="18" charset="0"/>
                <a:cs typeface="Times New Roman" panose="02020603050405020304" pitchFamily="18" charset="0"/>
              </a:rPr>
              <a:t>E</a:t>
            </a:r>
            <a:r>
              <a:rPr lang="en-US" noProof="0" dirty="0" err="1">
                <a:latin typeface="Times New Roman" panose="02020603050405020304" pitchFamily="18" charset="0"/>
                <a:cs typeface="Times New Roman" panose="02020603050405020304" pitchFamily="18" charset="0"/>
              </a:rPr>
              <a:t>rror</a:t>
            </a:r>
            <a:r>
              <a:rPr lang="en-US" noProof="0" dirty="0">
                <a:latin typeface="Times New Roman" panose="02020603050405020304" pitchFamily="18" charset="0"/>
                <a:cs typeface="Times New Roman" panose="02020603050405020304" pitchFamily="18" charset="0"/>
              </a:rPr>
              <a:t> condition causes system intervention prior to error handling,</a:t>
            </a:r>
          </a:p>
          <a:p>
            <a:pPr marL="403200" lvl="1" indent="-403200">
              <a:spcBef>
                <a:spcPts val="1000"/>
              </a:spcBef>
              <a:spcAft>
                <a:spcPts val="0"/>
              </a:spcAft>
              <a:buFont typeface="+mj-lt"/>
              <a:buAutoNum type="arabicPeriod"/>
            </a:pPr>
            <a:r>
              <a:rPr lang="en-US" dirty="0">
                <a:latin typeface="Times New Roman" panose="02020603050405020304" pitchFamily="18" charset="0"/>
                <a:cs typeface="Times New Roman" panose="02020603050405020304" pitchFamily="18" charset="0"/>
              </a:rPr>
              <a:t>E</a:t>
            </a:r>
            <a:r>
              <a:rPr lang="en-US" noProof="0" dirty="0" err="1">
                <a:latin typeface="Times New Roman" panose="02020603050405020304" pitchFamily="18" charset="0"/>
                <a:cs typeface="Times New Roman" panose="02020603050405020304" pitchFamily="18" charset="0"/>
              </a:rPr>
              <a:t>xception</a:t>
            </a:r>
            <a:r>
              <a:rPr lang="en-US" noProof="0" dirty="0">
                <a:latin typeface="Times New Roman" panose="02020603050405020304" pitchFamily="18" charset="0"/>
                <a:cs typeface="Times New Roman" panose="02020603050405020304" pitchFamily="18" charset="0"/>
              </a:rPr>
              <a:t>-condition processing is incorrect.</a:t>
            </a:r>
          </a:p>
          <a:p>
            <a:pPr marL="403200" lvl="1"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Error description does not provide enough information to assist in the location of the cause of the error.</a:t>
            </a:r>
            <a:endParaRPr lang="en-US" altLang="en-US"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17</a:t>
            </a:fld>
            <a:endParaRPr lang="en-US"/>
          </a:p>
        </p:txBody>
      </p:sp>
    </p:spTree>
    <p:extLst>
      <p:ext uri="{BB962C8B-B14F-4D97-AF65-F5344CB8AC3E}">
        <p14:creationId xmlns:p14="http://schemas.microsoft.com/office/powerpoint/2010/main" val="2115122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Traceability</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21844"/>
            <a:ext cx="8137208" cy="4464253"/>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To ensure that the testing process is auditable, each test case needs to be traceable back to specific functional or nonfunctional requirements or anti-requirements.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Often nonfunctional requirements need to be traceable to specific business or architectural requirements.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Many test process failures can be traced to missing traceability paths, inconsistent test data, or incomplete test coverage.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Regression testing requires retesting selected components that may be affected by changes made to other collaborating software components.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18</a:t>
            </a:fld>
            <a:endParaRPr lang="en-US"/>
          </a:p>
        </p:txBody>
      </p:sp>
    </p:spTree>
    <p:extLst>
      <p:ext uri="{BB962C8B-B14F-4D97-AF65-F5344CB8AC3E}">
        <p14:creationId xmlns:p14="http://schemas.microsoft.com/office/powerpoint/2010/main" val="3095468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White Box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21844"/>
            <a:ext cx="8137208" cy="4201494"/>
          </a:xfrm>
        </p:spPr>
        <p:txBody>
          <a:bodyPr vert="horz" lIns="91440" tIns="45720" rIns="91440" bIns="45720" rtlCol="0">
            <a:noAutofit/>
          </a:bodyPr>
          <a:lstStyle/>
          <a:p>
            <a:pPr>
              <a:spcAft>
                <a:spcPts val="1500"/>
              </a:spcAft>
            </a:pPr>
            <a:r>
              <a:rPr lang="en-US" sz="2400" noProof="0" dirty="0">
                <a:latin typeface="Times New Roman" panose="02020603050405020304" pitchFamily="18" charset="0"/>
                <a:cs typeface="Times New Roman" panose="02020603050405020304" pitchFamily="18" charset="0"/>
              </a:rPr>
              <a:t>Using white-box testing methods, you can derive test cases that:</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Guarantee that all independent paths within a module have been exercised at least once.</a:t>
            </a:r>
          </a:p>
          <a:p>
            <a:pPr marL="403200" indent="-403200">
              <a:spcBef>
                <a:spcPts val="1000"/>
              </a:spcBef>
              <a:spcAft>
                <a:spcPts val="0"/>
              </a:spcAft>
              <a:buFont typeface="+mj-lt"/>
              <a:buAutoNum type="arabicPeriod"/>
            </a:pPr>
            <a:r>
              <a:rPr lang="en-US" sz="2400" dirty="0">
                <a:latin typeface="Times New Roman" panose="02020603050405020304" pitchFamily="18" charset="0"/>
                <a:cs typeface="Times New Roman" panose="02020603050405020304" pitchFamily="18" charset="0"/>
              </a:rPr>
              <a:t>E</a:t>
            </a:r>
            <a:r>
              <a:rPr lang="en-US" sz="2400" noProof="0" dirty="0" err="1">
                <a:latin typeface="Times New Roman" panose="02020603050405020304" pitchFamily="18" charset="0"/>
                <a:cs typeface="Times New Roman" panose="02020603050405020304" pitchFamily="18" charset="0"/>
              </a:rPr>
              <a:t>xercise</a:t>
            </a:r>
            <a:r>
              <a:rPr lang="en-US" sz="2400" noProof="0" dirty="0">
                <a:latin typeface="Times New Roman" panose="02020603050405020304" pitchFamily="18" charset="0"/>
                <a:cs typeface="Times New Roman" panose="02020603050405020304" pitchFamily="18" charset="0"/>
              </a:rPr>
              <a:t> all logical decisions on their true and false sides.</a:t>
            </a:r>
          </a:p>
          <a:p>
            <a:pPr marL="403200" indent="-403200">
              <a:spcBef>
                <a:spcPts val="1000"/>
              </a:spcBef>
              <a:spcAft>
                <a:spcPts val="0"/>
              </a:spcAft>
              <a:buFont typeface="+mj-lt"/>
              <a:buAutoNum type="arabicPeriod"/>
            </a:pPr>
            <a:r>
              <a:rPr lang="en-US" sz="2400" dirty="0">
                <a:latin typeface="Times New Roman" panose="02020603050405020304" pitchFamily="18" charset="0"/>
                <a:cs typeface="Times New Roman" panose="02020603050405020304" pitchFamily="18" charset="0"/>
              </a:rPr>
              <a:t>E</a:t>
            </a:r>
            <a:r>
              <a:rPr lang="en-US" sz="2400" noProof="0" dirty="0" err="1">
                <a:latin typeface="Times New Roman" panose="02020603050405020304" pitchFamily="18" charset="0"/>
                <a:cs typeface="Times New Roman" panose="02020603050405020304" pitchFamily="18" charset="0"/>
              </a:rPr>
              <a:t>xecute</a:t>
            </a:r>
            <a:r>
              <a:rPr lang="en-US" sz="2400" noProof="0" dirty="0">
                <a:latin typeface="Times New Roman" panose="02020603050405020304" pitchFamily="18" charset="0"/>
                <a:cs typeface="Times New Roman" panose="02020603050405020304" pitchFamily="18" charset="0"/>
              </a:rPr>
              <a:t> all loops at their boundaries and within their operational bounds.</a:t>
            </a:r>
          </a:p>
          <a:p>
            <a:pPr marL="403200" indent="-403200">
              <a:spcBef>
                <a:spcPts val="1000"/>
              </a:spcBef>
              <a:spcAft>
                <a:spcPts val="0"/>
              </a:spcAft>
              <a:buFont typeface="+mj-lt"/>
              <a:buAutoNum type="arabicPeriod"/>
            </a:pPr>
            <a:r>
              <a:rPr lang="en-US" sz="2400" dirty="0">
                <a:latin typeface="Times New Roman" panose="02020603050405020304" pitchFamily="18" charset="0"/>
                <a:cs typeface="Times New Roman" panose="02020603050405020304" pitchFamily="18" charset="0"/>
              </a:rPr>
              <a:t>E</a:t>
            </a:r>
            <a:r>
              <a:rPr lang="en-US" sz="2400" noProof="0" dirty="0" err="1">
                <a:latin typeface="Times New Roman" panose="02020603050405020304" pitchFamily="18" charset="0"/>
                <a:cs typeface="Times New Roman" panose="02020603050405020304" pitchFamily="18" charset="0"/>
              </a:rPr>
              <a:t>xercise</a:t>
            </a:r>
            <a:r>
              <a:rPr lang="en-US" sz="2400" noProof="0" dirty="0">
                <a:latin typeface="Times New Roman" panose="02020603050405020304" pitchFamily="18" charset="0"/>
                <a:cs typeface="Times New Roman" panose="02020603050405020304" pitchFamily="18" charset="0"/>
              </a:rPr>
              <a:t> internal data structures to ensure their validity.</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19</a:t>
            </a:fld>
            <a:endParaRPr lang="en-US"/>
          </a:p>
        </p:txBody>
      </p:sp>
    </p:spTree>
    <p:extLst>
      <p:ext uri="{BB962C8B-B14F-4D97-AF65-F5344CB8AC3E}">
        <p14:creationId xmlns:p14="http://schemas.microsoft.com/office/powerpoint/2010/main" val="3811792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Strategic Approach to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You should conduct effective technical reviews this can eliminate many errors before testing begins.</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Testing begins at the component level and works "outward" toward the integration of the entire system.</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Different testing techniques are appropriate for different software engineering approaches and at different points in time.</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Testing is conducted by the developer of the software and (for large projects) an independent test group.</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Testing and debugging are different activities, but debugging must be accommodated in any testing strategy.</a:t>
            </a: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a:t>
            </a:fld>
            <a:endParaRPr lang="en-US"/>
          </a:p>
        </p:txBody>
      </p:sp>
    </p:spTree>
    <p:extLst>
      <p:ext uri="{BB962C8B-B14F-4D97-AF65-F5344CB8AC3E}">
        <p14:creationId xmlns:p14="http://schemas.microsoft.com/office/powerpoint/2010/main" val="1503147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Basis Path Testing </a:t>
            </a:r>
            <a:r>
              <a:rPr lang="en-US" sz="100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21844"/>
            <a:ext cx="8137208" cy="2120446"/>
          </a:xfrm>
        </p:spPr>
        <p:txBody>
          <a:bodyPr vert="horz" lIns="91440" tIns="45720" rIns="91440" bIns="45720" rtlCol="0">
            <a:noAutofit/>
          </a:bodyPr>
          <a:lstStyle/>
          <a:p>
            <a:r>
              <a:rPr lang="en-US" sz="2400" noProof="0" dirty="0">
                <a:latin typeface="Times New Roman" panose="02020603050405020304" pitchFamily="18" charset="0"/>
                <a:cs typeface="Times New Roman" panose="02020603050405020304" pitchFamily="18" charset="0"/>
              </a:rPr>
              <a:t>Determine the number of independent paths in the program by computing Cyclomatic Complexity:</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The number of regions of the flow graph corresponds to the cyclomatic complexity.</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Cyclomatic complexity </a:t>
            </a:r>
            <a:r>
              <a:rPr lang="en-US" i="1" noProof="0" dirty="0">
                <a:latin typeface="Times New Roman" panose="02020603050405020304" pitchFamily="18" charset="0"/>
                <a:cs typeface="Times New Roman" panose="02020603050405020304" pitchFamily="18" charset="0"/>
              </a:rPr>
              <a:t>V</a:t>
            </a:r>
            <a:r>
              <a:rPr lang="en-US" noProof="0" dirty="0">
                <a:latin typeface="Times New Roman" panose="02020603050405020304" pitchFamily="18" charset="0"/>
                <a:cs typeface="Times New Roman" panose="02020603050405020304" pitchFamily="18" charset="0"/>
              </a:rPr>
              <a:t>(</a:t>
            </a:r>
            <a:r>
              <a:rPr lang="en-US" i="1" noProof="0" dirty="0">
                <a:latin typeface="Times New Roman" panose="02020603050405020304" pitchFamily="18" charset="0"/>
                <a:cs typeface="Times New Roman" panose="02020603050405020304" pitchFamily="18" charset="0"/>
              </a:rPr>
              <a:t>G</a:t>
            </a:r>
            <a:r>
              <a:rPr lang="en-US" noProof="0" dirty="0">
                <a:latin typeface="Times New Roman" panose="02020603050405020304" pitchFamily="18" charset="0"/>
                <a:cs typeface="Times New Roman" panose="02020603050405020304" pitchFamily="18" charset="0"/>
              </a:rPr>
              <a:t>) for a flow graph </a:t>
            </a:r>
            <a:r>
              <a:rPr lang="en-US" i="1" noProof="0" dirty="0">
                <a:latin typeface="Times New Roman" panose="02020603050405020304" pitchFamily="18" charset="0"/>
                <a:cs typeface="Times New Roman" panose="02020603050405020304" pitchFamily="18" charset="0"/>
              </a:rPr>
              <a:t>G </a:t>
            </a:r>
            <a:r>
              <a:rPr lang="en-US" noProof="0" dirty="0">
                <a:latin typeface="Times New Roman" panose="02020603050405020304" pitchFamily="18" charset="0"/>
                <a:cs typeface="Times New Roman" panose="02020603050405020304" pitchFamily="18" charset="0"/>
              </a:rPr>
              <a:t>is defined as</a:t>
            </a:r>
            <a:endParaRPr lang="en-US" sz="2400" noProof="0" dirty="0">
              <a:latin typeface="Times New Roman" panose="02020603050405020304" pitchFamily="18" charset="0"/>
              <a:cs typeface="Times New Roman" panose="02020603050405020304" pitchFamily="18" charset="0"/>
            </a:endParaRPr>
          </a:p>
        </p:txBody>
      </p:sp>
      <p:sp>
        <p:nvSpPr>
          <p:cNvPr id="11" name="Content Placeholder 4"/>
          <p:cNvSpPr>
            <a:spLocks noGrp="1"/>
          </p:cNvSpPr>
          <p:nvPr>
            <p:ph sz="quarter" idx="15"/>
          </p:nvPr>
        </p:nvSpPr>
        <p:spPr>
          <a:xfrm>
            <a:off x="342900" y="3421121"/>
            <a:ext cx="6730253" cy="1250173"/>
          </a:xfrm>
        </p:spPr>
        <p:txBody>
          <a:bodyPr/>
          <a:lstStyle/>
          <a:p>
            <a:pPr marL="985838"/>
            <a:r>
              <a:rPr lang="en-US" i="1" noProof="0" dirty="0">
                <a:latin typeface="Times New Roman" panose="02020603050405020304" pitchFamily="18" charset="0"/>
                <a:cs typeface="Times New Roman" panose="02020603050405020304" pitchFamily="18" charset="0"/>
              </a:rPr>
              <a:t>V</a:t>
            </a:r>
            <a:r>
              <a:rPr lang="en-US" noProof="0" dirty="0">
                <a:latin typeface="Times New Roman" panose="02020603050405020304" pitchFamily="18" charset="0"/>
                <a:cs typeface="Times New Roman" panose="02020603050405020304" pitchFamily="18" charset="0"/>
              </a:rPr>
              <a:t>(</a:t>
            </a:r>
            <a:r>
              <a:rPr lang="en-US" i="1" noProof="0" dirty="0">
                <a:latin typeface="Times New Roman" panose="02020603050405020304" pitchFamily="18" charset="0"/>
                <a:cs typeface="Times New Roman" panose="02020603050405020304" pitchFamily="18" charset="0"/>
              </a:rPr>
              <a:t>G</a:t>
            </a:r>
            <a:r>
              <a:rPr lang="en-US" noProof="0" dirty="0">
                <a:latin typeface="Times New Roman" panose="02020603050405020304" pitchFamily="18" charset="0"/>
                <a:cs typeface="Times New Roman" panose="02020603050405020304" pitchFamily="18" charset="0"/>
              </a:rPr>
              <a:t>) = </a:t>
            </a:r>
            <a:r>
              <a:rPr lang="en-US" i="1" noProof="0" dirty="0">
                <a:latin typeface="Times New Roman" panose="02020603050405020304" pitchFamily="18" charset="0"/>
                <a:cs typeface="Times New Roman" panose="02020603050405020304" pitchFamily="18" charset="0"/>
              </a:rPr>
              <a:t>E </a:t>
            </a:r>
            <a:r>
              <a:rPr lang="en-US" noProof="0" dirty="0">
                <a:latin typeface="Times New Roman" panose="02020603050405020304" pitchFamily="18" charset="0"/>
                <a:cs typeface="Times New Roman" panose="02020603050405020304" pitchFamily="18" charset="0"/>
              </a:rPr>
              <a:t>− </a:t>
            </a:r>
            <a:r>
              <a:rPr lang="en-US" i="1" noProof="0" dirty="0">
                <a:latin typeface="Times New Roman" panose="02020603050405020304" pitchFamily="18" charset="0"/>
                <a:cs typeface="Times New Roman" panose="02020603050405020304" pitchFamily="18" charset="0"/>
              </a:rPr>
              <a:t>N </a:t>
            </a:r>
            <a:r>
              <a:rPr lang="en-US" noProof="0" dirty="0">
                <a:latin typeface="Times New Roman" panose="02020603050405020304" pitchFamily="18" charset="0"/>
                <a:cs typeface="Times New Roman" panose="02020603050405020304" pitchFamily="18" charset="0"/>
              </a:rPr>
              <a:t>+ 2</a:t>
            </a:r>
          </a:p>
          <a:p>
            <a:pPr marL="985838"/>
            <a:r>
              <a:rPr lang="en-US" i="1" noProof="0" dirty="0">
                <a:latin typeface="Times New Roman" panose="02020603050405020304" pitchFamily="18" charset="0"/>
                <a:cs typeface="Times New Roman" panose="02020603050405020304" pitchFamily="18" charset="0"/>
              </a:rPr>
              <a:t>E </a:t>
            </a:r>
            <a:r>
              <a:rPr lang="en-US" noProof="0" dirty="0">
                <a:latin typeface="Times New Roman" panose="02020603050405020304" pitchFamily="18" charset="0"/>
                <a:cs typeface="Times New Roman" panose="02020603050405020304" pitchFamily="18" charset="0"/>
              </a:rPr>
              <a:t>is the number of flow graph edges</a:t>
            </a:r>
          </a:p>
          <a:p>
            <a:pPr marL="985838"/>
            <a:r>
              <a:rPr lang="en-US" i="1" noProof="0" dirty="0">
                <a:latin typeface="Times New Roman" panose="02020603050405020304" pitchFamily="18" charset="0"/>
                <a:cs typeface="Times New Roman" panose="02020603050405020304" pitchFamily="18" charset="0"/>
              </a:rPr>
              <a:t>N </a:t>
            </a:r>
            <a:r>
              <a:rPr lang="en-US" noProof="0" dirty="0">
                <a:latin typeface="Times New Roman" panose="02020603050405020304" pitchFamily="18" charset="0"/>
                <a:cs typeface="Times New Roman" panose="02020603050405020304" pitchFamily="18" charset="0"/>
              </a:rPr>
              <a:t>is the number of nodes.</a:t>
            </a:r>
            <a:endParaRPr lang="en-US" noProof="0" dirty="0"/>
          </a:p>
        </p:txBody>
      </p:sp>
      <p:sp>
        <p:nvSpPr>
          <p:cNvPr id="9" name="Content Placeholder 5"/>
          <p:cNvSpPr>
            <a:spLocks noGrp="1"/>
          </p:cNvSpPr>
          <p:nvPr>
            <p:ph sz="quarter" idx="16"/>
          </p:nvPr>
        </p:nvSpPr>
        <p:spPr>
          <a:xfrm>
            <a:off x="342900" y="4896963"/>
            <a:ext cx="8458200" cy="404266"/>
          </a:xfrm>
        </p:spPr>
        <p:txBody>
          <a:bodyPr/>
          <a:lstStyle/>
          <a:p>
            <a:pPr marL="403200" indent="-403200">
              <a:spcBef>
                <a:spcPts val="1000"/>
              </a:spcBef>
              <a:spcAft>
                <a:spcPts val="0"/>
              </a:spcAft>
              <a:buFont typeface="+mj-lt"/>
              <a:buAutoNum type="arabicPeriod" startAt="3"/>
            </a:pPr>
            <a:r>
              <a:rPr lang="en-US" noProof="0" dirty="0">
                <a:latin typeface="Times New Roman" panose="02020603050405020304" pitchFamily="18" charset="0"/>
                <a:cs typeface="Times New Roman" panose="02020603050405020304" pitchFamily="18" charset="0"/>
              </a:rPr>
              <a:t>Cyclomatic complexity </a:t>
            </a:r>
            <a:r>
              <a:rPr lang="en-US" i="1" noProof="0" dirty="0">
                <a:latin typeface="Times New Roman" panose="02020603050405020304" pitchFamily="18" charset="0"/>
                <a:cs typeface="Times New Roman" panose="02020603050405020304" pitchFamily="18" charset="0"/>
              </a:rPr>
              <a:t>V</a:t>
            </a:r>
            <a:r>
              <a:rPr lang="en-US" noProof="0" dirty="0">
                <a:latin typeface="Times New Roman" panose="02020603050405020304" pitchFamily="18" charset="0"/>
                <a:cs typeface="Times New Roman" panose="02020603050405020304" pitchFamily="18" charset="0"/>
              </a:rPr>
              <a:t>(</a:t>
            </a:r>
            <a:r>
              <a:rPr lang="en-US" i="1" noProof="0" dirty="0">
                <a:latin typeface="Times New Roman" panose="02020603050405020304" pitchFamily="18" charset="0"/>
                <a:cs typeface="Times New Roman" panose="02020603050405020304" pitchFamily="18" charset="0"/>
              </a:rPr>
              <a:t>G</a:t>
            </a:r>
            <a:r>
              <a:rPr lang="en-US" noProof="0" dirty="0">
                <a:latin typeface="Times New Roman" panose="02020603050405020304" pitchFamily="18" charset="0"/>
                <a:cs typeface="Times New Roman" panose="02020603050405020304" pitchFamily="18" charset="0"/>
              </a:rPr>
              <a:t>) for a flow graph </a:t>
            </a:r>
            <a:r>
              <a:rPr lang="en-US" i="1" noProof="0" dirty="0">
                <a:latin typeface="Times New Roman" panose="02020603050405020304" pitchFamily="18" charset="0"/>
                <a:cs typeface="Times New Roman" panose="02020603050405020304" pitchFamily="18" charset="0"/>
              </a:rPr>
              <a:t>G </a:t>
            </a:r>
            <a:r>
              <a:rPr lang="en-US" noProof="0" dirty="0">
                <a:latin typeface="Times New Roman" panose="02020603050405020304" pitchFamily="18" charset="0"/>
                <a:cs typeface="Times New Roman" panose="02020603050405020304" pitchFamily="18" charset="0"/>
              </a:rPr>
              <a:t>is also defined as</a:t>
            </a:r>
            <a:endParaRPr lang="en-US" noProof="0" dirty="0"/>
          </a:p>
        </p:txBody>
      </p:sp>
      <p:sp>
        <p:nvSpPr>
          <p:cNvPr id="10" name="Content Placeholder 6"/>
          <p:cNvSpPr>
            <a:spLocks noGrp="1"/>
          </p:cNvSpPr>
          <p:nvPr>
            <p:ph sz="quarter" idx="17"/>
          </p:nvPr>
        </p:nvSpPr>
        <p:spPr>
          <a:xfrm>
            <a:off x="342900" y="5351617"/>
            <a:ext cx="8458200" cy="887506"/>
          </a:xfrm>
        </p:spPr>
        <p:txBody>
          <a:bodyPr/>
          <a:lstStyle/>
          <a:p>
            <a:pPr marL="985838"/>
            <a:r>
              <a:rPr lang="en-US" i="1" noProof="0" dirty="0">
                <a:latin typeface="Times New Roman" panose="02020603050405020304" pitchFamily="18" charset="0"/>
                <a:cs typeface="Times New Roman" panose="02020603050405020304" pitchFamily="18" charset="0"/>
              </a:rPr>
              <a:t>V</a:t>
            </a:r>
            <a:r>
              <a:rPr lang="en-US" noProof="0" dirty="0">
                <a:latin typeface="Times New Roman" panose="02020603050405020304" pitchFamily="18" charset="0"/>
                <a:cs typeface="Times New Roman" panose="02020603050405020304" pitchFamily="18" charset="0"/>
              </a:rPr>
              <a:t>(</a:t>
            </a:r>
            <a:r>
              <a:rPr lang="en-US" i="1" noProof="0" dirty="0">
                <a:latin typeface="Times New Roman" panose="02020603050405020304" pitchFamily="18" charset="0"/>
                <a:cs typeface="Times New Roman" panose="02020603050405020304" pitchFamily="18" charset="0"/>
              </a:rPr>
              <a:t>G</a:t>
            </a:r>
            <a:r>
              <a:rPr lang="en-US" noProof="0" dirty="0">
                <a:latin typeface="Times New Roman" panose="02020603050405020304" pitchFamily="18" charset="0"/>
                <a:cs typeface="Times New Roman" panose="02020603050405020304" pitchFamily="18" charset="0"/>
              </a:rPr>
              <a:t>) = </a:t>
            </a:r>
            <a:r>
              <a:rPr lang="en-US" i="1" noProof="0" dirty="0">
                <a:latin typeface="Times New Roman" panose="02020603050405020304" pitchFamily="18" charset="0"/>
                <a:cs typeface="Times New Roman" panose="02020603050405020304" pitchFamily="18" charset="0"/>
              </a:rPr>
              <a:t>P </a:t>
            </a:r>
            <a:r>
              <a:rPr lang="en-US" noProof="0" dirty="0">
                <a:latin typeface="Times New Roman" panose="02020603050405020304" pitchFamily="18" charset="0"/>
                <a:cs typeface="Times New Roman" panose="02020603050405020304" pitchFamily="18" charset="0"/>
              </a:rPr>
              <a:t>+ 1</a:t>
            </a:r>
          </a:p>
          <a:p>
            <a:pPr marL="985838"/>
            <a:r>
              <a:rPr lang="en-US" i="1" noProof="0" dirty="0">
                <a:latin typeface="Times New Roman" panose="02020603050405020304" pitchFamily="18" charset="0"/>
                <a:cs typeface="Times New Roman" panose="02020603050405020304" pitchFamily="18" charset="0"/>
              </a:rPr>
              <a:t>P </a:t>
            </a:r>
            <a:r>
              <a:rPr lang="en-US" noProof="0" dirty="0">
                <a:latin typeface="Times New Roman" panose="02020603050405020304" pitchFamily="18" charset="0"/>
                <a:cs typeface="Times New Roman" panose="02020603050405020304" pitchFamily="18" charset="0"/>
              </a:rPr>
              <a:t>is number of predicate nodes contained in the flow graph </a:t>
            </a:r>
            <a:r>
              <a:rPr lang="en-US" i="1" noProof="0" dirty="0">
                <a:latin typeface="Times New Roman" panose="02020603050405020304" pitchFamily="18" charset="0"/>
                <a:cs typeface="Times New Roman" panose="02020603050405020304" pitchFamily="18" charset="0"/>
              </a:rPr>
              <a:t>G.</a:t>
            </a:r>
            <a:endParaRPr lang="en-US"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20</a:t>
            </a:fld>
            <a:endParaRPr lang="en-US"/>
          </a:p>
        </p:txBody>
      </p:sp>
    </p:spTree>
    <p:extLst>
      <p:ext uri="{BB962C8B-B14F-4D97-AF65-F5344CB8AC3E}">
        <p14:creationId xmlns:p14="http://schemas.microsoft.com/office/powerpoint/2010/main" val="2812104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Flowchart (a) and Flow Graph (b)</a:t>
            </a:r>
          </a:p>
        </p:txBody>
      </p:sp>
      <p:sp>
        <p:nvSpPr>
          <p:cNvPr id="6" name="Text Placeholder 5">
            <a:extLst>
              <a:ext uri="{FF2B5EF4-FFF2-40B4-BE49-F238E27FC236}">
                <a16:creationId xmlns:a16="http://schemas.microsoft.com/office/drawing/2014/main" id="{53E509E4-1299-4CE2-A16E-AE7A9868376C}"/>
              </a:ext>
            </a:extLst>
          </p:cNvPr>
          <p:cNvSpPr>
            <a:spLocks noGrp="1"/>
          </p:cNvSpPr>
          <p:nvPr>
            <p:ph type="body" sz="quarter" idx="12"/>
          </p:nvPr>
        </p:nvSpPr>
        <p:spPr>
          <a:xfrm>
            <a:off x="3369347" y="6324600"/>
            <a:ext cx="2929853" cy="228600"/>
          </a:xfrm>
        </p:spPr>
        <p:txBody>
          <a:bodyPr/>
          <a:lstStyle/>
          <a:p>
            <a:r>
              <a:rPr lang="en-US" sz="1200" dirty="0">
                <a:latin typeface="Times New Roman" panose="02020603050405020304" pitchFamily="18" charset="0"/>
                <a:cs typeface="Times New Roman" panose="02020603050405020304" pitchFamily="18" charset="0"/>
                <a:hlinkClick r:id="rId2" action="ppaction://hlinksldjump"/>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21</a:t>
            </a:fld>
            <a:endParaRPr lang="en-US"/>
          </a:p>
        </p:txBody>
      </p:sp>
      <p:pic>
        <p:nvPicPr>
          <p:cNvPr id="5" name="Picture 4" descr="The diagram shows the structure of a flow chart and flow graph. ">
            <a:extLst>
              <a:ext uri="{FF2B5EF4-FFF2-40B4-BE49-F238E27FC236}">
                <a16:creationId xmlns:a16="http://schemas.microsoft.com/office/drawing/2014/main" id="{A599184A-E2AB-4987-921C-128337F82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705" y="1311353"/>
            <a:ext cx="8055707" cy="4650950"/>
          </a:xfrm>
          <a:prstGeom prst="rect">
            <a:avLst/>
          </a:prstGeom>
        </p:spPr>
      </p:pic>
    </p:spTree>
    <p:extLst>
      <p:ext uri="{BB962C8B-B14F-4D97-AF65-F5344CB8AC3E}">
        <p14:creationId xmlns:p14="http://schemas.microsoft.com/office/powerpoint/2010/main" val="2951671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Basis Path Testing </a:t>
            </a:r>
            <a:r>
              <a:rPr lang="en-US" sz="100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21844"/>
            <a:ext cx="8137208" cy="1878707"/>
          </a:xfrm>
        </p:spPr>
        <p:txBody>
          <a:bodyPr vert="horz" lIns="91440" tIns="45720" rIns="91440" bIns="45720" rtlCol="0">
            <a:noAutofit/>
          </a:bodyPr>
          <a:lstStyle/>
          <a:p>
            <a:r>
              <a:rPr lang="en-US" sz="2400" noProof="0" dirty="0">
                <a:latin typeface="Times New Roman" panose="02020603050405020304" pitchFamily="18" charset="0"/>
                <a:cs typeface="Times New Roman" panose="02020603050405020304" pitchFamily="18" charset="0"/>
              </a:rPr>
              <a:t>Cyclomatic Complexity of the flow graph is 4</a:t>
            </a:r>
          </a:p>
          <a:p>
            <a:pPr marL="403200" lvl="1"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The flow graph has four regions.</a:t>
            </a:r>
          </a:p>
          <a:p>
            <a:pPr marL="403200" lvl="1" indent="-403200">
              <a:spcBef>
                <a:spcPts val="1000"/>
              </a:spcBef>
              <a:spcAft>
                <a:spcPts val="0"/>
              </a:spcAft>
              <a:buFont typeface="+mj-lt"/>
              <a:buAutoNum type="arabicPeriod"/>
            </a:pPr>
            <a:r>
              <a:rPr lang="en-US" i="1" noProof="0" dirty="0">
                <a:latin typeface="Times New Roman" panose="02020603050405020304" pitchFamily="18" charset="0"/>
                <a:cs typeface="Times New Roman" panose="02020603050405020304" pitchFamily="18" charset="0"/>
              </a:rPr>
              <a:t>V</a:t>
            </a:r>
            <a:r>
              <a:rPr lang="en-US" noProof="0" dirty="0">
                <a:latin typeface="Times New Roman" panose="02020603050405020304" pitchFamily="18" charset="0"/>
                <a:cs typeface="Times New Roman" panose="02020603050405020304" pitchFamily="18" charset="0"/>
              </a:rPr>
              <a:t>(</a:t>
            </a:r>
            <a:r>
              <a:rPr lang="en-US" i="1" noProof="0" dirty="0">
                <a:latin typeface="Times New Roman" panose="02020603050405020304" pitchFamily="18" charset="0"/>
                <a:cs typeface="Times New Roman" panose="02020603050405020304" pitchFamily="18" charset="0"/>
              </a:rPr>
              <a:t>G</a:t>
            </a:r>
            <a:r>
              <a:rPr lang="en-US" noProof="0" dirty="0">
                <a:latin typeface="Times New Roman" panose="02020603050405020304" pitchFamily="18" charset="0"/>
                <a:cs typeface="Times New Roman" panose="02020603050405020304" pitchFamily="18" charset="0"/>
              </a:rPr>
              <a:t>) = 11 edges − 9 nodes + 2 = 4.</a:t>
            </a:r>
          </a:p>
          <a:p>
            <a:pPr marL="403200" lvl="1" indent="-403200">
              <a:spcBef>
                <a:spcPts val="1000"/>
              </a:spcBef>
              <a:spcAft>
                <a:spcPts val="0"/>
              </a:spcAft>
              <a:buFont typeface="+mj-lt"/>
              <a:buAutoNum type="arabicPeriod"/>
            </a:pPr>
            <a:r>
              <a:rPr lang="en-US" i="1" noProof="0" dirty="0">
                <a:latin typeface="Times New Roman" panose="02020603050405020304" pitchFamily="18" charset="0"/>
                <a:cs typeface="Times New Roman" panose="02020603050405020304" pitchFamily="18" charset="0"/>
              </a:rPr>
              <a:t>V</a:t>
            </a:r>
            <a:r>
              <a:rPr lang="en-US" noProof="0" dirty="0">
                <a:latin typeface="Times New Roman" panose="02020603050405020304" pitchFamily="18" charset="0"/>
                <a:cs typeface="Times New Roman" panose="02020603050405020304" pitchFamily="18" charset="0"/>
              </a:rPr>
              <a:t>(</a:t>
            </a:r>
            <a:r>
              <a:rPr lang="en-US" i="1" noProof="0" dirty="0">
                <a:latin typeface="Times New Roman" panose="02020603050405020304" pitchFamily="18" charset="0"/>
                <a:cs typeface="Times New Roman" panose="02020603050405020304" pitchFamily="18" charset="0"/>
              </a:rPr>
              <a:t>G</a:t>
            </a:r>
            <a:r>
              <a:rPr lang="en-US" noProof="0" dirty="0">
                <a:latin typeface="Times New Roman" panose="02020603050405020304" pitchFamily="18" charset="0"/>
                <a:cs typeface="Times New Roman" panose="02020603050405020304" pitchFamily="18" charset="0"/>
              </a:rPr>
              <a:t>) = 3 predicate nodes + 1 = 4.</a:t>
            </a:r>
            <a:endParaRPr lang="en-US" sz="2400" noProof="0" dirty="0">
              <a:latin typeface="Times New Roman" panose="02020603050405020304" pitchFamily="18" charset="0"/>
              <a:cs typeface="Times New Roman" panose="02020603050405020304" pitchFamily="18" charset="0"/>
            </a:endParaRPr>
          </a:p>
        </p:txBody>
      </p:sp>
      <p:sp>
        <p:nvSpPr>
          <p:cNvPr id="9" name="Content Placeholder 6"/>
          <p:cNvSpPr>
            <a:spLocks noGrp="1"/>
          </p:cNvSpPr>
          <p:nvPr>
            <p:ph sz="quarter" idx="17"/>
          </p:nvPr>
        </p:nvSpPr>
        <p:spPr>
          <a:xfrm>
            <a:off x="342900" y="3356904"/>
            <a:ext cx="8458200" cy="2840176"/>
          </a:xfrm>
        </p:spPr>
        <p:txBody>
          <a:bodyPr>
            <a:normAutofit/>
          </a:bodyPr>
          <a:lstStyle/>
          <a:p>
            <a:r>
              <a:rPr lang="en-US" sz="2400" noProof="0" dirty="0">
                <a:latin typeface="Times New Roman" panose="02020603050405020304" pitchFamily="18" charset="0"/>
                <a:cs typeface="Times New Roman" panose="02020603050405020304" pitchFamily="18" charset="0"/>
              </a:rPr>
              <a:t>An </a:t>
            </a:r>
            <a:r>
              <a:rPr lang="en-US" sz="2400" b="1" i="1" noProof="0" dirty="0">
                <a:latin typeface="Times New Roman" panose="02020603050405020304" pitchFamily="18" charset="0"/>
                <a:cs typeface="Times New Roman" panose="02020603050405020304" pitchFamily="18" charset="0"/>
              </a:rPr>
              <a:t>independent path</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is any path through the program that introduces at least one new set of processing statements or a new condition (we need 4 independent paths to test)</a:t>
            </a:r>
          </a:p>
          <a:p>
            <a:pPr indent="630238"/>
            <a:r>
              <a:rPr lang="en-US" noProof="0" dirty="0">
                <a:latin typeface="Times New Roman" panose="02020603050405020304" pitchFamily="18" charset="0"/>
                <a:cs typeface="Times New Roman" panose="02020603050405020304" pitchFamily="18" charset="0"/>
              </a:rPr>
              <a:t>Path 1: 1-11</a:t>
            </a:r>
          </a:p>
          <a:p>
            <a:pPr indent="630238"/>
            <a:r>
              <a:rPr lang="en-US" noProof="0" dirty="0">
                <a:latin typeface="Times New Roman" panose="02020603050405020304" pitchFamily="18" charset="0"/>
                <a:cs typeface="Times New Roman" panose="02020603050405020304" pitchFamily="18" charset="0"/>
              </a:rPr>
              <a:t>Path 2: 1-2-3-4-5-10-1-11</a:t>
            </a:r>
          </a:p>
          <a:p>
            <a:pPr indent="630238"/>
            <a:r>
              <a:rPr lang="en-US" noProof="0" dirty="0">
                <a:latin typeface="Times New Roman" panose="02020603050405020304" pitchFamily="18" charset="0"/>
                <a:cs typeface="Times New Roman" panose="02020603050405020304" pitchFamily="18" charset="0"/>
              </a:rPr>
              <a:t>Path 3: 1-2-3-6-8-9-10-1-11</a:t>
            </a:r>
          </a:p>
          <a:p>
            <a:pPr indent="630238"/>
            <a:r>
              <a:rPr lang="en-US" noProof="0" dirty="0">
                <a:latin typeface="Times New Roman" panose="02020603050405020304" pitchFamily="18" charset="0"/>
                <a:cs typeface="Times New Roman" panose="02020603050405020304" pitchFamily="18" charset="0"/>
              </a:rPr>
              <a:t>Path 4: 1-2-3-6-7-9-10-1-11</a:t>
            </a:r>
            <a:endParaRPr lang="en-US"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22</a:t>
            </a:fld>
            <a:endParaRPr lang="en-US"/>
          </a:p>
        </p:txBody>
      </p:sp>
    </p:spTree>
    <p:extLst>
      <p:ext uri="{BB962C8B-B14F-4D97-AF65-F5344CB8AC3E}">
        <p14:creationId xmlns:p14="http://schemas.microsoft.com/office/powerpoint/2010/main" val="140057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Basis Path Testing </a:t>
            </a:r>
            <a:r>
              <a:rPr lang="en-US" sz="1000" noProof="0" dirty="0">
                <a:latin typeface="Times New Roman" panose="02020603050405020304" pitchFamily="18" charset="0"/>
                <a:cs typeface="Times New Roman" panose="02020603050405020304" pitchFamily="18" charset="0"/>
              </a:rPr>
              <a:t>3</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21843"/>
            <a:ext cx="8137208" cy="4054349"/>
          </a:xfrm>
        </p:spPr>
        <p:txBody>
          <a:bodyPr vert="horz" lIns="91440" tIns="45720" rIns="91440" bIns="45720" rtlCol="0">
            <a:noAutofit/>
          </a:bodyPr>
          <a:lstStyle/>
          <a:p>
            <a:pPr marL="1588" lvl="1" indent="0">
              <a:buNone/>
            </a:pPr>
            <a:r>
              <a:rPr lang="en-US" altLang="en-US" sz="2400" noProof="0" dirty="0">
                <a:latin typeface="Times New Roman" panose="02020603050405020304" pitchFamily="18" charset="0"/>
                <a:cs typeface="Times New Roman" panose="02020603050405020304" pitchFamily="18" charset="0"/>
              </a:rPr>
              <a:t>Designing Test Cases</a:t>
            </a:r>
          </a:p>
          <a:p>
            <a:pPr marL="291600" lvl="1" indent="-291600">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Using the design or code as a foundation, draw a corresponding flow graph.</a:t>
            </a:r>
          </a:p>
          <a:p>
            <a:pPr marL="291600" lvl="1" indent="-291600">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Determine the cyclomatic complexity of the resultant flow graph.</a:t>
            </a:r>
          </a:p>
          <a:p>
            <a:pPr marL="291600" lvl="1" indent="-291600">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Determine a basis set of linearly independent paths.</a:t>
            </a:r>
          </a:p>
          <a:p>
            <a:pPr marL="291600" lvl="1" indent="-291600">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Prepare test cases that will force execution of each path in the basis set.</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23</a:t>
            </a:fld>
            <a:endParaRPr lang="en-US"/>
          </a:p>
        </p:txBody>
      </p:sp>
    </p:spTree>
    <p:extLst>
      <p:ext uri="{BB962C8B-B14F-4D97-AF65-F5344CB8AC3E}">
        <p14:creationId xmlns:p14="http://schemas.microsoft.com/office/powerpoint/2010/main" val="2081355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Control Structure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21844"/>
            <a:ext cx="8137208" cy="3276584"/>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Condition testing </a:t>
            </a:r>
            <a:r>
              <a:rPr lang="en-US" sz="2400" noProof="0" dirty="0">
                <a:latin typeface="Times New Roman" panose="02020603050405020304" pitchFamily="18" charset="0"/>
                <a:cs typeface="Times New Roman" panose="02020603050405020304" pitchFamily="18" charset="0"/>
              </a:rPr>
              <a:t>is a test-case design method that exercises the logical conditions contained in a program module. </a:t>
            </a:r>
          </a:p>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Data flow testing </a:t>
            </a:r>
            <a:r>
              <a:rPr lang="en-US" sz="2400" noProof="0" dirty="0">
                <a:latin typeface="Times New Roman" panose="02020603050405020304" pitchFamily="18" charset="0"/>
                <a:cs typeface="Times New Roman" panose="02020603050405020304" pitchFamily="18" charset="0"/>
              </a:rPr>
              <a:t>selects test paths of a program according to the locations of definitions and uses of variables in the program.</a:t>
            </a:r>
          </a:p>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Loop testing </a:t>
            </a:r>
            <a:r>
              <a:rPr lang="en-US" sz="2400" noProof="0" dirty="0">
                <a:latin typeface="Times New Roman" panose="02020603050405020304" pitchFamily="18" charset="0"/>
                <a:cs typeface="Times New Roman" panose="02020603050405020304" pitchFamily="18" charset="0"/>
              </a:rPr>
              <a:t>is a white-box testing technique that focuses exclusively on the validity of loop constructs.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24</a:t>
            </a:fld>
            <a:endParaRPr lang="en-US"/>
          </a:p>
        </p:txBody>
      </p:sp>
    </p:spTree>
    <p:extLst>
      <p:ext uri="{BB962C8B-B14F-4D97-AF65-F5344CB8AC3E}">
        <p14:creationId xmlns:p14="http://schemas.microsoft.com/office/powerpoint/2010/main" val="2335707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Classes of Loops</a:t>
            </a:r>
          </a:p>
        </p:txBody>
      </p:sp>
      <p:pic>
        <p:nvPicPr>
          <p:cNvPr id="6" name="Picture 5" descr="The diagram shows the difference between simple and nested loops.&#10;">
            <a:extLst>
              <a:ext uri="{FF2B5EF4-FFF2-40B4-BE49-F238E27FC236}">
                <a16:creationId xmlns:a16="http://schemas.microsoft.com/office/drawing/2014/main" id="{67998D4F-0F04-450E-9C88-11C5B80711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0643" y="1292881"/>
            <a:ext cx="5262714" cy="4833209"/>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971558" y="6324600"/>
            <a:ext cx="320088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25</a:t>
            </a:fld>
            <a:endParaRPr lang="en-US"/>
          </a:p>
        </p:txBody>
      </p:sp>
    </p:spTree>
    <p:extLst>
      <p:ext uri="{BB962C8B-B14F-4D97-AF65-F5344CB8AC3E}">
        <p14:creationId xmlns:p14="http://schemas.microsoft.com/office/powerpoint/2010/main" val="760215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Loop Testing</a:t>
            </a:r>
          </a:p>
        </p:txBody>
      </p:sp>
      <p:sp>
        <p:nvSpPr>
          <p:cNvPr id="17" name="Content Placeholder 16">
            <a:extLst>
              <a:ext uri="{FF2B5EF4-FFF2-40B4-BE49-F238E27FC236}">
                <a16:creationId xmlns:a16="http://schemas.microsoft.com/office/drawing/2014/main" id="{72EC6AC9-1AF4-4CA9-8A6F-50CAB27A8986}"/>
              </a:ext>
            </a:extLst>
          </p:cNvPr>
          <p:cNvSpPr>
            <a:spLocks noGrp="1"/>
          </p:cNvSpPr>
          <p:nvPr>
            <p:ph sz="quarter" idx="11"/>
          </p:nvPr>
        </p:nvSpPr>
        <p:spPr>
          <a:xfrm>
            <a:off x="342900" y="1276710"/>
            <a:ext cx="3777155" cy="4756538"/>
          </a:xfrm>
        </p:spPr>
        <p:txBody>
          <a:bodyPr/>
          <a:lstStyle/>
          <a:p>
            <a:r>
              <a:rPr lang="en-US" noProof="0" dirty="0">
                <a:latin typeface="Times New Roman" panose="02020603050405020304" pitchFamily="18" charset="0"/>
                <a:cs typeface="Times New Roman" panose="02020603050405020304" pitchFamily="18" charset="0"/>
              </a:rPr>
              <a:t>Test cases for simple loops</a:t>
            </a:r>
            <a:r>
              <a:rPr lang="en-US" sz="2400" noProof="0" dirty="0">
                <a:latin typeface="Times New Roman" panose="02020603050405020304" pitchFamily="18" charset="0"/>
                <a:cs typeface="Times New Roman" panose="02020603050405020304" pitchFamily="18" charset="0"/>
              </a:rPr>
              <a:t>:</a:t>
            </a:r>
          </a:p>
          <a:p>
            <a:pPr marL="403200" indent="-403200">
              <a:spcBef>
                <a:spcPts val="1000"/>
              </a:spcBef>
              <a:spcAft>
                <a:spcPts val="0"/>
              </a:spcAft>
              <a:buFont typeface="+mj-lt"/>
              <a:buAutoNum type="arabicPeriod"/>
            </a:pPr>
            <a:r>
              <a:rPr lang="en-US" sz="1800" noProof="0" dirty="0">
                <a:latin typeface="Times New Roman" panose="02020603050405020304" pitchFamily="18" charset="0"/>
                <a:cs typeface="Times New Roman" panose="02020603050405020304" pitchFamily="18" charset="0"/>
              </a:rPr>
              <a:t>Skip the loop entirely.</a:t>
            </a:r>
          </a:p>
          <a:p>
            <a:pPr marL="403200" indent="-403200">
              <a:spcBef>
                <a:spcPts val="1000"/>
              </a:spcBef>
              <a:spcAft>
                <a:spcPts val="0"/>
              </a:spcAft>
              <a:buFont typeface="+mj-lt"/>
              <a:buAutoNum type="arabicPeriod"/>
            </a:pPr>
            <a:r>
              <a:rPr lang="en-US" sz="1800" noProof="0" dirty="0">
                <a:latin typeface="Times New Roman" panose="02020603050405020304" pitchFamily="18" charset="0"/>
                <a:cs typeface="Times New Roman" panose="02020603050405020304" pitchFamily="18" charset="0"/>
              </a:rPr>
              <a:t>Only one pass through the loop.</a:t>
            </a:r>
          </a:p>
          <a:p>
            <a:pPr marL="403200" indent="-403200">
              <a:spcBef>
                <a:spcPts val="1000"/>
              </a:spcBef>
              <a:spcAft>
                <a:spcPts val="0"/>
              </a:spcAft>
              <a:buFont typeface="+mj-lt"/>
              <a:buAutoNum type="arabicPeriod"/>
            </a:pPr>
            <a:r>
              <a:rPr lang="en-US" sz="1800" noProof="0" dirty="0">
                <a:latin typeface="Times New Roman" panose="02020603050405020304" pitchFamily="18" charset="0"/>
                <a:cs typeface="Times New Roman" panose="02020603050405020304" pitchFamily="18" charset="0"/>
              </a:rPr>
              <a:t>Two passes through the loop.</a:t>
            </a:r>
          </a:p>
          <a:p>
            <a:pPr marL="403200" indent="-403200">
              <a:spcBef>
                <a:spcPts val="1000"/>
              </a:spcBef>
              <a:spcAft>
                <a:spcPts val="0"/>
              </a:spcAft>
              <a:buFont typeface="+mj-lt"/>
              <a:buAutoNum type="arabicPeriod"/>
            </a:pPr>
            <a:r>
              <a:rPr lang="en-US" sz="1800" i="1" noProof="0" dirty="0">
                <a:latin typeface="Times New Roman" panose="02020603050405020304" pitchFamily="18" charset="0"/>
                <a:cs typeface="Times New Roman" panose="02020603050405020304" pitchFamily="18" charset="0"/>
              </a:rPr>
              <a:t>m </a:t>
            </a:r>
            <a:r>
              <a:rPr lang="en-US" sz="1800" noProof="0" dirty="0">
                <a:latin typeface="Times New Roman" panose="02020603050405020304" pitchFamily="18" charset="0"/>
                <a:cs typeface="Times New Roman" panose="02020603050405020304" pitchFamily="18" charset="0"/>
              </a:rPr>
              <a:t>passes through the loop where </a:t>
            </a:r>
            <a:r>
              <a:rPr lang="en-US" sz="1800" i="1" noProof="0" dirty="0">
                <a:latin typeface="Times New Roman" panose="02020603050405020304" pitchFamily="18" charset="0"/>
                <a:cs typeface="Times New Roman" panose="02020603050405020304" pitchFamily="18" charset="0"/>
              </a:rPr>
              <a:t>m </a:t>
            </a:r>
            <a:r>
              <a:rPr lang="en-US" sz="1800" noProof="0" dirty="0">
                <a:latin typeface="Times New Roman" panose="02020603050405020304" pitchFamily="18" charset="0"/>
                <a:cs typeface="Times New Roman" panose="02020603050405020304" pitchFamily="18" charset="0"/>
              </a:rPr>
              <a:t>&lt; </a:t>
            </a:r>
            <a:r>
              <a:rPr lang="en-US" sz="1800" i="1" noProof="0" dirty="0">
                <a:latin typeface="Times New Roman" panose="02020603050405020304" pitchFamily="18" charset="0"/>
                <a:cs typeface="Times New Roman" panose="02020603050405020304" pitchFamily="18" charset="0"/>
              </a:rPr>
              <a:t>n.</a:t>
            </a:r>
          </a:p>
          <a:p>
            <a:pPr marL="403200" indent="-403200">
              <a:spcBef>
                <a:spcPts val="1000"/>
              </a:spcBef>
              <a:spcAft>
                <a:spcPts val="0"/>
              </a:spcAft>
              <a:buFont typeface="+mj-lt"/>
              <a:buAutoNum type="arabicPeriod"/>
            </a:pPr>
            <a:r>
              <a:rPr lang="en-US" sz="1800" i="1" noProof="0" dirty="0">
                <a:latin typeface="Times New Roman" panose="02020603050405020304" pitchFamily="18" charset="0"/>
                <a:cs typeface="Times New Roman" panose="02020603050405020304" pitchFamily="18" charset="0"/>
              </a:rPr>
              <a:t>n </a:t>
            </a:r>
            <a:r>
              <a:rPr lang="en-US" sz="1800" noProof="0" dirty="0">
                <a:latin typeface="Times New Roman" panose="02020603050405020304" pitchFamily="18" charset="0"/>
                <a:cs typeface="Times New Roman" panose="02020603050405020304" pitchFamily="18" charset="0"/>
              </a:rPr>
              <a:t>− 1, </a:t>
            </a:r>
            <a:r>
              <a:rPr lang="en-US" sz="1800" i="1" noProof="0" dirty="0">
                <a:latin typeface="Times New Roman" panose="02020603050405020304" pitchFamily="18" charset="0"/>
                <a:cs typeface="Times New Roman" panose="02020603050405020304" pitchFamily="18" charset="0"/>
              </a:rPr>
              <a:t>n, n </a:t>
            </a:r>
            <a:r>
              <a:rPr lang="en-US" sz="1800" noProof="0" dirty="0">
                <a:latin typeface="Times New Roman" panose="02020603050405020304" pitchFamily="18" charset="0"/>
                <a:cs typeface="Times New Roman" panose="02020603050405020304" pitchFamily="18" charset="0"/>
              </a:rPr>
              <a:t>+ 1 passes through the loop.</a:t>
            </a:r>
          </a:p>
        </p:txBody>
      </p:sp>
      <p:sp>
        <p:nvSpPr>
          <p:cNvPr id="20" name="Content Placeholder 19">
            <a:extLst>
              <a:ext uri="{FF2B5EF4-FFF2-40B4-BE49-F238E27FC236}">
                <a16:creationId xmlns:a16="http://schemas.microsoft.com/office/drawing/2014/main" id="{302E49C7-ECD6-4E04-8819-F743D7731C35}"/>
              </a:ext>
            </a:extLst>
          </p:cNvPr>
          <p:cNvSpPr>
            <a:spLocks noGrp="1"/>
          </p:cNvSpPr>
          <p:nvPr>
            <p:ph sz="quarter" idx="14"/>
          </p:nvPr>
        </p:nvSpPr>
        <p:spPr>
          <a:xfrm>
            <a:off x="4456386" y="1257300"/>
            <a:ext cx="4344714" cy="5217072"/>
          </a:xfrm>
        </p:spPr>
        <p:txBody>
          <a:bodyPr>
            <a:normAutofit fontScale="62500" lnSpcReduction="20000"/>
          </a:bodyPr>
          <a:lstStyle/>
          <a:p>
            <a:r>
              <a:rPr lang="en-US" sz="3200" noProof="0" dirty="0">
                <a:latin typeface="Times New Roman" panose="02020603050405020304" pitchFamily="18" charset="0"/>
                <a:cs typeface="Times New Roman" panose="02020603050405020304" pitchFamily="18" charset="0"/>
              </a:rPr>
              <a:t>Test cases for nested loops:</a:t>
            </a:r>
          </a:p>
          <a:p>
            <a:pPr marL="403200" indent="-403200">
              <a:lnSpc>
                <a:spcPct val="120000"/>
              </a:lnSpc>
              <a:spcBef>
                <a:spcPts val="1000"/>
              </a:spcBef>
              <a:spcAft>
                <a:spcPts val="0"/>
              </a:spcAft>
              <a:buFont typeface="+mj-lt"/>
              <a:buAutoNum type="arabicPeriod"/>
            </a:pPr>
            <a:r>
              <a:rPr lang="en-US" sz="2900" noProof="0" dirty="0">
                <a:latin typeface="Times New Roman" panose="02020603050405020304" pitchFamily="18" charset="0"/>
                <a:cs typeface="Times New Roman" panose="02020603050405020304" pitchFamily="18" charset="0"/>
              </a:rPr>
              <a:t>Start at the innermost loop. Set all other loops to minimum values.</a:t>
            </a:r>
          </a:p>
          <a:p>
            <a:pPr marL="403200" indent="-403200">
              <a:lnSpc>
                <a:spcPct val="120000"/>
              </a:lnSpc>
              <a:spcBef>
                <a:spcPts val="1000"/>
              </a:spcBef>
              <a:spcAft>
                <a:spcPts val="0"/>
              </a:spcAft>
              <a:buFont typeface="+mj-lt"/>
              <a:buAutoNum type="arabicPeriod"/>
            </a:pPr>
            <a:r>
              <a:rPr lang="en-US" sz="2900" noProof="0" dirty="0">
                <a:latin typeface="Times New Roman" panose="02020603050405020304" pitchFamily="18" charset="0"/>
                <a:cs typeface="Times New Roman" panose="02020603050405020304" pitchFamily="18" charset="0"/>
              </a:rPr>
              <a:t>Conduct simple loop tests for the innermost loop while holding the outer loops at their minimum iteration parameter (for example, loop counter) values.</a:t>
            </a:r>
          </a:p>
          <a:p>
            <a:pPr marL="403200" indent="-403200">
              <a:lnSpc>
                <a:spcPct val="120000"/>
              </a:lnSpc>
              <a:spcBef>
                <a:spcPts val="1000"/>
              </a:spcBef>
              <a:spcAft>
                <a:spcPts val="0"/>
              </a:spcAft>
              <a:buFont typeface="+mj-lt"/>
              <a:buAutoNum type="arabicPeriod"/>
            </a:pPr>
            <a:r>
              <a:rPr lang="en-US" sz="2900" noProof="0" dirty="0">
                <a:latin typeface="Times New Roman" panose="02020603050405020304" pitchFamily="18" charset="0"/>
                <a:cs typeface="Times New Roman" panose="02020603050405020304" pitchFamily="18" charset="0"/>
              </a:rPr>
              <a:t>Add other tests for out-of-range or excluded values.</a:t>
            </a:r>
          </a:p>
          <a:p>
            <a:pPr marL="403200" indent="-403200">
              <a:lnSpc>
                <a:spcPct val="120000"/>
              </a:lnSpc>
              <a:spcBef>
                <a:spcPts val="1000"/>
              </a:spcBef>
              <a:spcAft>
                <a:spcPts val="0"/>
              </a:spcAft>
              <a:buFont typeface="+mj-lt"/>
              <a:buAutoNum type="arabicPeriod"/>
            </a:pPr>
            <a:r>
              <a:rPr lang="en-US" sz="2900" noProof="0" dirty="0">
                <a:latin typeface="Times New Roman" panose="02020603050405020304" pitchFamily="18" charset="0"/>
                <a:cs typeface="Times New Roman" panose="02020603050405020304" pitchFamily="18" charset="0"/>
              </a:rPr>
              <a:t>Work outward, conducting tests for the next loop, but keeping all other outer loops at minimum values and other nested loops to “typical” values.</a:t>
            </a:r>
          </a:p>
          <a:p>
            <a:pPr marL="403200" indent="-403200">
              <a:lnSpc>
                <a:spcPct val="120000"/>
              </a:lnSpc>
              <a:spcBef>
                <a:spcPts val="1000"/>
              </a:spcBef>
              <a:spcAft>
                <a:spcPts val="0"/>
              </a:spcAft>
              <a:buFont typeface="+mj-lt"/>
              <a:buAutoNum type="arabicPeriod"/>
            </a:pPr>
            <a:r>
              <a:rPr lang="en-US" sz="2900" noProof="0" dirty="0">
                <a:latin typeface="Times New Roman" panose="02020603050405020304" pitchFamily="18" charset="0"/>
                <a:cs typeface="Times New Roman" panose="02020603050405020304" pitchFamily="18" charset="0"/>
              </a:rPr>
              <a:t>Continue until all loops have been tested.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26</a:t>
            </a:fld>
            <a:endParaRPr lang="en-US"/>
          </a:p>
        </p:txBody>
      </p:sp>
    </p:spTree>
    <p:extLst>
      <p:ext uri="{BB962C8B-B14F-4D97-AF65-F5344CB8AC3E}">
        <p14:creationId xmlns:p14="http://schemas.microsoft.com/office/powerpoint/2010/main" val="581667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Black Box Testing </a:t>
            </a:r>
            <a:r>
              <a:rPr lang="en-US" sz="100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21844"/>
            <a:ext cx="8137208" cy="3465770"/>
          </a:xfrm>
        </p:spPr>
        <p:txBody>
          <a:bodyPr vert="horz" lIns="91440" tIns="45720" rIns="91440" bIns="45720" rtlCol="0">
            <a:noAutofit/>
          </a:bodyPr>
          <a:lstStyle/>
          <a:p>
            <a:r>
              <a:rPr lang="en-US" sz="2400" noProof="0" dirty="0">
                <a:latin typeface="Times New Roman" panose="02020603050405020304" pitchFamily="18" charset="0"/>
                <a:cs typeface="Times New Roman" panose="02020603050405020304" pitchFamily="18" charset="0"/>
              </a:rPr>
              <a:t>Black-box (functional) testing attempts to find errors in the following categories: </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Incorrect or missing functions.</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Interface errors.</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Errors in data structures or external database access.</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Behavior or performance errors.</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Initialization and termination errors.</a:t>
            </a:r>
          </a:p>
        </p:txBody>
      </p:sp>
      <p:sp>
        <p:nvSpPr>
          <p:cNvPr id="9" name="Content Placeholder 5"/>
          <p:cNvSpPr>
            <a:spLocks noGrp="1"/>
          </p:cNvSpPr>
          <p:nvPr>
            <p:ph sz="quarter" idx="16"/>
          </p:nvPr>
        </p:nvSpPr>
        <p:spPr>
          <a:xfrm>
            <a:off x="342900" y="4926047"/>
            <a:ext cx="8458200" cy="1290918"/>
          </a:xfrm>
        </p:spPr>
        <p:txBody>
          <a:bodyPr>
            <a:normAutofit/>
          </a:bodyPr>
          <a:lstStyle/>
          <a:p>
            <a:r>
              <a:rPr lang="en-US" sz="2400" noProof="0" dirty="0">
                <a:latin typeface="Times New Roman" panose="02020603050405020304" pitchFamily="18" charset="0"/>
                <a:cs typeface="Times New Roman" panose="02020603050405020304" pitchFamily="18" charset="0"/>
              </a:rPr>
              <a:t>Unlike white-box testing, which is performed early in the testing process, black-box testing tends to be applied during later stages of testing.</a:t>
            </a:r>
            <a:endParaRPr lang="en-US" sz="24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27</a:t>
            </a:fld>
            <a:endParaRPr lang="en-US"/>
          </a:p>
        </p:txBody>
      </p:sp>
    </p:spTree>
    <p:extLst>
      <p:ext uri="{BB962C8B-B14F-4D97-AF65-F5344CB8AC3E}">
        <p14:creationId xmlns:p14="http://schemas.microsoft.com/office/powerpoint/2010/main" val="4263182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Black Box Testing </a:t>
            </a:r>
            <a:r>
              <a:rPr lang="en-US" sz="100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21844"/>
            <a:ext cx="8137208" cy="4674459"/>
          </a:xfrm>
        </p:spPr>
        <p:txBody>
          <a:bodyPr vert="horz" lIns="91440" tIns="45720" rIns="91440" bIns="45720" rtlCol="0">
            <a:noAutofit/>
          </a:bodyPr>
          <a:lstStyle/>
          <a:p>
            <a:r>
              <a:rPr lang="en-US" sz="2400" noProof="0" dirty="0">
                <a:latin typeface="Times New Roman" panose="02020603050405020304" pitchFamily="18" charset="0"/>
                <a:cs typeface="Times New Roman" panose="02020603050405020304" pitchFamily="18" charset="0"/>
              </a:rPr>
              <a:t>Black-box test cases are created to answer questions like:</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How is functional validity tested?</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How are system behavior and performance tested?</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What classes of input will make good test cases?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Is the system particularly sensitive to certain input values?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How are the boundaries of a data class isolated?</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What data rates and data volume can the system tolerate?</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What effect will specific combinations of data have on system operation?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28</a:t>
            </a:fld>
            <a:endParaRPr lang="en-US"/>
          </a:p>
        </p:txBody>
      </p:sp>
    </p:spTree>
    <p:extLst>
      <p:ext uri="{BB962C8B-B14F-4D97-AF65-F5344CB8AC3E}">
        <p14:creationId xmlns:p14="http://schemas.microsoft.com/office/powerpoint/2010/main" val="3615364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Black Box – Interface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21843"/>
            <a:ext cx="8137208" cy="3917715"/>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Interface testing </a:t>
            </a:r>
            <a:r>
              <a:rPr lang="en-US" sz="2400" noProof="0" dirty="0">
                <a:latin typeface="Times New Roman" panose="02020603050405020304" pitchFamily="18" charset="0"/>
                <a:cs typeface="Times New Roman" panose="02020603050405020304" pitchFamily="18" charset="0"/>
              </a:rPr>
              <a:t>is used to check that a program component accepts information passed to it in the proper order and data types and returns information in proper order and data format.</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Components are not stand-alone programs testing interfaces requires the use stubs and drivers.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Stubs and drivers sometimes incorporate test cases to be passed to the component or accessed by the component.</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Debugging code may need to be inserted inside the component to check that data passed was received correctly.</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29</a:t>
            </a:fld>
            <a:endParaRPr lang="en-US"/>
          </a:p>
        </p:txBody>
      </p:sp>
    </p:spTree>
    <p:extLst>
      <p:ext uri="{BB962C8B-B14F-4D97-AF65-F5344CB8AC3E}">
        <p14:creationId xmlns:p14="http://schemas.microsoft.com/office/powerpoint/2010/main" val="3176931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Verification and Validation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3498667"/>
          </a:xfrm>
        </p:spPr>
        <p:txBody>
          <a:bodyPr vert="horz" lIns="91440" tIns="45720" rIns="91440" bIns="45720" rtlCol="0">
            <a:noAutofit/>
          </a:bodyPr>
          <a:lstStyle/>
          <a:p>
            <a:pPr>
              <a:spcBef>
                <a:spcPts val="300"/>
              </a:spcBef>
            </a:pPr>
            <a:r>
              <a:rPr lang="en-US" altLang="en-US" sz="2400" b="1" i="1" noProof="0" dirty="0">
                <a:latin typeface="Times New Roman" panose="02020603050405020304" pitchFamily="18" charset="0"/>
                <a:cs typeface="Times New Roman" panose="02020603050405020304" pitchFamily="18" charset="0"/>
              </a:rPr>
              <a:t>Verification</a:t>
            </a:r>
            <a:r>
              <a:rPr lang="en-US" altLang="en-US" sz="2400" noProof="0" dirty="0">
                <a:latin typeface="Times New Roman" panose="02020603050405020304" pitchFamily="18" charset="0"/>
                <a:cs typeface="Times New Roman" panose="02020603050405020304" pitchFamily="18" charset="0"/>
              </a:rPr>
              <a:t> refers to the set of tasks that ensure that software correctly implements a specific function. </a:t>
            </a:r>
          </a:p>
          <a:p>
            <a:pPr indent="987425">
              <a:spcBef>
                <a:spcPts val="300"/>
              </a:spcBef>
              <a:spcAft>
                <a:spcPts val="2000"/>
              </a:spcAft>
            </a:pPr>
            <a:r>
              <a:rPr lang="en-US" altLang="en-US" sz="2400" i="1" noProof="0" dirty="0">
                <a:latin typeface="Times New Roman" panose="02020603050405020304" pitchFamily="18" charset="0"/>
                <a:cs typeface="Times New Roman" panose="02020603050405020304" pitchFamily="18" charset="0"/>
              </a:rPr>
              <a:t>Verification:</a:t>
            </a:r>
            <a:r>
              <a:rPr lang="en-US" altLang="en-US" sz="2400" noProof="0" dirty="0">
                <a:latin typeface="Times New Roman" panose="02020603050405020304" pitchFamily="18" charset="0"/>
                <a:cs typeface="Times New Roman" panose="02020603050405020304" pitchFamily="18" charset="0"/>
              </a:rPr>
              <a:t> Are we building the product right?</a:t>
            </a:r>
          </a:p>
          <a:p>
            <a:pPr>
              <a:spcBef>
                <a:spcPts val="300"/>
              </a:spcBef>
            </a:pPr>
            <a:r>
              <a:rPr lang="en-US" altLang="en-US" sz="2400" b="1" i="1" noProof="0" dirty="0">
                <a:latin typeface="Times New Roman" panose="02020603050405020304" pitchFamily="18" charset="0"/>
                <a:cs typeface="Times New Roman" panose="02020603050405020304" pitchFamily="18" charset="0"/>
              </a:rPr>
              <a:t>Validation</a:t>
            </a:r>
            <a:r>
              <a:rPr lang="en-US" altLang="en-US" sz="2400" noProof="0" dirty="0">
                <a:latin typeface="Times New Roman" panose="02020603050405020304" pitchFamily="18" charset="0"/>
                <a:cs typeface="Times New Roman" panose="02020603050405020304" pitchFamily="18" charset="0"/>
              </a:rPr>
              <a:t> refers to a different set of tasks that ensure that the software that has been built is traceable to customer requirements.</a:t>
            </a:r>
          </a:p>
          <a:p>
            <a:pPr marL="1588" lvl="1" indent="985838">
              <a:spcBef>
                <a:spcPts val="300"/>
              </a:spcBef>
              <a:buNone/>
            </a:pPr>
            <a:r>
              <a:rPr lang="en-US" altLang="en-US" sz="2400" i="1" noProof="0" dirty="0">
                <a:latin typeface="Times New Roman" panose="02020603050405020304" pitchFamily="18" charset="0"/>
                <a:cs typeface="Times New Roman" panose="02020603050405020304" pitchFamily="18" charset="0"/>
              </a:rPr>
              <a:t>Validation:</a:t>
            </a:r>
            <a:r>
              <a:rPr lang="en-US" altLang="en-US" sz="2400" noProof="0" dirty="0">
                <a:latin typeface="Times New Roman" panose="02020603050405020304" pitchFamily="18" charset="0"/>
                <a:cs typeface="Times New Roman" panose="02020603050405020304" pitchFamily="18" charset="0"/>
              </a:rPr>
              <a:t> "Are we building the right product?"</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a:t>
            </a:fld>
            <a:endParaRPr lang="en-US"/>
          </a:p>
        </p:txBody>
      </p:sp>
    </p:spTree>
    <p:extLst>
      <p:ext uri="{BB962C8B-B14F-4D97-AF65-F5344CB8AC3E}">
        <p14:creationId xmlns:p14="http://schemas.microsoft.com/office/powerpoint/2010/main" val="11437870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Object-Oriented Testing (O</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O</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3656322"/>
          </a:xfrm>
        </p:spPr>
        <p:txBody>
          <a:bodyPr vert="horz" lIns="91440" tIns="45720" rIns="91440" bIns="45720" rtlCol="0">
            <a:noAutofit/>
          </a:bodyPr>
          <a:lstStyle/>
          <a:p>
            <a:r>
              <a:rPr lang="en-US" altLang="en-US" sz="2400" noProof="0" dirty="0">
                <a:latin typeface="Times New Roman" panose="02020603050405020304" pitchFamily="18" charset="0"/>
                <a:cs typeface="Times New Roman" panose="02020603050405020304" pitchFamily="18" charset="0"/>
              </a:rPr>
              <a:t>To adequately test O</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O systems, three things must be done:</a:t>
            </a:r>
          </a:p>
          <a:p>
            <a:pPr marL="291600" lvl="1" indent="-291600">
              <a:spcBef>
                <a:spcPts val="1000"/>
              </a:spcBef>
              <a:spcAft>
                <a:spcPts val="0"/>
              </a:spcAft>
            </a:pPr>
            <a:r>
              <a:rPr lang="en-US" altLang="en-US" sz="2400" dirty="0">
                <a:latin typeface="Times New Roman" panose="02020603050405020304" pitchFamily="18" charset="0"/>
                <a:cs typeface="Times New Roman" panose="02020603050405020304" pitchFamily="18" charset="0"/>
              </a:rPr>
              <a:t>T</a:t>
            </a:r>
            <a:r>
              <a:rPr lang="en-US" altLang="en-US" sz="2400" noProof="0" dirty="0">
                <a:latin typeface="Times New Roman" panose="02020603050405020304" pitchFamily="18" charset="0"/>
                <a:cs typeface="Times New Roman" panose="02020603050405020304" pitchFamily="18" charset="0"/>
              </a:rPr>
              <a:t>he definition of testing must be broadened to include error discovery techniques applied to object-oriented analysis and design models.</a:t>
            </a:r>
          </a:p>
          <a:p>
            <a:pPr marL="291600" lvl="1" indent="-291600">
              <a:spcBef>
                <a:spcPts val="1000"/>
              </a:spcBef>
              <a:spcAft>
                <a:spcPts val="0"/>
              </a:spcAft>
            </a:pPr>
            <a:r>
              <a:rPr lang="en-US" altLang="en-US" sz="2400" dirty="0">
                <a:latin typeface="Times New Roman" panose="02020603050405020304" pitchFamily="18" charset="0"/>
                <a:cs typeface="Times New Roman" panose="02020603050405020304" pitchFamily="18" charset="0"/>
              </a:rPr>
              <a:t>T</a:t>
            </a:r>
            <a:r>
              <a:rPr lang="en-US" altLang="en-US" sz="2400" noProof="0" dirty="0">
                <a:latin typeface="Times New Roman" panose="02020603050405020304" pitchFamily="18" charset="0"/>
                <a:cs typeface="Times New Roman" panose="02020603050405020304" pitchFamily="18" charset="0"/>
              </a:rPr>
              <a:t>he strategy for unit and integration testing must change significantly.</a:t>
            </a:r>
          </a:p>
          <a:p>
            <a:pPr marL="291600" lvl="1" indent="-291600">
              <a:spcBef>
                <a:spcPts val="1000"/>
              </a:spcBef>
              <a:spcAft>
                <a:spcPts val="0"/>
              </a:spcAft>
            </a:pPr>
            <a:r>
              <a:rPr lang="en-US" altLang="en-US" sz="2400" dirty="0">
                <a:latin typeface="Times New Roman" panose="02020603050405020304" pitchFamily="18" charset="0"/>
                <a:cs typeface="Times New Roman" panose="02020603050405020304" pitchFamily="18" charset="0"/>
              </a:rPr>
              <a:t>T</a:t>
            </a:r>
            <a:r>
              <a:rPr lang="en-US" altLang="en-US" sz="2400" noProof="0" dirty="0">
                <a:latin typeface="Times New Roman" panose="02020603050405020304" pitchFamily="18" charset="0"/>
                <a:cs typeface="Times New Roman" panose="02020603050405020304" pitchFamily="18" charset="0"/>
              </a:rPr>
              <a:t>he design of test cases must account for the unique characteristics of O</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O software.</a:t>
            </a: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30</a:t>
            </a:fld>
            <a:endParaRPr lang="en-US"/>
          </a:p>
        </p:txBody>
      </p:sp>
    </p:spTree>
    <p:extLst>
      <p:ext uri="{BB962C8B-B14F-4D97-AF65-F5344CB8AC3E}">
        <p14:creationId xmlns:p14="http://schemas.microsoft.com/office/powerpoint/2010/main" val="2165970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97651"/>
            <a:ext cx="7907721" cy="1092909"/>
          </a:xfrm>
        </p:spPr>
        <p:txBody>
          <a:bodyPr>
            <a:noAutofit/>
          </a:bodyPr>
          <a:lstStyle/>
          <a:p>
            <a:r>
              <a:rPr lang="en-US" sz="3600" noProof="0" dirty="0">
                <a:latin typeface="Times New Roman" panose="02020603050405020304" pitchFamily="18" charset="0"/>
                <a:cs typeface="Times New Roman" panose="02020603050405020304" pitchFamily="18" charset="0"/>
              </a:rPr>
              <a:t>Black Box – Boundary Value Analysis (B</a:t>
            </a:r>
            <a:r>
              <a:rPr lang="en-US" sz="100" noProof="0" dirty="0">
                <a:latin typeface="Times New Roman" panose="02020603050405020304" pitchFamily="18" charset="0"/>
                <a:cs typeface="Times New Roman" panose="02020603050405020304" pitchFamily="18" charset="0"/>
              </a:rPr>
              <a:t> </a:t>
            </a:r>
            <a:r>
              <a:rPr lang="en-US" sz="3600" noProof="0" dirty="0">
                <a:latin typeface="Times New Roman" panose="02020603050405020304" pitchFamily="18" charset="0"/>
                <a:cs typeface="Times New Roman" panose="02020603050405020304" pitchFamily="18" charset="0"/>
              </a:rPr>
              <a:t>V</a:t>
            </a:r>
            <a:r>
              <a:rPr lang="en-US" sz="1000" noProof="0" dirty="0">
                <a:latin typeface="Times New Roman" panose="02020603050405020304" pitchFamily="18" charset="0"/>
                <a:cs typeface="Times New Roman" panose="02020603050405020304" pitchFamily="18" charset="0"/>
              </a:rPr>
              <a:t> </a:t>
            </a:r>
            <a:r>
              <a:rPr lang="en-US" sz="3600" noProof="0" dirty="0">
                <a:latin typeface="Times New Roman" panose="02020603050405020304" pitchFamily="18" charset="0"/>
                <a:cs typeface="Times New Roman" panose="02020603050405020304" pitchFamily="18" charset="0"/>
              </a:rPr>
              <a:t>A)</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111964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Boundary value analysis </a:t>
            </a:r>
            <a:r>
              <a:rPr lang="en-US" noProof="0" dirty="0">
                <a:latin typeface="Times New Roman" panose="02020603050405020304" pitchFamily="18" charset="0"/>
                <a:cs typeface="Times New Roman" panose="02020603050405020304" pitchFamily="18" charset="0"/>
              </a:rPr>
              <a:t>leads to a selection of test cases that exercise bounding values.</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Guidelines for B</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V</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A:</a:t>
            </a:r>
          </a:p>
        </p:txBody>
      </p:sp>
      <p:sp>
        <p:nvSpPr>
          <p:cNvPr id="7" name="Content Placeholder 6">
            <a:extLst>
              <a:ext uri="{FF2B5EF4-FFF2-40B4-BE49-F238E27FC236}">
                <a16:creationId xmlns:a16="http://schemas.microsoft.com/office/drawing/2014/main" id="{2B002140-FD2B-428C-A6C7-5977B758A855}"/>
              </a:ext>
            </a:extLst>
          </p:cNvPr>
          <p:cNvSpPr>
            <a:spLocks noGrp="1"/>
          </p:cNvSpPr>
          <p:nvPr>
            <p:ph sz="quarter" idx="14"/>
          </p:nvPr>
        </p:nvSpPr>
        <p:spPr>
          <a:xfrm>
            <a:off x="342900" y="2596055"/>
            <a:ext cx="8639352" cy="3363310"/>
          </a:xfrm>
        </p:spPr>
        <p:txBody>
          <a:bodyPr/>
          <a:lstStyle/>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If an input condition specifies a range bounded by values </a:t>
            </a:r>
            <a:r>
              <a:rPr lang="en-US" i="1" noProof="0" dirty="0">
                <a:latin typeface="Times New Roman" panose="02020603050405020304" pitchFamily="18" charset="0"/>
                <a:cs typeface="Times New Roman" panose="02020603050405020304" pitchFamily="18" charset="0"/>
              </a:rPr>
              <a:t>a </a:t>
            </a:r>
            <a:r>
              <a:rPr lang="en-US" noProof="0" dirty="0">
                <a:latin typeface="Times New Roman" panose="02020603050405020304" pitchFamily="18" charset="0"/>
                <a:cs typeface="Times New Roman" panose="02020603050405020304" pitchFamily="18" charset="0"/>
              </a:rPr>
              <a:t>and </a:t>
            </a:r>
            <a:r>
              <a:rPr lang="en-US" i="1" noProof="0" dirty="0">
                <a:latin typeface="Times New Roman" panose="02020603050405020304" pitchFamily="18" charset="0"/>
                <a:cs typeface="Times New Roman" panose="02020603050405020304" pitchFamily="18" charset="0"/>
              </a:rPr>
              <a:t>b, </a:t>
            </a:r>
            <a:r>
              <a:rPr lang="en-US" noProof="0" dirty="0">
                <a:latin typeface="Times New Roman" panose="02020603050405020304" pitchFamily="18" charset="0"/>
                <a:cs typeface="Times New Roman" panose="02020603050405020304" pitchFamily="18" charset="0"/>
              </a:rPr>
              <a:t>test cases should be designed with values </a:t>
            </a:r>
            <a:r>
              <a:rPr lang="en-US" i="1" noProof="0" dirty="0">
                <a:latin typeface="Times New Roman" panose="02020603050405020304" pitchFamily="18" charset="0"/>
                <a:cs typeface="Times New Roman" panose="02020603050405020304" pitchFamily="18" charset="0"/>
              </a:rPr>
              <a:t>a </a:t>
            </a:r>
            <a:r>
              <a:rPr lang="en-US" noProof="0" dirty="0">
                <a:latin typeface="Times New Roman" panose="02020603050405020304" pitchFamily="18" charset="0"/>
                <a:cs typeface="Times New Roman" panose="02020603050405020304" pitchFamily="18" charset="0"/>
              </a:rPr>
              <a:t>and </a:t>
            </a:r>
            <a:r>
              <a:rPr lang="en-US" i="1" noProof="0" dirty="0">
                <a:latin typeface="Times New Roman" panose="02020603050405020304" pitchFamily="18" charset="0"/>
                <a:cs typeface="Times New Roman" panose="02020603050405020304" pitchFamily="18" charset="0"/>
              </a:rPr>
              <a:t>b </a:t>
            </a:r>
            <a:r>
              <a:rPr lang="en-US" noProof="0" dirty="0">
                <a:latin typeface="Times New Roman" panose="02020603050405020304" pitchFamily="18" charset="0"/>
                <a:cs typeface="Times New Roman" panose="02020603050405020304" pitchFamily="18" charset="0"/>
              </a:rPr>
              <a:t>and just above and just below </a:t>
            </a:r>
            <a:r>
              <a:rPr lang="en-US" i="1" noProof="0" dirty="0">
                <a:latin typeface="Times New Roman" panose="02020603050405020304" pitchFamily="18" charset="0"/>
                <a:cs typeface="Times New Roman" panose="02020603050405020304" pitchFamily="18" charset="0"/>
              </a:rPr>
              <a:t>a </a:t>
            </a:r>
            <a:r>
              <a:rPr lang="en-US" noProof="0" dirty="0">
                <a:latin typeface="Times New Roman" panose="02020603050405020304" pitchFamily="18" charset="0"/>
                <a:cs typeface="Times New Roman" panose="02020603050405020304" pitchFamily="18" charset="0"/>
              </a:rPr>
              <a:t>and </a:t>
            </a:r>
            <a:r>
              <a:rPr lang="en-US" i="1" noProof="0" dirty="0">
                <a:latin typeface="Times New Roman" panose="02020603050405020304" pitchFamily="18" charset="0"/>
                <a:cs typeface="Times New Roman" panose="02020603050405020304" pitchFamily="18" charset="0"/>
              </a:rPr>
              <a:t>b.</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If an input condition specifies a number of values, test cases should be developed that exercise the min and max numbers as well as values just above and below min and max.</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Apply guidelines 1 and 2 to output conditions.</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If internal program data structures have prescribed boundaries (for example, array with max index of 100) be certain to design a test case to exercise the data structure at its boundary.</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31</a:t>
            </a:fld>
            <a:endParaRPr lang="en-US"/>
          </a:p>
        </p:txBody>
      </p:sp>
    </p:spTree>
    <p:extLst>
      <p:ext uri="{BB962C8B-B14F-4D97-AF65-F5344CB8AC3E}">
        <p14:creationId xmlns:p14="http://schemas.microsoft.com/office/powerpoint/2010/main" val="24692864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O</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O</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T – Class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202860"/>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Class testing for object-oriented (O</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O) software is the equivalent of unit testing for conventional software.</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Unlike unit testing of conventional software, which tends to focus on the algorithmic detail of a module and the data that flow across the module interface.</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Class testing for O</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O software is driven by the operations encapsulated by the class and the state behavior of the class.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Valid sequences of operations and their permutations are used to test that class behaviors - equivalence partitioning can reduce number sequences needed,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32</a:t>
            </a:fld>
            <a:endParaRPr lang="en-US"/>
          </a:p>
        </p:txBody>
      </p:sp>
    </p:spTree>
    <p:extLst>
      <p:ext uri="{BB962C8B-B14F-4D97-AF65-F5344CB8AC3E}">
        <p14:creationId xmlns:p14="http://schemas.microsoft.com/office/powerpoint/2010/main" val="28616777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O</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O</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T– Behavior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907053"/>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state diagram can be used to help derive a sequence of tests that will exercise dynamic behavior of the class.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Tests to be designed should achieve full coverage by using operation sequences cause transitions through all allowable states.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When class behavior results in a collaboration with several classes, multiple state diagrams can be used to track system behavioral flow.</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state model can be traversed in a breadth-first manner by having test case exercise a single transition and when a new transition is to be tested only previously tested transitions are used.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33</a:t>
            </a:fld>
            <a:endParaRPr lang="en-US"/>
          </a:p>
        </p:txBody>
      </p:sp>
    </p:spTree>
    <p:extLst>
      <p:ext uri="{BB962C8B-B14F-4D97-AF65-F5344CB8AC3E}">
        <p14:creationId xmlns:p14="http://schemas.microsoft.com/office/powerpoint/2010/main" val="33383867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State Diagram for Account Class</a:t>
            </a:r>
          </a:p>
        </p:txBody>
      </p:sp>
      <p:pic>
        <p:nvPicPr>
          <p:cNvPr id="10" name="Picture 9" descr="The illustration shows a state diagram for account class. &#10;">
            <a:extLst>
              <a:ext uri="{FF2B5EF4-FFF2-40B4-BE49-F238E27FC236}">
                <a16:creationId xmlns:a16="http://schemas.microsoft.com/office/drawing/2014/main" id="{17E6C265-B57F-4F66-B9FE-CDB255C459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6263" y="1250205"/>
            <a:ext cx="5495030" cy="4917057"/>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p:txBody>
          <a:bodyPr/>
          <a:lstStyle/>
          <a:p>
            <a:r>
              <a:rPr lang="en-US"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34</a:t>
            </a:fld>
            <a:endParaRPr lang="en-US"/>
          </a:p>
        </p:txBody>
      </p:sp>
    </p:spTree>
    <p:extLst>
      <p:ext uri="{BB962C8B-B14F-4D97-AF65-F5344CB8AC3E}">
        <p14:creationId xmlns:p14="http://schemas.microsoft.com/office/powerpoint/2010/main" val="3293382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spTree>
    <p:extLst>
      <p:ext uri="{BB962C8B-B14F-4D97-AF65-F5344CB8AC3E}">
        <p14:creationId xmlns:p14="http://schemas.microsoft.com/office/powerpoint/2010/main" val="10804844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36</a:t>
            </a:fld>
            <a:endParaRPr lang="en-US"/>
          </a:p>
        </p:txBody>
      </p:sp>
    </p:spTree>
    <p:extLst>
      <p:ext uri="{BB962C8B-B14F-4D97-AF65-F5344CB8AC3E}">
        <p14:creationId xmlns:p14="http://schemas.microsoft.com/office/powerpoint/2010/main" val="4245016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47328"/>
            <a:ext cx="8458200" cy="993554"/>
          </a:xfrm>
        </p:spPr>
        <p:txBody>
          <a:bodyPr>
            <a:normAutofit/>
          </a:bodyPr>
          <a:lstStyle/>
          <a:p>
            <a:r>
              <a:rPr lang="en-US" sz="4000" noProof="0" dirty="0">
                <a:latin typeface="Times New Roman" panose="02020603050405020304" pitchFamily="18" charset="0"/>
                <a:cs typeface="Times New Roman" panose="02020603050405020304" pitchFamily="18" charset="0"/>
              </a:rPr>
              <a:t>Testing Strategy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338054"/>
            <a:ext cx="2980826" cy="225425"/>
          </a:xfrm>
        </p:spPr>
        <p:txBody>
          <a:bodyPr/>
          <a:lstStyle/>
          <a:p>
            <a:r>
              <a:rPr lang="en-US"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738859"/>
            <a:ext cx="8458200" cy="4188755"/>
          </a:xfrm>
        </p:spPr>
        <p:txBody>
          <a:bodyPr>
            <a:normAutofit/>
          </a:bodyPr>
          <a:lstStyle/>
          <a:p>
            <a:r>
              <a:rPr lang="en-US" sz="2800" noProof="0" dirty="0">
                <a:latin typeface="Times New Roman" panose="02020603050405020304" pitchFamily="18" charset="0"/>
                <a:cs typeface="Times New Roman" panose="02020603050405020304" pitchFamily="18" charset="0"/>
              </a:rPr>
              <a:t>A spiral illustration displays testing strategy. Each half of the spiral level displays a component. The components displayed from the inner most level to the outer are as follow: unit testing, code, integration testing, design, validation testing, requirements, system testing, and system, engineering. The area representing unit testing, code, integration testing, design, validation testing, and requirements are shaded.</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37</a:t>
            </a:fld>
            <a:endParaRPr lang="en-US"/>
          </a:p>
        </p:txBody>
      </p:sp>
    </p:spTree>
    <p:extLst>
      <p:ext uri="{BB962C8B-B14F-4D97-AF65-F5344CB8AC3E}">
        <p14:creationId xmlns:p14="http://schemas.microsoft.com/office/powerpoint/2010/main" val="572529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37343"/>
            <a:ext cx="8458200" cy="1013525"/>
          </a:xfrm>
        </p:spPr>
        <p:txBody>
          <a:bodyPr>
            <a:normAutofit fontScale="90000"/>
          </a:bodyPr>
          <a:lstStyle/>
          <a:p>
            <a:r>
              <a:rPr lang="en-US" sz="4000" noProof="0" dirty="0">
                <a:latin typeface="Times New Roman" panose="02020603050405020304" pitchFamily="18" charset="0"/>
                <a:cs typeface="Times New Roman" panose="02020603050405020304" pitchFamily="18" charset="0"/>
              </a:rPr>
              <a:t>Software Testing Steps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338054"/>
            <a:ext cx="2980826" cy="225425"/>
          </a:xfrm>
        </p:spPr>
        <p:txBody>
          <a:bodyPr/>
          <a:lstStyle/>
          <a:p>
            <a:r>
              <a:rPr lang="en-US"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738859"/>
            <a:ext cx="8458200" cy="3098955"/>
          </a:xfrm>
        </p:spPr>
        <p:txBody>
          <a:bodyPr>
            <a:normAutofit/>
          </a:bodyPr>
          <a:lstStyle/>
          <a:p>
            <a:r>
              <a:rPr lang="en-US" sz="2800" noProof="0" dirty="0">
                <a:latin typeface="Times New Roman" panose="02020603050405020304" pitchFamily="18" charset="0"/>
                <a:cs typeface="Times New Roman" panose="02020603050405020304" pitchFamily="18" charset="0"/>
              </a:rPr>
              <a:t>An illustration displays software testing steps. The levels from the bottom to top are: testing direction, code, design, and requirements. The blocks represents code reads, unit test. The blocks represents design reads, integration test. The blocks representing requirements reads high order tests.</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38</a:t>
            </a:fld>
            <a:endParaRPr lang="en-US"/>
          </a:p>
        </p:txBody>
      </p:sp>
    </p:spTree>
    <p:extLst>
      <p:ext uri="{BB962C8B-B14F-4D97-AF65-F5344CB8AC3E}">
        <p14:creationId xmlns:p14="http://schemas.microsoft.com/office/powerpoint/2010/main" val="34249043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47328"/>
            <a:ext cx="8458200" cy="993554"/>
          </a:xfrm>
        </p:spPr>
        <p:txBody>
          <a:bodyPr>
            <a:noAutofit/>
          </a:bodyPr>
          <a:lstStyle/>
          <a:p>
            <a:r>
              <a:rPr lang="en-US" sz="3600" noProof="0" dirty="0">
                <a:latin typeface="Times New Roman" panose="02020603050405020304" pitchFamily="18" charset="0"/>
                <a:cs typeface="Times New Roman" panose="02020603050405020304" pitchFamily="18" charset="0"/>
              </a:rPr>
              <a:t>Unit Test Environment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338054"/>
            <a:ext cx="2980826" cy="225425"/>
          </a:xfrm>
        </p:spPr>
        <p:txBody>
          <a:bodyPr/>
          <a:lstStyle/>
          <a:p>
            <a:r>
              <a:rPr lang="en-US"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738859"/>
            <a:ext cx="8458200" cy="4188755"/>
          </a:xfrm>
        </p:spPr>
        <p:txBody>
          <a:bodyPr>
            <a:normAutofit/>
          </a:bodyPr>
          <a:lstStyle/>
          <a:p>
            <a:r>
              <a:rPr lang="en-US" sz="2800" noProof="0" dirty="0">
                <a:latin typeface="Times New Roman" panose="02020603050405020304" pitchFamily="18" charset="0"/>
                <a:cs typeface="Times New Roman" panose="02020603050405020304" pitchFamily="18" charset="0"/>
              </a:rPr>
              <a:t>The diagram shows a unit test environment. The drive in the test environment receives data from the test cases which house local data structures, boundary conditions, independent paths, and error handling paths. The driver outputs the results and a second path connects module to be tested, which further connect to the sub directory.</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39</a:t>
            </a:fld>
            <a:endParaRPr lang="en-US"/>
          </a:p>
        </p:txBody>
      </p:sp>
    </p:spTree>
    <p:extLst>
      <p:ext uri="{BB962C8B-B14F-4D97-AF65-F5344CB8AC3E}">
        <p14:creationId xmlns:p14="http://schemas.microsoft.com/office/powerpoint/2010/main" val="1439766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Organizing for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477041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Software developers are always responsible for testing individual program components and ensuring that each performs its deigned function or behavior.</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Only after the software architecture is complete does an independent test group become involved.</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role of an </a:t>
            </a:r>
            <a:r>
              <a:rPr lang="en-US" sz="2400" b="1" i="1" noProof="0" dirty="0">
                <a:latin typeface="Times New Roman" panose="02020603050405020304" pitchFamily="18" charset="0"/>
                <a:cs typeface="Times New Roman" panose="02020603050405020304" pitchFamily="18" charset="0"/>
              </a:rPr>
              <a:t>independent test group </a:t>
            </a:r>
            <a:r>
              <a:rPr lang="en-US" sz="2400" noProof="0" dirty="0">
                <a:latin typeface="Times New Roman" panose="02020603050405020304" pitchFamily="18" charset="0"/>
                <a:cs typeface="Times New Roman" panose="02020603050405020304" pitchFamily="18" charset="0"/>
              </a:rPr>
              <a:t>(I</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T</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G) is to remove the inherent problems associated with letting the builder test the thing that has been built.</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I</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T</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G personnel are paid to find errors.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Developers and I</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T</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G work closely throughout a software project to ensure that thorough tests will be conducted.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a:t>
            </a:fld>
            <a:endParaRPr lang="en-US"/>
          </a:p>
        </p:txBody>
      </p:sp>
    </p:spTree>
    <p:extLst>
      <p:ext uri="{BB962C8B-B14F-4D97-AF65-F5344CB8AC3E}">
        <p14:creationId xmlns:p14="http://schemas.microsoft.com/office/powerpoint/2010/main" val="38739511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47328"/>
            <a:ext cx="8458200" cy="993554"/>
          </a:xfrm>
        </p:spPr>
        <p:txBody>
          <a:bodyPr>
            <a:normAutofit/>
          </a:bodyPr>
          <a:lstStyle/>
          <a:p>
            <a:r>
              <a:rPr lang="en-US" sz="4000" noProof="0" dirty="0">
                <a:latin typeface="Times New Roman" panose="02020603050405020304" pitchFamily="18" charset="0"/>
                <a:cs typeface="Times New Roman" panose="02020603050405020304" pitchFamily="18" charset="0"/>
              </a:rPr>
              <a:t>Module Tests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338054"/>
            <a:ext cx="2980826" cy="225425"/>
          </a:xfrm>
        </p:spPr>
        <p:txBody>
          <a:bodyPr/>
          <a:lstStyle/>
          <a:p>
            <a:r>
              <a:rPr lang="en-US"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738859"/>
            <a:ext cx="8458200" cy="4188755"/>
          </a:xfrm>
        </p:spPr>
        <p:txBody>
          <a:bodyPr>
            <a:normAutofit/>
          </a:bodyPr>
          <a:lstStyle/>
          <a:p>
            <a:r>
              <a:rPr lang="en-US" sz="2800" noProof="0" dirty="0">
                <a:latin typeface="Times New Roman" panose="02020603050405020304" pitchFamily="18" charset="0"/>
                <a:cs typeface="Times New Roman" panose="02020603050405020304" pitchFamily="18" charset="0"/>
              </a:rPr>
              <a:t>The diagram shows a model test environment. The test cases which house local data structures, boundary conditions, independent paths, and error handling paths. connects directly to the module.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40</a:t>
            </a:fld>
            <a:endParaRPr lang="en-US"/>
          </a:p>
        </p:txBody>
      </p:sp>
    </p:spTree>
    <p:extLst>
      <p:ext uri="{BB962C8B-B14F-4D97-AF65-F5344CB8AC3E}">
        <p14:creationId xmlns:p14="http://schemas.microsoft.com/office/powerpoint/2010/main" val="34403541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47328"/>
            <a:ext cx="8458200" cy="993554"/>
          </a:xfrm>
        </p:spPr>
        <p:txBody>
          <a:bodyPr>
            <a:normAutofit fontScale="90000"/>
          </a:bodyPr>
          <a:lstStyle/>
          <a:p>
            <a:r>
              <a:rPr lang="en-US" sz="4000">
                <a:latin typeface="Times New Roman" panose="02020603050405020304" pitchFamily="18" charset="0"/>
                <a:cs typeface="Times New Roman" panose="02020603050405020304" pitchFamily="18" charset="0"/>
              </a:rPr>
              <a:t>Flowchart (a) and Flow Graph (b) – </a:t>
            </a:r>
            <a:r>
              <a:rPr lang="en-US" sz="4000" noProof="0" dirty="0">
                <a:latin typeface="Times New Roman" panose="02020603050405020304" pitchFamily="18" charset="0"/>
                <a:cs typeface="Times New Roman" panose="02020603050405020304" pitchFamily="18" charset="0"/>
              </a:rPr>
              <a:t>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338054"/>
            <a:ext cx="2980826" cy="225425"/>
          </a:xfrm>
        </p:spPr>
        <p:txBody>
          <a:bodyPr/>
          <a:lstStyle/>
          <a:p>
            <a:r>
              <a:rPr lang="en-US"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738859"/>
            <a:ext cx="8458200" cy="4188755"/>
          </a:xfrm>
        </p:spPr>
        <p:txBody>
          <a:bodyPr>
            <a:normAutofit/>
          </a:bodyPr>
          <a:lstStyle/>
          <a:p>
            <a:r>
              <a:rPr lang="en-US" dirty="0">
                <a:latin typeface="Times New Roman" panose="02020603050405020304" pitchFamily="18" charset="0"/>
                <a:cs typeface="Times New Roman" panose="02020603050405020304" pitchFamily="18" charset="0"/>
              </a:rPr>
              <a:t>The diagram shows the structure of a flow chart and flow graph. The flowchart consists of a start, process steps, decisions and an end. Each process step or a decision is an independent task. The flow graph consists of nodes, edges and regions. The connecting line between two nodes is called an edge. The regions are defined by closed spaces between the edges. A node can have more than one task.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41</a:t>
            </a:fld>
            <a:endParaRPr lang="en-US"/>
          </a:p>
        </p:txBody>
      </p:sp>
    </p:spTree>
    <p:extLst>
      <p:ext uri="{BB962C8B-B14F-4D97-AF65-F5344CB8AC3E}">
        <p14:creationId xmlns:p14="http://schemas.microsoft.com/office/powerpoint/2010/main" val="17649227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92490"/>
            <a:ext cx="8458200" cy="903231"/>
          </a:xfrm>
        </p:spPr>
        <p:txBody>
          <a:bodyPr>
            <a:noAutofit/>
          </a:bodyPr>
          <a:lstStyle/>
          <a:p>
            <a:r>
              <a:rPr lang="en-US" sz="4000" noProof="0" dirty="0">
                <a:latin typeface="Times New Roman" panose="02020603050405020304" pitchFamily="18" charset="0"/>
                <a:cs typeface="Times New Roman" panose="02020603050405020304" pitchFamily="18" charset="0"/>
              </a:rPr>
              <a:t>Classes of Loops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338054"/>
            <a:ext cx="2980826" cy="225425"/>
          </a:xfrm>
        </p:spPr>
        <p:txBody>
          <a:bodyPr/>
          <a:lstStyle/>
          <a:p>
            <a:r>
              <a:rPr lang="en-US"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738860"/>
            <a:ext cx="8458200" cy="2444258"/>
          </a:xfrm>
        </p:spPr>
        <p:txBody>
          <a:bodyPr>
            <a:normAutofit/>
          </a:bodyPr>
          <a:lstStyle/>
          <a:p>
            <a:r>
              <a:rPr lang="en-US" sz="2800" noProof="0" dirty="0">
                <a:latin typeface="Times New Roman" panose="02020603050405020304" pitchFamily="18" charset="0"/>
                <a:cs typeface="Times New Roman" panose="02020603050405020304" pitchFamily="18" charset="0"/>
              </a:rPr>
              <a:t>The diagram shows the difference between simple and nested loops. In a simple loop a unique loop returns back to a previous flow from a condition or a process. A nested loop is a loop within a loop, an inner loop within the body of an outer one.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42</a:t>
            </a:fld>
            <a:endParaRPr lang="en-US"/>
          </a:p>
        </p:txBody>
      </p:sp>
    </p:spTree>
    <p:extLst>
      <p:ext uri="{BB962C8B-B14F-4D97-AF65-F5344CB8AC3E}">
        <p14:creationId xmlns:p14="http://schemas.microsoft.com/office/powerpoint/2010/main" val="22203091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47328"/>
            <a:ext cx="8458200" cy="993554"/>
          </a:xfrm>
        </p:spPr>
        <p:txBody>
          <a:bodyPr>
            <a:noAutofit/>
          </a:bodyPr>
          <a:lstStyle/>
          <a:p>
            <a:r>
              <a:rPr lang="en-US" sz="3600" noProof="0" dirty="0">
                <a:latin typeface="Times New Roman" panose="02020603050405020304" pitchFamily="18" charset="0"/>
                <a:cs typeface="Times New Roman" panose="02020603050405020304" pitchFamily="18" charset="0"/>
              </a:rPr>
              <a:t>State Diagram for Account Class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338054"/>
            <a:ext cx="2980826" cy="225425"/>
          </a:xfrm>
        </p:spPr>
        <p:txBody>
          <a:bodyPr/>
          <a:lstStyle/>
          <a:p>
            <a:r>
              <a:rPr lang="en-US"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738859"/>
            <a:ext cx="8458200" cy="3781087"/>
          </a:xfrm>
        </p:spPr>
        <p:txBody>
          <a:bodyPr>
            <a:normAutofit/>
          </a:bodyPr>
          <a:lstStyle/>
          <a:p>
            <a:r>
              <a:rPr lang="en-US" sz="2800" noProof="0" dirty="0">
                <a:latin typeface="Times New Roman" panose="02020603050405020304" pitchFamily="18" charset="0"/>
                <a:cs typeface="Times New Roman" panose="02020603050405020304" pitchFamily="18" charset="0"/>
              </a:rPr>
              <a:t>The illustration shows a state diagram for account class. From an initial state the process opens. Class: empty account. Next set up account, class: set up account. Next initial deposit, class working account. The working account has three internal loops for balance credit account info, withdraw, and deposit. Next final withdrawal, class: non-working account. Next close, class: dead account. Final state.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43</a:t>
            </a:fld>
            <a:endParaRPr lang="en-US"/>
          </a:p>
        </p:txBody>
      </p:sp>
    </p:spTree>
    <p:extLst>
      <p:ext uri="{BB962C8B-B14F-4D97-AF65-F5344CB8AC3E}">
        <p14:creationId xmlns:p14="http://schemas.microsoft.com/office/powerpoint/2010/main" val="2684619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Testing Strategy</a:t>
            </a:r>
          </a:p>
        </p:txBody>
      </p:sp>
      <p:pic>
        <p:nvPicPr>
          <p:cNvPr id="5" name="Picture 4" descr="A spiral illustration displays testing strategy.&#10;">
            <a:extLst>
              <a:ext uri="{FF2B5EF4-FFF2-40B4-BE49-F238E27FC236}">
                <a16:creationId xmlns:a16="http://schemas.microsoft.com/office/drawing/2014/main" id="{77F88CB9-C9FC-4B99-B8BF-8525AE1D1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223" y="1510285"/>
            <a:ext cx="8089555" cy="4447022"/>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971558" y="6324600"/>
            <a:ext cx="320088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a:t>
            </a:fld>
            <a:endParaRPr lang="en-US"/>
          </a:p>
        </p:txBody>
      </p:sp>
    </p:spTree>
    <p:extLst>
      <p:ext uri="{BB962C8B-B14F-4D97-AF65-F5344CB8AC3E}">
        <p14:creationId xmlns:p14="http://schemas.microsoft.com/office/powerpoint/2010/main" val="1844636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Testing the Big Picture </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4612764"/>
          </a:xfrm>
        </p:spPr>
        <p:txBody>
          <a:bodyPr vert="horz" lIns="91440" tIns="45720" rIns="91440" bIns="45720" rtlCol="0">
            <a:noAutofit/>
          </a:bodyPr>
          <a:lstStyle/>
          <a:p>
            <a:pPr marL="3060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Unit testing </a:t>
            </a:r>
            <a:r>
              <a:rPr lang="en-US" sz="2400" noProof="0" dirty="0">
                <a:latin typeface="Times New Roman" panose="02020603050405020304" pitchFamily="18" charset="0"/>
                <a:cs typeface="Times New Roman" panose="02020603050405020304" pitchFamily="18" charset="0"/>
              </a:rPr>
              <a:t>begins at the center of the spiral and concentrates on each unit (for example, component, class, or content object) as they are implemented in source code.</a:t>
            </a:r>
          </a:p>
          <a:p>
            <a:pPr marL="3060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Testing progresses to </a:t>
            </a:r>
            <a:r>
              <a:rPr lang="en-US" sz="2400" b="1" i="1" noProof="0" dirty="0">
                <a:latin typeface="Times New Roman" panose="02020603050405020304" pitchFamily="18" charset="0"/>
                <a:cs typeface="Times New Roman" panose="02020603050405020304" pitchFamily="18" charset="0"/>
              </a:rPr>
              <a:t>integration testing</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where the focus is on design and the construction of the software architecture. Taking another turn outward on the spiral.</a:t>
            </a:r>
          </a:p>
          <a:p>
            <a:pPr marL="3060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Validation testing</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is where requirements established as part of requirements modeling are validated against the software that has been constructed.</a:t>
            </a:r>
          </a:p>
          <a:p>
            <a:pPr marL="3060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In </a:t>
            </a:r>
            <a:r>
              <a:rPr lang="en-US" sz="2400" b="1" i="1" noProof="0" dirty="0">
                <a:latin typeface="Times New Roman" panose="02020603050405020304" pitchFamily="18" charset="0"/>
                <a:cs typeface="Times New Roman" panose="02020603050405020304" pitchFamily="18" charset="0"/>
              </a:rPr>
              <a:t>system testing</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the software and other system elements are tested as a whole.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6</a:t>
            </a:fld>
            <a:endParaRPr lang="en-US"/>
          </a:p>
        </p:txBody>
      </p:sp>
    </p:spTree>
    <p:extLst>
      <p:ext uri="{BB962C8B-B14F-4D97-AF65-F5344CB8AC3E}">
        <p14:creationId xmlns:p14="http://schemas.microsoft.com/office/powerpoint/2010/main" val="3636712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Software Testing Steps</a:t>
            </a:r>
          </a:p>
        </p:txBody>
      </p:sp>
      <p:pic>
        <p:nvPicPr>
          <p:cNvPr id="6" name="Picture 5" descr="An illustration displays software testing steps. &#10;">
            <a:extLst>
              <a:ext uri="{FF2B5EF4-FFF2-40B4-BE49-F238E27FC236}">
                <a16:creationId xmlns:a16="http://schemas.microsoft.com/office/drawing/2014/main" id="{5990EE2C-5FC7-48F9-A2DB-EA6326AC6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279" y="1826127"/>
            <a:ext cx="8135482" cy="3899422"/>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811513" y="6324600"/>
            <a:ext cx="3520974"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7</a:t>
            </a:fld>
            <a:endParaRPr lang="en-US"/>
          </a:p>
        </p:txBody>
      </p:sp>
    </p:spTree>
    <p:extLst>
      <p:ext uri="{BB962C8B-B14F-4D97-AF65-F5344CB8AC3E}">
        <p14:creationId xmlns:p14="http://schemas.microsoft.com/office/powerpoint/2010/main" val="1035235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When is Testing Done?</a:t>
            </a:r>
          </a:p>
        </p:txBody>
      </p:sp>
      <p:pic>
        <p:nvPicPr>
          <p:cNvPr id="4" name="Picture 3" descr="An illustration of a person sitting with a laptop. Aspeech bubble reads: we ran our tests and did not find any errors is strikes out.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23143" y="1270954"/>
            <a:ext cx="5047115" cy="5047115"/>
          </a:xfrm>
          <a:prstGeom prst="rect">
            <a:avLst/>
          </a:prstGeom>
        </p:spPr>
      </p:pic>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8</a:t>
            </a:fld>
            <a:endParaRPr lang="en-US"/>
          </a:p>
        </p:txBody>
      </p:sp>
    </p:spTree>
    <p:extLst>
      <p:ext uri="{BB962C8B-B14F-4D97-AF65-F5344CB8AC3E}">
        <p14:creationId xmlns:p14="http://schemas.microsoft.com/office/powerpoint/2010/main" val="3601047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Criteria for Done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4665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You’re never done testing; the burden simply shifts from the software engineer to the end user. (Wrong).</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You’re done testing when you run out of time or you run out of money. (Wrong).</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a:t>
            </a:r>
            <a:r>
              <a:rPr lang="en-US" sz="2400" b="1" i="1" noProof="0" dirty="0">
                <a:latin typeface="Times New Roman" panose="02020603050405020304" pitchFamily="18" charset="0"/>
                <a:cs typeface="Times New Roman" panose="02020603050405020304" pitchFamily="18" charset="0"/>
              </a:rPr>
              <a:t>statistical quality assurance </a:t>
            </a:r>
            <a:r>
              <a:rPr lang="en-US" sz="2400" noProof="0" dirty="0">
                <a:latin typeface="Times New Roman" panose="02020603050405020304" pitchFamily="18" charset="0"/>
                <a:cs typeface="Times New Roman" panose="02020603050405020304" pitchFamily="18" charset="0"/>
              </a:rPr>
              <a:t>approach suggests executing tests derived from a statistical sample of all possible program executions by all targeted users.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By collecting metrics during software testing and making use of existing statistical models, it is possible to develop meaningful guidelines for answering the question: “When are we done testing?”</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9</a:t>
            </a:fld>
            <a:endParaRPr lang="en-US"/>
          </a:p>
        </p:txBody>
      </p:sp>
    </p:spTree>
    <p:extLst>
      <p:ext uri="{BB962C8B-B14F-4D97-AF65-F5344CB8AC3E}">
        <p14:creationId xmlns:p14="http://schemas.microsoft.com/office/powerpoint/2010/main" val="3017139551"/>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Custom 4">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4">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579</TotalTime>
  <Words>3059</Words>
  <Application>Microsoft Office PowerPoint</Application>
  <PresentationFormat>On-screen Show (4:3)</PresentationFormat>
  <Paragraphs>261</Paragraphs>
  <Slides>43</Slides>
  <Notes>0</Notes>
  <HiddenSlides>8</HiddenSlides>
  <MMClips>0</MMClips>
  <ScaleCrop>false</ScaleCrop>
  <HeadingPairs>
    <vt:vector size="6" baseType="variant">
      <vt:variant>
        <vt:lpstr>Fonts Used</vt:lpstr>
      </vt:variant>
      <vt:variant>
        <vt:i4>2</vt:i4>
      </vt:variant>
      <vt:variant>
        <vt:lpstr>Theme</vt:lpstr>
      </vt:variant>
      <vt:variant>
        <vt:i4>5</vt:i4>
      </vt:variant>
      <vt:variant>
        <vt:lpstr>Slide Titles</vt:lpstr>
      </vt:variant>
      <vt:variant>
        <vt:i4>43</vt:i4>
      </vt:variant>
    </vt:vector>
  </HeadingPairs>
  <TitlesOfParts>
    <vt:vector size="50" baseType="lpstr">
      <vt:lpstr>Arial</vt:lpstr>
      <vt:lpstr>Times New Roman</vt:lpstr>
      <vt:lpstr>Title Slides Master</vt:lpstr>
      <vt:lpstr>MainContentSlideMaster</vt:lpstr>
      <vt:lpstr>ClosingMaster</vt:lpstr>
      <vt:lpstr>DividerSlideMaster</vt:lpstr>
      <vt:lpstr>ImageDescriptionAppendixSlideMaster</vt:lpstr>
      <vt:lpstr>Chapter 19</vt:lpstr>
      <vt:lpstr>Strategic Approach to Testing</vt:lpstr>
      <vt:lpstr>Verification and Validation</vt:lpstr>
      <vt:lpstr>Organizing for Testing</vt:lpstr>
      <vt:lpstr>Testing Strategy</vt:lpstr>
      <vt:lpstr>Testing the Big Picture </vt:lpstr>
      <vt:lpstr>Software Testing Steps</vt:lpstr>
      <vt:lpstr>When is Testing Done?</vt:lpstr>
      <vt:lpstr>Criteria for Done</vt:lpstr>
      <vt:lpstr>Test Planning</vt:lpstr>
      <vt:lpstr>Test Recordkeeping</vt:lpstr>
      <vt:lpstr>Role of Scaffolding</vt:lpstr>
      <vt:lpstr>Unit Test Environment</vt:lpstr>
      <vt:lpstr>Cost Effective Testing</vt:lpstr>
      <vt:lpstr>Test Case Design</vt:lpstr>
      <vt:lpstr>Module Tests</vt:lpstr>
      <vt:lpstr>Error Handling</vt:lpstr>
      <vt:lpstr>Traceability</vt:lpstr>
      <vt:lpstr>White Box Testing</vt:lpstr>
      <vt:lpstr>Basis Path Testing 1</vt:lpstr>
      <vt:lpstr>Flowchart (a) and Flow Graph (b)</vt:lpstr>
      <vt:lpstr>Basis Path Testing 2</vt:lpstr>
      <vt:lpstr>Basis Path Testing 3</vt:lpstr>
      <vt:lpstr>Control Structure Testing</vt:lpstr>
      <vt:lpstr>Classes of Loops</vt:lpstr>
      <vt:lpstr>Loop Testing</vt:lpstr>
      <vt:lpstr>Black Box Testing 1</vt:lpstr>
      <vt:lpstr>Black Box Testing 2</vt:lpstr>
      <vt:lpstr>Black Box – Interface Testing</vt:lpstr>
      <vt:lpstr>Object-Oriented Testing (O O T)</vt:lpstr>
      <vt:lpstr>Black Box – Boundary Value Analysis (B V A)</vt:lpstr>
      <vt:lpstr>O O T – Class Testing</vt:lpstr>
      <vt:lpstr>O O T– Behavior Testing</vt:lpstr>
      <vt:lpstr>State Diagram for Account Class</vt:lpstr>
      <vt:lpstr>End of Main Content</vt:lpstr>
      <vt:lpstr>Accessibility Content: Text Alternatives for Images</vt:lpstr>
      <vt:lpstr>Testing Strategy – Text Alternative</vt:lpstr>
      <vt:lpstr>Software Testing Steps – Text Alternative</vt:lpstr>
      <vt:lpstr>Unit Test Environment – Text Alternative</vt:lpstr>
      <vt:lpstr>Module Tests – Text Alternative</vt:lpstr>
      <vt:lpstr>Flowchart (a) and Flow Graph (b) – Text Alternative</vt:lpstr>
      <vt:lpstr>Classes of Loops – Text Alternative</vt:lpstr>
      <vt:lpstr>State Diagram for Account Class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M, Satchithanandan</cp:lastModifiedBy>
  <cp:revision>73</cp:revision>
  <dcterms:created xsi:type="dcterms:W3CDTF">2019-01-22T22:04:31Z</dcterms:created>
  <dcterms:modified xsi:type="dcterms:W3CDTF">2019-10-17T11:16:03Z</dcterms:modified>
</cp:coreProperties>
</file>