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45"/>
  </p:notesMasterIdLst>
  <p:sldIdLst>
    <p:sldId id="256" r:id="rId6"/>
    <p:sldId id="263" r:id="rId7"/>
    <p:sldId id="268" r:id="rId8"/>
    <p:sldId id="269" r:id="rId9"/>
    <p:sldId id="270" r:id="rId10"/>
    <p:sldId id="271" r:id="rId11"/>
    <p:sldId id="273" r:id="rId12"/>
    <p:sldId id="266" r:id="rId13"/>
    <p:sldId id="274" r:id="rId14"/>
    <p:sldId id="275" r:id="rId15"/>
    <p:sldId id="276" r:id="rId16"/>
    <p:sldId id="277" r:id="rId17"/>
    <p:sldId id="278" r:id="rId18"/>
    <p:sldId id="272" r:id="rId19"/>
    <p:sldId id="279" r:id="rId20"/>
    <p:sldId id="280" r:id="rId21"/>
    <p:sldId id="281" r:id="rId22"/>
    <p:sldId id="282" r:id="rId23"/>
    <p:sldId id="283" r:id="rId24"/>
    <p:sldId id="284" r:id="rId25"/>
    <p:sldId id="285" r:id="rId26"/>
    <p:sldId id="286" r:id="rId27"/>
    <p:sldId id="300" r:id="rId28"/>
    <p:sldId id="289" r:id="rId29"/>
    <p:sldId id="291" r:id="rId30"/>
    <p:sldId id="265" r:id="rId31"/>
    <p:sldId id="292" r:id="rId32"/>
    <p:sldId id="294" r:id="rId33"/>
    <p:sldId id="298" r:id="rId34"/>
    <p:sldId id="296" r:id="rId35"/>
    <p:sldId id="267" r:id="rId36"/>
    <p:sldId id="297" r:id="rId37"/>
    <p:sldId id="295" r:id="rId38"/>
    <p:sldId id="299" r:id="rId39"/>
    <p:sldId id="260" r:id="rId40"/>
    <p:sldId id="258" r:id="rId41"/>
    <p:sldId id="264" r:id="rId42"/>
    <p:sldId id="301" r:id="rId43"/>
    <p:sldId id="30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8"/>
            <p14:sldId id="269"/>
            <p14:sldId id="270"/>
            <p14:sldId id="271"/>
            <p14:sldId id="273"/>
            <p14:sldId id="266"/>
            <p14:sldId id="274"/>
            <p14:sldId id="275"/>
            <p14:sldId id="276"/>
            <p14:sldId id="277"/>
            <p14:sldId id="278"/>
            <p14:sldId id="272"/>
            <p14:sldId id="279"/>
            <p14:sldId id="280"/>
            <p14:sldId id="281"/>
            <p14:sldId id="282"/>
            <p14:sldId id="283"/>
            <p14:sldId id="284"/>
            <p14:sldId id="285"/>
            <p14:sldId id="286"/>
            <p14:sldId id="300"/>
            <p14:sldId id="289"/>
            <p14:sldId id="291"/>
            <p14:sldId id="265"/>
            <p14:sldId id="292"/>
            <p14:sldId id="294"/>
            <p14:sldId id="298"/>
            <p14:sldId id="296"/>
            <p14:sldId id="267"/>
            <p14:sldId id="297"/>
            <p14:sldId id="295"/>
            <p14:sldId id="299"/>
            <p14:sldId id="260"/>
          </p14:sldIdLst>
        </p14:section>
        <p14:section name="Appendix: Image Descriptions for Unsighted Students" id="{9E859B0B-078E-463E-89A6-21C20DD280C4}">
          <p14:sldIdLst>
            <p14:sldId id="258"/>
            <p14:sldId id="264"/>
            <p14:sldId id="301"/>
            <p14:sldId id="302"/>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00" autoAdjust="0"/>
    <p:restoredTop sz="96240" autoAdjust="0"/>
  </p:normalViewPr>
  <p:slideViewPr>
    <p:cSldViewPr snapToGrid="0" showGuides="1">
      <p:cViewPr varScale="1">
        <p:scale>
          <a:sx n="106" d="100"/>
          <a:sy n="106" d="100"/>
        </p:scale>
        <p:origin x="1410" y="102"/>
      </p:cViewPr>
      <p:guideLst>
        <p:guide pos="3264"/>
        <p:guide orient="horz" pos="2256"/>
        <p:guide pos="5640"/>
      </p:guideLst>
    </p:cSldViewPr>
  </p:slideViewPr>
  <p:outlineViewPr>
    <p:cViewPr>
      <p:scale>
        <a:sx n="50" d="100"/>
        <a:sy n="50" d="100"/>
      </p:scale>
      <p:origin x="0" y="-8335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EEA2-D254-4AEA-A9FE-0F6E100BB541}" type="datetimeFigureOut">
              <a:rPr lang="en-US" smtClean="0"/>
              <a:t>10/16/2019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895BC-35B0-4696-94D7-3753B8292ADE}" type="slidenum">
              <a:rPr lang="en-US" smtClean="0"/>
              <a:t>‹#›</a:t>
            </a:fld>
            <a:endParaRPr lang="en-US"/>
          </a:p>
        </p:txBody>
      </p:sp>
    </p:spTree>
    <p:extLst>
      <p:ext uri="{BB962C8B-B14F-4D97-AF65-F5344CB8AC3E}">
        <p14:creationId xmlns:p14="http://schemas.microsoft.com/office/powerpoint/2010/main" val="3373885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895BC-35B0-4696-94D7-3753B8292ADE}" type="slidenum">
              <a:rPr lang="en-US" smtClean="0"/>
              <a:t>1</a:t>
            </a:fld>
            <a:endParaRPr lang="en-US"/>
          </a:p>
        </p:txBody>
      </p:sp>
    </p:spTree>
    <p:extLst>
      <p:ext uri="{BB962C8B-B14F-4D97-AF65-F5344CB8AC3E}">
        <p14:creationId xmlns:p14="http://schemas.microsoft.com/office/powerpoint/2010/main" val="370933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94890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3F8E4BAC-5EA6-439C-A657-7791330BA4F2}"/>
              </a:ext>
            </a:extLst>
          </p:cNvPr>
          <p:cNvSpPr txBox="1"/>
          <p:nvPr userDrawn="1"/>
        </p:nvSpPr>
        <p:spPr>
          <a:xfrm>
            <a:off x="215658" y="6664280"/>
            <a:ext cx="94890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A9E3D366-C30F-4008-9A8C-050A574699DB}"/>
              </a:ext>
            </a:extLst>
          </p:cNvPr>
          <p:cNvSpPr txBox="1"/>
          <p:nvPr userDrawn="1"/>
        </p:nvSpPr>
        <p:spPr>
          <a:xfrm>
            <a:off x="215658" y="6664280"/>
            <a:ext cx="94890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21</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Testing – </a:t>
            </a:r>
            <a:r>
              <a:rPr lang="en-US" noProof="0" dirty="0" err="1">
                <a:latin typeface="Times New Roman" panose="02020603050405020304" pitchFamily="18" charset="0"/>
                <a:cs typeface="Times New Roman" panose="02020603050405020304" pitchFamily="18" charset="0"/>
              </a:rPr>
              <a:t>Specilzed</a:t>
            </a:r>
            <a:r>
              <a:rPr lang="en-US" noProof="0" dirty="0">
                <a:latin typeface="Times New Roman" panose="02020603050405020304" pitchFamily="18" charset="0"/>
                <a:cs typeface="Times New Roman" panose="02020603050405020304" pitchFamily="18" charset="0"/>
              </a:rPr>
              <a:t> Testing for Mobility</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3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UX – Voice Input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Voice input has become an increasingly common method for providing input and commands in hands-busy, eyes-busy situations.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Using voice commands to control a device impresses a greater cognitive load on the user, than pointing to a screen object or pressing a key.</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Testing the quality and reliability of voice input and recognition needs to take environmental conditions and individual voice variation into account.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MobileApp should be tested to ensure that bad input does not crash the MobileApp or the device.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important to log errors to help developers improve the ability of the MobileApp to process speech input.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51703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29440"/>
            <a:ext cx="8639352" cy="829331"/>
          </a:xfrm>
        </p:spPr>
        <p:txBody>
          <a:bodyPr>
            <a:noAutofit/>
          </a:bodyPr>
          <a:lstStyle/>
          <a:p>
            <a:r>
              <a:rPr lang="en-US" sz="3600" noProof="0" dirty="0">
                <a:latin typeface="Times New Roman" panose="02020603050405020304" pitchFamily="18" charset="0"/>
                <a:cs typeface="Times New Roman" panose="02020603050405020304" pitchFamily="18" charset="0"/>
              </a:rPr>
              <a:t>UX – Alerts and Extraordinary Conditions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Part of MobileApp testing should focus on the usability issues relating to alerts and pop-up messages.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Testing should examine the clarity and context of alerts, the appropriateness of their location on the device display screen,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When foreign languages are involved, verification that the translation from one language to another is correct.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You should not rely solely on testing in a development environment and you must test MobileApp in the wild on actual devices.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Apps must recover from faults and resume processing with little or no downtime and in some cases the system must be fault tolerant. </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Recovery testing </a:t>
            </a:r>
            <a:r>
              <a:rPr lang="en-US" noProof="0" dirty="0">
                <a:latin typeface="Times New Roman" panose="02020603050405020304" pitchFamily="18" charset="0"/>
                <a:cs typeface="Times New Roman" panose="02020603050405020304" pitchFamily="18" charset="0"/>
              </a:rPr>
              <a:t>is a system test that forces the software to fail in a variety of ways and verifies that recovery is properly performed.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199946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Web App Testing Steps 1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content model for the WebApp is reviewed to uncover errors.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interface model is reviewed to ensure that all use cases can be accommodated.</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design model for the WebApp is reviewed to uncover navigation errors.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user interface is tested to uncover errors in presentation and/or navigation mechanics.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Each functional component is unit tested.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392744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Web App Testing Steps 1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Navigation throughout the architecture is tested.</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The WebApp is implemented in a variety of different environmental configurations and is tested for compatibility with each configuration.</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Security tests are conducted in an attempt to exploit vulnerabilities in the WebApp or within its environment.</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Performance tests are conducted.</a:t>
            </a:r>
          </a:p>
          <a:p>
            <a:pPr marL="533400" indent="-5334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The WebApp is tested by a controlled and monitored population of end users. The results of their interaction with the system are evaluated for errors.</a:t>
            </a:r>
            <a:endParaRPr lang="en-US" altLang="en-US" sz="2400" b="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274342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Add Body Slides in this Portion Presentation </a:t>
            </a:r>
            <a:r>
              <a:rPr lang="en-US" sz="1000" b="0" noProof="0" dirty="0">
                <a:latin typeface="Times New Roman" panose="02020603050405020304" pitchFamily="18" charset="0"/>
                <a:cs typeface="Times New Roman" panose="02020603050405020304" pitchFamily="18" charset="0"/>
              </a:rPr>
              <a:t>2</a:t>
            </a:r>
          </a:p>
        </p:txBody>
      </p:sp>
      <p:pic>
        <p:nvPicPr>
          <p:cNvPr id="5" name="Picture 4" descr="An illustration shows a pyramid which is labeled technology at the bottom and user on the top.&#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7507" y="1434088"/>
            <a:ext cx="6128987" cy="474911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263795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Web App – Content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Content testing has three important objectives: </a:t>
            </a:r>
          </a:p>
          <a:p>
            <a:pPr marL="403200" lvl="1"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uncover syntactic errors (for example, typos, grammar mistakes) in text-based documents, graphical representations, and other media.</a:t>
            </a:r>
          </a:p>
          <a:p>
            <a:pPr marL="403200" lvl="1"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uncover semantic errors (that is, errors in the accuracy or completeness of information) in any content object presented as navigation occurs, and.</a:t>
            </a:r>
          </a:p>
          <a:p>
            <a:pPr marL="403200" lvl="1" indent="-403200">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to find errors in the organization or structure of content that is presented to the end-user.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33603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Assessing Content Sematics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7"/>
            <a:ext cx="8191500" cy="4943476"/>
          </a:xfrm>
        </p:spPr>
        <p:txBody>
          <a:bodyPr vert="horz" lIns="91440" tIns="45720" rIns="91440" bIns="45720" rtlCol="0">
            <a:noAutofit/>
          </a:bodyPr>
          <a:lstStyle/>
          <a:p>
            <a:pPr marL="291600" indent="-291600">
              <a:lnSpc>
                <a:spcPct val="90000"/>
              </a:lnSpc>
              <a:spcBef>
                <a:spcPts val="600"/>
              </a:spcBef>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Is the information factually accurate?</a:t>
            </a:r>
          </a:p>
          <a:p>
            <a:pPr marL="291600" indent="-291600">
              <a:lnSpc>
                <a:spcPct val="90000"/>
              </a:lnSpc>
              <a:spcBef>
                <a:spcPts val="300"/>
              </a:spcBef>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Is the information concise and to the point?</a:t>
            </a:r>
          </a:p>
          <a:p>
            <a:pPr marL="291600" indent="-291600">
              <a:lnSpc>
                <a:spcPct val="90000"/>
              </a:lnSpc>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Is the layout of the content object easy for the user to understand?</a:t>
            </a:r>
          </a:p>
          <a:p>
            <a:pPr marL="291600" indent="-291600">
              <a:lnSpc>
                <a:spcPct val="90000"/>
              </a:lnSpc>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Can information embedded within a content object be found easily?</a:t>
            </a:r>
          </a:p>
          <a:p>
            <a:pPr marL="291600" indent="-291600">
              <a:lnSpc>
                <a:spcPct val="90000"/>
              </a:lnSpc>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Have proper references been provided for all information derived from other sources?</a:t>
            </a:r>
          </a:p>
          <a:p>
            <a:pPr marL="291600" indent="-291600">
              <a:lnSpc>
                <a:spcPct val="90000"/>
              </a:lnSpc>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Is the information presented consistent internally and consistent with information presented in other content objects?</a:t>
            </a:r>
          </a:p>
          <a:p>
            <a:pPr marL="291600" indent="-291600">
              <a:lnSpc>
                <a:spcPct val="90000"/>
              </a:lnSpc>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Is content offensive, misleading, or an open door to litigation?</a:t>
            </a:r>
          </a:p>
          <a:p>
            <a:pPr marL="291600" indent="-291600">
              <a:lnSpc>
                <a:spcPct val="90000"/>
              </a:lnSpc>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Does the content infringe on existing copyrights or trademarks?</a:t>
            </a:r>
          </a:p>
          <a:p>
            <a:pPr marL="291600" indent="-291600">
              <a:lnSpc>
                <a:spcPct val="90000"/>
              </a:lnSpc>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Does the content contain internal links that supplement existing content? Are the links correct?</a:t>
            </a:r>
          </a:p>
          <a:p>
            <a:pPr marL="291600" indent="-291600">
              <a:lnSpc>
                <a:spcPct val="90000"/>
              </a:lnSpc>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Does the aesthetic style of the content conflict with the aesthetic style of the interface?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125593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Web App – Interface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7894819"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Interface features tested to ensure design rules, aesthetics, and content is available to user without error.</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Individual interface mechanisms are tested in a manner that is analogous to unit testing.</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Each interface mechanism is tested within the context of a use-case or N</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U for a specific user category.</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Complete interface is tested against selected use-cases and N</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S</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Us to uncover errors in interface semantics.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interface is tested within a variety of environments (for example, browsers) to ensure that it will be compatible.</a:t>
            </a:r>
            <a:r>
              <a:rPr lang="en-US" altLang="en-US" sz="2400" i="1" noProof="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361378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Web App – Navigation Testing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825780"/>
          </a:xfrm>
        </p:spPr>
        <p:txBody>
          <a:bodyPr vert="horz" lIns="91440" tIns="45720" rIns="91440" bIns="45720" rtlCol="0">
            <a:noAutofit/>
          </a:bodyPr>
          <a:lstStyle/>
          <a:p>
            <a:pPr>
              <a:spcAft>
                <a:spcPts val="0"/>
              </a:spcAft>
            </a:pPr>
            <a:r>
              <a:rPr lang="en-US" noProof="0" dirty="0">
                <a:latin typeface="Times New Roman" panose="02020603050405020304" pitchFamily="18" charset="0"/>
                <a:cs typeface="Times New Roman" panose="02020603050405020304" pitchFamily="18" charset="0"/>
              </a:rPr>
              <a:t>Answer these questions as each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 or use case is tested: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Is the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 achieved in its entirety without error?</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Is every navigation node (defined for an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 reachable within the context of the navigation paths defined for the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If the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 can be achieved using more than one navigation path, has every relevant path been tested?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If guidance is provided by the user interface to assist in navigation, are directions correct and understandable as navigation proceeds?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Is there a mechanism (other than the browser “back” arrow) for returning to the preceding navigation node and to the beginning of the navigation path?</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 mechanisms for navigation within a large navigation node (that is, a long Web page) work properly?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2189504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Web App – Navigation Testing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50793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If a function is to be executed at a node and the user chooses not to provide input, can the remainder of the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 be completed?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If a function is executed at a node and an error in function processing occurs, can the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 be completed?</a:t>
            </a:r>
            <a:endParaRPr lang="en-US" sz="40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Is there a way to discontinue the navigation before all nodes have been reached, but then return to where the navigation was discontinued and proceed from there?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Is every node reachable from the site map? Are node names meaningful to end users?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If a node within an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 is reached from some external source, is it possible to process to the next node on the navigation path? Is it possible to return to the previous node on the navigation path?</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Does the user understand his location within the content architecture as the N</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U is executed?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146484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Creating a Mobile Test Plan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273443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Do you have to build a fully functional prototype before you test with users?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Should you test with the user’s device or provide a device for testing?</a:t>
            </a:r>
            <a:endParaRPr lang="en-US" altLang="en-US" sz="2400"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devices and user groups should you include in testing?</a:t>
            </a:r>
            <a:endParaRPr lang="en-US" altLang="en-US" sz="2400"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When is lab testing versus remote testing appropriate.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Internationalization and Localization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81470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Internationalization</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is the process of creating a software product so that it can be used in several countries and with various languages without requiring any engineering changes. </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Localization</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is the process of adapting a software application for use in targeted global regions by adding locale-specific requirements and translating text elements to appropriate languages.</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Crowdsourcing</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is a distributed problem-solving model where community members work on solutions to problems posted to the group.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Crowdsourcing can be used to engage localization testers dispersed around the globe outside of the development environment.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3152190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Security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81470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Designed to probe vulnerabilities of the client-side environment, the network communications that occur as data are passed from client to server and back again, and the server-side environment.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On the client-side, vulnerabilities can often be traced to pre-existing bugs in browsers, e-mail programs, or communication software.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On the server-side, vulnerabilities include denial-of-service attacks and malicious scripts that can be passed along to the client-side or used to disable server operations.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1759814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Performance Testing</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5155988"/>
          </a:xfrm>
        </p:spPr>
        <p:txBody>
          <a:bodyPr vert="horz" lIns="91440" tIns="45720" rIns="91440" bIns="45720" rtlCol="0">
            <a:noAutofit/>
          </a:bodyPr>
          <a:lstStyle/>
          <a:p>
            <a:pPr>
              <a:spcBef>
                <a:spcPts val="800"/>
              </a:spcBef>
              <a:spcAft>
                <a:spcPts val="0"/>
              </a:spcAft>
            </a:pPr>
            <a:r>
              <a:rPr lang="en-US" altLang="en-US" sz="2400" noProof="0" dirty="0">
                <a:latin typeface="Times New Roman" panose="02020603050405020304" pitchFamily="18" charset="0"/>
                <a:cs typeface="Times New Roman" panose="02020603050405020304" pitchFamily="18" charset="0"/>
              </a:rPr>
              <a:t>Does the server response time degrade to a point where it is noticeable and unacceptable?</a:t>
            </a:r>
          </a:p>
          <a:p>
            <a:pPr>
              <a:spcBef>
                <a:spcPts val="800"/>
              </a:spcBef>
              <a:spcAft>
                <a:spcPts val="0"/>
              </a:spcAft>
            </a:pPr>
            <a:r>
              <a:rPr lang="en-US" altLang="en-US" sz="2400" noProof="0" dirty="0">
                <a:latin typeface="Times New Roman" panose="02020603050405020304" pitchFamily="18" charset="0"/>
                <a:cs typeface="Times New Roman" panose="02020603050405020304" pitchFamily="18" charset="0"/>
              </a:rPr>
              <a:t>At what point does performance become unacceptable?</a:t>
            </a:r>
          </a:p>
          <a:p>
            <a:pPr>
              <a:spcBef>
                <a:spcPts val="800"/>
              </a:spcBef>
              <a:spcAft>
                <a:spcPts val="0"/>
              </a:spcAft>
            </a:pPr>
            <a:r>
              <a:rPr lang="en-US" altLang="en-US" sz="2400" noProof="0" dirty="0">
                <a:latin typeface="Times New Roman" panose="02020603050405020304" pitchFamily="18" charset="0"/>
                <a:cs typeface="Times New Roman" panose="02020603050405020304" pitchFamily="18" charset="0"/>
              </a:rPr>
              <a:t>What system components are responsible for performance degradation?</a:t>
            </a:r>
          </a:p>
          <a:p>
            <a:pPr>
              <a:spcBef>
                <a:spcPts val="800"/>
              </a:spcBef>
              <a:spcAft>
                <a:spcPts val="0"/>
              </a:spcAft>
            </a:pPr>
            <a:r>
              <a:rPr lang="en-US" altLang="en-US" sz="2400" noProof="0" dirty="0">
                <a:latin typeface="Times New Roman" panose="02020603050405020304" pitchFamily="18" charset="0"/>
                <a:cs typeface="Times New Roman" panose="02020603050405020304" pitchFamily="18" charset="0"/>
              </a:rPr>
              <a:t>What is the average response time for users under a variety of loading conditions?</a:t>
            </a:r>
          </a:p>
          <a:p>
            <a:pPr>
              <a:spcBef>
                <a:spcPts val="800"/>
              </a:spcBef>
              <a:spcAft>
                <a:spcPts val="0"/>
              </a:spcAft>
            </a:pPr>
            <a:r>
              <a:rPr lang="en-US" altLang="en-US" sz="2400" noProof="0" dirty="0">
                <a:latin typeface="Times New Roman" panose="02020603050405020304" pitchFamily="18" charset="0"/>
                <a:cs typeface="Times New Roman" panose="02020603050405020304" pitchFamily="18" charset="0"/>
              </a:rPr>
              <a:t>Does performance degradation have an impact on system security?</a:t>
            </a:r>
          </a:p>
          <a:p>
            <a:pPr>
              <a:spcBef>
                <a:spcPts val="800"/>
              </a:spcBef>
              <a:spcAft>
                <a:spcPts val="0"/>
              </a:spcAft>
            </a:pPr>
            <a:r>
              <a:rPr lang="en-US" altLang="en-US" sz="2400" noProof="0" dirty="0">
                <a:latin typeface="Times New Roman" panose="02020603050405020304" pitchFamily="18" charset="0"/>
                <a:cs typeface="Times New Roman" panose="02020603050405020304" pitchFamily="18" charset="0"/>
              </a:rPr>
              <a:t>Is WebApp reliability or accuracy affected as the load on the system grows?</a:t>
            </a:r>
          </a:p>
          <a:p>
            <a:pPr>
              <a:spcBef>
                <a:spcPts val="800"/>
              </a:spcBef>
              <a:spcAft>
                <a:spcPts val="0"/>
              </a:spcAft>
            </a:pPr>
            <a:r>
              <a:rPr lang="en-US" altLang="en-US" sz="2400" noProof="0" dirty="0">
                <a:latin typeface="Times New Roman" panose="02020603050405020304" pitchFamily="18" charset="0"/>
                <a:cs typeface="Times New Roman" panose="02020603050405020304" pitchFamily="18" charset="0"/>
              </a:rPr>
              <a:t>What happens when loads that are greater than maximum server capacity are applied?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145428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6549-6A7C-413D-B490-56834A59A20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Load Testing</a:t>
            </a:r>
            <a:endParaRPr lang="en-US" sz="4000" noProof="0" dirty="0"/>
          </a:p>
        </p:txBody>
      </p:sp>
      <p:sp>
        <p:nvSpPr>
          <p:cNvPr id="3" name="Content Placeholder 2">
            <a:extLst>
              <a:ext uri="{FF2B5EF4-FFF2-40B4-BE49-F238E27FC236}">
                <a16:creationId xmlns:a16="http://schemas.microsoft.com/office/drawing/2014/main" id="{F0DF5935-2A2E-41B8-8E00-115416E6D09A}"/>
              </a:ext>
            </a:extLst>
          </p:cNvPr>
          <p:cNvSpPr>
            <a:spLocks noGrp="1"/>
          </p:cNvSpPr>
          <p:nvPr>
            <p:ph sz="quarter" idx="11"/>
          </p:nvPr>
        </p:nvSpPr>
        <p:spPr>
          <a:xfrm>
            <a:off x="342900" y="1276709"/>
            <a:ext cx="8458200" cy="855951"/>
          </a:xfrm>
        </p:spPr>
        <p:txBody>
          <a:bodyPr>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intent is to determine how the WebApp and its server-side environment will respond to various loading conditions.</a:t>
            </a:r>
            <a:endParaRPr lang="en-US" sz="2400" noProof="0" dirty="0"/>
          </a:p>
        </p:txBody>
      </p:sp>
      <p:sp>
        <p:nvSpPr>
          <p:cNvPr id="4" name="Content Placeholder 3">
            <a:extLst>
              <a:ext uri="{FF2B5EF4-FFF2-40B4-BE49-F238E27FC236}">
                <a16:creationId xmlns:a16="http://schemas.microsoft.com/office/drawing/2014/main" id="{B3A83E9C-90AC-45CD-BC77-1D7EC781AD8B}"/>
              </a:ext>
            </a:extLst>
          </p:cNvPr>
          <p:cNvSpPr>
            <a:spLocks noGrp="1"/>
          </p:cNvSpPr>
          <p:nvPr>
            <p:ph sz="quarter" idx="14"/>
          </p:nvPr>
        </p:nvSpPr>
        <p:spPr>
          <a:xfrm>
            <a:off x="1276538" y="2233450"/>
            <a:ext cx="7524561" cy="1659534"/>
          </a:xfrm>
        </p:spPr>
        <p:txBody>
          <a:bodyPr>
            <a:noAutofit/>
          </a:bodyPr>
          <a:lstStyle/>
          <a:p>
            <a:pPr marL="1588" lvl="1" indent="0">
              <a:spcBef>
                <a:spcPts val="600"/>
              </a:spcBef>
              <a:buNone/>
            </a:pPr>
            <a:r>
              <a:rPr lang="en-US" altLang="en-US" sz="2400" i="1" noProof="0" dirty="0">
                <a:latin typeface="Times New Roman" panose="02020603050405020304" pitchFamily="18" charset="0"/>
                <a:cs typeface="Times New Roman" panose="02020603050405020304" pitchFamily="18" charset="0"/>
              </a:rPr>
              <a:t>N,</a:t>
            </a:r>
            <a:r>
              <a:rPr lang="en-US" altLang="en-US" sz="2400" noProof="0" dirty="0">
                <a:latin typeface="Times New Roman" panose="02020603050405020304" pitchFamily="18" charset="0"/>
                <a:cs typeface="Times New Roman" panose="02020603050405020304" pitchFamily="18" charset="0"/>
              </a:rPr>
              <a:t> number of concurrent users</a:t>
            </a:r>
          </a:p>
          <a:p>
            <a:pPr marL="1588" lvl="1" indent="0">
              <a:spcBef>
                <a:spcPts val="300"/>
              </a:spcBef>
              <a:buNone/>
            </a:pPr>
            <a:r>
              <a:rPr lang="en-US" altLang="en-US" sz="2400" i="1" noProof="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 number of on-line transactions per unit of time</a:t>
            </a:r>
          </a:p>
          <a:p>
            <a:pPr marL="1588" lvl="1" indent="0">
              <a:buNone/>
            </a:pPr>
            <a:r>
              <a:rPr lang="en-US" altLang="en-US" sz="2400" i="1" noProof="0" dirty="0">
                <a:latin typeface="Times New Roman" panose="02020603050405020304" pitchFamily="18" charset="0"/>
                <a:cs typeface="Times New Roman" panose="02020603050405020304" pitchFamily="18" charset="0"/>
              </a:rPr>
              <a:t>D,</a:t>
            </a:r>
            <a:r>
              <a:rPr lang="en-US" altLang="en-US" sz="2400" noProof="0" dirty="0">
                <a:latin typeface="Times New Roman" panose="02020603050405020304" pitchFamily="18" charset="0"/>
                <a:cs typeface="Times New Roman" panose="02020603050405020304" pitchFamily="18" charset="0"/>
              </a:rPr>
              <a:t> data load processed by server per transaction</a:t>
            </a:r>
            <a:endParaRPr lang="en-US" sz="2400" noProof="0" dirty="0"/>
          </a:p>
        </p:txBody>
      </p:sp>
      <p:sp>
        <p:nvSpPr>
          <p:cNvPr id="5" name="Content Placeholder 4">
            <a:extLst>
              <a:ext uri="{FF2B5EF4-FFF2-40B4-BE49-F238E27FC236}">
                <a16:creationId xmlns:a16="http://schemas.microsoft.com/office/drawing/2014/main" id="{48E63403-65CA-4F0C-B453-A351A662E47F}"/>
              </a:ext>
            </a:extLst>
          </p:cNvPr>
          <p:cNvSpPr>
            <a:spLocks noGrp="1"/>
          </p:cNvSpPr>
          <p:nvPr>
            <p:ph sz="quarter" idx="15"/>
          </p:nvPr>
        </p:nvSpPr>
        <p:spPr>
          <a:xfrm>
            <a:off x="342900" y="4068838"/>
            <a:ext cx="8458200" cy="530324"/>
          </a:xfrm>
        </p:spPr>
        <p:txBody>
          <a:bodyPr>
            <a:norm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Overall throughput, </a:t>
            </a:r>
            <a:r>
              <a:rPr lang="en-US" altLang="en-US" sz="2400" i="1" noProof="0" dirty="0">
                <a:latin typeface="Times New Roman" panose="02020603050405020304" pitchFamily="18" charset="0"/>
                <a:cs typeface="Times New Roman" panose="02020603050405020304" pitchFamily="18" charset="0"/>
              </a:rPr>
              <a:t>P,</a:t>
            </a:r>
            <a:r>
              <a:rPr lang="en-US" altLang="en-US" sz="2400" noProof="0" dirty="0">
                <a:latin typeface="Times New Roman" panose="02020603050405020304" pitchFamily="18" charset="0"/>
                <a:cs typeface="Times New Roman" panose="02020603050405020304" pitchFamily="18" charset="0"/>
              </a:rPr>
              <a:t> is computed in the following manner:</a:t>
            </a:r>
            <a:endParaRPr lang="en-US" sz="2400" noProof="0" dirty="0"/>
          </a:p>
        </p:txBody>
      </p:sp>
      <p:sp>
        <p:nvSpPr>
          <p:cNvPr id="6" name="Content Placeholder 5">
            <a:extLst>
              <a:ext uri="{FF2B5EF4-FFF2-40B4-BE49-F238E27FC236}">
                <a16:creationId xmlns:a16="http://schemas.microsoft.com/office/drawing/2014/main" id="{7B8469BA-61BB-49B5-BC9A-CB63986FD2CE}"/>
              </a:ext>
            </a:extLst>
          </p:cNvPr>
          <p:cNvSpPr>
            <a:spLocks noGrp="1"/>
          </p:cNvSpPr>
          <p:nvPr>
            <p:ph sz="quarter" idx="16"/>
          </p:nvPr>
        </p:nvSpPr>
        <p:spPr>
          <a:xfrm>
            <a:off x="1276538" y="4699951"/>
            <a:ext cx="2210177" cy="460434"/>
          </a:xfrm>
        </p:spPr>
        <p:txBody>
          <a:bodyPr>
            <a:normAutofit/>
          </a:bodyPr>
          <a:lstStyle/>
          <a:p>
            <a:r>
              <a:rPr lang="en-US" altLang="en-US" sz="2400" i="1" noProof="0" dirty="0">
                <a:latin typeface="Times New Roman" panose="02020603050405020304" pitchFamily="18" charset="0"/>
                <a:cs typeface="Times New Roman" panose="02020603050405020304" pitchFamily="18" charset="0"/>
              </a:rPr>
              <a:t>P = N</a:t>
            </a:r>
            <a:r>
              <a:rPr lang="en-US" altLang="en-US" sz="2400" noProof="0" dirty="0">
                <a:latin typeface="Times New Roman" panose="02020603050405020304" pitchFamily="18" charset="0"/>
                <a:cs typeface="Times New Roman" panose="02020603050405020304" pitchFamily="18" charset="0"/>
              </a:rPr>
              <a:t> ×</a:t>
            </a:r>
            <a:r>
              <a:rPr lang="en-US" altLang="en-US" sz="2400" i="1" noProof="0" dirty="0">
                <a:latin typeface="Times New Roman" panose="02020603050405020304" pitchFamily="18" charset="0"/>
                <a:cs typeface="Times New Roman" panose="02020603050405020304" pitchFamily="18" charset="0"/>
              </a:rPr>
              <a:t> T</a:t>
            </a:r>
            <a:r>
              <a:rPr lang="en-US" altLang="en-US" sz="2400" noProof="0" dirty="0">
                <a:latin typeface="Times New Roman" panose="02020603050405020304" pitchFamily="18" charset="0"/>
                <a:cs typeface="Times New Roman" panose="02020603050405020304" pitchFamily="18" charset="0"/>
              </a:rPr>
              <a:t> ×</a:t>
            </a:r>
            <a:r>
              <a:rPr lang="en-US" altLang="en-US" sz="2400" i="1" noProof="0" dirty="0">
                <a:latin typeface="Times New Roman" panose="02020603050405020304" pitchFamily="18" charset="0"/>
                <a:cs typeface="Times New Roman" panose="02020603050405020304" pitchFamily="18" charset="0"/>
              </a:rPr>
              <a:t> D</a:t>
            </a:r>
            <a:endParaRPr lang="en-US" sz="2400" noProof="0" dirty="0"/>
          </a:p>
        </p:txBody>
      </p:sp>
      <p:sp>
        <p:nvSpPr>
          <p:cNvPr id="11" name="Slide Number Placeholder 10">
            <a:extLst>
              <a:ext uri="{FF2B5EF4-FFF2-40B4-BE49-F238E27FC236}">
                <a16:creationId xmlns:a16="http://schemas.microsoft.com/office/drawing/2014/main" id="{10D04902-5070-4D3A-B83E-C4BC3C4B3CBC}"/>
              </a:ext>
            </a:extLst>
          </p:cNvPr>
          <p:cNvSpPr>
            <a:spLocks noGrp="1"/>
          </p:cNvSpPr>
          <p:nvPr>
            <p:ph type="sldNum" sz="quarter" idx="10"/>
          </p:nvPr>
        </p:nvSpPr>
        <p:spPr/>
        <p:txBody>
          <a:bodyPr/>
          <a:lstStyle/>
          <a:p>
            <a:fld id="{68151E55-6873-49E2-B8D5-2F265E6F1973}" type="slidenum">
              <a:rPr lang="en-US" smtClean="0"/>
              <a:t>23</a:t>
            </a:fld>
            <a:endParaRPr lang="en-US"/>
          </a:p>
        </p:txBody>
      </p:sp>
    </p:spTree>
    <p:extLst>
      <p:ext uri="{BB962C8B-B14F-4D97-AF65-F5344CB8AC3E}">
        <p14:creationId xmlns:p14="http://schemas.microsoft.com/office/powerpoint/2010/main" val="4209610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Stress Testing</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7"/>
            <a:ext cx="8228648" cy="4127822"/>
          </a:xfrm>
        </p:spPr>
        <p:txBody>
          <a:bodyPr vert="horz" lIns="91440" tIns="45720" rIns="91440" bIns="45720" rtlCol="0">
            <a:noAutofit/>
          </a:bodyPr>
          <a:lstStyle/>
          <a:p>
            <a:r>
              <a:rPr lang="en-US" sz="2400" b="1" i="1" noProof="0" dirty="0">
                <a:latin typeface="Times New Roman" panose="02020603050405020304" pitchFamily="18" charset="0"/>
                <a:cs typeface="Times New Roman" panose="02020603050405020304" pitchFamily="18" charset="0"/>
              </a:rPr>
              <a:t>Stress testing </a:t>
            </a:r>
            <a:r>
              <a:rPr lang="en-US" sz="2400" noProof="0" dirty="0">
                <a:latin typeface="Times New Roman" panose="02020603050405020304" pitchFamily="18" charset="0"/>
                <a:cs typeface="Times New Roman" panose="02020603050405020304" pitchFamily="18" charset="0"/>
              </a:rPr>
              <a:t>for mobile apps attempts to find errors that occur under extreme operating conditions such as: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running several mobile apps on the same device.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infecting system software with viruses or malware.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attempting to take over a device and use it to spread spam.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forcing the mobile app to process inordinately large numbers of transactions.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storing inordinately large quantities of data on the device</a:t>
            </a:r>
            <a:r>
              <a:rPr lang="en-US" noProof="0" dirty="0">
                <a:latin typeface="Times New Roman" panose="02020603050405020304" pitchFamily="18" charset="0"/>
                <a:cs typeface="Times New Roman" panose="02020603050405020304" pitchFamily="18" charset="0"/>
              </a:rPr>
              <a:t>.</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305351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Creating Weighted Device Platform Matrix</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44468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mirror real-world conditions, the demographic characteristics of testers should match those of targeted users, as well as those of their devices.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weighted device platform matrix </a:t>
            </a:r>
            <a:r>
              <a:rPr lang="en-US" sz="2400" noProof="0" dirty="0">
                <a:latin typeface="Times New Roman" panose="02020603050405020304" pitchFamily="18" charset="0"/>
                <a:cs typeface="Times New Roman" panose="02020603050405020304" pitchFamily="18" charset="0"/>
              </a:rPr>
              <a:t>(W</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P</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 helps ensure that test coverage includes each combination of mobile device and context variables.</a:t>
            </a:r>
          </a:p>
        </p:txBody>
      </p:sp>
      <p:sp>
        <p:nvSpPr>
          <p:cNvPr id="7" name="Content Placeholder 6">
            <a:extLst>
              <a:ext uri="{FF2B5EF4-FFF2-40B4-BE49-F238E27FC236}">
                <a16:creationId xmlns:a16="http://schemas.microsoft.com/office/drawing/2014/main" id="{4B13B5DB-3E10-46BF-8B36-1201E1367B1A}"/>
              </a:ext>
            </a:extLst>
          </p:cNvPr>
          <p:cNvSpPr>
            <a:spLocks noGrp="1"/>
          </p:cNvSpPr>
          <p:nvPr>
            <p:ph sz="quarter" idx="14"/>
          </p:nvPr>
        </p:nvSpPr>
        <p:spPr>
          <a:xfrm>
            <a:off x="342900" y="3870253"/>
            <a:ext cx="8115300" cy="2307266"/>
          </a:xfrm>
        </p:spPr>
        <p:txBody>
          <a:bodyPr>
            <a:noAutofit/>
          </a:bodyPr>
          <a:lstStyle/>
          <a:p>
            <a:pPr marL="403200"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list the important operating system variants as the matrix column labels.</a:t>
            </a:r>
          </a:p>
          <a:p>
            <a:pPr marL="403200"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list the targeted devices as the matrix row labels.</a:t>
            </a:r>
          </a:p>
          <a:p>
            <a:pPr marL="403200"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assign a ranking (for example, 0 to 10) to indicate the relative importance of each operating system and each device.</a:t>
            </a:r>
          </a:p>
          <a:p>
            <a:pPr marL="403200"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compute the product of each pair of rankings and enter each product as the cell entry in the matrix.</a:t>
            </a:r>
            <a:endParaRPr lang="en-US" alt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3500789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Weighted Device Platform Matrix</a:t>
            </a:r>
          </a:p>
        </p:txBody>
      </p:sp>
      <p:sp>
        <p:nvSpPr>
          <p:cNvPr id="4" name="Content Placeholder 3">
            <a:extLst>
              <a:ext uri="{FF2B5EF4-FFF2-40B4-BE49-F238E27FC236}">
                <a16:creationId xmlns:a16="http://schemas.microsoft.com/office/drawing/2014/main" id="{72EC1F87-A02E-4DDA-B65A-DACE058383A5}"/>
              </a:ext>
            </a:extLst>
          </p:cNvPr>
          <p:cNvSpPr>
            <a:spLocks noGrp="1"/>
          </p:cNvSpPr>
          <p:nvPr>
            <p:ph sz="quarter" idx="11"/>
          </p:nvPr>
        </p:nvSpPr>
        <p:spPr>
          <a:xfrm>
            <a:off x="342900" y="1276710"/>
            <a:ext cx="8458200" cy="533040"/>
          </a:xfrm>
        </p:spPr>
        <p:txBody>
          <a:bodyPr>
            <a:normAutofit/>
          </a:bodyPr>
          <a:lstStyle/>
          <a:p>
            <a:pPr algn="ctr"/>
            <a:r>
              <a:rPr lang="en-US" sz="1200" noProof="0" dirty="0">
                <a:latin typeface="Times New Roman" panose="02020603050405020304" pitchFamily="18" charset="0"/>
                <a:cs typeface="Times New Roman" panose="02020603050405020304" pitchFamily="18" charset="0"/>
              </a:rPr>
              <a:t>Copyright © McGraw-Hill Education. All rights reserved. No reproduction or distribution without the prior written consent of McGraw-Hill Education. </a:t>
            </a:r>
          </a:p>
        </p:txBody>
      </p:sp>
      <p:sp>
        <p:nvSpPr>
          <p:cNvPr id="9" name="Content Placeholder 8">
            <a:extLst>
              <a:ext uri="{FF2B5EF4-FFF2-40B4-BE49-F238E27FC236}">
                <a16:creationId xmlns:a16="http://schemas.microsoft.com/office/drawing/2014/main" id="{677049C6-35B6-4D14-BFB4-E35DA92379E2}"/>
              </a:ext>
            </a:extLst>
          </p:cNvPr>
          <p:cNvSpPr>
            <a:spLocks noGrp="1"/>
          </p:cNvSpPr>
          <p:nvPr>
            <p:ph sz="quarter" idx="14"/>
          </p:nvPr>
        </p:nvSpPr>
        <p:spPr>
          <a:xfrm>
            <a:off x="342900" y="2021865"/>
            <a:ext cx="8458200" cy="454635"/>
          </a:xfrm>
        </p:spPr>
        <p:txBody>
          <a:bodyPr>
            <a:noAutofit/>
          </a:bodyPr>
          <a:lstStyle/>
          <a:p>
            <a:r>
              <a:rPr lang="en-US" sz="2400" b="1" noProof="0" dirty="0">
                <a:solidFill>
                  <a:srgbClr val="002060"/>
                </a:solidFill>
                <a:latin typeface="Times New Roman" panose="02020603050405020304" pitchFamily="18" charset="0"/>
                <a:cs typeface="Times New Roman" panose="02020603050405020304" pitchFamily="18" charset="0"/>
              </a:rPr>
              <a:t>TABLE 21.1</a:t>
            </a:r>
            <a:r>
              <a:rPr lang="en-US" sz="2400" b="1" noProof="0" dirty="0">
                <a:latin typeface="Times New Roman" panose="02020603050405020304" pitchFamily="18" charset="0"/>
                <a:cs typeface="Times New Roman" panose="02020603050405020304" pitchFamily="18" charset="0"/>
              </a:rPr>
              <a:t> Weighted Device Platform Matrix</a:t>
            </a:r>
          </a:p>
        </p:txBody>
      </p:sp>
      <p:graphicFrame>
        <p:nvGraphicFramePr>
          <p:cNvPr id="15" name="Table 14">
            <a:extLst>
              <a:ext uri="{FF2B5EF4-FFF2-40B4-BE49-F238E27FC236}">
                <a16:creationId xmlns:a16="http://schemas.microsoft.com/office/drawing/2014/main" id="{EAB2713C-4851-43D5-9895-B90E1356471D}"/>
              </a:ext>
            </a:extLst>
          </p:cNvPr>
          <p:cNvGraphicFramePr>
            <a:graphicFrameLocks noGrp="1"/>
          </p:cNvGraphicFramePr>
          <p:nvPr>
            <p:extLst>
              <p:ext uri="{D42A27DB-BD31-4B8C-83A1-F6EECF244321}">
                <p14:modId xmlns:p14="http://schemas.microsoft.com/office/powerpoint/2010/main" val="2577562798"/>
              </p:ext>
            </p:extLst>
          </p:nvPr>
        </p:nvGraphicFramePr>
        <p:xfrm>
          <a:off x="438150" y="2662130"/>
          <a:ext cx="6096000" cy="23774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11005195"/>
                    </a:ext>
                  </a:extLst>
                </a:gridCol>
                <a:gridCol w="1219200">
                  <a:extLst>
                    <a:ext uri="{9D8B030D-6E8A-4147-A177-3AD203B41FA5}">
                      <a16:colId xmlns:a16="http://schemas.microsoft.com/office/drawing/2014/main" val="3269580770"/>
                    </a:ext>
                  </a:extLst>
                </a:gridCol>
                <a:gridCol w="1219200">
                  <a:extLst>
                    <a:ext uri="{9D8B030D-6E8A-4147-A177-3AD203B41FA5}">
                      <a16:colId xmlns:a16="http://schemas.microsoft.com/office/drawing/2014/main" val="2560454783"/>
                    </a:ext>
                  </a:extLst>
                </a:gridCol>
                <a:gridCol w="1219200">
                  <a:extLst>
                    <a:ext uri="{9D8B030D-6E8A-4147-A177-3AD203B41FA5}">
                      <a16:colId xmlns:a16="http://schemas.microsoft.com/office/drawing/2014/main" val="1781305952"/>
                    </a:ext>
                  </a:extLst>
                </a:gridCol>
                <a:gridCol w="1219200">
                  <a:extLst>
                    <a:ext uri="{9D8B030D-6E8A-4147-A177-3AD203B41FA5}">
                      <a16:colId xmlns:a16="http://schemas.microsoft.com/office/drawing/2014/main" val="4260769557"/>
                    </a:ext>
                  </a:extLst>
                </a:gridCol>
              </a:tblGrid>
              <a:tr h="37084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OS1</a:t>
                      </a:r>
                    </a:p>
                  </a:txBody>
                  <a:tcPr/>
                </a:tc>
                <a:tc>
                  <a:txBody>
                    <a:bodyPr/>
                    <a:lstStyle/>
                    <a:p>
                      <a:pPr algn="ctr"/>
                      <a:r>
                        <a:rPr lang="en-IN" sz="2000" dirty="0">
                          <a:latin typeface="Times New Roman" panose="02020603050405020304" pitchFamily="18" charset="0"/>
                          <a:cs typeface="Times New Roman" panose="02020603050405020304" pitchFamily="18" charset="0"/>
                        </a:rPr>
                        <a:t>OS2</a:t>
                      </a:r>
                    </a:p>
                  </a:txBody>
                  <a:tcPr/>
                </a:tc>
                <a:tc>
                  <a:txBody>
                    <a:bodyPr/>
                    <a:lstStyle/>
                    <a:p>
                      <a:pPr algn="ctr"/>
                      <a:r>
                        <a:rPr lang="en-IN" sz="2000" dirty="0">
                          <a:latin typeface="Times New Roman" panose="02020603050405020304" pitchFamily="18" charset="0"/>
                          <a:cs typeface="Times New Roman" panose="02020603050405020304" pitchFamily="18" charset="0"/>
                        </a:rPr>
                        <a:t>OS3</a:t>
                      </a:r>
                    </a:p>
                  </a:txBody>
                  <a:tcPr/>
                </a:tc>
                <a:extLst>
                  <a:ext uri="{0D108BD9-81ED-4DB2-BD59-A6C34878D82A}">
                    <a16:rowId xmlns:a16="http://schemas.microsoft.com/office/drawing/2014/main" val="440573349"/>
                  </a:ext>
                </a:extLst>
              </a:tr>
              <a:tr h="370840">
                <a:tc>
                  <a:txBody>
                    <a:bodyPr/>
                    <a:lstStyle/>
                    <a:p>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Ranking</a:t>
                      </a:r>
                    </a:p>
                  </a:txBody>
                  <a:tcPr/>
                </a:tc>
                <a:tc>
                  <a:txBody>
                    <a:bodyPr/>
                    <a:lstStyle/>
                    <a:p>
                      <a:pPr algn="ctr"/>
                      <a:r>
                        <a:rPr lang="en-IN"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rPr>
                        <a:t>4</a:t>
                      </a:r>
                    </a:p>
                  </a:txBody>
                  <a:tcPr/>
                </a:tc>
                <a:tc>
                  <a:txBody>
                    <a:bodyPr/>
                    <a:lstStyle/>
                    <a:p>
                      <a:pPr algn="ctr"/>
                      <a:r>
                        <a:rPr lang="en-IN" sz="20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3902609367"/>
                  </a:ext>
                </a:extLst>
              </a:tr>
              <a:tr h="370840">
                <a:tc>
                  <a:txBody>
                    <a:bodyPr/>
                    <a:lstStyle/>
                    <a:p>
                      <a:r>
                        <a:rPr lang="en-IN" sz="2000" dirty="0">
                          <a:latin typeface="Times New Roman" panose="02020603050405020304" pitchFamily="18" charset="0"/>
                          <a:cs typeface="Times New Roman" panose="02020603050405020304" pitchFamily="18" charset="0"/>
                        </a:rPr>
                        <a:t>Device1</a:t>
                      </a:r>
                    </a:p>
                  </a:txBody>
                  <a:tcPr/>
                </a:tc>
                <a:tc>
                  <a:txBody>
                    <a:bodyPr/>
                    <a:lstStyle/>
                    <a:p>
                      <a:pPr algn="ctr"/>
                      <a:r>
                        <a:rPr lang="en-IN" sz="2000" dirty="0">
                          <a:latin typeface="Times New Roman" panose="02020603050405020304" pitchFamily="18" charset="0"/>
                          <a:cs typeface="Times New Roman" panose="02020603050405020304" pitchFamily="18" charset="0"/>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N/A</a:t>
                      </a:r>
                    </a:p>
                  </a:txBody>
                  <a:tcPr/>
                </a:tc>
                <a:tc>
                  <a:txBody>
                    <a:bodyPr/>
                    <a:lstStyle/>
                    <a:p>
                      <a:pPr algn="ctr"/>
                      <a:r>
                        <a:rPr lang="en-IN" sz="2000" dirty="0">
                          <a:latin typeface="Times New Roman" panose="02020603050405020304" pitchFamily="18" charset="0"/>
                          <a:cs typeface="Times New Roman" panose="02020603050405020304" pitchFamily="18" charset="0"/>
                        </a:rPr>
                        <a:t>28</a:t>
                      </a:r>
                    </a:p>
                  </a:txBody>
                  <a:tcPr/>
                </a:tc>
                <a:tc>
                  <a:txBody>
                    <a:bodyPr/>
                    <a:lstStyle/>
                    <a:p>
                      <a:pPr algn="ctr"/>
                      <a:r>
                        <a:rPr lang="en-IN" sz="2000" dirty="0">
                          <a:latin typeface="Times New Roman" panose="02020603050405020304" pitchFamily="18" charset="0"/>
                          <a:cs typeface="Times New Roman" panose="02020603050405020304" pitchFamily="18" charset="0"/>
                        </a:rPr>
                        <a:t>49</a:t>
                      </a:r>
                    </a:p>
                  </a:txBody>
                  <a:tcPr/>
                </a:tc>
                <a:extLst>
                  <a:ext uri="{0D108BD9-81ED-4DB2-BD59-A6C34878D82A}">
                    <a16:rowId xmlns:a16="http://schemas.microsoft.com/office/drawing/2014/main" val="3927742406"/>
                  </a:ext>
                </a:extLst>
              </a:tr>
              <a:tr h="370840">
                <a:tc>
                  <a:txBody>
                    <a:bodyPr/>
                    <a:lstStyle/>
                    <a:p>
                      <a:r>
                        <a:rPr lang="en-IN" sz="2000" dirty="0">
                          <a:latin typeface="Times New Roman" panose="02020603050405020304" pitchFamily="18" charset="0"/>
                          <a:cs typeface="Times New Roman" panose="02020603050405020304" pitchFamily="18" charset="0"/>
                        </a:rPr>
                        <a:t>Device2</a:t>
                      </a:r>
                    </a:p>
                  </a:txBody>
                  <a:tcPr/>
                </a:tc>
                <a:tc>
                  <a:txBody>
                    <a:bodyPr/>
                    <a:lstStyle/>
                    <a:p>
                      <a:pPr algn="ctr"/>
                      <a:r>
                        <a:rPr lang="en-IN"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N/A</a:t>
                      </a:r>
                    </a:p>
                  </a:txBody>
                  <a:tcPr/>
                </a:tc>
                <a:tc>
                  <a:txBody>
                    <a:bodyPr/>
                    <a:lstStyle/>
                    <a:p>
                      <a:pPr algn="ctr"/>
                      <a:r>
                        <a:rPr lang="en-IN" sz="2000" dirty="0">
                          <a:latin typeface="Times New Roman" panose="02020603050405020304" pitchFamily="18" charset="0"/>
                          <a:cs typeface="Times New Roman" panose="02020603050405020304" pitchFamily="18" charset="0"/>
                        </a:rPr>
                        <a:t>N/A</a:t>
                      </a:r>
                    </a:p>
                  </a:txBody>
                  <a:tcPr/>
                </a:tc>
                <a:extLst>
                  <a:ext uri="{0D108BD9-81ED-4DB2-BD59-A6C34878D82A}">
                    <a16:rowId xmlns:a16="http://schemas.microsoft.com/office/drawing/2014/main" val="2202586428"/>
                  </a:ext>
                </a:extLst>
              </a:tr>
              <a:tr h="370840">
                <a:tc>
                  <a:txBody>
                    <a:bodyPr/>
                    <a:lstStyle/>
                    <a:p>
                      <a:r>
                        <a:rPr lang="en-IN" sz="2000" dirty="0">
                          <a:latin typeface="Times New Roman" panose="02020603050405020304" pitchFamily="18" charset="0"/>
                          <a:cs typeface="Times New Roman" panose="02020603050405020304" pitchFamily="18" charset="0"/>
                        </a:rPr>
                        <a:t>Device3</a:t>
                      </a:r>
                    </a:p>
                  </a:txBody>
                  <a:tcPr/>
                </a:tc>
                <a:tc>
                  <a:txBody>
                    <a:bodyPr/>
                    <a:lstStyle/>
                    <a:p>
                      <a:pPr algn="ctr"/>
                      <a:r>
                        <a:rPr lang="en-IN" sz="2000" dirty="0">
                          <a:latin typeface="Times New Roman" panose="02020603050405020304" pitchFamily="18" charset="0"/>
                          <a:cs typeface="Times New Roman" panose="02020603050405020304" pitchFamily="18" charset="0"/>
                        </a:rPr>
                        <a:t>4</a:t>
                      </a:r>
                    </a:p>
                  </a:txBody>
                  <a:tcPr/>
                </a:tc>
                <a:tc>
                  <a:txBody>
                    <a:bodyPr/>
                    <a:lstStyle/>
                    <a:p>
                      <a:pPr algn="ctr"/>
                      <a:r>
                        <a:rPr lang="en-IN" sz="2000" dirty="0">
                          <a:latin typeface="Times New Roman" panose="02020603050405020304" pitchFamily="18" charset="0"/>
                          <a:cs typeface="Times New Roman" panose="02020603050405020304" pitchFamily="18" charset="0"/>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N/A</a:t>
                      </a:r>
                    </a:p>
                  </a:txBody>
                  <a:tcPr/>
                </a:tc>
                <a:extLst>
                  <a:ext uri="{0D108BD9-81ED-4DB2-BD59-A6C34878D82A}">
                    <a16:rowId xmlns:a16="http://schemas.microsoft.com/office/drawing/2014/main" val="322755713"/>
                  </a:ext>
                </a:extLst>
              </a:tr>
              <a:tr h="370840">
                <a:tc>
                  <a:txBody>
                    <a:bodyPr/>
                    <a:lstStyle/>
                    <a:p>
                      <a:r>
                        <a:rPr lang="en-IN" sz="2000" dirty="0">
                          <a:latin typeface="Times New Roman" panose="02020603050405020304" pitchFamily="18" charset="0"/>
                          <a:cs typeface="Times New Roman" panose="02020603050405020304" pitchFamily="18" charset="0"/>
                        </a:rPr>
                        <a:t>Device4</a:t>
                      </a:r>
                    </a:p>
                  </a:txBody>
                  <a:tcPr/>
                </a:tc>
                <a:tc>
                  <a:txBody>
                    <a:bodyPr/>
                    <a:lstStyle/>
                    <a:p>
                      <a:pPr algn="ctr"/>
                      <a:r>
                        <a:rPr lang="en-IN" sz="2000" dirty="0">
                          <a:latin typeface="Times New Roman" panose="02020603050405020304" pitchFamily="18" charset="0"/>
                          <a:cs typeface="Times New Roman" panose="02020603050405020304" pitchFamily="18" charset="0"/>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N/A</a:t>
                      </a:r>
                    </a:p>
                  </a:txBody>
                  <a:tcPr/>
                </a:tc>
                <a:tc>
                  <a:txBody>
                    <a:bodyPr/>
                    <a:lstStyle/>
                    <a:p>
                      <a:pPr algn="ctr"/>
                      <a:r>
                        <a:rPr lang="en-IN" sz="2000" dirty="0">
                          <a:latin typeface="Times New Roman" panose="02020603050405020304" pitchFamily="18" charset="0"/>
                          <a:cs typeface="Times New Roman" panose="02020603050405020304" pitchFamily="18" charset="0"/>
                        </a:rPr>
                        <a:t>36</a:t>
                      </a:r>
                    </a:p>
                  </a:txBody>
                  <a:tcPr/>
                </a:tc>
                <a:tc>
                  <a:txBody>
                    <a:bodyPr/>
                    <a:lstStyle/>
                    <a:p>
                      <a:pPr algn="ctr"/>
                      <a:r>
                        <a:rPr lang="en-IN" sz="2000" dirty="0">
                          <a:latin typeface="Times New Roman" panose="02020603050405020304" pitchFamily="18" charset="0"/>
                          <a:cs typeface="Times New Roman" panose="02020603050405020304" pitchFamily="18" charset="0"/>
                        </a:rPr>
                        <a:t>63</a:t>
                      </a:r>
                    </a:p>
                  </a:txBody>
                  <a:tcPr/>
                </a:tc>
                <a:extLst>
                  <a:ext uri="{0D108BD9-81ED-4DB2-BD59-A6C34878D82A}">
                    <a16:rowId xmlns:a16="http://schemas.microsoft.com/office/drawing/2014/main" val="3088931836"/>
                  </a:ext>
                </a:extLst>
              </a:tr>
            </a:tbl>
          </a:graphicData>
        </a:graphic>
      </p:graphicFrame>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2155700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AI Systems</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3274"/>
            <a:ext cx="8191500" cy="483285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Static testing </a:t>
            </a:r>
            <a:r>
              <a:rPr lang="en-US" sz="2400" noProof="0" dirty="0">
                <a:latin typeface="Times New Roman" panose="02020603050405020304" pitchFamily="18" charset="0"/>
                <a:cs typeface="Times New Roman" panose="02020603050405020304" pitchFamily="18" charset="0"/>
              </a:rPr>
              <a:t>is a software verification technique that focuses on review rather than executable testing. It is important to ensure that human experts agree with the ways in which the developers have represented the information and its use in the AI system. </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Dynamic testing </a:t>
            </a:r>
            <a:r>
              <a:rPr lang="en-US" sz="2400" noProof="0" dirty="0">
                <a:latin typeface="Times New Roman" panose="02020603050405020304" pitchFamily="18" charset="0"/>
                <a:cs typeface="Times New Roman" panose="02020603050405020304" pitchFamily="18" charset="0"/>
              </a:rPr>
              <a:t>for A</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 systems is a validation technique that exercises the source code with test cases. The intent is to show that the A</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 system conforms to the behaviors specified by the human experts. </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Model-based testing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 a black-box testing technique that uses the requirements model (user stories) as the basis for the generation of test cases from the behavioral model.</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137850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Virtual Environments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3274"/>
            <a:ext cx="8191500" cy="500146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Acceptance tests </a:t>
            </a:r>
            <a:r>
              <a:rPr lang="en-US" sz="2400" noProof="0" dirty="0">
                <a:latin typeface="Times New Roman" panose="02020603050405020304" pitchFamily="18" charset="0"/>
                <a:cs typeface="Times New Roman" panose="02020603050405020304" pitchFamily="18" charset="0"/>
              </a:rPr>
              <a:t>are a series of specific tests conducted by the customer to uncover product errors before accepting the software from the developer.</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alpha test </a:t>
            </a:r>
            <a:r>
              <a:rPr lang="en-US" sz="2400" noProof="0" dirty="0">
                <a:latin typeface="Times New Roman" panose="02020603050405020304" pitchFamily="18" charset="0"/>
                <a:cs typeface="Times New Roman" panose="02020603050405020304" pitchFamily="18" charset="0"/>
              </a:rPr>
              <a:t>is conducted at the developer’s site by a representative group of end users. The software is used in a natural setting with the developer “looking over the shoulder” of the users and recording errors and usage problems.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beta test </a:t>
            </a:r>
            <a:r>
              <a:rPr lang="en-US" sz="2400" noProof="0" dirty="0">
                <a:latin typeface="Times New Roman" panose="02020603050405020304" pitchFamily="18" charset="0"/>
                <a:cs typeface="Times New Roman" panose="02020603050405020304" pitchFamily="18" charset="0"/>
              </a:rPr>
              <a:t>is conducted at one or more end-user sites. Unlike alpha testing, the developer generally is not present. The customer records all problems that are encountered and reports these at regular intervals. </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1072617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Usability Test Categories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3274"/>
            <a:ext cx="8191500" cy="3890999"/>
          </a:xfrm>
        </p:spPr>
        <p:txBody>
          <a:bodyPr vert="horz" lIns="91440" tIns="45720" rIns="91440" bIns="45720" rtlCol="0">
            <a:noAutofit/>
          </a:bodyPr>
          <a:lstStyle/>
          <a:p>
            <a:r>
              <a:rPr lang="en-US" b="1" noProof="0" dirty="0">
                <a:latin typeface="Times New Roman" panose="02020603050405020304" pitchFamily="18" charset="0"/>
                <a:cs typeface="Times New Roman" panose="02020603050405020304" pitchFamily="18" charset="0"/>
              </a:rPr>
              <a:t>Interactivity. </a:t>
            </a:r>
            <a:r>
              <a:rPr lang="en-US" noProof="0" dirty="0">
                <a:latin typeface="Times New Roman" panose="02020603050405020304" pitchFamily="18" charset="0"/>
                <a:cs typeface="Times New Roman" panose="02020603050405020304" pitchFamily="18" charset="0"/>
              </a:rPr>
              <a:t>Are interaction mechanisms (for example, pull-down menus, buttons, widgets, inputs) easy to understand and use?</a:t>
            </a:r>
          </a:p>
          <a:p>
            <a:r>
              <a:rPr lang="en-US" b="1" noProof="0" dirty="0">
                <a:latin typeface="Times New Roman" panose="02020603050405020304" pitchFamily="18" charset="0"/>
                <a:cs typeface="Times New Roman" panose="02020603050405020304" pitchFamily="18" charset="0"/>
              </a:rPr>
              <a:t>Layout. </a:t>
            </a:r>
            <a:r>
              <a:rPr lang="en-US" noProof="0" dirty="0">
                <a:latin typeface="Times New Roman" panose="02020603050405020304" pitchFamily="18" charset="0"/>
                <a:cs typeface="Times New Roman" panose="02020603050405020304" pitchFamily="18" charset="0"/>
              </a:rPr>
              <a:t>Are navigation mechanisms, content, and functions placed in a manner that allows the user to find them quickly?</a:t>
            </a:r>
          </a:p>
          <a:p>
            <a:r>
              <a:rPr lang="en-US" b="1" noProof="0" dirty="0">
                <a:latin typeface="Times New Roman" panose="02020603050405020304" pitchFamily="18" charset="0"/>
                <a:cs typeface="Times New Roman" panose="02020603050405020304" pitchFamily="18" charset="0"/>
              </a:rPr>
              <a:t>Readability. </a:t>
            </a:r>
            <a:r>
              <a:rPr lang="en-US" noProof="0" dirty="0">
                <a:latin typeface="Times New Roman" panose="02020603050405020304" pitchFamily="18" charset="0"/>
                <a:cs typeface="Times New Roman" panose="02020603050405020304" pitchFamily="18" charset="0"/>
              </a:rPr>
              <a:t>Is text well written and understandable?9 Are graphic representations easy to understand?</a:t>
            </a:r>
          </a:p>
          <a:p>
            <a:r>
              <a:rPr lang="en-US" b="1" noProof="0" dirty="0">
                <a:latin typeface="Times New Roman" panose="02020603050405020304" pitchFamily="18" charset="0"/>
                <a:cs typeface="Times New Roman" panose="02020603050405020304" pitchFamily="18" charset="0"/>
              </a:rPr>
              <a:t>Aesthetics. </a:t>
            </a:r>
            <a:r>
              <a:rPr lang="en-US" noProof="0" dirty="0">
                <a:latin typeface="Times New Roman" panose="02020603050405020304" pitchFamily="18" charset="0"/>
                <a:cs typeface="Times New Roman" panose="02020603050405020304" pitchFamily="18" charset="0"/>
              </a:rPr>
              <a:t>Do layout, color, typeface, and related characteristics lead to ease of use? Do users “feel comfortable” with the look and feel of the app?</a:t>
            </a:r>
          </a:p>
          <a:p>
            <a:r>
              <a:rPr lang="en-US" b="1" noProof="0" dirty="0">
                <a:latin typeface="Times New Roman" panose="02020603050405020304" pitchFamily="18" charset="0"/>
                <a:cs typeface="Times New Roman" panose="02020603050405020304" pitchFamily="18" charset="0"/>
              </a:rPr>
              <a:t>Display characteristics. </a:t>
            </a:r>
            <a:r>
              <a:rPr lang="en-US" noProof="0" dirty="0">
                <a:latin typeface="Times New Roman" panose="02020603050405020304" pitchFamily="18" charset="0"/>
                <a:cs typeface="Times New Roman" panose="02020603050405020304" pitchFamily="18" charset="0"/>
              </a:rPr>
              <a:t>Does the app make optimal use of screen size and resolution?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227959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Mobile Testing Guidelines 1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Understand the network landscape and device landscape. </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Conduct testing in uncontrolled real-world test conditions.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Select the right automation test tool. </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Identify the most critical hardware/ platform combinations to test.</a:t>
            </a:r>
            <a:endParaRPr lang="en-US" altLang="en-US" sz="2400" b="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1815822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Usability Test Categories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3274"/>
            <a:ext cx="8191500" cy="5001463"/>
          </a:xfrm>
        </p:spPr>
        <p:txBody>
          <a:bodyPr vert="horz" lIns="91440" tIns="45720" rIns="91440" bIns="45720" rtlCol="0">
            <a:noAutofit/>
          </a:bodyPr>
          <a:lstStyle/>
          <a:p>
            <a:r>
              <a:rPr lang="en-US" b="1" noProof="0" dirty="0">
                <a:latin typeface="Times New Roman" panose="02020603050405020304" pitchFamily="18" charset="0"/>
                <a:cs typeface="Times New Roman" panose="02020603050405020304" pitchFamily="18" charset="0"/>
              </a:rPr>
              <a:t>Time sensitivity. </a:t>
            </a:r>
            <a:r>
              <a:rPr lang="en-US" noProof="0" dirty="0">
                <a:latin typeface="Times New Roman" panose="02020603050405020304" pitchFamily="18" charset="0"/>
                <a:cs typeface="Times New Roman" panose="02020603050405020304" pitchFamily="18" charset="0"/>
              </a:rPr>
              <a:t>Can important features, functions, and content be used or acquired in a timely manner?</a:t>
            </a:r>
            <a:endParaRPr lang="en-US" b="1" noProof="0" dirty="0">
              <a:latin typeface="Times New Roman" panose="02020603050405020304" pitchFamily="18" charset="0"/>
              <a:cs typeface="Times New Roman" panose="02020603050405020304" pitchFamily="18" charset="0"/>
            </a:endParaRPr>
          </a:p>
          <a:p>
            <a:r>
              <a:rPr lang="en-US" b="1" noProof="0" dirty="0">
                <a:latin typeface="Times New Roman" panose="02020603050405020304" pitchFamily="18" charset="0"/>
                <a:cs typeface="Times New Roman" panose="02020603050405020304" pitchFamily="18" charset="0"/>
              </a:rPr>
              <a:t>Feedback. </a:t>
            </a:r>
            <a:r>
              <a:rPr lang="en-US" noProof="0" dirty="0">
                <a:latin typeface="Times New Roman" panose="02020603050405020304" pitchFamily="18" charset="0"/>
                <a:cs typeface="Times New Roman" panose="02020603050405020304" pitchFamily="18" charset="0"/>
              </a:rPr>
              <a:t>Do users receive meaningful feedback to their actions? Is the user’s work interruptible and recoverable when a system message is displayed?</a:t>
            </a:r>
          </a:p>
          <a:p>
            <a:r>
              <a:rPr lang="en-US" b="1" noProof="0" dirty="0">
                <a:latin typeface="Times New Roman" panose="02020603050405020304" pitchFamily="18" charset="0"/>
                <a:cs typeface="Times New Roman" panose="02020603050405020304" pitchFamily="18" charset="0"/>
              </a:rPr>
              <a:t>Personalization. </a:t>
            </a:r>
            <a:r>
              <a:rPr lang="en-US" noProof="0" dirty="0">
                <a:latin typeface="Times New Roman" panose="02020603050405020304" pitchFamily="18" charset="0"/>
                <a:cs typeface="Times New Roman" panose="02020603050405020304" pitchFamily="18" charset="0"/>
              </a:rPr>
              <a:t>Does the app tailor itself to the specific needs of different user categories or individual users?</a:t>
            </a:r>
          </a:p>
          <a:p>
            <a:r>
              <a:rPr lang="en-US" b="1" noProof="0" dirty="0">
                <a:latin typeface="Times New Roman" panose="02020603050405020304" pitchFamily="18" charset="0"/>
                <a:cs typeface="Times New Roman" panose="02020603050405020304" pitchFamily="18" charset="0"/>
              </a:rPr>
              <a:t>Help. </a:t>
            </a:r>
            <a:r>
              <a:rPr lang="en-US" noProof="0" dirty="0">
                <a:latin typeface="Times New Roman" panose="02020603050405020304" pitchFamily="18" charset="0"/>
                <a:cs typeface="Times New Roman" panose="02020603050405020304" pitchFamily="18" charset="0"/>
              </a:rPr>
              <a:t>Is it easy for users to access help and other support options?</a:t>
            </a:r>
          </a:p>
          <a:p>
            <a:r>
              <a:rPr lang="en-US" b="1" noProof="0" dirty="0">
                <a:latin typeface="Times New Roman" panose="02020603050405020304" pitchFamily="18" charset="0"/>
                <a:cs typeface="Times New Roman" panose="02020603050405020304" pitchFamily="18" charset="0"/>
              </a:rPr>
              <a:t>Accessibility. </a:t>
            </a:r>
            <a:r>
              <a:rPr lang="en-US" noProof="0" dirty="0">
                <a:latin typeface="Times New Roman" panose="02020603050405020304" pitchFamily="18" charset="0"/>
                <a:cs typeface="Times New Roman" panose="02020603050405020304" pitchFamily="18" charset="0"/>
              </a:rPr>
              <a:t>Is the app accessible to people who have disabilities?</a:t>
            </a:r>
          </a:p>
          <a:p>
            <a:r>
              <a:rPr lang="en-US" b="1" noProof="0" dirty="0">
                <a:latin typeface="Times New Roman" panose="02020603050405020304" pitchFamily="18" charset="0"/>
                <a:cs typeface="Times New Roman" panose="02020603050405020304" pitchFamily="18" charset="0"/>
              </a:rPr>
              <a:t>Trustworthiness. </a:t>
            </a:r>
            <a:r>
              <a:rPr lang="en-US" noProof="0" dirty="0">
                <a:latin typeface="Times New Roman" panose="02020603050405020304" pitchFamily="18" charset="0"/>
                <a:cs typeface="Times New Roman" panose="02020603050405020304" pitchFamily="18" charset="0"/>
              </a:rPr>
              <a:t>Are users able to control how personal information is shared? Does the app make use of personal information without user permission?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194919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Qualitative Usability Assessment</a:t>
            </a:r>
          </a:p>
        </p:txBody>
      </p:sp>
      <p:pic>
        <p:nvPicPr>
          <p:cNvPr id="5" name="Picture 4" descr="A diagram shows qualitative usability assessment criteria plotted on three axes for ease of use ease of understanding and predictability.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3829" y="1279709"/>
            <a:ext cx="5116342" cy="484929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3288868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Accessibility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3274"/>
            <a:ext cx="8191500" cy="500146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Ensure that non-text screen objects are also represented by a text-based description.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Verify that color is not used exclusively to convey information to the user.</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Demonstrate that high contrast and magnification options are available for visually challenged users.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Ensure that speech input alternatives have been implemented to accommodate users that may not be able to manipulate a keyboard, keypad, or mouse.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Demonstrate that blinking, scrolling, or auto content updating is avoided to accommodate users with reading difficulties.</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32</a:t>
            </a:fld>
            <a:endParaRPr lang="en-US"/>
          </a:p>
        </p:txBody>
      </p:sp>
    </p:spTree>
    <p:extLst>
      <p:ext uri="{BB962C8B-B14F-4D97-AF65-F5344CB8AC3E}">
        <p14:creationId xmlns:p14="http://schemas.microsoft.com/office/powerpoint/2010/main" val="208849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Playability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3274"/>
            <a:ext cx="8191500" cy="500146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Playability</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is the degree to which a game or simulation is fun to play and usable by the user/player.</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Playability testing should be part of the usability testing for the virtual environment created by a MobileApp.</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Expert review should be supplemented by playability tests conducted by representative end users, as you might do for a beta or acceptance test.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In a typical play test, the user might be given general instructions on using the app and the developers would then step back and observe players use of the game without interruption.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developers are looking for places in the where the player does not know what to do next.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players may be asked to complete a survey on their experience once they are done with the play test.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3822504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Documentation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74293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Errors in help facilities or online program documentation can devastating to the acceptance of the program.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Documentation testing should be an important part of every software test plan.</a:t>
            </a:r>
          </a:p>
        </p:txBody>
      </p:sp>
      <p:sp>
        <p:nvSpPr>
          <p:cNvPr id="7" name="Content Placeholder 6">
            <a:extLst>
              <a:ext uri="{FF2B5EF4-FFF2-40B4-BE49-F238E27FC236}">
                <a16:creationId xmlns:a16="http://schemas.microsoft.com/office/drawing/2014/main" id="{F00089BA-A9EA-48AB-988E-F99446A591F3}"/>
              </a:ext>
            </a:extLst>
          </p:cNvPr>
          <p:cNvSpPr>
            <a:spLocks noGrp="1"/>
          </p:cNvSpPr>
          <p:nvPr>
            <p:ph sz="quarter" idx="14"/>
          </p:nvPr>
        </p:nvSpPr>
        <p:spPr>
          <a:xfrm>
            <a:off x="342900" y="3242930"/>
            <a:ext cx="8458200" cy="1945758"/>
          </a:xfrm>
        </p:spPr>
        <p:txBody>
          <a:bodyPr/>
          <a:lstStyle/>
          <a:p>
            <a:pPr marL="622800" lvl="1" indent="-320400">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The first phase, technical review examines the document for editorial clarity.</a:t>
            </a:r>
          </a:p>
          <a:p>
            <a:pPr marL="622800" lvl="1" indent="-320400">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The second phase, a live test, uses the documentation in conjunction with the actual program.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34</a:t>
            </a:fld>
            <a:endParaRPr lang="en-US"/>
          </a:p>
        </p:txBody>
      </p:sp>
    </p:spTree>
    <p:extLst>
      <p:ext uri="{BB962C8B-B14F-4D97-AF65-F5344CB8AC3E}">
        <p14:creationId xmlns:p14="http://schemas.microsoft.com/office/powerpoint/2010/main" val="3268727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36</a:t>
            </a:fld>
            <a:endParaRPr lang="en-US"/>
          </a:p>
        </p:txBody>
      </p:sp>
    </p:spTree>
    <p:extLst>
      <p:ext uri="{BB962C8B-B14F-4D97-AF65-F5344CB8AC3E}">
        <p14:creationId xmlns:p14="http://schemas.microsoft.com/office/powerpoint/2010/main" val="4245016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66712"/>
            <a:ext cx="8458200" cy="954786"/>
          </a:xfrm>
        </p:spPr>
        <p:txBody>
          <a:bodyPr>
            <a:normAutofit fontScale="90000"/>
          </a:bodyPr>
          <a:lstStyle/>
          <a:p>
            <a:r>
              <a:rPr lang="en-US" sz="3600" noProof="0" dirty="0">
                <a:latin typeface="Times New Roman" panose="02020603050405020304" pitchFamily="18" charset="0"/>
                <a:cs typeface="Times New Roman" panose="02020603050405020304" pitchFamily="18" charset="0"/>
              </a:rPr>
              <a:t>Add Body Slides in this Portion Presentation </a:t>
            </a:r>
            <a:r>
              <a:rPr lang="en-US" sz="1100" b="0" noProof="0" dirty="0">
                <a:latin typeface="Times New Roman" panose="02020603050405020304" pitchFamily="18" charset="0"/>
                <a:cs typeface="Times New Roman" panose="02020603050405020304" pitchFamily="18" charset="0"/>
              </a:rPr>
              <a:t>1</a:t>
            </a:r>
            <a:r>
              <a:rPr lang="en-US" sz="3600" noProof="0" dirty="0">
                <a:latin typeface="Times New Roman" panose="02020603050405020304" pitchFamily="18" charset="0"/>
                <a:cs typeface="Times New Roman" panose="02020603050405020304" pitchFamily="18" charset="0"/>
              </a:rPr>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206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17039"/>
            <a:ext cx="8458200" cy="4531361"/>
          </a:xfrm>
        </p:spPr>
        <p:txBody>
          <a:bodyPr>
            <a:normAutofit/>
          </a:bodyPr>
          <a:lstStyle/>
          <a:p>
            <a:r>
              <a:rPr lang="en-US" sz="2800" noProof="0" dirty="0">
                <a:latin typeface="Times New Roman" panose="02020603050405020304" pitchFamily="18" charset="0"/>
                <a:cs typeface="Times New Roman" panose="02020603050405020304" pitchFamily="18" charset="0"/>
              </a:rPr>
              <a:t>An illustration displays body slides actions by an image of a hand performing the following actions: tap, double tap, drag, flick, pinch, spread, press, and press + tap.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18973"/>
            <a:ext cx="8458200" cy="1050265"/>
          </a:xfrm>
        </p:spPr>
        <p:txBody>
          <a:bodyPr>
            <a:normAutofit fontScale="90000"/>
          </a:bodyPr>
          <a:lstStyle/>
          <a:p>
            <a:r>
              <a:rPr lang="en-US" sz="3600" dirty="0">
                <a:latin typeface="Times New Roman" panose="02020603050405020304" pitchFamily="18" charset="0"/>
                <a:cs typeface="Times New Roman" panose="02020603050405020304" pitchFamily="18" charset="0"/>
              </a:rPr>
              <a:t>Add Body Slides in this Portion Presentation </a:t>
            </a:r>
            <a:r>
              <a:rPr lang="en-US" sz="1100" b="0" dirty="0">
                <a:latin typeface="Times New Roman" panose="02020603050405020304" pitchFamily="18" charset="0"/>
                <a:cs typeface="Times New Roman" panose="02020603050405020304" pitchFamily="18" charset="0"/>
              </a:rPr>
              <a:t>2</a:t>
            </a:r>
            <a:r>
              <a:rPr lang="en-US" sz="3600" dirty="0">
                <a:latin typeface="Times New Roman" panose="02020603050405020304" pitchFamily="18" charset="0"/>
                <a:cs typeface="Times New Roman" panose="02020603050405020304" pitchFamily="18" charset="0"/>
              </a:rPr>
              <a:t> – Text Alternative</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206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17039"/>
            <a:ext cx="8458200" cy="4531361"/>
          </a:xfrm>
        </p:spPr>
        <p:txBody>
          <a:bodyPr>
            <a:noAutofit/>
          </a:bodyPr>
          <a:lstStyle/>
          <a:p>
            <a:r>
              <a:rPr lang="en-US" noProof="0" dirty="0">
                <a:latin typeface="Times New Roman" panose="02020603050405020304" pitchFamily="18" charset="0"/>
                <a:cs typeface="Times New Roman" panose="02020603050405020304" pitchFamily="18" charset="0"/>
              </a:rPr>
              <a:t>An illustration shows a pyramid which is labeled technology at the bottom and user on the top. The pyramid is divided into component design, architecture design, navigation design, content design, aesthetic design, and interface design from bottom to top. The content design is connected to the configuration testing which leads to the interface testing. The interface testing is connected to the interface design, and aesthetic design. The interface testing leads to the navigation testing, which is further leading to the component testing. The navigation testing is connected to architecture design, navigation design, and a combination of configuration testing, performance testing, and security testing. The component testing is connected to component design, and a combination of configuration testing, performance testing, and security testing. The combination of configuration testing, performance testing, and security testing is connected to technology as well.</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81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66712"/>
            <a:ext cx="8458200" cy="954786"/>
          </a:xfrm>
        </p:spPr>
        <p:txBody>
          <a:bodyPr>
            <a:normAutofit fontScale="90000"/>
          </a:bodyPr>
          <a:lstStyle/>
          <a:p>
            <a:r>
              <a:rPr lang="en-US" sz="3600" noProof="0" dirty="0">
                <a:latin typeface="Times New Roman" panose="02020603050405020304" pitchFamily="18" charset="0"/>
                <a:cs typeface="Times New Roman" panose="02020603050405020304" pitchFamily="18" charset="0"/>
              </a:rPr>
              <a:t>Qualitative Usability Assessment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2063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17040"/>
            <a:ext cx="8458200" cy="4236086"/>
          </a:xfrm>
        </p:spPr>
        <p:txBody>
          <a:bodyPr>
            <a:normAutofit/>
          </a:bodyPr>
          <a:lstStyle/>
          <a:p>
            <a:r>
              <a:rPr lang="en-US" sz="2400" noProof="0" dirty="0">
                <a:latin typeface="Times New Roman" panose="02020603050405020304" pitchFamily="18" charset="0"/>
                <a:cs typeface="Times New Roman" panose="02020603050405020304" pitchFamily="18" charset="0"/>
              </a:rPr>
              <a:t>A diagram shows qualitative usability assessment criteria plotted on three axes for ease of use ease of understanding and predictability. The axis labeled ease of use shows the following components from the origin outward: misleading, difficult to learn, awkward, simple, effective, easy to learn. The axis labeled ease of understanding shows the following components from the origin outward: confusing, somewhat ambiguous, informative, clear. The axis labeled predictability shows the following components from the origin outward: inconsistent, lacking uniformity, generally uniform, predictable.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42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Mobile Testing Guidelines 1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Check the end-to-end functional flow in all possible platforms at least once.</a:t>
            </a:r>
            <a:endParaRPr lang="en-US" altLang="en-US" sz="2400"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Conduct performance, G</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U</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I, and compatibility testing using actual devices. </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Measure Mobile performance under realistic network load conditions.</a:t>
            </a:r>
            <a:endParaRPr lang="en-US" altLang="en-US" sz="2400" b="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129087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Mobile Testing Strategies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User-experience testing. </a:t>
            </a:r>
            <a:r>
              <a:rPr lang="en-US" noProof="0" dirty="0">
                <a:latin typeface="Times New Roman" panose="02020603050405020304" pitchFamily="18" charset="0"/>
                <a:cs typeface="Times New Roman" panose="02020603050405020304" pitchFamily="18" charset="0"/>
              </a:rPr>
              <a:t>Users are involved early in the development process to ensure that the MobileApp lives up to the usability and accessibility expectations of the stakeholders on all supported devices.</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Device compatibility testing. </a:t>
            </a:r>
            <a:r>
              <a:rPr lang="en-US" noProof="0" dirty="0">
                <a:latin typeface="Times New Roman" panose="02020603050405020304" pitchFamily="18" charset="0"/>
                <a:cs typeface="Times New Roman" panose="02020603050405020304" pitchFamily="18" charset="0"/>
              </a:rPr>
              <a:t>Testers verify that the MobileApp works correctly on all required hardware and software combinations.</a:t>
            </a:r>
            <a:endParaRPr lang="en-US"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Performance testing. </a:t>
            </a:r>
            <a:r>
              <a:rPr lang="en-US" noProof="0" dirty="0">
                <a:latin typeface="Times New Roman" panose="02020603050405020304" pitchFamily="18" charset="0"/>
                <a:cs typeface="Times New Roman" panose="02020603050405020304" pitchFamily="18" charset="0"/>
              </a:rPr>
              <a:t>Testers check nonfunctional requirements unique to mobile devices (for example, download times, processor speed, storage capacity, power availability).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09249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Mobile Testing Strategies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Connectivity testing. </a:t>
            </a:r>
            <a:r>
              <a:rPr lang="en-US" noProof="0" dirty="0">
                <a:latin typeface="Times New Roman" panose="02020603050405020304" pitchFamily="18" charset="0"/>
                <a:cs typeface="Times New Roman" panose="02020603050405020304" pitchFamily="18" charset="0"/>
              </a:rPr>
              <a:t>Testers ensure that the MobileApp can access any needed networks or Web services and can tolerate weak or interrupted network access.</a:t>
            </a:r>
            <a:endParaRPr lang="en-US"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Security testing. </a:t>
            </a:r>
            <a:r>
              <a:rPr lang="en-US" noProof="0" dirty="0">
                <a:latin typeface="Times New Roman" panose="02020603050405020304" pitchFamily="18" charset="0"/>
                <a:cs typeface="Times New Roman" panose="02020603050405020304" pitchFamily="18" charset="0"/>
              </a:rPr>
              <a:t>Testers ensure that the MobileApp does not compromise the privacy or security requirements of its users.</a:t>
            </a:r>
            <a:endParaRPr lang="en-US"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Testing in the wild. </a:t>
            </a:r>
            <a:r>
              <a:rPr lang="en-US" noProof="0" dirty="0">
                <a:latin typeface="Times New Roman" panose="02020603050405020304" pitchFamily="18" charset="0"/>
                <a:cs typeface="Times New Roman" panose="02020603050405020304" pitchFamily="18" charset="0"/>
              </a:rPr>
              <a:t>The app is tested under realistic conditions on actual user devices in a variety of networking environments around the globe.</a:t>
            </a:r>
            <a:endParaRPr lang="en-US"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Certification testing. </a:t>
            </a:r>
            <a:r>
              <a:rPr lang="en-US" noProof="0" dirty="0">
                <a:latin typeface="Times New Roman" panose="02020603050405020304" pitchFamily="18" charset="0"/>
                <a:cs typeface="Times New Roman" panose="02020603050405020304" pitchFamily="18" charset="0"/>
              </a:rPr>
              <a:t>Testers ensure that the MobileApp meets the standards established by the app stores that will distribute it.</a:t>
            </a:r>
            <a:endParaRPr lang="en-US" altLang="en-US" sz="2400" b="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77184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UX – Gesture Testing Issues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Touch screens are ubiquitous on mobile devices and developers have added multitouch gestures as a means of augmenting the user interaction possibilities without losing screen real estate.</a:t>
            </a:r>
            <a:endParaRPr lang="en-US"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Paper prototypes cannot be used to adequately review the adequacy or efficacy of gestures.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It’s difficult to use automated tools to test gesture interface actions.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Location of screen objects is affected by screen size and resolution making accurate gesture testing difficult.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Gestures are hard to log accurately for replay.</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Accessibility testing for visually impaired users is challenging because gesture interfaces typically do not provide either tactile or auditory feedback.</a:t>
            </a:r>
            <a:endParaRPr lang="en-US" altLang="en-US" sz="2400" b="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71373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Add Body Slides in this Portion Presentation </a:t>
            </a:r>
            <a:r>
              <a:rPr lang="en-US" sz="1000" b="0" noProof="0" dirty="0">
                <a:latin typeface="Times New Roman" panose="02020603050405020304" pitchFamily="18" charset="0"/>
                <a:cs typeface="Times New Roman" panose="02020603050405020304" pitchFamily="18" charset="0"/>
              </a:rPr>
              <a:t>1</a:t>
            </a:r>
          </a:p>
        </p:txBody>
      </p:sp>
      <p:pic>
        <p:nvPicPr>
          <p:cNvPr id="4" name="Picture 3" descr="An illustration displays body slides actions by an image of a hand performing the following actions:&#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856" y="1633689"/>
            <a:ext cx="8064289" cy="404328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376859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UX – Virtual Keyboards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Virtual keyboard may obscure part of the display screen when activated, it is important to ensure that important screen information is not hidden from the user while typing.</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Virtual keyboards are smaller than personal computer keyboards, it is hard to type with 10 fingers and they provide no tactile feedback.</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MobileApp must be tested to ensure that it allows easy error correction and can manage mistyped words without crashing.</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Predictive technologies </a:t>
            </a:r>
            <a:r>
              <a:rPr lang="en-US" noProof="0" dirty="0">
                <a:latin typeface="Times New Roman" panose="02020603050405020304" pitchFamily="18" charset="0"/>
                <a:cs typeface="Times New Roman" panose="02020603050405020304" pitchFamily="18" charset="0"/>
              </a:rPr>
              <a:t>(that is, autocompletion of partially typed words) are often used with to help expedite user input.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important to test the correctness of the word completions for the natural language chosen by the user.</a:t>
            </a:r>
            <a:endParaRPr lang="en-US" altLang="en-US" sz="2400" b="1"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1774126774"/>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449</TotalTime>
  <Words>3453</Words>
  <Application>Microsoft Office PowerPoint</Application>
  <PresentationFormat>On-screen Show (4:3)</PresentationFormat>
  <Paragraphs>270</Paragraphs>
  <Slides>39</Slides>
  <Notes>1</Notes>
  <HiddenSlides>4</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39</vt:i4>
      </vt:variant>
    </vt:vector>
  </HeadingPairs>
  <TitlesOfParts>
    <vt:vector size="47"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21</vt:lpstr>
      <vt:lpstr>Creating a Mobile Test Plan</vt:lpstr>
      <vt:lpstr>Mobile Testing Guidelines 1 1</vt:lpstr>
      <vt:lpstr>Mobile Testing Guidelines 1 2</vt:lpstr>
      <vt:lpstr>Mobile Testing Strategies 1</vt:lpstr>
      <vt:lpstr>Mobile Testing Strategies 2</vt:lpstr>
      <vt:lpstr>UX – Gesture Testing Issues</vt:lpstr>
      <vt:lpstr>Add Body Slides in this Portion Presentation 1</vt:lpstr>
      <vt:lpstr>UX – Virtual Keyboards</vt:lpstr>
      <vt:lpstr>UX – Voice Input</vt:lpstr>
      <vt:lpstr>UX – Alerts and Extraordinary Conditions</vt:lpstr>
      <vt:lpstr>Web App Testing Steps 1 1</vt:lpstr>
      <vt:lpstr>Web App Testing Steps 1 2</vt:lpstr>
      <vt:lpstr>Add Body Slides in this Portion Presentation 2</vt:lpstr>
      <vt:lpstr>Web App – Content Testing</vt:lpstr>
      <vt:lpstr>Assessing Content Sematics</vt:lpstr>
      <vt:lpstr>Web App – Interface Testing</vt:lpstr>
      <vt:lpstr>Web App – Navigation Testing 1</vt:lpstr>
      <vt:lpstr>Web App – Navigation Testing 2</vt:lpstr>
      <vt:lpstr>Internationalization and Localization</vt:lpstr>
      <vt:lpstr>Security Testing</vt:lpstr>
      <vt:lpstr>Performance Testing</vt:lpstr>
      <vt:lpstr>Load Testing</vt:lpstr>
      <vt:lpstr>Stress Testing</vt:lpstr>
      <vt:lpstr>Creating Weighted Device Platform Matrix</vt:lpstr>
      <vt:lpstr>Weighted Device Platform Matrix</vt:lpstr>
      <vt:lpstr>Testing AI Systems</vt:lpstr>
      <vt:lpstr>Testing Virtual Environments</vt:lpstr>
      <vt:lpstr>Usability Test Categories 1</vt:lpstr>
      <vt:lpstr>Usability Test Categories 2</vt:lpstr>
      <vt:lpstr>Qualitative Usability Assessment</vt:lpstr>
      <vt:lpstr>Accessibility Testing</vt:lpstr>
      <vt:lpstr>Playability Testing</vt:lpstr>
      <vt:lpstr>Documentation Testing</vt:lpstr>
      <vt:lpstr>End of Main Content</vt:lpstr>
      <vt:lpstr>Accessibility Content: Text Alternatives for Images</vt:lpstr>
      <vt:lpstr>Add Body Slides in this Portion Presentation 1 – Text Alternative</vt:lpstr>
      <vt:lpstr>Add Body Slides in this Portion Presentation 2 – Text Alternative</vt:lpstr>
      <vt:lpstr>Qualitative Usability Assessment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S2, Vijaya</cp:lastModifiedBy>
  <cp:revision>64</cp:revision>
  <dcterms:created xsi:type="dcterms:W3CDTF">2019-01-22T22:04:31Z</dcterms:created>
  <dcterms:modified xsi:type="dcterms:W3CDTF">2019-10-16T08:21:41Z</dcterms:modified>
</cp:coreProperties>
</file>