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39"/>
  </p:notesMasterIdLst>
  <p:sldIdLst>
    <p:sldId id="295" r:id="rId6"/>
    <p:sldId id="263" r:id="rId7"/>
    <p:sldId id="269" r:id="rId8"/>
    <p:sldId id="270" r:id="rId9"/>
    <p:sldId id="271" r:id="rId10"/>
    <p:sldId id="272" r:id="rId11"/>
    <p:sldId id="273" r:id="rId12"/>
    <p:sldId id="275" r:id="rId13"/>
    <p:sldId id="265" r:id="rId14"/>
    <p:sldId id="277" r:id="rId15"/>
    <p:sldId id="276" r:id="rId16"/>
    <p:sldId id="266" r:id="rId17"/>
    <p:sldId id="278" r:id="rId18"/>
    <p:sldId id="279" r:id="rId19"/>
    <p:sldId id="280" r:id="rId20"/>
    <p:sldId id="281" r:id="rId21"/>
    <p:sldId id="282" r:id="rId22"/>
    <p:sldId id="267" r:id="rId23"/>
    <p:sldId id="283" r:id="rId24"/>
    <p:sldId id="284" r:id="rId25"/>
    <p:sldId id="285" r:id="rId26"/>
    <p:sldId id="286" r:id="rId27"/>
    <p:sldId id="287" r:id="rId28"/>
    <p:sldId id="288" r:id="rId29"/>
    <p:sldId id="289" r:id="rId30"/>
    <p:sldId id="290" r:id="rId31"/>
    <p:sldId id="292" r:id="rId32"/>
    <p:sldId id="293" r:id="rId33"/>
    <p:sldId id="296" r:id="rId34"/>
    <p:sldId id="258" r:id="rId35"/>
    <p:sldId id="264" r:id="rId36"/>
    <p:sldId id="297" r:id="rId37"/>
    <p:sldId id="29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95"/>
            <p14:sldId id="263"/>
            <p14:sldId id="269"/>
            <p14:sldId id="270"/>
            <p14:sldId id="271"/>
            <p14:sldId id="272"/>
            <p14:sldId id="273"/>
            <p14:sldId id="275"/>
            <p14:sldId id="265"/>
            <p14:sldId id="277"/>
            <p14:sldId id="276"/>
            <p14:sldId id="266"/>
            <p14:sldId id="278"/>
            <p14:sldId id="279"/>
            <p14:sldId id="280"/>
            <p14:sldId id="281"/>
            <p14:sldId id="282"/>
            <p14:sldId id="267"/>
            <p14:sldId id="283"/>
            <p14:sldId id="284"/>
            <p14:sldId id="285"/>
            <p14:sldId id="286"/>
            <p14:sldId id="287"/>
            <p14:sldId id="288"/>
            <p14:sldId id="289"/>
            <p14:sldId id="290"/>
            <p14:sldId id="292"/>
            <p14:sldId id="293"/>
            <p14:sldId id="296"/>
          </p14:sldIdLst>
        </p14:section>
        <p14:section name="Appendix: Image Descriptions for Unsighted Students" id="{9E859B0B-078E-463E-89A6-21C20DD280C4}">
          <p14:sldIdLst>
            <p14:sldId id="258"/>
            <p14:sldId id="264"/>
            <p14:sldId id="297"/>
            <p14:sldId id="298"/>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54" autoAdjust="0"/>
    <p:restoredTop sz="92362" autoAdjust="0"/>
  </p:normalViewPr>
  <p:slideViewPr>
    <p:cSldViewPr snapToGrid="0" showGuides="1">
      <p:cViewPr varScale="1">
        <p:scale>
          <a:sx n="102" d="100"/>
          <a:sy n="102" d="100"/>
        </p:scale>
        <p:origin x="1494" y="96"/>
      </p:cViewPr>
      <p:guideLst>
        <p:guide pos="3264"/>
        <p:guide orient="horz" pos="2256"/>
        <p:guide pos="5640"/>
      </p:guideLst>
    </p:cSldViewPr>
  </p:slideViewPr>
  <p:outlineViewPr>
    <p:cViewPr>
      <p:scale>
        <a:sx n="66" d="100"/>
        <a:sy n="66" d="100"/>
      </p:scale>
      <p:origin x="0" y="-9558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863B8-E4C9-437E-A56A-8C8CFFB32AA2}" type="datetimeFigureOut">
              <a:rPr lang="en-IN" smtClean="0"/>
              <a:t>16-10-2019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40782-01C2-4626-9011-4C4273F6A5C5}" type="slidenum">
              <a:rPr lang="en-IN" smtClean="0"/>
              <a:t>‹#›</a:t>
            </a:fld>
            <a:endParaRPr lang="en-IN"/>
          </a:p>
        </p:txBody>
      </p:sp>
    </p:spTree>
    <p:extLst>
      <p:ext uri="{BB962C8B-B14F-4D97-AF65-F5344CB8AC3E}">
        <p14:creationId xmlns:p14="http://schemas.microsoft.com/office/powerpoint/2010/main" val="2290660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E8986D-EE3A-4DEB-89D2-3A8448169C31}" type="slidenum">
              <a:rPr lang="en-IN" smtClean="0"/>
              <a:t>1</a:t>
            </a:fld>
            <a:endParaRPr lang="en-IN"/>
          </a:p>
        </p:txBody>
      </p:sp>
    </p:spTree>
    <p:extLst>
      <p:ext uri="{BB962C8B-B14F-4D97-AF65-F5344CB8AC3E}">
        <p14:creationId xmlns:p14="http://schemas.microsoft.com/office/powerpoint/2010/main" val="1213083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2059643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878356"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 id="2147483704" r:id="rId7"/>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
        <p:nvSpPr>
          <p:cNvPr id="14" name="Short Copyright">
            <a:extLst>
              <a:ext uri="{FF2B5EF4-FFF2-40B4-BE49-F238E27FC236}">
                <a16:creationId xmlns:a16="http://schemas.microsoft.com/office/drawing/2014/main" id="{C425A1A5-2290-46C8-A818-634EFBF65E4A}"/>
              </a:ext>
            </a:extLst>
          </p:cNvPr>
          <p:cNvSpPr txBox="1"/>
          <p:nvPr userDrawn="1"/>
        </p:nvSpPr>
        <p:spPr>
          <a:xfrm>
            <a:off x="215658" y="6664280"/>
            <a:ext cx="878356"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
        <p:nvSpPr>
          <p:cNvPr id="7" name="Short Copyright">
            <a:extLst>
              <a:ext uri="{FF2B5EF4-FFF2-40B4-BE49-F238E27FC236}">
                <a16:creationId xmlns:a16="http://schemas.microsoft.com/office/drawing/2014/main" id="{D42336D2-75A7-4A44-BCAD-DE84E6BDB59B}"/>
              </a:ext>
            </a:extLst>
          </p:cNvPr>
          <p:cNvSpPr txBox="1"/>
          <p:nvPr userDrawn="1"/>
        </p:nvSpPr>
        <p:spPr>
          <a:xfrm>
            <a:off x="215658" y="6664280"/>
            <a:ext cx="878356"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image" Target="../media/image3.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23</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Software Metrics and Analytics</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Three - Quality and Security</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3575200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Object-Oriented Design Metrics 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421052" cy="3968333"/>
          </a:xfrm>
        </p:spPr>
        <p:txBody>
          <a:bodyPr vert="horz" lIns="91440" tIns="45720" rIns="91440" bIns="45720" rtlCol="0">
            <a:noAutofit/>
          </a:bodyPr>
          <a:lstStyle/>
          <a:p>
            <a:pPr>
              <a:spcBef>
                <a:spcPts val="1000"/>
              </a:spcBef>
              <a:spcAft>
                <a:spcPts val="2000"/>
              </a:spcAft>
            </a:pPr>
            <a:r>
              <a:rPr lang="en-US" sz="2400" b="1" noProof="0" dirty="0">
                <a:latin typeface="Times New Roman" panose="02020603050405020304" pitchFamily="18" charset="0"/>
                <a:cs typeface="Times New Roman" panose="02020603050405020304" pitchFamily="18" charset="0"/>
              </a:rPr>
              <a:t>Weighted methods per class (W</a:t>
            </a:r>
            <a:r>
              <a:rPr lang="en-US" sz="100" b="1" noProof="0" dirty="0">
                <a:latin typeface="Times New Roman" panose="02020603050405020304" pitchFamily="18" charset="0"/>
                <a:cs typeface="Times New Roman" panose="02020603050405020304" pitchFamily="18" charset="0"/>
              </a:rPr>
              <a:t> </a:t>
            </a:r>
            <a:r>
              <a:rPr lang="en-US" sz="2400" b="1" noProof="0" dirty="0">
                <a:latin typeface="Times New Roman" panose="02020603050405020304" pitchFamily="18" charset="0"/>
                <a:cs typeface="Times New Roman" panose="02020603050405020304" pitchFamily="18" charset="0"/>
              </a:rPr>
              <a:t>M</a:t>
            </a:r>
            <a:r>
              <a:rPr lang="en-US" sz="100" b="1" noProof="0" dirty="0">
                <a:latin typeface="Times New Roman" panose="02020603050405020304" pitchFamily="18" charset="0"/>
                <a:cs typeface="Times New Roman" panose="02020603050405020304" pitchFamily="18" charset="0"/>
              </a:rPr>
              <a:t> </a:t>
            </a:r>
            <a:r>
              <a:rPr lang="en-US" sz="2400" b="1" noProof="0" dirty="0">
                <a:latin typeface="Times New Roman" panose="02020603050405020304" pitchFamily="18" charset="0"/>
                <a:cs typeface="Times New Roman" panose="02020603050405020304" pitchFamily="18" charset="0"/>
              </a:rPr>
              <a:t>C).</a:t>
            </a:r>
            <a:r>
              <a:rPr lang="en-US" sz="2400" noProof="0" dirty="0">
                <a:latin typeface="Times New Roman" panose="02020603050405020304" pitchFamily="18" charset="0"/>
                <a:cs typeface="Times New Roman" panose="02020603050405020304" pitchFamily="18" charset="0"/>
              </a:rPr>
              <a:t> The number of methods and their complexity are reasonable indicators of the amount of effort required to implement and test a class.</a:t>
            </a:r>
          </a:p>
          <a:p>
            <a:pPr>
              <a:spcBef>
                <a:spcPts val="1000"/>
              </a:spcBef>
              <a:spcAft>
                <a:spcPts val="2000"/>
              </a:spcAft>
            </a:pPr>
            <a:r>
              <a:rPr lang="en-US" sz="2400" b="1" noProof="0" dirty="0">
                <a:latin typeface="Times New Roman" panose="02020603050405020304" pitchFamily="18" charset="0"/>
                <a:cs typeface="Times New Roman" panose="02020603050405020304" pitchFamily="18" charset="0"/>
              </a:rPr>
              <a:t>Depth of the inheritance tree (D</a:t>
            </a:r>
            <a:r>
              <a:rPr lang="en-US" sz="100" b="1" noProof="0" dirty="0">
                <a:latin typeface="Times New Roman" panose="02020603050405020304" pitchFamily="18" charset="0"/>
                <a:cs typeface="Times New Roman" panose="02020603050405020304" pitchFamily="18" charset="0"/>
              </a:rPr>
              <a:t> </a:t>
            </a:r>
            <a:r>
              <a:rPr lang="en-US" sz="2400" b="1" noProof="0" dirty="0">
                <a:latin typeface="Times New Roman" panose="02020603050405020304" pitchFamily="18" charset="0"/>
                <a:cs typeface="Times New Roman" panose="02020603050405020304" pitchFamily="18" charset="0"/>
              </a:rPr>
              <a:t>I</a:t>
            </a:r>
            <a:r>
              <a:rPr lang="en-US" sz="100" b="1" noProof="0" dirty="0">
                <a:latin typeface="Times New Roman" panose="02020603050405020304" pitchFamily="18" charset="0"/>
                <a:cs typeface="Times New Roman" panose="02020603050405020304" pitchFamily="18" charset="0"/>
              </a:rPr>
              <a:t> </a:t>
            </a:r>
            <a:r>
              <a:rPr lang="en-US" sz="2400" b="1" noProof="0" dirty="0">
                <a:latin typeface="Times New Roman" panose="02020603050405020304" pitchFamily="18" charset="0"/>
                <a:cs typeface="Times New Roman" panose="02020603050405020304" pitchFamily="18" charset="0"/>
              </a:rPr>
              <a:t>T). </a:t>
            </a:r>
            <a:r>
              <a:rPr lang="en-US" sz="2400" noProof="0" dirty="0">
                <a:latin typeface="Times New Roman" panose="02020603050405020304" pitchFamily="18" charset="0"/>
                <a:cs typeface="Times New Roman" panose="02020603050405020304" pitchFamily="18" charset="0"/>
              </a:rPr>
              <a:t>A deep class hierarchy (D</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I</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T is large) leads to greater design complexity.</a:t>
            </a:r>
            <a:endParaRPr lang="en-US" sz="2400" b="1" noProof="0" dirty="0">
              <a:latin typeface="Times New Roman" panose="02020603050405020304" pitchFamily="18" charset="0"/>
              <a:cs typeface="Times New Roman" panose="02020603050405020304" pitchFamily="18" charset="0"/>
            </a:endParaRPr>
          </a:p>
          <a:p>
            <a:pPr>
              <a:spcBef>
                <a:spcPts val="1000"/>
              </a:spcBef>
              <a:spcAft>
                <a:spcPts val="2000"/>
              </a:spcAft>
            </a:pPr>
            <a:r>
              <a:rPr lang="en-US" sz="2400" b="1" noProof="0" dirty="0">
                <a:latin typeface="Times New Roman" panose="02020603050405020304" pitchFamily="18" charset="0"/>
                <a:cs typeface="Times New Roman" panose="02020603050405020304" pitchFamily="18" charset="0"/>
              </a:rPr>
              <a:t>Number of children (N</a:t>
            </a:r>
            <a:r>
              <a:rPr lang="en-US" sz="100" b="1" noProof="0" dirty="0">
                <a:latin typeface="Times New Roman" panose="02020603050405020304" pitchFamily="18" charset="0"/>
                <a:cs typeface="Times New Roman" panose="02020603050405020304" pitchFamily="18" charset="0"/>
              </a:rPr>
              <a:t> </a:t>
            </a:r>
            <a:r>
              <a:rPr lang="en-US" sz="2400" b="1" noProof="0" dirty="0">
                <a:latin typeface="Times New Roman" panose="02020603050405020304" pitchFamily="18" charset="0"/>
                <a:cs typeface="Times New Roman" panose="02020603050405020304" pitchFamily="18" charset="0"/>
              </a:rPr>
              <a:t>O</a:t>
            </a:r>
            <a:r>
              <a:rPr lang="en-US" sz="100" b="1" noProof="0" dirty="0">
                <a:latin typeface="Times New Roman" panose="02020603050405020304" pitchFamily="18" charset="0"/>
                <a:cs typeface="Times New Roman" panose="02020603050405020304" pitchFamily="18" charset="0"/>
              </a:rPr>
              <a:t> </a:t>
            </a:r>
            <a:r>
              <a:rPr lang="en-US" sz="2400" b="1" noProof="0" dirty="0">
                <a:latin typeface="Times New Roman" panose="02020603050405020304" pitchFamily="18" charset="0"/>
                <a:cs typeface="Times New Roman" panose="02020603050405020304" pitchFamily="18" charset="0"/>
              </a:rPr>
              <a:t>C). </a:t>
            </a:r>
            <a:r>
              <a:rPr lang="en-US" sz="2400" noProof="0" dirty="0">
                <a:latin typeface="Times New Roman" panose="02020603050405020304" pitchFamily="18" charset="0"/>
                <a:cs typeface="Times New Roman" panose="02020603050405020304" pitchFamily="18" charset="0"/>
              </a:rPr>
              <a:t>As N</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C increases, the amount of testing (required to exercise each child in its operational context) will also increase.</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a:p>
        </p:txBody>
      </p:sp>
    </p:spTree>
    <p:extLst>
      <p:ext uri="{BB962C8B-B14F-4D97-AF65-F5344CB8AC3E}">
        <p14:creationId xmlns:p14="http://schemas.microsoft.com/office/powerpoint/2010/main" val="390442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Object-Oriented Design Metrics 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9"/>
            <a:ext cx="8191500" cy="3840742"/>
          </a:xfrm>
        </p:spPr>
        <p:txBody>
          <a:bodyPr vert="horz" lIns="91440" tIns="45720" rIns="91440" bIns="45720" rtlCol="0">
            <a:noAutofit/>
          </a:bodyPr>
          <a:lstStyle/>
          <a:p>
            <a:pPr>
              <a:spcBef>
                <a:spcPts val="1000"/>
              </a:spcBef>
              <a:spcAft>
                <a:spcPts val="2000"/>
              </a:spcAft>
            </a:pPr>
            <a:r>
              <a:rPr lang="en-US" sz="2400" b="1" noProof="0" dirty="0">
                <a:latin typeface="Times New Roman" panose="02020603050405020304" pitchFamily="18" charset="0"/>
                <a:cs typeface="Times New Roman" panose="02020603050405020304" pitchFamily="18" charset="0"/>
              </a:rPr>
              <a:t>Coupling between object classes (C</a:t>
            </a:r>
            <a:r>
              <a:rPr lang="en-US" sz="100" b="1" noProof="0" dirty="0">
                <a:latin typeface="Times New Roman" panose="02020603050405020304" pitchFamily="18" charset="0"/>
                <a:cs typeface="Times New Roman" panose="02020603050405020304" pitchFamily="18" charset="0"/>
              </a:rPr>
              <a:t> </a:t>
            </a:r>
            <a:r>
              <a:rPr lang="en-US" sz="2400" b="1" noProof="0" dirty="0">
                <a:latin typeface="Times New Roman" panose="02020603050405020304" pitchFamily="18" charset="0"/>
                <a:cs typeface="Times New Roman" panose="02020603050405020304" pitchFamily="18" charset="0"/>
              </a:rPr>
              <a:t>BO). </a:t>
            </a:r>
            <a:r>
              <a:rPr lang="en-US" sz="2400" noProof="0" dirty="0">
                <a:latin typeface="Times New Roman" panose="02020603050405020304" pitchFamily="18" charset="0"/>
                <a:cs typeface="Times New Roman" panose="02020603050405020304" pitchFamily="18" charset="0"/>
              </a:rPr>
              <a:t>High values of C</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B</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O indicate poor reusability and make testing of modifications more complicated.</a:t>
            </a:r>
            <a:endParaRPr lang="en-US" sz="2400" b="1" noProof="0" dirty="0">
              <a:latin typeface="Times New Roman" panose="02020603050405020304" pitchFamily="18" charset="0"/>
              <a:cs typeface="Times New Roman" panose="02020603050405020304" pitchFamily="18" charset="0"/>
            </a:endParaRPr>
          </a:p>
          <a:p>
            <a:pPr>
              <a:spcBef>
                <a:spcPts val="1000"/>
              </a:spcBef>
              <a:spcAft>
                <a:spcPts val="2000"/>
              </a:spcAft>
            </a:pPr>
            <a:r>
              <a:rPr lang="en-US" sz="2400" b="1" noProof="0" dirty="0">
                <a:latin typeface="Times New Roman" panose="02020603050405020304" pitchFamily="18" charset="0"/>
                <a:cs typeface="Times New Roman" panose="02020603050405020304" pitchFamily="18" charset="0"/>
              </a:rPr>
              <a:t>Response for a class (R</a:t>
            </a:r>
            <a:r>
              <a:rPr lang="en-US" sz="100" b="1" noProof="0" dirty="0">
                <a:latin typeface="Times New Roman" panose="02020603050405020304" pitchFamily="18" charset="0"/>
                <a:cs typeface="Times New Roman" panose="02020603050405020304" pitchFamily="18" charset="0"/>
              </a:rPr>
              <a:t> </a:t>
            </a:r>
            <a:r>
              <a:rPr lang="en-US" sz="2400" b="1" noProof="0" dirty="0">
                <a:latin typeface="Times New Roman" panose="02020603050405020304" pitchFamily="18" charset="0"/>
                <a:cs typeface="Times New Roman" panose="02020603050405020304" pitchFamily="18" charset="0"/>
              </a:rPr>
              <a:t>F</a:t>
            </a:r>
            <a:r>
              <a:rPr lang="en-US" sz="100" b="1" noProof="0" dirty="0">
                <a:latin typeface="Times New Roman" panose="02020603050405020304" pitchFamily="18" charset="0"/>
                <a:cs typeface="Times New Roman" panose="02020603050405020304" pitchFamily="18" charset="0"/>
              </a:rPr>
              <a:t> </a:t>
            </a:r>
            <a:r>
              <a:rPr lang="en-US" sz="2400" b="1" noProof="0" dirty="0">
                <a:latin typeface="Times New Roman" panose="02020603050405020304" pitchFamily="18" charset="0"/>
                <a:cs typeface="Times New Roman" panose="02020603050405020304" pitchFamily="18" charset="0"/>
              </a:rPr>
              <a:t>C). </a:t>
            </a:r>
            <a:r>
              <a:rPr lang="en-US" sz="2400" noProof="0" dirty="0">
                <a:latin typeface="Times New Roman" panose="02020603050405020304" pitchFamily="18" charset="0"/>
                <a:cs typeface="Times New Roman" panose="02020603050405020304" pitchFamily="18" charset="0"/>
              </a:rPr>
              <a:t>The number of methods that can potentially be executed in response to a message received by an object of the class.</a:t>
            </a:r>
            <a:endParaRPr lang="en-US" sz="2400" b="1" noProof="0" dirty="0">
              <a:latin typeface="Times New Roman" panose="02020603050405020304" pitchFamily="18" charset="0"/>
              <a:cs typeface="Times New Roman" panose="02020603050405020304" pitchFamily="18" charset="0"/>
            </a:endParaRPr>
          </a:p>
          <a:p>
            <a:pPr>
              <a:spcBef>
                <a:spcPts val="1000"/>
              </a:spcBef>
              <a:spcAft>
                <a:spcPts val="2000"/>
              </a:spcAft>
            </a:pPr>
            <a:r>
              <a:rPr lang="en-US" sz="2400" b="1" noProof="0" dirty="0">
                <a:latin typeface="Times New Roman" panose="02020603050405020304" pitchFamily="18" charset="0"/>
                <a:cs typeface="Times New Roman" panose="02020603050405020304" pitchFamily="18" charset="0"/>
              </a:rPr>
              <a:t>Lack of cohesion in methods (L</a:t>
            </a:r>
            <a:r>
              <a:rPr lang="en-US" sz="100" b="1" noProof="0" dirty="0">
                <a:latin typeface="Times New Roman" panose="02020603050405020304" pitchFamily="18" charset="0"/>
                <a:cs typeface="Times New Roman" panose="02020603050405020304" pitchFamily="18" charset="0"/>
              </a:rPr>
              <a:t> </a:t>
            </a:r>
            <a:r>
              <a:rPr lang="en-US" sz="2400" b="1" noProof="0" dirty="0">
                <a:latin typeface="Times New Roman" panose="02020603050405020304" pitchFamily="18" charset="0"/>
                <a:cs typeface="Times New Roman" panose="02020603050405020304" pitchFamily="18" charset="0"/>
              </a:rPr>
              <a:t>C</a:t>
            </a:r>
            <a:r>
              <a:rPr lang="en-US" sz="100" b="1" noProof="0" dirty="0">
                <a:latin typeface="Times New Roman" panose="02020603050405020304" pitchFamily="18" charset="0"/>
                <a:cs typeface="Times New Roman" panose="02020603050405020304" pitchFamily="18" charset="0"/>
              </a:rPr>
              <a:t> </a:t>
            </a:r>
            <a:r>
              <a:rPr lang="en-US" sz="2400" b="1" noProof="0" dirty="0">
                <a:latin typeface="Times New Roman" panose="02020603050405020304" pitchFamily="18" charset="0"/>
                <a:cs typeface="Times New Roman" panose="02020603050405020304" pitchFamily="18" charset="0"/>
              </a:rPr>
              <a:t>O</a:t>
            </a:r>
            <a:r>
              <a:rPr lang="en-US" sz="100" b="1" noProof="0" dirty="0">
                <a:latin typeface="Times New Roman" panose="02020603050405020304" pitchFamily="18" charset="0"/>
                <a:cs typeface="Times New Roman" panose="02020603050405020304" pitchFamily="18" charset="0"/>
              </a:rPr>
              <a:t> </a:t>
            </a:r>
            <a:r>
              <a:rPr lang="en-US" sz="2400" b="1" noProof="0" dirty="0">
                <a:latin typeface="Times New Roman" panose="02020603050405020304" pitchFamily="18" charset="0"/>
                <a:cs typeface="Times New Roman" panose="02020603050405020304" pitchFamily="18" charset="0"/>
              </a:rPr>
              <a:t>M). </a:t>
            </a:r>
            <a:r>
              <a:rPr lang="en-US" sz="2400" noProof="0" dirty="0">
                <a:latin typeface="Times New Roman" panose="02020603050405020304" pitchFamily="18" charset="0"/>
                <a:cs typeface="Times New Roman" panose="02020603050405020304" pitchFamily="18" charset="0"/>
              </a:rPr>
              <a:t>L</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C</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 is the number of methods that access one or more of the same attributes</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a:p>
        </p:txBody>
      </p:sp>
    </p:spTree>
    <p:extLst>
      <p:ext uri="{BB962C8B-B14F-4D97-AF65-F5344CB8AC3E}">
        <p14:creationId xmlns:p14="http://schemas.microsoft.com/office/powerpoint/2010/main" val="2178825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Class Hierarchy</a:t>
            </a:r>
          </a:p>
        </p:txBody>
      </p:sp>
      <p:pic>
        <p:nvPicPr>
          <p:cNvPr id="4" name="Picture 3" descr="The diagram shows a class hierarchy wherein the classes are labeled C 211 to C.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7323" y="1299080"/>
            <a:ext cx="5054670" cy="4814719"/>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971558" y="6304598"/>
            <a:ext cx="3200885" cy="230505"/>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a:p>
        </p:txBody>
      </p:sp>
    </p:spTree>
    <p:extLst>
      <p:ext uri="{BB962C8B-B14F-4D97-AF65-F5344CB8AC3E}">
        <p14:creationId xmlns:p14="http://schemas.microsoft.com/office/powerpoint/2010/main" val="3315153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User Interface Design Metrics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8343" y="1230988"/>
            <a:ext cx="8223205" cy="3811031"/>
          </a:xfrm>
        </p:spPr>
        <p:txBody>
          <a:bodyPr vert="horz" lIns="91440" tIns="45720" rIns="91440" bIns="45720" rtlCol="0">
            <a:noAutofit/>
          </a:bodyPr>
          <a:lstStyle/>
          <a:p>
            <a:r>
              <a:rPr lang="en-US" sz="2400" b="1" noProof="0" dirty="0">
                <a:latin typeface="Times New Roman" panose="02020603050405020304" pitchFamily="18" charset="0"/>
                <a:cs typeface="Times New Roman" panose="02020603050405020304" pitchFamily="18" charset="0"/>
              </a:rPr>
              <a:t>Interface metrics. </a:t>
            </a:r>
            <a:r>
              <a:rPr lang="en-US" sz="2400" noProof="0" dirty="0">
                <a:latin typeface="Times New Roman" panose="02020603050405020304" pitchFamily="18" charset="0"/>
                <a:cs typeface="Times New Roman" panose="02020603050405020304" pitchFamily="18" charset="0"/>
              </a:rPr>
              <a:t>Ergonomics measures (for example, memory load, typing effort, recognition time, layout complexity)</a:t>
            </a:r>
          </a:p>
          <a:p>
            <a:r>
              <a:rPr lang="en-US" sz="2400" b="1" noProof="0" dirty="0">
                <a:latin typeface="Times New Roman" panose="02020603050405020304" pitchFamily="18" charset="0"/>
                <a:cs typeface="Times New Roman" panose="02020603050405020304" pitchFamily="18" charset="0"/>
              </a:rPr>
              <a:t>Aesthetic (graphic design) metrics. </a:t>
            </a:r>
            <a:r>
              <a:rPr lang="en-US" sz="2400" noProof="0" dirty="0">
                <a:latin typeface="Times New Roman" panose="02020603050405020304" pitchFamily="18" charset="0"/>
                <a:cs typeface="Times New Roman" panose="02020603050405020304" pitchFamily="18" charset="0"/>
              </a:rPr>
              <a:t>Aesthetic design relies on qualitative judgment but some measures are possible (for example, word count, graphic percentage, page size)</a:t>
            </a:r>
          </a:p>
          <a:p>
            <a:r>
              <a:rPr lang="en-US" sz="2400" b="1" noProof="0" dirty="0">
                <a:latin typeface="Times New Roman" panose="02020603050405020304" pitchFamily="18" charset="0"/>
                <a:cs typeface="Times New Roman" panose="02020603050405020304" pitchFamily="18" charset="0"/>
              </a:rPr>
              <a:t>Content metrics. </a:t>
            </a:r>
            <a:r>
              <a:rPr lang="en-US" sz="2400" noProof="0" dirty="0">
                <a:latin typeface="Times New Roman" panose="02020603050405020304" pitchFamily="18" charset="0"/>
                <a:cs typeface="Times New Roman" panose="02020603050405020304" pitchFamily="18" charset="0"/>
              </a:rPr>
              <a:t>Focus on content complexity and on clusters of content objects that are organized into pages</a:t>
            </a:r>
          </a:p>
          <a:p>
            <a:r>
              <a:rPr lang="en-US" sz="2400" b="1" noProof="0" dirty="0">
                <a:latin typeface="Times New Roman" panose="02020603050405020304" pitchFamily="18" charset="0"/>
                <a:cs typeface="Times New Roman" panose="02020603050405020304" pitchFamily="18" charset="0"/>
              </a:rPr>
              <a:t>Navigation metrics. </a:t>
            </a:r>
            <a:r>
              <a:rPr lang="en-US" sz="2400" noProof="0" dirty="0">
                <a:latin typeface="Times New Roman" panose="02020603050405020304" pitchFamily="18" charset="0"/>
                <a:cs typeface="Times New Roman" panose="02020603050405020304" pitchFamily="18" charset="0"/>
              </a:rPr>
              <a:t>Address the complexity of the navigational flow and they are applicable only for static Web applications.</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a:p>
        </p:txBody>
      </p:sp>
    </p:spTree>
    <p:extLst>
      <p:ext uri="{BB962C8B-B14F-4D97-AF65-F5344CB8AC3E}">
        <p14:creationId xmlns:p14="http://schemas.microsoft.com/office/powerpoint/2010/main" val="4186718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pPr>
              <a:tabLst>
                <a:tab pos="1435100" algn="l"/>
              </a:tabLst>
            </a:pPr>
            <a:r>
              <a:rPr lang="en-US" sz="4000" noProof="0" dirty="0">
                <a:latin typeface="Times New Roman" panose="02020603050405020304" pitchFamily="18" charset="0"/>
                <a:cs typeface="Times New Roman" panose="02020603050405020304" pitchFamily="18" charset="0"/>
              </a:rPr>
              <a:t>Source Code Metrics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538442"/>
          </a:xfrm>
        </p:spPr>
        <p:txBody>
          <a:bodyPr vert="horz" lIns="91440" tIns="45720" rIns="91440" bIns="45720" rtlCol="0">
            <a:noAutofit/>
          </a:bodyPr>
          <a:lstStyle/>
          <a:p>
            <a:r>
              <a:rPr lang="en-US" altLang="en-US" b="1" noProof="0" dirty="0">
                <a:solidFill>
                  <a:schemeClr val="tx1"/>
                </a:solidFill>
                <a:latin typeface="Times New Roman" panose="02020603050405020304" pitchFamily="18" charset="0"/>
                <a:cs typeface="Times New Roman" panose="02020603050405020304" pitchFamily="18" charset="0"/>
              </a:rPr>
              <a:t>Halstead’s Software Science</a:t>
            </a:r>
            <a:r>
              <a:rPr lang="en-US" altLang="en-US" noProof="0" dirty="0">
                <a:solidFill>
                  <a:schemeClr val="tx1"/>
                </a:solidFill>
                <a:latin typeface="Times New Roman" panose="02020603050405020304" pitchFamily="18" charset="0"/>
                <a:cs typeface="Times New Roman" panose="02020603050405020304" pitchFamily="18" charset="0"/>
              </a:rPr>
              <a:t>: a comprehensive collection of metrics all predicated on the number (count and occurrence) of operators and operands within a component or program.</a:t>
            </a:r>
          </a:p>
          <a:p>
            <a:pPr indent="442913"/>
            <a:r>
              <a:rPr lang="en-US" sz="2000" i="1" noProof="0" dirty="0">
                <a:solidFill>
                  <a:schemeClr val="tx1"/>
                </a:solidFill>
                <a:latin typeface="Times New Roman" panose="02020603050405020304" pitchFamily="18" charset="0"/>
                <a:cs typeface="Times New Roman" panose="02020603050405020304" pitchFamily="18" charset="0"/>
              </a:rPr>
              <a:t>n</a:t>
            </a:r>
            <a:r>
              <a:rPr lang="en-US" sz="2000" baseline="-25000" noProof="0" dirty="0">
                <a:solidFill>
                  <a:schemeClr val="tx1"/>
                </a:solidFill>
                <a:latin typeface="Times New Roman" panose="02020603050405020304" pitchFamily="18" charset="0"/>
                <a:cs typeface="Times New Roman" panose="02020603050405020304" pitchFamily="18" charset="0"/>
              </a:rPr>
              <a:t>1</a:t>
            </a:r>
            <a:r>
              <a:rPr lang="en-US" sz="2000" noProof="0" dirty="0">
                <a:solidFill>
                  <a:schemeClr val="tx1"/>
                </a:solidFill>
                <a:latin typeface="Times New Roman" panose="02020603050405020304" pitchFamily="18" charset="0"/>
                <a:cs typeface="Times New Roman" panose="02020603050405020304" pitchFamily="18" charset="0"/>
              </a:rPr>
              <a:t> = number of distinct operators that appear in a program</a:t>
            </a:r>
          </a:p>
          <a:p>
            <a:pPr indent="442913"/>
            <a:r>
              <a:rPr lang="en-US" sz="2000" i="1" noProof="0" dirty="0">
                <a:solidFill>
                  <a:schemeClr val="tx1"/>
                </a:solidFill>
                <a:latin typeface="Times New Roman" panose="02020603050405020304" pitchFamily="18" charset="0"/>
                <a:cs typeface="Times New Roman" panose="02020603050405020304" pitchFamily="18" charset="0"/>
              </a:rPr>
              <a:t>n</a:t>
            </a:r>
            <a:r>
              <a:rPr lang="en-US" sz="2000" baseline="-25000" noProof="0" dirty="0">
                <a:solidFill>
                  <a:schemeClr val="tx1"/>
                </a:solidFill>
                <a:latin typeface="Times New Roman" panose="02020603050405020304" pitchFamily="18" charset="0"/>
                <a:cs typeface="Times New Roman" panose="02020603050405020304" pitchFamily="18" charset="0"/>
              </a:rPr>
              <a:t>2</a:t>
            </a:r>
            <a:r>
              <a:rPr lang="en-US" sz="2000" noProof="0" dirty="0">
                <a:solidFill>
                  <a:schemeClr val="tx1"/>
                </a:solidFill>
                <a:latin typeface="Times New Roman" panose="02020603050405020304" pitchFamily="18" charset="0"/>
                <a:cs typeface="Times New Roman" panose="02020603050405020304" pitchFamily="18" charset="0"/>
              </a:rPr>
              <a:t> = number of distinct operands that appear in a program</a:t>
            </a:r>
          </a:p>
          <a:p>
            <a:pPr indent="442913"/>
            <a:r>
              <a:rPr lang="en-US" sz="2000" i="1" noProof="0" dirty="0">
                <a:solidFill>
                  <a:schemeClr val="tx1"/>
                </a:solidFill>
                <a:latin typeface="Times New Roman" panose="02020603050405020304" pitchFamily="18" charset="0"/>
                <a:cs typeface="Times New Roman" panose="02020603050405020304" pitchFamily="18" charset="0"/>
              </a:rPr>
              <a:t>N</a:t>
            </a:r>
            <a:r>
              <a:rPr lang="en-US" sz="2000" baseline="-25000" noProof="0" dirty="0">
                <a:solidFill>
                  <a:schemeClr val="tx1"/>
                </a:solidFill>
                <a:latin typeface="Times New Roman" panose="02020603050405020304" pitchFamily="18" charset="0"/>
                <a:cs typeface="Times New Roman" panose="02020603050405020304" pitchFamily="18" charset="0"/>
              </a:rPr>
              <a:t>1</a:t>
            </a:r>
            <a:r>
              <a:rPr lang="en-US" sz="2000" noProof="0" dirty="0">
                <a:solidFill>
                  <a:schemeClr val="tx1"/>
                </a:solidFill>
                <a:latin typeface="Times New Roman" panose="02020603050405020304" pitchFamily="18" charset="0"/>
                <a:cs typeface="Times New Roman" panose="02020603050405020304" pitchFamily="18" charset="0"/>
              </a:rPr>
              <a:t> = total number of operator occurrences</a:t>
            </a:r>
          </a:p>
          <a:p>
            <a:pPr indent="442913"/>
            <a:r>
              <a:rPr lang="en-US" sz="2000" i="1" noProof="0" dirty="0">
                <a:solidFill>
                  <a:schemeClr val="tx1"/>
                </a:solidFill>
                <a:latin typeface="Times New Roman" panose="02020603050405020304" pitchFamily="18" charset="0"/>
                <a:cs typeface="Times New Roman" panose="02020603050405020304" pitchFamily="18" charset="0"/>
              </a:rPr>
              <a:t>N</a:t>
            </a:r>
            <a:r>
              <a:rPr lang="en-US" sz="2000" baseline="-25000" noProof="0" dirty="0">
                <a:solidFill>
                  <a:schemeClr val="tx1"/>
                </a:solidFill>
                <a:latin typeface="Times New Roman" panose="02020603050405020304" pitchFamily="18" charset="0"/>
                <a:cs typeface="Times New Roman" panose="02020603050405020304" pitchFamily="18" charset="0"/>
              </a:rPr>
              <a:t>2</a:t>
            </a:r>
            <a:r>
              <a:rPr lang="en-US" sz="2000" noProof="0" dirty="0">
                <a:solidFill>
                  <a:schemeClr val="tx1"/>
                </a:solidFill>
                <a:latin typeface="Times New Roman" panose="02020603050405020304" pitchFamily="18" charset="0"/>
                <a:cs typeface="Times New Roman" panose="02020603050405020304" pitchFamily="18" charset="0"/>
              </a:rPr>
              <a:t> = total number of operand occurrences</a:t>
            </a:r>
            <a:endParaRPr lang="en-US" noProof="0" dirty="0">
              <a:solidFill>
                <a:schemeClr val="tx1"/>
              </a:solidFill>
              <a:latin typeface="Times New Roman" panose="02020603050405020304" pitchFamily="18" charset="0"/>
              <a:cs typeface="Times New Roman" panose="02020603050405020304" pitchFamily="18" charset="0"/>
            </a:endParaRPr>
          </a:p>
          <a:p>
            <a:r>
              <a:rPr lang="en-US" noProof="0" dirty="0">
                <a:solidFill>
                  <a:schemeClr val="tx1"/>
                </a:solidFill>
                <a:latin typeface="Times New Roman" panose="02020603050405020304" pitchFamily="18" charset="0"/>
                <a:cs typeface="Times New Roman" panose="02020603050405020304" pitchFamily="18" charset="0"/>
              </a:rPr>
              <a:t>Program length 		 </a:t>
            </a:r>
            <a:r>
              <a:rPr lang="en-US" i="1" noProof="0" dirty="0">
                <a:solidFill>
                  <a:schemeClr val="tx1"/>
                </a:solidFill>
                <a:latin typeface="Times New Roman" panose="02020603050405020304" pitchFamily="18" charset="0"/>
                <a:cs typeface="Times New Roman" panose="02020603050405020304" pitchFamily="18" charset="0"/>
              </a:rPr>
              <a:t>N </a:t>
            </a:r>
            <a:r>
              <a:rPr lang="en-US" noProof="0" dirty="0">
                <a:solidFill>
                  <a:schemeClr val="tx1"/>
                </a:solidFill>
                <a:latin typeface="Times New Roman" panose="02020603050405020304" pitchFamily="18" charset="0"/>
                <a:cs typeface="Times New Roman" panose="02020603050405020304" pitchFamily="18" charset="0"/>
              </a:rPr>
              <a:t>= </a:t>
            </a:r>
            <a:r>
              <a:rPr lang="en-US" i="1" noProof="0" dirty="0">
                <a:solidFill>
                  <a:schemeClr val="tx1"/>
                </a:solidFill>
                <a:latin typeface="Times New Roman" panose="02020603050405020304" pitchFamily="18" charset="0"/>
                <a:cs typeface="Times New Roman" panose="02020603050405020304" pitchFamily="18" charset="0"/>
              </a:rPr>
              <a:t>n</a:t>
            </a:r>
            <a:r>
              <a:rPr lang="en-US" baseline="-25000" noProof="0" dirty="0">
                <a:solidFill>
                  <a:schemeClr val="tx1"/>
                </a:solidFill>
                <a:latin typeface="Times New Roman" panose="02020603050405020304" pitchFamily="18" charset="0"/>
                <a:cs typeface="Times New Roman" panose="02020603050405020304" pitchFamily="18" charset="0"/>
              </a:rPr>
              <a:t>1</a:t>
            </a:r>
            <a:r>
              <a:rPr lang="en-US" noProof="0" dirty="0">
                <a:solidFill>
                  <a:schemeClr val="tx1"/>
                </a:solidFill>
                <a:latin typeface="Times New Roman" panose="02020603050405020304" pitchFamily="18" charset="0"/>
                <a:cs typeface="Times New Roman" panose="02020603050405020304" pitchFamily="18" charset="0"/>
              </a:rPr>
              <a:t> log</a:t>
            </a:r>
            <a:r>
              <a:rPr lang="en-US" baseline="-25000" noProof="0" dirty="0">
                <a:solidFill>
                  <a:schemeClr val="tx1"/>
                </a:solidFill>
                <a:latin typeface="Times New Roman" panose="02020603050405020304" pitchFamily="18" charset="0"/>
                <a:cs typeface="Times New Roman" panose="02020603050405020304" pitchFamily="18" charset="0"/>
              </a:rPr>
              <a:t>2</a:t>
            </a:r>
            <a:r>
              <a:rPr lang="en-US" noProof="0" dirty="0">
                <a:solidFill>
                  <a:schemeClr val="tx1"/>
                </a:solidFill>
                <a:latin typeface="Times New Roman" panose="02020603050405020304" pitchFamily="18" charset="0"/>
                <a:cs typeface="Times New Roman" panose="02020603050405020304" pitchFamily="18" charset="0"/>
              </a:rPr>
              <a:t> </a:t>
            </a:r>
            <a:r>
              <a:rPr lang="en-US" i="1" noProof="0" dirty="0">
                <a:solidFill>
                  <a:schemeClr val="tx1"/>
                </a:solidFill>
                <a:latin typeface="Times New Roman" panose="02020603050405020304" pitchFamily="18" charset="0"/>
                <a:cs typeface="Times New Roman" panose="02020603050405020304" pitchFamily="18" charset="0"/>
              </a:rPr>
              <a:t>n</a:t>
            </a:r>
            <a:r>
              <a:rPr lang="en-US" baseline="-25000" noProof="0" dirty="0">
                <a:solidFill>
                  <a:schemeClr val="tx1"/>
                </a:solidFill>
                <a:latin typeface="Times New Roman" panose="02020603050405020304" pitchFamily="18" charset="0"/>
                <a:cs typeface="Times New Roman" panose="02020603050405020304" pitchFamily="18" charset="0"/>
              </a:rPr>
              <a:t>1</a:t>
            </a:r>
            <a:r>
              <a:rPr lang="en-US" noProof="0" dirty="0">
                <a:solidFill>
                  <a:schemeClr val="tx1"/>
                </a:solidFill>
                <a:latin typeface="Times New Roman" panose="02020603050405020304" pitchFamily="18" charset="0"/>
                <a:cs typeface="Times New Roman" panose="02020603050405020304" pitchFamily="18" charset="0"/>
              </a:rPr>
              <a:t> + </a:t>
            </a:r>
            <a:r>
              <a:rPr lang="en-US" i="1" noProof="0" dirty="0">
                <a:solidFill>
                  <a:schemeClr val="tx1"/>
                </a:solidFill>
                <a:latin typeface="Times New Roman" panose="02020603050405020304" pitchFamily="18" charset="0"/>
                <a:cs typeface="Times New Roman" panose="02020603050405020304" pitchFamily="18" charset="0"/>
              </a:rPr>
              <a:t>n</a:t>
            </a:r>
            <a:r>
              <a:rPr lang="en-US" baseline="-25000" noProof="0" dirty="0">
                <a:solidFill>
                  <a:schemeClr val="tx1"/>
                </a:solidFill>
                <a:latin typeface="Times New Roman" panose="02020603050405020304" pitchFamily="18" charset="0"/>
                <a:cs typeface="Times New Roman" panose="02020603050405020304" pitchFamily="18" charset="0"/>
              </a:rPr>
              <a:t>2</a:t>
            </a:r>
            <a:r>
              <a:rPr lang="en-US" noProof="0" dirty="0">
                <a:solidFill>
                  <a:schemeClr val="tx1"/>
                </a:solidFill>
                <a:latin typeface="Times New Roman" panose="02020603050405020304" pitchFamily="18" charset="0"/>
                <a:cs typeface="Times New Roman" panose="02020603050405020304" pitchFamily="18" charset="0"/>
              </a:rPr>
              <a:t> log</a:t>
            </a:r>
            <a:r>
              <a:rPr lang="en-US" baseline="-25000" noProof="0" dirty="0">
                <a:solidFill>
                  <a:schemeClr val="tx1"/>
                </a:solidFill>
                <a:latin typeface="Times New Roman" panose="02020603050405020304" pitchFamily="18" charset="0"/>
                <a:cs typeface="Times New Roman" panose="02020603050405020304" pitchFamily="18" charset="0"/>
              </a:rPr>
              <a:t>2</a:t>
            </a:r>
            <a:r>
              <a:rPr lang="en-US" noProof="0" dirty="0">
                <a:solidFill>
                  <a:schemeClr val="tx1"/>
                </a:solidFill>
                <a:latin typeface="Times New Roman" panose="02020603050405020304" pitchFamily="18" charset="0"/>
                <a:cs typeface="Times New Roman" panose="02020603050405020304" pitchFamily="18" charset="0"/>
              </a:rPr>
              <a:t> </a:t>
            </a:r>
            <a:r>
              <a:rPr lang="en-US" i="1" noProof="0" dirty="0">
                <a:solidFill>
                  <a:schemeClr val="tx1"/>
                </a:solidFill>
                <a:latin typeface="Times New Roman" panose="02020603050405020304" pitchFamily="18" charset="0"/>
                <a:cs typeface="Times New Roman" panose="02020603050405020304" pitchFamily="18" charset="0"/>
              </a:rPr>
              <a:t>n</a:t>
            </a:r>
            <a:r>
              <a:rPr lang="en-US" baseline="-25000" noProof="0" dirty="0">
                <a:solidFill>
                  <a:schemeClr val="tx1"/>
                </a:solidFill>
                <a:latin typeface="Times New Roman" panose="02020603050405020304" pitchFamily="18" charset="0"/>
                <a:cs typeface="Times New Roman" panose="02020603050405020304" pitchFamily="18" charset="0"/>
              </a:rPr>
              <a:t>2</a:t>
            </a:r>
            <a:r>
              <a:rPr lang="en-US" noProof="0" dirty="0">
                <a:solidFill>
                  <a:schemeClr val="tx1"/>
                </a:solidFill>
                <a:latin typeface="Times New Roman" panose="02020603050405020304" pitchFamily="18" charset="0"/>
                <a:cs typeface="Times New Roman" panose="02020603050405020304" pitchFamily="18" charset="0"/>
              </a:rPr>
              <a:t> </a:t>
            </a:r>
          </a:p>
          <a:p>
            <a:r>
              <a:rPr lang="en-US" noProof="0" dirty="0">
                <a:solidFill>
                  <a:schemeClr val="tx1"/>
                </a:solidFill>
                <a:latin typeface="Times New Roman" panose="02020603050405020304" pitchFamily="18" charset="0"/>
                <a:cs typeface="Times New Roman" panose="02020603050405020304" pitchFamily="18" charset="0"/>
              </a:rPr>
              <a:t>Program volume 	              </a:t>
            </a:r>
            <a:r>
              <a:rPr lang="en-US" i="1" noProof="0" dirty="0">
                <a:solidFill>
                  <a:schemeClr val="tx1"/>
                </a:solidFill>
                <a:latin typeface="Times New Roman" panose="02020603050405020304" pitchFamily="18" charset="0"/>
                <a:cs typeface="Times New Roman" panose="02020603050405020304" pitchFamily="18" charset="0"/>
              </a:rPr>
              <a:t>V </a:t>
            </a:r>
            <a:r>
              <a:rPr lang="en-US" noProof="0" dirty="0">
                <a:solidFill>
                  <a:schemeClr val="tx1"/>
                </a:solidFill>
                <a:latin typeface="Times New Roman" panose="02020603050405020304" pitchFamily="18" charset="0"/>
                <a:cs typeface="Times New Roman" panose="02020603050405020304" pitchFamily="18" charset="0"/>
              </a:rPr>
              <a:t>= </a:t>
            </a:r>
            <a:r>
              <a:rPr lang="en-US" i="1" noProof="0" dirty="0">
                <a:solidFill>
                  <a:schemeClr val="tx1"/>
                </a:solidFill>
                <a:latin typeface="Times New Roman" panose="02020603050405020304" pitchFamily="18" charset="0"/>
                <a:cs typeface="Times New Roman" panose="02020603050405020304" pitchFamily="18" charset="0"/>
              </a:rPr>
              <a:t>N </a:t>
            </a:r>
            <a:r>
              <a:rPr lang="en-US" noProof="0" dirty="0">
                <a:solidFill>
                  <a:schemeClr val="tx1"/>
                </a:solidFill>
                <a:latin typeface="Times New Roman" panose="02020603050405020304" pitchFamily="18" charset="0"/>
                <a:cs typeface="Times New Roman" panose="02020603050405020304" pitchFamily="18" charset="0"/>
              </a:rPr>
              <a:t>log</a:t>
            </a:r>
            <a:r>
              <a:rPr lang="en-US" baseline="-25000" noProof="0" dirty="0">
                <a:solidFill>
                  <a:schemeClr val="tx1"/>
                </a:solidFill>
                <a:latin typeface="Times New Roman" panose="02020603050405020304" pitchFamily="18" charset="0"/>
                <a:cs typeface="Times New Roman" panose="02020603050405020304" pitchFamily="18" charset="0"/>
              </a:rPr>
              <a:t>2</a:t>
            </a:r>
            <a:r>
              <a:rPr lang="en-US" noProof="0" dirty="0">
                <a:solidFill>
                  <a:schemeClr val="tx1"/>
                </a:solidFill>
                <a:latin typeface="Times New Roman" panose="02020603050405020304" pitchFamily="18" charset="0"/>
                <a:cs typeface="Times New Roman" panose="02020603050405020304" pitchFamily="18" charset="0"/>
              </a:rPr>
              <a:t> (</a:t>
            </a:r>
            <a:r>
              <a:rPr lang="en-US" i="1" noProof="0" dirty="0">
                <a:solidFill>
                  <a:schemeClr val="tx1"/>
                </a:solidFill>
                <a:latin typeface="Times New Roman" panose="02020603050405020304" pitchFamily="18" charset="0"/>
                <a:cs typeface="Times New Roman" panose="02020603050405020304" pitchFamily="18" charset="0"/>
              </a:rPr>
              <a:t>n</a:t>
            </a:r>
            <a:r>
              <a:rPr lang="en-US" baseline="-25000" noProof="0" dirty="0">
                <a:solidFill>
                  <a:schemeClr val="tx1"/>
                </a:solidFill>
                <a:latin typeface="Times New Roman" panose="02020603050405020304" pitchFamily="18" charset="0"/>
                <a:cs typeface="Times New Roman" panose="02020603050405020304" pitchFamily="18" charset="0"/>
              </a:rPr>
              <a:t>1</a:t>
            </a:r>
            <a:r>
              <a:rPr lang="en-US" noProof="0" dirty="0">
                <a:solidFill>
                  <a:schemeClr val="tx1"/>
                </a:solidFill>
                <a:latin typeface="Times New Roman" panose="02020603050405020304" pitchFamily="18" charset="0"/>
                <a:cs typeface="Times New Roman" panose="02020603050405020304" pitchFamily="18" charset="0"/>
              </a:rPr>
              <a:t> + </a:t>
            </a:r>
            <a:r>
              <a:rPr lang="en-US" i="1" noProof="0" dirty="0">
                <a:solidFill>
                  <a:schemeClr val="tx1"/>
                </a:solidFill>
                <a:latin typeface="Times New Roman" panose="02020603050405020304" pitchFamily="18" charset="0"/>
                <a:cs typeface="Times New Roman" panose="02020603050405020304" pitchFamily="18" charset="0"/>
              </a:rPr>
              <a:t>n</a:t>
            </a:r>
            <a:r>
              <a:rPr lang="en-US" baseline="-25000" noProof="0" dirty="0">
                <a:solidFill>
                  <a:schemeClr val="tx1"/>
                </a:solidFill>
                <a:latin typeface="Times New Roman" panose="02020603050405020304" pitchFamily="18" charset="0"/>
                <a:cs typeface="Times New Roman" panose="02020603050405020304" pitchFamily="18" charset="0"/>
              </a:rPr>
              <a:t>2</a:t>
            </a:r>
            <a:r>
              <a:rPr lang="en-US" noProof="0" dirty="0">
                <a:solidFill>
                  <a:schemeClr val="tx1"/>
                </a:solidFill>
                <a:latin typeface="Times New Roman" panose="02020603050405020304" pitchFamily="18" charset="0"/>
                <a:cs typeface="Times New Roman" panose="02020603050405020304" pitchFamily="18" charset="0"/>
              </a:rPr>
              <a:t>)</a:t>
            </a:r>
          </a:p>
          <a:p>
            <a:pPr>
              <a:spcAft>
                <a:spcPts val="1800"/>
              </a:spcAft>
            </a:pPr>
            <a:r>
              <a:rPr lang="en-US" altLang="en-US" sz="2000" noProof="0" dirty="0">
                <a:solidFill>
                  <a:schemeClr val="tx1"/>
                </a:solidFill>
                <a:latin typeface="Times New Roman" panose="02020603050405020304" pitchFamily="18" charset="0"/>
                <a:cs typeface="Times New Roman" panose="02020603050405020304" pitchFamily="18" charset="0"/>
              </a:rPr>
              <a:t>Volume Ratio 		</a:t>
            </a:r>
            <a:r>
              <a:rPr lang="en-US" altLang="en-US" sz="2000" i="1" noProof="0" dirty="0">
                <a:solidFill>
                  <a:schemeClr val="tx1"/>
                </a:solidFill>
                <a:latin typeface="Times New Roman" panose="02020603050405020304" pitchFamily="18" charset="0"/>
                <a:cs typeface="Times New Roman" panose="02020603050405020304" pitchFamily="18" charset="0"/>
              </a:rPr>
              <a:t>L </a:t>
            </a:r>
            <a:r>
              <a:rPr lang="en-US" altLang="en-US" sz="2000" noProof="0" dirty="0">
                <a:solidFill>
                  <a:schemeClr val="tx1"/>
                </a:solidFill>
                <a:latin typeface="Times New Roman" panose="02020603050405020304" pitchFamily="18" charset="0"/>
                <a:cs typeface="Times New Roman" panose="02020603050405020304" pitchFamily="18" charset="0"/>
              </a:rPr>
              <a:t>= ( </a:t>
            </a:r>
            <a:r>
              <a:rPr lang="en-US" altLang="en-US" sz="2000" i="1" noProof="0" dirty="0">
                <a:solidFill>
                  <a:schemeClr val="tx1"/>
                </a:solidFill>
                <a:latin typeface="Times New Roman" panose="02020603050405020304" pitchFamily="18" charset="0"/>
                <a:cs typeface="Times New Roman" panose="02020603050405020304" pitchFamily="18" charset="0"/>
              </a:rPr>
              <a:t>2</a:t>
            </a:r>
            <a:r>
              <a:rPr lang="en-US" altLang="en-US" sz="2000" noProof="0" dirty="0">
                <a:solidFill>
                  <a:schemeClr val="tx1"/>
                </a:solidFill>
                <a:latin typeface="Times New Roman" panose="02020603050405020304" pitchFamily="18" charset="0"/>
                <a:cs typeface="Times New Roman" panose="02020603050405020304" pitchFamily="18" charset="0"/>
              </a:rPr>
              <a:t> / </a:t>
            </a:r>
            <a:r>
              <a:rPr lang="en-US" i="1" noProof="0" dirty="0">
                <a:solidFill>
                  <a:schemeClr val="tx1"/>
                </a:solidFill>
                <a:latin typeface="Times New Roman" panose="02020603050405020304" pitchFamily="18" charset="0"/>
                <a:cs typeface="Times New Roman" panose="02020603050405020304" pitchFamily="18" charset="0"/>
              </a:rPr>
              <a:t>n</a:t>
            </a:r>
            <a:r>
              <a:rPr lang="en-US" baseline="-25000" noProof="0" dirty="0">
                <a:solidFill>
                  <a:schemeClr val="tx1"/>
                </a:solidFill>
                <a:latin typeface="Times New Roman" panose="02020603050405020304" pitchFamily="18" charset="0"/>
                <a:cs typeface="Times New Roman" panose="02020603050405020304" pitchFamily="18" charset="0"/>
              </a:rPr>
              <a:t>1</a:t>
            </a:r>
            <a:r>
              <a:rPr lang="en-US" altLang="en-US" sz="2000" noProof="0" dirty="0">
                <a:solidFill>
                  <a:schemeClr val="tx1"/>
                </a:solidFill>
                <a:latin typeface="Times New Roman" panose="02020603050405020304" pitchFamily="18" charset="0"/>
                <a:cs typeface="Times New Roman" panose="02020603050405020304" pitchFamily="18" charset="0"/>
              </a:rPr>
              <a:t> ) × ( </a:t>
            </a:r>
            <a:r>
              <a:rPr lang="en-US" i="1" noProof="0" dirty="0">
                <a:solidFill>
                  <a:schemeClr val="tx1"/>
                </a:solidFill>
                <a:latin typeface="Times New Roman" panose="02020603050405020304" pitchFamily="18" charset="0"/>
                <a:cs typeface="Times New Roman" panose="02020603050405020304" pitchFamily="18" charset="0"/>
              </a:rPr>
              <a:t>n</a:t>
            </a:r>
            <a:r>
              <a:rPr lang="en-US" baseline="-25000" noProof="0" dirty="0">
                <a:solidFill>
                  <a:schemeClr val="tx1"/>
                </a:solidFill>
                <a:latin typeface="Times New Roman" panose="02020603050405020304" pitchFamily="18" charset="0"/>
                <a:cs typeface="Times New Roman" panose="02020603050405020304" pitchFamily="18" charset="0"/>
              </a:rPr>
              <a:t>2</a:t>
            </a:r>
            <a:r>
              <a:rPr lang="en-US" altLang="en-US" sz="2000" noProof="0" dirty="0">
                <a:solidFill>
                  <a:schemeClr val="tx1"/>
                </a:solidFill>
                <a:latin typeface="Times New Roman" panose="02020603050405020304" pitchFamily="18" charset="0"/>
                <a:cs typeface="Times New Roman" panose="02020603050405020304" pitchFamily="18" charset="0"/>
              </a:rPr>
              <a:t> / </a:t>
            </a:r>
            <a:r>
              <a:rPr lang="en-US" i="1" noProof="0" dirty="0">
                <a:solidFill>
                  <a:schemeClr val="tx1"/>
                </a:solidFill>
                <a:latin typeface="Times New Roman" panose="02020603050405020304" pitchFamily="18" charset="0"/>
                <a:cs typeface="Times New Roman" panose="02020603050405020304" pitchFamily="18" charset="0"/>
              </a:rPr>
              <a:t>N</a:t>
            </a:r>
            <a:r>
              <a:rPr lang="en-US" baseline="-25000" noProof="0" dirty="0">
                <a:solidFill>
                  <a:schemeClr val="tx1"/>
                </a:solidFill>
                <a:latin typeface="Times New Roman" panose="02020603050405020304" pitchFamily="18" charset="0"/>
                <a:cs typeface="Times New Roman" panose="02020603050405020304" pitchFamily="18" charset="0"/>
              </a:rPr>
              <a:t>2</a:t>
            </a:r>
            <a:r>
              <a:rPr lang="en-US" altLang="en-US" sz="2000" noProof="0" dirty="0">
                <a:solidFill>
                  <a:schemeClr val="tx1"/>
                </a:solidFill>
                <a:latin typeface="Times New Roman" panose="02020603050405020304" pitchFamily="18" charset="0"/>
                <a:cs typeface="Times New Roman" panose="02020603050405020304" pitchFamily="18" charset="0"/>
              </a:rPr>
              <a:t> )</a:t>
            </a:r>
          </a:p>
          <a:p>
            <a:r>
              <a:rPr lang="en-US" altLang="en-US" i="1" noProof="0" dirty="0">
                <a:solidFill>
                  <a:schemeClr val="tx1"/>
                </a:solidFill>
                <a:latin typeface="Times New Roman" panose="02020603050405020304" pitchFamily="18" charset="0"/>
                <a:cs typeface="Times New Roman" panose="02020603050405020304" pitchFamily="18" charset="0"/>
              </a:rPr>
              <a:t>L </a:t>
            </a:r>
            <a:r>
              <a:rPr lang="en-US" altLang="en-US" noProof="0" dirty="0">
                <a:solidFill>
                  <a:schemeClr val="tx1"/>
                </a:solidFill>
                <a:latin typeface="Times New Roman" panose="02020603050405020304" pitchFamily="18" charset="0"/>
                <a:cs typeface="Times New Roman" panose="02020603050405020304" pitchFamily="18" charset="0"/>
              </a:rPr>
              <a:t>is ratio of most compact form of the program to actual program size</a:t>
            </a:r>
            <a:endParaRPr lang="en-US" altLang="en-US" sz="20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a:p>
        </p:txBody>
      </p:sp>
    </p:spTree>
    <p:extLst>
      <p:ext uri="{BB962C8B-B14F-4D97-AF65-F5344CB8AC3E}">
        <p14:creationId xmlns:p14="http://schemas.microsoft.com/office/powerpoint/2010/main" val="3350085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Testing Metrics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973869"/>
          </a:xfrm>
        </p:spPr>
        <p:txBody>
          <a:bodyPr vert="horz" lIns="91440" tIns="45720" rIns="91440" bIns="45720" rtlCol="0">
            <a:noAutofit/>
          </a:bodyPr>
          <a:lstStyle/>
          <a:p>
            <a:r>
              <a:rPr lang="en-US" altLang="en-US" sz="2400" noProof="0" dirty="0">
                <a:latin typeface="Times New Roman" panose="02020603050405020304" pitchFamily="18" charset="0"/>
                <a:cs typeface="Times New Roman" panose="02020603050405020304" pitchFamily="18" charset="0"/>
              </a:rPr>
              <a:t>Testing effort estimated using metrics derived from Halstead measures</a:t>
            </a:r>
            <a:endParaRPr lang="en-US" sz="2400" noProof="0" dirty="0">
              <a:latin typeface="Times New Roman" panose="02020603050405020304" pitchFamily="18" charset="0"/>
              <a:cs typeface="Times New Roman" panose="02020603050405020304" pitchFamily="18" charset="0"/>
            </a:endParaRPr>
          </a:p>
          <a:p>
            <a:pPr indent="446088"/>
            <a:r>
              <a:rPr lang="en-US" noProof="0" dirty="0">
                <a:latin typeface="Times New Roman" panose="02020603050405020304" pitchFamily="18" charset="0"/>
                <a:cs typeface="Times New Roman" panose="02020603050405020304" pitchFamily="18" charset="0"/>
              </a:rPr>
              <a:t>Program level </a:t>
            </a:r>
            <a:r>
              <a:rPr lang="en-US" i="1" noProof="0" dirty="0">
                <a:latin typeface="Times New Roman" panose="02020603050405020304" pitchFamily="18" charset="0"/>
                <a:cs typeface="Times New Roman" panose="02020603050405020304" pitchFamily="18" charset="0"/>
              </a:rPr>
              <a:t>PL </a:t>
            </a:r>
            <a:r>
              <a:rPr lang="en-US" noProof="0" dirty="0">
                <a:latin typeface="Times New Roman" panose="02020603050405020304" pitchFamily="18" charset="0"/>
                <a:cs typeface="Times New Roman" panose="02020603050405020304" pitchFamily="18" charset="0"/>
              </a:rPr>
              <a:t>= 1 / L</a:t>
            </a:r>
          </a:p>
          <a:p>
            <a:pPr indent="446088"/>
            <a:r>
              <a:rPr lang="en-US" noProof="0" dirty="0">
                <a:latin typeface="Times New Roman" panose="02020603050405020304" pitchFamily="18" charset="0"/>
                <a:cs typeface="Times New Roman" panose="02020603050405020304" pitchFamily="18" charset="0"/>
              </a:rPr>
              <a:t>Effort</a:t>
            </a:r>
            <a:r>
              <a:rPr lang="en-US" i="1" noProof="0" dirty="0">
                <a:latin typeface="Times New Roman" panose="02020603050405020304" pitchFamily="18" charset="0"/>
                <a:cs typeface="Times New Roman" panose="02020603050405020304" pitchFamily="18" charset="0"/>
              </a:rPr>
              <a:t> e </a:t>
            </a:r>
            <a:r>
              <a:rPr lang="en-US" noProof="0" dirty="0">
                <a:latin typeface="Times New Roman" panose="02020603050405020304" pitchFamily="18" charset="0"/>
                <a:cs typeface="Times New Roman" panose="02020603050405020304" pitchFamily="18" charset="0"/>
              </a:rPr>
              <a:t>= </a:t>
            </a:r>
            <a:r>
              <a:rPr lang="en-US" i="1" noProof="0" dirty="0">
                <a:latin typeface="Times New Roman" panose="02020603050405020304" pitchFamily="18" charset="0"/>
                <a:cs typeface="Times New Roman" panose="02020603050405020304" pitchFamily="18" charset="0"/>
              </a:rPr>
              <a:t>V / PL</a:t>
            </a:r>
            <a:endParaRPr lang="en-US" altLang="en-US" noProof="0" dirty="0">
              <a:latin typeface="Times New Roman" panose="02020603050405020304" pitchFamily="18" charset="0"/>
              <a:cs typeface="Times New Roman" panose="02020603050405020304" pitchFamily="18" charset="0"/>
            </a:endParaRPr>
          </a:p>
          <a:p>
            <a:pPr>
              <a:spcBef>
                <a:spcPts val="300"/>
              </a:spcBef>
            </a:pPr>
            <a:r>
              <a:rPr lang="en-US" altLang="en-US" sz="2400" noProof="0" dirty="0">
                <a:latin typeface="Times New Roman" panose="02020603050405020304" pitchFamily="18" charset="0"/>
                <a:cs typeface="Times New Roman" panose="02020603050405020304" pitchFamily="18" charset="0"/>
              </a:rPr>
              <a:t>Some O</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O design metrics have influence on “testability</a:t>
            </a:r>
            <a:r>
              <a:rPr lang="en-US" altLang="en-US" noProof="0" dirty="0">
                <a:latin typeface="Times New Roman" panose="02020603050405020304" pitchFamily="18" charset="0"/>
                <a:cs typeface="Times New Roman" panose="02020603050405020304" pitchFamily="18" charset="0"/>
              </a:rPr>
              <a:t>”</a:t>
            </a:r>
          </a:p>
          <a:p>
            <a:pPr marL="291600" lvl="1" indent="-291600">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Lack of cohesion in methods (L</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C</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O</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M).</a:t>
            </a:r>
          </a:p>
          <a:p>
            <a:pPr marL="291600" lvl="1" indent="-291600">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Percent public and protected (P</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A</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P).</a:t>
            </a:r>
          </a:p>
          <a:p>
            <a:pPr marL="291600" lvl="1" indent="-291600">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Public access to data members (P</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A</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D).</a:t>
            </a:r>
          </a:p>
          <a:p>
            <a:pPr marL="291600" lvl="1" indent="-291600">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Number of root classes (N</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O</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R).</a:t>
            </a:r>
          </a:p>
          <a:p>
            <a:pPr marL="291600" lvl="1" indent="-291600">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Fan-in (F</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I</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N).</a:t>
            </a:r>
          </a:p>
          <a:p>
            <a:pPr marL="291600" lvl="1" indent="-291600">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Number of children (N</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O</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C) and depth of the inheritance tree (D</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I</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T).</a:t>
            </a:r>
            <a:endParaRPr lang="en-US" altLang="en-US" sz="20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a:p>
        </p:txBody>
      </p:sp>
    </p:spTree>
    <p:extLst>
      <p:ext uri="{BB962C8B-B14F-4D97-AF65-F5344CB8AC3E}">
        <p14:creationId xmlns:p14="http://schemas.microsoft.com/office/powerpoint/2010/main" val="1063136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Maintenance Metrics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468063"/>
          </a:xfrm>
        </p:spPr>
        <p:txBody>
          <a:bodyPr vert="horz" lIns="91440" tIns="45720" rIns="91440" bIns="45720" rtlCol="0">
            <a:noAutofit/>
          </a:bodyPr>
          <a:lstStyle/>
          <a:p>
            <a:pPr>
              <a:spcBef>
                <a:spcPts val="300"/>
              </a:spcBef>
            </a:pPr>
            <a:r>
              <a:rPr lang="en-US" altLang="en-US" sz="2400" noProof="0" dirty="0">
                <a:solidFill>
                  <a:schemeClr val="tx1"/>
                </a:solidFill>
                <a:latin typeface="Times New Roman" panose="02020603050405020304" pitchFamily="18" charset="0"/>
                <a:cs typeface="Times New Roman" panose="02020603050405020304" pitchFamily="18" charset="0"/>
              </a:rPr>
              <a:t>I</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E</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E</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E Std. 982.1-2005 </a:t>
            </a:r>
            <a:r>
              <a:rPr lang="en-US" altLang="en-US" sz="2400" i="1" noProof="0" dirty="0">
                <a:solidFill>
                  <a:schemeClr val="tx1"/>
                </a:solidFill>
                <a:latin typeface="Times New Roman" panose="02020603050405020304" pitchFamily="18" charset="0"/>
                <a:cs typeface="Times New Roman" panose="02020603050405020304" pitchFamily="18" charset="0"/>
              </a:rPr>
              <a:t>software maturity index</a:t>
            </a:r>
            <a:r>
              <a:rPr lang="en-US" altLang="en-US" sz="2400" noProof="0" dirty="0">
                <a:solidFill>
                  <a:schemeClr val="tx1"/>
                </a:solidFill>
                <a:latin typeface="Times New Roman" panose="02020603050405020304" pitchFamily="18" charset="0"/>
                <a:cs typeface="Times New Roman" panose="02020603050405020304" pitchFamily="18" charset="0"/>
              </a:rPr>
              <a:t> (S</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I) that provides an indication of the software product stability (based on changes made).</a:t>
            </a:r>
          </a:p>
          <a:p>
            <a:pPr marL="231775" lvl="2" indent="0">
              <a:spcBef>
                <a:spcPts val="300"/>
              </a:spcBef>
              <a:buNone/>
            </a:pPr>
            <a:r>
              <a:rPr lang="en-US" altLang="en-US" sz="2000" i="1" noProof="0" dirty="0">
                <a:solidFill>
                  <a:schemeClr val="tx1"/>
                </a:solidFill>
                <a:latin typeface="Times New Roman" panose="02020603050405020304" pitchFamily="18" charset="0"/>
                <a:cs typeface="Times New Roman" panose="02020603050405020304" pitchFamily="18" charset="0"/>
              </a:rPr>
              <a:t>M</a:t>
            </a:r>
            <a:r>
              <a:rPr lang="en-US" altLang="en-US" sz="2000" i="1" baseline="-25000" noProof="0" dirty="0">
                <a:solidFill>
                  <a:schemeClr val="tx1"/>
                </a:solidFill>
                <a:latin typeface="Times New Roman" panose="02020603050405020304" pitchFamily="18" charset="0"/>
                <a:cs typeface="Times New Roman" panose="02020603050405020304" pitchFamily="18" charset="0"/>
              </a:rPr>
              <a:t>T</a:t>
            </a:r>
            <a:r>
              <a:rPr lang="en-US" altLang="en-US" sz="2000" noProof="0" dirty="0">
                <a:solidFill>
                  <a:schemeClr val="tx1"/>
                </a:solidFill>
                <a:latin typeface="Times New Roman" panose="02020603050405020304" pitchFamily="18" charset="0"/>
                <a:cs typeface="Times New Roman" panose="02020603050405020304" pitchFamily="18" charset="0"/>
              </a:rPr>
              <a:t> = number of modules in current release</a:t>
            </a:r>
          </a:p>
          <a:p>
            <a:pPr marL="231775" lvl="2" indent="0">
              <a:spcBef>
                <a:spcPts val="300"/>
              </a:spcBef>
              <a:buNone/>
            </a:pPr>
            <a:r>
              <a:rPr lang="en-US" altLang="en-US" sz="2000" i="1" noProof="0" dirty="0">
                <a:solidFill>
                  <a:schemeClr val="tx1"/>
                </a:solidFill>
                <a:latin typeface="Times New Roman" panose="02020603050405020304" pitchFamily="18" charset="0"/>
                <a:cs typeface="Times New Roman" panose="02020603050405020304" pitchFamily="18" charset="0"/>
              </a:rPr>
              <a:t>F</a:t>
            </a:r>
            <a:r>
              <a:rPr lang="en-US" altLang="en-US" sz="2000" i="1" baseline="-25000" noProof="0" dirty="0">
                <a:solidFill>
                  <a:schemeClr val="tx1"/>
                </a:solidFill>
                <a:latin typeface="Times New Roman" panose="02020603050405020304" pitchFamily="18" charset="0"/>
                <a:cs typeface="Times New Roman" panose="02020603050405020304" pitchFamily="18" charset="0"/>
              </a:rPr>
              <a:t>c</a:t>
            </a:r>
            <a:r>
              <a:rPr lang="en-US" altLang="en-US" sz="2000" noProof="0" dirty="0">
                <a:solidFill>
                  <a:schemeClr val="tx1"/>
                </a:solidFill>
                <a:latin typeface="Times New Roman" panose="02020603050405020304" pitchFamily="18" charset="0"/>
                <a:cs typeface="Times New Roman" panose="02020603050405020304" pitchFamily="18" charset="0"/>
              </a:rPr>
              <a:t> = number of modules in current release that have been changed</a:t>
            </a:r>
          </a:p>
          <a:p>
            <a:pPr marL="231775" lvl="2" indent="0">
              <a:spcBef>
                <a:spcPts val="300"/>
              </a:spcBef>
              <a:buNone/>
            </a:pPr>
            <a:r>
              <a:rPr lang="en-US" altLang="en-US" sz="2000" i="1" noProof="0" dirty="0">
                <a:solidFill>
                  <a:schemeClr val="tx1"/>
                </a:solidFill>
                <a:latin typeface="Times New Roman" panose="02020603050405020304" pitchFamily="18" charset="0"/>
                <a:cs typeface="Times New Roman" panose="02020603050405020304" pitchFamily="18" charset="0"/>
              </a:rPr>
              <a:t>F</a:t>
            </a:r>
            <a:r>
              <a:rPr lang="en-US" altLang="en-US" sz="2000" i="1" baseline="-25000" noProof="0" dirty="0">
                <a:solidFill>
                  <a:schemeClr val="tx1"/>
                </a:solidFill>
                <a:latin typeface="Times New Roman" panose="02020603050405020304" pitchFamily="18" charset="0"/>
                <a:cs typeface="Times New Roman" panose="02020603050405020304" pitchFamily="18" charset="0"/>
              </a:rPr>
              <a:t>a</a:t>
            </a:r>
            <a:r>
              <a:rPr lang="en-US" altLang="en-US" sz="2000" i="1" noProof="0" dirty="0">
                <a:solidFill>
                  <a:schemeClr val="tx1"/>
                </a:solidFill>
                <a:latin typeface="Times New Roman" panose="02020603050405020304" pitchFamily="18" charset="0"/>
                <a:cs typeface="Times New Roman" panose="02020603050405020304" pitchFamily="18" charset="0"/>
              </a:rPr>
              <a:t> </a:t>
            </a:r>
            <a:r>
              <a:rPr lang="en-US" altLang="en-US" sz="2000" noProof="0" dirty="0">
                <a:solidFill>
                  <a:schemeClr val="tx1"/>
                </a:solidFill>
                <a:latin typeface="Times New Roman" panose="02020603050405020304" pitchFamily="18" charset="0"/>
                <a:cs typeface="Times New Roman" panose="02020603050405020304" pitchFamily="18" charset="0"/>
              </a:rPr>
              <a:t>= number of modules in current release that have been added</a:t>
            </a:r>
          </a:p>
          <a:p>
            <a:pPr marL="231775" lvl="2" indent="0">
              <a:spcBef>
                <a:spcPts val="300"/>
              </a:spcBef>
              <a:spcAft>
                <a:spcPts val="2000"/>
              </a:spcAft>
              <a:buNone/>
            </a:pPr>
            <a:r>
              <a:rPr lang="en-US" altLang="en-US" sz="2000" i="1" noProof="0" dirty="0">
                <a:solidFill>
                  <a:schemeClr val="tx1"/>
                </a:solidFill>
                <a:latin typeface="Times New Roman" panose="02020603050405020304" pitchFamily="18" charset="0"/>
                <a:cs typeface="Times New Roman" panose="02020603050405020304" pitchFamily="18" charset="0"/>
              </a:rPr>
              <a:t>F</a:t>
            </a:r>
            <a:r>
              <a:rPr lang="en-US" altLang="en-US" sz="2000" i="1" baseline="-25000" noProof="0" dirty="0">
                <a:solidFill>
                  <a:schemeClr val="tx1"/>
                </a:solidFill>
                <a:latin typeface="Times New Roman" panose="02020603050405020304" pitchFamily="18" charset="0"/>
                <a:cs typeface="Times New Roman" panose="02020603050405020304" pitchFamily="18" charset="0"/>
              </a:rPr>
              <a:t>d</a:t>
            </a:r>
            <a:r>
              <a:rPr lang="en-US" altLang="en-US" sz="2000" i="1" noProof="0" dirty="0">
                <a:solidFill>
                  <a:schemeClr val="tx1"/>
                </a:solidFill>
                <a:latin typeface="Times New Roman" panose="02020603050405020304" pitchFamily="18" charset="0"/>
                <a:cs typeface="Times New Roman" panose="02020603050405020304" pitchFamily="18" charset="0"/>
              </a:rPr>
              <a:t> </a:t>
            </a:r>
            <a:r>
              <a:rPr lang="en-US" altLang="en-US" sz="2000" noProof="0" dirty="0">
                <a:solidFill>
                  <a:schemeClr val="tx1"/>
                </a:solidFill>
                <a:latin typeface="Times New Roman" panose="02020603050405020304" pitchFamily="18" charset="0"/>
                <a:cs typeface="Times New Roman" panose="02020603050405020304" pitchFamily="18" charset="0"/>
              </a:rPr>
              <a:t>= number of preceding release modules deleted</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31775" lvl="2" indent="0">
              <a:spcBef>
                <a:spcPts val="300"/>
              </a:spcBef>
              <a:spcAft>
                <a:spcPts val="2000"/>
              </a:spcAft>
              <a:buNone/>
            </a:pPr>
            <a:r>
              <a:rPr lang="en-US" altLang="en-US" sz="2000" noProof="0" dirty="0">
                <a:solidFill>
                  <a:schemeClr val="tx1"/>
                </a:solidFill>
                <a:latin typeface="Times New Roman" panose="02020603050405020304" pitchFamily="18" charset="0"/>
                <a:cs typeface="Times New Roman" panose="02020603050405020304" pitchFamily="18" charset="0"/>
              </a:rPr>
              <a:t>SMI = [</a:t>
            </a:r>
            <a:r>
              <a:rPr lang="en-US" altLang="en-US" sz="2000" i="1" noProof="0" dirty="0">
                <a:solidFill>
                  <a:schemeClr val="tx1"/>
                </a:solidFill>
                <a:latin typeface="Times New Roman" panose="02020603050405020304" pitchFamily="18" charset="0"/>
                <a:cs typeface="Times New Roman" panose="02020603050405020304" pitchFamily="18" charset="0"/>
              </a:rPr>
              <a:t>M</a:t>
            </a:r>
            <a:r>
              <a:rPr lang="en-US" altLang="en-US" sz="2000" i="1" baseline="-25000" noProof="0" dirty="0">
                <a:solidFill>
                  <a:schemeClr val="tx1"/>
                </a:solidFill>
                <a:latin typeface="Times New Roman" panose="02020603050405020304" pitchFamily="18" charset="0"/>
                <a:cs typeface="Times New Roman" panose="02020603050405020304" pitchFamily="18" charset="0"/>
              </a:rPr>
              <a:t>T</a:t>
            </a:r>
            <a:r>
              <a:rPr lang="en-US" altLang="en-US" sz="2000" noProof="0" dirty="0">
                <a:solidFill>
                  <a:schemeClr val="tx1"/>
                </a:solidFill>
                <a:latin typeface="Times New Roman" panose="02020603050405020304" pitchFamily="18" charset="0"/>
                <a:cs typeface="Times New Roman" panose="02020603050405020304" pitchFamily="18" charset="0"/>
              </a:rPr>
              <a:t> − (</a:t>
            </a:r>
            <a:r>
              <a:rPr lang="en-US" altLang="en-US" sz="2000" i="1" noProof="0" dirty="0">
                <a:solidFill>
                  <a:schemeClr val="tx1"/>
                </a:solidFill>
                <a:latin typeface="Times New Roman" panose="02020603050405020304" pitchFamily="18" charset="0"/>
                <a:cs typeface="Times New Roman" panose="02020603050405020304" pitchFamily="18" charset="0"/>
              </a:rPr>
              <a:t>F</a:t>
            </a:r>
            <a:r>
              <a:rPr lang="en-US" altLang="en-US" sz="2000" i="1" baseline="-25000" noProof="0" dirty="0">
                <a:solidFill>
                  <a:schemeClr val="tx1"/>
                </a:solidFill>
                <a:latin typeface="Times New Roman" panose="02020603050405020304" pitchFamily="18" charset="0"/>
                <a:cs typeface="Times New Roman" panose="02020603050405020304" pitchFamily="18" charset="0"/>
              </a:rPr>
              <a:t>a</a:t>
            </a:r>
            <a:r>
              <a:rPr lang="en-US" altLang="en-US" sz="2000" noProof="0" dirty="0">
                <a:solidFill>
                  <a:schemeClr val="tx1"/>
                </a:solidFill>
                <a:latin typeface="Times New Roman" panose="02020603050405020304" pitchFamily="18" charset="0"/>
                <a:cs typeface="Times New Roman" panose="02020603050405020304" pitchFamily="18" charset="0"/>
              </a:rPr>
              <a:t> + </a:t>
            </a:r>
            <a:r>
              <a:rPr lang="en-US" altLang="en-US" sz="2000" i="1" noProof="0" dirty="0">
                <a:solidFill>
                  <a:schemeClr val="tx1"/>
                </a:solidFill>
                <a:latin typeface="Times New Roman" panose="02020603050405020304" pitchFamily="18" charset="0"/>
                <a:cs typeface="Times New Roman" panose="02020603050405020304" pitchFamily="18" charset="0"/>
              </a:rPr>
              <a:t>F</a:t>
            </a:r>
            <a:r>
              <a:rPr lang="en-US" altLang="en-US" sz="2000" i="1" baseline="-25000" noProof="0" dirty="0">
                <a:solidFill>
                  <a:schemeClr val="tx1"/>
                </a:solidFill>
                <a:latin typeface="Times New Roman" panose="02020603050405020304" pitchFamily="18" charset="0"/>
                <a:cs typeface="Times New Roman" panose="02020603050405020304" pitchFamily="18" charset="0"/>
              </a:rPr>
              <a:t>c</a:t>
            </a:r>
            <a:r>
              <a:rPr lang="en-US" altLang="en-US" sz="2000" i="1" noProof="0" dirty="0">
                <a:solidFill>
                  <a:schemeClr val="tx1"/>
                </a:solidFill>
                <a:latin typeface="Times New Roman" panose="02020603050405020304" pitchFamily="18" charset="0"/>
                <a:cs typeface="Times New Roman" panose="02020603050405020304" pitchFamily="18" charset="0"/>
              </a:rPr>
              <a:t> </a:t>
            </a:r>
            <a:r>
              <a:rPr lang="en-US" altLang="en-US" sz="2000" noProof="0" dirty="0">
                <a:solidFill>
                  <a:schemeClr val="tx1"/>
                </a:solidFill>
                <a:latin typeface="Times New Roman" panose="02020603050405020304" pitchFamily="18" charset="0"/>
                <a:cs typeface="Times New Roman" panose="02020603050405020304" pitchFamily="18" charset="0"/>
              </a:rPr>
              <a:t>+ </a:t>
            </a:r>
            <a:r>
              <a:rPr lang="en-US" altLang="en-US" sz="2000" i="1" noProof="0" dirty="0">
                <a:solidFill>
                  <a:schemeClr val="tx1"/>
                </a:solidFill>
                <a:latin typeface="Times New Roman" panose="02020603050405020304" pitchFamily="18" charset="0"/>
                <a:cs typeface="Times New Roman" panose="02020603050405020304" pitchFamily="18" charset="0"/>
              </a:rPr>
              <a:t>F</a:t>
            </a:r>
            <a:r>
              <a:rPr lang="en-US" altLang="en-US" sz="2000" i="1" baseline="-25000" noProof="0" dirty="0">
                <a:solidFill>
                  <a:schemeClr val="tx1"/>
                </a:solidFill>
                <a:latin typeface="Times New Roman" panose="02020603050405020304" pitchFamily="18" charset="0"/>
                <a:cs typeface="Times New Roman" panose="02020603050405020304" pitchFamily="18" charset="0"/>
              </a:rPr>
              <a:t>d</a:t>
            </a:r>
            <a:r>
              <a:rPr lang="en-US" altLang="en-US" sz="2000" noProof="0" dirty="0">
                <a:solidFill>
                  <a:schemeClr val="tx1"/>
                </a:solidFill>
                <a:latin typeface="Times New Roman" panose="02020603050405020304" pitchFamily="18" charset="0"/>
                <a:cs typeface="Times New Roman" panose="02020603050405020304" pitchFamily="18" charset="0"/>
              </a:rPr>
              <a:t>)]/</a:t>
            </a:r>
            <a:r>
              <a:rPr lang="en-US" altLang="en-US" sz="2000" i="1" noProof="0" dirty="0">
                <a:solidFill>
                  <a:schemeClr val="tx1"/>
                </a:solidFill>
                <a:latin typeface="Times New Roman" panose="02020603050405020304" pitchFamily="18" charset="0"/>
                <a:cs typeface="Times New Roman" panose="02020603050405020304" pitchFamily="18" charset="0"/>
              </a:rPr>
              <a:t>M</a:t>
            </a:r>
            <a:r>
              <a:rPr lang="en-US" altLang="en-US" sz="2000" i="1" baseline="-25000" noProof="0" dirty="0">
                <a:solidFill>
                  <a:schemeClr val="tx1"/>
                </a:solidFill>
                <a:latin typeface="Times New Roman" panose="02020603050405020304" pitchFamily="18" charset="0"/>
                <a:cs typeface="Times New Roman" panose="02020603050405020304" pitchFamily="18" charset="0"/>
              </a:rPr>
              <a:t>T</a:t>
            </a:r>
            <a:endParaRPr lang="en-US" altLang="en-US" sz="1600" noProof="0" dirty="0">
              <a:solidFill>
                <a:schemeClr val="tx1"/>
              </a:solidFill>
              <a:latin typeface="Times New Roman" panose="02020603050405020304" pitchFamily="18" charset="0"/>
              <a:cs typeface="Times New Roman" panose="02020603050405020304" pitchFamily="18" charset="0"/>
            </a:endParaRPr>
          </a:p>
          <a:p>
            <a:pPr>
              <a:spcBef>
                <a:spcPts val="300"/>
              </a:spcBef>
            </a:pPr>
            <a:r>
              <a:rPr lang="en-US" altLang="en-US" sz="2400" noProof="0" dirty="0">
                <a:solidFill>
                  <a:schemeClr val="tx1"/>
                </a:solidFill>
                <a:latin typeface="Times New Roman" panose="02020603050405020304" pitchFamily="18" charset="0"/>
                <a:cs typeface="Times New Roman" panose="02020603050405020304" pitchFamily="18" charset="0"/>
              </a:rPr>
              <a:t>As S</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I approaches 1.0, the product begins to stabilize.</a:t>
            </a:r>
            <a:endParaRPr lang="en-US" altLang="en-US" sz="20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a:p>
        </p:txBody>
      </p:sp>
    </p:spTree>
    <p:extLst>
      <p:ext uri="{BB962C8B-B14F-4D97-AF65-F5344CB8AC3E}">
        <p14:creationId xmlns:p14="http://schemas.microsoft.com/office/powerpoint/2010/main" val="1834824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Process and Project Metrics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5017412"/>
          </a:xfrm>
        </p:spPr>
        <p:txBody>
          <a:bodyPr vert="horz" lIns="91440" tIns="45720" rIns="91440" bIns="45720" rtlCol="0">
            <a:noAutofit/>
          </a:bodyPr>
          <a:lstStyle/>
          <a:p>
            <a:pPr>
              <a:spcAft>
                <a:spcPts val="2200"/>
              </a:spcAft>
            </a:pPr>
            <a:r>
              <a:rPr lang="en-US" sz="2400" b="1" i="1" noProof="0" dirty="0">
                <a:latin typeface="Times New Roman" panose="02020603050405020304" pitchFamily="18" charset="0"/>
                <a:cs typeface="Times New Roman" panose="02020603050405020304" pitchFamily="18" charset="0"/>
              </a:rPr>
              <a:t>Process metrics </a:t>
            </a:r>
            <a:r>
              <a:rPr lang="en-US" sz="2400" noProof="0" dirty="0">
                <a:latin typeface="Times New Roman" panose="02020603050405020304" pitchFamily="18" charset="0"/>
                <a:cs typeface="Times New Roman" panose="02020603050405020304" pitchFamily="18" charset="0"/>
              </a:rPr>
              <a:t>collected across all projects, over long periods of time. Their intent is to provide a set of indicators that lead to long-term software process improvement</a:t>
            </a:r>
          </a:p>
          <a:p>
            <a:r>
              <a:rPr lang="en-US" sz="2400" b="1" i="1" noProof="0" dirty="0">
                <a:latin typeface="Times New Roman" panose="02020603050405020304" pitchFamily="18" charset="0"/>
                <a:cs typeface="Times New Roman" panose="02020603050405020304" pitchFamily="18" charset="0"/>
              </a:rPr>
              <a:t>Project metrics </a:t>
            </a:r>
            <a:r>
              <a:rPr lang="en-US" sz="2400" noProof="0" dirty="0">
                <a:latin typeface="Times New Roman" panose="02020603050405020304" pitchFamily="18" charset="0"/>
                <a:cs typeface="Times New Roman" panose="02020603050405020304" pitchFamily="18" charset="0"/>
              </a:rPr>
              <a:t>enable a software project manager to:</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assess the status of an ongoing project.</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track potential risks.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uncover problem areas before they go “critical.”</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adjust work flow or tasks.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evaluate project team’s ability to control quality of software work products.</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a:p>
        </p:txBody>
      </p:sp>
    </p:spTree>
    <p:extLst>
      <p:ext uri="{BB962C8B-B14F-4D97-AF65-F5344CB8AC3E}">
        <p14:creationId xmlns:p14="http://schemas.microsoft.com/office/powerpoint/2010/main" val="1712270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97651"/>
            <a:ext cx="8458200" cy="1092909"/>
          </a:xfrm>
        </p:spPr>
        <p:txBody>
          <a:bodyPr>
            <a:noAutofit/>
          </a:bodyPr>
          <a:lstStyle/>
          <a:p>
            <a:r>
              <a:rPr lang="en-US" sz="3400" noProof="0" dirty="0">
                <a:latin typeface="Times New Roman" panose="02020603050405020304" pitchFamily="18" charset="0"/>
                <a:cs typeface="Times New Roman" panose="02020603050405020304" pitchFamily="18" charset="0"/>
              </a:rPr>
              <a:t>Determinants of Software Quality and Organizational Effectiveness</a:t>
            </a:r>
          </a:p>
        </p:txBody>
      </p:sp>
      <p:pic>
        <p:nvPicPr>
          <p:cNvPr id="4" name="Picture 3" descr="An illustration displays determinants of software quality and organizational effectiveness.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6811" y="1432064"/>
            <a:ext cx="5290378" cy="4702562"/>
          </a:xfrm>
          <a:prstGeom prst="rect">
            <a:avLst/>
          </a:prstGeom>
        </p:spPr>
      </p:pic>
      <p:sp>
        <p:nvSpPr>
          <p:cNvPr id="9" name="Text Placeholder 6" descr="The diagram shows a class hierarchy wherein the classes are labeled C 211 to C. &#10;">
            <a:extLst>
              <a:ext uri="{FF2B5EF4-FFF2-40B4-BE49-F238E27FC236}">
                <a16:creationId xmlns:a16="http://schemas.microsoft.com/office/drawing/2014/main" id="{F3A6CED8-B6BE-454A-9A91-EF8907CFA9CA}"/>
              </a:ext>
            </a:extLst>
          </p:cNvPr>
          <p:cNvSpPr>
            <a:spLocks noGrp="1"/>
          </p:cNvSpPr>
          <p:nvPr>
            <p:ph type="body" sz="quarter" idx="12"/>
          </p:nvPr>
        </p:nvSpPr>
        <p:spPr>
          <a:xfrm>
            <a:off x="2972487" y="6315075"/>
            <a:ext cx="3199026" cy="20955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18</a:t>
            </a:fld>
            <a:endParaRPr lang="en-US"/>
          </a:p>
        </p:txBody>
      </p:sp>
    </p:spTree>
    <p:extLst>
      <p:ext uri="{BB962C8B-B14F-4D97-AF65-F5344CB8AC3E}">
        <p14:creationId xmlns:p14="http://schemas.microsoft.com/office/powerpoint/2010/main" val="1191055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Process Measurement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3861347"/>
          </a:xfrm>
        </p:spPr>
        <p:txBody>
          <a:bodyPr vert="horz" lIns="91440" tIns="45720" rIns="91440" bIns="45720" rtlCol="0">
            <a:noAutofit/>
          </a:bodyPr>
          <a:lstStyle/>
          <a:p>
            <a:r>
              <a:rPr lang="en-US" altLang="en-US" noProof="0" dirty="0">
                <a:latin typeface="Times New Roman" panose="02020603050405020304" pitchFamily="18" charset="0"/>
                <a:cs typeface="Times New Roman" panose="02020603050405020304" pitchFamily="18" charset="0"/>
              </a:rPr>
              <a:t>We measure the efficacy of a software process indirectly – by deriving metrics based on the outcomes that can be derived from the process:</a:t>
            </a:r>
            <a:endParaRPr lang="en-US" altLang="en-US" sz="1800"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sz="2000" noProof="0" dirty="0">
                <a:solidFill>
                  <a:schemeClr val="tx1"/>
                </a:solidFill>
                <a:latin typeface="Times New Roman" panose="02020603050405020304" pitchFamily="18" charset="0"/>
                <a:cs typeface="Times New Roman" panose="02020603050405020304" pitchFamily="18" charset="0"/>
              </a:rPr>
              <a:t>measures of errors uncovered before release of the software.</a:t>
            </a:r>
          </a:p>
          <a:p>
            <a:pPr marL="291600" indent="-291600">
              <a:spcBef>
                <a:spcPts val="1000"/>
              </a:spcBef>
              <a:spcAft>
                <a:spcPts val="0"/>
              </a:spcAft>
              <a:buFont typeface="Arial" panose="020B0604020202020204" pitchFamily="34" charset="0"/>
              <a:buChar char="•"/>
            </a:pPr>
            <a:r>
              <a:rPr lang="en-US" altLang="en-US" sz="2000" noProof="0" dirty="0">
                <a:solidFill>
                  <a:schemeClr val="tx1"/>
                </a:solidFill>
                <a:latin typeface="Times New Roman" panose="02020603050405020304" pitchFamily="18" charset="0"/>
                <a:cs typeface="Times New Roman" panose="02020603050405020304" pitchFamily="18" charset="0"/>
              </a:rPr>
              <a:t>defects delivered to and reported by end-users.</a:t>
            </a:r>
          </a:p>
          <a:p>
            <a:pPr marL="291600" indent="-291600">
              <a:spcBef>
                <a:spcPts val="1000"/>
              </a:spcBef>
              <a:spcAft>
                <a:spcPts val="0"/>
              </a:spcAft>
              <a:buFont typeface="Arial" panose="020B0604020202020204" pitchFamily="34" charset="0"/>
              <a:buChar char="•"/>
            </a:pPr>
            <a:r>
              <a:rPr lang="en-US" altLang="en-US" sz="2000" noProof="0" dirty="0">
                <a:solidFill>
                  <a:schemeClr val="tx1"/>
                </a:solidFill>
                <a:latin typeface="Times New Roman" panose="02020603050405020304" pitchFamily="18" charset="0"/>
                <a:cs typeface="Times New Roman" panose="02020603050405020304" pitchFamily="18" charset="0"/>
              </a:rPr>
              <a:t>work products delivered (productivity).</a:t>
            </a:r>
          </a:p>
          <a:p>
            <a:pPr marL="291600" indent="-291600">
              <a:spcBef>
                <a:spcPts val="1000"/>
              </a:spcBef>
              <a:spcAft>
                <a:spcPts val="0"/>
              </a:spcAft>
              <a:buFont typeface="Arial" panose="020B0604020202020204" pitchFamily="34" charset="0"/>
              <a:buChar char="•"/>
            </a:pPr>
            <a:r>
              <a:rPr lang="en-US" altLang="en-US" sz="2000" noProof="0" dirty="0">
                <a:solidFill>
                  <a:schemeClr val="tx1"/>
                </a:solidFill>
                <a:latin typeface="Times New Roman" panose="02020603050405020304" pitchFamily="18" charset="0"/>
                <a:cs typeface="Times New Roman" panose="02020603050405020304" pitchFamily="18" charset="0"/>
              </a:rPr>
              <a:t>human effort expended.</a:t>
            </a:r>
          </a:p>
          <a:p>
            <a:pPr marL="291600" indent="-291600">
              <a:spcBef>
                <a:spcPts val="1000"/>
              </a:spcBef>
              <a:spcAft>
                <a:spcPts val="0"/>
              </a:spcAft>
              <a:buFont typeface="Arial" panose="020B0604020202020204" pitchFamily="34" charset="0"/>
              <a:buChar char="•"/>
            </a:pPr>
            <a:r>
              <a:rPr lang="en-US" altLang="en-US" sz="2000" noProof="0" dirty="0">
                <a:solidFill>
                  <a:schemeClr val="tx1"/>
                </a:solidFill>
                <a:latin typeface="Times New Roman" panose="02020603050405020304" pitchFamily="18" charset="0"/>
                <a:cs typeface="Times New Roman" panose="02020603050405020304" pitchFamily="18" charset="0"/>
              </a:rPr>
              <a:t>calendar time expended.</a:t>
            </a:r>
          </a:p>
          <a:p>
            <a:pPr marL="291600" indent="-291600">
              <a:spcBef>
                <a:spcPts val="1000"/>
              </a:spcBef>
              <a:spcAft>
                <a:spcPts val="0"/>
              </a:spcAft>
              <a:buFont typeface="Arial" panose="020B0604020202020204" pitchFamily="34" charset="0"/>
              <a:buChar char="•"/>
            </a:pPr>
            <a:r>
              <a:rPr lang="en-US" altLang="en-US" sz="2000" noProof="0" dirty="0">
                <a:solidFill>
                  <a:schemeClr val="tx1"/>
                </a:solidFill>
                <a:latin typeface="Times New Roman" panose="02020603050405020304" pitchFamily="18" charset="0"/>
                <a:cs typeface="Times New Roman" panose="02020603050405020304" pitchFamily="18" charset="0"/>
              </a:rPr>
              <a:t>schedule conformance.</a:t>
            </a:r>
          </a:p>
          <a:p>
            <a:pPr marL="291600" indent="-291600">
              <a:spcBef>
                <a:spcPts val="1000"/>
              </a:spcBef>
              <a:spcAft>
                <a:spcPts val="0"/>
              </a:spcAft>
              <a:buFont typeface="Arial" panose="020B0604020202020204" pitchFamily="34" charset="0"/>
              <a:buChar char="•"/>
            </a:pPr>
            <a:r>
              <a:rPr lang="en-US" altLang="en-US" sz="2000" noProof="0" dirty="0">
                <a:solidFill>
                  <a:schemeClr val="tx1"/>
                </a:solidFill>
                <a:latin typeface="Times New Roman" panose="02020603050405020304" pitchFamily="18" charset="0"/>
                <a:cs typeface="Times New Roman" panose="02020603050405020304" pitchFamily="18" charset="0"/>
              </a:rPr>
              <a:t>other measures.</a:t>
            </a:r>
            <a:endParaRPr lang="en-US" altLang="en-US" noProof="0" dirty="0">
              <a:latin typeface="Times New Roman" panose="02020603050405020304" pitchFamily="18" charset="0"/>
              <a:cs typeface="Times New Roman" panose="02020603050405020304" pitchFamily="18" charset="0"/>
            </a:endParaRPr>
          </a:p>
        </p:txBody>
      </p:sp>
      <p:sp>
        <p:nvSpPr>
          <p:cNvPr id="13" name="Content Placeholder 12"/>
          <p:cNvSpPr>
            <a:spLocks noGrp="1"/>
          </p:cNvSpPr>
          <p:nvPr>
            <p:ph sz="quarter" idx="18"/>
          </p:nvPr>
        </p:nvSpPr>
        <p:spPr>
          <a:xfrm>
            <a:off x="342900" y="5348178"/>
            <a:ext cx="8458200" cy="786808"/>
          </a:xfrm>
        </p:spPr>
        <p:txBody>
          <a:bodyPr>
            <a:normAutofit/>
          </a:bodyPr>
          <a:lstStyle/>
          <a:p>
            <a:r>
              <a:rPr lang="en-US" altLang="en-US" noProof="0" dirty="0">
                <a:latin typeface="Times New Roman" panose="02020603050405020304" pitchFamily="18" charset="0"/>
                <a:cs typeface="Times New Roman" panose="02020603050405020304" pitchFamily="18" charset="0"/>
              </a:rPr>
              <a:t>We also derive process metrics by measuring the characteristics of specific software engineering tasks</a:t>
            </a:r>
            <a:endParaRPr lang="en-US"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19</a:t>
            </a:fld>
            <a:endParaRPr lang="en-US"/>
          </a:p>
        </p:txBody>
      </p:sp>
    </p:spTree>
    <p:extLst>
      <p:ext uri="{BB962C8B-B14F-4D97-AF65-F5344CB8AC3E}">
        <p14:creationId xmlns:p14="http://schemas.microsoft.com/office/powerpoint/2010/main" val="2774795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Measures, Metrics, and Indicators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3515183"/>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A </a:t>
            </a:r>
            <a:r>
              <a:rPr lang="en-US" altLang="en-US" sz="2400" b="1" i="1" noProof="0" dirty="0">
                <a:solidFill>
                  <a:schemeClr val="tx1"/>
                </a:solidFill>
                <a:latin typeface="Times New Roman" panose="02020603050405020304" pitchFamily="18" charset="0"/>
                <a:cs typeface="Times New Roman" panose="02020603050405020304" pitchFamily="18" charset="0"/>
              </a:rPr>
              <a:t>measure</a:t>
            </a:r>
            <a:r>
              <a:rPr lang="en-US" altLang="en-US" sz="2400" noProof="0" dirty="0">
                <a:solidFill>
                  <a:schemeClr val="tx1"/>
                </a:solidFill>
                <a:latin typeface="Times New Roman" panose="02020603050405020304" pitchFamily="18" charset="0"/>
                <a:cs typeface="Times New Roman" panose="02020603050405020304" pitchFamily="18" charset="0"/>
              </a:rPr>
              <a:t> provides a quantitative indication of the extent, amount, dimension, capacity, or size of some attribute of a product or process.</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A</a:t>
            </a:r>
            <a:r>
              <a:rPr lang="en-US" altLang="en-US" sz="2400" i="1" noProof="0" dirty="0">
                <a:solidFill>
                  <a:schemeClr val="tx1"/>
                </a:solidFill>
                <a:latin typeface="Times New Roman" panose="02020603050405020304" pitchFamily="18" charset="0"/>
                <a:cs typeface="Times New Roman" panose="02020603050405020304" pitchFamily="18" charset="0"/>
              </a:rPr>
              <a:t> </a:t>
            </a:r>
            <a:r>
              <a:rPr lang="en-US" altLang="en-US" sz="2400" b="1" i="1" noProof="0" dirty="0">
                <a:solidFill>
                  <a:schemeClr val="tx1"/>
                </a:solidFill>
                <a:latin typeface="Times New Roman" panose="02020603050405020304" pitchFamily="18" charset="0"/>
                <a:cs typeface="Times New Roman" panose="02020603050405020304" pitchFamily="18" charset="0"/>
              </a:rPr>
              <a:t>metric</a:t>
            </a:r>
            <a:r>
              <a:rPr lang="en-US" altLang="en-US" sz="2400" noProof="0" dirty="0">
                <a:solidFill>
                  <a:schemeClr val="tx1"/>
                </a:solidFill>
                <a:latin typeface="Times New Roman" panose="02020603050405020304" pitchFamily="18" charset="0"/>
                <a:cs typeface="Times New Roman" panose="02020603050405020304" pitchFamily="18" charset="0"/>
              </a:rPr>
              <a:t> is a quantitative measure of the degree to which a system, component, or process possesses a given attribute.</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An </a:t>
            </a:r>
            <a:r>
              <a:rPr lang="en-US" altLang="en-US" sz="2400" b="1" i="1" noProof="0" dirty="0">
                <a:solidFill>
                  <a:schemeClr val="tx1"/>
                </a:solidFill>
                <a:latin typeface="Times New Roman" panose="02020603050405020304" pitchFamily="18" charset="0"/>
                <a:cs typeface="Times New Roman" panose="02020603050405020304" pitchFamily="18" charset="0"/>
              </a:rPr>
              <a:t>indicator</a:t>
            </a:r>
            <a:r>
              <a:rPr lang="en-US" altLang="en-US" sz="2400" noProof="0" dirty="0">
                <a:solidFill>
                  <a:schemeClr val="tx1"/>
                </a:solidFill>
                <a:latin typeface="Times New Roman" panose="02020603050405020304" pitchFamily="18" charset="0"/>
                <a:cs typeface="Times New Roman" panose="02020603050405020304" pitchFamily="18" charset="0"/>
              </a:rPr>
              <a:t> is a metric or combination of metrics that provide insight into the software process, a software project, or the product itself.</a:t>
            </a:r>
            <a:endParaRPr lang="en-US" sz="16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Process Metrics Guidelines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54932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Use common sense and organizational sensitivity when interpreting metrics data.</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Provide regular feedback to the individuals and teams who collect measures and metrics.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Don’t use metrics to appraise individuals.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Work with practitioners and teams to set clear goals and metrics that will be used to achieve them.</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Never use metrics to threaten individuals or teams.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Metrics data that indicate a problem area should not be considered “negative.” These data are merely an indicator for process improvement.</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Don’t obsess on a single metric to the exclusion of other important metrics.</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20</a:t>
            </a:fld>
            <a:endParaRPr lang="en-US"/>
          </a:p>
        </p:txBody>
      </p:sp>
    </p:spTree>
    <p:extLst>
      <p:ext uri="{BB962C8B-B14F-4D97-AF65-F5344CB8AC3E}">
        <p14:creationId xmlns:p14="http://schemas.microsoft.com/office/powerpoint/2010/main" val="688430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Software Measurement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7"/>
            <a:ext cx="8191500" cy="4810583"/>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Direct measures</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of the software process include cost and effort applied.</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Direct measures of the product include lines of code (L</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C) produced, execution speed, memory size, and defects reported over some set period of time.</a:t>
            </a:r>
          </a:p>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Indirect measures </a:t>
            </a:r>
            <a:r>
              <a:rPr lang="en-US" sz="2400" noProof="0" dirty="0">
                <a:latin typeface="Times New Roman" panose="02020603050405020304" pitchFamily="18" charset="0"/>
                <a:cs typeface="Times New Roman" panose="02020603050405020304" pitchFamily="18" charset="0"/>
              </a:rPr>
              <a:t>of the product include functionality, quality, complexity, efficiency, reliability, maintainability, and many others.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Direct measures are relatively easy to collect, the quality and functionality of software are more difficult to assess and can be measured only indirectly.</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21</a:t>
            </a:fld>
            <a:endParaRPr lang="en-US"/>
          </a:p>
        </p:txBody>
      </p:sp>
    </p:spTree>
    <p:extLst>
      <p:ext uri="{BB962C8B-B14F-4D97-AF65-F5344CB8AC3E}">
        <p14:creationId xmlns:p14="http://schemas.microsoft.com/office/powerpoint/2010/main" val="3606691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Normalized Size-Oriented Metrics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026812"/>
          </a:xfrm>
        </p:spPr>
        <p:txBody>
          <a:bodyPr vert="horz" lIns="91440" tIns="45720" rIns="91440" bIns="45720" rtlCol="0">
            <a:noAutofit/>
          </a:bodyPr>
          <a:lstStyle/>
          <a:p>
            <a:pPr marL="285750" indent="-285750">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errors per K</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L</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O</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C (thousand lines of code)</a:t>
            </a:r>
          </a:p>
          <a:p>
            <a:pPr marL="285750" indent="-285750">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defects per K</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L</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O</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C</a:t>
            </a:r>
          </a:p>
          <a:p>
            <a:pPr marL="285750" indent="-285750">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 per L</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O</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C</a:t>
            </a:r>
          </a:p>
          <a:p>
            <a:pPr marL="285750" indent="-285750">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pages of documentation per K</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L</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O</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C</a:t>
            </a:r>
          </a:p>
          <a:p>
            <a:pPr marL="285750" indent="-285750">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errors per person-month</a:t>
            </a:r>
          </a:p>
          <a:p>
            <a:pPr marL="285750" indent="-285750">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errors per review hour</a:t>
            </a:r>
          </a:p>
          <a:p>
            <a:pPr marL="285750" indent="-285750">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L</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O</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C per person-month</a:t>
            </a:r>
          </a:p>
          <a:p>
            <a:pPr marL="285750" indent="-285750">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 per page of documentation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22</a:t>
            </a:fld>
            <a:endParaRPr lang="en-US"/>
          </a:p>
        </p:txBody>
      </p:sp>
    </p:spTree>
    <p:extLst>
      <p:ext uri="{BB962C8B-B14F-4D97-AF65-F5344CB8AC3E}">
        <p14:creationId xmlns:p14="http://schemas.microsoft.com/office/powerpoint/2010/main" val="4117418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20100" cy="678611"/>
          </a:xfrm>
        </p:spPr>
        <p:txBody>
          <a:bodyPr>
            <a:noAutofit/>
          </a:bodyPr>
          <a:lstStyle/>
          <a:p>
            <a:r>
              <a:rPr lang="en-US" sz="3600" noProof="0" dirty="0">
                <a:latin typeface="Times New Roman" panose="02020603050405020304" pitchFamily="18" charset="0"/>
                <a:cs typeface="Times New Roman" panose="02020603050405020304" pitchFamily="18" charset="0"/>
              </a:rPr>
              <a:t>Normalized Function-Oriented Metrics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2796726"/>
          </a:xfrm>
        </p:spPr>
        <p:txBody>
          <a:bodyPr vert="horz" lIns="91440" tIns="45720" rIns="91440" bIns="45720" rtlCol="0">
            <a:noAutofit/>
          </a:bodyPr>
          <a:lstStyle/>
          <a:p>
            <a:pPr>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errors per F</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P (thousand lines of code)</a:t>
            </a:r>
          </a:p>
          <a:p>
            <a:pPr>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defects per F</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P</a:t>
            </a:r>
          </a:p>
          <a:p>
            <a:pPr>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 per F</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P</a:t>
            </a:r>
          </a:p>
          <a:p>
            <a:pPr>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pages of documentation per F</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P</a:t>
            </a:r>
          </a:p>
          <a:p>
            <a:pPr>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F</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P per person-month</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23</a:t>
            </a:fld>
            <a:endParaRPr lang="en-US"/>
          </a:p>
        </p:txBody>
      </p:sp>
    </p:spTree>
    <p:extLst>
      <p:ext uri="{BB962C8B-B14F-4D97-AF65-F5344CB8AC3E}">
        <p14:creationId xmlns:p14="http://schemas.microsoft.com/office/powerpoint/2010/main" val="3303625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3600" noProof="0" dirty="0">
                <a:latin typeface="Times New Roman" panose="02020603050405020304" pitchFamily="18" charset="0"/>
                <a:cs typeface="Times New Roman" panose="02020603050405020304" pitchFamily="18" charset="0"/>
              </a:rPr>
              <a:t>Why Opt For Function-Oriented Metrics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306886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Programming language independent.</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Used readily countable characteristics that are determined early in the software process.</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Does not “penalize” inventive (short) implementations that use fewer L</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O</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C that other more clumsy versions.</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Makes it easier to measure the impact of reusable components.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24</a:t>
            </a:fld>
            <a:endParaRPr lang="en-US"/>
          </a:p>
        </p:txBody>
      </p:sp>
    </p:spTree>
    <p:extLst>
      <p:ext uri="{BB962C8B-B14F-4D97-AF65-F5344CB8AC3E}">
        <p14:creationId xmlns:p14="http://schemas.microsoft.com/office/powerpoint/2010/main" val="2299710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Software Quality Metrics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2565947"/>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Correctness. </a:t>
            </a:r>
            <a:r>
              <a:rPr lang="en-US" sz="2400" noProof="0" dirty="0">
                <a:latin typeface="Times New Roman" panose="02020603050405020304" pitchFamily="18" charset="0"/>
                <a:cs typeface="Times New Roman" panose="02020603050405020304" pitchFamily="18" charset="0"/>
              </a:rPr>
              <a:t>degree to which the software performs its required function (for example, defects per K</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C).</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Maintainability.</a:t>
            </a:r>
            <a:r>
              <a:rPr lang="en-US" sz="24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degree to which a program is amenable to change </a:t>
            </a:r>
            <a:r>
              <a:rPr lang="en-US" sz="2400" noProof="0" dirty="0">
                <a:latin typeface="Times New Roman" panose="02020603050405020304" pitchFamily="18" charset="0"/>
                <a:cs typeface="Times New Roman" panose="02020603050405020304" pitchFamily="18" charset="0"/>
              </a:rPr>
              <a:t>(for example, 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T</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T</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C - mean time to change).</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Integrity. </a:t>
            </a:r>
            <a:r>
              <a:rPr lang="en-US" altLang="en-US" sz="2400" noProof="0" dirty="0">
                <a:latin typeface="Times New Roman" panose="02020603050405020304" pitchFamily="18" charset="0"/>
                <a:cs typeface="Times New Roman" panose="02020603050405020304" pitchFamily="18" charset="0"/>
              </a:rPr>
              <a:t>degree to which a program is impervious to outside attack.</a:t>
            </a:r>
            <a:endParaRPr lang="en-US" sz="2400" noProof="0" dirty="0">
              <a:latin typeface="Times New Roman" panose="02020603050405020304" pitchFamily="18" charset="0"/>
              <a:cs typeface="Times New Roman" panose="02020603050405020304" pitchFamily="18" charset="0"/>
            </a:endParaRPr>
          </a:p>
        </p:txBody>
      </p:sp>
      <p:graphicFrame>
        <p:nvGraphicFramePr>
          <p:cNvPr id="5" name="Object 4">
            <a:extLst>
              <a:ext uri="{FF2B5EF4-FFF2-40B4-BE49-F238E27FC236}">
                <a16:creationId xmlns:a16="http://schemas.microsoft.com/office/drawing/2014/main" id="{8514F9F8-9E48-44F2-AFD9-3766A2B87145}"/>
              </a:ext>
            </a:extLst>
          </p:cNvPr>
          <p:cNvGraphicFramePr>
            <a:graphicFrameLocks noChangeAspect="1"/>
          </p:cNvGraphicFramePr>
          <p:nvPr>
            <p:extLst>
              <p:ext uri="{D42A27DB-BD31-4B8C-83A1-F6EECF244321}">
                <p14:modId xmlns:p14="http://schemas.microsoft.com/office/powerpoint/2010/main" val="411155555"/>
              </p:ext>
            </p:extLst>
          </p:nvPr>
        </p:nvGraphicFramePr>
        <p:xfrm>
          <a:off x="707573" y="4009811"/>
          <a:ext cx="5048737" cy="544471"/>
        </p:xfrm>
        <a:graphic>
          <a:graphicData uri="http://schemas.openxmlformats.org/presentationml/2006/ole">
            <mc:AlternateContent xmlns:mc="http://schemas.openxmlformats.org/markup-compatibility/2006">
              <mc:Choice xmlns:v="urn:schemas-microsoft-com:vml" Requires="v">
                <p:oleObj spid="_x0000_s1032" name="Equation" r:id="rId3" imgW="2590560" imgH="279360" progId="Equation.DSMT4">
                  <p:embed/>
                </p:oleObj>
              </mc:Choice>
              <mc:Fallback>
                <p:oleObj name="Equation" r:id="rId3" imgW="2590560" imgH="279360" progId="Equation.DSMT4">
                  <p:embed/>
                  <p:pic>
                    <p:nvPicPr>
                      <p:cNvPr id="0" name=""/>
                      <p:cNvPicPr/>
                      <p:nvPr/>
                    </p:nvPicPr>
                    <p:blipFill>
                      <a:blip r:embed="rId4"/>
                      <a:stretch>
                        <a:fillRect/>
                      </a:stretch>
                    </p:blipFill>
                    <p:spPr>
                      <a:xfrm>
                        <a:off x="707573" y="4009811"/>
                        <a:ext cx="5048737" cy="544471"/>
                      </a:xfrm>
                      <a:prstGeom prst="rect">
                        <a:avLst/>
                      </a:prstGeom>
                    </p:spPr>
                  </p:pic>
                </p:oleObj>
              </mc:Fallback>
            </mc:AlternateContent>
          </a:graphicData>
        </a:graphic>
      </p:graphicFrame>
      <p:sp>
        <p:nvSpPr>
          <p:cNvPr id="10" name="Content Placeholder 9"/>
          <p:cNvSpPr>
            <a:spLocks noGrp="1"/>
          </p:cNvSpPr>
          <p:nvPr>
            <p:ph sz="quarter" idx="15"/>
          </p:nvPr>
        </p:nvSpPr>
        <p:spPr>
          <a:xfrm>
            <a:off x="664029" y="4637315"/>
            <a:ext cx="6117771" cy="944207"/>
          </a:xfrm>
        </p:spPr>
        <p:txBody>
          <a:bodyPr>
            <a:noAutofit/>
          </a:bodyPr>
          <a:lstStyle/>
          <a:p>
            <a:r>
              <a:rPr lang="en-US" sz="2400" noProof="0" dirty="0">
                <a:latin typeface="Times New Roman" panose="02020603050405020304" pitchFamily="18" charset="0"/>
                <a:cs typeface="Times New Roman" panose="02020603050405020304" pitchFamily="18" charset="0"/>
              </a:rPr>
              <a:t>threat = probability specific attack occurs</a:t>
            </a:r>
          </a:p>
          <a:p>
            <a:r>
              <a:rPr lang="en-US" sz="2400" noProof="0" dirty="0">
                <a:latin typeface="Times New Roman" panose="02020603050405020304" pitchFamily="18" charset="0"/>
                <a:cs typeface="Times New Roman" panose="02020603050405020304" pitchFamily="18" charset="0"/>
              </a:rPr>
              <a:t>security = probability specific attack is repelled</a:t>
            </a:r>
            <a:endParaRPr lang="en-US" sz="2400" noProof="0" dirty="0"/>
          </a:p>
        </p:txBody>
      </p:sp>
      <p:sp>
        <p:nvSpPr>
          <p:cNvPr id="12" name="Content Placeholder 11"/>
          <p:cNvSpPr>
            <a:spLocks noGrp="1"/>
          </p:cNvSpPr>
          <p:nvPr>
            <p:ph sz="quarter" idx="17"/>
          </p:nvPr>
        </p:nvSpPr>
        <p:spPr>
          <a:xfrm>
            <a:off x="342900" y="5834747"/>
            <a:ext cx="8458200" cy="424949"/>
          </a:xfrm>
        </p:spPr>
        <p:txBody>
          <a:bodyPr>
            <a:normAutofit lnSpcReduction="10000"/>
          </a:bodyPr>
          <a:lstStyle/>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Usability. </a:t>
            </a:r>
            <a:r>
              <a:rPr lang="en-US" sz="2400" noProof="0" dirty="0">
                <a:latin typeface="Times New Roman" panose="02020603050405020304" pitchFamily="18" charset="0"/>
                <a:cs typeface="Times New Roman" panose="02020603050405020304" pitchFamily="18" charset="0"/>
              </a:rPr>
              <a:t>quantifies ease of use (for example, error rate).</a:t>
            </a:r>
            <a:endParaRPr lang="en-US" sz="24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25</a:t>
            </a:fld>
            <a:endParaRPr lang="en-US"/>
          </a:p>
        </p:txBody>
      </p:sp>
    </p:spTree>
    <p:extLst>
      <p:ext uri="{BB962C8B-B14F-4D97-AF65-F5344CB8AC3E}">
        <p14:creationId xmlns:p14="http://schemas.microsoft.com/office/powerpoint/2010/main" val="882936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Defect Removal Efficiency (D</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1216120"/>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D</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E is a measure of the filtering ability of quality assurance and control actions as they are applied throughout all process framework activities.</a:t>
            </a:r>
          </a:p>
        </p:txBody>
      </p:sp>
      <p:sp>
        <p:nvSpPr>
          <p:cNvPr id="10" name="Content Placeholder 9"/>
          <p:cNvSpPr>
            <a:spLocks noGrp="1"/>
          </p:cNvSpPr>
          <p:nvPr>
            <p:ph sz="quarter" idx="15"/>
          </p:nvPr>
        </p:nvSpPr>
        <p:spPr>
          <a:xfrm>
            <a:off x="342900" y="2737357"/>
            <a:ext cx="8458200" cy="3213219"/>
          </a:xfrm>
        </p:spPr>
        <p:txBody>
          <a:bodyPr>
            <a:normAutofit/>
          </a:bodyPr>
          <a:lstStyle/>
          <a:p>
            <a:pPr indent="896938"/>
            <a:r>
              <a:rPr lang="en-US" altLang="en-US" sz="2400" noProof="0" dirty="0">
                <a:latin typeface="Times New Roman" panose="02020603050405020304" pitchFamily="18" charset="0"/>
                <a:cs typeface="Times New Roman" panose="02020603050405020304" pitchFamily="18" charset="0"/>
              </a:rPr>
              <a:t>D</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R</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E = </a:t>
            </a:r>
            <a:r>
              <a:rPr lang="en-US" altLang="en-US" sz="2400" i="1" noProof="0" dirty="0">
                <a:latin typeface="Times New Roman" panose="02020603050405020304" pitchFamily="18" charset="0"/>
                <a:cs typeface="Times New Roman" panose="02020603050405020304" pitchFamily="18" charset="0"/>
              </a:rPr>
              <a:t>E</a:t>
            </a:r>
            <a:r>
              <a:rPr lang="en-US" altLang="en-US" sz="2400" noProof="0" dirty="0">
                <a:latin typeface="Times New Roman" panose="02020603050405020304" pitchFamily="18" charset="0"/>
                <a:cs typeface="Times New Roman" panose="02020603050405020304" pitchFamily="18" charset="0"/>
              </a:rPr>
              <a:t> / (</a:t>
            </a:r>
            <a:r>
              <a:rPr lang="en-US" altLang="en-US" sz="2400" i="1" noProof="0" dirty="0">
                <a:latin typeface="Times New Roman" panose="02020603050405020304" pitchFamily="18" charset="0"/>
                <a:cs typeface="Times New Roman" panose="02020603050405020304" pitchFamily="18" charset="0"/>
              </a:rPr>
              <a:t>E</a:t>
            </a:r>
            <a:r>
              <a:rPr lang="en-US" altLang="en-US" sz="2400" noProof="0" dirty="0">
                <a:latin typeface="Times New Roman" panose="02020603050405020304" pitchFamily="18" charset="0"/>
                <a:cs typeface="Times New Roman" panose="02020603050405020304" pitchFamily="18" charset="0"/>
              </a:rPr>
              <a:t> + </a:t>
            </a:r>
            <a:r>
              <a:rPr lang="en-US" altLang="en-US" sz="2400" i="1" noProof="0" dirty="0">
                <a:latin typeface="Times New Roman" panose="02020603050405020304" pitchFamily="18" charset="0"/>
                <a:cs typeface="Times New Roman" panose="02020603050405020304" pitchFamily="18" charset="0"/>
              </a:rPr>
              <a:t>D</a:t>
            </a:r>
            <a:r>
              <a:rPr lang="en-US" altLang="en-US" sz="2400" noProof="0" dirty="0">
                <a:latin typeface="Times New Roman" panose="02020603050405020304" pitchFamily="18" charset="0"/>
                <a:cs typeface="Times New Roman" panose="02020603050405020304" pitchFamily="18" charset="0"/>
              </a:rPr>
              <a:t>)</a:t>
            </a:r>
          </a:p>
          <a:p>
            <a:pPr indent="892175"/>
            <a:r>
              <a:rPr lang="en-US" altLang="en-US" sz="2400" noProof="0" dirty="0">
                <a:latin typeface="Times New Roman" panose="02020603050405020304" pitchFamily="18" charset="0"/>
                <a:cs typeface="Times New Roman" panose="02020603050405020304" pitchFamily="18" charset="0"/>
              </a:rPr>
              <a:t>E = number of errors found before delivery</a:t>
            </a:r>
          </a:p>
          <a:p>
            <a:pPr indent="892175"/>
            <a:r>
              <a:rPr lang="en-US" altLang="en-US" sz="2400" noProof="0" dirty="0">
                <a:latin typeface="Times New Roman" panose="02020603050405020304" pitchFamily="18" charset="0"/>
                <a:cs typeface="Times New Roman" panose="02020603050405020304" pitchFamily="18" charset="0"/>
              </a:rPr>
              <a:t>D = number or errors found after delivery</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ideal value for D</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E is 1. No defects (</a:t>
            </a:r>
            <a:r>
              <a:rPr lang="en-US" sz="2400" i="1" noProof="0" dirty="0">
                <a:latin typeface="Times New Roman" panose="02020603050405020304" pitchFamily="18" charset="0"/>
                <a:cs typeface="Times New Roman" panose="02020603050405020304" pitchFamily="18" charset="0"/>
              </a:rPr>
              <a:t>D</a:t>
            </a:r>
            <a:r>
              <a:rPr lang="en-US" sz="2400" noProof="0" dirty="0">
                <a:latin typeface="Times New Roman" panose="02020603050405020304" pitchFamily="18" charset="0"/>
                <a:cs typeface="Times New Roman" panose="02020603050405020304" pitchFamily="18" charset="0"/>
              </a:rPr>
              <a:t> = 0) are found be the consumers of a work product after delivery.</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value of D</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E begins to approach as </a:t>
            </a:r>
            <a:r>
              <a:rPr lang="en-US" sz="2400" i="1" noProof="0" dirty="0">
                <a:latin typeface="Times New Roman" panose="02020603050405020304" pitchFamily="18" charset="0"/>
                <a:cs typeface="Times New Roman" panose="02020603050405020304" pitchFamily="18" charset="0"/>
              </a:rPr>
              <a:t>E </a:t>
            </a:r>
            <a:r>
              <a:rPr lang="en-US" sz="2400" noProof="0" dirty="0">
                <a:latin typeface="Times New Roman" panose="02020603050405020304" pitchFamily="18" charset="0"/>
                <a:cs typeface="Times New Roman" panose="02020603050405020304" pitchFamily="18" charset="0"/>
              </a:rPr>
              <a:t>increases many the team is catching its own errors.</a:t>
            </a:r>
            <a:endParaRPr lang="en-US" sz="24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26</a:t>
            </a:fld>
            <a:endParaRPr lang="en-US"/>
          </a:p>
        </p:txBody>
      </p:sp>
    </p:spTree>
    <p:extLst>
      <p:ext uri="{BB962C8B-B14F-4D97-AF65-F5344CB8AC3E}">
        <p14:creationId xmlns:p14="http://schemas.microsoft.com/office/powerpoint/2010/main" val="3085807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Goal Driven Metrics Program</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71884" y="1126672"/>
            <a:ext cx="8191500" cy="4816928"/>
          </a:xfrm>
        </p:spPr>
        <p:txBody>
          <a:bodyPr vert="horz" lIns="91440" tIns="45720" rIns="91440" bIns="45720" rtlCol="0">
            <a:noAutofit/>
          </a:bodyPr>
          <a:lstStyle/>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Identify your business goals.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Identify what you want to know or learn.</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Identify your subgoals.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Identify the entities and attributes related to your subgoals.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Formalize your measurement goals.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Identify quantifiable questions and the related indicators that you will use to help you achieve your measurement goals.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Identify the data elements that you will collect to construct the indicators.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Identify the measures to be used, and make these definitions operational.</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Identify the actions that you will take to implement the measures.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Prepare a plan for implementing the measures.</a:t>
            </a:r>
            <a:endParaRPr lang="en-US" alt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27</a:t>
            </a:fld>
            <a:endParaRPr lang="en-US"/>
          </a:p>
        </p:txBody>
      </p:sp>
    </p:spTree>
    <p:extLst>
      <p:ext uri="{BB962C8B-B14F-4D97-AF65-F5344CB8AC3E}">
        <p14:creationId xmlns:p14="http://schemas.microsoft.com/office/powerpoint/2010/main" val="3291961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Metrics for Small </a:t>
            </a:r>
            <a:r>
              <a:rPr lang="en-US" sz="4000" noProof="0" dirty="0" err="1">
                <a:latin typeface="Times New Roman" panose="02020603050405020304" pitchFamily="18" charset="0"/>
                <a:cs typeface="Times New Roman" panose="02020603050405020304" pitchFamily="18" charset="0"/>
              </a:rPr>
              <a:t>Orfanizations</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71884" y="1126672"/>
            <a:ext cx="8191500" cy="3902528"/>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time (hours or days) elapsed from the time a request is made until evaluation is complete,</a:t>
            </a:r>
            <a:r>
              <a:rPr lang="en-US" altLang="en-US" i="1" noProof="0" dirty="0">
                <a:latin typeface="Times New Roman" panose="02020603050405020304" pitchFamily="18" charset="0"/>
                <a:cs typeface="Times New Roman" panose="02020603050405020304" pitchFamily="18" charset="0"/>
              </a:rPr>
              <a:t> t</a:t>
            </a:r>
            <a:r>
              <a:rPr lang="en-US" altLang="en-US" i="1" baseline="-25000" noProof="0" dirty="0">
                <a:latin typeface="Times New Roman" panose="02020603050405020304" pitchFamily="18" charset="0"/>
                <a:cs typeface="Times New Roman" panose="02020603050405020304" pitchFamily="18" charset="0"/>
              </a:rPr>
              <a:t>queue</a:t>
            </a:r>
            <a:r>
              <a:rPr lang="en-US" altLang="en-US" noProof="0" dirty="0">
                <a:latin typeface="Times New Roman" panose="02020603050405020304" pitchFamily="18" charset="0"/>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effort (person-hours) to perform the evaluation, </a:t>
            </a:r>
            <a:r>
              <a:rPr lang="en-US" altLang="en-US" i="1" noProof="0" dirty="0">
                <a:latin typeface="Times New Roman" panose="02020603050405020304" pitchFamily="18" charset="0"/>
                <a:cs typeface="Times New Roman" panose="02020603050405020304" pitchFamily="18" charset="0"/>
              </a:rPr>
              <a:t>W</a:t>
            </a:r>
            <a:r>
              <a:rPr lang="en-US" altLang="en-US" i="1" baseline="-25000" noProof="0" dirty="0">
                <a:latin typeface="Times New Roman" panose="02020603050405020304" pitchFamily="18" charset="0"/>
                <a:cs typeface="Times New Roman" panose="02020603050405020304" pitchFamily="18" charset="0"/>
              </a:rPr>
              <a:t>eval</a:t>
            </a:r>
            <a:r>
              <a:rPr lang="en-US" altLang="en-US" noProof="0" dirty="0">
                <a:latin typeface="Times New Roman" panose="02020603050405020304" pitchFamily="18" charset="0"/>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time (hours or days) elapsed from completion of evaluation to assignment of change order to personnel, </a:t>
            </a:r>
            <a:r>
              <a:rPr lang="en-US" altLang="en-US" i="1" noProof="0" dirty="0">
                <a:latin typeface="Times New Roman" panose="02020603050405020304" pitchFamily="18" charset="0"/>
                <a:cs typeface="Times New Roman" panose="02020603050405020304" pitchFamily="18" charset="0"/>
              </a:rPr>
              <a:t>t</a:t>
            </a:r>
            <a:r>
              <a:rPr lang="en-US" altLang="en-US" i="1" baseline="-25000" noProof="0" dirty="0">
                <a:latin typeface="Times New Roman" panose="02020603050405020304" pitchFamily="18" charset="0"/>
                <a:cs typeface="Times New Roman" panose="02020603050405020304" pitchFamily="18" charset="0"/>
              </a:rPr>
              <a:t>eval</a:t>
            </a:r>
            <a:r>
              <a:rPr lang="en-US" altLang="en-US" i="1" noProof="0" dirty="0">
                <a:latin typeface="Times New Roman" panose="02020603050405020304" pitchFamily="18" charset="0"/>
                <a:cs typeface="Times New Roman" panose="02020603050405020304" pitchFamily="18" charset="0"/>
              </a:rPr>
              <a:t>.</a:t>
            </a:r>
            <a:endParaRPr lang="en-US" alt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effort (person-hours) required to make the change, </a:t>
            </a:r>
            <a:r>
              <a:rPr lang="en-US" altLang="en-US" i="1" noProof="0" dirty="0">
                <a:latin typeface="Times New Roman" panose="02020603050405020304" pitchFamily="18" charset="0"/>
                <a:cs typeface="Times New Roman" panose="02020603050405020304" pitchFamily="18" charset="0"/>
              </a:rPr>
              <a:t>W</a:t>
            </a:r>
            <a:r>
              <a:rPr lang="en-US" altLang="en-US" i="1" baseline="-25000" noProof="0" dirty="0">
                <a:latin typeface="Times New Roman" panose="02020603050405020304" pitchFamily="18" charset="0"/>
                <a:cs typeface="Times New Roman" panose="02020603050405020304" pitchFamily="18" charset="0"/>
              </a:rPr>
              <a:t>change</a:t>
            </a:r>
            <a:r>
              <a:rPr lang="en-US" altLang="en-US" i="1" noProof="0" dirty="0">
                <a:latin typeface="Times New Roman" panose="02020603050405020304" pitchFamily="18" charset="0"/>
                <a:cs typeface="Times New Roman" panose="02020603050405020304" pitchFamily="18" charset="0"/>
              </a:rPr>
              <a:t>.</a:t>
            </a:r>
            <a:endParaRPr lang="en-US" alt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time required (hours or days) to make the change, </a:t>
            </a:r>
            <a:r>
              <a:rPr lang="en-US" altLang="en-US" i="1" noProof="0" dirty="0">
                <a:latin typeface="Times New Roman" panose="02020603050405020304" pitchFamily="18" charset="0"/>
                <a:cs typeface="Times New Roman" panose="02020603050405020304" pitchFamily="18" charset="0"/>
              </a:rPr>
              <a:t>t</a:t>
            </a:r>
            <a:r>
              <a:rPr lang="en-US" altLang="en-US" i="1" baseline="-25000" noProof="0" dirty="0">
                <a:latin typeface="Times New Roman" panose="02020603050405020304" pitchFamily="18" charset="0"/>
                <a:cs typeface="Times New Roman" panose="02020603050405020304" pitchFamily="18" charset="0"/>
              </a:rPr>
              <a:t>change</a:t>
            </a:r>
            <a:r>
              <a:rPr lang="en-US" altLang="en-US" i="1" noProof="0" dirty="0">
                <a:latin typeface="Times New Roman" panose="02020603050405020304" pitchFamily="18" charset="0"/>
                <a:cs typeface="Times New Roman" panose="02020603050405020304" pitchFamily="18" charset="0"/>
              </a:rPr>
              <a:t>.</a:t>
            </a:r>
            <a:endParaRPr lang="en-US" alt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errors uncovered during work to make change, </a:t>
            </a:r>
            <a:r>
              <a:rPr lang="en-US" altLang="en-US" i="1" noProof="0" dirty="0">
                <a:latin typeface="Times New Roman" panose="02020603050405020304" pitchFamily="18" charset="0"/>
                <a:cs typeface="Times New Roman" panose="02020603050405020304" pitchFamily="18" charset="0"/>
              </a:rPr>
              <a:t>E</a:t>
            </a:r>
            <a:r>
              <a:rPr lang="en-US" altLang="en-US" i="1" baseline="-25000" noProof="0" dirty="0">
                <a:latin typeface="Times New Roman" panose="02020603050405020304" pitchFamily="18" charset="0"/>
                <a:cs typeface="Times New Roman" panose="02020603050405020304" pitchFamily="18" charset="0"/>
              </a:rPr>
              <a:t>change</a:t>
            </a:r>
            <a:r>
              <a:rPr lang="en-US" altLang="en-US" i="1" noProof="0" dirty="0">
                <a:latin typeface="Times New Roman" panose="02020603050405020304" pitchFamily="18" charset="0"/>
                <a:cs typeface="Times New Roman" panose="02020603050405020304" pitchFamily="18" charset="0"/>
              </a:rPr>
              <a:t>.</a:t>
            </a:r>
            <a:endParaRPr lang="en-US" alt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noProof="0" dirty="0">
                <a:latin typeface="Times New Roman" panose="02020603050405020304" pitchFamily="18" charset="0"/>
                <a:cs typeface="Times New Roman" panose="02020603050405020304" pitchFamily="18" charset="0"/>
              </a:rPr>
              <a:t>defects uncovered after change is released to the customer base, </a:t>
            </a:r>
            <a:r>
              <a:rPr lang="en-US" altLang="en-US" i="1" noProof="0" dirty="0">
                <a:latin typeface="Times New Roman" panose="02020603050405020304" pitchFamily="18" charset="0"/>
                <a:cs typeface="Times New Roman" panose="02020603050405020304" pitchFamily="18" charset="0"/>
              </a:rPr>
              <a:t>D</a:t>
            </a:r>
            <a:r>
              <a:rPr lang="en-US" altLang="en-US" i="1" baseline="-25000" noProof="0" dirty="0">
                <a:latin typeface="Times New Roman" panose="02020603050405020304" pitchFamily="18" charset="0"/>
                <a:cs typeface="Times New Roman" panose="02020603050405020304" pitchFamily="18" charset="0"/>
              </a:rPr>
              <a:t>change</a:t>
            </a:r>
            <a:r>
              <a:rPr lang="en-US" altLang="en-US" i="1" noProof="0" dirty="0">
                <a:latin typeface="Times New Roman" panose="02020603050405020304" pitchFamily="18" charset="0"/>
                <a:cs typeface="Times New Roman" panose="02020603050405020304" pitchFamily="18" charset="0"/>
              </a:rPr>
              <a: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28</a:t>
            </a:fld>
            <a:endParaRPr lang="en-US"/>
          </a:p>
        </p:txBody>
      </p:sp>
    </p:spTree>
    <p:extLst>
      <p:ext uri="{BB962C8B-B14F-4D97-AF65-F5344CB8AC3E}">
        <p14:creationId xmlns:p14="http://schemas.microsoft.com/office/powerpoint/2010/main" val="3703024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normAutofit fontScale="90000"/>
          </a:bodyPr>
          <a:lstStyle/>
          <a:p>
            <a:r>
              <a:rPr lang="en-US" noProof="0" dirty="0"/>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lvl="0"/>
            <a:r>
              <a:rPr lang="en-US" dirty="0"/>
              <a:t>© 2020 McGraw-Hill Education. All rights reserved. Authorized only for instructor use in the classroom.</a:t>
            </a:r>
          </a:p>
          <a:p>
            <a:pPr lvl="0"/>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661092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Attributes of Effective Metrics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7"/>
            <a:ext cx="8228648" cy="474526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Simple and computable</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 It should be relatively easy to learn how to derive the metric. </a:t>
            </a:r>
          </a:p>
          <a:p>
            <a:pPr marL="291600" indent="-291600">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Empirically and intuitively persuasive</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 Satisfies the engineer’s intuitive notions about the product attribute.</a:t>
            </a:r>
          </a:p>
          <a:p>
            <a:pPr marL="291600" indent="-291600">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Consistent and objective</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 The metric should yield results that are unambiguous. </a:t>
            </a:r>
          </a:p>
          <a:p>
            <a:pPr marL="291600" indent="-291600">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Consistent in its use of units and dimensions</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 Computation of the metric should not lead to bizarre combinations of units. </a:t>
            </a:r>
          </a:p>
          <a:p>
            <a:pPr marL="291600" indent="-291600">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Programming language independent</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 Metrics should be based on the analysis model, the design model, or the structure of the program itself.</a:t>
            </a:r>
          </a:p>
          <a:p>
            <a:pPr marL="291600" indent="-291600">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Effective mechanism for quality feedback</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 Should provide a software engineer with information that can lead to a higher quality end-product.</a:t>
            </a:r>
            <a:endParaRPr lang="en-US" sz="16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a:p>
        </p:txBody>
      </p:sp>
    </p:spTree>
    <p:extLst>
      <p:ext uri="{BB962C8B-B14F-4D97-AF65-F5344CB8AC3E}">
        <p14:creationId xmlns:p14="http://schemas.microsoft.com/office/powerpoint/2010/main" val="1697555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30</a:t>
            </a:fld>
            <a:endParaRPr lang="en-US"/>
          </a:p>
        </p:txBody>
      </p:sp>
    </p:spTree>
    <p:extLst>
      <p:ext uri="{BB962C8B-B14F-4D97-AF65-F5344CB8AC3E}">
        <p14:creationId xmlns:p14="http://schemas.microsoft.com/office/powerpoint/2010/main" val="4245016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04800"/>
            <a:ext cx="8458200" cy="678611"/>
          </a:xfrm>
        </p:spPr>
        <p:txBody>
          <a:bodyPr>
            <a:noAutofit/>
          </a:bodyPr>
          <a:lstStyle/>
          <a:p>
            <a:r>
              <a:rPr lang="en-US" sz="3600" noProof="0" dirty="0">
                <a:latin typeface="Times New Roman" panose="02020603050405020304" pitchFamily="18" charset="0"/>
                <a:cs typeface="Times New Roman" panose="02020603050405020304" pitchFamily="18" charset="0"/>
              </a:rPr>
              <a:t>Morphology Metrics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371601"/>
            <a:ext cx="8458200" cy="3766456"/>
          </a:xfrm>
        </p:spPr>
        <p:txBody>
          <a:bodyPr>
            <a:normAutofit/>
          </a:bodyPr>
          <a:lstStyle/>
          <a:p>
            <a:r>
              <a:rPr lang="en-US" sz="2800" noProof="0" dirty="0">
                <a:latin typeface="Times New Roman" panose="02020603050405020304" pitchFamily="18" charset="0"/>
                <a:cs typeface="Times New Roman" panose="02020603050405020304" pitchFamily="18" charset="0"/>
              </a:rPr>
              <a:t>A flowchart displays the morphology metrics. The nodes in the metric are labeled a through r. The connection between two nodes is labeled arc. The depth is indicated as the longest path root to leaf node. The width is indicated as the maximum number of nodes at each level. The metric has 4 levels. Level 1 has node a. Level 2 has nodes: b c d and e. Level 3 has nodes: f g I j k and l. Level 4 has nodes: h m n p q and r.</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31</a:t>
            </a:fld>
            <a:endParaRPr lang="en-US"/>
          </a:p>
        </p:txBody>
      </p:sp>
    </p:spTree>
    <p:extLst>
      <p:ext uri="{BB962C8B-B14F-4D97-AF65-F5344CB8AC3E}">
        <p14:creationId xmlns:p14="http://schemas.microsoft.com/office/powerpoint/2010/main" val="57252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Class Hierarchy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371601"/>
            <a:ext cx="8458200" cy="2688770"/>
          </a:xfrm>
        </p:spPr>
        <p:txBody>
          <a:bodyPr>
            <a:normAutofit/>
          </a:bodyPr>
          <a:lstStyle/>
          <a:p>
            <a:r>
              <a:rPr lang="en-US" sz="2800" noProof="0" dirty="0">
                <a:latin typeface="Times New Roman" panose="02020603050405020304" pitchFamily="18" charset="0"/>
                <a:cs typeface="Times New Roman" panose="02020603050405020304" pitchFamily="18" charset="0"/>
              </a:rPr>
              <a:t>The diagram shows a class hierarchy wherein the classes are labeled C 211 to C. The class hierarchy is shown narrowing upwards with the number of classes reducing at each level.</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32</a:t>
            </a:fld>
            <a:endParaRPr lang="en-US"/>
          </a:p>
        </p:txBody>
      </p:sp>
    </p:spTree>
    <p:extLst>
      <p:ext uri="{BB962C8B-B14F-4D97-AF65-F5344CB8AC3E}">
        <p14:creationId xmlns:p14="http://schemas.microsoft.com/office/powerpoint/2010/main" val="2070792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95082"/>
            <a:ext cx="8458200" cy="898046"/>
          </a:xfrm>
        </p:spPr>
        <p:txBody>
          <a:bodyPr>
            <a:noAutofit/>
          </a:bodyPr>
          <a:lstStyle/>
          <a:p>
            <a:r>
              <a:rPr lang="en-US" sz="3000" noProof="0" dirty="0">
                <a:latin typeface="Times New Roman" panose="02020603050405020304" pitchFamily="18" charset="0"/>
                <a:cs typeface="Times New Roman" panose="02020603050405020304" pitchFamily="18" charset="0"/>
              </a:rPr>
              <a:t>Determinants of Software Quality and Organizational Effectiveness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177094"/>
            <a:ext cx="2980826" cy="225425"/>
          </a:xfrm>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480461"/>
            <a:ext cx="8458200" cy="3603168"/>
          </a:xfrm>
        </p:spPr>
        <p:txBody>
          <a:bodyPr>
            <a:normAutofit/>
          </a:bodyPr>
          <a:lstStyle/>
          <a:p>
            <a:r>
              <a:rPr lang="en-US" sz="2800" noProof="0" dirty="0">
                <a:latin typeface="Times New Roman" panose="02020603050405020304" pitchFamily="18" charset="0"/>
                <a:cs typeface="Times New Roman" panose="02020603050405020304" pitchFamily="18" charset="0"/>
              </a:rPr>
              <a:t>An illustration displays determinants of software quality and organizational effectiveness. The illustration displays a triangle inside a circle. The triangle is labeled process. The sides of the triangle represents product on top, technology on right, and people on left. The gap between the triangle and the circle on the bottom reads development environment, on the right reads business conditions, and on the left reads customer characteristics.</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33</a:t>
            </a:fld>
            <a:endParaRPr lang="en-US"/>
          </a:p>
        </p:txBody>
      </p:sp>
    </p:spTree>
    <p:extLst>
      <p:ext uri="{BB962C8B-B14F-4D97-AF65-F5344CB8AC3E}">
        <p14:creationId xmlns:p14="http://schemas.microsoft.com/office/powerpoint/2010/main" val="3282275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678611"/>
          </a:xfrm>
        </p:spPr>
        <p:txBody>
          <a:bodyPr>
            <a:noAutofit/>
          </a:bodyPr>
          <a:lstStyle/>
          <a:p>
            <a:r>
              <a:rPr lang="en-US" sz="4000" noProof="0" dirty="0">
                <a:latin typeface="Times New Roman" panose="02020603050405020304" pitchFamily="18" charset="0"/>
                <a:cs typeface="Times New Roman" panose="02020603050405020304" pitchFamily="18" charset="0"/>
              </a:rPr>
              <a:t>Software Analytics 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7"/>
            <a:ext cx="8228648" cy="3787327"/>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Key performance indicators </a:t>
            </a:r>
            <a:r>
              <a:rPr lang="en-US" sz="2400" noProof="0" dirty="0">
                <a:latin typeface="Times New Roman" panose="02020603050405020304" pitchFamily="18" charset="0"/>
                <a:cs typeface="Times New Roman" panose="02020603050405020304" pitchFamily="18" charset="0"/>
              </a:rPr>
              <a:t>(K</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P</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I</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s) are metrics that are used to track performance and trigger remedial actions when their values fall in a predetermined range.</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How do you know that metrics are meaningful in the first place?</a:t>
            </a:r>
          </a:p>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Software analytics </a:t>
            </a:r>
            <a:r>
              <a:rPr lang="en-US" sz="2400" noProof="0" dirty="0">
                <a:latin typeface="Times New Roman" panose="02020603050405020304" pitchFamily="18" charset="0"/>
                <a:cs typeface="Times New Roman" panose="02020603050405020304" pitchFamily="18" charset="0"/>
              </a:rPr>
              <a:t>is the systematic computational analysis of software engineering data or statistics to provide managers and software engineers with meaningful insights and empower their teams to make better decisions.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a:p>
        </p:txBody>
      </p:sp>
    </p:spTree>
    <p:extLst>
      <p:ext uri="{BB962C8B-B14F-4D97-AF65-F5344CB8AC3E}">
        <p14:creationId xmlns:p14="http://schemas.microsoft.com/office/powerpoint/2010/main" val="3088790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Software Analytics 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309841"/>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Software analytics can help developers make decisions regarding:</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Targeted testing.</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Targeted refactoring.</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Release planning.</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Understanding customers.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Judging stability.</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Targeting inspection.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a:p>
        </p:txBody>
      </p:sp>
    </p:spTree>
    <p:extLst>
      <p:ext uri="{BB962C8B-B14F-4D97-AF65-F5344CB8AC3E}">
        <p14:creationId xmlns:p14="http://schemas.microsoft.com/office/powerpoint/2010/main" val="2952206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Requirements Model Metrics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538441"/>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Requirement </a:t>
            </a:r>
            <a:r>
              <a:rPr lang="en-US" sz="2400" b="1" i="1" noProof="0" dirty="0">
                <a:latin typeface="Times New Roman" panose="02020603050405020304" pitchFamily="18" charset="0"/>
                <a:cs typeface="Times New Roman" panose="02020603050405020304" pitchFamily="18" charset="0"/>
              </a:rPr>
              <a:t>specificity</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(lack of ambiguity):</a:t>
            </a:r>
          </a:p>
          <a:p>
            <a:pPr indent="804863">
              <a:spcAft>
                <a:spcPts val="1000"/>
              </a:spcAft>
            </a:pPr>
            <a:r>
              <a:rPr lang="en-US" sz="2400" i="1" noProof="0" dirty="0">
                <a:latin typeface="Times New Roman" panose="02020603050405020304" pitchFamily="18" charset="0"/>
                <a:cs typeface="Times New Roman" panose="02020603050405020304" pitchFamily="18" charset="0"/>
              </a:rPr>
              <a:t>Q</a:t>
            </a:r>
            <a:r>
              <a:rPr lang="en-US" sz="2400" baseline="-25000" noProof="0" dirty="0">
                <a:latin typeface="Times New Roman" panose="02020603050405020304" pitchFamily="18" charset="0"/>
                <a:cs typeface="Times New Roman" panose="02020603050405020304" pitchFamily="18" charset="0"/>
              </a:rPr>
              <a:t>1</a:t>
            </a:r>
            <a:r>
              <a:rPr lang="en-US" sz="2400" noProof="0" dirty="0">
                <a:latin typeface="Times New Roman" panose="02020603050405020304" pitchFamily="18" charset="0"/>
                <a:cs typeface="Times New Roman" panose="02020603050405020304" pitchFamily="18" charset="0"/>
              </a:rPr>
              <a:t> = </a:t>
            </a:r>
            <a:r>
              <a:rPr lang="en-US" sz="2400" i="1" noProof="0" dirty="0">
                <a:latin typeface="Times New Roman" panose="02020603050405020304" pitchFamily="18" charset="0"/>
                <a:cs typeface="Times New Roman" panose="02020603050405020304" pitchFamily="18" charset="0"/>
              </a:rPr>
              <a:t>n</a:t>
            </a:r>
            <a:r>
              <a:rPr lang="en-US" sz="2400" i="1" baseline="-25000" noProof="0" dirty="0">
                <a:latin typeface="Times New Roman" panose="02020603050405020304" pitchFamily="18" charset="0"/>
                <a:cs typeface="Times New Roman" panose="02020603050405020304" pitchFamily="18" charset="0"/>
              </a:rPr>
              <a:t>ui</a:t>
            </a:r>
            <a:r>
              <a:rPr lang="en-US" sz="2400" i="1" noProof="0" dirty="0">
                <a:latin typeface="Times New Roman" panose="02020603050405020304" pitchFamily="18" charset="0"/>
                <a:cs typeface="Times New Roman" panose="02020603050405020304" pitchFamily="18" charset="0"/>
              </a:rPr>
              <a:t> / n</a:t>
            </a:r>
            <a:r>
              <a:rPr lang="en-US" sz="2400" i="1" baseline="-25000" noProof="0" dirty="0">
                <a:latin typeface="Times New Roman" panose="02020603050405020304" pitchFamily="18" charset="0"/>
                <a:cs typeface="Times New Roman" panose="02020603050405020304" pitchFamily="18" charset="0"/>
              </a:rPr>
              <a:t>r</a:t>
            </a:r>
            <a:endParaRPr lang="en-US" sz="2400" baseline="-25000" noProof="0" dirty="0">
              <a:latin typeface="Times New Roman" panose="02020603050405020304" pitchFamily="18" charset="0"/>
              <a:cs typeface="Times New Roman" panose="02020603050405020304" pitchFamily="18" charset="0"/>
            </a:endParaRPr>
          </a:p>
          <a:p>
            <a:pPr>
              <a:spcAft>
                <a:spcPts val="0"/>
              </a:spcAft>
            </a:pPr>
            <a:r>
              <a:rPr lang="en-US" sz="2400" noProof="0" dirty="0">
                <a:latin typeface="Times New Roman" panose="02020603050405020304" pitchFamily="18" charset="0"/>
                <a:cs typeface="Times New Roman" panose="02020603050405020304" pitchFamily="18" charset="0"/>
              </a:rPr>
              <a:t>where </a:t>
            </a:r>
            <a:r>
              <a:rPr lang="en-US" sz="2400" i="1" noProof="0" dirty="0">
                <a:latin typeface="Times New Roman" panose="02020603050405020304" pitchFamily="18" charset="0"/>
                <a:cs typeface="Times New Roman" panose="02020603050405020304" pitchFamily="18" charset="0"/>
              </a:rPr>
              <a:t>n</a:t>
            </a:r>
            <a:r>
              <a:rPr lang="en-US" sz="2400" i="1" baseline="-25000" noProof="0" dirty="0">
                <a:latin typeface="Times New Roman" panose="02020603050405020304" pitchFamily="18" charset="0"/>
                <a:cs typeface="Times New Roman" panose="02020603050405020304" pitchFamily="18" charset="0"/>
              </a:rPr>
              <a:t>ui </a:t>
            </a:r>
            <a:r>
              <a:rPr lang="en-US" sz="2400" noProof="0" dirty="0">
                <a:latin typeface="Times New Roman" panose="02020603050405020304" pitchFamily="18" charset="0"/>
                <a:cs typeface="Times New Roman" panose="02020603050405020304" pitchFamily="18" charset="0"/>
              </a:rPr>
              <a:t>is the number of requirements for which all reviewers had identical interpretations.</a:t>
            </a:r>
          </a:p>
          <a:p>
            <a:pPr>
              <a:spcBef>
                <a:spcPts val="1000"/>
              </a:spcBef>
              <a:spcAft>
                <a:spcPts val="2200"/>
              </a:spcAft>
            </a:pPr>
            <a:r>
              <a:rPr lang="en-US" sz="2400" i="1" noProof="0" dirty="0">
                <a:latin typeface="Times New Roman" panose="02020603050405020304" pitchFamily="18" charset="0"/>
                <a:cs typeface="Times New Roman" panose="02020603050405020304" pitchFamily="18" charset="0"/>
              </a:rPr>
              <a:t>Q</a:t>
            </a:r>
            <a:r>
              <a:rPr lang="en-US" sz="2400" baseline="-25000" noProof="0" dirty="0">
                <a:latin typeface="Times New Roman" panose="02020603050405020304" pitchFamily="18" charset="0"/>
                <a:cs typeface="Times New Roman" panose="02020603050405020304" pitchFamily="18" charset="0"/>
              </a:rPr>
              <a:t>1 </a:t>
            </a:r>
            <a:r>
              <a:rPr lang="en-US" sz="2400" noProof="0" dirty="0">
                <a:latin typeface="Times New Roman" panose="02020603050405020304" pitchFamily="18" charset="0"/>
                <a:cs typeface="Times New Roman" panose="02020603050405020304" pitchFamily="18" charset="0"/>
              </a:rPr>
              <a:t>close to 1 is good.</a:t>
            </a:r>
          </a:p>
          <a:p>
            <a:r>
              <a:rPr lang="en-US" sz="2400" noProof="0" dirty="0">
                <a:latin typeface="Times New Roman" panose="02020603050405020304" pitchFamily="18" charset="0"/>
                <a:cs typeface="Times New Roman" panose="02020603050405020304" pitchFamily="18" charset="0"/>
              </a:rPr>
              <a:t>Assume there are </a:t>
            </a:r>
            <a:r>
              <a:rPr lang="en-US" sz="2400" i="1" noProof="0" dirty="0">
                <a:latin typeface="Times New Roman" panose="02020603050405020304" pitchFamily="18" charset="0"/>
                <a:cs typeface="Times New Roman" panose="02020603050405020304" pitchFamily="18" charset="0"/>
              </a:rPr>
              <a:t>n</a:t>
            </a:r>
            <a:r>
              <a:rPr lang="en-US" sz="2400" i="1" baseline="-25000" noProof="0" dirty="0">
                <a:latin typeface="Times New Roman" panose="02020603050405020304" pitchFamily="18" charset="0"/>
                <a:cs typeface="Times New Roman" panose="02020603050405020304" pitchFamily="18" charset="0"/>
              </a:rPr>
              <a:t>r</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requirements in a specification:</a:t>
            </a:r>
          </a:p>
          <a:p>
            <a:pPr indent="804863"/>
            <a:r>
              <a:rPr lang="en-US" sz="2400" i="1" noProof="0" dirty="0">
                <a:latin typeface="Times New Roman" panose="02020603050405020304" pitchFamily="18" charset="0"/>
                <a:cs typeface="Times New Roman" panose="02020603050405020304" pitchFamily="18" charset="0"/>
              </a:rPr>
              <a:t>n</a:t>
            </a:r>
            <a:r>
              <a:rPr lang="en-US" sz="2400" i="1" baseline="-25000" noProof="0" dirty="0">
                <a:latin typeface="Times New Roman" panose="02020603050405020304" pitchFamily="18" charset="0"/>
                <a:cs typeface="Times New Roman" panose="02020603050405020304" pitchFamily="18" charset="0"/>
              </a:rPr>
              <a:t>r</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 </a:t>
            </a:r>
            <a:r>
              <a:rPr lang="en-US" sz="2400" i="1" noProof="0" dirty="0">
                <a:latin typeface="Times New Roman" panose="02020603050405020304" pitchFamily="18" charset="0"/>
                <a:cs typeface="Times New Roman" panose="02020603050405020304" pitchFamily="18" charset="0"/>
              </a:rPr>
              <a:t>n</a:t>
            </a:r>
            <a:r>
              <a:rPr lang="en-US" sz="2400" i="1" baseline="-25000" noProof="0" dirty="0">
                <a:latin typeface="Times New Roman" panose="02020603050405020304" pitchFamily="18" charset="0"/>
                <a:cs typeface="Times New Roman" panose="02020603050405020304" pitchFamily="18" charset="0"/>
              </a:rPr>
              <a:t>f</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 </a:t>
            </a:r>
            <a:r>
              <a:rPr lang="en-US" sz="2400" i="1" noProof="0" dirty="0">
                <a:latin typeface="Times New Roman" panose="02020603050405020304" pitchFamily="18" charset="0"/>
                <a:cs typeface="Times New Roman" panose="02020603050405020304" pitchFamily="18" charset="0"/>
              </a:rPr>
              <a:t>n</a:t>
            </a:r>
            <a:r>
              <a:rPr lang="en-US" sz="2400" baseline="-25000" noProof="0" dirty="0">
                <a:latin typeface="Times New Roman" panose="02020603050405020304" pitchFamily="18" charset="0"/>
                <a:cs typeface="Times New Roman" panose="02020603050405020304" pitchFamily="18" charset="0"/>
              </a:rPr>
              <a:t>nf</a:t>
            </a:r>
          </a:p>
          <a:p>
            <a:r>
              <a:rPr lang="en-US" sz="2400" i="1" noProof="0" dirty="0">
                <a:latin typeface="Times New Roman" panose="02020603050405020304" pitchFamily="18" charset="0"/>
                <a:cs typeface="Times New Roman" panose="02020603050405020304" pitchFamily="18" charset="0"/>
              </a:rPr>
              <a:t>n</a:t>
            </a:r>
            <a:r>
              <a:rPr lang="en-US" sz="2400" i="1" baseline="-25000" noProof="0" dirty="0">
                <a:latin typeface="Times New Roman" panose="02020603050405020304" pitchFamily="18" charset="0"/>
                <a:cs typeface="Times New Roman" panose="02020603050405020304" pitchFamily="18" charset="0"/>
              </a:rPr>
              <a:t>f</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is the number of functional requirements</a:t>
            </a:r>
          </a:p>
          <a:p>
            <a:r>
              <a:rPr lang="en-US" sz="2400" i="1" noProof="0" dirty="0">
                <a:latin typeface="Times New Roman" panose="02020603050405020304" pitchFamily="18" charset="0"/>
                <a:cs typeface="Times New Roman" panose="02020603050405020304" pitchFamily="18" charset="0"/>
              </a:rPr>
              <a:t>n</a:t>
            </a:r>
            <a:r>
              <a:rPr lang="en-US" sz="2400" baseline="-25000" noProof="0" dirty="0">
                <a:latin typeface="Times New Roman" panose="02020603050405020304" pitchFamily="18" charset="0"/>
                <a:cs typeface="Times New Roman" panose="02020603050405020304" pitchFamily="18" charset="0"/>
              </a:rPr>
              <a:t>nf</a:t>
            </a:r>
            <a:r>
              <a:rPr lang="en-US" sz="2400" noProof="0" dirty="0">
                <a:latin typeface="Times New Roman" panose="02020603050405020304" pitchFamily="18" charset="0"/>
                <a:cs typeface="Times New Roman" panose="02020603050405020304" pitchFamily="18" charset="0"/>
              </a:rPr>
              <a:t> is the number of nonfunctional requirements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a:p>
        </p:txBody>
      </p:sp>
    </p:spTree>
    <p:extLst>
      <p:ext uri="{BB962C8B-B14F-4D97-AF65-F5344CB8AC3E}">
        <p14:creationId xmlns:p14="http://schemas.microsoft.com/office/powerpoint/2010/main" val="3779211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147328"/>
            <a:ext cx="8458200" cy="993554"/>
          </a:xfrm>
        </p:spPr>
        <p:txBody>
          <a:bodyPr>
            <a:noAutofit/>
          </a:bodyPr>
          <a:lstStyle/>
          <a:p>
            <a:r>
              <a:rPr lang="en-US" sz="3600" noProof="0" dirty="0">
                <a:latin typeface="Times New Roman" panose="02020603050405020304" pitchFamily="18" charset="0"/>
                <a:cs typeface="Times New Roman" panose="02020603050405020304" pitchFamily="18" charset="0"/>
              </a:rPr>
              <a:t>Mobile Software Requirements Model Metrics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3304168"/>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Number of static screen displays. (N</a:t>
            </a:r>
            <a:r>
              <a:rPr lang="en-US" sz="2400" baseline="-25000" noProof="0" dirty="0">
                <a:latin typeface="Times New Roman" panose="02020603050405020304" pitchFamily="18" charset="0"/>
                <a:cs typeface="Times New Roman" panose="02020603050405020304" pitchFamily="18" charset="0"/>
              </a:rPr>
              <a:t>sp</a:t>
            </a:r>
            <a:r>
              <a:rPr lang="en-US" sz="2400" noProof="0" dirty="0">
                <a:latin typeface="Times New Roman" panose="02020603050405020304" pitchFamily="18" charset="0"/>
                <a:cs typeface="Times New Roman" panose="02020603050405020304" pitchFamily="18" charset="0"/>
              </a:rPr>
              <a:t>)</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Number of dynamic screen displays. (N</a:t>
            </a:r>
            <a:r>
              <a:rPr lang="en-US" sz="2400" baseline="-25000" noProof="0" dirty="0">
                <a:latin typeface="Times New Roman" panose="02020603050405020304" pitchFamily="18" charset="0"/>
                <a:cs typeface="Times New Roman" panose="02020603050405020304" pitchFamily="18" charset="0"/>
              </a:rPr>
              <a:t>dp</a:t>
            </a:r>
            <a:r>
              <a:rPr lang="en-US" sz="2400" noProof="0" dirty="0">
                <a:latin typeface="Times New Roman" panose="02020603050405020304" pitchFamily="18" charset="0"/>
                <a:cs typeface="Times New Roman" panose="02020603050405020304" pitchFamily="18" charset="0"/>
              </a:rPr>
              <a:t>)</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Number of persistent data objects. </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Number of external systems interfaced.</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Number of static content objects. </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Number of dynamic content objects.</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Number of executable functions.</a:t>
            </a:r>
          </a:p>
        </p:txBody>
      </p:sp>
      <p:sp>
        <p:nvSpPr>
          <p:cNvPr id="12" name="Content Placeholder 11"/>
          <p:cNvSpPr>
            <a:spLocks noGrp="1"/>
          </p:cNvSpPr>
          <p:nvPr>
            <p:ph sz="quarter" idx="17"/>
          </p:nvPr>
        </p:nvSpPr>
        <p:spPr>
          <a:xfrm>
            <a:off x="342900" y="4874177"/>
            <a:ext cx="8458200" cy="1038351"/>
          </a:xfrm>
        </p:spPr>
        <p:txBody>
          <a:bodyPr>
            <a:normAutofit/>
          </a:bodyPr>
          <a:lstStyle/>
          <a:p>
            <a:r>
              <a:rPr lang="en-US" sz="2400" noProof="0" dirty="0">
                <a:latin typeface="Times New Roman" panose="02020603050405020304" pitchFamily="18" charset="0"/>
                <a:cs typeface="Times New Roman" panose="02020603050405020304" pitchFamily="18" charset="0"/>
              </a:rPr>
              <a:t>Customization index C = N</a:t>
            </a:r>
            <a:r>
              <a:rPr lang="en-US" sz="2400" baseline="-25000" noProof="0" dirty="0">
                <a:latin typeface="Times New Roman" panose="02020603050405020304" pitchFamily="18" charset="0"/>
                <a:cs typeface="Times New Roman" panose="02020603050405020304" pitchFamily="18" charset="0"/>
              </a:rPr>
              <a:t>dp </a:t>
            </a:r>
            <a:r>
              <a:rPr lang="en-US" sz="2400" noProof="0" dirty="0">
                <a:latin typeface="Times New Roman" panose="02020603050405020304" pitchFamily="18" charset="0"/>
                <a:cs typeface="Times New Roman" panose="02020603050405020304" pitchFamily="18" charset="0"/>
              </a:rPr>
              <a:t>/ (N</a:t>
            </a:r>
            <a:r>
              <a:rPr lang="en-US" sz="2400" baseline="-25000" noProof="0" dirty="0">
                <a:latin typeface="Times New Roman" panose="02020603050405020304" pitchFamily="18" charset="0"/>
                <a:cs typeface="Times New Roman" panose="02020603050405020304" pitchFamily="18" charset="0"/>
              </a:rPr>
              <a:t>dp </a:t>
            </a:r>
            <a:r>
              <a:rPr lang="en-US" sz="2400" noProof="0" dirty="0">
                <a:latin typeface="Times New Roman" panose="02020603050405020304" pitchFamily="18" charset="0"/>
                <a:cs typeface="Times New Roman" panose="02020603050405020304" pitchFamily="18" charset="0"/>
              </a:rPr>
              <a:t>+ N</a:t>
            </a:r>
            <a:r>
              <a:rPr lang="en-US" sz="2400" baseline="-25000" noProof="0" dirty="0">
                <a:latin typeface="Times New Roman" panose="02020603050405020304" pitchFamily="18" charset="0"/>
                <a:cs typeface="Times New Roman" panose="02020603050405020304" pitchFamily="18" charset="0"/>
              </a:rPr>
              <a:t>sp</a:t>
            </a:r>
            <a:r>
              <a:rPr lang="en-US" sz="2400" noProof="0" dirty="0">
                <a:latin typeface="Times New Roman" panose="02020603050405020304" pitchFamily="18" charset="0"/>
                <a:cs typeface="Times New Roman" panose="02020603050405020304" pitchFamily="18" charset="0"/>
              </a:rPr>
              <a:t>)</a:t>
            </a:r>
          </a:p>
          <a:p>
            <a:r>
              <a:rPr lang="en-US" sz="2400" noProof="0" dirty="0">
                <a:latin typeface="Times New Roman" panose="02020603050405020304" pitchFamily="18" charset="0"/>
                <a:cs typeface="Times New Roman" panose="02020603050405020304" pitchFamily="18" charset="0"/>
              </a:rPr>
              <a:t>C ranges from 0 to 1, larger C is better</a:t>
            </a:r>
            <a:endParaRPr lang="en-US" sz="24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a:p>
        </p:txBody>
      </p:sp>
    </p:spTree>
    <p:extLst>
      <p:ext uri="{BB962C8B-B14F-4D97-AF65-F5344CB8AC3E}">
        <p14:creationId xmlns:p14="http://schemas.microsoft.com/office/powerpoint/2010/main" val="2311536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Architectural Design Metrics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1912804"/>
          </a:xfrm>
        </p:spPr>
        <p:txBody>
          <a:bodyPr vert="horz" lIns="91440" tIns="45720" rIns="91440" bIns="45720" rtlCol="0">
            <a:noAutofit/>
          </a:bodyPr>
          <a:lstStyle/>
          <a:p>
            <a:pPr>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Architectural design metrics</a:t>
            </a:r>
          </a:p>
          <a:p>
            <a:pPr marL="291600" lvl="2" indent="-291600">
              <a:spcBef>
                <a:spcPts val="1000"/>
              </a:spcBef>
              <a:spcAft>
                <a:spcPts val="0"/>
              </a:spcAft>
            </a:pPr>
            <a:r>
              <a:rPr lang="en-US" altLang="en-US" sz="2000" noProof="0" dirty="0">
                <a:latin typeface="Times New Roman" panose="02020603050405020304" pitchFamily="18" charset="0"/>
                <a:cs typeface="Times New Roman" panose="02020603050405020304" pitchFamily="18" charset="0"/>
              </a:rPr>
              <a:t>Structural complexity = g(fan-out).</a:t>
            </a:r>
          </a:p>
          <a:p>
            <a:pPr marL="291600" lvl="2" indent="-291600">
              <a:spcBef>
                <a:spcPts val="1000"/>
              </a:spcBef>
              <a:spcAft>
                <a:spcPts val="0"/>
              </a:spcAft>
            </a:pPr>
            <a:r>
              <a:rPr lang="en-US" altLang="en-US" sz="2000" noProof="0" dirty="0">
                <a:latin typeface="Times New Roman" panose="02020603050405020304" pitchFamily="18" charset="0"/>
                <a:cs typeface="Times New Roman" panose="02020603050405020304" pitchFamily="18" charset="0"/>
              </a:rPr>
              <a:t>Data complexity = f(input &amp; output variables, fan-out).</a:t>
            </a:r>
          </a:p>
          <a:p>
            <a:pPr marL="291600" lvl="2" indent="-291600">
              <a:spcBef>
                <a:spcPts val="1000"/>
              </a:spcBef>
              <a:spcAft>
                <a:spcPts val="0"/>
              </a:spcAft>
            </a:pPr>
            <a:r>
              <a:rPr lang="en-US" altLang="en-US" sz="2000" noProof="0" dirty="0">
                <a:latin typeface="Times New Roman" panose="02020603050405020304" pitchFamily="18" charset="0"/>
                <a:cs typeface="Times New Roman" panose="02020603050405020304" pitchFamily="18" charset="0"/>
              </a:rPr>
              <a:t>System complexity = h(structural &amp; data complexity).</a:t>
            </a:r>
            <a:endParaRPr lang="en-US" altLang="en-US" sz="2400" noProof="0" dirty="0">
              <a:solidFill>
                <a:schemeClr val="folHlink"/>
              </a:solidFill>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sz="quarter" idx="15"/>
          </p:nvPr>
        </p:nvSpPr>
        <p:spPr>
          <a:xfrm>
            <a:off x="342900" y="3296094"/>
            <a:ext cx="8458200" cy="2817628"/>
          </a:xfrm>
        </p:spPr>
        <p:txBody>
          <a:bodyPr>
            <a:normAutofit/>
          </a:bodyPr>
          <a:lstStyle/>
          <a:p>
            <a:r>
              <a:rPr lang="en-US" altLang="en-US" sz="2400" noProof="0" dirty="0">
                <a:solidFill>
                  <a:schemeClr val="tx1"/>
                </a:solidFill>
                <a:latin typeface="Times New Roman" panose="02020603050405020304" pitchFamily="18" charset="0"/>
                <a:cs typeface="Times New Roman" panose="02020603050405020304" pitchFamily="18" charset="0"/>
              </a:rPr>
              <a:t>Morphology metrics: </a:t>
            </a:r>
            <a:r>
              <a:rPr lang="en-US" altLang="en-US" sz="2400" noProof="0" dirty="0">
                <a:latin typeface="Times New Roman" panose="02020603050405020304" pitchFamily="18" charset="0"/>
                <a:cs typeface="Times New Roman" panose="02020603050405020304" pitchFamily="18" charset="0"/>
              </a:rPr>
              <a:t>a function of the number of modules and the number of interfaces between modules</a:t>
            </a:r>
          </a:p>
          <a:p>
            <a:pPr indent="719138"/>
            <a:r>
              <a:rPr lang="en-US" sz="2400" noProof="0" dirty="0">
                <a:latin typeface="Times New Roman" panose="02020603050405020304" pitchFamily="18" charset="0"/>
                <a:cs typeface="Times New Roman" panose="02020603050405020304" pitchFamily="18" charset="0"/>
              </a:rPr>
              <a:t>Size = </a:t>
            </a:r>
            <a:r>
              <a:rPr lang="en-US" sz="2400" i="1" noProof="0" dirty="0">
                <a:latin typeface="Times New Roman" panose="02020603050405020304" pitchFamily="18" charset="0"/>
                <a:cs typeface="Times New Roman" panose="02020603050405020304" pitchFamily="18" charset="0"/>
              </a:rPr>
              <a:t>n </a:t>
            </a:r>
            <a:r>
              <a:rPr lang="en-US" sz="2400" noProof="0" dirty="0">
                <a:latin typeface="Times New Roman" panose="02020603050405020304" pitchFamily="18" charset="0"/>
                <a:cs typeface="Times New Roman" panose="02020603050405020304" pitchFamily="18" charset="0"/>
              </a:rPr>
              <a:t>+ </a:t>
            </a:r>
            <a:r>
              <a:rPr lang="en-US" sz="2400" i="1" noProof="0" dirty="0">
                <a:latin typeface="Times New Roman" panose="02020603050405020304" pitchFamily="18" charset="0"/>
                <a:cs typeface="Times New Roman" panose="02020603050405020304" pitchFamily="18" charset="0"/>
              </a:rPr>
              <a:t>a</a:t>
            </a:r>
          </a:p>
          <a:p>
            <a:pPr indent="719138"/>
            <a:r>
              <a:rPr lang="en-US" altLang="en-US" sz="2400" i="1" noProof="0" dirty="0">
                <a:latin typeface="Times New Roman" panose="02020603050405020304" pitchFamily="18" charset="0"/>
                <a:cs typeface="Times New Roman" panose="02020603050405020304" pitchFamily="18" charset="0"/>
              </a:rPr>
              <a:t>n</a:t>
            </a:r>
            <a:r>
              <a:rPr lang="en-US" altLang="en-US" sz="2400" noProof="0" dirty="0">
                <a:latin typeface="Times New Roman" panose="02020603050405020304" pitchFamily="18" charset="0"/>
                <a:cs typeface="Times New Roman" panose="02020603050405020304" pitchFamily="18" charset="0"/>
              </a:rPr>
              <a:t> = number of nodes, </a:t>
            </a:r>
            <a:r>
              <a:rPr lang="en-US" altLang="en-US" sz="2400" i="1" noProof="0" dirty="0">
                <a:latin typeface="Times New Roman" panose="02020603050405020304" pitchFamily="18" charset="0"/>
                <a:cs typeface="Times New Roman" panose="02020603050405020304" pitchFamily="18" charset="0"/>
              </a:rPr>
              <a:t>a</a:t>
            </a:r>
            <a:r>
              <a:rPr lang="en-US" altLang="en-US" sz="2400" noProof="0" dirty="0">
                <a:latin typeface="Times New Roman" panose="02020603050405020304" pitchFamily="18" charset="0"/>
                <a:cs typeface="Times New Roman" panose="02020603050405020304" pitchFamily="18" charset="0"/>
              </a:rPr>
              <a:t> = number of arcs</a:t>
            </a:r>
          </a:p>
          <a:p>
            <a:pPr indent="719138"/>
            <a:r>
              <a:rPr lang="en-US" altLang="en-US" sz="2400" noProof="0" dirty="0">
                <a:latin typeface="Times New Roman" panose="02020603050405020304" pitchFamily="18" charset="0"/>
                <a:cs typeface="Times New Roman" panose="02020603050405020304" pitchFamily="18" charset="0"/>
              </a:rPr>
              <a:t>Depth = longest path root to leaf node</a:t>
            </a:r>
          </a:p>
          <a:p>
            <a:pPr indent="719138"/>
            <a:r>
              <a:rPr lang="en-US" altLang="en-US" sz="2400" noProof="0" dirty="0">
                <a:latin typeface="Times New Roman" panose="02020603050405020304" pitchFamily="18" charset="0"/>
                <a:cs typeface="Times New Roman" panose="02020603050405020304" pitchFamily="18" charset="0"/>
              </a:rPr>
              <a:t>Width = maximum number if nodes at each level</a:t>
            </a:r>
            <a:endParaRPr lang="en-US" sz="24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a:p>
        </p:txBody>
      </p:sp>
    </p:spTree>
    <p:extLst>
      <p:ext uri="{BB962C8B-B14F-4D97-AF65-F5344CB8AC3E}">
        <p14:creationId xmlns:p14="http://schemas.microsoft.com/office/powerpoint/2010/main" val="2237617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Morphology Metrics</a:t>
            </a:r>
          </a:p>
        </p:txBody>
      </p:sp>
      <p:pic>
        <p:nvPicPr>
          <p:cNvPr id="4" name="Picture 3" descr="A flowchart displays the morphology metrics.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653" y="1633151"/>
            <a:ext cx="8182238" cy="3983581"/>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971558" y="6324600"/>
            <a:ext cx="320088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a:p>
        </p:txBody>
      </p:sp>
    </p:spTree>
    <p:extLst>
      <p:ext uri="{BB962C8B-B14F-4D97-AF65-F5344CB8AC3E}">
        <p14:creationId xmlns:p14="http://schemas.microsoft.com/office/powerpoint/2010/main" val="3504025819"/>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522</TotalTime>
  <Words>2400</Words>
  <Application>Microsoft Office PowerPoint</Application>
  <PresentationFormat>On-screen Show (4:3)</PresentationFormat>
  <Paragraphs>237</Paragraphs>
  <Slides>33</Slides>
  <Notes>1</Notes>
  <HiddenSlides>4</HiddenSlides>
  <MMClips>0</MMClips>
  <ScaleCrop>false</ScaleCrop>
  <HeadingPairs>
    <vt:vector size="8" baseType="variant">
      <vt:variant>
        <vt:lpstr>Fonts Used</vt:lpstr>
      </vt:variant>
      <vt:variant>
        <vt:i4>3</vt:i4>
      </vt:variant>
      <vt:variant>
        <vt:lpstr>Theme</vt:lpstr>
      </vt:variant>
      <vt:variant>
        <vt:i4>5</vt:i4>
      </vt:variant>
      <vt:variant>
        <vt:lpstr>Embedded OLE Servers</vt:lpstr>
      </vt:variant>
      <vt:variant>
        <vt:i4>1</vt:i4>
      </vt:variant>
      <vt:variant>
        <vt:lpstr>Slide Titles</vt:lpstr>
      </vt:variant>
      <vt:variant>
        <vt:i4>33</vt:i4>
      </vt:variant>
    </vt:vector>
  </HeadingPairs>
  <TitlesOfParts>
    <vt:vector size="42" baseType="lpstr">
      <vt:lpstr>Arial</vt:lpstr>
      <vt:lpstr>Calibri</vt:lpstr>
      <vt:lpstr>Times New Roman</vt:lpstr>
      <vt:lpstr>Title Slides Master</vt:lpstr>
      <vt:lpstr>MainContentSlideMaster</vt:lpstr>
      <vt:lpstr>ClosingMaster</vt:lpstr>
      <vt:lpstr>DividerSlideMaster</vt:lpstr>
      <vt:lpstr>ImageDescriptionAppendixSlideMaster</vt:lpstr>
      <vt:lpstr>Equation</vt:lpstr>
      <vt:lpstr>Chapter 23</vt:lpstr>
      <vt:lpstr>Measures, Metrics, and Indicators</vt:lpstr>
      <vt:lpstr>Attributes of Effective Metrics</vt:lpstr>
      <vt:lpstr>Software Analytics 1</vt:lpstr>
      <vt:lpstr>Software Analytics 2</vt:lpstr>
      <vt:lpstr>Requirements Model Metrics</vt:lpstr>
      <vt:lpstr>Mobile Software Requirements Model Metrics</vt:lpstr>
      <vt:lpstr>Architectural Design Metrics</vt:lpstr>
      <vt:lpstr>Morphology Metrics</vt:lpstr>
      <vt:lpstr>Object-Oriented Design Metrics 1</vt:lpstr>
      <vt:lpstr>Object-Oriented Design Metrics 2</vt:lpstr>
      <vt:lpstr>Class Hierarchy</vt:lpstr>
      <vt:lpstr>User Interface Design Metrics</vt:lpstr>
      <vt:lpstr>Source Code Metrics</vt:lpstr>
      <vt:lpstr>Testing Metrics</vt:lpstr>
      <vt:lpstr>Maintenance Metrics</vt:lpstr>
      <vt:lpstr>Process and Project Metrics</vt:lpstr>
      <vt:lpstr>Determinants of Software Quality and Organizational Effectiveness</vt:lpstr>
      <vt:lpstr>Process Measurement</vt:lpstr>
      <vt:lpstr>Process Metrics Guidelines</vt:lpstr>
      <vt:lpstr>Software Measurement</vt:lpstr>
      <vt:lpstr>Normalized Size-Oriented Metrics</vt:lpstr>
      <vt:lpstr>Normalized Function-Oriented Metrics</vt:lpstr>
      <vt:lpstr>Why Opt For Function-Oriented Metrics</vt:lpstr>
      <vt:lpstr>Software Quality Metrics</vt:lpstr>
      <vt:lpstr>Defect Removal Efficiency (D R E)</vt:lpstr>
      <vt:lpstr>Goal Driven Metrics Program</vt:lpstr>
      <vt:lpstr>Metrics for Small Orfanizations</vt:lpstr>
      <vt:lpstr>End of Main Content</vt:lpstr>
      <vt:lpstr>Accessibility Content: Text Alternatives for Images</vt:lpstr>
      <vt:lpstr>Morphology Metrics – Text Alternative</vt:lpstr>
      <vt:lpstr>Class Hierarchy – Text Alternative</vt:lpstr>
      <vt:lpstr>Determinants of Software Quality and Organizational Effectiveness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S2, Vijaya</cp:lastModifiedBy>
  <cp:revision>89</cp:revision>
  <dcterms:created xsi:type="dcterms:W3CDTF">2019-01-22T22:04:31Z</dcterms:created>
  <dcterms:modified xsi:type="dcterms:W3CDTF">2019-10-16T08:22:41Z</dcterms:modified>
</cp:coreProperties>
</file>