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sldIdLst>
    <p:sldId id="293" r:id="rId6"/>
    <p:sldId id="263" r:id="rId7"/>
    <p:sldId id="266" r:id="rId8"/>
    <p:sldId id="265" r:id="rId9"/>
    <p:sldId id="268" r:id="rId10"/>
    <p:sldId id="269" r:id="rId11"/>
    <p:sldId id="267" r:id="rId12"/>
    <p:sldId id="272" r:id="rId13"/>
    <p:sldId id="270" r:id="rId14"/>
    <p:sldId id="284" r:id="rId15"/>
    <p:sldId id="285" r:id="rId16"/>
    <p:sldId id="275" r:id="rId17"/>
    <p:sldId id="289" r:id="rId18"/>
    <p:sldId id="288" r:id="rId19"/>
    <p:sldId id="286" r:id="rId20"/>
    <p:sldId id="287" r:id="rId21"/>
    <p:sldId id="283" r:id="rId22"/>
    <p:sldId id="290" r:id="rId23"/>
    <p:sldId id="291" r:id="rId24"/>
    <p:sldId id="292" r:id="rId25"/>
    <p:sldId id="271" r:id="rId26"/>
    <p:sldId id="273" r:id="rId27"/>
    <p:sldId id="274" r:id="rId28"/>
    <p:sldId id="282" r:id="rId29"/>
    <p:sldId id="276" r:id="rId30"/>
    <p:sldId id="281" r:id="rId31"/>
    <p:sldId id="277" r:id="rId32"/>
    <p:sldId id="278" r:id="rId33"/>
    <p:sldId id="279" r:id="rId34"/>
    <p:sldId id="280" r:id="rId35"/>
    <p:sldId id="260" r:id="rId36"/>
    <p:sldId id="258" r:id="rId37"/>
    <p:sldId id="264" r:id="rId38"/>
    <p:sldId id="294" r:id="rId39"/>
    <p:sldId id="297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93"/>
            <p14:sldId id="263"/>
            <p14:sldId id="266"/>
            <p14:sldId id="265"/>
            <p14:sldId id="268"/>
            <p14:sldId id="269"/>
            <p14:sldId id="267"/>
            <p14:sldId id="272"/>
            <p14:sldId id="270"/>
            <p14:sldId id="284"/>
            <p14:sldId id="285"/>
            <p14:sldId id="275"/>
            <p14:sldId id="289"/>
            <p14:sldId id="288"/>
            <p14:sldId id="286"/>
            <p14:sldId id="287"/>
            <p14:sldId id="283"/>
            <p14:sldId id="290"/>
            <p14:sldId id="291"/>
            <p14:sldId id="292"/>
            <p14:sldId id="271"/>
            <p14:sldId id="273"/>
            <p14:sldId id="274"/>
            <p14:sldId id="282"/>
            <p14:sldId id="276"/>
            <p14:sldId id="281"/>
            <p14:sldId id="277"/>
            <p14:sldId id="278"/>
            <p14:sldId id="279"/>
            <p14:sldId id="280"/>
            <p14:sldId id="260"/>
          </p14:sldIdLst>
        </p14:section>
        <p14:section name="Appendix: Image Descriptions for Unsighted Students" id="{9E859B0B-078E-463E-89A6-21C20DD280C4}">
          <p14:sldIdLst>
            <p14:sldId id="258"/>
            <p14:sldId id="264"/>
            <p14:sldId id="294"/>
            <p14:sldId id="29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7897" autoAdjust="0"/>
  </p:normalViewPr>
  <p:slideViewPr>
    <p:cSldViewPr snapToGrid="0" showGuides="1">
      <p:cViewPr varScale="1">
        <p:scale>
          <a:sx n="96" d="100"/>
          <a:sy n="96" d="100"/>
        </p:scale>
        <p:origin x="492" y="96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25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Viable Software Plan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Four – Managing Software Projects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BF32-B42F-470F-B1EE-DD2931D140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 Hill.</a:t>
            </a:r>
          </a:p>
        </p:txBody>
      </p:sp>
      <p:pic>
        <p:nvPicPr>
          <p:cNvPr id="4" name="Picture Placeholder 3" descr="Software Engineering-A Practitioner's Approach, Ninth edition by Roger S. Pressman and Bruce R. Maxim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</p:spTree>
    <p:extLst>
      <p:ext uri="{BB962C8B-B14F-4D97-AF65-F5344CB8AC3E}">
        <p14:creationId xmlns:p14="http://schemas.microsoft.com/office/powerpoint/2010/main" val="17082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Problem-Based Estimation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80152"/>
            <a:ext cx="8458200" cy="215870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and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data are used in two ways during software project estimation: 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estimation variables to “size” each element of the software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baseline metrics collected from past projects and used with other variable to develop cost and effort projections.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264493"/>
            <a:ext cx="8458200" cy="1803164"/>
          </a:xfrm>
        </p:spPr>
        <p:txBody>
          <a:bodyPr>
            <a:norm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collecting productivity metrics for projects, be sure to establish a taxonomy of project types.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that your estimates include the effort required to develop “infrastructure” software.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Problem-Based Estimation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9268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bounded statement of software scope.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statement of scope into problem functions that can each be estimated individually.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or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then estimated for each function.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productivity metrics (For example,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C/pm or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P/pm) are then applied to the appropriate estimation variable.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Cost/effort for the function is derived using historic data.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estimates are combined to produce an overall estimate for the entire project.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8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C-Based Estimation Table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92269"/>
          </a:xfrm>
        </p:spPr>
        <p:txBody>
          <a:bodyPr>
            <a:noAutofit/>
          </a:bodyPr>
          <a:lstStyle/>
          <a:p>
            <a:pPr algn="ctr"/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McGraw-Hill Education. All rights reserved. No reproduction or distribution without the prior written consent of McGraw-Hill Education.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2173"/>
              </p:ext>
            </p:extLst>
          </p:nvPr>
        </p:nvGraphicFramePr>
        <p:xfrm>
          <a:off x="922946" y="1952478"/>
          <a:ext cx="66457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728">
                  <a:extLst>
                    <a:ext uri="{9D8B030D-6E8A-4147-A177-3AD203B41FA5}">
                      <a16:colId xmlns:a16="http://schemas.microsoft.com/office/drawing/2014/main" val="68684721"/>
                    </a:ext>
                  </a:extLst>
                </a:gridCol>
                <a:gridCol w="2031050">
                  <a:extLst>
                    <a:ext uri="{9D8B030D-6E8A-4147-A177-3AD203B41FA5}">
                      <a16:colId xmlns:a16="http://schemas.microsoft.com/office/drawing/2014/main" val="348742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L</a:t>
                      </a:r>
                      <a:r>
                        <a:rPr lang="en-US" sz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8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User-interface and control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facilities (U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535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Two-Dimensional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geometric analysis (2D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42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Three-Dimensional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geometric analysis (3D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352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 (D</a:t>
                      </a:r>
                      <a:r>
                        <a:rPr lang="en-US" sz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021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graphics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display facilities (G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 control function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55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 modules (D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lines</a:t>
                      </a:r>
                      <a:r>
                        <a:rPr lang="en-US" i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code</a:t>
                      </a:r>
                      <a:endPara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7418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Estimation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48519"/>
            <a:ext cx="8458200" cy="203897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Average productivity for these systems is 620 L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C/pm.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Burdened labor rate is $8000 per month.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Cost per line of code is approximately $13.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Based on L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C estimates and historical data: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154288"/>
            <a:ext cx="8458200" cy="991312"/>
          </a:xfrm>
        </p:spPr>
        <p:txBody>
          <a:bodyPr>
            <a:normAutofit/>
          </a:bodyPr>
          <a:lstStyle/>
          <a:p>
            <a:pPr marL="685800" lvl="4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estimated project cost is 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$431,000 </a:t>
            </a:r>
          </a:p>
          <a:p>
            <a:pPr marL="685800" lvl="4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estimated effort is 54 person-months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9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P-Based Estimation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42900" y="1285255"/>
            <a:ext cx="8458200" cy="492270"/>
          </a:xfrm>
        </p:spPr>
        <p:txBody>
          <a:bodyPr>
            <a:noAutofit/>
          </a:bodyPr>
          <a:lstStyle/>
          <a:p>
            <a:pPr algn="ctr"/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McGraw-Hill Education. All rights reserved. No reproduction or distribution without the prior written consent of McGraw-Hill Education.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42900" y="1891033"/>
            <a:ext cx="8458200" cy="433422"/>
          </a:xfrm>
        </p:spPr>
        <p:txBody>
          <a:bodyPr/>
          <a:lstStyle/>
          <a:p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25.1 Estimating information domain values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79702"/>
              </p:ext>
            </p:extLst>
          </p:nvPr>
        </p:nvGraphicFramePr>
        <p:xfrm>
          <a:off x="393107" y="2533594"/>
          <a:ext cx="8221054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2708615052"/>
                    </a:ext>
                  </a:extLst>
                </a:gridCol>
                <a:gridCol w="589659">
                  <a:extLst>
                    <a:ext uri="{9D8B030D-6E8A-4147-A177-3AD203B41FA5}">
                      <a16:colId xmlns:a16="http://schemas.microsoft.com/office/drawing/2014/main" val="1018271763"/>
                    </a:ext>
                  </a:extLst>
                </a:gridCol>
                <a:gridCol w="786214">
                  <a:extLst>
                    <a:ext uri="{9D8B030D-6E8A-4147-A177-3AD203B41FA5}">
                      <a16:colId xmlns:a16="http://schemas.microsoft.com/office/drawing/2014/main" val="1624847348"/>
                    </a:ext>
                  </a:extLst>
                </a:gridCol>
                <a:gridCol w="658026">
                  <a:extLst>
                    <a:ext uri="{9D8B030D-6E8A-4147-A177-3AD203B41FA5}">
                      <a16:colId xmlns:a16="http://schemas.microsoft.com/office/drawing/2014/main" val="3970345666"/>
                    </a:ext>
                  </a:extLst>
                </a:gridCol>
                <a:gridCol w="734938">
                  <a:extLst>
                    <a:ext uri="{9D8B030D-6E8A-4147-A177-3AD203B41FA5}">
                      <a16:colId xmlns:a16="http://schemas.microsoft.com/office/drawing/2014/main" val="2787231509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1459035349"/>
                    </a:ext>
                  </a:extLst>
                </a:gridCol>
                <a:gridCol w="1726251">
                  <a:extLst>
                    <a:ext uri="{9D8B030D-6E8A-4147-A177-3AD203B41FA5}">
                      <a16:colId xmlns:a16="http://schemas.microsoft.com/office/drawing/2014/main" val="421903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domain value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count.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8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(24 × 4 = 96)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(14 × 5 = 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enquiries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(20 × 5 =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internal logical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(4 × 10 =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interface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(2 × 7 =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07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P-Based Estimation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5049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equation: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49296"/>
              </p:ext>
            </p:extLst>
          </p:nvPr>
        </p:nvGraphicFramePr>
        <p:xfrm>
          <a:off x="2063381" y="1822613"/>
          <a:ext cx="5017239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3" imgW="2831760" imgH="279360" progId="Equation.DSMT4">
                  <p:embed/>
                </p:oleObj>
              </mc:Choice>
              <mc:Fallback>
                <p:oleObj name="Equation" r:id="rId3" imgW="283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381" y="1822613"/>
                        <a:ext cx="5017239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2465464"/>
            <a:ext cx="8458200" cy="823835"/>
          </a:xfrm>
        </p:spPr>
        <p:txBody>
          <a:bodyPr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purposes of this estimate, the complexity weighting factor is assumed to be average and the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count total from the table is 320.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3412454"/>
            <a:ext cx="7058025" cy="491790"/>
          </a:xfrm>
        </p:spPr>
        <p:txBody>
          <a:bodyPr/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sum of the 14 complexity factors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39887"/>
              </p:ext>
            </p:extLst>
          </p:nvPr>
        </p:nvGraphicFramePr>
        <p:xfrm>
          <a:off x="5831926" y="3437899"/>
          <a:ext cx="1455663" cy="44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1926" y="3437899"/>
                        <a:ext cx="1455663" cy="44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05240"/>
              </p:ext>
            </p:extLst>
          </p:nvPr>
        </p:nvGraphicFramePr>
        <p:xfrm>
          <a:off x="2631684" y="3988285"/>
          <a:ext cx="3194833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7" imgW="1803240" imgH="279360" progId="Equation.DSMT4">
                  <p:embed/>
                </p:oleObj>
              </mc:Choice>
              <mc:Fallback>
                <p:oleObj name="Equation" r:id="rId7" imgW="1803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1684" y="3988285"/>
                        <a:ext cx="3194833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42900" y="4578198"/>
            <a:ext cx="8458200" cy="498810"/>
          </a:xfrm>
        </p:spPr>
        <p:txBody>
          <a:bodyPr>
            <a:norm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estimated number of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can be computed: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193"/>
              </p:ext>
            </p:extLst>
          </p:nvPr>
        </p:nvGraphicFramePr>
        <p:xfrm>
          <a:off x="1218994" y="5160575"/>
          <a:ext cx="5512213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9" imgW="3111480" imgH="279360" progId="Equation.DSMT4">
                  <p:embed/>
                </p:oleObj>
              </mc:Choice>
              <mc:Fallback>
                <p:oleObj name="Equation" r:id="rId9" imgW="3111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8994" y="5160575"/>
                        <a:ext cx="5512213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42900" y="5765464"/>
            <a:ext cx="8458200" cy="813136"/>
          </a:xfrm>
        </p:spPr>
        <p:txBody>
          <a:bodyPr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historic cost per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approximately $1,230 then total estimated project cost is $461,000 estimated effort is 58 person-months.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 Table</a:t>
            </a:r>
          </a:p>
        </p:txBody>
      </p:sp>
      <p:pic>
        <p:nvPicPr>
          <p:cNvPr id="4" name="Picture 3" descr="A process based estimation table has activity and task in the column headings and the functions as different row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10" y="1207511"/>
            <a:ext cx="6573580" cy="485317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6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 begins with a delineation of software functions obtained from the project scope.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framework activities are performed for each function.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related framework activities may be represented as part of a table with tasks as columns and rows as functions.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effort estimates (for example, person-months) are entered as the matrix cell values.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labor rates (that is, cost/unit effort) are then applied to the effort estimated for each process activity.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 average burdened labor rate of $8,000 per month, the total estimated project cost is $368,000 and the estimated effort is 46 person-months based on the matric entries.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Point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5700"/>
            <a:ext cx="8458200" cy="2159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use case points takes the following into account: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and complexity of the use cases in the system.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and complexity of the actors on the system.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nonfunctional requirements not written as use cases.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in which the project will be developed.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454796"/>
            <a:ext cx="8458200" cy="2603104"/>
          </a:xfrm>
        </p:spPr>
        <p:txBody>
          <a:bodyPr>
            <a:normAutofit/>
          </a:bodyPr>
          <a:lstStyle/>
          <a:p>
            <a:pPr marL="90170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+ 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W) × T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× E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	– unadjusted sum of use case weights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	– unadjusted sum of actor weight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	– technical complexity 13 factors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	– environment complexity 8 factors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1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Point Estimation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257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engineering subsystem group is described by 14 average use cases and 8 simple use cases. And the infrastructure subsystem is described with 10 simple use cases.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(16 use cases × 15) + [(14 use cases × 10)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+ (8 use cases × 5)] + (10 use cases × 5) = 470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8 simple actors, 12 average actors, and 4 complex actors.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(8 actors × 1) + (12 actors × 2) + (4 actors × 3) = 44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evaluation of the technology and the environment,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1.04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0.96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(470 + 44) × 1.04 × 0.96 = 513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1133"/>
            <a:ext cx="8458200" cy="275174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resources, cost, and schedule for a software engineering effort requires: 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good historical information (metrics).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courage to commit to quantitative predictions when qualitative information is all that exists.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844963"/>
            <a:ext cx="8458200" cy="2043089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carries inherent risk and this risk leads to uncertainty: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complexity.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size (makes decomposition tougher).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structural uncertainty (requirements stability).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4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Point Estimation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25734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past project data as a guide, the development group produces 85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per 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estimate of the overall size of the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project is 43,600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620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C/pm as the average productivity for systems of this type and a burdened labor rate of $8,000 per month, and the cost per line of code is approximately $13.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 case estimate and the historical productivity data: </a:t>
            </a:r>
          </a:p>
          <a:p>
            <a:pPr marL="715963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project cost is $552,000.</a:t>
            </a:r>
          </a:p>
          <a:p>
            <a:pPr marL="715963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effort is about 70 person-months.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5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Project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Each user story is considered separately for estimation purposes. </a:t>
            </a:r>
          </a:p>
          <a:p>
            <a:pPr marL="266700" indent="-26670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Each user story is decomposed into the set of software engineering tasks that will be required to develop it.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 Each task is estimated separately (historic data, empirical model,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experience, or planning poker. </a:t>
            </a:r>
          </a:p>
          <a:p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 Alternatively, the “volume” of the user story can be estimated in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LOC, FP, or use case count.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4a.  Estimates for each task are summed to estimate the user story.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4b.  Alternatively, the volume translated into effort using historical data. </a:t>
            </a:r>
          </a:p>
          <a:p>
            <a:pPr marL="266700" indent="-26670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Effort estimates for all user stories are summed to create effort estimate for the increment.</a:t>
            </a:r>
            <a:endParaRPr lang="en-US" alt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8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Projects Late?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191500" cy="5307161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Unrealistic deadline established by someone outside the software team and forced on managers and practitioners on the group.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requirements not reflected in schedule changes.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honest underestimate of the amount of effort and/or the number of resources that will be required to do the job.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and/or unpredictable risks that were not considered when the project commenced.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 that could not have been foreseen in advance.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difficulties that could not have been foreseen in advance.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Miscommunication among project staff that results in delays.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by project management to recognize that the project is falling behind schedule and lack of action to correct the problem.</a:t>
            </a:r>
            <a:endParaRPr lang="en-US" alt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4402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Compartmentalization.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must be compartmentalized by decomposing the product and the process.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Interdependency.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interdependency of each compartmentalized activity or task must be determined.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allocation.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must be allocated some number of work units and assigned a start date and a completion date.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validation.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no more than the allocated number of people has been scheduled at any given time.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responsibilities.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 that is scheduled should be assigned to a specific team member.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outcomes.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 should have a defined outcome.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milestones.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 should be associated with a project milestone.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2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Effort and Delivery 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95F0CC-3311-41BC-BB77-7DFD8899C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9347" y="6192078"/>
            <a:ext cx="2932062" cy="323022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Access the text alternative for slide images.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BA7055-A926-4CF5-9927-637EC287B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plots the relationship between effort and delivery time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0" y="1714026"/>
            <a:ext cx="7341301" cy="43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Development Task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440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Concept scoping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overall scope of the project.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Preliminary concept planning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the organization’s ability to undertake the work implied by the project scope.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Technology risk assessment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the risk associated with the technology to be implemented as part of the project scope.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Proof of concept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viability of a new technology in the software context.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Concept implementation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concept representation in a manner that can be reviewed by a customer and is used for “marketing” purposes when a concept must be sold to other customers or management.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Customer reaction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concept solicits feedback on a new technology concept and targets specific customer applications.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1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1.1 Refinement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79810"/>
            <a:ext cx="8458200" cy="459028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definition:  Task 1.1  Concept Scoping 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	Identify need, benefits and potential customers;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1.1.2	Define desired output/control and input events that drive the application;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Begin Task 1.1.2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1.1.2.1	FTR:  Review written description of need indicates that a FTR is to be conducted.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1.1.2.2	Derive a list of customer visible outputs/inputs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1.1.2.3	FTR:  Review outputs/inputs with customer and revise as required;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endtask Task 1.1.2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1.1.3	Define the functionality/behavior for each major function;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Begin Task 1.1.3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1.1.3.1	FTR:  Review output and input data objects derived in task 1.1.2;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1.1.3.2	Derive a model of functions/behaviors;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1.1.3.3	FTR:  Review functions/behaviors with customer and revise as required;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endtask Task 1.1.3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1.1.4	Isolate those elements of the technology to be implemented in software;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1.1.5	Research availability of existing software;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1.1.6	Define technical feasibility;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1.1.7	Make quick estimate of size;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1.1.8	Create a Scope Definition</a:t>
            </a:r>
            <a:r>
              <a:rPr lang="en-US" alt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endTask definition:   Task 1.1</a:t>
            </a:r>
            <a:endParaRPr lang="en-US" altLang="en-US" sz="9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Network (Activity Network) </a:t>
            </a:r>
          </a:p>
        </p:txBody>
      </p:sp>
      <p:pic>
        <p:nvPicPr>
          <p:cNvPr id="4" name="Picture 3" descr="The diagram shows task network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9" y="1870635"/>
            <a:ext cx="8259342" cy="311673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 (Gantt Chart) </a:t>
            </a:r>
          </a:p>
        </p:txBody>
      </p:sp>
      <p:pic>
        <p:nvPicPr>
          <p:cNvPr id="4" name="Picture 3" descr="The diagram shows a time line chart. or Gantt chart. The column headings are: tasks, week 1, week 2, week 3, week 4 and week 5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29" y="1097936"/>
            <a:ext cx="7043743" cy="50381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6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Table for Project Tracking </a:t>
            </a:r>
          </a:p>
        </p:txBody>
      </p:sp>
      <p:pic>
        <p:nvPicPr>
          <p:cNvPr id="4" name="Picture 3" descr="A project table for project tracking lists the work tasks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3" y="1917542"/>
            <a:ext cx="8073454" cy="3022916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1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Task Set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71607"/>
            <a:ext cx="8458200" cy="1594681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project scope.</a:t>
            </a:r>
          </a:p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feasibility. </a:t>
            </a:r>
          </a:p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risks (Chapter 26). </a:t>
            </a:r>
          </a:p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required resources.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2710859"/>
            <a:ext cx="8458200" cy="1414366"/>
          </a:xfrm>
        </p:spPr>
        <p:txBody>
          <a:bodyPr>
            <a:normAutofit/>
          </a:bodyPr>
          <a:lstStyle/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Determine required human resources.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Define reusable software resources.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Identify environmental resources.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4174268"/>
            <a:ext cx="8458200" cy="414823"/>
          </a:xfrm>
        </p:spPr>
        <p:txBody>
          <a:bodyPr>
            <a:normAutofit/>
          </a:bodyPr>
          <a:lstStyle/>
          <a:p>
            <a:pPr marL="403200" indent="-403200">
              <a:buFont typeface="+mj-lt"/>
              <a:buAutoNum type="arabicPeriod" startAt="5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cost and effort.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42900" y="4638134"/>
            <a:ext cx="8458200" cy="1571531"/>
          </a:xfrm>
        </p:spPr>
        <p:txBody>
          <a:bodyPr>
            <a:normAutofit/>
          </a:bodyPr>
          <a:lstStyle/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Decompose the problem.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Develop two or more estimates.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Reconcile the estimates</a:t>
            </a:r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3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4402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periodic project status meetings in which each team member reports progress and problems.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results of all reviews conducted throughout the software engineering process.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whether formal project milestones have been accomplished by the scheduled date.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actual start date to the planned start date for each project task listed in the project resource table.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informally with practitioners to obtain their subjective assessment of progress to date and problems on the horizon.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project velocity, which is a way of seeing how quickly the development team is clearing the user story backlog.</a:t>
            </a:r>
            <a:endParaRPr lang="en-US" alt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36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End of Main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F02A-B1AC-4A6F-B7C6-6A288F03C2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McGraw-Hill Education. All rights reserved. Authorized only for instructor use in the classroom.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8048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Content: Text Alternatives for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5C4E0-2E36-443B-B4C4-06FC04FD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Resources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15035"/>
            <a:ext cx="8458200" cy="2470556"/>
          </a:xfrm>
        </p:spPr>
        <p:txBody>
          <a:bodyPr>
            <a:no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shows project resources. A central triangle labeled project connects to people, environment and reusable software. Reusable software entails: COTS components, full-experience components, past-experience components and new components. People entails: number, skills and location. Environment entails: software tools, hardware and network resources.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2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 Table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3045198"/>
          </a:xfrm>
        </p:spPr>
        <p:txBody>
          <a:bodyPr>
            <a:norm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based estimation table has activity and task in the column headings and the functions as different rows. The activities are: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planning, risk analysis, engineering, construction release,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and totals. The tasks under engineering are: analysis and design and under construction release are: code and test.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5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Effort and Delivery Date –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30451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plots the relationship between effort and delivery time. The graph is plotted for effort cost versus development time. The graph shows a curve that fall along the y axis towards the x axis and rises again as time increases. The curve has the following function: E sub a = m time (t sub d to the power 4 over t sub a to the power 4). The variables are defined as follows:  E sub a = effort in person months; t sub d = nominal delivery time for schedule; t sub a = optimal development cost in terms of cost; t sub o = actual delivery time desired. On the left of the curve a dotted line between the curve and y axis a shaded region defines the impossible region. The line is plotted at T sub min = 0.75 T sub 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01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Network (Activity Network)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2330824"/>
          </a:xfrm>
        </p:spPr>
        <p:txBody>
          <a:bodyPr>
            <a:norm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network is follows: 1.1 concept scoping; 1.2 concept planning. 1.3a, tech risk assessment; 1.3b, tech risk assessment; 1.3c, tech risk assessment. 1.4, proof of connect; 1.5a, concept implement; 1.5b, concept implement; 1.5c, concept implement; Three 1.5 tasks are applied in parallel to 3 different concept functions. After 1.5 integrate a b c; 1.6 customer reaction.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16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Table for Project Tracking 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2330824"/>
          </a:xfrm>
        </p:spPr>
        <p:txBody>
          <a:bodyPr>
            <a:norm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table for project tracking lists the work tasks. The other column headings are: planned start, actual start, planned complete, actual complete, assigned person, effort allocated and notes.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Task Set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85316"/>
            <a:ext cx="8458200" cy="470019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buFont typeface="+mj-lt"/>
              <a:buAutoNum type="arabicPeriod" startAt="6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initial project schedule.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1597417"/>
            <a:ext cx="8458200" cy="1974723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Establish a meaningful task set.</a:t>
            </a:r>
          </a:p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Define a task network.</a:t>
            </a:r>
          </a:p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Use scheduling tools to develop a time-line chart.</a:t>
            </a:r>
          </a:p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Define schedule tracking mechanisms.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3614222"/>
            <a:ext cx="8458200" cy="744133"/>
          </a:xfrm>
        </p:spPr>
        <p:txBody>
          <a:bodyPr>
            <a:normAutofit/>
          </a:bodyPr>
          <a:lstStyle/>
          <a:p>
            <a:pPr marL="403200" indent="-403200">
              <a:buFont typeface="+mj-lt"/>
              <a:buAutoNum type="arabicPeriod" startAt="7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to 6 to create a detailed schedule for each prototype as the scope of each prototype is defined.</a:t>
            </a:r>
            <a:endParaRPr lang="en-US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Scope?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1133"/>
            <a:ext cx="8458200" cy="221119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i="1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scope</a:t>
            </a: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describes 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features to be delivered to end-users.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input and output.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presented to users of using the software.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constraints, interfaces, and reliability that </a:t>
            </a:r>
            <a:r>
              <a:rPr lang="en-US" altLang="en-US" sz="2000" i="1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system.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397707"/>
            <a:ext cx="8458200" cy="177178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is defined using one of two techniques: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narrative description of software scope is developed after communication with all stakeholders.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use-cases is developed by end-users.</a:t>
            </a:r>
            <a:endParaRPr lang="en-US" sz="160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9268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scope has been identified (with the concurrence of the customer), it is reasonable to ask: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build software to meet this scope? 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feasible? 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try to determine if the system can be created using available technology, dollars, time, and other resources. 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of business need is important too - it does no good to build a high-tech system or product that no one wants.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Resources</a:t>
            </a:r>
          </a:p>
        </p:txBody>
      </p:sp>
      <p:pic>
        <p:nvPicPr>
          <p:cNvPr id="4" name="Picture 3" descr="The diagram shows project resource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82" y="1231062"/>
            <a:ext cx="4779636" cy="477189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Estimation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67814"/>
            <a:ext cx="8191500" cy="44604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reliable cost and effort estimates several options arise: 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estimation until late in the project (we can achieve 100 percent accurate estimates after the project is complete!). 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estimates on similar projects that have already been completed (works great if you have completed similar projects).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relatively simple decomposition techniques to generate project cost and effort estimates (similar to divide and conquer). 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or more empirical models for software cost and effort estimation (often derived using statistical regression models).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Estimates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67814"/>
            <a:ext cx="8191500" cy="446045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estimation technique must be checked by computing at least one other estimate using a different approach.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created multiple estimates they need to be compared and reconciled.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estimates show agreement, there is good reason to believe that the estimates are reliable.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divergent estimates can often be traced to one of two causes: 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is not adequately understood or has been misinterpreted by the planner.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data used for problem-based estimation techniques is inappropriate for the application or has been misapplied.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330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511</TotalTime>
  <Words>2742</Words>
  <Application>Microsoft Office PowerPoint</Application>
  <PresentationFormat>On-screen Show (4:3)</PresentationFormat>
  <Paragraphs>321</Paragraphs>
  <Slides>37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Chapter 25</vt:lpstr>
      <vt:lpstr>Estimation Issues</vt:lpstr>
      <vt:lpstr>Project Planning Task Set 1</vt:lpstr>
      <vt:lpstr>Project Planning Task Set 2</vt:lpstr>
      <vt:lpstr>What is Scope?</vt:lpstr>
      <vt:lpstr>Project Feasibility</vt:lpstr>
      <vt:lpstr>Project Resources</vt:lpstr>
      <vt:lpstr>Data Analytics and Estimation Accuracy</vt:lpstr>
      <vt:lpstr>Reconciling Estimates</vt:lpstr>
      <vt:lpstr>Problem-Based Estimation 1</vt:lpstr>
      <vt:lpstr>Problem-Based Estimation 2</vt:lpstr>
      <vt:lpstr>L O C-Based Estimation Table</vt:lpstr>
      <vt:lpstr>L O C-Based Estimation </vt:lpstr>
      <vt:lpstr>F P-Based Estimation Table</vt:lpstr>
      <vt:lpstr>F P-Based Estimation </vt:lpstr>
      <vt:lpstr>Process-Based Estimation Table</vt:lpstr>
      <vt:lpstr>Process-Based Estimation</vt:lpstr>
      <vt:lpstr>Use Case Point Estimation</vt:lpstr>
      <vt:lpstr>Use Case Point Estimation Example 1</vt:lpstr>
      <vt:lpstr>Use Case Point Estimation Example 2</vt:lpstr>
      <vt:lpstr>Agile Project Estimation</vt:lpstr>
      <vt:lpstr>Why Are Projects Late?</vt:lpstr>
      <vt:lpstr>Scheduling Principles</vt:lpstr>
      <vt:lpstr>Relationship Between Effort and Delivery Date</vt:lpstr>
      <vt:lpstr>Concept Development Task Set</vt:lpstr>
      <vt:lpstr>Task 1.1 Refinement</vt:lpstr>
      <vt:lpstr>Task Network (Activity Network) </vt:lpstr>
      <vt:lpstr>Timeline Chart (Gantt Chart) </vt:lpstr>
      <vt:lpstr>Project Table for Project Tracking </vt:lpstr>
      <vt:lpstr>Schedule Tracking</vt:lpstr>
      <vt:lpstr>End of Main Content</vt:lpstr>
      <vt:lpstr>Accessibility Content: Text Alternatives for Images</vt:lpstr>
      <vt:lpstr>Project Resources – Text alternative</vt:lpstr>
      <vt:lpstr>Process-Based Estimation Table – Text alternative</vt:lpstr>
      <vt:lpstr>Relationship Between Effort and Delivery Date – Text alternative</vt:lpstr>
      <vt:lpstr>Task Network (Activity Network) – Text alternative</vt:lpstr>
      <vt:lpstr>Project Table for Project Tracking  – Text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M, Satchithanandan</cp:lastModifiedBy>
  <cp:revision>100</cp:revision>
  <dcterms:created xsi:type="dcterms:W3CDTF">2019-01-22T22:04:31Z</dcterms:created>
  <dcterms:modified xsi:type="dcterms:W3CDTF">2019-10-17T11:32:03Z</dcterms:modified>
</cp:coreProperties>
</file>