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2" r:id="rId22"/>
    <p:sldId id="281" r:id="rId23"/>
    <p:sldId id="260" r:id="rId24"/>
    <p:sldId id="258" r:id="rId25"/>
    <p:sldId id="264"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68"/>
            <p14:sldId id="269"/>
            <p14:sldId id="270"/>
            <p14:sldId id="271"/>
            <p14:sldId id="272"/>
            <p14:sldId id="273"/>
            <p14:sldId id="274"/>
            <p14:sldId id="275"/>
            <p14:sldId id="276"/>
            <p14:sldId id="277"/>
            <p14:sldId id="278"/>
            <p14:sldId id="282"/>
            <p14:sldId id="281"/>
            <p14:sldId id="260"/>
          </p14:sldIdLst>
        </p14:section>
        <p14:section name="Appendix: Image Descriptions for Unsighted Students" id="{9E859B0B-078E-463E-89A6-21C20DD280C4}">
          <p14:sldIdLst>
            <p14:sldId id="258"/>
            <p14:sldId id="264"/>
            <p14:sldId id="28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196" autoAdjust="0"/>
  </p:normalViewPr>
  <p:slideViewPr>
    <p:cSldViewPr snapToGrid="0" showGuides="1">
      <p:cViewPr varScale="1">
        <p:scale>
          <a:sx n="101" d="100"/>
          <a:sy n="101" d="100"/>
        </p:scale>
        <p:origin x="870" y="114"/>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26</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Risk Management</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6"/>
            <a:ext cx="2688337" cy="581768"/>
          </a:xfrm>
        </p:spPr>
        <p:txBody>
          <a:bodyPr/>
          <a:lstStyle/>
          <a:p>
            <a:r>
              <a:rPr lang="en-US" noProof="0" dirty="0">
                <a:latin typeface="Times New Roman" panose="02020603050405020304" pitchFamily="18" charset="0"/>
                <a:cs typeface="Times New Roman" panose="02020603050405020304" pitchFamily="18" charset="0"/>
              </a:rPr>
              <a:t>Part Four - Managing Software Projects</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Assessing Project Risk </a:t>
            </a:r>
            <a:r>
              <a:rPr lang="en-US" sz="100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989082"/>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startAt="7"/>
            </a:pPr>
            <a:r>
              <a:rPr lang="en-US" altLang="en-US" sz="2400" noProof="0" dirty="0">
                <a:latin typeface="Times New Roman" panose="02020603050405020304" pitchFamily="18" charset="0"/>
                <a:cs typeface="Times New Roman" panose="02020603050405020304" pitchFamily="18" charset="0"/>
              </a:rPr>
              <a:t>Does the software engineering team have the right mix of skills?</a:t>
            </a:r>
          </a:p>
          <a:p>
            <a:pPr marL="403200" indent="-403200">
              <a:lnSpc>
                <a:spcPct val="90000"/>
              </a:lnSpc>
              <a:spcBef>
                <a:spcPts val="1000"/>
              </a:spcBef>
              <a:spcAft>
                <a:spcPts val="0"/>
              </a:spcAft>
              <a:buFont typeface="+mj-lt"/>
              <a:buAutoNum type="arabicPeriod" startAt="7"/>
            </a:pPr>
            <a:r>
              <a:rPr lang="en-US" altLang="en-US" sz="2400" noProof="0" dirty="0">
                <a:latin typeface="Times New Roman" panose="02020603050405020304" pitchFamily="18" charset="0"/>
                <a:cs typeface="Times New Roman" panose="02020603050405020304" pitchFamily="18" charset="0"/>
              </a:rPr>
              <a:t>Are project requirements stable?</a:t>
            </a:r>
          </a:p>
          <a:p>
            <a:pPr marL="403200" indent="-403200">
              <a:lnSpc>
                <a:spcPct val="90000"/>
              </a:lnSpc>
              <a:spcBef>
                <a:spcPts val="1000"/>
              </a:spcBef>
              <a:spcAft>
                <a:spcPts val="0"/>
              </a:spcAft>
              <a:buFont typeface="+mj-lt"/>
              <a:buAutoNum type="arabicPeriod" startAt="7"/>
            </a:pPr>
            <a:r>
              <a:rPr lang="en-US" altLang="en-US" sz="2400" noProof="0" dirty="0">
                <a:latin typeface="Times New Roman" panose="02020603050405020304" pitchFamily="18" charset="0"/>
                <a:cs typeface="Times New Roman" panose="02020603050405020304" pitchFamily="18" charset="0"/>
              </a:rPr>
              <a:t>Does the project team have experience with the technology to be implemented?</a:t>
            </a:r>
          </a:p>
          <a:p>
            <a:pPr marL="447675" indent="-447675">
              <a:lnSpc>
                <a:spcPct val="90000"/>
              </a:lnSpc>
              <a:spcBef>
                <a:spcPts val="1000"/>
              </a:spcBef>
              <a:spcAft>
                <a:spcPts val="0"/>
              </a:spcAft>
              <a:buFont typeface="+mj-lt"/>
              <a:buAutoNum type="arabicPeriod" startAt="7"/>
            </a:pPr>
            <a:r>
              <a:rPr lang="en-US" altLang="en-US" sz="2400" noProof="0" dirty="0">
                <a:latin typeface="Times New Roman" panose="02020603050405020304" pitchFamily="18" charset="0"/>
                <a:cs typeface="Times New Roman" panose="02020603050405020304" pitchFamily="18" charset="0"/>
              </a:rPr>
              <a:t>Is the number of people on the project team adequate to do the job?</a:t>
            </a:r>
          </a:p>
          <a:p>
            <a:pPr marL="447675" indent="-447675">
              <a:lnSpc>
                <a:spcPct val="90000"/>
              </a:lnSpc>
              <a:spcBef>
                <a:spcPts val="1000"/>
              </a:spcBef>
              <a:spcAft>
                <a:spcPts val="0"/>
              </a:spcAft>
              <a:buFont typeface="+mj-lt"/>
              <a:buAutoNum type="arabicPeriod" startAt="7"/>
            </a:pPr>
            <a:r>
              <a:rPr lang="en-US" altLang="en-US" sz="2400" noProof="0" dirty="0">
                <a:latin typeface="Times New Roman" panose="02020603050405020304" pitchFamily="18" charset="0"/>
                <a:cs typeface="Times New Roman" panose="02020603050405020304" pitchFamily="18" charset="0"/>
              </a:rPr>
              <a:t>Do all customer/user constituencies agree on the importance of the project and on the requirements for the system/product to be built?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297303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Components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456422"/>
          </a:xfrm>
        </p:spPr>
        <p:txBody>
          <a:bodyPr vert="horz" lIns="91440" tIns="45720" rIns="91440" bIns="45720" rtlCol="0">
            <a:noAutofit/>
          </a:bodyPr>
          <a:lstStyle/>
          <a:p>
            <a:pPr marL="342900" indent="-342900">
              <a:lnSpc>
                <a:spcPct val="90000"/>
              </a:lnSpc>
              <a:spcBef>
                <a:spcPts val="600"/>
              </a:spcBef>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Performance risk </a:t>
            </a:r>
            <a:r>
              <a:rPr lang="en-US" altLang="en-US" sz="2400" noProof="0" dirty="0">
                <a:solidFill>
                  <a:schemeClr val="tx1"/>
                </a:solidFill>
                <a:latin typeface="Times New Roman" panose="02020603050405020304" pitchFamily="18" charset="0"/>
                <a:cs typeface="Times New Roman" panose="02020603050405020304" pitchFamily="18" charset="0"/>
              </a:rPr>
              <a:t>- the degree of uncertainty that the product will meet its requirements and be fit for its intended use.</a:t>
            </a:r>
          </a:p>
          <a:p>
            <a:pPr marL="342900" indent="-342900">
              <a:lnSpc>
                <a:spcPct val="90000"/>
              </a:lnSpc>
              <a:spcBef>
                <a:spcPts val="300"/>
              </a:spcBef>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Cost risk </a:t>
            </a:r>
            <a:r>
              <a:rPr lang="en-US" altLang="en-US" sz="2400" noProof="0" dirty="0">
                <a:solidFill>
                  <a:schemeClr val="tx1"/>
                </a:solidFill>
                <a:latin typeface="Times New Roman" panose="02020603050405020304" pitchFamily="18" charset="0"/>
                <a:cs typeface="Times New Roman" panose="02020603050405020304" pitchFamily="18" charset="0"/>
              </a:rPr>
              <a:t>- the degree of uncertainty that the project budget will be maintained.</a:t>
            </a:r>
          </a:p>
          <a:p>
            <a:pPr marL="342900" indent="-342900">
              <a:lnSpc>
                <a:spcPct val="90000"/>
              </a:lnSpc>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Support risk </a:t>
            </a:r>
            <a:r>
              <a:rPr lang="en-US" altLang="en-US" sz="2400" i="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the degree of uncertainty that the resultant software will be easy to correct, adapt, and enhance.</a:t>
            </a:r>
          </a:p>
          <a:p>
            <a:pPr marL="342900" indent="-342900">
              <a:lnSpc>
                <a:spcPct val="90000"/>
              </a:lnSpc>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Schedule risk </a:t>
            </a:r>
            <a:r>
              <a:rPr lang="en-US" altLang="en-US" sz="2400" i="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the degree of uncertainty that the project schedule will be maintained and that the product will be delivered on time.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54962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Projection (risk estimation)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333325"/>
          </a:xfrm>
        </p:spPr>
        <p:txBody>
          <a:bodyPr vert="horz" lIns="91440" tIns="45720" rIns="91440" bIns="45720" rtlCol="0">
            <a:noAutofit/>
          </a:bodyPr>
          <a:lstStyle/>
          <a:p>
            <a:pPr>
              <a:lnSpc>
                <a:spcPct val="90000"/>
              </a:lnSpc>
              <a:spcBef>
                <a:spcPts val="300"/>
              </a:spcBef>
            </a:pPr>
            <a:r>
              <a:rPr lang="en-US" altLang="en-US" sz="2400" i="1" noProof="0" dirty="0">
                <a:latin typeface="Times New Roman" panose="02020603050405020304" pitchFamily="18" charset="0"/>
                <a:cs typeface="Times New Roman" panose="02020603050405020304" pitchFamily="18" charset="0"/>
              </a:rPr>
              <a:t>Risk projection </a:t>
            </a:r>
            <a:r>
              <a:rPr lang="en-US" altLang="en-US" sz="2400" noProof="0" dirty="0">
                <a:latin typeface="Times New Roman" panose="02020603050405020304" pitchFamily="18" charset="0"/>
                <a:cs typeface="Times New Roman" panose="02020603050405020304" pitchFamily="18" charset="0"/>
              </a:rPr>
              <a:t>attempts to rate each risk in two ways:</a:t>
            </a:r>
          </a:p>
          <a:p>
            <a:pPr marL="291600" lvl="2" indent="-291600">
              <a:lnSpc>
                <a:spcPct val="90000"/>
              </a:lnSpc>
              <a:spcBef>
                <a:spcPts val="1000"/>
              </a:spcBef>
              <a:spcAft>
                <a:spcPts val="0"/>
              </a:spcAft>
            </a:pPr>
            <a:r>
              <a:rPr lang="en-US" altLang="en-US" sz="2000" noProof="0" dirty="0">
                <a:latin typeface="Times New Roman" panose="02020603050405020304" pitchFamily="18" charset="0"/>
                <a:cs typeface="Times New Roman" panose="02020603050405020304" pitchFamily="18" charset="0"/>
              </a:rPr>
              <a:t>Likelihood or probability that the risk is real.</a:t>
            </a:r>
          </a:p>
          <a:p>
            <a:pPr marL="291600" lvl="2" indent="-291600">
              <a:lnSpc>
                <a:spcPct val="90000"/>
              </a:lnSpc>
              <a:spcBef>
                <a:spcPts val="1000"/>
              </a:spcBef>
              <a:spcAft>
                <a:spcPts val="0"/>
              </a:spcAft>
            </a:pPr>
            <a:r>
              <a:rPr lang="en-US" altLang="en-US" sz="2000" noProof="0" dirty="0">
                <a:latin typeface="Times New Roman" panose="02020603050405020304" pitchFamily="18" charset="0"/>
                <a:cs typeface="Times New Roman" panose="02020603050405020304" pitchFamily="18" charset="0"/>
              </a:rPr>
              <a:t>Consequences of the problems associated with the risk, </a:t>
            </a:r>
            <a:endParaRPr lang="en-US" altLang="en-US" sz="2400"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2698812"/>
            <a:ext cx="8458200" cy="2530136"/>
          </a:xfrm>
        </p:spPr>
        <p:txBody>
          <a:bodyPr>
            <a:normAutofit/>
          </a:bodyPr>
          <a:lstStyle/>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The are four risk projection steps:</a:t>
            </a:r>
          </a:p>
          <a:p>
            <a:pPr marL="403200" lvl="2" indent="-40320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Establish a scale that reflects the perceived likelihood of a risk.</a:t>
            </a:r>
          </a:p>
          <a:p>
            <a:pPr marL="403200" lvl="2" indent="-40320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Delineate the consequences of the risk.</a:t>
            </a:r>
          </a:p>
          <a:p>
            <a:pPr marL="403200" lvl="2" indent="-40320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Estimate the impact of the risk on the project and the product,</a:t>
            </a:r>
          </a:p>
          <a:p>
            <a:pPr marL="403200" lvl="2" indent="-40320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Note the overall accuracy of the risk projection so that there will be no misunderstandings.</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315596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Table</a:t>
            </a:r>
          </a:p>
        </p:txBody>
      </p:sp>
      <p:pic>
        <p:nvPicPr>
          <p:cNvPr id="4" name="Picture 3" descr="An illustration displays a risk table. The table has five columns titled: risk, category, probability, impact, and R M M M.&#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881" y="1303958"/>
            <a:ext cx="8182238" cy="425008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03177" y="6293224"/>
            <a:ext cx="2887801" cy="221876"/>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4451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Building Risk Table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942707"/>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Estimate the probability of occurrence.</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Estimate the impact on the project on a scale of 1 to 5, where,</a:t>
            </a:r>
          </a:p>
        </p:txBody>
      </p:sp>
      <p:sp>
        <p:nvSpPr>
          <p:cNvPr id="12" name="Content Placeholder 11"/>
          <p:cNvSpPr>
            <a:spLocks noGrp="1"/>
          </p:cNvSpPr>
          <p:nvPr>
            <p:ph sz="quarter" idx="17"/>
          </p:nvPr>
        </p:nvSpPr>
        <p:spPr>
          <a:xfrm>
            <a:off x="342900" y="2308658"/>
            <a:ext cx="8458200" cy="878888"/>
          </a:xfrm>
        </p:spPr>
        <p:txBody>
          <a:bodyPr>
            <a:normAutofit/>
          </a:bodyPr>
          <a:lstStyle/>
          <a:p>
            <a:pPr marL="685800" lvl="4" indent="0">
              <a:buNone/>
            </a:pPr>
            <a:r>
              <a:rPr lang="en-US" altLang="en-US" sz="2000" noProof="0" dirty="0">
                <a:latin typeface="Times New Roman" panose="02020603050405020304" pitchFamily="18" charset="0"/>
                <a:cs typeface="Times New Roman" panose="02020603050405020304" pitchFamily="18" charset="0"/>
              </a:rPr>
              <a:t>1 = low impact on project success</a:t>
            </a:r>
          </a:p>
          <a:p>
            <a:pPr marL="685800" lvl="4" indent="0">
              <a:buNone/>
            </a:pPr>
            <a:r>
              <a:rPr lang="en-US" altLang="en-US" sz="2000" noProof="0" dirty="0">
                <a:latin typeface="Times New Roman" panose="02020603050405020304" pitchFamily="18" charset="0"/>
                <a:cs typeface="Times New Roman" panose="02020603050405020304" pitchFamily="18" charset="0"/>
              </a:rPr>
              <a:t>5 = catastrophic impact on project success</a:t>
            </a:r>
          </a:p>
          <a:p>
            <a:endParaRPr lang="en-US" noProof="0" dirty="0"/>
          </a:p>
        </p:txBody>
      </p:sp>
      <p:sp>
        <p:nvSpPr>
          <p:cNvPr id="13" name="Content Placeholder 12"/>
          <p:cNvSpPr>
            <a:spLocks noGrp="1"/>
          </p:cNvSpPr>
          <p:nvPr>
            <p:ph sz="quarter" idx="18"/>
          </p:nvPr>
        </p:nvSpPr>
        <p:spPr>
          <a:xfrm>
            <a:off x="342900" y="3420577"/>
            <a:ext cx="8458200" cy="503354"/>
          </a:xfrm>
        </p:spPr>
        <p:txBody>
          <a:bodyPr>
            <a:norm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Sort the table by probability and impact.</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2750882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Impact (Exposure)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845053"/>
          </a:xfrm>
        </p:spPr>
        <p:txBody>
          <a:bodyPr vert="horz" lIns="91440" tIns="45720" rIns="91440" bIns="45720" rtlCol="0">
            <a:noAutofit/>
          </a:bodyPr>
          <a:lstStyle/>
          <a:p>
            <a:pPr marL="342900" indent="-342900">
              <a:spcBef>
                <a:spcPts val="600"/>
              </a:spcBef>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 overall </a:t>
            </a:r>
            <a:r>
              <a:rPr lang="en-US" altLang="en-US" sz="2400" i="1" noProof="0" dirty="0">
                <a:solidFill>
                  <a:schemeClr val="tx1"/>
                </a:solidFill>
                <a:latin typeface="Times New Roman" panose="02020603050405020304" pitchFamily="18" charset="0"/>
                <a:cs typeface="Times New Roman" panose="02020603050405020304" pitchFamily="18" charset="0"/>
              </a:rPr>
              <a:t>risk exposure,</a:t>
            </a:r>
            <a:r>
              <a:rPr lang="en-US" altLang="en-US" sz="2400" noProof="0" dirty="0">
                <a:solidFill>
                  <a:schemeClr val="tx1"/>
                </a:solidFill>
                <a:latin typeface="Times New Roman" panose="02020603050405020304" pitchFamily="18" charset="0"/>
                <a:cs typeface="Times New Roman" panose="02020603050405020304" pitchFamily="18" charset="0"/>
              </a:rPr>
              <a:t> RE, is determined using the following relationship [Hal98]:</a:t>
            </a:r>
          </a:p>
        </p:txBody>
      </p:sp>
      <p:sp>
        <p:nvSpPr>
          <p:cNvPr id="10" name="Content Placeholder 9"/>
          <p:cNvSpPr>
            <a:spLocks noGrp="1"/>
          </p:cNvSpPr>
          <p:nvPr>
            <p:ph sz="quarter" idx="15"/>
          </p:nvPr>
        </p:nvSpPr>
        <p:spPr>
          <a:xfrm>
            <a:off x="342900" y="2228292"/>
            <a:ext cx="8458200" cy="2068497"/>
          </a:xfrm>
        </p:spPr>
        <p:txBody>
          <a:bodyPr>
            <a:normAutofit/>
          </a:bodyPr>
          <a:lstStyle/>
          <a:p>
            <a:pPr indent="1882775">
              <a:spcBef>
                <a:spcPts val="600"/>
              </a:spcBef>
              <a:spcAft>
                <a:spcPts val="600"/>
              </a:spcAft>
            </a:pPr>
            <a:r>
              <a:rPr lang="en-US" altLang="en-US" sz="2400" b="1" noProof="0" dirty="0">
                <a:solidFill>
                  <a:schemeClr val="tx1"/>
                </a:solidFill>
                <a:latin typeface="Times New Roman" panose="02020603050405020304" pitchFamily="18" charset="0"/>
                <a:cs typeface="Times New Roman" panose="02020603050405020304" pitchFamily="18" charset="0"/>
              </a:rPr>
              <a:t>RE = </a:t>
            </a:r>
            <a:r>
              <a:rPr lang="en-US" altLang="en-US" sz="2400" b="1" i="1" noProof="0" dirty="0">
                <a:solidFill>
                  <a:schemeClr val="tx1"/>
                </a:solidFill>
                <a:latin typeface="Times New Roman" panose="02020603050405020304" pitchFamily="18" charset="0"/>
                <a:cs typeface="Times New Roman" panose="02020603050405020304" pitchFamily="18" charset="0"/>
              </a:rPr>
              <a:t>P</a:t>
            </a:r>
            <a:r>
              <a:rPr lang="en-US" altLang="en-US" sz="2400" b="1" noProof="0" dirty="0">
                <a:solidFill>
                  <a:schemeClr val="tx1"/>
                </a:solidFill>
                <a:latin typeface="Times New Roman" panose="02020603050405020304" pitchFamily="18" charset="0"/>
                <a:cs typeface="Times New Roman" panose="02020603050405020304" pitchFamily="18" charset="0"/>
              </a:rPr>
              <a:t> × </a:t>
            </a:r>
            <a:r>
              <a:rPr lang="en-US" altLang="en-US" sz="2400" b="1" i="1" noProof="0" dirty="0">
                <a:solidFill>
                  <a:schemeClr val="tx1"/>
                </a:solidFill>
                <a:latin typeface="Times New Roman" panose="02020603050405020304" pitchFamily="18" charset="0"/>
                <a:cs typeface="Times New Roman" panose="02020603050405020304" pitchFamily="18" charset="0"/>
              </a:rPr>
              <a:t>C</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where </a:t>
            </a:r>
          </a:p>
          <a:p>
            <a:pPr marL="398463" lvl="3" indent="0">
              <a:spcBef>
                <a:spcPts val="300"/>
              </a:spcBef>
              <a:buNone/>
            </a:pPr>
            <a:r>
              <a:rPr lang="en-US" altLang="en-US" sz="2400" i="1" noProof="0" dirty="0">
                <a:latin typeface="Times New Roman" panose="02020603050405020304" pitchFamily="18" charset="0"/>
                <a:cs typeface="Times New Roman" panose="02020603050405020304" pitchFamily="18" charset="0"/>
              </a:rPr>
              <a:t>P</a:t>
            </a:r>
            <a:r>
              <a:rPr lang="en-US" altLang="en-US" sz="2400" noProof="0" dirty="0">
                <a:latin typeface="Times New Roman" panose="02020603050405020304" pitchFamily="18" charset="0"/>
                <a:cs typeface="Times New Roman" panose="02020603050405020304" pitchFamily="18" charset="0"/>
              </a:rPr>
              <a:t> is the probability of occurrence for a risk, and </a:t>
            </a:r>
          </a:p>
          <a:p>
            <a:pPr marL="398463" lvl="3" indent="0">
              <a:spcBef>
                <a:spcPts val="300"/>
              </a:spcBef>
              <a:buNone/>
            </a:pPr>
            <a:r>
              <a:rPr lang="en-US" altLang="en-US" sz="2400" i="1" noProof="0" dirty="0">
                <a:latin typeface="Times New Roman" panose="02020603050405020304" pitchFamily="18" charset="0"/>
                <a:cs typeface="Times New Roman" panose="02020603050405020304" pitchFamily="18" charset="0"/>
              </a:rPr>
              <a:t>C</a:t>
            </a:r>
            <a:r>
              <a:rPr lang="en-US" altLang="en-US" sz="2400" noProof="0" dirty="0">
                <a:latin typeface="Times New Roman" panose="02020603050405020304" pitchFamily="18" charset="0"/>
                <a:cs typeface="Times New Roman" panose="02020603050405020304" pitchFamily="18" charset="0"/>
              </a:rPr>
              <a:t> is the cost to the project should the risk occur.</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959907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Exposure Example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602204" cy="4039655"/>
          </a:xfrm>
        </p:spPr>
        <p:txBody>
          <a:bodyPr vert="horz" lIns="91440" tIns="45720" rIns="91440" bIns="45720" rtlCol="0">
            <a:noAutofit/>
          </a:bodyPr>
          <a:lstStyle/>
          <a:p>
            <a:pPr>
              <a:spcBef>
                <a:spcPts val="600"/>
              </a:spcBef>
            </a:pPr>
            <a:r>
              <a:rPr lang="en-US" altLang="en-US" sz="2400" b="1" noProof="0" dirty="0">
                <a:solidFill>
                  <a:schemeClr val="tx1"/>
                </a:solidFill>
                <a:latin typeface="Times New Roman" panose="02020603050405020304" pitchFamily="18" charset="0"/>
                <a:cs typeface="Times New Roman" panose="02020603050405020304" pitchFamily="18" charset="0"/>
              </a:rPr>
              <a:t>Risk identification.</a:t>
            </a:r>
            <a:r>
              <a:rPr lang="en-US" altLang="en-US" sz="2400" noProof="0" dirty="0">
                <a:solidFill>
                  <a:schemeClr val="tx1"/>
                </a:solidFill>
                <a:latin typeface="Times New Roman" panose="02020603050405020304" pitchFamily="18" charset="0"/>
                <a:cs typeface="Times New Roman" panose="02020603050405020304" pitchFamily="18" charset="0"/>
              </a:rPr>
              <a:t> Only 70 percent of the software components scheduled for reuse will be used, the rest will have to be custom developed.</a:t>
            </a:r>
          </a:p>
          <a:p>
            <a:pPr>
              <a:spcBef>
                <a:spcPts val="300"/>
              </a:spcBef>
            </a:pPr>
            <a:r>
              <a:rPr lang="en-US" altLang="en-US" sz="2400" b="1" noProof="0" dirty="0">
                <a:solidFill>
                  <a:schemeClr val="tx1"/>
                </a:solidFill>
                <a:latin typeface="Times New Roman" panose="02020603050405020304" pitchFamily="18" charset="0"/>
                <a:cs typeface="Times New Roman" panose="02020603050405020304" pitchFamily="18" charset="0"/>
              </a:rPr>
              <a:t>Risk probability.</a:t>
            </a:r>
            <a:r>
              <a:rPr lang="en-US" altLang="en-US" sz="2400" noProof="0" dirty="0">
                <a:solidFill>
                  <a:schemeClr val="tx1"/>
                </a:solidFill>
                <a:latin typeface="Times New Roman" panose="02020603050405020304" pitchFamily="18" charset="0"/>
                <a:cs typeface="Times New Roman" panose="02020603050405020304" pitchFamily="18" charset="0"/>
              </a:rPr>
              <a:t> 80% (likely).</a:t>
            </a:r>
          </a:p>
          <a:p>
            <a:pPr>
              <a:spcBef>
                <a:spcPts val="300"/>
              </a:spcBef>
            </a:pPr>
            <a:r>
              <a:rPr lang="en-US" altLang="en-US" sz="2400" b="1" noProof="0" dirty="0">
                <a:solidFill>
                  <a:schemeClr val="tx1"/>
                </a:solidFill>
                <a:latin typeface="Times New Roman" panose="02020603050405020304" pitchFamily="18" charset="0"/>
                <a:cs typeface="Times New Roman" panose="02020603050405020304" pitchFamily="18" charset="0"/>
              </a:rPr>
              <a:t>Risk impact.</a:t>
            </a:r>
            <a:r>
              <a:rPr lang="en-US" altLang="en-US" sz="2400" noProof="0" dirty="0">
                <a:solidFill>
                  <a:schemeClr val="tx1"/>
                </a:solidFill>
                <a:latin typeface="Times New Roman" panose="02020603050405020304" pitchFamily="18" charset="0"/>
                <a:cs typeface="Times New Roman" panose="02020603050405020304" pitchFamily="18" charset="0"/>
              </a:rPr>
              <a:t> 60 reusable software components were planned. If only 70 percent can be used, 18 components would have to be developed from scratch. The average component is 100 L</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 and the software engineering cost for each L</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 is $14.00, the overall cost (impact) to develop the components is 18 </a:t>
            </a:r>
            <a:r>
              <a:rPr lang="en-US" altLang="en-US" sz="2400" noProof="0" dirty="0">
                <a:solidFill>
                  <a:schemeClr val="tx1"/>
                </a:solidFill>
                <a:latin typeface="Arial" panose="020B0604020202020204" pitchFamily="34" charset="0"/>
                <a:cs typeface="Arial" panose="020B0604020202020204" pitchFamily="34" charset="0"/>
              </a:rPr>
              <a:t>×</a:t>
            </a:r>
            <a:r>
              <a:rPr lang="en-US" altLang="en-US" sz="2400" noProof="0" dirty="0">
                <a:solidFill>
                  <a:schemeClr val="tx1"/>
                </a:solidFill>
                <a:latin typeface="Times New Roman" panose="02020603050405020304" pitchFamily="18" charset="0"/>
                <a:cs typeface="Times New Roman" panose="02020603050405020304" pitchFamily="18" charset="0"/>
              </a:rPr>
              <a:t> 100 </a:t>
            </a:r>
            <a:r>
              <a:rPr lang="en-US" altLang="en-US" sz="2400" noProof="0" dirty="0">
                <a:solidFill>
                  <a:schemeClr val="tx1"/>
                </a:solidFill>
                <a:latin typeface="Arial" panose="020B0604020202020204" pitchFamily="34" charset="0"/>
                <a:cs typeface="Arial" panose="020B0604020202020204" pitchFamily="34" charset="0"/>
              </a:rPr>
              <a:t>×</a:t>
            </a:r>
            <a:r>
              <a:rPr lang="en-US" altLang="en-US" sz="2400" noProof="0" dirty="0">
                <a:solidFill>
                  <a:schemeClr val="tx1"/>
                </a:solidFill>
                <a:latin typeface="Times New Roman" panose="02020603050405020304" pitchFamily="18" charset="0"/>
                <a:cs typeface="Times New Roman" panose="02020603050405020304" pitchFamily="18" charset="0"/>
              </a:rPr>
              <a:t> 14 = $25,200.</a:t>
            </a:r>
          </a:p>
          <a:p>
            <a:r>
              <a:rPr lang="en-US" altLang="en-US" sz="2400" b="1" noProof="0" dirty="0">
                <a:solidFill>
                  <a:schemeClr val="tx1"/>
                </a:solidFill>
                <a:latin typeface="Times New Roman" panose="02020603050405020304" pitchFamily="18" charset="0"/>
                <a:cs typeface="Times New Roman" panose="02020603050405020304" pitchFamily="18" charset="0"/>
              </a:rPr>
              <a:t>Risk exposure.</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ED8A0130-61D8-454D-9CD7-FDCDD6A5AC24}"/>
              </a:ext>
            </a:extLst>
          </p:cNvPr>
          <p:cNvGraphicFramePr>
            <a:graphicFrameLocks noChangeAspect="1"/>
          </p:cNvGraphicFramePr>
          <p:nvPr>
            <p:extLst>
              <p:ext uri="{D42A27DB-BD31-4B8C-83A1-F6EECF244321}">
                <p14:modId xmlns:p14="http://schemas.microsoft.com/office/powerpoint/2010/main" val="3678818583"/>
              </p:ext>
            </p:extLst>
          </p:nvPr>
        </p:nvGraphicFramePr>
        <p:xfrm>
          <a:off x="2454570" y="4988490"/>
          <a:ext cx="3752621" cy="371881"/>
        </p:xfrm>
        <a:graphic>
          <a:graphicData uri="http://schemas.openxmlformats.org/presentationml/2006/ole">
            <mc:AlternateContent xmlns:mc="http://schemas.openxmlformats.org/markup-compatibility/2006">
              <mc:Choice xmlns:v="urn:schemas-microsoft-com:vml" Requires="v">
                <p:oleObj spid="_x0000_s1028" name="Equation" r:id="rId3" imgW="2819160" imgH="279360" progId="Equation.DSMT4">
                  <p:embed/>
                </p:oleObj>
              </mc:Choice>
              <mc:Fallback>
                <p:oleObj name="Equation" r:id="rId3" imgW="2819160" imgH="279360" progId="Equation.DSMT4">
                  <p:embed/>
                  <p:pic>
                    <p:nvPicPr>
                      <p:cNvPr id="0" name=""/>
                      <p:cNvPicPr/>
                      <p:nvPr/>
                    </p:nvPicPr>
                    <p:blipFill>
                      <a:blip r:embed="rId4"/>
                      <a:stretch>
                        <a:fillRect/>
                      </a:stretch>
                    </p:blipFill>
                    <p:spPr>
                      <a:xfrm>
                        <a:off x="2454570" y="4988490"/>
                        <a:ext cx="3752621" cy="371881"/>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68485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Mitigation, Monitoring, and Management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1920585"/>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Mitigation</a:t>
            </a:r>
            <a:r>
              <a:rPr lang="en-US" altLang="en-US" sz="2400" noProof="0" dirty="0">
                <a:solidFill>
                  <a:schemeClr val="tx1"/>
                </a:solidFill>
                <a:latin typeface="Times New Roman" panose="02020603050405020304" pitchFamily="18" charset="0"/>
                <a:cs typeface="Times New Roman" panose="02020603050405020304" pitchFamily="18" charset="0"/>
              </a:rPr>
              <a:t> - how can we avoid the risk?</a:t>
            </a:r>
          </a:p>
          <a:p>
            <a:pPr marL="291600" indent="-291600">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Monitoring</a:t>
            </a:r>
            <a:r>
              <a:rPr lang="en-US" altLang="en-US" sz="2400" noProof="0" dirty="0">
                <a:solidFill>
                  <a:schemeClr val="tx1"/>
                </a:solidFill>
                <a:latin typeface="Times New Roman" panose="02020603050405020304" pitchFamily="18" charset="0"/>
                <a:cs typeface="Times New Roman" panose="02020603050405020304" pitchFamily="18" charset="0"/>
              </a:rPr>
              <a:t> - what factors can we track that will enable us to determine if the risk is becoming more or less likely?</a:t>
            </a:r>
          </a:p>
          <a:p>
            <a:pPr marL="291600" indent="-291600">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Management</a:t>
            </a:r>
            <a:r>
              <a:rPr lang="en-US" altLang="en-US" sz="2400" noProof="0" dirty="0">
                <a:solidFill>
                  <a:schemeClr val="tx1"/>
                </a:solidFill>
                <a:latin typeface="Times New Roman" panose="02020603050405020304" pitchFamily="18" charset="0"/>
                <a:cs typeface="Times New Roman" panose="02020603050405020304" pitchFamily="18" charset="0"/>
              </a:rPr>
              <a:t> - what contingency plans do we have if the risk becomes a reality?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4016185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Information Sheet</a:t>
            </a:r>
          </a:p>
        </p:txBody>
      </p:sp>
      <p:pic>
        <p:nvPicPr>
          <p:cNvPr id="4" name="Picture 3" descr="An illustration displays a risk information sheet.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259168"/>
            <a:ext cx="5334000" cy="4852416"/>
          </a:xfrm>
          <a:prstGeom prst="rect">
            <a:avLst/>
          </a:prstGeom>
        </p:spPr>
      </p:pic>
      <p:sp>
        <p:nvSpPr>
          <p:cNvPr id="9"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03177" y="6293224"/>
            <a:ext cx="2887801" cy="221876"/>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3599132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Reactive Risk Management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9"/>
            <a:ext cx="8191500" cy="2906006"/>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Project team reacts to risks when they occur.</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Mitigation—plan for additional resources in anticipation of fire fighting.</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Fix on failure—resource are found and applied when the risk strikes.</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Crisis management—failure does not respond to applied resources and project is in jeopardy.</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4245016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Risk Table–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lnSpcReduction="10000"/>
          </a:bodyPr>
          <a:lstStyle/>
          <a:p>
            <a:r>
              <a:rPr lang="en-US" noProof="0" dirty="0">
                <a:latin typeface="Times New Roman" panose="02020603050405020304" pitchFamily="18" charset="0"/>
                <a:cs typeface="Times New Roman" panose="02020603050405020304" pitchFamily="18" charset="0"/>
              </a:rPr>
              <a:t>An illustration displays a risk table. The table has five columns titled: risk, category, probability, impact, and R M </a:t>
            </a:r>
            <a:r>
              <a:rPr lang="en-US" noProof="0" dirty="0" err="1">
                <a:latin typeface="Times New Roman" panose="02020603050405020304" pitchFamily="18" charset="0"/>
                <a:cs typeface="Times New Roman" panose="02020603050405020304" pitchFamily="18" charset="0"/>
              </a:rPr>
              <a:t>M</a:t>
            </a:r>
            <a:r>
              <a:rPr lang="en-US" noProof="0" dirty="0">
                <a:latin typeface="Times New Roman" panose="02020603050405020304" pitchFamily="18" charset="0"/>
                <a:cs typeface="Times New Roman" panose="02020603050405020304" pitchFamily="18" charset="0"/>
              </a:rPr>
              <a:t> </a:t>
            </a:r>
            <a:r>
              <a:rPr lang="en-US" noProof="0" dirty="0" err="1">
                <a:latin typeface="Times New Roman" panose="02020603050405020304" pitchFamily="18" charset="0"/>
                <a:cs typeface="Times New Roman" panose="02020603050405020304" pitchFamily="18" charset="0"/>
              </a:rPr>
              <a:t>M</a:t>
            </a:r>
            <a:r>
              <a:rPr lang="en-US" noProof="0" dirty="0">
                <a:latin typeface="Times New Roman" panose="02020603050405020304" pitchFamily="18" charset="0"/>
                <a:cs typeface="Times New Roman" panose="02020603050405020304" pitchFamily="18" charset="0"/>
              </a:rPr>
              <a:t>. The column RMMM is blank. The content of the table is as follows. Row 1: Risk, size estimate may be significantly low. Category, P S. Probability, 60 percent. Impact, 2. Row 2: Risk, larger number of users than planned. Category, P S. Probability, 30 percent. Impact, 3. Row 3: Risk, less reuse than planned. Category, P S. Probability, 70 percent. Impact, 2. Row 4: Risk, end users resist system. Category, B U. Probability, 40 percent. Impact, 3. Row 5: Risk, delivery deadline will be tightened. Category, B U. Probability, 50 percent. Impact, 2. Row 6: Risk, funding will be lost. Category, C U. Probability, 40 percent. Impact, 1. Row 7: Risk, customer will be change requirements. Category, P S. Probability, 80 percent. Impact, 2. Row 8: Risk, technology will not meet expectations. Category, T E. Probability, 30 percent. Impact, 1. Row 9: Risk, lack of training on tools. Category, D E. Probability, 80 percent. Impact, 3. Row 10: Risk, staff inexperienced. Category, S T. Probability, 30 percent. Impact, 2. Row 11: Risk, staff turnover will be high. Category, S T. Probability, 60 percent. Impact, 2. The impact values of 1 stands for catastrophic, 2 for critical, 3 for marginal, and 4 for negligible.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21</a:t>
            </a:fld>
            <a:endParaRPr lang="en-US"/>
          </a:p>
        </p:txBody>
      </p:sp>
    </p:spTree>
    <p:extLst>
      <p:ext uri="{BB962C8B-B14F-4D97-AF65-F5344CB8AC3E}">
        <p14:creationId xmlns:p14="http://schemas.microsoft.com/office/powerpoint/2010/main" val="5725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fontScale="90000"/>
          </a:bodyPr>
          <a:lstStyle/>
          <a:p>
            <a:r>
              <a:rPr lang="en-US" sz="4000" noProof="0" dirty="0">
                <a:latin typeface="Times New Roman" panose="02020603050405020304" pitchFamily="18" charset="0"/>
                <a:cs typeface="Times New Roman" panose="02020603050405020304" pitchFamily="18" charset="0"/>
              </a:rPr>
              <a:t>Risk Information Sheet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fontScale="92500" lnSpcReduction="20000"/>
          </a:bodyPr>
          <a:lstStyle/>
          <a:p>
            <a:r>
              <a:rPr lang="en-US" noProof="0" dirty="0">
                <a:latin typeface="Times New Roman" panose="02020603050405020304" pitchFamily="18" charset="0"/>
                <a:cs typeface="Times New Roman" panose="02020603050405020304" pitchFamily="18" charset="0"/>
              </a:rPr>
              <a:t>An illustration displays a risk information sheet. The first row displays Risk ID: P 02-4-32; Date: May 9, 2019; Prob: 80 percent, and impact: high. The description  reads, only 70 percent of the software components scheduled for reuse will, in fact, be integrated into the application. The remaining functionality will have to be custom developed. The refinements or context reads, </a:t>
            </a:r>
            <a:r>
              <a:rPr lang="en-US" noProof="0" dirty="0" err="1">
                <a:latin typeface="Times New Roman" panose="02020603050405020304" pitchFamily="18" charset="0"/>
                <a:cs typeface="Times New Roman" panose="02020603050405020304" pitchFamily="18" charset="0"/>
              </a:rPr>
              <a:t>subcondition</a:t>
            </a:r>
            <a:r>
              <a:rPr lang="en-US" noProof="0" dirty="0">
                <a:latin typeface="Times New Roman" panose="02020603050405020304" pitchFamily="18" charset="0"/>
                <a:cs typeface="Times New Roman" panose="02020603050405020304" pitchFamily="18" charset="0"/>
              </a:rPr>
              <a:t> 1: certain reusable components were developed by a third party with no knowledge of internal design standards; </a:t>
            </a:r>
            <a:r>
              <a:rPr lang="en-US" noProof="0" dirty="0" err="1">
                <a:latin typeface="Times New Roman" panose="02020603050405020304" pitchFamily="18" charset="0"/>
                <a:cs typeface="Times New Roman" panose="02020603050405020304" pitchFamily="18" charset="0"/>
              </a:rPr>
              <a:t>subcondition</a:t>
            </a:r>
            <a:r>
              <a:rPr lang="en-US" noProof="0" dirty="0">
                <a:latin typeface="Times New Roman" panose="02020603050405020304" pitchFamily="18" charset="0"/>
                <a:cs typeface="Times New Roman" panose="02020603050405020304" pitchFamily="18" charset="0"/>
              </a:rPr>
              <a:t> 2: the design standard for component interfaces has not been solidified and may not conform to certain existing reusable components; and </a:t>
            </a:r>
            <a:r>
              <a:rPr lang="en-US" noProof="0" dirty="0" err="1">
                <a:latin typeface="Times New Roman" panose="02020603050405020304" pitchFamily="18" charset="0"/>
                <a:cs typeface="Times New Roman" panose="02020603050405020304" pitchFamily="18" charset="0"/>
              </a:rPr>
              <a:t>subcondition</a:t>
            </a:r>
            <a:r>
              <a:rPr lang="en-US" noProof="0" dirty="0">
                <a:latin typeface="Times New Roman" panose="02020603050405020304" pitchFamily="18" charset="0"/>
                <a:cs typeface="Times New Roman" panose="02020603050405020304" pitchFamily="18" charset="0"/>
              </a:rPr>
              <a:t> 3: certain reusable components have been implemented in a language that is not supported on the target environment. The mitigation or monitoring reads: 1, contact third party to determine conformance with design standards; 2, press for interface standards completion, consider component structure when deciding on interface protocol; and 3, check to determine number of components in </a:t>
            </a:r>
            <a:r>
              <a:rPr lang="en-US" noProof="0" dirty="0" err="1">
                <a:latin typeface="Times New Roman" panose="02020603050405020304" pitchFamily="18" charset="0"/>
                <a:cs typeface="Times New Roman" panose="02020603050405020304" pitchFamily="18" charset="0"/>
              </a:rPr>
              <a:t>subcondition</a:t>
            </a:r>
            <a:r>
              <a:rPr lang="en-US" noProof="0" dirty="0">
                <a:latin typeface="Times New Roman" panose="02020603050405020304" pitchFamily="18" charset="0"/>
                <a:cs typeface="Times New Roman" panose="02020603050405020304" pitchFamily="18" charset="0"/>
              </a:rPr>
              <a:t> 3 category; check to determine if language support can be acquired. The management or contingency plan or trigger reads, RE computed to be $20.200, allocate this amount within project contingency cost Develop received schedule assuming that 18 additional components will have to be custom built; allocate staff accordingly. Trigger: Mitigation steps unproductive as of January 7, 2019. The current status, May 12, 2019 mitigation steps initiated. The bottom row reads, originator: D Gagne, and Assigned by B Laster.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22</a:t>
            </a:fld>
            <a:endParaRPr lang="en-US"/>
          </a:p>
        </p:txBody>
      </p:sp>
    </p:spTree>
    <p:extLst>
      <p:ext uri="{BB962C8B-B14F-4D97-AF65-F5344CB8AC3E}">
        <p14:creationId xmlns:p14="http://schemas.microsoft.com/office/powerpoint/2010/main" val="60441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Proactive Risk Management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589587"/>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Potential risks are identified, their probability and impact are assessed, and they are ranked by importance.</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Software team establishes a plan for managing risk.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Primary objective is to avoid risk, but because not all risks can be avoided.</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Team works to develop a contingency plans that will enable it to respond in a controlled and effective manner.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Proactive risk management is a software engineering tools that can be used to reduce technical debt.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56376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Software Risks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432965"/>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Project risks </a:t>
            </a:r>
            <a:r>
              <a:rPr lang="en-US" sz="2400" noProof="0" dirty="0">
                <a:latin typeface="Times New Roman" panose="02020603050405020304" pitchFamily="18" charset="0"/>
                <a:cs typeface="Times New Roman" panose="02020603050405020304" pitchFamily="18" charset="0"/>
              </a:rPr>
              <a:t>threaten the project plan. </a:t>
            </a:r>
          </a:p>
          <a:p>
            <a:pPr marL="291600" indent="-291600">
              <a:lnSpc>
                <a:spcPct val="90000"/>
              </a:lnSpc>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Technical risks </a:t>
            </a:r>
            <a:r>
              <a:rPr lang="en-US" sz="2400" noProof="0" dirty="0">
                <a:latin typeface="Times New Roman" panose="02020603050405020304" pitchFamily="18" charset="0"/>
                <a:cs typeface="Times New Roman" panose="02020603050405020304" pitchFamily="18" charset="0"/>
              </a:rPr>
              <a:t>threaten the quality and timeliness of the software to be produced. </a:t>
            </a:r>
          </a:p>
          <a:p>
            <a:pPr marL="291600" indent="-291600">
              <a:lnSpc>
                <a:spcPct val="90000"/>
              </a:lnSpc>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Business risks </a:t>
            </a:r>
            <a:r>
              <a:rPr lang="en-US" sz="2400" noProof="0" dirty="0">
                <a:latin typeface="Times New Roman" panose="02020603050405020304" pitchFamily="18" charset="0"/>
                <a:cs typeface="Times New Roman" panose="02020603050405020304" pitchFamily="18" charset="0"/>
              </a:rPr>
              <a:t>threaten the viability of the software to be built and often jeopardize the project or the product. </a:t>
            </a:r>
          </a:p>
          <a:p>
            <a:pPr marL="291600" indent="-291600">
              <a:lnSpc>
                <a:spcPct val="90000"/>
              </a:lnSpc>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Known risks </a:t>
            </a:r>
            <a:r>
              <a:rPr lang="en-US" sz="2400" noProof="0" dirty="0">
                <a:latin typeface="Times New Roman" panose="02020603050405020304" pitchFamily="18" charset="0"/>
                <a:cs typeface="Times New Roman" panose="02020603050405020304" pitchFamily="18" charset="0"/>
              </a:rPr>
              <a:t>are those that can be uncovered after careful evaluation project plan. </a:t>
            </a:r>
          </a:p>
          <a:p>
            <a:pPr marL="291600" indent="-291600">
              <a:lnSpc>
                <a:spcPct val="90000"/>
              </a:lnSpc>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Predictable risks </a:t>
            </a:r>
            <a:r>
              <a:rPr lang="en-US" sz="2400" noProof="0" dirty="0">
                <a:latin typeface="Times New Roman" panose="02020603050405020304" pitchFamily="18" charset="0"/>
                <a:cs typeface="Times New Roman" panose="02020603050405020304" pitchFamily="18" charset="0"/>
              </a:rPr>
              <a:t>are extrapolated from past project experience. </a:t>
            </a:r>
          </a:p>
          <a:p>
            <a:pPr marL="291600" indent="-291600">
              <a:lnSpc>
                <a:spcPct val="90000"/>
              </a:lnSpc>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Unpredictable ris</a:t>
            </a:r>
            <a:r>
              <a:rPr lang="en-US" sz="2400" i="1" noProof="0" dirty="0">
                <a:latin typeface="Times New Roman" panose="02020603050405020304" pitchFamily="18" charset="0"/>
                <a:cs typeface="Times New Roman" panose="02020603050405020304" pitchFamily="18" charset="0"/>
              </a:rPr>
              <a:t>ks </a:t>
            </a:r>
            <a:r>
              <a:rPr lang="en-US" sz="2400" noProof="0" dirty="0">
                <a:latin typeface="Times New Roman" panose="02020603050405020304" pitchFamily="18" charset="0"/>
                <a:cs typeface="Times New Roman" panose="02020603050405020304" pitchFamily="18" charset="0"/>
              </a:rPr>
              <a:t>can and do occur, but they are extremely difficult to identify in advance.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244135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Management Principles </a:t>
            </a:r>
            <a:r>
              <a:rPr lang="en-US" sz="100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181214"/>
          </a:xfrm>
        </p:spPr>
        <p:txBody>
          <a:bodyPr vert="horz" lIns="91440" tIns="45720" rIns="91440" bIns="45720" rtlCol="0">
            <a:noAutofit/>
          </a:bodyPr>
          <a:lstStyle/>
          <a:p>
            <a:pPr>
              <a:lnSpc>
                <a:spcPct val="90000"/>
              </a:lnSpc>
              <a:spcBef>
                <a:spcPts val="300"/>
              </a:spcBef>
            </a:pPr>
            <a:r>
              <a:rPr lang="en-US" altLang="en-US" sz="2400" b="1" noProof="0" dirty="0">
                <a:latin typeface="Times New Roman" panose="02020603050405020304" pitchFamily="18" charset="0"/>
                <a:cs typeface="Times New Roman" panose="02020603050405020304" pitchFamily="18" charset="0"/>
              </a:rPr>
              <a:t>Maintain a global perspective </a:t>
            </a:r>
            <a:r>
              <a:rPr lang="en-US" altLang="en-US" sz="2400" noProof="0" dirty="0">
                <a:latin typeface="Times New Roman" panose="02020603050405020304" pitchFamily="18" charset="0"/>
                <a:cs typeface="Times New Roman" panose="02020603050405020304" pitchFamily="18" charset="0"/>
              </a:rPr>
              <a:t>- view software risks within the context of system and the business problem.</a:t>
            </a:r>
          </a:p>
          <a:p>
            <a:pPr>
              <a:lnSpc>
                <a:spcPct val="90000"/>
              </a:lnSpc>
              <a:spcBef>
                <a:spcPts val="300"/>
              </a:spcBef>
            </a:pPr>
            <a:r>
              <a:rPr lang="en-US" altLang="en-US" sz="2400" b="1" noProof="0" dirty="0">
                <a:latin typeface="Times New Roman" panose="02020603050405020304" pitchFamily="18" charset="0"/>
                <a:cs typeface="Times New Roman" panose="02020603050405020304" pitchFamily="18" charset="0"/>
              </a:rPr>
              <a:t>Take a forward-looking view </a:t>
            </a:r>
            <a:r>
              <a:rPr lang="en-US" altLang="en-US" sz="2400" noProof="0" dirty="0">
                <a:latin typeface="Times New Roman" panose="02020603050405020304" pitchFamily="18" charset="0"/>
                <a:cs typeface="Times New Roman" panose="02020603050405020304" pitchFamily="18" charset="0"/>
              </a:rPr>
              <a:t>- think about the risks that may arise in the future;  establish contingency plans.</a:t>
            </a:r>
            <a:endParaRPr lang="en-US" altLang="en-US" sz="2400" b="1" noProof="0" dirty="0">
              <a:latin typeface="Times New Roman" panose="02020603050405020304" pitchFamily="18" charset="0"/>
              <a:cs typeface="Times New Roman" panose="02020603050405020304" pitchFamily="18" charset="0"/>
            </a:endParaRPr>
          </a:p>
          <a:p>
            <a:pPr>
              <a:lnSpc>
                <a:spcPct val="90000"/>
              </a:lnSpc>
              <a:spcBef>
                <a:spcPts val="300"/>
              </a:spcBef>
            </a:pPr>
            <a:r>
              <a:rPr lang="en-US" altLang="en-US" sz="2400" b="1" noProof="0" dirty="0">
                <a:latin typeface="Times New Roman" panose="02020603050405020304" pitchFamily="18" charset="0"/>
                <a:cs typeface="Times New Roman" panose="02020603050405020304" pitchFamily="18" charset="0"/>
              </a:rPr>
              <a:t>Encourage open communication </a:t>
            </a:r>
            <a:r>
              <a:rPr lang="en-US" altLang="en-US" sz="2400" noProof="0" dirty="0">
                <a:latin typeface="Times New Roman" panose="02020603050405020304" pitchFamily="18" charset="0"/>
                <a:cs typeface="Times New Roman" panose="02020603050405020304" pitchFamily="18" charset="0"/>
              </a:rPr>
              <a:t>- if someone states a potential risk, don’t discount it. </a:t>
            </a:r>
            <a:endParaRPr lang="en-US" altLang="en-US" sz="2400" b="1" noProof="0" dirty="0">
              <a:latin typeface="Times New Roman" panose="02020603050405020304" pitchFamily="18" charset="0"/>
              <a:cs typeface="Times New Roman" panose="02020603050405020304" pitchFamily="18" charset="0"/>
            </a:endParaRPr>
          </a:p>
          <a:p>
            <a:pPr>
              <a:lnSpc>
                <a:spcPct val="90000"/>
              </a:lnSpc>
            </a:pPr>
            <a:r>
              <a:rPr lang="en-US" altLang="en-US" sz="2400" b="1" noProof="0" dirty="0">
                <a:latin typeface="Times New Roman" panose="02020603050405020304" pitchFamily="18" charset="0"/>
                <a:cs typeface="Times New Roman" panose="02020603050405020304" pitchFamily="18" charset="0"/>
              </a:rPr>
              <a:t>Integrate </a:t>
            </a:r>
            <a:r>
              <a:rPr lang="en-US" altLang="en-US" sz="2400" noProof="0" dirty="0">
                <a:latin typeface="Times New Roman" panose="02020603050405020304" pitchFamily="18" charset="0"/>
                <a:cs typeface="Times New Roman" panose="02020603050405020304" pitchFamily="18" charset="0"/>
              </a:rPr>
              <a:t>- a consideration of risk must be integrated into the software process.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12006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Management Principles </a:t>
            </a:r>
            <a:r>
              <a:rPr lang="en-US" sz="100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341012"/>
          </a:xfrm>
        </p:spPr>
        <p:txBody>
          <a:bodyPr vert="horz" lIns="91440" tIns="45720" rIns="91440" bIns="45720" rtlCol="0">
            <a:noAutofit/>
          </a:bodyPr>
          <a:lstStyle/>
          <a:p>
            <a:pPr>
              <a:lnSpc>
                <a:spcPct val="90000"/>
              </a:lnSpc>
            </a:pPr>
            <a:r>
              <a:rPr lang="en-US" altLang="en-US" sz="2400" b="1" noProof="0" dirty="0">
                <a:latin typeface="Times New Roman" panose="02020603050405020304" pitchFamily="18" charset="0"/>
                <a:cs typeface="Times New Roman" panose="02020603050405020304" pitchFamily="18" charset="0"/>
              </a:rPr>
              <a:t>Emphasize a continuous process </a:t>
            </a:r>
            <a:r>
              <a:rPr lang="en-US" altLang="en-US" sz="2400" noProof="0" dirty="0">
                <a:latin typeface="Times New Roman" panose="02020603050405020304" pitchFamily="18" charset="0"/>
                <a:cs typeface="Times New Roman" panose="02020603050405020304" pitchFamily="18" charset="0"/>
              </a:rPr>
              <a:t>- team must be vigilant throughout the software process, modifying identified risks as more information is known and adding new ones as better insight is achieved.</a:t>
            </a:r>
          </a:p>
          <a:p>
            <a:pPr>
              <a:lnSpc>
                <a:spcPct val="90000"/>
              </a:lnSpc>
            </a:pPr>
            <a:r>
              <a:rPr lang="en-US" altLang="en-US" sz="2400" b="1" noProof="0" dirty="0">
                <a:latin typeface="Times New Roman" panose="02020603050405020304" pitchFamily="18" charset="0"/>
                <a:cs typeface="Times New Roman" panose="02020603050405020304" pitchFamily="18" charset="0"/>
              </a:rPr>
              <a:t>Develop a shared product vision </a:t>
            </a:r>
            <a:r>
              <a:rPr lang="en-US" altLang="en-US" sz="2400" noProof="0" dirty="0">
                <a:latin typeface="Times New Roman" panose="02020603050405020304" pitchFamily="18" charset="0"/>
                <a:cs typeface="Times New Roman" panose="02020603050405020304" pitchFamily="18" charset="0"/>
              </a:rPr>
              <a:t>- if all stakeholders share the same vision of the software, it likely that better risk identification and assessment will occur.</a:t>
            </a:r>
          </a:p>
          <a:p>
            <a:pPr>
              <a:lnSpc>
                <a:spcPct val="90000"/>
              </a:lnSpc>
            </a:pPr>
            <a:r>
              <a:rPr lang="en-US" altLang="en-US" sz="2400" b="1" noProof="0" dirty="0">
                <a:latin typeface="Times New Roman" panose="02020603050405020304" pitchFamily="18" charset="0"/>
                <a:cs typeface="Times New Roman" panose="02020603050405020304" pitchFamily="18" charset="0"/>
              </a:rPr>
              <a:t>Encourage teamwork </a:t>
            </a:r>
            <a:r>
              <a:rPr lang="en-US" altLang="en-US" sz="2400" noProof="0" dirty="0">
                <a:latin typeface="Times New Roman" panose="02020603050405020304" pitchFamily="18" charset="0"/>
                <a:cs typeface="Times New Roman" panose="02020603050405020304" pitchFamily="18" charset="0"/>
              </a:rPr>
              <a:t>- the talents, skills and knowledge of all stakeholder should be pooled.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2359320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Identification </a:t>
            </a:r>
            <a:r>
              <a:rPr lang="en-US" sz="100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891428"/>
          </a:xfrm>
        </p:spPr>
        <p:txBody>
          <a:bodyPr vert="horz" lIns="91440" tIns="45720" rIns="91440" bIns="45720" rtlCol="0">
            <a:noAutofit/>
          </a:bodyPr>
          <a:lstStyle/>
          <a:p>
            <a:pPr>
              <a:lnSpc>
                <a:spcPct val="90000"/>
              </a:lnSpc>
              <a:spcBef>
                <a:spcPts val="600"/>
              </a:spcBef>
            </a:pPr>
            <a:r>
              <a:rPr lang="en-US" altLang="en-US" sz="2400" b="1" i="1" noProof="0" dirty="0">
                <a:solidFill>
                  <a:schemeClr val="tx1"/>
                </a:solidFill>
                <a:latin typeface="Times New Roman" panose="02020603050405020304" pitchFamily="18" charset="0"/>
                <a:cs typeface="Times New Roman" panose="02020603050405020304" pitchFamily="18" charset="0"/>
              </a:rPr>
              <a:t>Product size </a:t>
            </a:r>
            <a:r>
              <a:rPr lang="en-US" altLang="en-US" sz="2400" noProof="0" dirty="0">
                <a:solidFill>
                  <a:schemeClr val="tx1"/>
                </a:solidFill>
                <a:latin typeface="Times New Roman" panose="02020603050405020304" pitchFamily="18" charset="0"/>
                <a:cs typeface="Times New Roman" panose="02020603050405020304" pitchFamily="18" charset="0"/>
              </a:rPr>
              <a:t>- risks associated with the overall size of the software to be built or modified.</a:t>
            </a:r>
          </a:p>
          <a:p>
            <a:pPr>
              <a:lnSpc>
                <a:spcPct val="90000"/>
              </a:lnSpc>
              <a:spcBef>
                <a:spcPts val="300"/>
              </a:spcBef>
            </a:pPr>
            <a:r>
              <a:rPr lang="en-US" altLang="en-US" sz="2400" b="1" i="1" noProof="0" dirty="0">
                <a:solidFill>
                  <a:schemeClr val="tx1"/>
                </a:solidFill>
                <a:latin typeface="Times New Roman" panose="02020603050405020304" pitchFamily="18" charset="0"/>
                <a:cs typeface="Times New Roman" panose="02020603050405020304" pitchFamily="18" charset="0"/>
              </a:rPr>
              <a:t>Business impact </a:t>
            </a:r>
            <a:r>
              <a:rPr lang="en-US" altLang="en-US" sz="2400" noProof="0" dirty="0">
                <a:solidFill>
                  <a:schemeClr val="tx1"/>
                </a:solidFill>
                <a:latin typeface="Times New Roman" panose="02020603050405020304" pitchFamily="18" charset="0"/>
                <a:cs typeface="Times New Roman" panose="02020603050405020304" pitchFamily="18" charset="0"/>
              </a:rPr>
              <a:t>- risks associated with constraints imposed by management or the marketplace.</a:t>
            </a:r>
          </a:p>
          <a:p>
            <a:pPr>
              <a:lnSpc>
                <a:spcPct val="90000"/>
              </a:lnSpc>
            </a:pPr>
            <a:r>
              <a:rPr lang="en-US" altLang="en-US" sz="2400" b="1" i="1" noProof="0" dirty="0">
                <a:solidFill>
                  <a:schemeClr val="tx1"/>
                </a:solidFill>
                <a:latin typeface="Times New Roman" panose="02020603050405020304" pitchFamily="18" charset="0"/>
                <a:cs typeface="Times New Roman" panose="02020603050405020304" pitchFamily="18" charset="0"/>
              </a:rPr>
              <a:t>Customer characteristics </a:t>
            </a:r>
            <a:r>
              <a:rPr lang="en-US" altLang="en-US" sz="2400" noProof="0" dirty="0">
                <a:solidFill>
                  <a:schemeClr val="tx1"/>
                </a:solidFill>
                <a:latin typeface="Times New Roman" panose="02020603050405020304" pitchFamily="18" charset="0"/>
                <a:cs typeface="Times New Roman" panose="02020603050405020304" pitchFamily="18" charset="0"/>
              </a:rPr>
              <a:t>- risks associated with the sophistication of the customer and the developer's ability to communicate with the customer in a timely manner.</a:t>
            </a:r>
          </a:p>
          <a:p>
            <a:pPr>
              <a:lnSpc>
                <a:spcPct val="90000"/>
              </a:lnSpc>
            </a:pPr>
            <a:r>
              <a:rPr lang="en-US" altLang="en-US" sz="2400" b="1" i="1" noProof="0" dirty="0">
                <a:solidFill>
                  <a:schemeClr val="tx1"/>
                </a:solidFill>
                <a:latin typeface="Times New Roman" panose="02020603050405020304" pitchFamily="18" charset="0"/>
                <a:cs typeface="Times New Roman" panose="02020603050405020304" pitchFamily="18" charset="0"/>
              </a:rPr>
              <a:t>Process definition </a:t>
            </a:r>
            <a:r>
              <a:rPr lang="en-US" altLang="en-US" sz="2400" noProof="0" dirty="0">
                <a:solidFill>
                  <a:schemeClr val="tx1"/>
                </a:solidFill>
                <a:latin typeface="Times New Roman" panose="02020603050405020304" pitchFamily="18" charset="0"/>
                <a:cs typeface="Times New Roman" panose="02020603050405020304" pitchFamily="18" charset="0"/>
              </a:rPr>
              <a:t>- risks associated with the degree to which the software process has been defined and is followed by the development organization.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295052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Risk Identification </a:t>
            </a:r>
            <a:r>
              <a:rPr lang="en-US" sz="100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349890"/>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Development environment </a:t>
            </a:r>
            <a:r>
              <a:rPr lang="en-US" altLang="en-US" sz="2400" noProof="0" dirty="0">
                <a:solidFill>
                  <a:schemeClr val="tx1"/>
                </a:solidFill>
                <a:latin typeface="Times New Roman" panose="02020603050405020304" pitchFamily="18" charset="0"/>
                <a:cs typeface="Times New Roman" panose="02020603050405020304" pitchFamily="18" charset="0"/>
              </a:rPr>
              <a:t>- risks associated with the availability and quality of the tools to be used to build the product.</a:t>
            </a:r>
          </a:p>
          <a:p>
            <a:pPr marL="291600" indent="-291600">
              <a:lnSpc>
                <a:spcPct val="90000"/>
              </a:lnSpc>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Technology to be built </a:t>
            </a:r>
            <a:r>
              <a:rPr lang="en-US" altLang="en-US" sz="2400" noProof="0" dirty="0">
                <a:solidFill>
                  <a:schemeClr val="tx1"/>
                </a:solidFill>
                <a:latin typeface="Times New Roman" panose="02020603050405020304" pitchFamily="18" charset="0"/>
                <a:cs typeface="Times New Roman" panose="02020603050405020304" pitchFamily="18" charset="0"/>
              </a:rPr>
              <a:t>- risks associated with the complexity of the system to be built and the "newness" of the technology that is packaged by the system.</a:t>
            </a:r>
          </a:p>
          <a:p>
            <a:pPr marL="291600" indent="-291600">
              <a:lnSpc>
                <a:spcPct val="90000"/>
              </a:lnSpc>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Staff size and experience </a:t>
            </a:r>
            <a:r>
              <a:rPr lang="en-US" altLang="en-US" sz="2400" noProof="0" dirty="0">
                <a:solidFill>
                  <a:schemeClr val="tx1"/>
                </a:solidFill>
                <a:latin typeface="Times New Roman" panose="02020603050405020304" pitchFamily="18" charset="0"/>
                <a:cs typeface="Times New Roman" panose="02020603050405020304" pitchFamily="18" charset="0"/>
              </a:rPr>
              <a:t>- risks associated with the overall technical and project experience of the software engineers who will do the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90818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2800" noProof="0" dirty="0">
                <a:latin typeface="Times New Roman" panose="02020603050405020304" pitchFamily="18" charset="0"/>
                <a:cs typeface="Times New Roman" panose="02020603050405020304" pitchFamily="18" charset="0"/>
              </a:rPr>
              <a:t>Assessing Project Risk </a:t>
            </a:r>
            <a:r>
              <a:rPr lang="en-US" sz="100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122247"/>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Have top software and customer managers formally committed to support the project?</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Are end-users enthusiastically committed to the project and the system/product to be built?</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Are requirements fully understood by the software engineering team and their customers?</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Have customers been involved fully in the definition of requirements?</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Do end-users have realistic expectations?</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Is project scope stable?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528123620"/>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110</TotalTime>
  <Words>1891</Words>
  <Application>Microsoft Office PowerPoint</Application>
  <PresentationFormat>On-screen Show (4:3)</PresentationFormat>
  <Paragraphs>125</Paragraphs>
  <Slides>22</Slides>
  <Notes>0</Notes>
  <HiddenSlides>3</HiddenSlides>
  <MMClips>0</MMClips>
  <ScaleCrop>false</ScaleCrop>
  <HeadingPairs>
    <vt:vector size="8" baseType="variant">
      <vt:variant>
        <vt:lpstr>Fonts Used</vt:lpstr>
      </vt:variant>
      <vt:variant>
        <vt:i4>2</vt:i4>
      </vt:variant>
      <vt:variant>
        <vt:lpstr>Theme</vt:lpstr>
      </vt:variant>
      <vt:variant>
        <vt:i4>5</vt:i4>
      </vt:variant>
      <vt:variant>
        <vt:lpstr>Embedded OLE Servers</vt:lpstr>
      </vt:variant>
      <vt:variant>
        <vt:i4>1</vt:i4>
      </vt:variant>
      <vt:variant>
        <vt:lpstr>Slide Titles</vt:lpstr>
      </vt:variant>
      <vt:variant>
        <vt:i4>22</vt:i4>
      </vt:variant>
    </vt:vector>
  </HeadingPairs>
  <TitlesOfParts>
    <vt:vector size="30" baseType="lpstr">
      <vt:lpstr>Arial</vt:lpstr>
      <vt:lpstr>Times New Roman</vt:lpstr>
      <vt:lpstr>Title Slides Master</vt:lpstr>
      <vt:lpstr>MainContentSlideMaster</vt:lpstr>
      <vt:lpstr>ClosingMaster</vt:lpstr>
      <vt:lpstr>DividerSlideMaster</vt:lpstr>
      <vt:lpstr>ImageDescriptionAppendixSlideMaster</vt:lpstr>
      <vt:lpstr>MathType 7.0 Equation</vt:lpstr>
      <vt:lpstr>Chapter 26</vt:lpstr>
      <vt:lpstr>Reactive Risk Management</vt:lpstr>
      <vt:lpstr>Proactive Risk Management</vt:lpstr>
      <vt:lpstr>Software Risks</vt:lpstr>
      <vt:lpstr>Risk Management Principles 1</vt:lpstr>
      <vt:lpstr>Risk Management Principles 2</vt:lpstr>
      <vt:lpstr>Risk Identification 1</vt:lpstr>
      <vt:lpstr>Risk Identification 2</vt:lpstr>
      <vt:lpstr>Assessing Project Risk 1</vt:lpstr>
      <vt:lpstr>Assessing Project Risk 2</vt:lpstr>
      <vt:lpstr>Risk Components</vt:lpstr>
      <vt:lpstr>Risk Projection (risk estimation)</vt:lpstr>
      <vt:lpstr>Risk Table</vt:lpstr>
      <vt:lpstr>Building Risk Table</vt:lpstr>
      <vt:lpstr>Risk Impact (Exposure)</vt:lpstr>
      <vt:lpstr>Risk Exposure Example</vt:lpstr>
      <vt:lpstr>Risk Mitigation, Monitoring, and Management</vt:lpstr>
      <vt:lpstr>Risk Information Sheet</vt:lpstr>
      <vt:lpstr>End of Main Content</vt:lpstr>
      <vt:lpstr>Accessibility Content: Text Alternatives for Images</vt:lpstr>
      <vt:lpstr>Risk Table– Text alternative</vt:lpstr>
      <vt:lpstr>Risk Information Sheet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47</cp:revision>
  <dcterms:created xsi:type="dcterms:W3CDTF">2019-01-22T22:04:31Z</dcterms:created>
  <dcterms:modified xsi:type="dcterms:W3CDTF">2019-10-16T08:24:19Z</dcterms:modified>
</cp:coreProperties>
</file>