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8"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90" r:id="rId30"/>
    <p:sldId id="289" r:id="rId31"/>
    <p:sldId id="287" r:id="rId32"/>
    <p:sldId id="288" r:id="rId33"/>
    <p:sldId id="292" r:id="rId34"/>
    <p:sldId id="293" r:id="rId35"/>
    <p:sldId id="291" r:id="rId36"/>
    <p:sldId id="260" r:id="rId37"/>
    <p:sldId id="258" r:id="rId38"/>
    <p:sldId id="264"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8"/>
            <p14:sldId id="266"/>
            <p14:sldId id="267"/>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90"/>
            <p14:sldId id="289"/>
            <p14:sldId id="287"/>
            <p14:sldId id="288"/>
            <p14:sldId id="292"/>
            <p14:sldId id="293"/>
            <p14:sldId id="291"/>
            <p14:sldId id="260"/>
          </p14:sldIdLst>
        </p14:section>
        <p14:section name="Appendix: Image Descriptions for Unsighted Students" id="{9E859B0B-078E-463E-89A6-21C20DD280C4}">
          <p14:sldIdLst>
            <p14:sldId id="258"/>
            <p14:sldId id="264"/>
            <p14:sldId id="294"/>
            <p14:sldId id="295"/>
            <p14:sldId id="296"/>
            <p14:sldId id="297"/>
            <p14:sldId id="298"/>
            <p14:sldId id="299"/>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6196" autoAdjust="0"/>
  </p:normalViewPr>
  <p:slideViewPr>
    <p:cSldViewPr snapToGrid="0" showGuides="1">
      <p:cViewPr varScale="1">
        <p:scale>
          <a:sx n="101" d="100"/>
          <a:sy n="101" d="100"/>
        </p:scale>
        <p:origin x="1206" y="114"/>
      </p:cViewPr>
      <p:guideLst>
        <p:guide pos="3264"/>
        <p:guide orient="horz" pos="2256"/>
        <p:guide pos="5640"/>
      </p:guideLst>
    </p:cSldViewPr>
  </p:slideViewPr>
  <p:outlineViewPr>
    <p:cViewPr>
      <p:scale>
        <a:sx n="33" d="100"/>
        <a:sy n="33" d="100"/>
      </p:scale>
      <p:origin x="0" y="-3118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9019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a:t>
            </a:r>
            <a:r>
              <a:rPr lang="en-US" sz="800" b="0" baseline="0" dirty="0">
                <a:solidFill>
                  <a:schemeClr val="tx1">
                    <a:lumMod val="65000"/>
                    <a:lumOff val="35000"/>
                  </a:schemeClr>
                </a:solidFill>
              </a:rPr>
              <a:t> </a:t>
            </a:r>
            <a:r>
              <a:rPr lang="en-US" sz="800" b="0" dirty="0">
                <a:solidFill>
                  <a:schemeClr val="tx1">
                    <a:lumMod val="65000"/>
                    <a:lumOff val="35000"/>
                  </a:schemeClr>
                </a:solidFill>
              </a:rPr>
              <a:t>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 Education</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 Education</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27</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A Strategy for Software Support</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Four – Managing Software Projects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Maintainable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73184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Maintainable software exhibits effective modularity.</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It makes use of design patterns that allow ease of understanding.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It has been constructed using well-defined coding standards, leading to understandable source code.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It has undergone quality assurance techniques that uncovered maintenance problems before release.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It was created by software engineers who recognize that they may not be around when changes must be made. </a:t>
            </a:r>
          </a:p>
          <a:p>
            <a:pPr marL="291600" lvl="1" indent="-291600">
              <a:lnSpc>
                <a:spcPct val="90000"/>
              </a:lnSpc>
              <a:spcBef>
                <a:spcPts val="1000"/>
              </a:spcBef>
              <a:spcAft>
                <a:spcPts val="0"/>
              </a:spcAft>
            </a:pPr>
            <a:r>
              <a:rPr lang="en-US" altLang="en-US" sz="2400" noProof="0" dirty="0">
                <a:solidFill>
                  <a:schemeClr val="folHlink"/>
                </a:solidFill>
                <a:latin typeface="Times New Roman" panose="02020603050405020304" pitchFamily="18" charset="0"/>
                <a:cs typeface="Times New Roman" panose="02020603050405020304" pitchFamily="18" charset="0"/>
              </a:rPr>
              <a:t>The design and implementation of the software must “assist” the person who is making the change.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9307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Types</a:t>
            </a:r>
          </a:p>
        </p:txBody>
      </p:sp>
      <p:pic>
        <p:nvPicPr>
          <p:cNvPr id="4" name="Picture 3" descr="An illustration displays maintenance typ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00" y="2171959"/>
            <a:ext cx="7941600" cy="2514083"/>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89884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and Support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203378"/>
            <a:ext cx="8191500" cy="384461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Reverse engineering </a:t>
            </a:r>
            <a:r>
              <a:rPr lang="en-US" noProof="0" dirty="0">
                <a:latin typeface="Times New Roman" panose="02020603050405020304" pitchFamily="18" charset="0"/>
                <a:cs typeface="Times New Roman" panose="02020603050405020304" pitchFamily="18" charset="0"/>
              </a:rPr>
              <a:t>- process of analyzing a software system to create representations of the system at a higher level of abstraction. Often to used rediscover and redocument system design elements prior to modifying the system source code.</a:t>
            </a:r>
          </a:p>
          <a:p>
            <a:pPr marL="291600" indent="-291600">
              <a:lnSpc>
                <a:spcPct val="90000"/>
              </a:lnSpc>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Refactoring</a:t>
            </a:r>
            <a:r>
              <a:rPr lang="en-US" noProof="0" dirty="0">
                <a:latin typeface="Times New Roman" panose="02020603050405020304" pitchFamily="18" charset="0"/>
                <a:cs typeface="Times New Roman" panose="02020603050405020304" pitchFamily="18" charset="0"/>
              </a:rPr>
              <a:t> - process of changing a software system to improves its internal structure without altering its external behavior. Often used to improve the quality of a software product and make it easier to understand and maintain.</a:t>
            </a:r>
          </a:p>
          <a:p>
            <a:pPr marL="291600" indent="-291600">
              <a:lnSpc>
                <a:spcPct val="90000"/>
              </a:lnSpc>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Reengineering</a:t>
            </a:r>
            <a:r>
              <a:rPr lang="en-US" noProof="0" dirty="0">
                <a:latin typeface="Times New Roman" panose="02020603050405020304" pitchFamily="18" charset="0"/>
                <a:cs typeface="Times New Roman" panose="02020603050405020304" pitchFamily="18" charset="0"/>
              </a:rPr>
              <a:t> (evolution) - process of taking an existing software system and generating a new system that has the same quality as software created using modern software engineering practices.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97740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Tasks</a:t>
            </a:r>
          </a:p>
        </p:txBody>
      </p:sp>
      <p:pic>
        <p:nvPicPr>
          <p:cNvPr id="4" name="Picture 3" descr="An illustration displays maintenance task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759" y="2609619"/>
            <a:ext cx="8110483" cy="1638763"/>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368964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Maintenance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4640776"/>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sprints to organize the maintenance work. Balance the goal of keeping customers happy with technical needs of the developers. </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urgent customer requests to interrupt scheduled maintenance sprints, make time for them during sprint planning. </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Facilitate team learning by ensuring that more experienced developers are able to mentor less experienced team members.</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multiple team members to accept customer requests as they and coordinate their processing with maintenance team members. </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375063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Maintenance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333127"/>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startAt="5"/>
            </a:pPr>
            <a:r>
              <a:rPr lang="en-US" sz="2400" noProof="0" dirty="0">
                <a:latin typeface="Times New Roman" panose="02020603050405020304" pitchFamily="18" charset="0"/>
                <a:cs typeface="Times New Roman" panose="02020603050405020304" pitchFamily="18" charset="0"/>
              </a:rPr>
              <a:t>Balance the use of written documentation with face-to-face communication to ensure planning meeting time is used wisely. </a:t>
            </a:r>
          </a:p>
          <a:p>
            <a:pPr marL="403200" indent="-403200">
              <a:lnSpc>
                <a:spcPct val="90000"/>
              </a:lnSpc>
              <a:spcBef>
                <a:spcPts val="1000"/>
              </a:spcBef>
              <a:spcAft>
                <a:spcPts val="0"/>
              </a:spcAft>
              <a:buFont typeface="+mj-lt"/>
              <a:buAutoNum type="arabicPeriod" startAt="5"/>
            </a:pPr>
            <a:r>
              <a:rPr lang="en-US" sz="2400" noProof="0" dirty="0">
                <a:latin typeface="Times New Roman" panose="02020603050405020304" pitchFamily="18" charset="0"/>
                <a:cs typeface="Times New Roman" panose="02020603050405020304" pitchFamily="18" charset="0"/>
              </a:rPr>
              <a:t>Write informal use cases to supplement documentation being used for communications with stakeholders. </a:t>
            </a:r>
          </a:p>
          <a:p>
            <a:pPr marL="403200" indent="-403200">
              <a:lnSpc>
                <a:spcPct val="90000"/>
              </a:lnSpc>
              <a:spcBef>
                <a:spcPts val="1000"/>
              </a:spcBef>
              <a:spcAft>
                <a:spcPts val="0"/>
              </a:spcAft>
              <a:buFont typeface="+mj-lt"/>
              <a:buAutoNum type="arabicPeriod" startAt="5"/>
            </a:pPr>
            <a:r>
              <a:rPr lang="en-US" sz="2400" noProof="0" dirty="0">
                <a:latin typeface="Times New Roman" panose="02020603050405020304" pitchFamily="18" charset="0"/>
                <a:cs typeface="Times New Roman" panose="02020603050405020304" pitchFamily="18" charset="0"/>
              </a:rPr>
              <a:t>Have developers test each other’s work (both defect repairs and new feature implementations). </a:t>
            </a:r>
          </a:p>
          <a:p>
            <a:pPr marL="403200" indent="-403200">
              <a:lnSpc>
                <a:spcPct val="90000"/>
              </a:lnSpc>
              <a:spcBef>
                <a:spcPts val="1000"/>
              </a:spcBef>
              <a:spcAft>
                <a:spcPts val="0"/>
              </a:spcAft>
              <a:buFont typeface="+mj-lt"/>
              <a:buAutoNum type="arabicPeriod" startAt="5"/>
            </a:pPr>
            <a:r>
              <a:rPr lang="en-US" sz="2400" noProof="0" dirty="0">
                <a:latin typeface="Times New Roman" panose="02020603050405020304" pitchFamily="18" charset="0"/>
                <a:cs typeface="Times New Roman" panose="02020603050405020304" pitchFamily="18" charset="0"/>
              </a:rPr>
              <a:t>Make sure developers are empowered to share knowledge with one another. Motivates people to improve the skills and knowledge.</a:t>
            </a:r>
          </a:p>
          <a:p>
            <a:pPr marL="403200" indent="-403200">
              <a:lnSpc>
                <a:spcPct val="90000"/>
              </a:lnSpc>
              <a:spcBef>
                <a:spcPts val="1000"/>
              </a:spcBef>
              <a:spcAft>
                <a:spcPts val="0"/>
              </a:spcAft>
              <a:buFont typeface="+mj-lt"/>
              <a:buAutoNum type="arabicPeriod" startAt="5"/>
            </a:pPr>
            <a:r>
              <a:rPr lang="en-US" sz="2400" noProof="0" dirty="0">
                <a:latin typeface="Times New Roman" panose="02020603050405020304" pitchFamily="18" charset="0"/>
                <a:cs typeface="Times New Roman" panose="02020603050405020304" pitchFamily="18" charset="0"/>
              </a:rPr>
              <a:t>Keep planning meetings short, frequent, and focused.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390260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Reverse Engineering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33312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Reverse Engineering to Understand Data </a:t>
            </a:r>
            <a:r>
              <a:rPr lang="en-US" noProof="0" dirty="0">
                <a:latin typeface="Times New Roman" panose="02020603050405020304" pitchFamily="18" charset="0"/>
                <a:cs typeface="Times New Roman" panose="02020603050405020304" pitchFamily="18" charset="0"/>
              </a:rPr>
              <a:t>- first reengineering task often begins by constructing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L class diagram.</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Reverse Engineering of Internal Data Structures</a:t>
            </a:r>
            <a:r>
              <a:rPr lang="en-US" noProof="0" dirty="0">
                <a:latin typeface="Times New Roman" panose="02020603050405020304" pitchFamily="18" charset="0"/>
                <a:cs typeface="Times New Roman" panose="02020603050405020304" pitchFamily="18" charset="0"/>
              </a:rPr>
              <a:t> - focuses on the definition of object classes.</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Reverse Engineering of Database Structure </a:t>
            </a:r>
            <a:r>
              <a:rPr lang="en-US" noProof="0" dirty="0">
                <a:latin typeface="Times New Roman" panose="02020603050405020304" pitchFamily="18" charset="0"/>
                <a:cs typeface="Times New Roman" panose="02020603050405020304" pitchFamily="18" charset="0"/>
              </a:rPr>
              <a:t>- reengineering one database schema into another requires an understanding of existing objects and their relationships.</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Reverse engineering to understand processing </a:t>
            </a:r>
            <a:r>
              <a:rPr lang="en-US" noProof="0" dirty="0">
                <a:latin typeface="Times New Roman" panose="02020603050405020304" pitchFamily="18" charset="0"/>
                <a:cs typeface="Times New Roman" panose="02020603050405020304" pitchFamily="18" charset="0"/>
              </a:rPr>
              <a:t>- attempts to understand procedural abstractions in source code. </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Reverse engineering to understand user interfaces </a:t>
            </a:r>
            <a:r>
              <a:rPr lang="en-US" noProof="0" dirty="0">
                <a:latin typeface="Times New Roman" panose="02020603050405020304" pitchFamily="18" charset="0"/>
                <a:cs typeface="Times New Roman" panose="02020603050405020304" pitchFamily="18" charset="0"/>
              </a:rPr>
              <a:t>- may need to be done as part of the maintenance task (for example, adding a G</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3150340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51446" y="364621"/>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Proactive Software Support Model</a:t>
            </a:r>
          </a:p>
        </p:txBody>
      </p:sp>
      <p:pic>
        <p:nvPicPr>
          <p:cNvPr id="4" name="Picture 3" descr="A circular flowchart displays proactive software support mode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211" y="1646484"/>
            <a:ext cx="5839578" cy="4180331"/>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166586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057835"/>
          </a:xfrm>
        </p:spPr>
        <p:txBody>
          <a:bodyPr>
            <a:noAutofit/>
          </a:bodyPr>
          <a:lstStyle/>
          <a:p>
            <a:r>
              <a:rPr lang="en-US" sz="4000" noProof="0" dirty="0">
                <a:latin typeface="Times New Roman" panose="02020603050405020304" pitchFamily="18" charset="0"/>
                <a:cs typeface="Times New Roman" panose="02020603050405020304" pitchFamily="18" charset="0"/>
              </a:rPr>
              <a:t>Software Analytics and Proactive Maintenance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619439"/>
            <a:ext cx="8191500" cy="3803288"/>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Be sure you are using analytics to identify meaningful development problems, or you will get no buy-in from the software engineers. </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The analytics must make use of application domain knowledge to be useful to developers (this implies the use of experts to validate the analytics). </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Developing analytics requires iterative and timely feedback from the intended users. </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Make sure the analytics are scalable to larger problems and customizable to incorporate new discoveries made over time. </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Evaluation criteria used needs to be correlated to real software engineering practices.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87311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Role of Social Media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24766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Many online stores allow users to provide feedback on the apps by posting ratings or comments.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The feedback found in these reviews may contain usage scenarios, bug reports, or feature requests.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Mining these reports can help developers identify potential maintenance and software evolution tasks.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Many companies maintain Facebook pages or Twitter feeds to support their user communities.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Some companies encourage product users to send program crash information for analysis by the support team members.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Some companies use the questionable practice of tracking how and where products are used by customers without their knowledge.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2501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Prototype Evolution Process Model</a:t>
            </a:r>
          </a:p>
        </p:txBody>
      </p:sp>
      <p:pic>
        <p:nvPicPr>
          <p:cNvPr id="4" name="Picture 3" descr="An illustration displays a prototype evolution process model.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387" y="2463797"/>
            <a:ext cx="8101226" cy="193040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of Support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848806"/>
          </a:xfrm>
        </p:spPr>
        <p:txBody>
          <a:bodyPr vert="horz" lIns="91440" tIns="45720" rIns="91440" bIns="45720" rtlCol="0">
            <a:noAutofit/>
          </a:bodyPr>
          <a:lstStyle/>
          <a:p>
            <a:pPr>
              <a:lnSpc>
                <a:spcPct val="90000"/>
              </a:lnSpc>
            </a:pPr>
            <a:r>
              <a:rPr lang="en-US" altLang="en-US" noProof="0" dirty="0">
                <a:latin typeface="Times New Roman" panose="02020603050405020304" pitchFamily="18" charset="0"/>
                <a:cs typeface="Times New Roman" panose="02020603050405020304" pitchFamily="18" charset="0"/>
              </a:rPr>
              <a:t>Nine parameters are defined:</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1 </a:t>
            </a:r>
            <a:r>
              <a:rPr lang="en-US" altLang="en-US" noProof="0" dirty="0">
                <a:latin typeface="Times New Roman" panose="02020603050405020304" pitchFamily="18" charset="0"/>
                <a:cs typeface="Times New Roman" panose="02020603050405020304" pitchFamily="18" charset="0"/>
              </a:rPr>
              <a:t>= current annual maintenance cost for an application.</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2</a:t>
            </a:r>
            <a:r>
              <a:rPr lang="en-US" altLang="en-US" noProof="0" dirty="0">
                <a:latin typeface="Times New Roman" panose="02020603050405020304" pitchFamily="18" charset="0"/>
                <a:cs typeface="Times New Roman" panose="02020603050405020304" pitchFamily="18" charset="0"/>
              </a:rPr>
              <a:t> = current annual operation cost for an application.</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3 </a:t>
            </a:r>
            <a:r>
              <a:rPr lang="en-US" altLang="en-US" noProof="0" dirty="0">
                <a:latin typeface="Times New Roman" panose="02020603050405020304" pitchFamily="18" charset="0"/>
                <a:cs typeface="Times New Roman" panose="02020603050405020304" pitchFamily="18" charset="0"/>
              </a:rPr>
              <a:t>= current annual business value of an application.</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4</a:t>
            </a:r>
            <a:r>
              <a:rPr lang="en-US" altLang="en-US" noProof="0" dirty="0">
                <a:latin typeface="Times New Roman" panose="02020603050405020304" pitchFamily="18" charset="0"/>
                <a:cs typeface="Times New Roman" panose="02020603050405020304" pitchFamily="18" charset="0"/>
              </a:rPr>
              <a:t> = predicted annual maintenance cost after reengineering.</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5</a:t>
            </a:r>
            <a:r>
              <a:rPr lang="en-US" altLang="en-US" noProof="0" dirty="0">
                <a:latin typeface="Times New Roman" panose="02020603050405020304" pitchFamily="18" charset="0"/>
                <a:cs typeface="Times New Roman" panose="02020603050405020304" pitchFamily="18" charset="0"/>
              </a:rPr>
              <a:t> = predicted annual operations cost after reengineering.</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6</a:t>
            </a:r>
            <a:r>
              <a:rPr lang="en-US" altLang="en-US" noProof="0" dirty="0">
                <a:latin typeface="Times New Roman" panose="02020603050405020304" pitchFamily="18" charset="0"/>
                <a:cs typeface="Times New Roman" panose="02020603050405020304" pitchFamily="18" charset="0"/>
              </a:rPr>
              <a:t> = predicted annual business value after reengineering.</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7</a:t>
            </a:r>
            <a:r>
              <a:rPr lang="en-US" altLang="en-US" noProof="0" dirty="0">
                <a:latin typeface="Times New Roman" panose="02020603050405020304" pitchFamily="18" charset="0"/>
                <a:cs typeface="Times New Roman" panose="02020603050405020304" pitchFamily="18" charset="0"/>
              </a:rPr>
              <a:t> = estimated reengineering costs.</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8</a:t>
            </a:r>
            <a:r>
              <a:rPr lang="en-US" altLang="en-US" noProof="0" dirty="0">
                <a:latin typeface="Times New Roman" panose="02020603050405020304" pitchFamily="18" charset="0"/>
                <a:cs typeface="Times New Roman" panose="02020603050405020304" pitchFamily="18" charset="0"/>
              </a:rPr>
              <a:t> = estimated reengineering calendar time.</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P</a:t>
            </a:r>
            <a:r>
              <a:rPr lang="en-US" altLang="en-US" baseline="-25000" noProof="0" dirty="0">
                <a:latin typeface="Times New Roman" panose="02020603050405020304" pitchFamily="18" charset="0"/>
                <a:cs typeface="Times New Roman" panose="02020603050405020304" pitchFamily="18" charset="0"/>
              </a:rPr>
              <a:t>9</a:t>
            </a:r>
            <a:r>
              <a:rPr lang="en-US" altLang="en-US" noProof="0" dirty="0">
                <a:latin typeface="Times New Roman" panose="02020603050405020304" pitchFamily="18" charset="0"/>
                <a:cs typeface="Times New Roman" panose="02020603050405020304" pitchFamily="18" charset="0"/>
              </a:rPr>
              <a:t> = reengineering risk factor (P</a:t>
            </a:r>
            <a:r>
              <a:rPr lang="en-US" altLang="en-US" baseline="-25000" noProof="0" dirty="0">
                <a:latin typeface="Times New Roman" panose="02020603050405020304" pitchFamily="18" charset="0"/>
                <a:cs typeface="Times New Roman" panose="02020603050405020304" pitchFamily="18" charset="0"/>
              </a:rPr>
              <a:t>9</a:t>
            </a:r>
            <a:r>
              <a:rPr lang="en-US" altLang="en-US" noProof="0" dirty="0">
                <a:latin typeface="Times New Roman" panose="02020603050405020304" pitchFamily="18" charset="0"/>
                <a:cs typeface="Times New Roman" panose="02020603050405020304" pitchFamily="18" charset="0"/>
              </a:rPr>
              <a:t> = 1.0 is nominal).</a:t>
            </a:r>
          </a:p>
          <a:p>
            <a:pPr marL="291600" lvl="2"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L  = expected life of the system.</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419757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of Support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The cost associated with continuing maintenance of a candidate application (that is, reengineering is not performed) can be defined as:</a:t>
            </a:r>
            <a:endParaRPr lang="en-US" noProof="0" dirty="0">
              <a:latin typeface="Times New Roman" panose="02020603050405020304" pitchFamily="18" charset="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759225410"/>
              </p:ext>
            </p:extLst>
          </p:nvPr>
        </p:nvGraphicFramePr>
        <p:xfrm>
          <a:off x="2436813" y="2078038"/>
          <a:ext cx="2565400" cy="371475"/>
        </p:xfrm>
        <a:graphic>
          <a:graphicData uri="http://schemas.openxmlformats.org/presentationml/2006/ole">
            <mc:AlternateContent xmlns:mc="http://schemas.openxmlformats.org/markup-compatibility/2006">
              <mc:Choice xmlns:v="urn:schemas-microsoft-com:vml" Requires="v">
                <p:oleObj spid="_x0000_s1080" name="Equation" r:id="rId3" imgW="1574640" imgH="228600" progId="Equation.DSMT4">
                  <p:embed/>
                </p:oleObj>
              </mc:Choice>
              <mc:Fallback>
                <p:oleObj name="Equation" r:id="rId3" imgW="1574640" imgH="228600" progId="Equation.DSMT4">
                  <p:embed/>
                  <p:pic>
                    <p:nvPicPr>
                      <p:cNvPr id="0" name=""/>
                      <p:cNvPicPr/>
                      <p:nvPr/>
                    </p:nvPicPr>
                    <p:blipFill>
                      <a:blip r:embed="rId4"/>
                      <a:stretch>
                        <a:fillRect/>
                      </a:stretch>
                    </p:blipFill>
                    <p:spPr>
                      <a:xfrm>
                        <a:off x="2436813" y="2078038"/>
                        <a:ext cx="2565400" cy="371475"/>
                      </a:xfrm>
                      <a:prstGeom prst="rect">
                        <a:avLst/>
                      </a:prstGeom>
                    </p:spPr>
                  </p:pic>
                </p:oleObj>
              </mc:Fallback>
            </mc:AlternateContent>
          </a:graphicData>
        </a:graphic>
      </p:graphicFrame>
      <p:sp>
        <p:nvSpPr>
          <p:cNvPr id="12" name="Content Placeholder 11"/>
          <p:cNvSpPr>
            <a:spLocks noGrp="1"/>
          </p:cNvSpPr>
          <p:nvPr>
            <p:ph sz="quarter" idx="17"/>
          </p:nvPr>
        </p:nvSpPr>
        <p:spPr>
          <a:xfrm>
            <a:off x="342900" y="2680858"/>
            <a:ext cx="8458200" cy="698500"/>
          </a:xfrm>
        </p:spPr>
        <p:txBody>
          <a:bodyPr>
            <a:normAutofit lnSpcReduction="10000"/>
          </a:bodyPr>
          <a:lstStyle/>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The costs associated with reengineering are defined using the following relationship:</a:t>
            </a:r>
            <a:endParaRPr lang="en-US" noProof="0" dirty="0">
              <a:latin typeface="Times New Roman" panose="02020603050405020304" pitchFamily="18" charset="0"/>
              <a:cs typeface="Times New Roman" panose="02020603050405020304"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888966982"/>
              </p:ext>
            </p:extLst>
          </p:nvPr>
        </p:nvGraphicFramePr>
        <p:xfrm>
          <a:off x="2381250" y="3529013"/>
          <a:ext cx="4219575" cy="412750"/>
        </p:xfrm>
        <a:graphic>
          <a:graphicData uri="http://schemas.openxmlformats.org/presentationml/2006/ole">
            <mc:AlternateContent xmlns:mc="http://schemas.openxmlformats.org/markup-compatibility/2006">
              <mc:Choice xmlns:v="urn:schemas-microsoft-com:vml" Requires="v">
                <p:oleObj spid="_x0000_s1081" name="Equation" r:id="rId5" imgW="2590560" imgH="253800" progId="Equation.DSMT4">
                  <p:embed/>
                </p:oleObj>
              </mc:Choice>
              <mc:Fallback>
                <p:oleObj name="Equation" r:id="rId5" imgW="2590560" imgH="253800" progId="Equation.DSMT4">
                  <p:embed/>
                  <p:pic>
                    <p:nvPicPr>
                      <p:cNvPr id="14" name="Object 13"/>
                      <p:cNvPicPr/>
                      <p:nvPr/>
                    </p:nvPicPr>
                    <p:blipFill>
                      <a:blip r:embed="rId6"/>
                      <a:stretch>
                        <a:fillRect/>
                      </a:stretch>
                    </p:blipFill>
                    <p:spPr>
                      <a:xfrm>
                        <a:off x="2381250" y="3529013"/>
                        <a:ext cx="4219575" cy="412750"/>
                      </a:xfrm>
                      <a:prstGeom prst="rect">
                        <a:avLst/>
                      </a:prstGeom>
                    </p:spPr>
                  </p:pic>
                </p:oleObj>
              </mc:Fallback>
            </mc:AlternateContent>
          </a:graphicData>
        </a:graphic>
      </p:graphicFrame>
      <p:sp>
        <p:nvSpPr>
          <p:cNvPr id="13" name="Content Placeholder 12"/>
          <p:cNvSpPr>
            <a:spLocks noGrp="1"/>
          </p:cNvSpPr>
          <p:nvPr>
            <p:ph sz="quarter" idx="18"/>
          </p:nvPr>
        </p:nvSpPr>
        <p:spPr>
          <a:xfrm>
            <a:off x="342900" y="4206127"/>
            <a:ext cx="8458200" cy="733425"/>
          </a:xfrm>
        </p:spPr>
        <p:txBody>
          <a:bodyPr/>
          <a:lstStyle/>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Using the costs presented in equations above, the overall benefit of reengineering can be computed as:</a:t>
            </a:r>
            <a:endParaRPr lang="en-US" noProof="0" dirty="0">
              <a:latin typeface="Times New Roman" panose="02020603050405020304" pitchFamily="18" charset="0"/>
              <a:cs typeface="Times New Roman" panose="02020603050405020304"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3242334416"/>
              </p:ext>
            </p:extLst>
          </p:nvPr>
        </p:nvGraphicFramePr>
        <p:xfrm>
          <a:off x="2322887" y="5142572"/>
          <a:ext cx="2792412" cy="392113"/>
        </p:xfrm>
        <a:graphic>
          <a:graphicData uri="http://schemas.openxmlformats.org/presentationml/2006/ole">
            <mc:AlternateContent xmlns:mc="http://schemas.openxmlformats.org/markup-compatibility/2006">
              <mc:Choice xmlns:v="urn:schemas-microsoft-com:vml" Requires="v">
                <p:oleObj spid="_x0000_s1082" name="Equation" r:id="rId7" imgW="1714320" imgH="241200" progId="Equation.DSMT4">
                  <p:embed/>
                </p:oleObj>
              </mc:Choice>
              <mc:Fallback>
                <p:oleObj name="Equation" r:id="rId7" imgW="1714320" imgH="241200" progId="Equation.DSMT4">
                  <p:embed/>
                  <p:pic>
                    <p:nvPicPr>
                      <p:cNvPr id="15" name="Object 14"/>
                      <p:cNvPicPr/>
                      <p:nvPr/>
                    </p:nvPicPr>
                    <p:blipFill>
                      <a:blip r:embed="rId8"/>
                      <a:stretch>
                        <a:fillRect/>
                      </a:stretch>
                    </p:blipFill>
                    <p:spPr>
                      <a:xfrm>
                        <a:off x="2322887" y="5142572"/>
                        <a:ext cx="2792412" cy="392113"/>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34409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Data Refactoring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65880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Data refactoring should be preceded by </a:t>
            </a:r>
            <a:r>
              <a:rPr lang="en-US" b="1" i="1" noProof="0" dirty="0">
                <a:solidFill>
                  <a:schemeClr val="tx1"/>
                </a:solidFill>
                <a:latin typeface="Times New Roman" panose="02020603050405020304" pitchFamily="18" charset="0"/>
                <a:cs typeface="Times New Roman" panose="02020603050405020304" pitchFamily="18" charset="0"/>
              </a:rPr>
              <a:t>source code analysis</a:t>
            </a:r>
            <a:r>
              <a:rPr lang="en-US" i="1" noProof="0" dirty="0">
                <a:solidFill>
                  <a:schemeClr val="tx1"/>
                </a:solidFill>
                <a:latin typeface="Times New Roman" panose="02020603050405020304" pitchFamily="18" charset="0"/>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en-US" b="1" i="1" noProof="0" dirty="0">
                <a:solidFill>
                  <a:schemeClr val="tx1"/>
                </a:solidFill>
                <a:latin typeface="Times New Roman" panose="02020603050405020304" pitchFamily="18" charset="0"/>
                <a:cs typeface="Times New Roman" panose="02020603050405020304" pitchFamily="18" charset="0"/>
              </a:rPr>
              <a:t>Data analysis </a:t>
            </a:r>
            <a:r>
              <a:rPr lang="en-US" noProof="0" dirty="0">
                <a:solidFill>
                  <a:schemeClr val="tx1"/>
                </a:solidFill>
                <a:latin typeface="Times New Roman" panose="02020603050405020304" pitchFamily="18" charset="0"/>
                <a:cs typeface="Times New Roman" panose="02020603050405020304" pitchFamily="18" charset="0"/>
              </a:rPr>
              <a:t>requires the evaluation of programming language statements containing data definitions, file descriptions, I/O, and interface descriptions are evaluated.</a:t>
            </a:r>
          </a:p>
          <a:p>
            <a:pPr marL="291600" indent="-291600">
              <a:lnSpc>
                <a:spcPct val="90000"/>
              </a:lnSpc>
              <a:spcBef>
                <a:spcPts val="1000"/>
              </a:spcBef>
              <a:spcAft>
                <a:spcPts val="0"/>
              </a:spcAft>
              <a:buFont typeface="Arial" panose="020B0604020202020204" pitchFamily="34" charset="0"/>
              <a:buChar char="•"/>
            </a:pPr>
            <a:r>
              <a:rPr lang="en-US" b="1" i="1" noProof="0" dirty="0">
                <a:solidFill>
                  <a:schemeClr val="tx1"/>
                </a:solidFill>
                <a:latin typeface="Times New Roman" panose="02020603050405020304" pitchFamily="18" charset="0"/>
                <a:cs typeface="Times New Roman" panose="02020603050405020304" pitchFamily="18" charset="0"/>
              </a:rPr>
              <a:t>Data redesign</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involves a </a:t>
            </a:r>
            <a:r>
              <a:rPr lang="en-US" b="1" i="1" noProof="0" dirty="0">
                <a:solidFill>
                  <a:schemeClr val="tx1"/>
                </a:solidFill>
                <a:latin typeface="Times New Roman" panose="02020603050405020304" pitchFamily="18" charset="0"/>
                <a:cs typeface="Times New Roman" panose="02020603050405020304" pitchFamily="18" charset="0"/>
              </a:rPr>
              <a:t>data record standardization </a:t>
            </a:r>
            <a:r>
              <a:rPr lang="en-US" noProof="0" dirty="0">
                <a:solidFill>
                  <a:schemeClr val="tx1"/>
                </a:solidFill>
                <a:latin typeface="Times New Roman" panose="02020603050405020304" pitchFamily="18" charset="0"/>
                <a:cs typeface="Times New Roman" panose="02020603050405020304" pitchFamily="18" charset="0"/>
              </a:rPr>
              <a:t>which clarifies data definitions to achieve consistency among data item names or physical record formats, </a:t>
            </a:r>
            <a:r>
              <a:rPr lang="en-US" b="1" i="1" noProof="0" dirty="0">
                <a:solidFill>
                  <a:schemeClr val="tx1"/>
                </a:solidFill>
                <a:latin typeface="Times New Roman" panose="02020603050405020304" pitchFamily="18" charset="0"/>
                <a:cs typeface="Times New Roman" panose="02020603050405020304" pitchFamily="18" charset="0"/>
              </a:rPr>
              <a:t>data name rationalization</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ensures that data naming conventions conform to local standards.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When refactoring moves beyond standardization and rationalization, physical modifications to existing data structures are made to make the data design more effective.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This may mean a translation from one file format to another, or in some cases, translation from one type of database to another.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170200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Code Refactoring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3580092"/>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Code refactoring </a:t>
            </a:r>
            <a:r>
              <a:rPr lang="en-US" noProof="0" dirty="0">
                <a:latin typeface="Times New Roman" panose="02020603050405020304" pitchFamily="18" charset="0"/>
                <a:cs typeface="Times New Roman" panose="02020603050405020304" pitchFamily="18" charset="0"/>
              </a:rPr>
              <a:t>is performed to yield a design that produces the same function but with higher quality than the original program. </a:t>
            </a:r>
          </a:p>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objective is to take “spaghetti-bowl” code and derive a design that conforms to the quality factors defined for the product.</a:t>
            </a:r>
          </a:p>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Another approach relies on the use of anti-patterns to identify bad code design practices and suggest possible solutions. </a:t>
            </a:r>
          </a:p>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Code refactoring can alleviate immediate problems associated with debugging or small software changes it is not reengineering. </a:t>
            </a:r>
          </a:p>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Real benefit of code refactoring is achieved only when data and architecture are refactored as well.</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3879106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Architectural Refactoring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4010398"/>
          </a:xfrm>
        </p:spPr>
        <p:txBody>
          <a:bodyPr vert="horz" lIns="91440" tIns="45720" rIns="91440" bIns="45720" rtlCol="0">
            <a:noAutofit/>
          </a:bodyPr>
          <a:lstStyle/>
          <a:p>
            <a:r>
              <a:rPr lang="en-US" noProof="0" dirty="0">
                <a:latin typeface="Times New Roman" panose="02020603050405020304" pitchFamily="18" charset="0"/>
                <a:cs typeface="Times New Roman" panose="02020603050405020304" pitchFamily="18" charset="0"/>
              </a:rPr>
              <a:t>Architectural refactoring as one of the design trade-off options for dealing with a messy program: </a:t>
            </a:r>
          </a:p>
          <a:p>
            <a:pPr marL="291600" indent="-291600">
              <a:lnSpc>
                <a:spcPct val="90000"/>
              </a:lnSpc>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You can struggle through modification after modification, fighting the ad hoc design and tangled source code to implement the necessary changes. </a:t>
            </a:r>
          </a:p>
          <a:p>
            <a:pPr marL="291600" indent="-291600">
              <a:lnSpc>
                <a:spcPct val="90000"/>
              </a:lnSpc>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You can attempt to understand the broader inner workings of the program to make modifications more effectively. </a:t>
            </a:r>
          </a:p>
          <a:p>
            <a:pPr marL="291600" indent="-291600">
              <a:lnSpc>
                <a:spcPct val="90000"/>
              </a:lnSpc>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You can revise (redesign, recode, and test) those portions of the software that require modification, applying a meaningful software engineering approach to all revised segments. </a:t>
            </a:r>
          </a:p>
          <a:p>
            <a:pPr marL="291600" indent="-291600">
              <a:lnSpc>
                <a:spcPct val="90000"/>
              </a:lnSpc>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You can completely redo (redesign, recode, and test) the program, using reengineering tools to understand the current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223447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Evolution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3965574"/>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tabLst>
                <a:tab pos="342900" algn="l"/>
              </a:tabLst>
              <a:defRPr/>
            </a:pPr>
            <a:r>
              <a:rPr lang="en-US"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The cost to maintain one line of source code may be 20 to 40 times the cost of initial development of that line.      </a:t>
            </a:r>
          </a:p>
          <a:p>
            <a:pPr marL="291600" indent="-291600">
              <a:lnSpc>
                <a:spcPct val="90000"/>
              </a:lnSpc>
              <a:spcBef>
                <a:spcPts val="1000"/>
              </a:spcBef>
              <a:spcAft>
                <a:spcPts val="0"/>
              </a:spcAft>
              <a:buFont typeface="Arial" panose="020B0604020202020204" pitchFamily="34" charset="0"/>
              <a:buChar char="•"/>
              <a:tabLst>
                <a:tab pos="342900" algn="l"/>
              </a:tabLst>
              <a:defRPr/>
            </a:pPr>
            <a:r>
              <a:rPr lang="en-US"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Redesign of the software architecture (program and/or data structure), using modern design concepts, can greatly facilitate future maintenance.</a:t>
            </a:r>
          </a:p>
          <a:p>
            <a:pPr marL="291600" indent="-291600">
              <a:lnSpc>
                <a:spcPct val="90000"/>
              </a:lnSpc>
              <a:spcBef>
                <a:spcPts val="1000"/>
              </a:spcBef>
              <a:spcAft>
                <a:spcPts val="0"/>
              </a:spcAft>
              <a:buFont typeface="Arial" panose="020B0604020202020204" pitchFamily="34" charset="0"/>
              <a:buChar char="•"/>
              <a:tabLst>
                <a:tab pos="342900" algn="l"/>
              </a:tabLst>
              <a:defRPr/>
            </a:pPr>
            <a:r>
              <a:rPr lang="en-US"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Because a prototype of the software already exists, development productivity should be much higher than average.</a:t>
            </a:r>
          </a:p>
          <a:p>
            <a:pPr marL="291600" indent="-291600">
              <a:lnSpc>
                <a:spcPct val="90000"/>
              </a:lnSpc>
              <a:spcBef>
                <a:spcPts val="1000"/>
              </a:spcBef>
              <a:spcAft>
                <a:spcPts val="0"/>
              </a:spcAft>
              <a:buFont typeface="Arial" panose="020B0604020202020204" pitchFamily="34" charset="0"/>
              <a:buChar char="•"/>
              <a:tabLst>
                <a:tab pos="342900" algn="l"/>
              </a:tabLst>
              <a:defRPr/>
            </a:pPr>
            <a:r>
              <a:rPr lang="en-US"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Tools for reengineering will automate some parts of the job.            </a:t>
            </a:r>
          </a:p>
          <a:p>
            <a:pPr marL="291600" indent="-291600">
              <a:lnSpc>
                <a:spcPct val="90000"/>
              </a:lnSpc>
              <a:spcBef>
                <a:spcPts val="1000"/>
              </a:spcBef>
              <a:spcAft>
                <a:spcPts val="0"/>
              </a:spcAft>
              <a:buFont typeface="Arial" panose="020B0604020202020204" pitchFamily="34" charset="0"/>
              <a:buChar char="•"/>
              <a:tabLst>
                <a:tab pos="342900" algn="l"/>
              </a:tabLst>
              <a:defRPr/>
            </a:pPr>
            <a:r>
              <a:rPr lang="en-US"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Users now have experience with the software so new requirements and change direction can be ascertained with greater ease.</a:t>
            </a:r>
          </a:p>
          <a:p>
            <a:pPr marL="291600" indent="-291600">
              <a:lnSpc>
                <a:spcPct val="90000"/>
              </a:lnSpc>
              <a:spcBef>
                <a:spcPts val="1000"/>
              </a:spcBef>
              <a:spcAft>
                <a:spcPts val="0"/>
              </a:spcAft>
              <a:buFont typeface="Arial" panose="020B0604020202020204" pitchFamily="34" charset="0"/>
              <a:buChar char="•"/>
              <a:tabLst>
                <a:tab pos="342900" algn="l"/>
              </a:tabLst>
              <a:defRPr/>
            </a:pPr>
            <a:r>
              <a:rPr lang="en-US"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A complete software configuration (documents, programs and data) when the evolutionary preventive maintenance is done.</a:t>
            </a:r>
            <a:r>
              <a:rPr lang="en-US" b="1" noProof="0" dirty="0">
                <a:solidFill>
                  <a:schemeClr val="bg1"/>
                </a:solidFill>
                <a:effectLst>
                  <a:outerShdw blurRad="38100" dist="38100" dir="2700000" algn="tl">
                    <a:srgbClr val="000000"/>
                  </a:outerShdw>
                </a:effectLst>
                <a:latin typeface="Times New Roman" panose="02020603050405020304" pitchFamily="18" charset="0"/>
                <a:ea typeface="ＭＳ Ｐゴシック" pitchFamily="-128" charset="-128"/>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2312109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Reengineering Process Model</a:t>
            </a:r>
          </a:p>
        </p:txBody>
      </p:sp>
      <p:pic>
        <p:nvPicPr>
          <p:cNvPr id="4" name="Picture 3" descr="A circular flowchart displays reengineering process mode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5108" y="1511376"/>
            <a:ext cx="5773784" cy="4382178"/>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224925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Inventory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4297268"/>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software organization should have an inventory of all applications.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inventory can a spreadsheet model containing information that provides a detailed description (For example size, age, business criticality) of every active application.</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Sorting this information according to business criticality, longevity, current maintainability, and other criteria, helps to identify candidates for reengineering appear.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Resources can then be allocated to candidate applications for reengineering work.</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inventory should be revisited on a regular basis. </a:t>
            </a:r>
            <a:endParaRPr lang="en-US" b="1" noProof="0" dirty="0">
              <a:solidFill>
                <a:schemeClr val="bg1"/>
              </a:solidFill>
              <a:effectLst>
                <a:outerShdw blurRad="38100" dist="38100" dir="2700000" algn="tl">
                  <a:srgbClr val="000000"/>
                </a:outerShdw>
              </a:effectLst>
              <a:latin typeface="Times New Roman" panose="02020603050405020304" pitchFamily="18" charset="0"/>
              <a:ea typeface="ＭＳ Ｐゴシック" pitchFamily="-128" charset="-128"/>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147211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Document Restructuring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3275292"/>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Weak documentation is the trademark of many legacy systems.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some cases, creating documentation when none exists is simply too costly.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other cases, some documentation must be created, but only when changes are made.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a modification occurs, document it - try to reign in technical debt. There are situations in which a critical system must be fully documented, but documents to an essential minimum.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dirty="0"/>
          </a:p>
        </p:txBody>
      </p:sp>
    </p:spTree>
    <p:extLst>
      <p:ext uri="{BB962C8B-B14F-4D97-AF65-F5344CB8AC3E}">
        <p14:creationId xmlns:p14="http://schemas.microsoft.com/office/powerpoint/2010/main" val="1771123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Code Restructuring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4"/>
            <a:ext cx="8191500" cy="328425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Source code is analyzed using a refactoring tool.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Poorly design code segments are redesigned.</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Violations of structured programming are noted and code is refactored (this can be done automatically).</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resultant refactored code is reviewed and tested to ensure that no anomalies have been introduced.</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Internal code documentation is updated.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dirty="0"/>
          </a:p>
        </p:txBody>
      </p:sp>
    </p:spTree>
    <p:extLst>
      <p:ext uri="{BB962C8B-B14F-4D97-AF65-F5344CB8AC3E}">
        <p14:creationId xmlns:p14="http://schemas.microsoft.com/office/powerpoint/2010/main" val="204089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32329"/>
          </a:xfrm>
        </p:spPr>
        <p:txBody>
          <a:bodyPr>
            <a:noAutofit/>
          </a:bodyPr>
          <a:lstStyle/>
          <a:p>
            <a:r>
              <a:rPr lang="en-US" sz="4000" noProof="0" dirty="0">
                <a:latin typeface="Times New Roman" panose="02020603050405020304" pitchFamily="18" charset="0"/>
                <a:cs typeface="Times New Roman" panose="02020603050405020304" pitchFamily="18" charset="0"/>
              </a:rPr>
              <a:t>Lehman’s Laws of Software Evolution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479176"/>
            <a:ext cx="8191500" cy="4875189"/>
          </a:xfrm>
        </p:spPr>
        <p:txBody>
          <a:bodyPr vert="horz" lIns="91440" tIns="45720" rIns="91440" bIns="45720" rtlCol="0">
            <a:noAutofit/>
          </a:bodyPr>
          <a:lstStyle/>
          <a:p>
            <a:r>
              <a:rPr lang="en-US" b="1" noProof="0" dirty="0">
                <a:latin typeface="Times New Roman" panose="02020603050405020304" pitchFamily="18" charset="0"/>
                <a:cs typeface="Times New Roman" panose="02020603050405020304" pitchFamily="18" charset="0"/>
              </a:rPr>
              <a:t>Law of continuing change (19</a:t>
            </a:r>
            <a:r>
              <a:rPr lang="en-US" sz="100" b="1" noProof="0" dirty="0">
                <a:latin typeface="Times New Roman" panose="02020603050405020304" pitchFamily="18" charset="0"/>
                <a:cs typeface="Times New Roman" panose="02020603050405020304" pitchFamily="18" charset="0"/>
              </a:rPr>
              <a:t> </a:t>
            </a:r>
            <a:r>
              <a:rPr lang="en-US" b="1" noProof="0" dirty="0">
                <a:latin typeface="Times New Roman" panose="02020603050405020304" pitchFamily="18" charset="0"/>
                <a:cs typeface="Times New Roman" panose="02020603050405020304" pitchFamily="18" charset="0"/>
              </a:rPr>
              <a:t>74). </a:t>
            </a:r>
            <a:r>
              <a:rPr lang="en-US" noProof="0" dirty="0">
                <a:latin typeface="Times New Roman" panose="02020603050405020304" pitchFamily="18" charset="0"/>
                <a:cs typeface="Times New Roman" panose="02020603050405020304" pitchFamily="18" charset="0"/>
              </a:rPr>
              <a:t>Software implemented in a real-world will therefore evolve over time and must be continually adapted. </a:t>
            </a:r>
            <a:r>
              <a:rPr lang="en-US" b="1" noProof="0" dirty="0">
                <a:latin typeface="Times New Roman" panose="02020603050405020304" pitchFamily="18" charset="0"/>
                <a:cs typeface="Times New Roman" panose="02020603050405020304" pitchFamily="18" charset="0"/>
              </a:rPr>
              <a:t>Law of increasing complexity (19</a:t>
            </a:r>
            <a:r>
              <a:rPr lang="en-US" sz="100" b="1" noProof="0" dirty="0">
                <a:latin typeface="Times New Roman" panose="02020603050405020304" pitchFamily="18" charset="0"/>
                <a:cs typeface="Times New Roman" panose="02020603050405020304" pitchFamily="18" charset="0"/>
              </a:rPr>
              <a:t> </a:t>
            </a:r>
            <a:r>
              <a:rPr lang="en-US" b="1" noProof="0" dirty="0">
                <a:latin typeface="Times New Roman" panose="02020603050405020304" pitchFamily="18" charset="0"/>
                <a:cs typeface="Times New Roman" panose="02020603050405020304" pitchFamily="18" charset="0"/>
              </a:rPr>
              <a:t>74). </a:t>
            </a:r>
            <a:r>
              <a:rPr lang="en-US" noProof="0" dirty="0">
                <a:latin typeface="Times New Roman" panose="02020603050405020304" pitchFamily="18" charset="0"/>
                <a:cs typeface="Times New Roman" panose="02020603050405020304" pitchFamily="18" charset="0"/>
              </a:rPr>
              <a:t>As a system evolves its complexity increases unless work is done to maintain or reduce it.</a:t>
            </a:r>
          </a:p>
          <a:p>
            <a:r>
              <a:rPr lang="en-US" b="1" noProof="0" dirty="0">
                <a:latin typeface="Times New Roman" panose="02020603050405020304" pitchFamily="18" charset="0"/>
                <a:cs typeface="Times New Roman" panose="02020603050405020304" pitchFamily="18" charset="0"/>
              </a:rPr>
              <a:t>Law of conservation of familiarity (19</a:t>
            </a:r>
            <a:r>
              <a:rPr lang="en-US" sz="100" b="1" noProof="0" dirty="0">
                <a:latin typeface="Times New Roman" panose="02020603050405020304" pitchFamily="18" charset="0"/>
                <a:cs typeface="Times New Roman" panose="02020603050405020304" pitchFamily="18" charset="0"/>
              </a:rPr>
              <a:t> </a:t>
            </a:r>
            <a:r>
              <a:rPr lang="en-US" b="1" noProof="0" dirty="0">
                <a:latin typeface="Times New Roman" panose="02020603050405020304" pitchFamily="18" charset="0"/>
                <a:cs typeface="Times New Roman" panose="02020603050405020304" pitchFamily="18" charset="0"/>
              </a:rPr>
              <a:t>80). </a:t>
            </a:r>
            <a:r>
              <a:rPr lang="en-US" noProof="0" dirty="0">
                <a:latin typeface="Times New Roman" panose="02020603050405020304" pitchFamily="18" charset="0"/>
                <a:cs typeface="Times New Roman" panose="02020603050405020304" pitchFamily="18" charset="0"/>
              </a:rPr>
              <a:t>As a system evolves all associated with it, all stakeholders must maintain knowledge of its content and behavior to achieve satisfactory evolution. Excessive growth diminishes that knowledge. </a:t>
            </a:r>
          </a:p>
          <a:p>
            <a:r>
              <a:rPr lang="en-US" b="1" noProof="0" dirty="0">
                <a:latin typeface="Times New Roman" panose="02020603050405020304" pitchFamily="18" charset="0"/>
                <a:cs typeface="Times New Roman" panose="02020603050405020304" pitchFamily="18" charset="0"/>
              </a:rPr>
              <a:t>Law of continuing growth (19</a:t>
            </a:r>
            <a:r>
              <a:rPr lang="en-US" sz="100" b="1" noProof="0" dirty="0">
                <a:latin typeface="Times New Roman" panose="02020603050405020304" pitchFamily="18" charset="0"/>
                <a:cs typeface="Times New Roman" panose="02020603050405020304" pitchFamily="18" charset="0"/>
              </a:rPr>
              <a:t> </a:t>
            </a:r>
            <a:r>
              <a:rPr lang="en-US" b="1" noProof="0" dirty="0">
                <a:latin typeface="Times New Roman" panose="02020603050405020304" pitchFamily="18" charset="0"/>
                <a:cs typeface="Times New Roman" panose="02020603050405020304" pitchFamily="18" charset="0"/>
              </a:rPr>
              <a:t>80). </a:t>
            </a:r>
            <a:r>
              <a:rPr lang="en-US" noProof="0" dirty="0">
                <a:latin typeface="Times New Roman" panose="02020603050405020304" pitchFamily="18" charset="0"/>
                <a:cs typeface="Times New Roman" panose="02020603050405020304" pitchFamily="18" charset="0"/>
              </a:rPr>
              <a:t>The functional content of systems must be continually increased to maintain user satisfaction.</a:t>
            </a:r>
          </a:p>
          <a:p>
            <a:r>
              <a:rPr lang="en-US" b="1" noProof="0" dirty="0">
                <a:latin typeface="Times New Roman" panose="02020603050405020304" pitchFamily="18" charset="0"/>
                <a:cs typeface="Times New Roman" panose="02020603050405020304" pitchFamily="18" charset="0"/>
              </a:rPr>
              <a:t>Law of declining quality (19</a:t>
            </a:r>
            <a:r>
              <a:rPr lang="en-US" sz="100" b="1" noProof="0" dirty="0">
                <a:latin typeface="Times New Roman" panose="02020603050405020304" pitchFamily="18" charset="0"/>
                <a:cs typeface="Times New Roman" panose="02020603050405020304" pitchFamily="18" charset="0"/>
              </a:rPr>
              <a:t> </a:t>
            </a:r>
            <a:r>
              <a:rPr lang="en-US" b="1" noProof="0" dirty="0">
                <a:latin typeface="Times New Roman" panose="02020603050405020304" pitchFamily="18" charset="0"/>
                <a:cs typeface="Times New Roman" panose="02020603050405020304" pitchFamily="18" charset="0"/>
              </a:rPr>
              <a:t>96). </a:t>
            </a:r>
            <a:r>
              <a:rPr lang="en-US" noProof="0" dirty="0">
                <a:latin typeface="Times New Roman" panose="02020603050405020304" pitchFamily="18" charset="0"/>
                <a:cs typeface="Times New Roman" panose="02020603050405020304" pitchFamily="18" charset="0"/>
              </a:rPr>
              <a:t>The quality of systems will appear to be declining unless they are rigorously maintained and adapted to operational environment changes.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081989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Data Restructuring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473184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Data refactoring is a full-scale reengineering activity.</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The current data architecture is analyzed and necessary data models are defined. </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Data objects and attributes are identified, and existing data structures are reviewed for quality.</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When data structure is weak (for example, flat files are currently implemented, when a relational approach would greatly simplify processing), the data are reengineered.</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Data architecture has a strong influence on program architecture and the algorithms that populate it, changes to the data result in architectural or code-level changes.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2737053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Forward Engineering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95996" y="1153273"/>
            <a:ext cx="8191500" cy="341872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an ideal world, applications would be rebuilt using an automated “reengineering engine.</a:t>
            </a:r>
          </a:p>
          <a:p>
            <a:pPr marL="291600" indent="-291600">
              <a:lnSpc>
                <a:spcPct val="90000"/>
              </a:lnSpc>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Forward engineering </a:t>
            </a:r>
            <a:r>
              <a:rPr lang="en-US" noProof="0" dirty="0">
                <a:latin typeface="Times New Roman" panose="02020603050405020304" pitchFamily="18" charset="0"/>
                <a:cs typeface="Times New Roman" panose="02020603050405020304" pitchFamily="18" charset="0"/>
              </a:rPr>
              <a:t>recovers design information from existing software and uses this information to alter or reconstitute the existing system to improve its overall quality. </a:t>
            </a:r>
          </a:p>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Reengineered software re-creates the function of the existing system and adds new functions and/or improves overall performance.</a:t>
            </a:r>
          </a:p>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Forward engineering does not simply create a modern equivalent of an older program -  the redeveloped program extends the capabilities of the older application. </a:t>
            </a:r>
            <a:endParaRPr lang="en-US" b="1" noProof="0" dirty="0">
              <a:solidFill>
                <a:schemeClr val="bg1"/>
              </a:solidFill>
              <a:effectLst>
                <a:outerShdw blurRad="38100" dist="38100" dir="2700000" algn="tl">
                  <a:srgbClr val="000000"/>
                </a:outerShdw>
              </a:effectLst>
              <a:latin typeface="Times New Roman" panose="02020603050405020304" pitchFamily="18" charset="0"/>
              <a:ea typeface="ＭＳ Ｐゴシック" pitchFamily="-128" charset="-128"/>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3590278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Prototype Evolution Process Model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29"/>
            <a:ext cx="8458200" cy="4227171"/>
          </a:xfrm>
        </p:spPr>
        <p:txBody>
          <a:bodyPr/>
          <a:lstStyle/>
          <a:p>
            <a:r>
              <a:rPr lang="en-US" noProof="0" dirty="0">
                <a:latin typeface="Times New Roman" panose="02020603050405020304" pitchFamily="18" charset="0"/>
                <a:cs typeface="Times New Roman" panose="02020603050405020304" pitchFamily="18" charset="0"/>
              </a:rPr>
              <a:t>An illustration displays a prototype evolution process model. The steps in the process are concept, inception, construction or iteration, release, production, and retirement. In the concept phase the product is selected and prioritized. The inception stage initiates the project. The construction or iteration phase delivers working product. The release phase will test and deploy release into production. The process may return to construction phase or move on to the production phase. The production phase will operate and support release. At the final stage of retirement, the system is removed from the production.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Software Release and Retirement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30"/>
            <a:ext cx="8458200" cy="3752042"/>
          </a:xfrm>
        </p:spPr>
        <p:txBody>
          <a:bodyPr/>
          <a:lstStyle/>
          <a:p>
            <a:r>
              <a:rPr lang="en-US" noProof="0" dirty="0">
                <a:latin typeface="Times New Roman" panose="02020603050405020304" pitchFamily="18" charset="0"/>
                <a:cs typeface="Times New Roman" panose="02020603050405020304" pitchFamily="18" charset="0"/>
              </a:rPr>
              <a:t>A timeline displays the phases of a software release and retirement. An active software is released for sale. A release for sale of a new equivalent product should be announced at least 6 months before the phase out notice of the existing software is announced. After the phase out notice the software has a restricted period of less than 12 months. The last by to End of active development period is of 3 months. After the restricted phase the legacy and obsolete phases last for 5 years wherein a five-year support is provided. An Obsolescence notice, in the legacy phase, has to be provided at least 6 months before a software is rendered obsolete.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89512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Iterative Software Support Model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30"/>
            <a:ext cx="8458200" cy="3752042"/>
          </a:xfrm>
        </p:spPr>
        <p:txBody>
          <a:bodyPr/>
          <a:lstStyle/>
          <a:p>
            <a:r>
              <a:rPr lang="en-US" noProof="0" dirty="0">
                <a:latin typeface="Times New Roman" panose="02020603050405020304" pitchFamily="18" charset="0"/>
                <a:cs typeface="Times New Roman" panose="02020603050405020304" pitchFamily="18" charset="0"/>
              </a:rPr>
              <a:t>A circular flowchart displays an iterative software support model. The components in the model are innovate, evaluate, produce and market, and initiate. The innovate phase create, discuss, develop, and improve. The evaluate phase include prototype, trial, and improvement. The produce and market include production, marketing, and validation. The </a:t>
            </a:r>
            <a:r>
              <a:rPr lang="en-US" noProof="0" dirty="0" err="1">
                <a:latin typeface="Times New Roman" panose="02020603050405020304" pitchFamily="18" charset="0"/>
                <a:cs typeface="Times New Roman" panose="02020603050405020304" pitchFamily="18" charset="0"/>
              </a:rPr>
              <a:t>intiate</a:t>
            </a:r>
            <a:r>
              <a:rPr lang="en-US" noProof="0" dirty="0">
                <a:latin typeface="Times New Roman" panose="02020603050405020304" pitchFamily="18" charset="0"/>
                <a:cs typeface="Times New Roman" panose="02020603050405020304" pitchFamily="18" charset="0"/>
              </a:rPr>
              <a:t> include innovation model, partnerships, and planning the process.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1823544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Maintenance Types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30"/>
            <a:ext cx="8458200" cy="3752042"/>
          </a:xfrm>
        </p:spPr>
        <p:txBody>
          <a:bodyPr/>
          <a:lstStyle/>
          <a:p>
            <a:r>
              <a:rPr lang="en-US" noProof="0" dirty="0">
                <a:latin typeface="Times New Roman" panose="02020603050405020304" pitchFamily="18" charset="0"/>
                <a:cs typeface="Times New Roman" panose="02020603050405020304" pitchFamily="18" charset="0"/>
              </a:rPr>
              <a:t>An illustration displays maintenance types. Software maintenance is divided into corrective maintenance, adaptive maintenance, and proactive maintenance. The proactive maintenance is further divided into perfective maintenance and preventive maintenance.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36700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Maintenance Tasks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30"/>
            <a:ext cx="8458200" cy="3752042"/>
          </a:xfrm>
        </p:spPr>
        <p:txBody>
          <a:bodyPr/>
          <a:lstStyle/>
          <a:p>
            <a:r>
              <a:rPr lang="en-US" noProof="0" dirty="0">
                <a:latin typeface="Times New Roman" panose="02020603050405020304" pitchFamily="18" charset="0"/>
                <a:cs typeface="Times New Roman" panose="02020603050405020304" pitchFamily="18" charset="0"/>
              </a:rPr>
              <a:t>An illustration displays maintenance tasks. The steps include determining maintenance objectives, understanding programs, generating maintenance proposals, accounting for ripple effect, and revalidation. After revalidation, the tasks repeated with determining maintenance objectives.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140138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Proactive Software Support Model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30"/>
            <a:ext cx="8458200" cy="3752042"/>
          </a:xfrm>
        </p:spPr>
        <p:txBody>
          <a:bodyPr/>
          <a:lstStyle/>
          <a:p>
            <a:r>
              <a:rPr lang="en-US" noProof="0" dirty="0">
                <a:latin typeface="Times New Roman" panose="02020603050405020304" pitchFamily="18" charset="0"/>
                <a:cs typeface="Times New Roman" panose="02020603050405020304" pitchFamily="18" charset="0"/>
              </a:rPr>
              <a:t>A circular flowchart displays proactive software support model. The outer level of the process displays the inputs of process implementation, and the outputs after the software support model of migration, and retirement. The proactive software support model include problem and modification analysis, maintenance review or acceptance, and modification implementation. The model continues with problem and modification analysis.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67984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Support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802485"/>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Software support </a:t>
            </a:r>
            <a:r>
              <a:rPr lang="en-US" sz="2400" noProof="0" dirty="0">
                <a:latin typeface="Times New Roman" panose="02020603050405020304" pitchFamily="18" charset="0"/>
                <a:cs typeface="Times New Roman" panose="02020603050405020304" pitchFamily="18" charset="0"/>
              </a:rPr>
              <a:t>can be considered an umbrella activity that includes: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Change management.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Proactive risk management.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Process management.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Configuration management.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Quality assurance.</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Release management.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1548193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165412"/>
          </a:xfrm>
        </p:spPr>
        <p:txBody>
          <a:bodyPr>
            <a:noAutofit/>
          </a:bodyPr>
          <a:lstStyle/>
          <a:p>
            <a:r>
              <a:rPr lang="en-US" sz="4000" noProof="0" dirty="0">
                <a:latin typeface="Times New Roman" panose="02020603050405020304" pitchFamily="18" charset="0"/>
                <a:cs typeface="Times New Roman" panose="02020603050405020304" pitchFamily="18" charset="0"/>
              </a:rPr>
              <a:t>Reengineering Process Model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33008"/>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21230"/>
            <a:ext cx="8458200" cy="3752042"/>
          </a:xfrm>
        </p:spPr>
        <p:txBody>
          <a:bodyPr/>
          <a:lstStyle/>
          <a:p>
            <a:r>
              <a:rPr lang="en-US" noProof="0" dirty="0">
                <a:latin typeface="Times New Roman" panose="02020603050405020304" pitchFamily="18" charset="0"/>
                <a:cs typeface="Times New Roman" panose="02020603050405020304" pitchFamily="18" charset="0"/>
              </a:rPr>
              <a:t>A circular flowchart displays reengineering process model. The components in the model are forward engineering, inventory analysis, document restructuring, reverse engineering, code restructuring, and data restructuring. The process continues with forward engineering after data restructuring.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415467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Release and Retirement</a:t>
            </a:r>
          </a:p>
        </p:txBody>
      </p:sp>
      <p:pic>
        <p:nvPicPr>
          <p:cNvPr id="4" name="Picture 3" descr="A timeline displays the phases of a software release and retirem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17" y="1953859"/>
            <a:ext cx="8177566" cy="2950283"/>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131448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Release management </a:t>
            </a:r>
            <a:r>
              <a:rPr lang="en-US" sz="2400" noProof="0" dirty="0">
                <a:latin typeface="Times New Roman" panose="02020603050405020304" pitchFamily="18" charset="0"/>
                <a:cs typeface="Times New Roman" panose="02020603050405020304" pitchFamily="18" charset="0"/>
              </a:rPr>
              <a:t>- process that brings high-quality code from developer’s workspace to the end user includes: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Code change integration.</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Continuous integration.</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Build system specifications.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Infrastructure-as-code.</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Deployment and release.</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Retirement.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10478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Iterative Software Support Model</a:t>
            </a:r>
          </a:p>
        </p:txBody>
      </p:sp>
      <p:pic>
        <p:nvPicPr>
          <p:cNvPr id="4" name="Picture 3" descr="A circular flowchart displays an iterative software support mode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195" y="1303053"/>
            <a:ext cx="7201611" cy="4610820"/>
          </a:xfrm>
          <a:prstGeom prst="rect">
            <a:avLst/>
          </a:prstGeom>
        </p:spPr>
      </p:pic>
      <p:sp>
        <p:nvSpPr>
          <p:cNvPr id="9"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4918" y="6275294"/>
            <a:ext cx="2959518" cy="251012"/>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24007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Supportability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421052" cy="440069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rgbClr val="000000"/>
                </a:solidFill>
                <a:latin typeface="Times New Roman" panose="02020603050405020304" pitchFamily="18" charset="0"/>
                <a:cs typeface="Times New Roman" panose="02020603050405020304" pitchFamily="18" charset="0"/>
              </a:rPr>
              <a:t>Capability of supporting software over its whole lifetime. </a:t>
            </a:r>
          </a:p>
          <a:p>
            <a:pPr marL="291600" lvl="1" indent="-291600">
              <a:lnSpc>
                <a:spcPct val="90000"/>
              </a:lnSpc>
              <a:spcBef>
                <a:spcPts val="1000"/>
              </a:spcBef>
              <a:spcAft>
                <a:spcPts val="0"/>
              </a:spcAft>
            </a:pPr>
            <a:r>
              <a:rPr lang="en-US" altLang="en-US" sz="2400" noProof="0" dirty="0">
                <a:solidFill>
                  <a:srgbClr val="000000"/>
                </a:solidFill>
                <a:latin typeface="Times New Roman" panose="02020603050405020304" pitchFamily="18" charset="0"/>
                <a:cs typeface="Times New Roman" panose="02020603050405020304" pitchFamily="18" charset="0"/>
              </a:rPr>
              <a:t>Implies satisfying all necessary requirements and also the provision of resources, support infrastructure, additional software, facilities, and manpower needed to ensure software is capable of performing its functions.</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Software should contain facilities to assist support personnel when a defect is encountered in the operational environment. </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Support personnel should have access to a database containing records of all defects that have already been encountered—their characteristics, cause, and cure.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45592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Maintenance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731619"/>
          </a:xfrm>
        </p:spPr>
        <p:txBody>
          <a:bodyPr vert="horz" lIns="91440" tIns="45720" rIns="91440" bIns="45720" rtlCol="0">
            <a:no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Software is released to end-users, and:</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Within days, </a:t>
            </a:r>
            <a:r>
              <a:rPr lang="en-US" altLang="en-US" noProof="0" dirty="0">
                <a:solidFill>
                  <a:schemeClr val="tx1">
                    <a:lumMod val="85000"/>
                    <a:lumOff val="15000"/>
                  </a:schemeClr>
                </a:solidFill>
                <a:latin typeface="Times New Roman" panose="02020603050405020304" pitchFamily="18" charset="0"/>
                <a:cs typeface="Times New Roman" panose="02020603050405020304" pitchFamily="18" charset="0"/>
              </a:rPr>
              <a:t>bug reports filter back</a:t>
            </a:r>
            <a:r>
              <a:rPr lang="en-US" altLang="en-US" noProof="0" dirty="0">
                <a:solidFill>
                  <a:schemeClr val="tx1"/>
                </a:solidFill>
                <a:latin typeface="Times New Roman" panose="02020603050405020304" pitchFamily="18" charset="0"/>
                <a:cs typeface="Times New Roman" panose="02020603050405020304" pitchFamily="18" charset="0"/>
              </a:rPr>
              <a:t> to the software engineering organization. </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Within weeks, one class of users indicates that the software must be </a:t>
            </a:r>
            <a:r>
              <a:rPr lang="en-US" altLang="en-US" noProof="0" dirty="0">
                <a:solidFill>
                  <a:schemeClr val="tx1">
                    <a:lumMod val="85000"/>
                    <a:lumOff val="15000"/>
                  </a:schemeClr>
                </a:solidFill>
                <a:latin typeface="Times New Roman" panose="02020603050405020304" pitchFamily="18" charset="0"/>
                <a:cs typeface="Times New Roman" panose="02020603050405020304" pitchFamily="18" charset="0"/>
              </a:rPr>
              <a:t>changed so that it can accommodate the special needs</a:t>
            </a:r>
            <a:r>
              <a:rPr lang="en-US" altLang="en-US" noProof="0" dirty="0">
                <a:solidFill>
                  <a:schemeClr val="tx1"/>
                </a:solidFill>
                <a:latin typeface="Times New Roman" panose="02020603050405020304" pitchFamily="18" charset="0"/>
                <a:cs typeface="Times New Roman" panose="02020603050405020304" pitchFamily="18" charset="0"/>
              </a:rPr>
              <a:t> of their environment. </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Within months, another corporate group who wanted nothing to do with the software when it was released, now recognizes that it may provide them with benefits and want </a:t>
            </a:r>
            <a:r>
              <a:rPr lang="en-US" altLang="en-US" noProof="0" dirty="0">
                <a:solidFill>
                  <a:schemeClr val="tx1">
                    <a:lumMod val="85000"/>
                    <a:lumOff val="15000"/>
                  </a:schemeClr>
                </a:solidFill>
                <a:latin typeface="Times New Roman" panose="02020603050405020304" pitchFamily="18" charset="0"/>
                <a:cs typeface="Times New Roman" panose="02020603050405020304" pitchFamily="18" charset="0"/>
              </a:rPr>
              <a:t>few enhancements to make it work better for their needs.</a:t>
            </a:r>
            <a:endParaRPr lang="en-US" sz="2400" noProof="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378603"/>
            <a:ext cx="8458200" cy="504201"/>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All of this work is </a:t>
            </a:r>
            <a:r>
              <a:rPr lang="en-US" altLang="en-US" sz="2400" b="1" i="1" noProof="0" dirty="0">
                <a:solidFill>
                  <a:schemeClr val="folHlink"/>
                </a:solidFill>
                <a:latin typeface="Times New Roman" panose="02020603050405020304" pitchFamily="18" charset="0"/>
                <a:cs typeface="Times New Roman" panose="02020603050405020304" pitchFamily="18" charset="0"/>
              </a:rPr>
              <a:t>software maintenance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15914136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681</TotalTime>
  <Words>2892</Words>
  <Application>Microsoft Office PowerPoint</Application>
  <PresentationFormat>On-screen Show (4:3)</PresentationFormat>
  <Paragraphs>231</Paragraphs>
  <Slides>40</Slides>
  <Notes>0</Notes>
  <HiddenSlides>8</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40</vt:i4>
      </vt:variant>
    </vt:vector>
  </HeadingPairs>
  <TitlesOfParts>
    <vt:vector size="48" baseType="lpstr">
      <vt:lpstr>Arial</vt:lpstr>
      <vt:lpstr>Times New Roman</vt:lpstr>
      <vt:lpstr>Title Slides Master</vt:lpstr>
      <vt:lpstr>MainContentSlideMaster</vt:lpstr>
      <vt:lpstr>ClosingMaster</vt:lpstr>
      <vt:lpstr>DividerSlideMaster</vt:lpstr>
      <vt:lpstr>ImageDescriptionAppendixSlideMaster</vt:lpstr>
      <vt:lpstr>Equation</vt:lpstr>
      <vt:lpstr>Chapter 27</vt:lpstr>
      <vt:lpstr>Prototype Evolution Process Model</vt:lpstr>
      <vt:lpstr>Lehman’s Laws of Software Evolution</vt:lpstr>
      <vt:lpstr>Software Support</vt:lpstr>
      <vt:lpstr>Software Release and Retirement</vt:lpstr>
      <vt:lpstr>Release Management</vt:lpstr>
      <vt:lpstr>Iterative Software Support Model</vt:lpstr>
      <vt:lpstr>Software Supportability</vt:lpstr>
      <vt:lpstr>Software Maintenance</vt:lpstr>
      <vt:lpstr>Maintainable Software</vt:lpstr>
      <vt:lpstr>Maintenance Types</vt:lpstr>
      <vt:lpstr>Maintenance and Support</vt:lpstr>
      <vt:lpstr>Maintenance Tasks</vt:lpstr>
      <vt:lpstr>Agile Maintenance 1</vt:lpstr>
      <vt:lpstr>Agile Maintenance 2</vt:lpstr>
      <vt:lpstr>Reverse Engineering</vt:lpstr>
      <vt:lpstr>Proactive Software Support Model</vt:lpstr>
      <vt:lpstr>Software Analytics and Proactive Maintenance</vt:lpstr>
      <vt:lpstr>Role of Social Media</vt:lpstr>
      <vt:lpstr>Cost of Support 1</vt:lpstr>
      <vt:lpstr>Cost of Support 2</vt:lpstr>
      <vt:lpstr>Data Refactoring</vt:lpstr>
      <vt:lpstr>Code Refactoring</vt:lpstr>
      <vt:lpstr>Architectural Refactoring</vt:lpstr>
      <vt:lpstr>Software Evolution</vt:lpstr>
      <vt:lpstr>Reengineering Process Model</vt:lpstr>
      <vt:lpstr>Inventory Analysis</vt:lpstr>
      <vt:lpstr>Document Restructuring</vt:lpstr>
      <vt:lpstr>Code Restructuring</vt:lpstr>
      <vt:lpstr>Data Restructuring</vt:lpstr>
      <vt:lpstr>Forward Engineering</vt:lpstr>
      <vt:lpstr>End of Main Content</vt:lpstr>
      <vt:lpstr>Accessibility Content: Text Alternatives for Images</vt:lpstr>
      <vt:lpstr>Prototype Evolution Process Model – Text alternative</vt:lpstr>
      <vt:lpstr>Software Release and Retirement – Text alternative</vt:lpstr>
      <vt:lpstr>Iterative Software Support Model – Text alternative</vt:lpstr>
      <vt:lpstr>Maintenance Types – Text alternative</vt:lpstr>
      <vt:lpstr>Maintenance Tasks – Text alternative</vt:lpstr>
      <vt:lpstr>Proactive Software Support Model – Text alternative</vt:lpstr>
      <vt:lpstr>Reengineering Process Model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67</cp:revision>
  <dcterms:created xsi:type="dcterms:W3CDTF">2019-01-22T22:04:31Z</dcterms:created>
  <dcterms:modified xsi:type="dcterms:W3CDTF">2019-10-16T08:25:34Z</dcterms:modified>
</cp:coreProperties>
</file>