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6" r:id="rId18"/>
    <p:sldId id="275" r:id="rId19"/>
    <p:sldId id="277" r:id="rId20"/>
    <p:sldId id="278" r:id="rId21"/>
    <p:sldId id="279" r:id="rId22"/>
    <p:sldId id="280" r:id="rId23"/>
    <p:sldId id="281" r:id="rId24"/>
    <p:sldId id="282" r:id="rId25"/>
    <p:sldId id="283" r:id="rId26"/>
    <p:sldId id="260" r:id="rId27"/>
    <p:sldId id="258"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6"/>
            <p14:sldId id="275"/>
            <p14:sldId id="277"/>
            <p14:sldId id="278"/>
            <p14:sldId id="279"/>
            <p14:sldId id="280"/>
            <p14:sldId id="281"/>
            <p14:sldId id="282"/>
            <p14:sldId id="283"/>
            <p14:sldId id="260"/>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101" d="100"/>
          <a:sy n="101" d="100"/>
        </p:scale>
        <p:origin x="1206" y="114"/>
      </p:cViewPr>
      <p:guideLst>
        <p:guide pos="3264"/>
        <p:guide orient="horz" pos="2256"/>
        <p:guide pos="5640"/>
      </p:guideLst>
    </p:cSldViewPr>
  </p:slideViewPr>
  <p:outlineViewPr>
    <p:cViewPr>
      <p:scale>
        <a:sx n="33" d="100"/>
        <a:sy n="33" d="100"/>
      </p:scale>
      <p:origin x="0" y="-1148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mod="1">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mod="1">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1" y="1495964"/>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mod="1">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28</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Software Process Improvement</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Five – Advanced Topics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Process </a:t>
            </a:r>
            <a:r>
              <a:rPr lang="en-US" sz="1000" b="0" noProof="0" dirty="0">
                <a:solidFill>
                  <a:schemeClr val="tx1"/>
                </a:solidFill>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40133"/>
            <a:ext cx="8639352" cy="4971691"/>
          </a:xfrm>
        </p:spPr>
        <p:txBody>
          <a:bodyPr vert="horz" lIns="91440" tIns="45720" rIns="91440" bIns="45720" rtlCol="0">
            <a:noAutofit/>
          </a:bodyPr>
          <a:lstStyle/>
          <a:p>
            <a:r>
              <a:rPr lang="en-US" altLang="en-US" sz="2400" b="1" noProof="0" dirty="0">
                <a:solidFill>
                  <a:schemeClr val="tx1"/>
                </a:solidFill>
              </a:rPr>
              <a:t>Selection and Justification:</a:t>
            </a:r>
          </a:p>
          <a:p>
            <a:pPr marL="291600" lvl="1" indent="-291600">
              <a:lnSpc>
                <a:spcPct val="90000"/>
              </a:lnSpc>
              <a:spcBef>
                <a:spcPts val="1000"/>
              </a:spcBef>
              <a:spcAft>
                <a:spcPts val="0"/>
              </a:spcAft>
            </a:pPr>
            <a:r>
              <a:rPr lang="en-US" altLang="en-US" sz="2400" noProof="0" dirty="0">
                <a:solidFill>
                  <a:schemeClr val="tx1"/>
                </a:solidFill>
              </a:rPr>
              <a:t>Choose the process model that best fits your organization, its stakeholders, and the software that you build.</a:t>
            </a:r>
          </a:p>
          <a:p>
            <a:pPr marL="291600" lvl="1" indent="-291600">
              <a:lnSpc>
                <a:spcPct val="90000"/>
              </a:lnSpc>
              <a:spcBef>
                <a:spcPts val="1000"/>
              </a:spcBef>
              <a:spcAft>
                <a:spcPts val="0"/>
              </a:spcAft>
            </a:pPr>
            <a:r>
              <a:rPr lang="en-US" altLang="en-US" sz="2400" noProof="0" dirty="0">
                <a:solidFill>
                  <a:schemeClr val="tx1"/>
                </a:solidFill>
              </a:rPr>
              <a:t>Decide on the set of framework activities that will be applied, the major work products that will be produced and the quality assurance checkpoints that will enable your team to assess progress.</a:t>
            </a:r>
          </a:p>
          <a:p>
            <a:pPr marL="291600" lvl="1" indent="-291600">
              <a:lnSpc>
                <a:spcPct val="90000"/>
              </a:lnSpc>
              <a:spcBef>
                <a:spcPts val="1000"/>
              </a:spcBef>
              <a:spcAft>
                <a:spcPts val="0"/>
              </a:spcAft>
            </a:pPr>
            <a:r>
              <a:rPr lang="en-US" altLang="en-US" sz="2400" noProof="0" dirty="0">
                <a:solidFill>
                  <a:schemeClr val="tx1"/>
                </a:solidFill>
              </a:rPr>
              <a:t>Develop a work breakdown for each framework activity (for example, modeling), defining the task set that would be applied for a typical project.</a:t>
            </a:r>
          </a:p>
          <a:p>
            <a:pPr marL="291600" lvl="1" indent="-291600">
              <a:lnSpc>
                <a:spcPct val="90000"/>
              </a:lnSpc>
              <a:spcBef>
                <a:spcPts val="1000"/>
              </a:spcBef>
              <a:spcAft>
                <a:spcPts val="0"/>
              </a:spcAft>
            </a:pPr>
            <a:r>
              <a:rPr lang="en-US" altLang="en-US" sz="2400" noProof="0" dirty="0">
                <a:solidFill>
                  <a:schemeClr val="tx1"/>
                </a:solidFill>
              </a:rPr>
              <a:t>Time and money must be expended to implement the choice made by an organization and these expenditures should be justified.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57333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Process </a:t>
            </a:r>
            <a:r>
              <a:rPr lang="en-US" sz="1000" b="0" noProof="0" dirty="0">
                <a:solidFill>
                  <a:schemeClr val="tx1"/>
                </a:solidFill>
              </a:rPr>
              <a:t>4</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b="1" noProof="0" dirty="0">
                <a:solidFill>
                  <a:schemeClr val="tx1"/>
                </a:solidFill>
              </a:rPr>
              <a:t>Installation/Migration:</a:t>
            </a:r>
            <a:endParaRPr lang="en-US" altLang="en-US" sz="2400" noProof="0" dirty="0">
              <a:solidFill>
                <a:schemeClr val="tx1"/>
              </a:solidFill>
            </a:endParaRPr>
          </a:p>
          <a:p>
            <a:pPr marL="1588" lvl="1" indent="0">
              <a:buNone/>
            </a:pPr>
            <a:r>
              <a:rPr lang="en-US" altLang="en-US" sz="2400" b="1" i="1" noProof="0" dirty="0">
                <a:solidFill>
                  <a:schemeClr val="tx1"/>
                </a:solidFill>
              </a:rPr>
              <a:t>Software process redesign</a:t>
            </a:r>
            <a:r>
              <a:rPr lang="en-US" altLang="en-US" sz="2400" b="1" noProof="0" dirty="0">
                <a:solidFill>
                  <a:schemeClr val="tx1"/>
                </a:solidFill>
              </a:rPr>
              <a:t> </a:t>
            </a: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R) is concerned with identification, application, and refinement of new ways to dramatically improve and transform software processes.</a:t>
            </a:r>
          </a:p>
          <a:p>
            <a:pPr marL="1588" lvl="1" indent="0">
              <a:buNone/>
            </a:pPr>
            <a:r>
              <a:rPr lang="en-US" altLang="en-US" sz="2400" noProof="0" dirty="0">
                <a:solidFill>
                  <a:schemeClr val="tx1"/>
                </a:solidFill>
              </a:rPr>
              <a:t>Three different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R process models are considered: </a:t>
            </a:r>
          </a:p>
          <a:p>
            <a:pPr marL="291600" lvl="2" indent="-291600">
              <a:lnSpc>
                <a:spcPct val="90000"/>
              </a:lnSpc>
              <a:spcBef>
                <a:spcPts val="1000"/>
              </a:spcBef>
              <a:spcAft>
                <a:spcPts val="0"/>
              </a:spcAft>
            </a:pPr>
            <a:r>
              <a:rPr lang="en-US" altLang="en-US" sz="2200" noProof="0" dirty="0">
                <a:solidFill>
                  <a:schemeClr val="tx1"/>
                </a:solidFill>
              </a:rPr>
              <a:t>The existing (“as-is”) process, </a:t>
            </a:r>
          </a:p>
          <a:p>
            <a:pPr marL="291600" lvl="2" indent="-291600">
              <a:lnSpc>
                <a:spcPct val="90000"/>
              </a:lnSpc>
              <a:spcBef>
                <a:spcPts val="1000"/>
              </a:spcBef>
              <a:spcAft>
                <a:spcPts val="0"/>
              </a:spcAft>
            </a:pPr>
            <a:r>
              <a:rPr lang="en-US" altLang="en-US" sz="2200" noProof="0" dirty="0">
                <a:solidFill>
                  <a:schemeClr val="tx1"/>
                </a:solidFill>
              </a:rPr>
              <a:t>A transitional (“here-to-there”) process, and </a:t>
            </a:r>
          </a:p>
          <a:p>
            <a:pPr marL="291600" lvl="2" indent="-291600">
              <a:lnSpc>
                <a:spcPct val="90000"/>
              </a:lnSpc>
              <a:spcBef>
                <a:spcPts val="1000"/>
              </a:spcBef>
              <a:spcAft>
                <a:spcPts val="0"/>
              </a:spcAft>
            </a:pPr>
            <a:r>
              <a:rPr lang="en-US" altLang="en-US" sz="2200" noProof="0" dirty="0">
                <a:solidFill>
                  <a:schemeClr val="tx1"/>
                </a:solidFill>
              </a:rPr>
              <a:t>The target (“to be”) process.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425173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Process </a:t>
            </a:r>
            <a:r>
              <a:rPr lang="en-US" sz="1000" b="0" noProof="0" dirty="0">
                <a:solidFill>
                  <a:schemeClr val="tx1"/>
                </a:solidFill>
              </a:rPr>
              <a:t>5</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774083"/>
          </a:xfrm>
        </p:spPr>
        <p:txBody>
          <a:bodyPr vert="horz" lIns="91440" tIns="45720" rIns="91440" bIns="45720" rtlCol="0">
            <a:noAutofit/>
          </a:bodyPr>
          <a:lstStyle/>
          <a:p>
            <a:r>
              <a:rPr lang="en-US" altLang="en-US" sz="2400" b="1" noProof="0" dirty="0">
                <a:solidFill>
                  <a:schemeClr val="tx1"/>
                </a:solidFill>
              </a:rPr>
              <a:t>Evaluation:</a:t>
            </a:r>
            <a:endParaRPr lang="en-US" altLang="en-US" sz="2400" noProof="0" dirty="0">
              <a:solidFill>
                <a:schemeClr val="tx1"/>
              </a:solidFill>
            </a:endParaRPr>
          </a:p>
          <a:p>
            <a:pPr marL="291600" lvl="1" indent="-291600">
              <a:lnSpc>
                <a:spcPct val="90000"/>
              </a:lnSpc>
              <a:spcBef>
                <a:spcPts val="1000"/>
              </a:spcBef>
              <a:spcAft>
                <a:spcPts val="0"/>
              </a:spcAft>
            </a:pPr>
            <a:r>
              <a:rPr lang="en-US" altLang="en-US" sz="2200" noProof="0" dirty="0">
                <a:solidFill>
                  <a:schemeClr val="tx1"/>
                </a:solidFill>
              </a:rPr>
              <a:t>Assesses the degree to which changes have been instantiated and adopted.</a:t>
            </a:r>
          </a:p>
          <a:p>
            <a:pPr marL="291600" lvl="1" indent="-291600">
              <a:lnSpc>
                <a:spcPct val="90000"/>
              </a:lnSpc>
              <a:spcBef>
                <a:spcPts val="1000"/>
              </a:spcBef>
              <a:spcAft>
                <a:spcPts val="0"/>
              </a:spcAft>
            </a:pPr>
            <a:r>
              <a:rPr lang="en-US" altLang="en-US" sz="2200" noProof="0" dirty="0">
                <a:solidFill>
                  <a:schemeClr val="tx1"/>
                </a:solidFill>
              </a:rPr>
              <a:t>The degree to which such changes result in better software quality or other tangible process benefits. </a:t>
            </a:r>
          </a:p>
          <a:p>
            <a:pPr marL="291600" lvl="1" indent="-291600">
              <a:lnSpc>
                <a:spcPct val="90000"/>
              </a:lnSpc>
              <a:spcBef>
                <a:spcPts val="1000"/>
              </a:spcBef>
              <a:spcAft>
                <a:spcPts val="0"/>
              </a:spcAft>
            </a:pPr>
            <a:r>
              <a:rPr lang="en-US" altLang="en-US" sz="2200" noProof="0" dirty="0">
                <a:solidFill>
                  <a:schemeClr val="tx1"/>
                </a:solidFill>
              </a:rPr>
              <a:t>The overall status of the process and the organizational culture as S</a:t>
            </a:r>
            <a:r>
              <a:rPr lang="en-US" altLang="en-US" sz="100" noProof="0" dirty="0">
                <a:solidFill>
                  <a:schemeClr val="tx1"/>
                </a:solidFill>
              </a:rPr>
              <a:t> </a:t>
            </a:r>
            <a:r>
              <a:rPr lang="en-US" altLang="en-US" sz="2200" noProof="0" dirty="0">
                <a:solidFill>
                  <a:schemeClr val="tx1"/>
                </a:solidFill>
              </a:rPr>
              <a:t>P</a:t>
            </a:r>
            <a:r>
              <a:rPr lang="en-US" altLang="en-US" sz="100" noProof="0" dirty="0">
                <a:solidFill>
                  <a:schemeClr val="tx1"/>
                </a:solidFill>
              </a:rPr>
              <a:t> </a:t>
            </a:r>
            <a:r>
              <a:rPr lang="en-US" altLang="en-US" sz="2200" noProof="0" dirty="0">
                <a:solidFill>
                  <a:schemeClr val="tx1"/>
                </a:solidFill>
              </a:rPr>
              <a:t>I activities proceed.</a:t>
            </a:r>
          </a:p>
        </p:txBody>
      </p:sp>
      <p:sp>
        <p:nvSpPr>
          <p:cNvPr id="9" name="Content Placeholder 8">
            <a:extLst>
              <a:ext uri="{FF2B5EF4-FFF2-40B4-BE49-F238E27FC236}">
                <a16:creationId xmlns:a16="http://schemas.microsoft.com/office/drawing/2014/main" id="{EEB17860-034B-4819-9770-C2FF6397BBA9}"/>
              </a:ext>
            </a:extLst>
          </p:cNvPr>
          <p:cNvSpPr>
            <a:spLocks noGrp="1"/>
          </p:cNvSpPr>
          <p:nvPr>
            <p:ph sz="quarter" idx="14"/>
          </p:nvPr>
        </p:nvSpPr>
        <p:spPr>
          <a:xfrm>
            <a:off x="342900" y="4123944"/>
            <a:ext cx="8458200" cy="1727526"/>
          </a:xfrm>
        </p:spPr>
        <p:txBody>
          <a:bodyPr>
            <a:normAutofit/>
          </a:bodyPr>
          <a:lstStyle/>
          <a:p>
            <a:r>
              <a:rPr lang="en-US" sz="2400" noProof="0" dirty="0">
                <a:solidFill>
                  <a:schemeClr val="tx1"/>
                </a:solidFill>
              </a:rPr>
              <a:t>Quantitative metrics are collected from projects that have used the transitional or “to be” process and compared with similar metrics that were collected for projects that were conducted under the “as is” process.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417277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Risk Assessment </a:t>
            </a:r>
            <a:endParaRPr lang="en-US" sz="1000" b="0" noProof="0" dirty="0">
              <a:solidFill>
                <a:schemeClr val="tx1"/>
              </a:solidFill>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Risk factors for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a:t>
            </a:r>
          </a:p>
          <a:p>
            <a:pPr marL="291600" lvl="2" indent="-291600">
              <a:lnSpc>
                <a:spcPct val="90000"/>
              </a:lnSpc>
              <a:spcBef>
                <a:spcPts val="1000"/>
              </a:spcBef>
              <a:spcAft>
                <a:spcPts val="0"/>
              </a:spcAft>
            </a:pPr>
            <a:r>
              <a:rPr lang="en-US" altLang="en-US" sz="2400" noProof="0" dirty="0">
                <a:solidFill>
                  <a:schemeClr val="tx1"/>
                </a:solidFill>
              </a:rPr>
              <a:t>Budget and cost.</a:t>
            </a:r>
          </a:p>
          <a:p>
            <a:pPr marL="291600" lvl="2" indent="-291600">
              <a:lnSpc>
                <a:spcPct val="90000"/>
              </a:lnSpc>
              <a:spcBef>
                <a:spcPts val="1000"/>
              </a:spcBef>
              <a:spcAft>
                <a:spcPts val="0"/>
              </a:spcAft>
            </a:pPr>
            <a:r>
              <a:rPr lang="en-US" altLang="en-US" sz="2400" noProof="0" dirty="0">
                <a:solidFill>
                  <a:schemeClr val="tx1"/>
                </a:solidFill>
              </a:rPr>
              <a:t>Content and deliverables culture.</a:t>
            </a:r>
          </a:p>
          <a:p>
            <a:pPr marL="291600" lvl="2" indent="-291600">
              <a:lnSpc>
                <a:spcPct val="90000"/>
              </a:lnSpc>
              <a:spcBef>
                <a:spcPts val="1000"/>
              </a:spcBef>
              <a:spcAft>
                <a:spcPts val="0"/>
              </a:spcAft>
            </a:pPr>
            <a:r>
              <a:rPr lang="en-US" altLang="en-US" sz="2400" noProof="0" dirty="0">
                <a:solidFill>
                  <a:schemeClr val="tx1"/>
                </a:solidFill>
              </a:rPr>
              <a:t>Maintenance of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deliverables.</a:t>
            </a:r>
          </a:p>
          <a:p>
            <a:pPr marL="291600" lvl="2" indent="-291600">
              <a:lnSpc>
                <a:spcPct val="90000"/>
              </a:lnSpc>
              <a:spcBef>
                <a:spcPts val="1000"/>
              </a:spcBef>
              <a:spcAft>
                <a:spcPts val="0"/>
              </a:spcAft>
            </a:pPr>
            <a:r>
              <a:rPr lang="en-US" altLang="en-US" sz="2400" noProof="0" dirty="0">
                <a:solidFill>
                  <a:schemeClr val="tx1"/>
                </a:solidFill>
              </a:rPr>
              <a:t>Mission and goals.</a:t>
            </a:r>
          </a:p>
          <a:p>
            <a:pPr marL="291600" lvl="2" indent="-291600">
              <a:lnSpc>
                <a:spcPct val="90000"/>
              </a:lnSpc>
              <a:spcBef>
                <a:spcPts val="1000"/>
              </a:spcBef>
              <a:spcAft>
                <a:spcPts val="0"/>
              </a:spcAft>
            </a:pPr>
            <a:r>
              <a:rPr lang="en-US" altLang="en-US" sz="2400" noProof="0" dirty="0">
                <a:solidFill>
                  <a:schemeClr val="tx1"/>
                </a:solidFill>
              </a:rPr>
              <a:t>Organizational management and organizational stability.</a:t>
            </a:r>
          </a:p>
          <a:p>
            <a:pPr marL="291600" lvl="2" indent="-291600">
              <a:lnSpc>
                <a:spcPct val="90000"/>
              </a:lnSpc>
              <a:spcBef>
                <a:spcPts val="1000"/>
              </a:spcBef>
              <a:spcAft>
                <a:spcPts val="0"/>
              </a:spcAft>
            </a:pPr>
            <a:r>
              <a:rPr lang="en-US" altLang="en-US" sz="2400" noProof="0" dirty="0">
                <a:solidFill>
                  <a:schemeClr val="tx1"/>
                </a:solidFill>
              </a:rPr>
              <a:t>Process stakeholders.</a:t>
            </a:r>
          </a:p>
          <a:p>
            <a:pPr marL="291600" lvl="2" indent="-291600">
              <a:lnSpc>
                <a:spcPct val="90000"/>
              </a:lnSpc>
              <a:spcBef>
                <a:spcPts val="1000"/>
              </a:spcBef>
              <a:spcAft>
                <a:spcPts val="0"/>
              </a:spcAft>
            </a:pPr>
            <a:r>
              <a:rPr lang="en-US" altLang="en-US" sz="2400" noProof="0" dirty="0">
                <a:solidFill>
                  <a:schemeClr val="tx1"/>
                </a:solidFill>
              </a:rPr>
              <a:t>Schedule for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development.</a:t>
            </a:r>
          </a:p>
          <a:p>
            <a:pPr marL="291600" lvl="2" indent="-291600">
              <a:lnSpc>
                <a:spcPct val="90000"/>
              </a:lnSpc>
              <a:spcBef>
                <a:spcPts val="1000"/>
              </a:spcBef>
              <a:spcAft>
                <a:spcPts val="0"/>
              </a:spcAft>
            </a:pP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development environment and process.</a:t>
            </a:r>
          </a:p>
          <a:p>
            <a:pPr marL="291600" lvl="2" indent="-291600">
              <a:lnSpc>
                <a:spcPct val="90000"/>
              </a:lnSpc>
              <a:spcBef>
                <a:spcPts val="1000"/>
              </a:spcBef>
              <a:spcAft>
                <a:spcPts val="0"/>
              </a:spcAft>
            </a:pP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project management and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staff.</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338370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Risk Management </a:t>
            </a:r>
            <a:endParaRPr lang="en-US" sz="1000" b="0" noProof="0" dirty="0">
              <a:solidFill>
                <a:schemeClr val="tx1"/>
              </a:solidFill>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Manage risk at three key points in the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process: </a:t>
            </a:r>
          </a:p>
          <a:p>
            <a:pPr marL="291600" lvl="1" indent="-291600">
              <a:lnSpc>
                <a:spcPct val="90000"/>
              </a:lnSpc>
              <a:spcBef>
                <a:spcPts val="1000"/>
              </a:spcBef>
              <a:spcAft>
                <a:spcPts val="0"/>
              </a:spcAft>
            </a:pPr>
            <a:r>
              <a:rPr lang="en-US" altLang="en-US" sz="2400" noProof="0" dirty="0">
                <a:solidFill>
                  <a:schemeClr val="tx1"/>
                </a:solidFill>
              </a:rPr>
              <a:t>Prior to the initiation of the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roadmap, </a:t>
            </a:r>
          </a:p>
          <a:p>
            <a:pPr marL="291600" lvl="1" indent="-291600">
              <a:lnSpc>
                <a:spcPct val="90000"/>
              </a:lnSpc>
              <a:spcBef>
                <a:spcPts val="1000"/>
              </a:spcBef>
              <a:spcAft>
                <a:spcPts val="0"/>
              </a:spcAft>
            </a:pPr>
            <a:r>
              <a:rPr lang="en-US" altLang="en-US" sz="2400" noProof="0" dirty="0">
                <a:solidFill>
                  <a:schemeClr val="tx1"/>
                </a:solidFill>
              </a:rPr>
              <a:t>During the execution of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activities (assessment, education, selection, installation), and </a:t>
            </a:r>
          </a:p>
          <a:p>
            <a:pPr marL="291600" lvl="1" indent="-291600">
              <a:lnSpc>
                <a:spcPct val="90000"/>
              </a:lnSpc>
              <a:spcBef>
                <a:spcPts val="1000"/>
              </a:spcBef>
              <a:spcAft>
                <a:spcPts val="0"/>
              </a:spcAft>
            </a:pPr>
            <a:r>
              <a:rPr lang="en-US" altLang="en-US" sz="2400" noProof="0" dirty="0">
                <a:solidFill>
                  <a:schemeClr val="tx1"/>
                </a:solidFill>
              </a:rPr>
              <a:t>During the evaluation activity that follows the instantiation of some process characteristic.</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234926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139952"/>
          </a:xfrm>
        </p:spPr>
        <p:txBody>
          <a:bodyPr>
            <a:noAutofit/>
          </a:bodyPr>
          <a:lstStyle/>
          <a:p>
            <a:r>
              <a:rPr lang="en-US" sz="4000" noProof="0" dirty="0">
                <a:solidFill>
                  <a:schemeClr val="tx1"/>
                </a:solidFill>
              </a:rPr>
              <a:t>Capability Security Model Integration (C</a:t>
            </a:r>
            <a:r>
              <a:rPr lang="en-US" sz="100" noProof="0" dirty="0">
                <a:solidFill>
                  <a:schemeClr val="tx1"/>
                </a:solidFill>
              </a:rPr>
              <a:t> </a:t>
            </a:r>
            <a:r>
              <a:rPr lang="en-US" sz="4000" noProof="0" dirty="0">
                <a:solidFill>
                  <a:schemeClr val="tx1"/>
                </a:solidFill>
              </a:rPr>
              <a:t>M</a:t>
            </a:r>
            <a:r>
              <a:rPr lang="en-US" sz="100" noProof="0" dirty="0">
                <a:solidFill>
                  <a:schemeClr val="tx1"/>
                </a:solidFill>
              </a:rPr>
              <a:t> </a:t>
            </a:r>
            <a:r>
              <a:rPr lang="en-US" sz="4000" noProof="0" dirty="0" err="1">
                <a:solidFill>
                  <a:schemeClr val="tx1"/>
                </a:solidFill>
              </a:rPr>
              <a:t>M</a:t>
            </a:r>
            <a:r>
              <a:rPr lang="en-US" sz="100" noProof="0" dirty="0">
                <a:solidFill>
                  <a:schemeClr val="tx1"/>
                </a:solidFill>
              </a:rPr>
              <a:t> </a:t>
            </a:r>
            <a:r>
              <a:rPr lang="en-US" sz="4000" noProof="0" dirty="0">
                <a:solidFill>
                  <a:schemeClr val="tx1"/>
                </a:solidFill>
              </a:rPr>
              <a:t>I)</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05309"/>
            <a:ext cx="8458200" cy="2152291"/>
          </a:xfrm>
        </p:spPr>
        <p:txBody>
          <a:bodyPr vert="horz" lIns="91440" tIns="45720" rIns="91440" bIns="45720" rtlCol="0">
            <a:noAutofit/>
          </a:bodyPr>
          <a:lstStyle/>
          <a:p>
            <a:r>
              <a:rPr lang="en-US" altLang="en-US" sz="2400" noProof="0" dirty="0">
                <a:solidFill>
                  <a:schemeClr val="tx1"/>
                </a:solidFill>
              </a:rPr>
              <a:t>process meta-model that is predicated on a set of system and software engineering capabilities that should be present in organizations at each maturity level: </a:t>
            </a:r>
          </a:p>
          <a:p>
            <a:pPr marL="403200" lvl="2" indent="-403200">
              <a:lnSpc>
                <a:spcPct val="90000"/>
              </a:lnSpc>
              <a:spcBef>
                <a:spcPts val="1000"/>
              </a:spcBef>
              <a:spcAft>
                <a:spcPts val="0"/>
              </a:spcAft>
              <a:buFont typeface="+mj-lt"/>
              <a:buAutoNum type="arabicPeriod"/>
            </a:pPr>
            <a:r>
              <a:rPr lang="en-US" altLang="en-US" sz="2000" noProof="0" dirty="0">
                <a:solidFill>
                  <a:schemeClr val="tx1"/>
                </a:solidFill>
              </a:rPr>
              <a:t>As a “continuous” model.</a:t>
            </a:r>
          </a:p>
          <a:p>
            <a:pPr marL="403200" lvl="2" indent="-403200">
              <a:lnSpc>
                <a:spcPct val="90000"/>
              </a:lnSpc>
              <a:spcBef>
                <a:spcPts val="1000"/>
              </a:spcBef>
              <a:spcAft>
                <a:spcPts val="0"/>
              </a:spcAft>
              <a:buFont typeface="+mj-lt"/>
              <a:buAutoNum type="arabicPeriod"/>
            </a:pPr>
            <a:r>
              <a:rPr lang="en-US" altLang="en-US" sz="2000" noProof="0" dirty="0">
                <a:solidFill>
                  <a:schemeClr val="tx1"/>
                </a:solidFill>
              </a:rPr>
              <a:t>As a “staged” model.</a:t>
            </a:r>
          </a:p>
        </p:txBody>
      </p:sp>
      <p:sp>
        <p:nvSpPr>
          <p:cNvPr id="9" name="Content Placeholder 8">
            <a:extLst>
              <a:ext uri="{FF2B5EF4-FFF2-40B4-BE49-F238E27FC236}">
                <a16:creationId xmlns:a16="http://schemas.microsoft.com/office/drawing/2014/main" id="{0F2207D3-F9D5-4E99-B397-1627B1ABBF58}"/>
              </a:ext>
            </a:extLst>
          </p:cNvPr>
          <p:cNvSpPr>
            <a:spLocks noGrp="1"/>
          </p:cNvSpPr>
          <p:nvPr>
            <p:ph sz="quarter" idx="14"/>
          </p:nvPr>
        </p:nvSpPr>
        <p:spPr>
          <a:xfrm>
            <a:off x="342900" y="3651177"/>
            <a:ext cx="8458200" cy="2566743"/>
          </a:xfrm>
        </p:spPr>
        <p:txBody>
          <a:bodyPr>
            <a:normAutofit/>
          </a:bodyPr>
          <a:lstStyle/>
          <a:p>
            <a:r>
              <a:rPr lang="en-US" altLang="en-US" sz="2400" noProof="0" dirty="0">
                <a:solidFill>
                  <a:schemeClr val="tx1"/>
                </a:solidFill>
              </a:rPr>
              <a:t>Defines each process area in terms of “specific goals” and the “specific practices” required:</a:t>
            </a:r>
          </a:p>
          <a:p>
            <a:pPr lvl="3"/>
            <a:r>
              <a:rPr lang="en-US" altLang="en-US" sz="2000" b="1" i="1" noProof="0" dirty="0">
                <a:latin typeface="Times New Roman" panose="02020603050405020304" pitchFamily="18" charset="0"/>
                <a:cs typeface="Times New Roman" panose="02020603050405020304" pitchFamily="18" charset="0"/>
              </a:rPr>
              <a:t>Specific goals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establish the characteristics that must exist if the activities implied by a process area are to be effective.</a:t>
            </a:r>
          </a:p>
          <a:p>
            <a:pPr lvl="3"/>
            <a:r>
              <a:rPr lang="en-US" altLang="en-US" sz="2000" b="1" i="1" noProof="0" dirty="0">
                <a:latin typeface="Times New Roman" panose="02020603050405020304" pitchFamily="18" charset="0"/>
                <a:cs typeface="Times New Roman" panose="02020603050405020304" pitchFamily="18" charset="0"/>
              </a:rPr>
              <a:t>Specific practices </a:t>
            </a:r>
            <a:r>
              <a:rPr lang="en-US" altLang="en-US" sz="2000" noProof="0" dirty="0">
                <a:latin typeface="Times New Roman" panose="02020603050405020304" pitchFamily="18" charset="0"/>
                <a:cs typeface="Times New Roman" panose="02020603050405020304" pitchFamily="18" charset="0"/>
              </a:rPr>
              <a:t>refine a goal into a set of process-related activities.</a:t>
            </a:r>
            <a:endParaRPr lang="en-US" altLang="en-US" sz="20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126810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C</a:t>
            </a:r>
            <a:r>
              <a:rPr lang="en-US" sz="100" noProof="0" dirty="0">
                <a:solidFill>
                  <a:schemeClr val="tx1"/>
                </a:solidFill>
              </a:rPr>
              <a:t> </a:t>
            </a:r>
            <a:r>
              <a:rPr lang="en-US" sz="4000" noProof="0" dirty="0">
                <a:solidFill>
                  <a:schemeClr val="tx1"/>
                </a:solidFill>
              </a:rPr>
              <a:t>M</a:t>
            </a:r>
            <a:r>
              <a:rPr lang="en-US" sz="100" noProof="0" dirty="0">
                <a:solidFill>
                  <a:schemeClr val="tx1"/>
                </a:solidFill>
              </a:rPr>
              <a:t> </a:t>
            </a:r>
            <a:r>
              <a:rPr lang="en-US" sz="4000" noProof="0" dirty="0" err="1">
                <a:solidFill>
                  <a:schemeClr val="tx1"/>
                </a:solidFill>
              </a:rPr>
              <a:t>M</a:t>
            </a:r>
            <a:r>
              <a:rPr lang="en-US" sz="100" noProof="0" dirty="0">
                <a:solidFill>
                  <a:schemeClr val="tx1"/>
                </a:solidFill>
              </a:rPr>
              <a:t> </a:t>
            </a:r>
            <a:r>
              <a:rPr lang="en-US" sz="4000" noProof="0" dirty="0">
                <a:solidFill>
                  <a:schemeClr val="tx1"/>
                </a:solidFill>
              </a:rPr>
              <a:t>I Process Levels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b="1" noProof="0" dirty="0">
                <a:solidFill>
                  <a:schemeClr val="tx1"/>
                </a:solidFill>
              </a:rPr>
              <a:t>Level 0: </a:t>
            </a:r>
            <a:r>
              <a:rPr lang="en-US" sz="2400" b="1" i="1" noProof="0" dirty="0">
                <a:solidFill>
                  <a:schemeClr val="tx1"/>
                </a:solidFill>
              </a:rPr>
              <a:t>Incomplete</a:t>
            </a:r>
            <a:r>
              <a:rPr lang="en-US" sz="2400" b="1" noProof="0" dirty="0">
                <a:solidFill>
                  <a:schemeClr val="tx1"/>
                </a:solidFill>
              </a:rPr>
              <a:t>. </a:t>
            </a:r>
            <a:r>
              <a:rPr lang="en-US" sz="2400" noProof="0" dirty="0">
                <a:solidFill>
                  <a:schemeClr val="tx1"/>
                </a:solidFill>
              </a:rPr>
              <a:t>Does not achieve all goals and objectives defined by the C</a:t>
            </a:r>
            <a:r>
              <a:rPr lang="en-US" sz="100" noProof="0" dirty="0">
                <a:solidFill>
                  <a:schemeClr val="tx1"/>
                </a:solidFill>
              </a:rPr>
              <a:t> </a:t>
            </a:r>
            <a:r>
              <a:rPr lang="en-US" sz="2400" noProof="0" dirty="0">
                <a:solidFill>
                  <a:schemeClr val="tx1"/>
                </a:solidFill>
              </a:rPr>
              <a:t>M</a:t>
            </a:r>
            <a:r>
              <a:rPr lang="en-US" sz="100" noProof="0" dirty="0">
                <a:solidFill>
                  <a:schemeClr val="tx1"/>
                </a:solidFill>
              </a:rPr>
              <a:t> </a:t>
            </a:r>
            <a:r>
              <a:rPr lang="en-US" sz="2400" noProof="0" dirty="0" err="1">
                <a:solidFill>
                  <a:schemeClr val="tx1"/>
                </a:solidFill>
              </a:rPr>
              <a:t>M</a:t>
            </a:r>
            <a:r>
              <a:rPr lang="en-US" sz="100" noProof="0" dirty="0">
                <a:solidFill>
                  <a:schemeClr val="tx1"/>
                </a:solidFill>
              </a:rPr>
              <a:t> </a:t>
            </a:r>
            <a:r>
              <a:rPr lang="en-US" sz="2400" noProof="0" dirty="0">
                <a:solidFill>
                  <a:schemeClr val="tx1"/>
                </a:solidFill>
              </a:rPr>
              <a:t>I for level 1 capability for the process area.</a:t>
            </a:r>
          </a:p>
          <a:p>
            <a:r>
              <a:rPr lang="en-US" sz="2400" b="1" noProof="0" dirty="0">
                <a:solidFill>
                  <a:schemeClr val="tx1"/>
                </a:solidFill>
              </a:rPr>
              <a:t>Level 1: </a:t>
            </a:r>
            <a:r>
              <a:rPr lang="en-US" sz="2400" b="1" i="1" noProof="0" dirty="0">
                <a:solidFill>
                  <a:schemeClr val="tx1"/>
                </a:solidFill>
              </a:rPr>
              <a:t>Performed</a:t>
            </a:r>
            <a:r>
              <a:rPr lang="en-US" sz="2400" b="1" noProof="0" dirty="0">
                <a:solidFill>
                  <a:schemeClr val="tx1"/>
                </a:solidFill>
              </a:rPr>
              <a:t>. </a:t>
            </a:r>
            <a:r>
              <a:rPr lang="en-US" sz="2400" noProof="0" dirty="0">
                <a:solidFill>
                  <a:schemeClr val="tx1"/>
                </a:solidFill>
              </a:rPr>
              <a:t>All the specific goals of the process have been satisfied. Work tasks required to produce defined work products are being conducted.</a:t>
            </a:r>
            <a:endParaRPr lang="en-US" sz="2400" b="1" noProof="0" dirty="0">
              <a:solidFill>
                <a:schemeClr val="tx1"/>
              </a:solidFill>
            </a:endParaRPr>
          </a:p>
          <a:p>
            <a:r>
              <a:rPr lang="en-US" sz="2400" b="1" noProof="0" dirty="0">
                <a:solidFill>
                  <a:schemeClr val="tx1"/>
                </a:solidFill>
              </a:rPr>
              <a:t>Level 2: </a:t>
            </a:r>
            <a:r>
              <a:rPr lang="en-US" sz="2400" b="1" i="1" noProof="0" dirty="0">
                <a:solidFill>
                  <a:schemeClr val="tx1"/>
                </a:solidFill>
              </a:rPr>
              <a:t>Managed</a:t>
            </a:r>
            <a:r>
              <a:rPr lang="en-US" sz="2400" b="1" noProof="0" dirty="0">
                <a:solidFill>
                  <a:schemeClr val="tx1"/>
                </a:solidFill>
              </a:rPr>
              <a:t>. </a:t>
            </a:r>
            <a:r>
              <a:rPr lang="en-US" sz="2400" noProof="0" dirty="0">
                <a:solidFill>
                  <a:schemeClr val="tx1"/>
                </a:solidFill>
              </a:rPr>
              <a:t>All capability level 1 criteria have been satisfied and all work associated with the process area conforms to an organizationally defined policy; all people have access to adequate resources to get the job done; stakeholders are actively involved; all work tasks and products are monitored, controlled, and reviewed.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54139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C</a:t>
            </a:r>
            <a:r>
              <a:rPr lang="en-US" sz="100" noProof="0" dirty="0">
                <a:solidFill>
                  <a:schemeClr val="tx1"/>
                </a:solidFill>
              </a:rPr>
              <a:t> </a:t>
            </a:r>
            <a:r>
              <a:rPr lang="en-US" sz="4000" noProof="0" dirty="0">
                <a:solidFill>
                  <a:schemeClr val="tx1"/>
                </a:solidFill>
              </a:rPr>
              <a:t>M</a:t>
            </a:r>
            <a:r>
              <a:rPr lang="en-US" sz="100" noProof="0" dirty="0">
                <a:solidFill>
                  <a:schemeClr val="tx1"/>
                </a:solidFill>
              </a:rPr>
              <a:t> </a:t>
            </a:r>
            <a:r>
              <a:rPr lang="en-US" sz="4000" noProof="0" dirty="0" err="1">
                <a:solidFill>
                  <a:schemeClr val="tx1"/>
                </a:solidFill>
              </a:rPr>
              <a:t>M</a:t>
            </a:r>
            <a:r>
              <a:rPr lang="en-US" sz="100" noProof="0" dirty="0">
                <a:solidFill>
                  <a:schemeClr val="tx1"/>
                </a:solidFill>
              </a:rPr>
              <a:t> </a:t>
            </a:r>
            <a:r>
              <a:rPr lang="en-US" sz="4000" noProof="0" dirty="0">
                <a:solidFill>
                  <a:schemeClr val="tx1"/>
                </a:solidFill>
              </a:rPr>
              <a:t>I Process Levels </a:t>
            </a:r>
            <a:r>
              <a:rPr lang="en-US" sz="1000" b="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b="1" noProof="0" dirty="0">
                <a:solidFill>
                  <a:schemeClr val="tx1"/>
                </a:solidFill>
              </a:rPr>
              <a:t>Level 3: </a:t>
            </a:r>
            <a:r>
              <a:rPr lang="en-US" sz="2400" b="1" i="1" noProof="0" dirty="0">
                <a:solidFill>
                  <a:schemeClr val="tx1"/>
                </a:solidFill>
              </a:rPr>
              <a:t>Defined</a:t>
            </a:r>
            <a:r>
              <a:rPr lang="en-US" sz="2400" b="1" noProof="0" dirty="0">
                <a:solidFill>
                  <a:schemeClr val="tx1"/>
                </a:solidFill>
              </a:rPr>
              <a:t>. </a:t>
            </a:r>
            <a:r>
              <a:rPr lang="en-US" sz="2400" noProof="0" dirty="0">
                <a:solidFill>
                  <a:schemeClr val="tx1"/>
                </a:solidFill>
              </a:rPr>
              <a:t>All capability level 2 criteria have been achieved and the process is tailored according to the organization’s guidelines. Contributes process-improvement information to the organizational process assets.</a:t>
            </a:r>
          </a:p>
          <a:p>
            <a:r>
              <a:rPr lang="en-US" sz="2400" b="1" noProof="0" dirty="0">
                <a:solidFill>
                  <a:schemeClr val="tx1"/>
                </a:solidFill>
              </a:rPr>
              <a:t>Level 4: </a:t>
            </a:r>
            <a:r>
              <a:rPr lang="en-US" sz="2400" b="1" i="1" noProof="0" dirty="0">
                <a:solidFill>
                  <a:schemeClr val="tx1"/>
                </a:solidFill>
              </a:rPr>
              <a:t>Quantitatively managed</a:t>
            </a:r>
            <a:r>
              <a:rPr lang="en-US" sz="2400" b="1" noProof="0" dirty="0">
                <a:solidFill>
                  <a:schemeClr val="tx1"/>
                </a:solidFill>
              </a:rPr>
              <a:t>. </a:t>
            </a:r>
            <a:r>
              <a:rPr lang="en-US" sz="2400" noProof="0" dirty="0">
                <a:solidFill>
                  <a:schemeClr val="tx1"/>
                </a:solidFill>
              </a:rPr>
              <a:t>All capability level 3 criteria have been achieved and the process area is controlled and improved using measurement and quantitative assessment.</a:t>
            </a:r>
            <a:r>
              <a:rPr lang="en-US" sz="1000" noProof="0" dirty="0">
                <a:solidFill>
                  <a:schemeClr val="tx1"/>
                </a:solidFill>
                <a:ea typeface="+mj-ea"/>
              </a:rPr>
              <a:t> </a:t>
            </a:r>
            <a:r>
              <a:rPr lang="en-US" sz="2400" noProof="0" dirty="0">
                <a:solidFill>
                  <a:schemeClr val="tx1"/>
                </a:solidFill>
              </a:rPr>
              <a:t>Quantitative objectives for quality and process performance are used to manage the process.</a:t>
            </a:r>
          </a:p>
          <a:p>
            <a:r>
              <a:rPr lang="en-US" sz="2400" b="1" noProof="0" dirty="0">
                <a:solidFill>
                  <a:schemeClr val="tx1"/>
                </a:solidFill>
              </a:rPr>
              <a:t>Level 5: </a:t>
            </a:r>
            <a:r>
              <a:rPr lang="en-US" sz="2400" b="1" i="1" noProof="0" dirty="0">
                <a:solidFill>
                  <a:schemeClr val="tx1"/>
                </a:solidFill>
              </a:rPr>
              <a:t>Optimized</a:t>
            </a:r>
            <a:r>
              <a:rPr lang="en-US" sz="2400" b="1" noProof="0" dirty="0">
                <a:solidFill>
                  <a:schemeClr val="tx1"/>
                </a:solidFill>
              </a:rPr>
              <a:t>. </a:t>
            </a:r>
            <a:r>
              <a:rPr lang="en-US" sz="2400" noProof="0" dirty="0">
                <a:solidFill>
                  <a:schemeClr val="tx1"/>
                </a:solidFill>
              </a:rPr>
              <a:t>All capability level 4 criteria have been achieved and the process area is adapted and optimized using quantitative means to meet changing customer needs</a:t>
            </a:r>
            <a:endParaRPr lang="en-US" altLang="en-US" sz="2400" b="1"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35602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People C</a:t>
            </a:r>
            <a:r>
              <a:rPr lang="en-US" sz="100" noProof="0" dirty="0">
                <a:solidFill>
                  <a:schemeClr val="tx1"/>
                </a:solidFill>
              </a:rPr>
              <a:t> </a:t>
            </a:r>
            <a:r>
              <a:rPr lang="en-US" sz="4000" noProof="0" dirty="0">
                <a:solidFill>
                  <a:schemeClr val="tx1"/>
                </a:solidFill>
              </a:rPr>
              <a:t>M</a:t>
            </a:r>
            <a:r>
              <a:rPr lang="en-US" sz="100" noProof="0" dirty="0">
                <a:solidFill>
                  <a:schemeClr val="tx1"/>
                </a:solidFill>
              </a:rPr>
              <a:t> </a:t>
            </a:r>
            <a:r>
              <a:rPr lang="en-US" sz="4000" noProof="0" dirty="0" err="1">
                <a:solidFill>
                  <a:schemeClr val="tx1"/>
                </a:solidFill>
              </a:rPr>
              <a:t>M</a:t>
            </a:r>
            <a:endParaRPr lang="en-US" sz="4000" noProof="0" dirty="0">
              <a:solidFill>
                <a:schemeClr val="tx1"/>
              </a:solidFill>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noProof="0" dirty="0">
                <a:solidFill>
                  <a:schemeClr val="tx1"/>
                </a:solidFill>
              </a:rPr>
              <a:t>Provides a roadmap for implementing workforce practices that continuously improve the capability of an organization’s workforce.</a:t>
            </a:r>
          </a:p>
          <a:p>
            <a:pPr>
              <a:spcBef>
                <a:spcPts val="3000"/>
              </a:spcBef>
            </a:pPr>
            <a:r>
              <a:rPr lang="en-US" altLang="en-US" sz="2400" noProof="0" dirty="0">
                <a:solidFill>
                  <a:schemeClr val="tx1"/>
                </a:solidFill>
              </a:rPr>
              <a:t>Defines a set of five organizational maturity levels that provide an indication of the relative sophistication of workforce practices and processes.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183733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Other 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Frameworks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b="1" noProof="0" dirty="0">
                <a:solidFill>
                  <a:schemeClr val="tx1"/>
                </a:solidFill>
              </a:rPr>
              <a:t>SPICE </a:t>
            </a:r>
            <a:r>
              <a:rPr lang="en-US" altLang="en-US" sz="2400" noProof="0" dirty="0">
                <a:solidFill>
                  <a:schemeClr val="tx1"/>
                </a:solidFill>
              </a:rPr>
              <a:t>- an international initiative to support the International Standard I</a:t>
            </a:r>
            <a:r>
              <a:rPr lang="en-US" altLang="en-US" sz="100" noProof="0" dirty="0">
                <a:solidFill>
                  <a:schemeClr val="tx1"/>
                </a:solidFill>
              </a:rPr>
              <a:t> </a:t>
            </a:r>
            <a:r>
              <a:rPr lang="en-US" sz="2400" noProof="0" dirty="0">
                <a:solidFill>
                  <a:schemeClr val="tx1"/>
                </a:solidFill>
              </a:rPr>
              <a:t>S</a:t>
            </a:r>
            <a:r>
              <a:rPr lang="en-US" sz="100" noProof="0" dirty="0">
                <a:solidFill>
                  <a:schemeClr val="tx1"/>
                </a:solidFill>
              </a:rPr>
              <a:t> </a:t>
            </a:r>
            <a:r>
              <a:rPr lang="en-US" sz="2400" noProof="0" dirty="0">
                <a:solidFill>
                  <a:schemeClr val="tx1"/>
                </a:solidFill>
              </a:rPr>
              <a:t>O 15504-5:2015 and I</a:t>
            </a:r>
            <a:r>
              <a:rPr lang="en-US" sz="100" noProof="0" dirty="0">
                <a:solidFill>
                  <a:schemeClr val="tx1"/>
                </a:solidFill>
              </a:rPr>
              <a:t> </a:t>
            </a:r>
            <a:r>
              <a:rPr lang="en-US" sz="2400" noProof="0" dirty="0">
                <a:solidFill>
                  <a:schemeClr val="tx1"/>
                </a:solidFill>
              </a:rPr>
              <a:t>S</a:t>
            </a:r>
            <a:r>
              <a:rPr lang="en-US" sz="100" noProof="0" dirty="0">
                <a:solidFill>
                  <a:schemeClr val="tx1"/>
                </a:solidFill>
              </a:rPr>
              <a:t> </a:t>
            </a:r>
            <a:r>
              <a:rPr lang="en-US" sz="2400" noProof="0" dirty="0">
                <a:solidFill>
                  <a:schemeClr val="tx1"/>
                </a:solidFill>
              </a:rPr>
              <a:t>O 12207:2017</a:t>
            </a:r>
          </a:p>
          <a:p>
            <a:pPr marL="398463" lvl="3" indent="0">
              <a:buNone/>
            </a:pPr>
            <a:r>
              <a:rPr lang="en-US" sz="2000" noProof="0" dirty="0">
                <a:solidFill>
                  <a:schemeClr val="tx1"/>
                </a:solidFill>
                <a:latin typeface="Times New Roman" panose="02020603050405020304" pitchFamily="18" charset="0"/>
                <a:cs typeface="Times New Roman" panose="02020603050405020304" pitchFamily="18" charset="0"/>
              </a:rPr>
              <a:t>SPICE provides a framework to assess a process and provide information on the strengths, weaknesses, and capabilities to help an organization achieve its goals.</a:t>
            </a:r>
            <a:endParaRPr lang="en-US" altLang="en-US" sz="2000" noProof="0" dirty="0">
              <a:solidFill>
                <a:schemeClr val="tx1"/>
              </a:solidFill>
              <a:latin typeface="Times New Roman" panose="02020603050405020304" pitchFamily="18" charset="0"/>
              <a:cs typeface="Times New Roman" panose="02020603050405020304" pitchFamily="18" charset="0"/>
            </a:endParaRPr>
          </a:p>
          <a:p>
            <a:pPr>
              <a:spcBef>
                <a:spcPts val="2000"/>
              </a:spcBef>
            </a:pPr>
            <a:r>
              <a:rPr lang="en-US" altLang="en-US" sz="2400" b="1" noProof="0" dirty="0" err="1">
                <a:solidFill>
                  <a:schemeClr val="tx1"/>
                </a:solidFill>
              </a:rPr>
              <a:t>TickIT</a:t>
            </a:r>
            <a:r>
              <a:rPr lang="en-US" altLang="en-US" sz="2400" b="1" noProof="0" dirty="0">
                <a:solidFill>
                  <a:schemeClr val="tx1"/>
                </a:solidFill>
              </a:rPr>
              <a:t> </a:t>
            </a:r>
            <a:r>
              <a:rPr lang="en-US" altLang="en-US" sz="2400" noProof="0" dirty="0">
                <a:solidFill>
                  <a:schemeClr val="tx1"/>
                </a:solidFill>
              </a:rPr>
              <a:t>- an auditing method [Tic05] that assesses an organization compliance to </a:t>
            </a:r>
            <a:r>
              <a:rPr lang="en-US" sz="2400" noProof="0" dirty="0">
                <a:solidFill>
                  <a:schemeClr val="tx1"/>
                </a:solidFill>
              </a:rPr>
              <a:t>I</a:t>
            </a:r>
            <a:r>
              <a:rPr lang="en-US" sz="100" noProof="0" dirty="0">
                <a:solidFill>
                  <a:schemeClr val="tx1"/>
                </a:solidFill>
              </a:rPr>
              <a:t> </a:t>
            </a:r>
            <a:r>
              <a:rPr lang="en-US" sz="2400" noProof="0" dirty="0">
                <a:solidFill>
                  <a:schemeClr val="tx1"/>
                </a:solidFill>
              </a:rPr>
              <a:t>S</a:t>
            </a:r>
            <a:r>
              <a:rPr lang="en-US" sz="100" noProof="0" dirty="0">
                <a:solidFill>
                  <a:schemeClr val="tx1"/>
                </a:solidFill>
              </a:rPr>
              <a:t> </a:t>
            </a:r>
            <a:r>
              <a:rPr lang="en-US" sz="2400" noProof="0" dirty="0">
                <a:solidFill>
                  <a:schemeClr val="tx1"/>
                </a:solidFill>
              </a:rPr>
              <a:t>O</a:t>
            </a:r>
            <a:r>
              <a:rPr lang="en-US" altLang="en-US" sz="2400" noProof="0" dirty="0">
                <a:solidFill>
                  <a:schemeClr val="tx1"/>
                </a:solidFill>
              </a:rPr>
              <a:t> Standard 9001:2015</a:t>
            </a:r>
            <a:endParaRPr lang="en-US" noProof="0" dirty="0">
              <a:solidFill>
                <a:schemeClr val="tx1"/>
              </a:solidFill>
            </a:endParaRPr>
          </a:p>
          <a:p>
            <a:pPr marL="398463" lvl="3" indent="0">
              <a:buNone/>
            </a:pPr>
            <a:r>
              <a:rPr lang="en-US" sz="2000" noProof="0" dirty="0">
                <a:solidFill>
                  <a:schemeClr val="tx1"/>
                </a:solidFill>
                <a:latin typeface="Times New Roman" panose="02020603050405020304" pitchFamily="18" charset="0"/>
                <a:cs typeface="Times New Roman" panose="02020603050405020304" pitchFamily="18" charset="0"/>
              </a:rPr>
              <a:t>I</a:t>
            </a:r>
            <a:r>
              <a:rPr lang="en-US" sz="100" noProof="0" dirty="0">
                <a:solidFill>
                  <a:schemeClr val="tx1"/>
                </a:solidFill>
                <a:latin typeface="Times New Roman" panose="02020603050405020304" pitchFamily="18" charset="0"/>
                <a:cs typeface="Times New Roman" panose="02020603050405020304" pitchFamily="18" charset="0"/>
              </a:rPr>
              <a:t> </a:t>
            </a:r>
            <a:r>
              <a:rPr lang="en-US" sz="2000" noProof="0" dirty="0">
                <a:solidFill>
                  <a:schemeClr val="tx1"/>
                </a:solidFill>
                <a:latin typeface="Times New Roman" panose="02020603050405020304" pitchFamily="18" charset="0"/>
                <a:cs typeface="Times New Roman" panose="02020603050405020304" pitchFamily="18" charset="0"/>
              </a:rPr>
              <a:t>S</a:t>
            </a:r>
            <a:r>
              <a:rPr lang="en-US" sz="100" noProof="0" dirty="0">
                <a:solidFill>
                  <a:schemeClr val="tx1"/>
                </a:solidFill>
                <a:latin typeface="Times New Roman" panose="02020603050405020304" pitchFamily="18" charset="0"/>
                <a:cs typeface="Times New Roman" panose="02020603050405020304" pitchFamily="18" charset="0"/>
              </a:rPr>
              <a:t> </a:t>
            </a:r>
            <a:r>
              <a:rPr lang="en-US" sz="2000" noProof="0" dirty="0">
                <a:solidFill>
                  <a:schemeClr val="tx1"/>
                </a:solidFill>
                <a:latin typeface="Times New Roman" panose="02020603050405020304" pitchFamily="18" charset="0"/>
                <a:cs typeface="Times New Roman" panose="02020603050405020304" pitchFamily="18" charset="0"/>
              </a:rPr>
              <a:t>O 9001:2015 has adopted a “plan-do-check-act” cycle that is applied to the quality management elements of a software project.</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8568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136501"/>
          </a:xfrm>
        </p:spPr>
        <p:txBody>
          <a:bodyPr>
            <a:noAutofit/>
          </a:bodyPr>
          <a:lstStyle/>
          <a:p>
            <a:r>
              <a:rPr lang="en-US" sz="3800" noProof="0" dirty="0">
                <a:solidFill>
                  <a:schemeClr val="tx1"/>
                </a:solidFill>
              </a:rPr>
              <a:t>What is </a:t>
            </a:r>
            <a:r>
              <a:rPr lang="en-US" altLang="en-US" sz="3800" noProof="0" dirty="0">
                <a:solidFill>
                  <a:schemeClr val="tx1"/>
                </a:solidFill>
              </a:rPr>
              <a:t>Software Process Improvement</a:t>
            </a:r>
            <a:r>
              <a:rPr lang="en-US" sz="3800" noProof="0" dirty="0">
                <a:solidFill>
                  <a:schemeClr val="tx1"/>
                </a:solidFill>
              </a:rPr>
              <a: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96165"/>
            <a:ext cx="8458200" cy="2371747"/>
          </a:xfrm>
        </p:spPr>
        <p:txBody>
          <a:bodyPr vert="horz" lIns="91440" tIns="45720" rIns="91440" bIns="45720" rtlCol="0">
            <a:noAutofit/>
          </a:bodyPr>
          <a:lstStyle/>
          <a:p>
            <a:pPr>
              <a:lnSpc>
                <a:spcPct val="90000"/>
              </a:lnSpc>
            </a:pP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implies that: </a:t>
            </a:r>
          </a:p>
          <a:p>
            <a:pPr marL="291600" lvl="1" indent="-291600">
              <a:lnSpc>
                <a:spcPct val="90000"/>
              </a:lnSpc>
              <a:spcBef>
                <a:spcPts val="1000"/>
              </a:spcBef>
              <a:spcAft>
                <a:spcPts val="0"/>
              </a:spcAft>
            </a:pPr>
            <a:r>
              <a:rPr lang="en-US" altLang="en-US" noProof="0" dirty="0">
                <a:solidFill>
                  <a:schemeClr val="tx1"/>
                </a:solidFill>
              </a:rPr>
              <a:t>Elements of an effective software process can be defined in an effective manner.</a:t>
            </a:r>
          </a:p>
          <a:p>
            <a:pPr marL="291600" lvl="1" indent="-291600">
              <a:lnSpc>
                <a:spcPct val="90000"/>
              </a:lnSpc>
              <a:spcBef>
                <a:spcPts val="1000"/>
              </a:spcBef>
              <a:spcAft>
                <a:spcPts val="0"/>
              </a:spcAft>
            </a:pPr>
            <a:r>
              <a:rPr lang="en-US" altLang="en-US" noProof="0" dirty="0">
                <a:solidFill>
                  <a:schemeClr val="tx1"/>
                </a:solidFill>
              </a:rPr>
              <a:t>An existing organizational approach to software development can be assessed against those elements, and </a:t>
            </a:r>
          </a:p>
          <a:p>
            <a:pPr marL="291600" lvl="1" indent="-291600">
              <a:lnSpc>
                <a:spcPct val="90000"/>
              </a:lnSpc>
              <a:spcBef>
                <a:spcPts val="1000"/>
              </a:spcBef>
              <a:spcAft>
                <a:spcPts val="0"/>
              </a:spcAft>
            </a:pPr>
            <a:r>
              <a:rPr lang="en-US" altLang="en-US" noProof="0" dirty="0">
                <a:solidFill>
                  <a:schemeClr val="tx1"/>
                </a:solidFill>
              </a:rPr>
              <a:t>A meaningful strategy for improvement can be defined.</a:t>
            </a:r>
          </a:p>
        </p:txBody>
      </p:sp>
      <p:sp>
        <p:nvSpPr>
          <p:cNvPr id="9" name="Content Placeholder 8">
            <a:extLst>
              <a:ext uri="{FF2B5EF4-FFF2-40B4-BE49-F238E27FC236}">
                <a16:creationId xmlns:a16="http://schemas.microsoft.com/office/drawing/2014/main" id="{3C6F975E-45F7-4326-945F-2CAF70FD4126}"/>
              </a:ext>
            </a:extLst>
          </p:cNvPr>
          <p:cNvSpPr>
            <a:spLocks noGrp="1"/>
          </p:cNvSpPr>
          <p:nvPr>
            <p:ph sz="quarter" idx="14"/>
          </p:nvPr>
        </p:nvSpPr>
        <p:spPr>
          <a:xfrm>
            <a:off x="342900" y="3959352"/>
            <a:ext cx="8458200" cy="1645920"/>
          </a:xfrm>
        </p:spPr>
        <p:txBody>
          <a:bodyPr>
            <a:normAutofit/>
          </a:bodyPr>
          <a:lstStyle/>
          <a:p>
            <a:pPr>
              <a:lnSpc>
                <a:spcPct val="90000"/>
              </a:lnSpc>
            </a:pPr>
            <a:r>
              <a:rPr lang="en-US" altLang="en-US" sz="2400" noProof="0" dirty="0">
                <a:solidFill>
                  <a:schemeClr val="tx1"/>
                </a:solidFill>
              </a:rPr>
              <a:t>The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strategy transforms the existing approach to software development into something that is more focused, more repeatable, more reliable (in terms of the quality of the product produced and the timeliness of delivery), and is cost effective.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Return on Investment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060436" cy="835555"/>
          </a:xfrm>
        </p:spPr>
        <p:txBody>
          <a:bodyPr vert="horz" lIns="91440" tIns="45720" rIns="91440" bIns="45720" rtlCol="0">
            <a:noAutofit/>
          </a:bodyPr>
          <a:lstStyle/>
          <a:p>
            <a:pPr>
              <a:lnSpc>
                <a:spcPct val="90000"/>
              </a:lnSpc>
            </a:pPr>
            <a:r>
              <a:rPr lang="en-US" altLang="en-US" sz="2400" noProof="0" dirty="0">
                <a:solidFill>
                  <a:schemeClr val="tx1"/>
                </a:solidFill>
              </a:rPr>
              <a:t>How do you know that we’ll achieve a reasonable return for the money we’re spending?</a:t>
            </a:r>
            <a:endParaRPr lang="en-US" altLang="en-US" noProof="0" dirty="0">
              <a:solidFill>
                <a:schemeClr val="tx1"/>
              </a:solidFill>
            </a:endParaRPr>
          </a:p>
        </p:txBody>
      </p:sp>
      <p:graphicFrame>
        <p:nvGraphicFramePr>
          <p:cNvPr id="9" name="Object 8">
            <a:extLst>
              <a:ext uri="{FF2B5EF4-FFF2-40B4-BE49-F238E27FC236}">
                <a16:creationId xmlns:a16="http://schemas.microsoft.com/office/drawing/2014/main" id="{02DC9E59-31B8-415D-89CB-94BD2BAB32A5}"/>
              </a:ext>
            </a:extLst>
          </p:cNvPr>
          <p:cNvGraphicFramePr>
            <a:graphicFrameLocks noChangeAspect="1"/>
          </p:cNvGraphicFramePr>
          <p:nvPr>
            <p:extLst>
              <p:ext uri="{D42A27DB-BD31-4B8C-83A1-F6EECF244321}">
                <p14:modId xmlns:p14="http://schemas.microsoft.com/office/powerpoint/2010/main" val="3372754160"/>
              </p:ext>
            </p:extLst>
          </p:nvPr>
        </p:nvGraphicFramePr>
        <p:xfrm>
          <a:off x="2017967" y="2351388"/>
          <a:ext cx="4010787" cy="737616"/>
        </p:xfrm>
        <a:graphic>
          <a:graphicData uri="http://schemas.openxmlformats.org/presentationml/2006/ole">
            <mc:AlternateContent xmlns:mc="http://schemas.openxmlformats.org/markup-compatibility/2006">
              <mc:Choice xmlns:v="urn:schemas-microsoft-com:vml" Requires="v">
                <p:oleObj spid="_x0000_s1036" name="Equation" r:id="rId3" imgW="3314520" imgH="609480" progId="Equation.DSMT4">
                  <p:embed/>
                </p:oleObj>
              </mc:Choice>
              <mc:Fallback>
                <p:oleObj name="Equation" r:id="rId3" imgW="3314520" imgH="609480" progId="Equation.DSMT4">
                  <p:embed/>
                  <p:pic>
                    <p:nvPicPr>
                      <p:cNvPr id="0" name=""/>
                      <p:cNvPicPr/>
                      <p:nvPr/>
                    </p:nvPicPr>
                    <p:blipFill>
                      <a:blip r:embed="rId4"/>
                      <a:stretch>
                        <a:fillRect/>
                      </a:stretch>
                    </p:blipFill>
                    <p:spPr>
                      <a:xfrm>
                        <a:off x="2017967" y="2351388"/>
                        <a:ext cx="4010787" cy="737616"/>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FFFF2EE-C32F-4063-999B-BA01051905DA}"/>
              </a:ext>
            </a:extLst>
          </p:cNvPr>
          <p:cNvSpPr>
            <a:spLocks noGrp="1"/>
          </p:cNvSpPr>
          <p:nvPr>
            <p:ph sz="quarter" idx="14"/>
          </p:nvPr>
        </p:nvSpPr>
        <p:spPr>
          <a:xfrm>
            <a:off x="342900" y="3255264"/>
            <a:ext cx="8458200" cy="2276856"/>
          </a:xfrm>
        </p:spPr>
        <p:txBody>
          <a:bodyPr>
            <a:normAutofit/>
          </a:bodyPr>
          <a:lstStyle/>
          <a:p>
            <a:pPr marL="291600" lvl="2" indent="-291600">
              <a:lnSpc>
                <a:spcPct val="90000"/>
              </a:lnSpc>
              <a:spcBef>
                <a:spcPts val="1000"/>
              </a:spcBef>
              <a:spcAft>
                <a:spcPts val="0"/>
              </a:spcAft>
            </a:pPr>
            <a:r>
              <a:rPr lang="en-US" altLang="en-US" sz="2000" b="1" i="1" noProof="0" dirty="0">
                <a:solidFill>
                  <a:schemeClr val="tx1"/>
                </a:solidFill>
              </a:rPr>
              <a:t>Benefits</a:t>
            </a:r>
            <a:r>
              <a:rPr lang="en-US" altLang="en-US" sz="2000" noProof="0" dirty="0">
                <a:solidFill>
                  <a:schemeClr val="tx1"/>
                </a:solidFill>
              </a:rPr>
              <a:t> include the cost savings associated with higher product quality (fewer defects), less rework, reduced effort associated with changes, and the income that accrues from shorter time-to-market.</a:t>
            </a:r>
          </a:p>
          <a:p>
            <a:pPr marL="291600" lvl="2" indent="-291600">
              <a:lnSpc>
                <a:spcPct val="90000"/>
              </a:lnSpc>
              <a:spcBef>
                <a:spcPts val="1000"/>
              </a:spcBef>
              <a:spcAft>
                <a:spcPts val="0"/>
              </a:spcAft>
            </a:pPr>
            <a:r>
              <a:rPr lang="en-US" altLang="en-US" sz="2000" b="1" i="1" noProof="0" dirty="0">
                <a:solidFill>
                  <a:schemeClr val="tx1"/>
                </a:solidFill>
              </a:rPr>
              <a:t>Costs</a:t>
            </a:r>
            <a:r>
              <a:rPr lang="en-US" altLang="en-US" sz="2000" b="1" noProof="0" dirty="0">
                <a:solidFill>
                  <a:schemeClr val="tx1"/>
                </a:solidFill>
              </a:rPr>
              <a:t> </a:t>
            </a:r>
            <a:r>
              <a:rPr lang="en-US" altLang="en-US" sz="2000" noProof="0" dirty="0">
                <a:solidFill>
                  <a:schemeClr val="tx1"/>
                </a:solidFill>
              </a:rPr>
              <a:t>include both direct S</a:t>
            </a:r>
            <a:r>
              <a:rPr lang="en-US" altLang="en-US" sz="100" noProof="0" dirty="0">
                <a:solidFill>
                  <a:schemeClr val="tx1"/>
                </a:solidFill>
              </a:rPr>
              <a:t> </a:t>
            </a:r>
            <a:r>
              <a:rPr lang="en-US" altLang="en-US" sz="2000" noProof="0" dirty="0">
                <a:solidFill>
                  <a:schemeClr val="tx1"/>
                </a:solidFill>
              </a:rPr>
              <a:t>P</a:t>
            </a:r>
            <a:r>
              <a:rPr lang="en-US" altLang="en-US" sz="100" noProof="0" dirty="0">
                <a:solidFill>
                  <a:schemeClr val="tx1"/>
                </a:solidFill>
              </a:rPr>
              <a:t> </a:t>
            </a:r>
            <a:r>
              <a:rPr lang="en-US" altLang="en-US" sz="2000" noProof="0" dirty="0">
                <a:solidFill>
                  <a:schemeClr val="tx1"/>
                </a:solidFill>
              </a:rPr>
              <a:t>I costs (for example, training, measurement) and indirect costs associated with greater emphasis on quality control and change management activities and more rigorous application of software engineering methods (for example, the creation of a design model).</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43339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Trends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frameworks must become significantly more agile.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Rather than an organizational focus (that can take years to complete successfully), contemporary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efforts should focus on the project level.</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To achieve meaningful results (even at the project level) in a short time frame, complex framework models may give way to simpler models.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Rather than dozens of key practices and hundreds of supplementary practices, an agile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framework should emphasize only a few pivotal practices.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6513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424501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SPI Framework Elements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An illustration displays S</a:t>
            </a:r>
            <a:r>
              <a:rPr lang="en-US" sz="100" noProof="0" dirty="0"/>
              <a:t> </a:t>
            </a:r>
            <a:r>
              <a:rPr lang="en-US" noProof="0" dirty="0"/>
              <a:t>P</a:t>
            </a:r>
            <a:r>
              <a:rPr lang="en-US" sz="100" noProof="0" dirty="0"/>
              <a:t> </a:t>
            </a:r>
            <a:r>
              <a:rPr lang="en-US" noProof="0" dirty="0"/>
              <a:t>I framework elements. The elements are software process, assessment, capability determined, and improvement strategy. The Software process is examined by assessment and that leads to improvement strategy, and capability determination. The capability determination is a foundation for improvement strategy. The capability determination identifies capabilities, strengths, and weakness of the software process, and identifies maturity of it. The improvement strategy identifies changes to software process, and suggest improvement approach for it.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572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SPI Framework</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2783227"/>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sz="2400" noProof="0" dirty="0">
                <a:solidFill>
                  <a:schemeClr val="tx1"/>
                </a:solidFill>
              </a:rPr>
              <a:t>A </a:t>
            </a:r>
            <a:r>
              <a:rPr lang="en-US" altLang="en-US" sz="2400" b="1" i="1" noProof="0" dirty="0">
                <a:solidFill>
                  <a:schemeClr val="tx1"/>
                </a:solidFill>
              </a:rPr>
              <a:t>set of characteristics </a:t>
            </a:r>
            <a:r>
              <a:rPr lang="en-US" altLang="en-US" sz="2400" noProof="0" dirty="0">
                <a:solidFill>
                  <a:schemeClr val="tx1"/>
                </a:solidFill>
              </a:rPr>
              <a:t>that must be present if an effective software process is to be achieved.</a:t>
            </a:r>
          </a:p>
          <a:p>
            <a:pPr marL="403200" indent="-403200">
              <a:lnSpc>
                <a:spcPct val="90000"/>
              </a:lnSpc>
              <a:spcBef>
                <a:spcPts val="1000"/>
              </a:spcBef>
              <a:spcAft>
                <a:spcPts val="0"/>
              </a:spcAft>
              <a:buFont typeface="+mj-lt"/>
              <a:buAutoNum type="arabicPeriod"/>
            </a:pPr>
            <a:r>
              <a:rPr lang="en-US" altLang="en-US" sz="2400" noProof="0" dirty="0">
                <a:solidFill>
                  <a:schemeClr val="tx1"/>
                </a:solidFill>
              </a:rPr>
              <a:t>A </a:t>
            </a:r>
            <a:r>
              <a:rPr lang="en-US" altLang="en-US" sz="2400" b="1" i="1" noProof="0" dirty="0">
                <a:solidFill>
                  <a:schemeClr val="tx1"/>
                </a:solidFill>
              </a:rPr>
              <a:t>method for assessing </a:t>
            </a:r>
            <a:r>
              <a:rPr lang="en-US" altLang="en-US" sz="2400" noProof="0" dirty="0">
                <a:solidFill>
                  <a:schemeClr val="tx1"/>
                </a:solidFill>
              </a:rPr>
              <a:t>whether those characteristics are present.</a:t>
            </a:r>
          </a:p>
          <a:p>
            <a:pPr marL="403200" indent="-403200">
              <a:lnSpc>
                <a:spcPct val="90000"/>
              </a:lnSpc>
              <a:spcBef>
                <a:spcPts val="1000"/>
              </a:spcBef>
              <a:spcAft>
                <a:spcPts val="0"/>
              </a:spcAft>
              <a:buFont typeface="+mj-lt"/>
              <a:buAutoNum type="arabicPeriod"/>
            </a:pPr>
            <a:r>
              <a:rPr lang="en-US" altLang="en-US" sz="2400" noProof="0" dirty="0">
                <a:solidFill>
                  <a:schemeClr val="tx1"/>
                </a:solidFill>
              </a:rPr>
              <a:t>A </a:t>
            </a:r>
            <a:r>
              <a:rPr lang="en-US" altLang="en-US" sz="2400" b="1" i="1" noProof="0" dirty="0">
                <a:solidFill>
                  <a:schemeClr val="tx1"/>
                </a:solidFill>
              </a:rPr>
              <a:t>mechanism for summarizing </a:t>
            </a:r>
            <a:r>
              <a:rPr lang="en-US" altLang="en-US" sz="2400" noProof="0" dirty="0">
                <a:solidFill>
                  <a:schemeClr val="tx1"/>
                </a:solidFill>
              </a:rPr>
              <a:t>results of assessment.</a:t>
            </a:r>
          </a:p>
          <a:p>
            <a:pPr marL="403200" indent="-403200">
              <a:lnSpc>
                <a:spcPct val="90000"/>
              </a:lnSpc>
              <a:spcBef>
                <a:spcPts val="1000"/>
              </a:spcBef>
              <a:spcAft>
                <a:spcPts val="0"/>
              </a:spcAft>
              <a:buFont typeface="+mj-lt"/>
              <a:buAutoNum type="arabicPeriod"/>
            </a:pPr>
            <a:r>
              <a:rPr lang="en-US" altLang="en-US" sz="2400" noProof="0" dirty="0">
                <a:solidFill>
                  <a:schemeClr val="tx1"/>
                </a:solidFill>
              </a:rPr>
              <a:t>A </a:t>
            </a:r>
            <a:r>
              <a:rPr lang="en-US" altLang="en-US" sz="2400" b="1" i="1" noProof="0" dirty="0">
                <a:solidFill>
                  <a:schemeClr val="tx1"/>
                </a:solidFill>
              </a:rPr>
              <a:t>strategy for assisting </a:t>
            </a:r>
            <a:r>
              <a:rPr lang="en-US" altLang="en-US" sz="2400" noProof="0" dirty="0">
                <a:solidFill>
                  <a:schemeClr val="tx1"/>
                </a:solidFill>
              </a:rPr>
              <a:t>an organization implementing process characteristics found to be weak or missing.</a:t>
            </a:r>
          </a:p>
        </p:txBody>
      </p:sp>
      <p:sp>
        <p:nvSpPr>
          <p:cNvPr id="9" name="Content Placeholder 8">
            <a:extLst>
              <a:ext uri="{FF2B5EF4-FFF2-40B4-BE49-F238E27FC236}">
                <a16:creationId xmlns:a16="http://schemas.microsoft.com/office/drawing/2014/main" id="{B4643156-38EF-46CF-9A6C-2CF64904F306}"/>
              </a:ext>
            </a:extLst>
          </p:cNvPr>
          <p:cNvSpPr>
            <a:spLocks noGrp="1"/>
          </p:cNvSpPr>
          <p:nvPr>
            <p:ph sz="quarter" idx="14"/>
          </p:nvPr>
        </p:nvSpPr>
        <p:spPr>
          <a:xfrm>
            <a:off x="342900" y="4178808"/>
            <a:ext cx="8458200" cy="1718247"/>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SPI framework assesses the “maturity” of an organization’s software process and provides a qualitative indication of a maturity level.</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28123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SPI Framework Elements</a:t>
            </a:r>
          </a:p>
        </p:txBody>
      </p:sp>
      <p:pic>
        <p:nvPicPr>
          <p:cNvPr id="4" name="Picture 3" descr="An illustration displays S P I framework elements. The elements are software process, assessment, capability determined, and improvement strategy.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889" y="1090661"/>
            <a:ext cx="6008222" cy="495014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18504"/>
            <a:ext cx="2875788" cy="196596"/>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29680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Establishing SPI Frameworks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r>
              <a:rPr lang="en-US" sz="2400" noProof="0" dirty="0">
                <a:solidFill>
                  <a:schemeClr val="tx1"/>
                </a:solidFill>
              </a:rPr>
              <a:t>As an SPI framework is applied, an organization must establish mechanisms to:</a:t>
            </a:r>
          </a:p>
          <a:p>
            <a:pPr marL="403200" indent="-403200">
              <a:lnSpc>
                <a:spcPct val="90000"/>
              </a:lnSpc>
              <a:spcBef>
                <a:spcPts val="1000"/>
              </a:spcBef>
              <a:spcAft>
                <a:spcPts val="0"/>
              </a:spcAft>
              <a:buFont typeface="+mj-lt"/>
              <a:buAutoNum type="arabicPeriod"/>
            </a:pPr>
            <a:r>
              <a:rPr lang="en-US" sz="2400" noProof="0" dirty="0">
                <a:solidFill>
                  <a:schemeClr val="tx1"/>
                </a:solidFill>
              </a:rPr>
              <a:t>Support technology transition.</a:t>
            </a:r>
          </a:p>
          <a:p>
            <a:pPr marL="403200" indent="-403200">
              <a:lnSpc>
                <a:spcPct val="90000"/>
              </a:lnSpc>
              <a:spcBef>
                <a:spcPts val="1000"/>
              </a:spcBef>
              <a:spcAft>
                <a:spcPts val="0"/>
              </a:spcAft>
              <a:buFont typeface="+mj-lt"/>
              <a:buAutoNum type="arabicPeriod"/>
            </a:pPr>
            <a:r>
              <a:rPr lang="en-US" sz="2400" noProof="0" dirty="0">
                <a:solidFill>
                  <a:schemeClr val="tx1"/>
                </a:solidFill>
              </a:rPr>
              <a:t>Determine the degree to which an organization is ready to absorb process changes that are proposed.</a:t>
            </a:r>
          </a:p>
          <a:p>
            <a:pPr marL="403200" indent="-403200">
              <a:lnSpc>
                <a:spcPct val="90000"/>
              </a:lnSpc>
              <a:spcBef>
                <a:spcPts val="1000"/>
              </a:spcBef>
              <a:spcAft>
                <a:spcPts val="0"/>
              </a:spcAft>
              <a:buFont typeface="+mj-lt"/>
              <a:buAutoNum type="arabicPeriod"/>
            </a:pPr>
            <a:r>
              <a:rPr lang="en-US" sz="2400" noProof="0" dirty="0">
                <a:solidFill>
                  <a:schemeClr val="tx1"/>
                </a:solidFill>
              </a:rPr>
              <a:t>Measure the degree to which changes have been adopted.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85152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Establishing SPI Frameworks </a:t>
            </a:r>
            <a:r>
              <a:rPr lang="en-US" sz="1000" b="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noProof="0" dirty="0">
                <a:solidFill>
                  <a:schemeClr val="tx1"/>
                </a:solidFill>
              </a:rPr>
              <a:t>A</a:t>
            </a:r>
            <a:r>
              <a:rPr lang="en-US" altLang="en-US" sz="2400" i="1" noProof="0" dirty="0">
                <a:solidFill>
                  <a:schemeClr val="tx1"/>
                </a:solidFill>
              </a:rPr>
              <a:t> </a:t>
            </a:r>
            <a:r>
              <a:rPr lang="en-US" altLang="en-US" sz="2400" b="1" i="1" noProof="0" dirty="0">
                <a:solidFill>
                  <a:schemeClr val="tx1"/>
                </a:solidFill>
              </a:rPr>
              <a:t>maturity model</a:t>
            </a:r>
            <a:r>
              <a:rPr lang="en-US" altLang="en-US" sz="2400" b="1" noProof="0" dirty="0">
                <a:solidFill>
                  <a:schemeClr val="tx1"/>
                </a:solidFill>
              </a:rPr>
              <a:t> </a:t>
            </a:r>
            <a:r>
              <a:rPr lang="en-US" altLang="en-US" sz="2400" noProof="0" dirty="0">
                <a:solidFill>
                  <a:schemeClr val="tx1"/>
                </a:solidFill>
              </a:rPr>
              <a:t>is applied within the context of an 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framework.</a:t>
            </a:r>
          </a:p>
          <a:p>
            <a:r>
              <a:rPr lang="en-US" altLang="en-US" sz="2400" noProof="0" dirty="0">
                <a:solidFill>
                  <a:schemeClr val="tx1"/>
                </a:solidFill>
              </a:rPr>
              <a:t>The intent of the maturity model is to provide an overall indication of the “process maturity” exhibited by a software organization by showing:</a:t>
            </a:r>
          </a:p>
          <a:p>
            <a:pPr marL="291600" lvl="1" indent="-291600">
              <a:lnSpc>
                <a:spcPct val="90000"/>
              </a:lnSpc>
              <a:spcBef>
                <a:spcPts val="1000"/>
              </a:spcBef>
              <a:spcAft>
                <a:spcPts val="0"/>
              </a:spcAft>
            </a:pPr>
            <a:r>
              <a:rPr lang="en-US" altLang="en-US" sz="2400" noProof="0" dirty="0">
                <a:solidFill>
                  <a:schemeClr val="tx1"/>
                </a:solidFill>
              </a:rPr>
              <a:t>An indication of the quality of the software process.</a:t>
            </a:r>
          </a:p>
          <a:p>
            <a:pPr marL="291600" lvl="1" indent="-291600">
              <a:lnSpc>
                <a:spcPct val="90000"/>
              </a:lnSpc>
              <a:spcBef>
                <a:spcPts val="1000"/>
              </a:spcBef>
              <a:spcAft>
                <a:spcPts val="0"/>
              </a:spcAft>
            </a:pPr>
            <a:r>
              <a:rPr lang="en-US" altLang="en-US" sz="2400" noProof="0" dirty="0">
                <a:solidFill>
                  <a:schemeClr val="tx1"/>
                </a:solidFill>
              </a:rPr>
              <a:t>The degree to which practitioner’s understand and apply the process, </a:t>
            </a:r>
          </a:p>
          <a:p>
            <a:pPr marL="291600" lvl="1" indent="-291600">
              <a:lnSpc>
                <a:spcPct val="90000"/>
              </a:lnSpc>
              <a:spcBef>
                <a:spcPts val="1000"/>
              </a:spcBef>
              <a:spcAft>
                <a:spcPts val="0"/>
              </a:spcAft>
            </a:pPr>
            <a:r>
              <a:rPr lang="en-US" altLang="en-US" sz="2400" noProof="0" dirty="0">
                <a:solidFill>
                  <a:schemeClr val="tx1"/>
                </a:solidFill>
              </a:rPr>
              <a:t>The general state of software engineering practice.</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67079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Is SPI for Everyone?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119019"/>
          </a:xfrm>
        </p:spPr>
        <p:txBody>
          <a:bodyPr vert="horz" lIns="91440" tIns="45720" rIns="91440" bIns="45720" rtlCol="0">
            <a:noAutofit/>
          </a:bodyPr>
          <a:lstStyle/>
          <a:p>
            <a:r>
              <a:rPr lang="en-US" altLang="en-US" sz="2400" noProof="0" dirty="0">
                <a:solidFill>
                  <a:schemeClr val="tx1"/>
                </a:solidFill>
              </a:rPr>
              <a:t>Can a small company initiate SPI activities and do it successfully?</a:t>
            </a:r>
          </a:p>
          <a:p>
            <a:pPr marL="291600" lvl="1" indent="-291600">
              <a:lnSpc>
                <a:spcPct val="90000"/>
              </a:lnSpc>
              <a:spcBef>
                <a:spcPts val="1000"/>
              </a:spcBef>
              <a:spcAft>
                <a:spcPts val="0"/>
              </a:spcAft>
            </a:pPr>
            <a:r>
              <a:rPr lang="en-US" altLang="en-US" sz="2400" noProof="0" dirty="0">
                <a:solidFill>
                  <a:schemeClr val="tx1"/>
                </a:solidFill>
              </a:rPr>
              <a:t>Answer: a qualified “yes.”</a:t>
            </a:r>
          </a:p>
        </p:txBody>
      </p:sp>
      <p:sp>
        <p:nvSpPr>
          <p:cNvPr id="9" name="Content Placeholder 8">
            <a:extLst>
              <a:ext uri="{FF2B5EF4-FFF2-40B4-BE49-F238E27FC236}">
                <a16:creationId xmlns:a16="http://schemas.microsoft.com/office/drawing/2014/main" id="{7210D5CD-CD5A-44E6-9F59-B46E3D9C2906}"/>
              </a:ext>
            </a:extLst>
          </p:cNvPr>
          <p:cNvSpPr>
            <a:spLocks noGrp="1"/>
          </p:cNvSpPr>
          <p:nvPr>
            <p:ph sz="quarter" idx="14"/>
          </p:nvPr>
        </p:nvSpPr>
        <p:spPr>
          <a:xfrm>
            <a:off x="342900" y="2478024"/>
            <a:ext cx="8458200" cy="2660904"/>
          </a:xfrm>
        </p:spPr>
        <p:txBody>
          <a:bodyPr>
            <a:normAutofit/>
          </a:bodyPr>
          <a:lstStyle/>
          <a:p>
            <a:r>
              <a:rPr lang="en-US" altLang="en-US" sz="2400" noProof="0" dirty="0">
                <a:solidFill>
                  <a:schemeClr val="tx1"/>
                </a:solidFill>
              </a:rPr>
              <a:t>It should come as no surprise that small organizations are more informal, apply fewer standard practices, and tend to be self-organizing.</a:t>
            </a:r>
          </a:p>
          <a:p>
            <a:pPr>
              <a:spcBef>
                <a:spcPts val="2000"/>
              </a:spcBef>
            </a:pP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P</a:t>
            </a:r>
            <a:r>
              <a:rPr lang="en-US" altLang="en-US" sz="100" noProof="0" dirty="0">
                <a:solidFill>
                  <a:schemeClr val="tx1"/>
                </a:solidFill>
              </a:rPr>
              <a:t> </a:t>
            </a:r>
            <a:r>
              <a:rPr lang="en-US" altLang="en-US" sz="2400" noProof="0" dirty="0">
                <a:solidFill>
                  <a:schemeClr val="tx1"/>
                </a:solidFill>
              </a:rPr>
              <a:t>I will be approved and implemented only after its proponents demonstrate </a:t>
            </a:r>
            <a:r>
              <a:rPr lang="en-US" altLang="en-US" sz="2400" i="1" noProof="0" dirty="0">
                <a:solidFill>
                  <a:schemeClr val="tx1"/>
                </a:solidFill>
              </a:rPr>
              <a:t>financial leverage.</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10538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Process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514747"/>
          </a:xfrm>
        </p:spPr>
        <p:txBody>
          <a:bodyPr vert="horz" lIns="91440" tIns="45720" rIns="91440" bIns="45720" rtlCol="0">
            <a:noAutofit/>
          </a:bodyPr>
          <a:lstStyle/>
          <a:p>
            <a:pPr marL="1588" lvl="1" indent="0">
              <a:lnSpc>
                <a:spcPct val="90000"/>
              </a:lnSpc>
              <a:buNone/>
            </a:pPr>
            <a:r>
              <a:rPr lang="en-US" altLang="en-US" sz="2400" b="1" i="1" noProof="0" dirty="0">
                <a:solidFill>
                  <a:schemeClr val="tx1"/>
                </a:solidFill>
              </a:rPr>
              <a:t>Assessment</a:t>
            </a:r>
            <a:r>
              <a:rPr lang="en-US" altLang="en-US" sz="2400" i="1" noProof="0" dirty="0">
                <a:solidFill>
                  <a:schemeClr val="tx1"/>
                </a:solidFill>
              </a:rPr>
              <a:t> </a:t>
            </a:r>
            <a:r>
              <a:rPr lang="en-US" altLang="en-US" sz="2400" noProof="0" dirty="0">
                <a:solidFill>
                  <a:schemeClr val="tx1"/>
                </a:solidFill>
              </a:rPr>
              <a:t>examines a wide range of actions and tasks that will lead to a high-quality process.</a:t>
            </a:r>
          </a:p>
          <a:p>
            <a:pPr marL="291600" lvl="2" indent="-291600">
              <a:lnSpc>
                <a:spcPct val="90000"/>
              </a:lnSpc>
              <a:spcBef>
                <a:spcPts val="1000"/>
              </a:spcBef>
              <a:spcAft>
                <a:spcPts val="0"/>
              </a:spcAft>
            </a:pPr>
            <a:r>
              <a:rPr lang="en-US" altLang="en-US" sz="2000" b="1" noProof="0" dirty="0">
                <a:solidFill>
                  <a:schemeClr val="tx1"/>
                </a:solidFill>
              </a:rPr>
              <a:t>Consistency.</a:t>
            </a:r>
            <a:r>
              <a:rPr lang="en-US" altLang="en-US" sz="2000" noProof="0" dirty="0">
                <a:solidFill>
                  <a:schemeClr val="tx1"/>
                </a:solidFill>
              </a:rPr>
              <a:t> Are important activities, actions and tasks applied consistently across all software projects and by all software teams?</a:t>
            </a:r>
          </a:p>
          <a:p>
            <a:pPr marL="291600" lvl="2" indent="-291600">
              <a:lnSpc>
                <a:spcPct val="90000"/>
              </a:lnSpc>
              <a:spcBef>
                <a:spcPts val="1000"/>
              </a:spcBef>
              <a:spcAft>
                <a:spcPts val="0"/>
              </a:spcAft>
            </a:pPr>
            <a:r>
              <a:rPr lang="en-US" altLang="en-US" sz="2000" b="1" noProof="0" dirty="0">
                <a:solidFill>
                  <a:schemeClr val="tx1"/>
                </a:solidFill>
              </a:rPr>
              <a:t>Sophistication. </a:t>
            </a:r>
            <a:r>
              <a:rPr lang="en-US" altLang="en-US" sz="2000" noProof="0" dirty="0">
                <a:solidFill>
                  <a:schemeClr val="tx1"/>
                </a:solidFill>
              </a:rPr>
              <a:t>Are management and technical actions performed with a level of sophistication that implies a thorough understanding of best practice?</a:t>
            </a:r>
          </a:p>
          <a:p>
            <a:pPr marL="291600" lvl="2" indent="-291600">
              <a:lnSpc>
                <a:spcPct val="90000"/>
              </a:lnSpc>
              <a:spcBef>
                <a:spcPts val="1000"/>
              </a:spcBef>
              <a:spcAft>
                <a:spcPts val="0"/>
              </a:spcAft>
            </a:pPr>
            <a:r>
              <a:rPr lang="en-US" altLang="en-US" sz="2000" b="1" noProof="0" dirty="0">
                <a:solidFill>
                  <a:schemeClr val="tx1"/>
                </a:solidFill>
              </a:rPr>
              <a:t>Acceptance.</a:t>
            </a:r>
            <a:r>
              <a:rPr lang="en-US" altLang="en-US" sz="2000" noProof="0" dirty="0">
                <a:solidFill>
                  <a:schemeClr val="tx1"/>
                </a:solidFill>
              </a:rPr>
              <a:t> Is the software process and software engineering practice widely accepted by management and technical staff?</a:t>
            </a:r>
          </a:p>
          <a:p>
            <a:pPr marL="291600" lvl="2" indent="-291600">
              <a:lnSpc>
                <a:spcPct val="90000"/>
              </a:lnSpc>
              <a:spcBef>
                <a:spcPts val="1000"/>
              </a:spcBef>
              <a:spcAft>
                <a:spcPts val="0"/>
              </a:spcAft>
            </a:pPr>
            <a:r>
              <a:rPr lang="en-US" altLang="en-US" sz="2000" b="1" noProof="0" dirty="0">
                <a:solidFill>
                  <a:schemeClr val="tx1"/>
                </a:solidFill>
              </a:rPr>
              <a:t>Commitment.</a:t>
            </a:r>
            <a:r>
              <a:rPr lang="en-US" altLang="en-US" sz="2000" noProof="0" dirty="0">
                <a:solidFill>
                  <a:schemeClr val="tx1"/>
                </a:solidFill>
              </a:rPr>
              <a:t> Has management committed the resources required to achieve consistency, sophistication and acceptance?</a:t>
            </a:r>
          </a:p>
        </p:txBody>
      </p:sp>
      <p:sp>
        <p:nvSpPr>
          <p:cNvPr id="9" name="Content Placeholder 8">
            <a:extLst>
              <a:ext uri="{FF2B5EF4-FFF2-40B4-BE49-F238E27FC236}">
                <a16:creationId xmlns:a16="http://schemas.microsoft.com/office/drawing/2014/main" id="{EFB909A0-1B10-4CE9-AA4B-7F3A2E1D6C63}"/>
              </a:ext>
            </a:extLst>
          </p:cNvPr>
          <p:cNvSpPr>
            <a:spLocks noGrp="1"/>
          </p:cNvSpPr>
          <p:nvPr>
            <p:ph sz="quarter" idx="14"/>
          </p:nvPr>
        </p:nvSpPr>
        <p:spPr>
          <a:xfrm>
            <a:off x="342900" y="4869940"/>
            <a:ext cx="8458200" cy="1284797"/>
          </a:xfrm>
        </p:spPr>
        <p:txBody>
          <a:bodyPr>
            <a:normAutofit/>
          </a:bodyPr>
          <a:lstStyle/>
          <a:p>
            <a:r>
              <a:rPr lang="en-US" altLang="en-US" sz="2400" b="1" i="1" noProof="0" dirty="0">
                <a:solidFill>
                  <a:schemeClr val="tx1"/>
                </a:solidFill>
              </a:rPr>
              <a:t>Gap analysis</a:t>
            </a:r>
            <a:r>
              <a:rPr lang="en-US" altLang="en-US" sz="2400" noProof="0" dirty="0">
                <a:solidFill>
                  <a:schemeClr val="tx1"/>
                </a:solidFill>
              </a:rPr>
              <a:t>—The difference between local application and best practice represents a “gap” that offers opportunities for improvement.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179462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rPr>
              <a:t>S</a:t>
            </a:r>
            <a:r>
              <a:rPr lang="en-US" sz="100" noProof="0" dirty="0">
                <a:solidFill>
                  <a:schemeClr val="tx1"/>
                </a:solidFill>
              </a:rPr>
              <a:t> </a:t>
            </a:r>
            <a:r>
              <a:rPr lang="en-US" sz="4000" noProof="0" dirty="0">
                <a:solidFill>
                  <a:schemeClr val="tx1"/>
                </a:solidFill>
              </a:rPr>
              <a:t>P</a:t>
            </a:r>
            <a:r>
              <a:rPr lang="en-US" sz="100" noProof="0" dirty="0">
                <a:solidFill>
                  <a:schemeClr val="tx1"/>
                </a:solidFill>
              </a:rPr>
              <a:t> </a:t>
            </a:r>
            <a:r>
              <a:rPr lang="en-US" sz="4000" noProof="0" dirty="0">
                <a:solidFill>
                  <a:schemeClr val="tx1"/>
                </a:solidFill>
              </a:rPr>
              <a:t>I Process </a:t>
            </a:r>
            <a:r>
              <a:rPr lang="en-US" sz="1000" b="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pPr>
            <a:r>
              <a:rPr lang="en-US" altLang="en-US" sz="2400" noProof="0" dirty="0">
                <a:solidFill>
                  <a:schemeClr val="tx1"/>
                </a:solidFill>
              </a:rPr>
              <a:t>Three types of </a:t>
            </a:r>
            <a:r>
              <a:rPr lang="en-US" altLang="en-US" sz="2400" b="1" i="1" noProof="0" dirty="0">
                <a:solidFill>
                  <a:schemeClr val="tx1"/>
                </a:solidFill>
              </a:rPr>
              <a:t>Education and Training:</a:t>
            </a:r>
          </a:p>
          <a:p>
            <a:pPr marL="291600" lvl="1" indent="-291600">
              <a:lnSpc>
                <a:spcPct val="90000"/>
              </a:lnSpc>
              <a:spcBef>
                <a:spcPts val="1000"/>
              </a:spcBef>
              <a:spcAft>
                <a:spcPts val="0"/>
              </a:spcAft>
            </a:pPr>
            <a:r>
              <a:rPr lang="en-US" altLang="en-US" sz="2400" b="1" noProof="0" dirty="0">
                <a:solidFill>
                  <a:schemeClr val="tx1"/>
                </a:solidFill>
              </a:rPr>
              <a:t>Generic concepts and methods.</a:t>
            </a:r>
            <a:r>
              <a:rPr lang="en-US" altLang="en-US" sz="2400" noProof="0" dirty="0">
                <a:solidFill>
                  <a:schemeClr val="tx1"/>
                </a:solidFill>
              </a:rPr>
              <a:t> Directed toward both managers and practitioners, this category stresses both process and practice.</a:t>
            </a:r>
          </a:p>
          <a:p>
            <a:pPr marL="291600" lvl="1" indent="-291600">
              <a:lnSpc>
                <a:spcPct val="90000"/>
              </a:lnSpc>
              <a:spcBef>
                <a:spcPts val="1000"/>
              </a:spcBef>
              <a:spcAft>
                <a:spcPts val="0"/>
              </a:spcAft>
            </a:pPr>
            <a:r>
              <a:rPr lang="en-US" altLang="en-US" sz="2400" b="1" noProof="0" dirty="0">
                <a:solidFill>
                  <a:schemeClr val="tx1"/>
                </a:solidFill>
              </a:rPr>
              <a:t>Specific technology and tools.</a:t>
            </a:r>
            <a:r>
              <a:rPr lang="en-US" altLang="en-US" sz="2400" noProof="0" dirty="0">
                <a:solidFill>
                  <a:schemeClr val="tx1"/>
                </a:solidFill>
              </a:rPr>
              <a:t> Directed primarily toward practitioners, this category stresses technologies and tools that have been adopted for local use.</a:t>
            </a:r>
          </a:p>
          <a:p>
            <a:pPr marL="291600" lvl="1" indent="-291600">
              <a:lnSpc>
                <a:spcPct val="90000"/>
              </a:lnSpc>
              <a:spcBef>
                <a:spcPts val="1000"/>
              </a:spcBef>
              <a:spcAft>
                <a:spcPts val="0"/>
              </a:spcAft>
            </a:pPr>
            <a:r>
              <a:rPr lang="en-US" altLang="en-US" sz="2400" b="1" noProof="0" dirty="0">
                <a:solidFill>
                  <a:schemeClr val="tx1"/>
                </a:solidFill>
              </a:rPr>
              <a:t>Business communication and quality-related topics.</a:t>
            </a:r>
            <a:r>
              <a:rPr lang="en-US" altLang="en-US" sz="2400" noProof="0" dirty="0">
                <a:solidFill>
                  <a:schemeClr val="tx1"/>
                </a:solidFill>
              </a:rPr>
              <a:t> Directed toward all stakeholders, this category focuses on “soft” topics that help enable better communication among stakeholders and foster a greater quality focus.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410647358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222</TotalTime>
  <Words>1862</Words>
  <Application>Microsoft Office PowerPoint</Application>
  <PresentationFormat>On-screen Show (4:3)</PresentationFormat>
  <Paragraphs>144</Paragraphs>
  <Slides>24</Slides>
  <Notes>0</Notes>
  <HiddenSlides>2</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2" baseType="lpstr">
      <vt:lpstr>Arial</vt:lpstr>
      <vt:lpstr>Times New Roman</vt:lpstr>
      <vt:lpstr>Title Slides Master</vt:lpstr>
      <vt:lpstr>MainContentSlideMaster</vt:lpstr>
      <vt:lpstr>ClosingMaster</vt:lpstr>
      <vt:lpstr>DividerSlideMaster</vt:lpstr>
      <vt:lpstr>ImageDescriptionAppendixSlideMaster</vt:lpstr>
      <vt:lpstr>Equation</vt:lpstr>
      <vt:lpstr>Chapter 28</vt:lpstr>
      <vt:lpstr>What is Software Process Improvement?</vt:lpstr>
      <vt:lpstr>SPI Framework</vt:lpstr>
      <vt:lpstr>SPI Framework Elements</vt:lpstr>
      <vt:lpstr>Establishing SPI Frameworks 1</vt:lpstr>
      <vt:lpstr>Establishing SPI Frameworks 2</vt:lpstr>
      <vt:lpstr>Is SPI for Everyone?</vt:lpstr>
      <vt:lpstr>S P I Process 1</vt:lpstr>
      <vt:lpstr>S P I Process 2</vt:lpstr>
      <vt:lpstr>S P I Process 3</vt:lpstr>
      <vt:lpstr>S P I Process 4</vt:lpstr>
      <vt:lpstr>S P I Process 5</vt:lpstr>
      <vt:lpstr>S P I Risk Assessment </vt:lpstr>
      <vt:lpstr>S P I Risk Management </vt:lpstr>
      <vt:lpstr>Capability Security Model Integration (C M M I)</vt:lpstr>
      <vt:lpstr>C M M I Process Levels 1</vt:lpstr>
      <vt:lpstr>C M M I Process Levels 2</vt:lpstr>
      <vt:lpstr>People C M M</vt:lpstr>
      <vt:lpstr>Other S P I Frameworks</vt:lpstr>
      <vt:lpstr>S P I Return on Investment</vt:lpstr>
      <vt:lpstr>S P I Trends</vt:lpstr>
      <vt:lpstr>End of Main Content</vt:lpstr>
      <vt:lpstr>Accessibility Content: Text Alternatives for Images</vt:lpstr>
      <vt:lpstr>SPI Framework Elements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45</cp:revision>
  <dcterms:created xsi:type="dcterms:W3CDTF">2019-01-22T22:04:31Z</dcterms:created>
  <dcterms:modified xsi:type="dcterms:W3CDTF">2019-10-16T08:26:06Z</dcterms:modified>
</cp:coreProperties>
</file>