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sldIdLst>
    <p:sldId id="256" r:id="rId6"/>
    <p:sldId id="263" r:id="rId7"/>
    <p:sldId id="265" r:id="rId8"/>
    <p:sldId id="266" r:id="rId9"/>
    <p:sldId id="267" r:id="rId10"/>
    <p:sldId id="268" r:id="rId11"/>
    <p:sldId id="285" r:id="rId12"/>
    <p:sldId id="279" r:id="rId13"/>
    <p:sldId id="284" r:id="rId14"/>
    <p:sldId id="283" r:id="rId15"/>
    <p:sldId id="281" r:id="rId16"/>
    <p:sldId id="280" r:id="rId17"/>
    <p:sldId id="275" r:id="rId18"/>
    <p:sldId id="278" r:id="rId19"/>
    <p:sldId id="277" r:id="rId20"/>
    <p:sldId id="276" r:id="rId21"/>
    <p:sldId id="273" r:id="rId22"/>
    <p:sldId id="274" r:id="rId23"/>
    <p:sldId id="270" r:id="rId24"/>
    <p:sldId id="272" r:id="rId25"/>
    <p:sldId id="271" r:id="rId26"/>
    <p:sldId id="260" r:id="rId27"/>
    <p:sldId id="258" r:id="rId28"/>
    <p:sldId id="264" r:id="rId29"/>
    <p:sldId id="286" r:id="rId30"/>
    <p:sldId id="28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56"/>
            <p14:sldId id="263"/>
            <p14:sldId id="265"/>
            <p14:sldId id="266"/>
            <p14:sldId id="267"/>
            <p14:sldId id="268"/>
            <p14:sldId id="285"/>
            <p14:sldId id="279"/>
            <p14:sldId id="284"/>
            <p14:sldId id="283"/>
            <p14:sldId id="281"/>
            <p14:sldId id="280"/>
            <p14:sldId id="275"/>
            <p14:sldId id="278"/>
            <p14:sldId id="277"/>
            <p14:sldId id="276"/>
            <p14:sldId id="273"/>
            <p14:sldId id="274"/>
            <p14:sldId id="270"/>
            <p14:sldId id="272"/>
            <p14:sldId id="271"/>
            <p14:sldId id="260"/>
          </p14:sldIdLst>
        </p14:section>
        <p14:section name="Appendix: Image Descriptions for Unsighted Students" id="{9E859B0B-078E-463E-89A6-21C20DD280C4}">
          <p14:sldIdLst>
            <p14:sldId id="258"/>
            <p14:sldId id="264"/>
            <p14:sldId id="286"/>
            <p14:sldId id="287"/>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 id="2" name="Ciporen, Laura" initials="CL [2]"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65" autoAdjust="0"/>
    <p:restoredTop sz="96196" autoAdjust="0"/>
  </p:normalViewPr>
  <p:slideViewPr>
    <p:cSldViewPr snapToGrid="0" showGuides="1">
      <p:cViewPr varScale="1">
        <p:scale>
          <a:sx n="101" d="100"/>
          <a:sy n="101" d="100"/>
        </p:scale>
        <p:origin x="564" y="114"/>
      </p:cViewPr>
      <p:guideLst>
        <p:guide pos="3264"/>
        <p:guide orient="horz" pos="2256"/>
        <p:guide pos="5640"/>
      </p:guideLst>
    </p:cSldViewPr>
  </p:slideViewPr>
  <p:outlineViewPr>
    <p:cViewPr>
      <p:scale>
        <a:sx n="33" d="100"/>
        <a:sy n="33" d="100"/>
      </p:scale>
      <p:origin x="0" y="-19404"/>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5.jpe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 Target="slide2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29</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Emerging Trends in Software Engineering</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Five – Advanced Topics</a:t>
            </a: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Ninth edition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extLst>
      <p:ext uri="{BB962C8B-B14F-4D97-AF65-F5344CB8AC3E}">
        <p14:creationId xmlns:p14="http://schemas.microsoft.com/office/powerpoint/2010/main" val="3028515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2800" noProof="0" dirty="0">
                <a:latin typeface="Times New Roman" panose="02020603050405020304" pitchFamily="18" charset="0"/>
                <a:cs typeface="Times New Roman" panose="02020603050405020304" pitchFamily="18" charset="0"/>
              </a:rPr>
              <a:t>Emergent Requirements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430244" y="1034810"/>
            <a:ext cx="8283512" cy="4878029"/>
          </a:xfrm>
        </p:spPr>
        <p:txBody>
          <a:bodyPr vert="horz" lIns="91440" tIns="45720" rIns="91440" bIns="45720" rtlCol="0">
            <a:noAutofit/>
          </a:bodyPr>
          <a:lstStyle/>
          <a:p>
            <a:pPr>
              <a:lnSpc>
                <a:spcPct val="90000"/>
              </a:lnSpc>
            </a:pPr>
            <a:r>
              <a:rPr lang="en-US" altLang="en-US" sz="2400" noProof="0" dirty="0">
                <a:solidFill>
                  <a:schemeClr val="tx1"/>
                </a:solidFill>
                <a:latin typeface="Times New Roman" panose="02020603050405020304" pitchFamily="18" charset="0"/>
                <a:cs typeface="Times New Roman" panose="02020603050405020304" pitchFamily="18" charset="0"/>
              </a:rPr>
              <a:t>As systems become more complex requirements will emerge as everyone involved in the engineering and construction of a complex system learns more about the systems, the environment in which it resides, and the users who will interact with it. </a:t>
            </a:r>
          </a:p>
          <a:p>
            <a:pPr>
              <a:lnSpc>
                <a:spcPct val="90000"/>
              </a:lnSpc>
              <a:spcBef>
                <a:spcPts val="300"/>
              </a:spcBef>
            </a:pPr>
            <a:r>
              <a:rPr lang="en-US" altLang="en-US" sz="2400" noProof="0" dirty="0">
                <a:solidFill>
                  <a:schemeClr val="tx1"/>
                </a:solidFill>
                <a:latin typeface="Times New Roman" panose="02020603050405020304" pitchFamily="18" charset="0"/>
                <a:cs typeface="Times New Roman" panose="02020603050405020304" pitchFamily="18" charset="0"/>
              </a:rPr>
              <a:t>This implies several of software engineering trends:</a:t>
            </a:r>
          </a:p>
          <a:p>
            <a:pPr marL="292608" lvl="1" indent="-292608">
              <a:lnSpc>
                <a:spcPct val="90000"/>
              </a:lnSpc>
              <a:spcBef>
                <a:spcPts val="1000"/>
              </a:spcBef>
              <a:spcAft>
                <a:spcPts val="0"/>
              </a:spcAft>
            </a:pPr>
            <a:r>
              <a:rPr lang="en-US" altLang="en-US" noProof="0" dirty="0">
                <a:solidFill>
                  <a:schemeClr val="tx1"/>
                </a:solidFill>
                <a:latin typeface="Times New Roman" panose="02020603050405020304" pitchFamily="18" charset="0"/>
                <a:cs typeface="Times New Roman" panose="02020603050405020304" pitchFamily="18" charset="0"/>
              </a:rPr>
              <a:t>Process models must be designed to embrace change and adopt the basic tenets of the agile philosophy. </a:t>
            </a:r>
          </a:p>
          <a:p>
            <a:pPr marL="292608" lvl="1" indent="-292608">
              <a:lnSpc>
                <a:spcPct val="90000"/>
              </a:lnSpc>
              <a:spcBef>
                <a:spcPts val="1000"/>
              </a:spcBef>
              <a:spcAft>
                <a:spcPts val="0"/>
              </a:spcAft>
            </a:pPr>
            <a:r>
              <a:rPr lang="en-US" altLang="en-US" noProof="0" dirty="0">
                <a:solidFill>
                  <a:schemeClr val="tx1"/>
                </a:solidFill>
                <a:latin typeface="Times New Roman" panose="02020603050405020304" pitchFamily="18" charset="0"/>
                <a:cs typeface="Times New Roman" panose="02020603050405020304" pitchFamily="18" charset="0"/>
              </a:rPr>
              <a:t>Methods that yield engineering models (for example, requirements and design models) must be used judiciously because those models will change repeatedly as more knowledge about the system is acquired.</a:t>
            </a:r>
          </a:p>
          <a:p>
            <a:pPr marL="292608" lvl="1" indent="-292608">
              <a:lnSpc>
                <a:spcPct val="90000"/>
              </a:lnSpc>
              <a:spcBef>
                <a:spcPts val="1000"/>
              </a:spcBef>
              <a:spcAft>
                <a:spcPts val="0"/>
              </a:spcAft>
            </a:pPr>
            <a:r>
              <a:rPr lang="en-US" altLang="en-US" noProof="0" dirty="0">
                <a:solidFill>
                  <a:schemeClr val="tx1"/>
                </a:solidFill>
                <a:latin typeface="Times New Roman" panose="02020603050405020304" pitchFamily="18" charset="0"/>
                <a:cs typeface="Times New Roman" panose="02020603050405020304" pitchFamily="18" charset="0"/>
              </a:rPr>
              <a:t>Tools that support both process and methods must make adaptation and change easy.</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10</a:t>
            </a:fld>
            <a:endParaRPr lang="en-US" dirty="0"/>
          </a:p>
        </p:txBody>
      </p:sp>
    </p:spTree>
    <p:extLst>
      <p:ext uri="{BB962C8B-B14F-4D97-AF65-F5344CB8AC3E}">
        <p14:creationId xmlns:p14="http://schemas.microsoft.com/office/powerpoint/2010/main" val="1867873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2800" noProof="0" dirty="0">
                <a:latin typeface="Times New Roman" panose="02020603050405020304" pitchFamily="18" charset="0"/>
                <a:cs typeface="Times New Roman" panose="02020603050405020304" pitchFamily="18" charset="0"/>
              </a:rPr>
              <a:t>Software Building Blocks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430244" y="1034810"/>
            <a:ext cx="8283512" cy="4878029"/>
          </a:xfrm>
        </p:spPr>
        <p:txBody>
          <a:bodyPr vert="horz" lIns="91440" tIns="45720" rIns="91440" bIns="45720" rtlCol="0">
            <a:noAutofit/>
          </a:bodyPr>
          <a:lstStyle/>
          <a:p>
            <a:pPr marL="292608" indent="-292608">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Software engineering community attempts to capture past knowledge and reuse proven solutions, but a significant percentage of the software that is built today continues to be built “from scratch.” </a:t>
            </a:r>
          </a:p>
          <a:p>
            <a:pPr marL="292608" indent="-292608">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Part of the reason for this is a desire by stakeholders and software engineering practitioners for “unique solutions.” </a:t>
            </a:r>
          </a:p>
          <a:p>
            <a:pPr marL="292608" indent="-292608">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There a move to use components packaged as merchant software and a tendency to adopt </a:t>
            </a:r>
            <a:r>
              <a:rPr lang="en-US" sz="2400" i="1" noProof="0" dirty="0">
                <a:solidFill>
                  <a:schemeClr val="tx1"/>
                </a:solidFill>
                <a:latin typeface="Times New Roman" panose="02020603050405020304" pitchFamily="18" charset="0"/>
                <a:cs typeface="Times New Roman" panose="02020603050405020304" pitchFamily="18" charset="0"/>
              </a:rPr>
              <a:t>software platform solutions </a:t>
            </a:r>
            <a:r>
              <a:rPr lang="en-US" sz="2400" noProof="0" dirty="0">
                <a:solidFill>
                  <a:schemeClr val="tx1"/>
                </a:solidFill>
                <a:latin typeface="Times New Roman" panose="02020603050405020304" pitchFamily="18" charset="0"/>
                <a:cs typeface="Times New Roman" panose="02020603050405020304" pitchFamily="18" charset="0"/>
              </a:rPr>
              <a:t>to incorporate collections of related functionalities provided within an integrated software framework.</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11</a:t>
            </a:fld>
            <a:endParaRPr lang="en-US" dirty="0"/>
          </a:p>
        </p:txBody>
      </p:sp>
    </p:spTree>
    <p:extLst>
      <p:ext uri="{BB962C8B-B14F-4D97-AF65-F5344CB8AC3E}">
        <p14:creationId xmlns:p14="http://schemas.microsoft.com/office/powerpoint/2010/main" val="13422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2800" noProof="0" dirty="0">
                <a:latin typeface="Times New Roman" panose="02020603050405020304" pitchFamily="18" charset="0"/>
                <a:cs typeface="Times New Roman" panose="02020603050405020304" pitchFamily="18" charset="0"/>
              </a:rPr>
              <a:t>Open Source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430244" y="1034810"/>
            <a:ext cx="8283512" cy="4878029"/>
          </a:xfrm>
        </p:spPr>
        <p:txBody>
          <a:bodyPr vert="horz" lIns="91440" tIns="45720" rIns="91440" bIns="45720" rtlCol="0">
            <a:noAutofit/>
          </a:bodyPr>
          <a:lstStyle/>
          <a:p>
            <a:pPr marL="292608" indent="-292608">
              <a:spcBef>
                <a:spcPts val="1000"/>
              </a:spcBef>
              <a:spcAft>
                <a:spcPts val="0"/>
              </a:spcAft>
              <a:buFont typeface="Arial" panose="020B0604020202020204" pitchFamily="34" charset="0"/>
              <a:buChar char="•"/>
            </a:pPr>
            <a:r>
              <a:rPr lang="en-US" altLang="en-US" sz="2400" b="1" i="1" noProof="0" dirty="0">
                <a:solidFill>
                  <a:schemeClr val="tx1"/>
                </a:solidFill>
                <a:latin typeface="Times New Roman" panose="02020603050405020304" pitchFamily="18" charset="0"/>
                <a:cs typeface="Times New Roman" panose="02020603050405020304" pitchFamily="18" charset="0"/>
              </a:rPr>
              <a:t>Open source -</a:t>
            </a:r>
            <a:r>
              <a:rPr lang="en-US" altLang="en-US" sz="2400" i="1" noProof="0" dirty="0">
                <a:solidFill>
                  <a:schemeClr val="tx1"/>
                </a:solidFill>
                <a:latin typeface="Times New Roman" panose="02020603050405020304" pitchFamily="18" charset="0"/>
                <a:cs typeface="Times New Roman" panose="02020603050405020304" pitchFamily="18" charset="0"/>
              </a:rPr>
              <a:t> development method for software that harnesses the power of distributed peer review and transparency of process. </a:t>
            </a:r>
          </a:p>
          <a:p>
            <a:pPr marL="292608" indent="-292608">
              <a:spcBef>
                <a:spcPts val="1000"/>
              </a:spcBef>
              <a:spcAft>
                <a:spcPts val="0"/>
              </a:spcAft>
              <a:buFont typeface="Arial" panose="020B0604020202020204" pitchFamily="34" charset="0"/>
              <a:buChar char="•"/>
            </a:pPr>
            <a:r>
              <a:rPr lang="en-US" altLang="en-US" sz="2400" i="1" noProof="0" dirty="0">
                <a:solidFill>
                  <a:schemeClr val="tx1"/>
                </a:solidFill>
                <a:latin typeface="Times New Roman" panose="02020603050405020304" pitchFamily="18" charset="0"/>
                <a:cs typeface="Times New Roman" panose="02020603050405020304" pitchFamily="18" charset="0"/>
              </a:rPr>
              <a:t>The promise of open source is better quality, higher reliability, more flexibility, lower cost, and an end to predatory vendor lock-in.</a:t>
            </a:r>
          </a:p>
          <a:p>
            <a:pPr marL="292608" indent="-292608">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The term </a:t>
            </a:r>
            <a:r>
              <a:rPr lang="en-US" altLang="en-US" sz="2400" b="1" i="1" noProof="0" dirty="0">
                <a:solidFill>
                  <a:schemeClr val="tx1"/>
                </a:solidFill>
                <a:latin typeface="Times New Roman" panose="02020603050405020304" pitchFamily="18" charset="0"/>
                <a:cs typeface="Times New Roman" panose="02020603050405020304" pitchFamily="18" charset="0"/>
              </a:rPr>
              <a:t>open source</a:t>
            </a:r>
            <a:r>
              <a:rPr lang="en-US" altLang="en-US" sz="2400" b="1"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when applied to computer software, implies that software engineering work products (models, source code, test suites) are open to the public and can be reviewed and extended (with controls) by anyone with interest and permission.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12</a:t>
            </a:fld>
            <a:endParaRPr lang="en-US" dirty="0"/>
          </a:p>
        </p:txBody>
      </p:sp>
    </p:spTree>
    <p:extLst>
      <p:ext uri="{BB962C8B-B14F-4D97-AF65-F5344CB8AC3E}">
        <p14:creationId xmlns:p14="http://schemas.microsoft.com/office/powerpoint/2010/main" val="4284128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2800" noProof="0" dirty="0">
                <a:latin typeface="Times New Roman" panose="02020603050405020304" pitchFamily="18" charset="0"/>
                <a:cs typeface="Times New Roman" panose="02020603050405020304" pitchFamily="18" charset="0"/>
              </a:rPr>
              <a:t>Process Trends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430244" y="1034810"/>
            <a:ext cx="8283512" cy="4878029"/>
          </a:xfrm>
        </p:spPr>
        <p:txBody>
          <a:bodyPr vert="horz" lIns="91440" tIns="45720" rIns="91440" bIns="45720" rtlCol="0">
            <a:noAutofit/>
          </a:bodyPr>
          <a:lstStyle/>
          <a:p>
            <a:pPr marL="402336" indent="-402336">
              <a:lnSpc>
                <a:spcPct val="90000"/>
              </a:lnSpc>
              <a:spcBef>
                <a:spcPts val="1000"/>
              </a:spcBef>
              <a:spcAft>
                <a:spcPts val="0"/>
              </a:spcAft>
              <a:buFont typeface="+mj-lt"/>
              <a:buAutoNum type="arabicPeriod"/>
            </a:pPr>
            <a:r>
              <a:rPr lang="en-US" altLang="en-US" i="1" noProof="0" dirty="0">
                <a:solidFill>
                  <a:schemeClr val="tx1"/>
                </a:solidFill>
                <a:latin typeface="Times New Roman" panose="02020603050405020304" pitchFamily="18" charset="0"/>
              </a:rPr>
              <a:t>As SPI frameworks evolve, they will emphasize “strategies that focus on goal orientation and product innovation.”</a:t>
            </a:r>
            <a:endParaRPr lang="en-US" altLang="en-US" noProof="0" dirty="0">
              <a:solidFill>
                <a:schemeClr val="tx1"/>
              </a:solidFill>
              <a:latin typeface="Times New Roman" panose="02020603050405020304" pitchFamily="18" charset="0"/>
            </a:endParaRPr>
          </a:p>
          <a:p>
            <a:pPr marL="402336" indent="-402336">
              <a:lnSpc>
                <a:spcPct val="90000"/>
              </a:lnSpc>
              <a:spcBef>
                <a:spcPts val="1000"/>
              </a:spcBef>
              <a:spcAft>
                <a:spcPts val="0"/>
              </a:spcAft>
              <a:buFont typeface="+mj-lt"/>
              <a:buAutoNum type="arabicPeriod"/>
            </a:pPr>
            <a:r>
              <a:rPr lang="en-US" altLang="en-US" i="1" noProof="0" dirty="0">
                <a:solidFill>
                  <a:schemeClr val="tx1"/>
                </a:solidFill>
                <a:latin typeface="Times New Roman" panose="02020603050405020304" pitchFamily="18" charset="0"/>
              </a:rPr>
              <a:t>Because software engineers have a good sense of where the process is weak, process changes should generally be driven by their needs and should start form the bottom up.</a:t>
            </a:r>
          </a:p>
          <a:p>
            <a:pPr marL="402336" indent="-402336">
              <a:lnSpc>
                <a:spcPct val="90000"/>
              </a:lnSpc>
              <a:spcBef>
                <a:spcPts val="1000"/>
              </a:spcBef>
              <a:spcAft>
                <a:spcPts val="0"/>
              </a:spcAft>
              <a:buFont typeface="+mj-lt"/>
              <a:buAutoNum type="arabicPeriod"/>
            </a:pPr>
            <a:r>
              <a:rPr lang="en-US" altLang="en-US" i="1" noProof="0" dirty="0">
                <a:solidFill>
                  <a:schemeClr val="tx1"/>
                </a:solidFill>
                <a:latin typeface="Times New Roman" panose="02020603050405020304" pitchFamily="18" charset="0"/>
              </a:rPr>
              <a:t>Automated software process technology (SPT) will move away from global process management to focus on aspects of software process that can best benefit from automation.</a:t>
            </a:r>
            <a:r>
              <a:rPr lang="en-US" altLang="en-US" noProof="0" dirty="0">
                <a:solidFill>
                  <a:schemeClr val="tx1"/>
                </a:solidFill>
                <a:latin typeface="Times New Roman" panose="02020603050405020304" pitchFamily="18" charset="0"/>
              </a:rPr>
              <a:t> </a:t>
            </a:r>
          </a:p>
          <a:p>
            <a:pPr marL="402336" indent="-402336">
              <a:lnSpc>
                <a:spcPct val="90000"/>
              </a:lnSpc>
              <a:spcBef>
                <a:spcPts val="1000"/>
              </a:spcBef>
              <a:spcAft>
                <a:spcPts val="0"/>
              </a:spcAft>
              <a:buFont typeface="+mj-lt"/>
              <a:buAutoNum type="arabicPeriod"/>
            </a:pPr>
            <a:r>
              <a:rPr lang="en-US" altLang="en-US" i="1" noProof="0" dirty="0">
                <a:solidFill>
                  <a:schemeClr val="tx1"/>
                </a:solidFill>
                <a:latin typeface="Times New Roman" panose="02020603050405020304" pitchFamily="18" charset="0"/>
              </a:rPr>
              <a:t>Greater emphasis will be placed on the return-on-investment of SPI activities.</a:t>
            </a:r>
            <a:r>
              <a:rPr lang="en-US" altLang="en-US" noProof="0" dirty="0">
                <a:solidFill>
                  <a:schemeClr val="tx1"/>
                </a:solidFill>
                <a:latin typeface="Times New Roman" panose="02020603050405020304" pitchFamily="18" charset="0"/>
              </a:rPr>
              <a:t> </a:t>
            </a:r>
          </a:p>
          <a:p>
            <a:pPr marL="402336" indent="-402336">
              <a:lnSpc>
                <a:spcPct val="90000"/>
              </a:lnSpc>
              <a:spcBef>
                <a:spcPts val="1000"/>
              </a:spcBef>
              <a:spcAft>
                <a:spcPts val="0"/>
              </a:spcAft>
              <a:buFont typeface="+mj-lt"/>
              <a:buAutoNum type="arabicPeriod"/>
            </a:pPr>
            <a:r>
              <a:rPr lang="en-US" altLang="en-US" i="1" noProof="0" dirty="0">
                <a:solidFill>
                  <a:schemeClr val="tx1"/>
                </a:solidFill>
                <a:latin typeface="Times New Roman" panose="02020603050405020304" pitchFamily="18" charset="0"/>
              </a:rPr>
              <a:t>As time passes, the software community may come to understand that expertise in sociology and anthropology may have as much of more to do with successful SPI as other, more technical disciplines.</a:t>
            </a:r>
          </a:p>
          <a:p>
            <a:pPr marL="402336" indent="-402336">
              <a:lnSpc>
                <a:spcPct val="90000"/>
              </a:lnSpc>
              <a:spcBef>
                <a:spcPts val="1000"/>
              </a:spcBef>
              <a:spcAft>
                <a:spcPts val="0"/>
              </a:spcAft>
              <a:buFont typeface="+mj-lt"/>
              <a:buAutoNum type="arabicPeriod"/>
            </a:pPr>
            <a:r>
              <a:rPr lang="en-US" altLang="en-US" i="1" noProof="0" dirty="0">
                <a:solidFill>
                  <a:schemeClr val="tx1"/>
                </a:solidFill>
                <a:latin typeface="Times New Roman" panose="02020603050405020304" pitchFamily="18" charset="0"/>
              </a:rPr>
              <a:t>New modes of learning may facilitate the transition to a more effective software process.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13</a:t>
            </a:fld>
            <a:endParaRPr lang="en-US" dirty="0"/>
          </a:p>
        </p:txBody>
      </p:sp>
    </p:spTree>
    <p:extLst>
      <p:ext uri="{BB962C8B-B14F-4D97-AF65-F5344CB8AC3E}">
        <p14:creationId xmlns:p14="http://schemas.microsoft.com/office/powerpoint/2010/main" val="348200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2800" noProof="0" dirty="0">
                <a:latin typeface="Times New Roman" panose="02020603050405020304" pitchFamily="18" charset="0"/>
                <a:cs typeface="Times New Roman" panose="02020603050405020304" pitchFamily="18" charset="0"/>
              </a:rPr>
              <a:t>Grand Challenge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430244" y="1034810"/>
            <a:ext cx="8283512" cy="4878029"/>
          </a:xfrm>
        </p:spPr>
        <p:txBody>
          <a:bodyPr vert="horz" lIns="91440" tIns="45720" rIns="91440" bIns="45720" rtlCol="0">
            <a:noAutofit/>
          </a:bodyPr>
          <a:lstStyle/>
          <a:p>
            <a:pPr marL="292608" indent="-292608">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Software</a:t>
            </a:r>
            <a:r>
              <a:rPr lang="en-US" sz="2400" noProof="0" dirty="0">
                <a:solidFill>
                  <a:schemeClr val="tx1"/>
                </a:solidFill>
                <a:latin typeface="Times New Roman" panose="02020603050405020304" pitchFamily="18" charset="0"/>
                <a:cs typeface="Times New Roman" panose="02020603050405020304" pitchFamily="18" charset="0"/>
              </a:rPr>
              <a:t>-based systems will undoubtedly become bigger and more complex.</a:t>
            </a:r>
          </a:p>
          <a:p>
            <a:pPr marL="292608" indent="-292608">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Software engineers can meet the challenge of complex software development by can be managed only if the software engineering community develops more effective collaborative software engineering philosophy, better requirements engineering approaches, robust approach to model-driven development, and better software tools. </a:t>
            </a:r>
          </a:p>
          <a:p>
            <a:pPr marL="292608" indent="-292608">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Techniques used for variability intensive systems (continuous delivery, self-adaptive software, value-based software engineering, content aware computing) may help developers of all software products.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14</a:t>
            </a:fld>
            <a:endParaRPr lang="en-US" dirty="0"/>
          </a:p>
        </p:txBody>
      </p:sp>
    </p:spTree>
    <p:extLst>
      <p:ext uri="{BB962C8B-B14F-4D97-AF65-F5344CB8AC3E}">
        <p14:creationId xmlns:p14="http://schemas.microsoft.com/office/powerpoint/2010/main" val="3385241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2800" noProof="0" dirty="0">
                <a:latin typeface="Times New Roman" panose="02020603050405020304" pitchFamily="18" charset="0"/>
                <a:cs typeface="Times New Roman" panose="02020603050405020304" pitchFamily="18" charset="0"/>
              </a:rPr>
              <a:t>Collaborative Development</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430244" y="1034810"/>
            <a:ext cx="8283512" cy="4878029"/>
          </a:xfrm>
        </p:spPr>
        <p:txBody>
          <a:bodyPr vert="horz" lIns="91440" tIns="45720" rIns="91440" bIns="45720" rtlCol="0">
            <a:noAutofit/>
          </a:bodyPr>
          <a:lstStyle/>
          <a:p>
            <a:pPr marL="292608" indent="-292608">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Software engineers collaborate across time zones and international boundaries, and they must share information. </a:t>
            </a:r>
          </a:p>
          <a:p>
            <a:pPr marL="292608" indent="-292608">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The same holds for open-source projects in which hundreds of software developers work to build product.</a:t>
            </a:r>
          </a:p>
          <a:p>
            <a:pPr marL="292608" indent="-292608">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Crowd sourcing has been suggested as a means of enhancing coverage test cases generated by automated testing tools.</a:t>
            </a:r>
          </a:p>
          <a:p>
            <a:pPr marL="292608" indent="-292608">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Information must be disseminated so that coordination and collaboration can occur.</a:t>
            </a:r>
            <a:endParaRPr lang="en-US" altLang="en-US" sz="24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15</a:t>
            </a:fld>
            <a:endParaRPr lang="en-US" dirty="0"/>
          </a:p>
        </p:txBody>
      </p:sp>
    </p:spTree>
    <p:extLst>
      <p:ext uri="{BB962C8B-B14F-4D97-AF65-F5344CB8AC3E}">
        <p14:creationId xmlns:p14="http://schemas.microsoft.com/office/powerpoint/2010/main" val="3718849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2800" noProof="0" dirty="0">
                <a:latin typeface="Times New Roman" panose="02020603050405020304" pitchFamily="18" charset="0"/>
                <a:cs typeface="Times New Roman" panose="02020603050405020304" pitchFamily="18" charset="0"/>
              </a:rPr>
              <a:t>Requirements Engineering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430244" y="1034810"/>
            <a:ext cx="8283512" cy="4878029"/>
          </a:xfrm>
        </p:spPr>
        <p:txBody>
          <a:bodyPr vert="horz" lIns="91440" tIns="45720" rIns="91440" bIns="45720" rtlCol="0">
            <a:noAutofit/>
          </a:bodyPr>
          <a:lstStyle/>
          <a:p>
            <a:pPr>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To improve the manner in which requirements are defined, the software engineering community will likely implement three distinct sub-processes as RE:</a:t>
            </a:r>
          </a:p>
          <a:p>
            <a:pPr marL="292608" lvl="1" indent="-292608">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Improved knowledge acquisition and knowledge sharing that allows more complete understanding of application domain constraints and stakeholder needs.</a:t>
            </a:r>
          </a:p>
          <a:p>
            <a:pPr marL="292608" lvl="1" indent="-292608">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Greater emphasis on iteration as requirements are defined.</a:t>
            </a:r>
          </a:p>
          <a:p>
            <a:pPr marL="292608" lvl="1" indent="-292608">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More effective communication and coordination tools that enable all stakeholders to collaborate effectively.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16</a:t>
            </a:fld>
            <a:endParaRPr lang="en-US" dirty="0"/>
          </a:p>
        </p:txBody>
      </p:sp>
    </p:spTree>
    <p:extLst>
      <p:ext uri="{BB962C8B-B14F-4D97-AF65-F5344CB8AC3E}">
        <p14:creationId xmlns:p14="http://schemas.microsoft.com/office/powerpoint/2010/main" val="2529079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2800" noProof="0" dirty="0">
                <a:latin typeface="Times New Roman" panose="02020603050405020304" pitchFamily="18" charset="0"/>
                <a:cs typeface="Times New Roman" panose="02020603050405020304" pitchFamily="18" charset="0"/>
              </a:rPr>
              <a:t>Model-Driven Software Development</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430244" y="1034810"/>
            <a:ext cx="8283512" cy="4878029"/>
          </a:xfrm>
        </p:spPr>
        <p:txBody>
          <a:bodyPr vert="horz" lIns="91440" tIns="45720" rIns="91440" bIns="45720" rtlCol="0">
            <a:noAutofit/>
          </a:bodyPr>
          <a:lstStyle/>
          <a:p>
            <a:pPr marL="292608" indent="-292608">
              <a:lnSpc>
                <a:spcPct val="90000"/>
              </a:lnSpc>
              <a:spcBef>
                <a:spcPts val="1000"/>
              </a:spcBef>
              <a:spcAft>
                <a:spcPts val="0"/>
              </a:spcAft>
              <a:buFont typeface="Arial" panose="020B0604020202020204" pitchFamily="34" charset="0"/>
              <a:buChar char="•"/>
            </a:pPr>
            <a:r>
              <a:rPr lang="en-US" altLang="en-US" sz="2400" b="1" i="1" noProof="0" dirty="0">
                <a:solidFill>
                  <a:srgbClr val="000000"/>
                </a:solidFill>
                <a:latin typeface="Times New Roman" panose="02020603050405020304" pitchFamily="18" charset="0"/>
                <a:cs typeface="Times New Roman" panose="02020603050405020304" pitchFamily="18" charset="0"/>
              </a:rPr>
              <a:t>Model-drive software development </a:t>
            </a:r>
            <a:r>
              <a:rPr lang="en-US" altLang="en-US" sz="2400" noProof="0" dirty="0">
                <a:solidFill>
                  <a:srgbClr val="000000"/>
                </a:solidFill>
                <a:latin typeface="Times New Roman" panose="02020603050405020304" pitchFamily="18" charset="0"/>
                <a:cs typeface="Times New Roman" panose="02020603050405020304" pitchFamily="18" charset="0"/>
              </a:rPr>
              <a:t>- couples domain-specific modeling languages with transformation engines and generators in a way that facilitates the representation of abstraction at high levels and then transforms it into lower levels.</a:t>
            </a:r>
          </a:p>
          <a:p>
            <a:pPr marL="292608" indent="-292608">
              <a:lnSpc>
                <a:spcPct val="90000"/>
              </a:lnSpc>
              <a:spcBef>
                <a:spcPts val="1000"/>
              </a:spcBef>
              <a:spcAft>
                <a:spcPts val="0"/>
              </a:spcAft>
              <a:buFont typeface="Arial" panose="020B0604020202020204" pitchFamily="34" charset="0"/>
              <a:buChar char="•"/>
            </a:pPr>
            <a:r>
              <a:rPr lang="en-US" altLang="en-US" sz="2400" b="1" i="1" noProof="0" dirty="0">
                <a:solidFill>
                  <a:srgbClr val="000000"/>
                </a:solidFill>
                <a:latin typeface="Times New Roman" panose="02020603050405020304" pitchFamily="18" charset="0"/>
                <a:cs typeface="Times New Roman" panose="02020603050405020304" pitchFamily="18" charset="0"/>
              </a:rPr>
              <a:t>Domain-specific modeling languages </a:t>
            </a:r>
            <a:r>
              <a:rPr lang="en-US" altLang="en-US" sz="2400" noProof="0" dirty="0">
                <a:solidFill>
                  <a:srgbClr val="000000"/>
                </a:solidFill>
                <a:latin typeface="Times New Roman" panose="02020603050405020304" pitchFamily="18" charset="0"/>
                <a:cs typeface="Times New Roman" panose="02020603050405020304" pitchFamily="18" charset="0"/>
              </a:rPr>
              <a:t>(DSMLs) represent application structure, behavior, and requirements within a particular application domains are </a:t>
            </a:r>
            <a:r>
              <a:rPr lang="en-US" sz="2400" noProof="0" dirty="0">
                <a:solidFill>
                  <a:srgbClr val="000000"/>
                </a:solidFill>
                <a:latin typeface="Times New Roman" panose="02020603050405020304" pitchFamily="18" charset="0"/>
                <a:cs typeface="Times New Roman" panose="02020603050405020304" pitchFamily="18" charset="0"/>
              </a:rPr>
              <a:t>described with meta-models.</a:t>
            </a:r>
            <a:endParaRPr lang="en-US" altLang="en-US" sz="2400" noProof="0" dirty="0">
              <a:solidFill>
                <a:srgbClr val="000000"/>
              </a:solidFill>
              <a:latin typeface="Times New Roman" panose="02020603050405020304" pitchFamily="18" charset="0"/>
              <a:cs typeface="Times New Roman" panose="02020603050405020304" pitchFamily="18" charset="0"/>
            </a:endParaRPr>
          </a:p>
          <a:p>
            <a:pPr marL="292608" indent="-292608">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These DSML meta-models are tuned to design concepts inherent in the application domain and can therefore represent relationships and constraints among design elements in an efficient manner.</a:t>
            </a:r>
            <a:endParaRPr lang="en-US" altLang="en-US" sz="2800" noProof="0" dirty="0">
              <a:solidFill>
                <a:srgbClr val="00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17</a:t>
            </a:fld>
            <a:endParaRPr lang="en-US" dirty="0"/>
          </a:p>
        </p:txBody>
      </p:sp>
    </p:spTree>
    <p:extLst>
      <p:ext uri="{BB962C8B-B14F-4D97-AF65-F5344CB8AC3E}">
        <p14:creationId xmlns:p14="http://schemas.microsoft.com/office/powerpoint/2010/main" val="1836220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2800" noProof="0" dirty="0">
                <a:latin typeface="Times New Roman" panose="02020603050405020304" pitchFamily="18" charset="0"/>
                <a:cs typeface="Times New Roman" panose="02020603050405020304" pitchFamily="18" charset="0"/>
              </a:rPr>
              <a:t>Search-Based Software Engineering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430244" y="1034810"/>
            <a:ext cx="8283512" cy="4878029"/>
          </a:xfrm>
        </p:spPr>
        <p:txBody>
          <a:bodyPr vert="horz" lIns="91440" tIns="45720" rIns="91440" bIns="45720" rtlCol="0">
            <a:noAutofit/>
          </a:bodyPr>
          <a:lstStyle/>
          <a:p>
            <a:pPr marL="292608" indent="-292608">
              <a:spcBef>
                <a:spcPts val="1000"/>
              </a:spcBef>
              <a:spcAft>
                <a:spcPts val="0"/>
              </a:spcAft>
              <a:buFont typeface="Arial" panose="020B0604020202020204" pitchFamily="34" charset="0"/>
              <a:buChar char="•"/>
            </a:pPr>
            <a:r>
              <a:rPr lang="en-US" sz="2400" b="1" i="1" noProof="0" dirty="0">
                <a:solidFill>
                  <a:schemeClr val="tx1"/>
                </a:solidFill>
                <a:latin typeface="Times New Roman" panose="02020603050405020304" pitchFamily="18" charset="0"/>
                <a:cs typeface="Times New Roman" panose="02020603050405020304" pitchFamily="18" charset="0"/>
              </a:rPr>
              <a:t>Search-based software engineering </a:t>
            </a:r>
            <a:r>
              <a:rPr lang="en-US" sz="2400" noProof="0" dirty="0">
                <a:solidFill>
                  <a:schemeClr val="tx1"/>
                </a:solidFill>
                <a:latin typeface="Times New Roman" panose="02020603050405020304" pitchFamily="18" charset="0"/>
                <a:cs typeface="Times New Roman" panose="02020603050405020304" pitchFamily="18" charset="0"/>
              </a:rPr>
              <a:t>(SBSE) applies metaheuristic search techniques such as genetic algorithms to software engineering problems. </a:t>
            </a:r>
          </a:p>
          <a:p>
            <a:pPr marL="292608" indent="-292608">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SBSE is based on the premise that it is often easier to check that a candidate solution solves a problem than it is to construct a solution from scratch.</a:t>
            </a:r>
          </a:p>
          <a:p>
            <a:pPr marL="292608" indent="-292608">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Genetic improvement of software has resulted in performance improvements in existing software products.</a:t>
            </a:r>
          </a:p>
          <a:p>
            <a:pPr marL="292608" indent="-292608">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Search-based software engineering techniques have been used to generate and repair sequences of refactoring recommendations.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18</a:t>
            </a:fld>
            <a:endParaRPr lang="en-US" dirty="0"/>
          </a:p>
        </p:txBody>
      </p:sp>
    </p:spTree>
    <p:extLst>
      <p:ext uri="{BB962C8B-B14F-4D97-AF65-F5344CB8AC3E}">
        <p14:creationId xmlns:p14="http://schemas.microsoft.com/office/powerpoint/2010/main" val="2003729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2800" noProof="0" dirty="0">
                <a:latin typeface="Times New Roman" panose="02020603050405020304" pitchFamily="18" charset="0"/>
                <a:cs typeface="Times New Roman" panose="02020603050405020304" pitchFamily="18" charset="0"/>
              </a:rPr>
              <a:t>Test-Driven Development</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430244" y="1034810"/>
            <a:ext cx="8283512" cy="4878029"/>
          </a:xfrm>
        </p:spPr>
        <p:txBody>
          <a:bodyPr vert="horz" lIns="91440" tIns="45720" rIns="91440" bIns="45720" rtlCol="0">
            <a:noAutofit/>
          </a:bodyPr>
          <a:lstStyle/>
          <a:p>
            <a:pPr marL="292608" indent="-292608">
              <a:lnSpc>
                <a:spcPct val="90000"/>
              </a:lnSpc>
              <a:spcBef>
                <a:spcPts val="1000"/>
              </a:spcBef>
              <a:spcAft>
                <a:spcPts val="0"/>
              </a:spcAft>
              <a:buFont typeface="Arial" panose="020B0604020202020204" pitchFamily="34" charset="0"/>
              <a:buChar char="•"/>
            </a:pPr>
            <a:r>
              <a:rPr lang="en-US" altLang="en-US" sz="2400" b="1" i="1" noProof="0" dirty="0">
                <a:solidFill>
                  <a:srgbClr val="000000"/>
                </a:solidFill>
                <a:latin typeface="Times New Roman" panose="02020603050405020304" pitchFamily="18" charset="0"/>
                <a:cs typeface="Times New Roman" panose="02020603050405020304" pitchFamily="18" charset="0"/>
              </a:rPr>
              <a:t>Test-driven development </a:t>
            </a:r>
            <a:r>
              <a:rPr lang="en-US" altLang="en-US" sz="2400" noProof="0" dirty="0">
                <a:solidFill>
                  <a:srgbClr val="000000"/>
                </a:solidFill>
                <a:latin typeface="Times New Roman" panose="02020603050405020304" pitchFamily="18" charset="0"/>
                <a:cs typeface="Times New Roman" panose="02020603050405020304" pitchFamily="18" charset="0"/>
              </a:rPr>
              <a:t>(TDD)</a:t>
            </a:r>
            <a:r>
              <a:rPr lang="en-US" altLang="en-US" sz="2400" i="1" noProof="0" dirty="0">
                <a:solidFill>
                  <a:srgbClr val="000000"/>
                </a:solidFill>
                <a:latin typeface="Times New Roman" panose="02020603050405020304" pitchFamily="18" charset="0"/>
                <a:cs typeface="Times New Roman" panose="02020603050405020304" pitchFamily="18" charset="0"/>
              </a:rPr>
              <a:t> </a:t>
            </a:r>
            <a:r>
              <a:rPr lang="en-US" altLang="en-US" sz="2400" noProof="0" dirty="0">
                <a:solidFill>
                  <a:srgbClr val="000000"/>
                </a:solidFill>
                <a:latin typeface="Times New Roman" panose="02020603050405020304" pitchFamily="18" charset="0"/>
                <a:cs typeface="Times New Roman" panose="02020603050405020304" pitchFamily="18" charset="0"/>
              </a:rPr>
              <a:t>- requirements for a software component serve as the basis for the creation of a series of test cases that exercise the interface and try to find errors in data structures or functionality delivered.</a:t>
            </a:r>
          </a:p>
          <a:p>
            <a:pPr marL="292608" indent="-292608">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code is designed and written to satisfy the test. </a:t>
            </a:r>
          </a:p>
          <a:p>
            <a:pPr marL="292608" indent="-292608">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If the passes, a new test is created for the next segment of code to be developed. </a:t>
            </a:r>
          </a:p>
          <a:p>
            <a:pPr marL="292608" indent="-292608">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process continues until the component is fully coded and all tests execute without error.</a:t>
            </a:r>
          </a:p>
          <a:p>
            <a:pPr marL="292608" indent="-292608">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If any test succeeds in finding an error, the existing code is refactored, and all tests created to that point are executed again. </a:t>
            </a:r>
            <a:endParaRPr lang="en-US" sz="28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19</a:t>
            </a:fld>
            <a:endParaRPr lang="en-US" dirty="0"/>
          </a:p>
        </p:txBody>
      </p:sp>
    </p:spTree>
    <p:extLst>
      <p:ext uri="{BB962C8B-B14F-4D97-AF65-F5344CB8AC3E}">
        <p14:creationId xmlns:p14="http://schemas.microsoft.com/office/powerpoint/2010/main" val="3518100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2800" noProof="0" dirty="0">
                <a:latin typeface="Times New Roman" panose="02020603050405020304" pitchFamily="18" charset="0"/>
                <a:ea typeface="Tahoma" panose="020B0604030504040204" pitchFamily="34" charset="0"/>
                <a:cs typeface="Times New Roman" panose="02020603050405020304" pitchFamily="18" charset="0"/>
              </a:rPr>
              <a:t>Technology Evolution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430244" y="1102046"/>
            <a:ext cx="8283512" cy="2091566"/>
          </a:xfrm>
        </p:spPr>
        <p:txBody>
          <a:bodyPr vert="horz" lIns="91440" tIns="45720" rIns="91440" bIns="45720" rtlCol="0">
            <a:noAutofit/>
          </a:bodyPr>
          <a:lstStyle/>
          <a:p>
            <a:pPr>
              <a:lnSpc>
                <a:spcPct val="90000"/>
              </a:lnSpc>
              <a:spcAft>
                <a:spcPts val="0"/>
              </a:spcAft>
            </a:pPr>
            <a:r>
              <a:rPr lang="en-US" altLang="en-US" sz="2400" noProof="0" dirty="0">
                <a:solidFill>
                  <a:srgbClr val="000000"/>
                </a:solidFill>
                <a:latin typeface="Times New Roman" panose="02020603050405020304" pitchFamily="18" charset="0"/>
                <a:cs typeface="Times New Roman" panose="02020603050405020304" pitchFamily="18" charset="0"/>
              </a:rPr>
              <a:t>Challenges faced when trying to isolate technology trends:</a:t>
            </a:r>
          </a:p>
          <a:p>
            <a:pPr marL="292608" lvl="1" indent="-292608">
              <a:lnSpc>
                <a:spcPct val="90000"/>
              </a:lnSpc>
              <a:spcBef>
                <a:spcPts val="1000"/>
              </a:spcBef>
              <a:spcAft>
                <a:spcPts val="0"/>
              </a:spcAft>
            </a:pPr>
            <a:r>
              <a:rPr lang="en-US" altLang="en-US" b="1" i="1" noProof="0" dirty="0">
                <a:latin typeface="Times New Roman" panose="02020603050405020304" pitchFamily="18" charset="0"/>
                <a:cs typeface="Times New Roman" panose="02020603050405020304" pitchFamily="18" charset="0"/>
              </a:rPr>
              <a:t>What Factors Determine the Success of a Tren</a:t>
            </a:r>
            <a:r>
              <a:rPr lang="en-US" altLang="en-US" b="1" noProof="0" dirty="0">
                <a:latin typeface="Times New Roman" panose="02020603050405020304" pitchFamily="18" charset="0"/>
                <a:cs typeface="Times New Roman" panose="02020603050405020304" pitchFamily="18" charset="0"/>
              </a:rPr>
              <a:t>d? </a:t>
            </a:r>
          </a:p>
          <a:p>
            <a:pPr marL="292608" lvl="1" indent="-292608">
              <a:lnSpc>
                <a:spcPct val="90000"/>
              </a:lnSpc>
              <a:spcBef>
                <a:spcPts val="1000"/>
              </a:spcBef>
              <a:spcAft>
                <a:spcPts val="0"/>
              </a:spcAft>
            </a:pPr>
            <a:r>
              <a:rPr lang="en-US" altLang="en-US" b="1" i="1" noProof="0" dirty="0">
                <a:latin typeface="Times New Roman" panose="02020603050405020304" pitchFamily="18" charset="0"/>
                <a:cs typeface="Times New Roman" panose="02020603050405020304" pitchFamily="18" charset="0"/>
              </a:rPr>
              <a:t>What Lifecycle Does a Trend Follo</a:t>
            </a:r>
            <a:r>
              <a:rPr lang="en-US" altLang="en-US" b="1" noProof="0" dirty="0">
                <a:latin typeface="Times New Roman" panose="02020603050405020304" pitchFamily="18" charset="0"/>
                <a:cs typeface="Times New Roman" panose="02020603050405020304" pitchFamily="18" charset="0"/>
              </a:rPr>
              <a:t>w? </a:t>
            </a:r>
            <a:endParaRPr lang="en-US" altLang="en-US" noProof="0" dirty="0">
              <a:latin typeface="Times New Roman" panose="02020603050405020304" pitchFamily="18" charset="0"/>
              <a:cs typeface="Times New Roman" panose="02020603050405020304" pitchFamily="18" charset="0"/>
            </a:endParaRPr>
          </a:p>
          <a:p>
            <a:pPr marL="292608" lvl="1" indent="-292608">
              <a:lnSpc>
                <a:spcPct val="90000"/>
              </a:lnSpc>
              <a:spcBef>
                <a:spcPts val="1000"/>
              </a:spcBef>
              <a:spcAft>
                <a:spcPts val="0"/>
              </a:spcAft>
            </a:pPr>
            <a:r>
              <a:rPr lang="en-US" altLang="en-US" b="1" i="1" noProof="0" dirty="0">
                <a:latin typeface="Times New Roman" panose="02020603050405020304" pitchFamily="18" charset="0"/>
                <a:cs typeface="Times New Roman" panose="02020603050405020304" pitchFamily="18" charset="0"/>
              </a:rPr>
              <a:t>How Early Can a Successful Trend be Identifie</a:t>
            </a:r>
            <a:r>
              <a:rPr lang="en-US" altLang="en-US" b="1" noProof="0" dirty="0">
                <a:latin typeface="Times New Roman" panose="02020603050405020304" pitchFamily="18" charset="0"/>
                <a:cs typeface="Times New Roman" panose="02020603050405020304" pitchFamily="18" charset="0"/>
              </a:rPr>
              <a:t>d?</a:t>
            </a:r>
          </a:p>
          <a:p>
            <a:pPr marL="292608" lvl="1" indent="-292608">
              <a:lnSpc>
                <a:spcPct val="90000"/>
              </a:lnSpc>
              <a:spcBef>
                <a:spcPts val="1000"/>
              </a:spcBef>
              <a:spcAft>
                <a:spcPts val="0"/>
              </a:spcAft>
            </a:pPr>
            <a:r>
              <a:rPr lang="en-US" altLang="en-US" b="1" i="1" noProof="0" dirty="0">
                <a:latin typeface="Times New Roman" panose="02020603050405020304" pitchFamily="18" charset="0"/>
                <a:cs typeface="Times New Roman" panose="02020603050405020304" pitchFamily="18" charset="0"/>
              </a:rPr>
              <a:t>What Aspects of Evolution are Controllabl</a:t>
            </a:r>
            <a:r>
              <a:rPr lang="en-US" altLang="en-US" b="1" noProof="0" dirty="0">
                <a:latin typeface="Times New Roman" panose="02020603050405020304" pitchFamily="18" charset="0"/>
                <a:cs typeface="Times New Roman" panose="02020603050405020304" pitchFamily="18" charset="0"/>
              </a:rPr>
              <a:t>e? </a:t>
            </a:r>
            <a:endParaRPr lang="en-US" altLang="en-US" noProof="0"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42900" y="3429000"/>
            <a:ext cx="8639352" cy="2262052"/>
          </a:xfrm>
        </p:spPr>
        <p:txBody>
          <a:bodyPr anchor="t"/>
          <a:lstStyle/>
          <a:p>
            <a:pPr algn="l">
              <a:lnSpc>
                <a:spcPct val="90000"/>
              </a:lnSpc>
              <a:spcAft>
                <a:spcPts val="0"/>
              </a:spcAft>
            </a:pPr>
            <a:r>
              <a:rPr lang="en-US" altLang="en-US" sz="2400" noProof="0" dirty="0">
                <a:solidFill>
                  <a:srgbClr val="000000"/>
                </a:solidFill>
                <a:latin typeface="Times New Roman" panose="02020603050405020304" pitchFamily="18" charset="0"/>
                <a:cs typeface="Times New Roman" panose="02020603050405020304" pitchFamily="18" charset="0"/>
              </a:rPr>
              <a:t>Ray Kurzweil argues that technological evolution is similar to biological evolution but occurs at a rate that is orders of magnitude faster.</a:t>
            </a:r>
          </a:p>
          <a:p>
            <a:pPr marL="292608" lvl="1" indent="-292608">
              <a:lnSpc>
                <a:spcPct val="90000"/>
              </a:lnSpc>
              <a:spcBef>
                <a:spcPts val="1000"/>
              </a:spcBef>
              <a:spcAft>
                <a:spcPts val="0"/>
              </a:spcAft>
            </a:pPr>
            <a:r>
              <a:rPr lang="en-US" altLang="en-US" noProof="0" dirty="0">
                <a:solidFill>
                  <a:srgbClr val="000000"/>
                </a:solidFill>
                <a:latin typeface="Times New Roman" panose="02020603050405020304" pitchFamily="18" charset="0"/>
                <a:cs typeface="Times New Roman" panose="02020603050405020304" pitchFamily="18" charset="0"/>
              </a:rPr>
              <a:t>Evolution (whether biological or technological) occurs as a result of positive feedback—“the more capable methods resulting from one stage of evolutionary progress are used to create the next stage.” </a:t>
            </a:r>
            <a:endParaRPr lang="en-US" altLang="en-US" sz="2400" noProof="0" dirty="0">
              <a:solidFill>
                <a:srgbClr val="00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a:t>
            </a:fld>
            <a:endParaRPr lang="en-US" dirty="0"/>
          </a:p>
        </p:txBody>
      </p:sp>
    </p:spTree>
    <p:extLst>
      <p:ext uri="{BB962C8B-B14F-4D97-AF65-F5344CB8AC3E}">
        <p14:creationId xmlns:p14="http://schemas.microsoft.com/office/powerpoint/2010/main" val="1503147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2800" noProof="0" dirty="0">
                <a:latin typeface="Times New Roman" panose="02020603050405020304" pitchFamily="18" charset="0"/>
                <a:cs typeface="Times New Roman" panose="02020603050405020304" pitchFamily="18" charset="0"/>
              </a:rPr>
              <a:t>Test-Driven Development Process Flow</a:t>
            </a:r>
          </a:p>
        </p:txBody>
      </p:sp>
      <p:pic>
        <p:nvPicPr>
          <p:cNvPr id="4" name="Picture 3" descr="The diagram shows the test-driven development process flow.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4644" y="1299076"/>
            <a:ext cx="5834713" cy="4789693"/>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369563" y="6324600"/>
            <a:ext cx="2945511" cy="228600"/>
          </a:xfrm>
        </p:spPr>
        <p:txBody>
          <a:bodyPr/>
          <a:lstStyle/>
          <a:p>
            <a:r>
              <a:rPr lang="en-US" sz="1200" noProof="0" dirty="0">
                <a:solidFill>
                  <a:schemeClr val="tx1"/>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Access the text alternative for slide images.</a:t>
            </a:r>
            <a:endParaRPr lang="en-US" sz="12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20</a:t>
            </a:fld>
            <a:endParaRPr lang="en-US" dirty="0"/>
          </a:p>
        </p:txBody>
      </p:sp>
    </p:spTree>
    <p:extLst>
      <p:ext uri="{BB962C8B-B14F-4D97-AF65-F5344CB8AC3E}">
        <p14:creationId xmlns:p14="http://schemas.microsoft.com/office/powerpoint/2010/main" val="2735531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2800" noProof="0" dirty="0">
                <a:latin typeface="Times New Roman" panose="02020603050405020304" pitchFamily="18" charset="0"/>
                <a:cs typeface="Times New Roman" panose="02020603050405020304" pitchFamily="18" charset="0"/>
              </a:rPr>
              <a:t>Tool-Related Trends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430244" y="1034810"/>
            <a:ext cx="8283512" cy="4878029"/>
          </a:xfrm>
        </p:spPr>
        <p:txBody>
          <a:bodyPr vert="horz" lIns="91440" tIns="45720" rIns="91440" bIns="45720" rtlCol="0">
            <a:noAutofit/>
          </a:bodyPr>
          <a:lstStyle/>
          <a:p>
            <a:pPr marL="292608" indent="-292608">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One dominant trend in technology tools is the creation of a tools that support model-driven development with an emphasis on architecture-driven design.</a:t>
            </a:r>
          </a:p>
          <a:p>
            <a:pPr marL="292608" indent="-292608">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Software engineers are beginning to build tools that focus on the interaction of humans and technology.</a:t>
            </a:r>
          </a:p>
          <a:p>
            <a:pPr marL="292608" indent="-292608">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New tools that support stakeholder collaboration will emerge as important as tools support for technology.</a:t>
            </a:r>
          </a:p>
          <a:p>
            <a:pPr marL="292608" indent="-292608">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Complete software engineering environments, point-solution tools that address everything from requirements gathering to design/code refactoring to testing will continue to evolve and become more functionally capable.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21</a:t>
            </a:fld>
            <a:endParaRPr lang="en-US" dirty="0"/>
          </a:p>
        </p:txBody>
      </p:sp>
    </p:spTree>
    <p:extLst>
      <p:ext uri="{BB962C8B-B14F-4D97-AF65-F5344CB8AC3E}">
        <p14:creationId xmlns:p14="http://schemas.microsoft.com/office/powerpoint/2010/main" val="3547726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spTree>
    <p:extLst>
      <p:ext uri="{BB962C8B-B14F-4D97-AF65-F5344CB8AC3E}">
        <p14:creationId xmlns:p14="http://schemas.microsoft.com/office/powerpoint/2010/main" val="1080484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pPr/>
              <a:t>23</a:t>
            </a:fld>
            <a:endParaRPr lang="en-US" dirty="0"/>
          </a:p>
        </p:txBody>
      </p:sp>
    </p:spTree>
    <p:extLst>
      <p:ext uri="{BB962C8B-B14F-4D97-AF65-F5344CB8AC3E}">
        <p14:creationId xmlns:p14="http://schemas.microsoft.com/office/powerpoint/2010/main" val="4245016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304800"/>
            <a:ext cx="8458200" cy="678611"/>
          </a:xfrm>
        </p:spPr>
        <p:txBody>
          <a:bodyPr/>
          <a:lstStyle/>
          <a:p>
            <a:r>
              <a:rPr lang="en-US" noProof="0" dirty="0">
                <a:latin typeface="Times New Roman" panose="02020603050405020304" pitchFamily="18" charset="0"/>
                <a:cs typeface="Times New Roman" panose="02020603050405020304" pitchFamily="18" charset="0"/>
              </a:rPr>
              <a:t>Technology Innovation Cycle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endParaRPr lang="en-US" noProof="0"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lstStyle/>
          <a:p>
            <a:r>
              <a:rPr lang="en-US" noProof="0" dirty="0">
                <a:latin typeface="Times New Roman" panose="02020603050405020304" pitchFamily="18" charset="0"/>
                <a:cs typeface="Times New Roman" panose="02020603050405020304" pitchFamily="18" charset="0"/>
              </a:rPr>
              <a:t>A graph plots a technology innovation cycle. The graph is plotted for percent adoption versus 6 criteria. The curve begins at breakthrough at about 5 percent. The next phase is replicator where the curve rises 20 percent. Next at empiricism the curve rise to 50 percent. Between theory and automation, the curve rises 90 percent. In maturity the curve plateau’s at around 95 percent.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endParaRPr lang="en-US" noProof="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52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304800"/>
            <a:ext cx="8458200" cy="678611"/>
          </a:xfrm>
        </p:spPr>
        <p:txBody>
          <a:bodyPr/>
          <a:lstStyle/>
          <a:p>
            <a:r>
              <a:rPr lang="en-US" noProof="0" dirty="0">
                <a:latin typeface="Times New Roman" panose="02020603050405020304" pitchFamily="18" charset="0"/>
                <a:cs typeface="Times New Roman" panose="02020603050405020304" pitchFamily="18" charset="0"/>
              </a:rPr>
              <a:t>Hype Cycle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endParaRPr lang="en-US" noProof="0"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lstStyle/>
          <a:p>
            <a:r>
              <a:rPr lang="en-US" noProof="0" dirty="0">
                <a:latin typeface="Times New Roman" panose="02020603050405020304" pitchFamily="18" charset="0"/>
                <a:cs typeface="Times New Roman" panose="02020603050405020304" pitchFamily="18" charset="0"/>
              </a:rPr>
              <a:t>The graph plots the hype cycle. The graph is plotted for visibility versus five phases. The graph rise from the technology trigger and reaches a high at the peak of inflated expectation. It then drops to a low during the trough of disillusionment. The curve then begins rising during the slope of enlightenment and reaches a constant in the plateau of productivity.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endParaRPr lang="en-US" noProof="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8050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304800"/>
            <a:ext cx="8458200" cy="678611"/>
          </a:xfrm>
        </p:spPr>
        <p:txBody>
          <a:bodyPr/>
          <a:lstStyle/>
          <a:p>
            <a:r>
              <a:rPr lang="en-US" noProof="0" dirty="0">
                <a:latin typeface="Times New Roman" panose="02020603050405020304" pitchFamily="18" charset="0"/>
                <a:cs typeface="Times New Roman" panose="02020603050405020304" pitchFamily="18" charset="0"/>
              </a:rPr>
              <a:t>Test-Driven Development Process Flow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endParaRPr lang="en-US" noProof="0"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lstStyle/>
          <a:p>
            <a:r>
              <a:rPr lang="en-US" noProof="0" dirty="0">
                <a:latin typeface="Times New Roman" panose="02020603050405020304" pitchFamily="18" charset="0"/>
                <a:cs typeface="Times New Roman" panose="02020603050405020304" pitchFamily="18" charset="0"/>
              </a:rPr>
              <a:t>The diagram shows the test-driven development process flow. From an initial state a test case is created. The next process writes a new code segment. The next process runs the tests. A condition is applied next in the process. If an error is found, refractor correct the code segment and run the tests again. If no error is found the process passes through another condition. In the first if no tests remain to be created and the process reaches the end state. In the second if tests remain to be created and the process returns create a new test.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endParaRPr lang="en-US" noProof="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9751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2800" noProof="0" dirty="0">
                <a:latin typeface="Times New Roman" panose="02020603050405020304" pitchFamily="18" charset="0"/>
                <a:cs typeface="Times New Roman" panose="02020603050405020304" pitchFamily="18" charset="0"/>
              </a:rPr>
              <a:t>Technology Innovation Cycle</a:t>
            </a:r>
          </a:p>
        </p:txBody>
      </p:sp>
      <p:pic>
        <p:nvPicPr>
          <p:cNvPr id="4" name="Picture 3" descr="A graph plots a technology innovation cycle. The graph is plotted for percent adoption versus 6 criteria.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1996" y="1607846"/>
            <a:ext cx="7860008" cy="3642309"/>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369564" y="6324600"/>
            <a:ext cx="2897886" cy="228600"/>
          </a:xfrm>
        </p:spPr>
        <p:txBody>
          <a:bodyPr/>
          <a:lstStyle/>
          <a:p>
            <a:r>
              <a:rPr lang="en-US" sz="1200" noProof="0" dirty="0">
                <a:solidFill>
                  <a:schemeClr val="tx1"/>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Access the text alternative for slide images.</a:t>
            </a:r>
            <a:endParaRPr lang="en-US" sz="12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a:t>
            </a:fld>
            <a:endParaRPr lang="en-US" dirty="0"/>
          </a:p>
        </p:txBody>
      </p:sp>
    </p:spTree>
    <p:extLst>
      <p:ext uri="{BB962C8B-B14F-4D97-AF65-F5344CB8AC3E}">
        <p14:creationId xmlns:p14="http://schemas.microsoft.com/office/powerpoint/2010/main" val="863922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2800" noProof="0" dirty="0">
                <a:latin typeface="Times New Roman" panose="02020603050405020304" pitchFamily="18" charset="0"/>
                <a:cs typeface="Times New Roman" panose="02020603050405020304" pitchFamily="18" charset="0"/>
              </a:rPr>
              <a:t>Innovation Life Cycle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430244" y="1075152"/>
            <a:ext cx="8283512" cy="4707084"/>
          </a:xfrm>
        </p:spPr>
        <p:txBody>
          <a:bodyPr vert="horz" lIns="91440" tIns="45720" rIns="91440" bIns="45720" rtlCol="0">
            <a:noAutofit/>
          </a:bodyPr>
          <a:lstStyle/>
          <a:p>
            <a:pPr marL="292608" indent="-292608">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Breakthrough phase </a:t>
            </a:r>
            <a:r>
              <a:rPr lang="en-US" sz="2400" noProof="0" dirty="0">
                <a:latin typeface="Times New Roman" panose="02020603050405020304" pitchFamily="18" charset="0"/>
                <a:cs typeface="Times New Roman" panose="02020603050405020304" pitchFamily="18" charset="0"/>
              </a:rPr>
              <a:t>- problem is recognized and repeated attempts at a viable solution are attempted.</a:t>
            </a:r>
          </a:p>
          <a:p>
            <a:pPr marL="292608" indent="-292608">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Replicator phase </a:t>
            </a:r>
            <a:r>
              <a:rPr lang="en-US" sz="2400" noProof="0" dirty="0">
                <a:latin typeface="Times New Roman" panose="02020603050405020304" pitchFamily="18" charset="0"/>
                <a:cs typeface="Times New Roman" panose="02020603050405020304" pitchFamily="18" charset="0"/>
              </a:rPr>
              <a:t>- initial breakthrough work is reproduced in the and gains wider usage. </a:t>
            </a:r>
          </a:p>
          <a:p>
            <a:pPr marL="292608" indent="-292608">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Empiricism phase </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leads to the creation of empirical rules that govern the use of the technology, and</a:t>
            </a:r>
          </a:p>
          <a:p>
            <a:pPr marL="292608" indent="-292608">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Theory phase </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repeated success leads to a broader theory of usage.</a:t>
            </a:r>
          </a:p>
          <a:p>
            <a:pPr marL="292608" indent="-292608">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Automation phase </a:t>
            </a:r>
            <a:r>
              <a:rPr lang="en-US" sz="2400" noProof="0" dirty="0">
                <a:latin typeface="Times New Roman" panose="02020603050405020304" pitchFamily="18" charset="0"/>
                <a:cs typeface="Times New Roman" panose="02020603050405020304" pitchFamily="18" charset="0"/>
              </a:rPr>
              <a:t>- creation of automated tools.</a:t>
            </a:r>
          </a:p>
          <a:p>
            <a:pPr marL="292608" indent="-292608">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Maturity phase </a:t>
            </a:r>
            <a:r>
              <a:rPr lang="en-US" sz="2400" noProof="0" dirty="0">
                <a:latin typeface="Times New Roman" panose="02020603050405020304" pitchFamily="18" charset="0"/>
                <a:cs typeface="Times New Roman" panose="02020603050405020304" pitchFamily="18" charset="0"/>
              </a:rPr>
              <a:t>- technology matures and used widely.</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4</a:t>
            </a:fld>
            <a:endParaRPr lang="en-US" dirty="0"/>
          </a:p>
        </p:txBody>
      </p:sp>
    </p:spTree>
    <p:extLst>
      <p:ext uri="{BB962C8B-B14F-4D97-AF65-F5344CB8AC3E}">
        <p14:creationId xmlns:p14="http://schemas.microsoft.com/office/powerpoint/2010/main" val="691418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2800" noProof="0" dirty="0">
                <a:latin typeface="Times New Roman" panose="02020603050405020304" pitchFamily="18" charset="0"/>
                <a:cs typeface="Times New Roman" panose="02020603050405020304" pitchFamily="18" charset="0"/>
              </a:rPr>
              <a:t>Observing Software Engineering Trends</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430244" y="1196207"/>
            <a:ext cx="8283512" cy="1808250"/>
          </a:xfrm>
        </p:spPr>
        <p:txBody>
          <a:bodyPr vert="horz" lIns="91440" tIns="45720" rIns="91440" bIns="45720" rtlCol="0">
            <a:noAutofit/>
          </a:bodyPr>
          <a:lstStyle/>
          <a:p>
            <a:pPr marL="292608" indent="-292608">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Barry Boehm suggests that:</a:t>
            </a:r>
          </a:p>
          <a:p>
            <a:pPr marL="628650" lvl="4" indent="0">
              <a:buNone/>
            </a:pPr>
            <a:r>
              <a:rPr lang="en-US" altLang="en-US" sz="2000" noProof="0" dirty="0">
                <a:latin typeface="Times New Roman" panose="02020603050405020304" pitchFamily="18" charset="0"/>
                <a:cs typeface="Times New Roman" panose="02020603050405020304" pitchFamily="18" charset="0"/>
              </a:rPr>
              <a:t>software engineers face the formidable challenges of dealing with rapid change, uncertainty and emergence, dependability, diversity, and interdependence, but they also have opportunities to make significant contributions that will make a difference for the better.</a:t>
            </a:r>
          </a:p>
        </p:txBody>
      </p:sp>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430244" y="3223355"/>
            <a:ext cx="8196168" cy="1684697"/>
          </a:xfrm>
        </p:spPr>
        <p:txBody>
          <a:bodyPr anchor="t"/>
          <a:lstStyle/>
          <a:p>
            <a:pPr marL="342900" indent="-342900" algn="l">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But what of more modest, short-term innovations, tools, and methods?</a:t>
            </a:r>
          </a:p>
          <a:p>
            <a:pPr marL="342900" indent="-342900" algn="l">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Gartner Group - has developed a </a:t>
            </a:r>
            <a:r>
              <a:rPr lang="en-US" sz="2400" i="1" noProof="0" dirty="0">
                <a:latin typeface="Times New Roman" panose="02020603050405020304" pitchFamily="18" charset="0"/>
                <a:cs typeface="Times New Roman" panose="02020603050405020304" pitchFamily="18" charset="0"/>
              </a:rPr>
              <a:t>hype cycle for emerging technologies,</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5</a:t>
            </a:fld>
            <a:endParaRPr lang="en-US" dirty="0"/>
          </a:p>
        </p:txBody>
      </p:sp>
    </p:spTree>
    <p:extLst>
      <p:ext uri="{BB962C8B-B14F-4D97-AF65-F5344CB8AC3E}">
        <p14:creationId xmlns:p14="http://schemas.microsoft.com/office/powerpoint/2010/main" val="1936880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2800" noProof="0" dirty="0">
                <a:latin typeface="Times New Roman" panose="02020603050405020304" pitchFamily="18" charset="0"/>
                <a:cs typeface="Times New Roman" panose="02020603050405020304" pitchFamily="18" charset="0"/>
              </a:rPr>
              <a:t>Hype Cycle</a:t>
            </a:r>
          </a:p>
        </p:txBody>
      </p:sp>
      <p:sp>
        <p:nvSpPr>
          <p:cNvPr id="6" name="Text Placeholder 5">
            <a:extLst>
              <a:ext uri="{FF2B5EF4-FFF2-40B4-BE49-F238E27FC236}">
                <a16:creationId xmlns:a16="http://schemas.microsoft.com/office/drawing/2014/main" id="{A5C9E907-AF4A-4B11-8739-25BF9087B9E3}"/>
              </a:ext>
            </a:extLst>
          </p:cNvPr>
          <p:cNvSpPr>
            <a:spLocks noGrp="1"/>
          </p:cNvSpPr>
          <p:nvPr>
            <p:ph type="body" sz="quarter" idx="12"/>
          </p:nvPr>
        </p:nvSpPr>
        <p:spPr>
          <a:xfrm>
            <a:off x="3369563" y="6248400"/>
            <a:ext cx="2974087" cy="249237"/>
          </a:xfrm>
        </p:spPr>
        <p:txBody>
          <a:bodyPr/>
          <a:lstStyle/>
          <a:p>
            <a:r>
              <a:rPr lang="en-US" sz="1200"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Access the text alternative for slide images.</a:t>
            </a:r>
            <a:endParaRPr lang="en-US" sz="1200" noProof="0" dirty="0">
              <a:solidFill>
                <a:schemeClr val="tx1"/>
              </a:solidFill>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77BBFD71-8AA0-4D68-97BA-18438FA86060}"/>
              </a:ext>
            </a:extLst>
          </p:cNvPr>
          <p:cNvSpPr>
            <a:spLocks noGrp="1"/>
          </p:cNvSpPr>
          <p:nvPr>
            <p:ph type="body" sz="quarter" idx="13"/>
          </p:nvPr>
        </p:nvSpPr>
        <p:spPr/>
        <p:txBody>
          <a:bodyPr/>
          <a:lstStyle/>
          <a:p>
            <a:r>
              <a:rPr lang="en-US" noProof="0" dirty="0">
                <a:latin typeface="Times New Roman" panose="02020603050405020304" pitchFamily="18" charset="0"/>
                <a:cs typeface="Times New Roman" panose="02020603050405020304" pitchFamily="18" charset="0"/>
              </a:rPr>
              <a:t>Source: Linden, Alexander, Fenn, “Understanding Gartner’s Hype Cycles,” Strategic Analysis Report. Inc.., May 30 2003, 5.</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6</a:t>
            </a:fld>
            <a:endParaRPr lang="en-US" dirty="0"/>
          </a:p>
        </p:txBody>
      </p:sp>
      <p:pic>
        <p:nvPicPr>
          <p:cNvPr id="5" name="Picture 4" descr="The graph plots the hype cycle. The graph is plotted for visibility versus five phases.">
            <a:extLst>
              <a:ext uri="{FF2B5EF4-FFF2-40B4-BE49-F238E27FC236}">
                <a16:creationId xmlns:a16="http://schemas.microsoft.com/office/drawing/2014/main" id="{3BE34045-D1C1-4CEC-ACCA-7BB054C09A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3748" y="1310398"/>
            <a:ext cx="6879946" cy="4687214"/>
          </a:xfrm>
          <a:prstGeom prst="rect">
            <a:avLst/>
          </a:prstGeom>
        </p:spPr>
      </p:pic>
    </p:spTree>
    <p:extLst>
      <p:ext uri="{BB962C8B-B14F-4D97-AF65-F5344CB8AC3E}">
        <p14:creationId xmlns:p14="http://schemas.microsoft.com/office/powerpoint/2010/main" val="3251343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2800" noProof="0" dirty="0">
                <a:latin typeface="Times New Roman" panose="02020603050405020304" pitchFamily="18" charset="0"/>
                <a:cs typeface="Times New Roman" panose="02020603050405020304" pitchFamily="18" charset="0"/>
              </a:rPr>
              <a:t>Identifying Soft Trends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430244" y="1034810"/>
            <a:ext cx="8283512" cy="4878029"/>
          </a:xfrm>
        </p:spPr>
        <p:txBody>
          <a:bodyPr vert="horz" lIns="91440" tIns="45720" rIns="91440" bIns="45720" rtlCol="0">
            <a:noAutofit/>
          </a:bodyPr>
          <a:lstStyle/>
          <a:p>
            <a:pPr marL="342900" indent="-342900">
              <a:lnSpc>
                <a:spcPct val="90000"/>
              </a:lnSpc>
              <a:buFont typeface="Arial" panose="020B0604020202020204" pitchFamily="34" charset="0"/>
              <a:buChar char="•"/>
            </a:pPr>
            <a:r>
              <a:rPr lang="en-US" altLang="en-US" sz="2400" b="1" i="1" noProof="0" dirty="0">
                <a:solidFill>
                  <a:schemeClr val="tx1"/>
                </a:solidFill>
                <a:latin typeface="Times New Roman" panose="02020603050405020304" pitchFamily="18" charset="0"/>
                <a:cs typeface="Times New Roman" panose="02020603050405020304" pitchFamily="18" charset="0"/>
              </a:rPr>
              <a:t>Connectivity and collaboration</a:t>
            </a:r>
            <a:r>
              <a:rPr lang="en-US" altLang="en-US" sz="2400" noProof="0" dirty="0">
                <a:solidFill>
                  <a:schemeClr val="tx1"/>
                </a:solidFill>
                <a:latin typeface="Times New Roman" panose="02020603050405020304" pitchFamily="18" charset="0"/>
                <a:cs typeface="Times New Roman" panose="02020603050405020304" pitchFamily="18" charset="0"/>
              </a:rPr>
              <a:t> has already led to a software teams that do not occupy the same physical space.</a:t>
            </a:r>
          </a:p>
          <a:p>
            <a:pPr marL="342900" indent="-342900">
              <a:lnSpc>
                <a:spcPct val="90000"/>
              </a:lnSpc>
              <a:buFont typeface="Arial" panose="020B0604020202020204" pitchFamily="34" charset="0"/>
              <a:buChar char="•"/>
            </a:pPr>
            <a:r>
              <a:rPr lang="en-US" altLang="en-US" sz="2400" b="1" i="1" noProof="0" dirty="0">
                <a:solidFill>
                  <a:schemeClr val="tx1"/>
                </a:solidFill>
                <a:latin typeface="Times New Roman" panose="02020603050405020304" pitchFamily="18" charset="0"/>
                <a:cs typeface="Times New Roman" panose="02020603050405020304" pitchFamily="18" charset="0"/>
              </a:rPr>
              <a:t>Globalization</a:t>
            </a:r>
            <a:r>
              <a:rPr lang="en-US" altLang="en-US" sz="2400" noProof="0" dirty="0">
                <a:solidFill>
                  <a:schemeClr val="tx1"/>
                </a:solidFill>
                <a:latin typeface="Times New Roman" panose="02020603050405020304" pitchFamily="18" charset="0"/>
                <a:cs typeface="Times New Roman" panose="02020603050405020304" pitchFamily="18" charset="0"/>
              </a:rPr>
              <a:t> - leads to a diverse workforce. </a:t>
            </a:r>
          </a:p>
          <a:p>
            <a:pPr marL="342900" indent="-342900">
              <a:lnSpc>
                <a:spcPct val="90000"/>
              </a:lnSpc>
              <a:buFont typeface="Arial" panose="020B0604020202020204" pitchFamily="34" charset="0"/>
              <a:buChar char="•"/>
            </a:pPr>
            <a:r>
              <a:rPr lang="en-US" altLang="en-US" sz="2400" b="1" i="1" noProof="0" dirty="0">
                <a:solidFill>
                  <a:schemeClr val="tx1"/>
                </a:solidFill>
                <a:latin typeface="Times New Roman" panose="02020603050405020304" pitchFamily="18" charset="0"/>
                <a:cs typeface="Times New Roman" panose="02020603050405020304" pitchFamily="18" charset="0"/>
              </a:rPr>
              <a:t>An aging population</a:t>
            </a:r>
            <a:r>
              <a:rPr lang="en-US" altLang="en-US" sz="2400" b="1"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 many experienced software engineers and managers will be leaving the field over the coming decade and their knowledge must be captured.</a:t>
            </a:r>
          </a:p>
          <a:p>
            <a:pPr marL="342900" indent="-342900">
              <a:lnSpc>
                <a:spcPct val="90000"/>
              </a:lnSpc>
              <a:buFont typeface="Arial" panose="020B0604020202020204" pitchFamily="34" charset="0"/>
              <a:buChar char="•"/>
            </a:pPr>
            <a:r>
              <a:rPr lang="en-US" altLang="en-US" sz="2400" b="1" i="1" noProof="0" dirty="0">
                <a:solidFill>
                  <a:schemeClr val="tx1"/>
                </a:solidFill>
                <a:latin typeface="Times New Roman" panose="02020603050405020304" pitchFamily="18" charset="0"/>
                <a:cs typeface="Times New Roman" panose="02020603050405020304" pitchFamily="18" charset="0"/>
              </a:rPr>
              <a:t>Consumer spending in emerging economies</a:t>
            </a:r>
            <a:r>
              <a:rPr lang="en-US" altLang="en-US" sz="2400" b="1"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will double and a non-trivial percentage of this spending will be applied to products and services that have a digital component requiring software.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a:xfrm>
            <a:off x="8626412" y="6717074"/>
            <a:ext cx="355840" cy="161396"/>
          </a:xfrm>
        </p:spPr>
        <p:txBody>
          <a:bodyPr/>
          <a:lstStyle/>
          <a:p>
            <a:fld id="{68151E55-6873-49E2-B8D5-2F265E6F1973}" type="slidenum">
              <a:rPr lang="en-US" smtClean="0"/>
              <a:pPr/>
              <a:t>7</a:t>
            </a:fld>
            <a:endParaRPr lang="en-US" dirty="0"/>
          </a:p>
        </p:txBody>
      </p:sp>
    </p:spTree>
    <p:extLst>
      <p:ext uri="{BB962C8B-B14F-4D97-AF65-F5344CB8AC3E}">
        <p14:creationId xmlns:p14="http://schemas.microsoft.com/office/powerpoint/2010/main" val="1886893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2800" noProof="0" dirty="0">
                <a:latin typeface="Times New Roman" panose="02020603050405020304" pitchFamily="18" charset="0"/>
                <a:cs typeface="Times New Roman" panose="02020603050405020304" pitchFamily="18" charset="0"/>
              </a:rPr>
              <a:t>Managing Complexity</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430244" y="1061704"/>
            <a:ext cx="8283512" cy="4434173"/>
          </a:xfrm>
        </p:spPr>
        <p:txBody>
          <a:bodyPr vert="horz" lIns="91440" tIns="45720" rIns="91440" bIns="45720" rtlCol="0">
            <a:noAutofit/>
          </a:bodyPr>
          <a:lstStyle/>
          <a:p>
            <a:pPr>
              <a:lnSpc>
                <a:spcPct val="90000"/>
              </a:lnSpc>
              <a:spcBef>
                <a:spcPts val="1000"/>
              </a:spcBef>
              <a:spcAft>
                <a:spcPts val="0"/>
              </a:spcAft>
            </a:pPr>
            <a:r>
              <a:rPr lang="en-US" altLang="en-US" sz="2400" i="1" noProof="0" dirty="0">
                <a:solidFill>
                  <a:schemeClr val="tx1"/>
                </a:solidFill>
                <a:latin typeface="Times New Roman" panose="02020603050405020304" pitchFamily="18" charset="0"/>
                <a:cs typeface="Times New Roman" panose="02020603050405020304" pitchFamily="18" charset="0"/>
              </a:rPr>
              <a:t>Systems requiring over 1 billion LOC will begin to emerge:</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2608" lvl="1" indent="-292608">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Consider the interfaces for a billion LOC system (outside world, interoperable systems, Internet, internal components).</a:t>
            </a:r>
          </a:p>
          <a:p>
            <a:pPr marL="292608" lvl="1" indent="-292608">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Is there a reliable way to ensure that these connections will allow information to flow properly?</a:t>
            </a:r>
          </a:p>
          <a:p>
            <a:pPr marL="292608" lvl="1" indent="-292608">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Consider the project itself.</a:t>
            </a:r>
          </a:p>
          <a:p>
            <a:pPr marL="292608" lvl="1" indent="-292608">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Consider the number of people (and their locations) who will be doing the work.</a:t>
            </a:r>
          </a:p>
          <a:p>
            <a:pPr marL="292608" lvl="1" indent="-292608">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Consider the engineering challenge.</a:t>
            </a:r>
          </a:p>
          <a:p>
            <a:pPr marL="292608" lvl="1" indent="-292608">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Consider the challenge of quality assurance.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8</a:t>
            </a:fld>
            <a:endParaRPr lang="en-US" dirty="0"/>
          </a:p>
        </p:txBody>
      </p:sp>
    </p:spTree>
    <p:extLst>
      <p:ext uri="{BB962C8B-B14F-4D97-AF65-F5344CB8AC3E}">
        <p14:creationId xmlns:p14="http://schemas.microsoft.com/office/powerpoint/2010/main" val="3139213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2800" noProof="0" dirty="0">
                <a:latin typeface="Times New Roman" panose="02020603050405020304" pitchFamily="18" charset="0"/>
                <a:cs typeface="Times New Roman" panose="02020603050405020304" pitchFamily="18" charset="0"/>
              </a:rPr>
              <a:t>Open-World Software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430244" y="1115493"/>
            <a:ext cx="8283512" cy="4599508"/>
          </a:xfrm>
        </p:spPr>
        <p:txBody>
          <a:bodyPr vert="horz" lIns="91440" tIns="45720" rIns="91440" bIns="45720" rtlCol="0">
            <a:noAutofit/>
          </a:bodyPr>
          <a:lstStyle/>
          <a:p>
            <a:pPr marL="292608" indent="-292608">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Open-world software </a:t>
            </a:r>
            <a:r>
              <a:rPr lang="en-US" altLang="en-US" sz="2400" noProof="0" dirty="0">
                <a:solidFill>
                  <a:schemeClr val="tx1"/>
                </a:solidFill>
                <a:latin typeface="Times New Roman" panose="02020603050405020304" pitchFamily="18" charset="0"/>
                <a:cs typeface="Times New Roman" panose="02020603050405020304" pitchFamily="18" charset="0"/>
              </a:rPr>
              <a:t>- software that is designed to adapt to a continually changing environment ‘by self-organizing its structure and self-adapting its behavior.”</a:t>
            </a:r>
          </a:p>
          <a:p>
            <a:pPr marL="292608" indent="-292608">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Concepts such as </a:t>
            </a:r>
            <a:r>
              <a:rPr lang="en-US" altLang="en-US" sz="2400" i="1" noProof="0" dirty="0">
                <a:solidFill>
                  <a:schemeClr val="tx1"/>
                </a:solidFill>
                <a:latin typeface="Times New Roman" panose="02020603050405020304" pitchFamily="18" charset="0"/>
                <a:cs typeface="Times New Roman" panose="02020603050405020304" pitchFamily="18" charset="0"/>
              </a:rPr>
              <a:t>ambient intelligence, context-aware applications,</a:t>
            </a:r>
            <a:r>
              <a:rPr lang="en-US" altLang="en-US" sz="2400" noProof="0" dirty="0">
                <a:solidFill>
                  <a:schemeClr val="tx1"/>
                </a:solidFill>
                <a:latin typeface="Times New Roman" panose="02020603050405020304" pitchFamily="18" charset="0"/>
                <a:cs typeface="Times New Roman" panose="02020603050405020304" pitchFamily="18" charset="0"/>
              </a:rPr>
              <a:t> and </a:t>
            </a:r>
            <a:r>
              <a:rPr lang="en-US" altLang="en-US" sz="2400" i="1" noProof="0" dirty="0">
                <a:solidFill>
                  <a:schemeClr val="tx1"/>
                </a:solidFill>
                <a:latin typeface="Times New Roman" panose="02020603050405020304" pitchFamily="18" charset="0"/>
                <a:cs typeface="Times New Roman" panose="02020603050405020304" pitchFamily="18" charset="0"/>
              </a:rPr>
              <a:t>pervasive/ubiquitous computing - </a:t>
            </a:r>
            <a:r>
              <a:rPr lang="en-US" altLang="en-US" sz="2400" noProof="0" dirty="0">
                <a:solidFill>
                  <a:schemeClr val="tx1"/>
                </a:solidFill>
                <a:latin typeface="Times New Roman" panose="02020603050405020304" pitchFamily="18" charset="0"/>
                <a:cs typeface="Times New Roman" panose="02020603050405020304" pitchFamily="18" charset="0"/>
              </a:rPr>
              <a:t>all focus on integrating software-based systems into an environment far broader than anything to date.</a:t>
            </a:r>
          </a:p>
          <a:p>
            <a:pPr marL="292608" indent="-292608">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Engineering of </a:t>
            </a:r>
            <a:r>
              <a:rPr lang="en-US" sz="2400" i="1" noProof="0" dirty="0">
                <a:solidFill>
                  <a:schemeClr val="tx1"/>
                </a:solidFill>
                <a:latin typeface="Times New Roman" panose="02020603050405020304" pitchFamily="18" charset="0"/>
                <a:cs typeface="Times New Roman" panose="02020603050405020304" pitchFamily="18" charset="0"/>
              </a:rPr>
              <a:t>variability intensive systems </a:t>
            </a:r>
            <a:r>
              <a:rPr lang="en-US" sz="2400" noProof="0" dirty="0">
                <a:solidFill>
                  <a:schemeClr val="tx1"/>
                </a:solidFill>
                <a:latin typeface="Times New Roman" panose="02020603050405020304" pitchFamily="18" charset="0"/>
                <a:cs typeface="Times New Roman" panose="02020603050405020304" pitchFamily="18" charset="0"/>
              </a:rPr>
              <a:t>focuses on systems that can be highly variable during all software engineering activities and we need to improve our understanding of how to design and manage them in a cost-effective manner.</a:t>
            </a:r>
            <a:endParaRPr lang="en-US" altLang="en-US" sz="24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9</a:t>
            </a:fld>
            <a:endParaRPr lang="en-US" dirty="0"/>
          </a:p>
        </p:txBody>
      </p:sp>
    </p:spTree>
    <p:extLst>
      <p:ext uri="{BB962C8B-B14F-4D97-AF65-F5344CB8AC3E}">
        <p14:creationId xmlns:p14="http://schemas.microsoft.com/office/powerpoint/2010/main" val="1210952011"/>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358</TotalTime>
  <Words>2026</Words>
  <Application>Microsoft Office PowerPoint</Application>
  <PresentationFormat>On-screen Show (4:3)</PresentationFormat>
  <Paragraphs>144</Paragraphs>
  <Slides>26</Slides>
  <Notes>0</Notes>
  <HiddenSlides>4</HiddenSlides>
  <MMClips>0</MMClips>
  <ScaleCrop>false</ScaleCrop>
  <HeadingPairs>
    <vt:vector size="6" baseType="variant">
      <vt:variant>
        <vt:lpstr>Fonts Used</vt:lpstr>
      </vt:variant>
      <vt:variant>
        <vt:i4>2</vt:i4>
      </vt:variant>
      <vt:variant>
        <vt:lpstr>Theme</vt:lpstr>
      </vt:variant>
      <vt:variant>
        <vt:i4>5</vt:i4>
      </vt:variant>
      <vt:variant>
        <vt:lpstr>Slide Titles</vt:lpstr>
      </vt:variant>
      <vt:variant>
        <vt:i4>26</vt:i4>
      </vt:variant>
    </vt:vector>
  </HeadingPairs>
  <TitlesOfParts>
    <vt:vector size="33" baseType="lpstr">
      <vt:lpstr>Arial</vt:lpstr>
      <vt:lpstr>Times New Roman</vt:lpstr>
      <vt:lpstr>Title Slides Master</vt:lpstr>
      <vt:lpstr>MainContentSlideMaster</vt:lpstr>
      <vt:lpstr>ClosingMaster</vt:lpstr>
      <vt:lpstr>DividerSlideMaster</vt:lpstr>
      <vt:lpstr>ImageDescriptionAppendixSlideMaster</vt:lpstr>
      <vt:lpstr>Chapter 29</vt:lpstr>
      <vt:lpstr>Technology Evolution</vt:lpstr>
      <vt:lpstr>Technology Innovation Cycle</vt:lpstr>
      <vt:lpstr>Innovation Life Cycle</vt:lpstr>
      <vt:lpstr>Observing Software Engineering Trends</vt:lpstr>
      <vt:lpstr>Hype Cycle</vt:lpstr>
      <vt:lpstr>Identifying Soft Trends</vt:lpstr>
      <vt:lpstr>Managing Complexity</vt:lpstr>
      <vt:lpstr>Open-World Software</vt:lpstr>
      <vt:lpstr>Emergent Requirements</vt:lpstr>
      <vt:lpstr>Software Building Blocks</vt:lpstr>
      <vt:lpstr>Open Source</vt:lpstr>
      <vt:lpstr>Process Trends</vt:lpstr>
      <vt:lpstr>Grand Challenge</vt:lpstr>
      <vt:lpstr>Collaborative Development</vt:lpstr>
      <vt:lpstr>Requirements Engineering</vt:lpstr>
      <vt:lpstr>Model-Driven Software Development</vt:lpstr>
      <vt:lpstr>Search-Based Software Engineering</vt:lpstr>
      <vt:lpstr>Test-Driven Development</vt:lpstr>
      <vt:lpstr>Test-Driven Development Process Flow</vt:lpstr>
      <vt:lpstr>Tool-Related Trends</vt:lpstr>
      <vt:lpstr>End of Main Content</vt:lpstr>
      <vt:lpstr>Accessibility Content: Text Alternatives for Images</vt:lpstr>
      <vt:lpstr>Technology Innovation Cycle – Text Alternative</vt:lpstr>
      <vt:lpstr>Hype Cycle – Text Alternative</vt:lpstr>
      <vt:lpstr>Test-Driven Development Process Flow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R, Nithiyanandhan</cp:lastModifiedBy>
  <cp:revision>59</cp:revision>
  <dcterms:created xsi:type="dcterms:W3CDTF">2019-01-22T22:04:31Z</dcterms:created>
  <dcterms:modified xsi:type="dcterms:W3CDTF">2019-10-16T09:55:45Z</dcterms:modified>
</cp:coreProperties>
</file>