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57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5" r:id="rId35"/>
    <p:sldId id="404" r:id="rId36"/>
    <p:sldId id="454" r:id="rId37"/>
    <p:sldId id="401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00FF99"/>
    <a:srgbClr val="CCFF99"/>
    <a:srgbClr val="CCFFCC"/>
    <a:srgbClr val="FFFF99"/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7" autoAdjust="0"/>
    <p:restoredTop sz="90929"/>
  </p:normalViewPr>
  <p:slideViewPr>
    <p:cSldViewPr>
      <p:cViewPr varScale="1">
        <p:scale>
          <a:sx n="98" d="100"/>
          <a:sy n="98" d="100"/>
        </p:scale>
        <p:origin x="-192" y="-9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4373E32A-0BED-4DC7-8F97-8FAD188DD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8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0C80DC-0004-4EFB-8CE2-1A170012DC57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2BB96010-B1C4-41DA-9FB8-A6ED07134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70829-5A5E-469D-8F9B-8C704B73EFA4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75B48-34C9-4345-B8F2-59B1D315D5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6D7A3-E365-4172-B93B-132E36B2238D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23646-BA97-4A30-B4A6-81541107C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13D01-86F9-49A8-A11F-AABA0BD63DF1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83825978-807F-4588-8036-3F92E534A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010F0-288E-47B1-8421-6F0EAC0F9200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A7870-DECD-44DA-B222-00A10F9958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637EA-6066-4749-AAE1-E1BA38FDEC99}" type="datetime1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9FD8-0413-4472-9DD4-5ECC5C4DE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7A231-25A7-47FA-A775-FDA14CD7262B}" type="datetime1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DEE5F-0AA4-41AA-966C-73C4557F49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7ADE9-B2A1-469F-A7CB-7D50BACA2DC0}" type="datetime1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2F9038FF-6D91-45C7-9F36-7CB5E0307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F58203-3DFA-4B2E-A03D-151D8BA7E42B}" type="datetime1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CFFD244F-1370-441A-9012-E8BA7DD3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8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A5F7A2-01FC-47BD-8462-242A552E8E30}" type="datetime1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41B82-772A-417F-B313-045DF7FCC5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9D9AAE-F4BA-4FCD-9877-D6BAF02D9DAE}" type="datetime1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87C00-B75F-4BF9-9771-F27D1E044C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2DD5FF68-38DB-455F-BA89-4B5249B9570F}" type="datetime1">
              <a:rPr lang="en-US" smtClean="0"/>
              <a:t>12/13/2014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Andy Mirzaian  COSC6114 Computational Geometry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09A87553-EDC8-4527-AFEC-5BD4EDD5B9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 descr="White marble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>
            <a:pattFill prst="smCheck">
              <a:fgClr>
                <a:srgbClr val="99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pic>
        <p:nvPicPr>
          <p:cNvPr id="233475" name="Picture 3" descr="C:\WINDOWS\Desktop\tn_imgJJhXnYaKk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21066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775448" cy="847725"/>
          </a:xfrm>
          <a:noFill/>
          <a:ln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EECS </a:t>
            </a:r>
            <a:r>
              <a:rPr lang="en-US" sz="4800" b="1" dirty="0">
                <a:solidFill>
                  <a:schemeClr val="bg1"/>
                </a:solidFill>
              </a:rPr>
              <a:t>4101/5101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3477" name="WordArt 5" descr="Green marble"/>
          <p:cNvSpPr>
            <a:spLocks noChangeArrowheads="1" noChangeShapeType="1" noTextEdit="1"/>
          </p:cNvSpPr>
          <p:nvPr/>
        </p:nvSpPr>
        <p:spPr bwMode="auto">
          <a:xfrm>
            <a:off x="1524000" y="2743200"/>
            <a:ext cx="5715000" cy="3124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CA" sz="3600" kern="10">
                <a:ln w="15875">
                  <a:solidFill>
                    <a:schemeClr val="bg1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Convex</a:t>
            </a:r>
          </a:p>
          <a:p>
            <a:r>
              <a:rPr lang="en-CA" sz="3600" kern="10">
                <a:ln w="15875">
                  <a:solidFill>
                    <a:schemeClr val="bg1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Hull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304800" y="1447800"/>
            <a:ext cx="3806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FF99"/>
                </a:solidFill>
              </a:rPr>
              <a:t>Prof. Andy Mirzaian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  <p:bldP spid="233477" grpId="0" animBg="1"/>
      <p:bldP spid="23347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533400" y="152400"/>
            <a:ext cx="80772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anchor="ctr"/>
          <a:lstStyle/>
          <a:p>
            <a:pPr algn="l"/>
            <a:r>
              <a:rPr lang="en-US" sz="2800" b="0" dirty="0"/>
              <a:t>    </a:t>
            </a:r>
            <a:r>
              <a:rPr lang="en-US" sz="2800" dirty="0"/>
              <a:t>T(n) = Time Complexity of </a:t>
            </a:r>
            <a:r>
              <a:rPr lang="en-US" sz="2800" dirty="0" err="1"/>
              <a:t>FindHull</a:t>
            </a:r>
            <a:r>
              <a:rPr lang="en-US" sz="2800" dirty="0"/>
              <a:t>(P,A,B), </a:t>
            </a:r>
            <a:br>
              <a:rPr lang="en-US" sz="2800" dirty="0"/>
            </a:br>
            <a:r>
              <a:rPr lang="en-US" sz="2800" b="0" dirty="0"/>
              <a:t>                where n=|P|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533400" y="3200400"/>
            <a:ext cx="8077200" cy="3022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2400" b="0" dirty="0">
                <a:solidFill>
                  <a:schemeClr val="bg2"/>
                </a:solidFill>
              </a:rPr>
              <a:t>    </a:t>
            </a:r>
            <a:r>
              <a:rPr lang="en-US" sz="2400" b="0" dirty="0">
                <a:solidFill>
                  <a:schemeClr val="tx1"/>
                </a:solidFill>
              </a:rPr>
              <a:t>Worst Case:</a:t>
            </a:r>
            <a:r>
              <a:rPr lang="en-US" sz="2400" b="0" dirty="0">
                <a:solidFill>
                  <a:schemeClr val="bg2"/>
                </a:solidFill>
              </a:rPr>
              <a:t>			</a:t>
            </a:r>
            <a:br>
              <a:rPr lang="en-US" sz="2400" b="0" dirty="0">
                <a:solidFill>
                  <a:schemeClr val="bg2"/>
                </a:solidFill>
              </a:rPr>
            </a:br>
            <a:r>
              <a:rPr lang="en-US" sz="2400" b="0" dirty="0">
                <a:solidFill>
                  <a:schemeClr val="bg2"/>
                </a:solidFill>
              </a:rPr>
              <a:t>	</a:t>
            </a:r>
            <a:r>
              <a:rPr lang="en-US" sz="2400" b="0" dirty="0">
                <a:solidFill>
                  <a:schemeClr val="accent2"/>
                </a:solidFill>
              </a:rPr>
              <a:t>T(n) = max { T(q) + T(n-1-q) + O(n)  |  0 </a:t>
            </a:r>
            <a:r>
              <a:rPr lang="en-US" sz="2400" b="0" dirty="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sz="2400" b="0" dirty="0">
                <a:solidFill>
                  <a:schemeClr val="accent2"/>
                </a:solidFill>
              </a:rPr>
              <a:t> q </a:t>
            </a:r>
            <a:r>
              <a:rPr lang="en-US" sz="2400" b="0" dirty="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sz="2400" b="0" dirty="0">
                <a:solidFill>
                  <a:schemeClr val="accent2"/>
                </a:solidFill>
              </a:rPr>
              <a:t> n-1 }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	        = T(0) + T(n-1) + O(n) 	       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	        = O(n</a:t>
            </a:r>
            <a:r>
              <a:rPr lang="en-US" sz="2400" b="0" baseline="30000" dirty="0">
                <a:solidFill>
                  <a:schemeClr val="accent2"/>
                </a:solidFill>
              </a:rPr>
              <a:t>2</a:t>
            </a:r>
            <a:r>
              <a:rPr lang="en-US" sz="2400" b="0" dirty="0">
                <a:solidFill>
                  <a:schemeClr val="accent2"/>
                </a:solidFill>
              </a:rPr>
              <a:t>)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/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    </a:t>
            </a:r>
            <a:r>
              <a:rPr lang="en-US" sz="2400" b="0" dirty="0">
                <a:solidFill>
                  <a:schemeClr val="tx1"/>
                </a:solidFill>
              </a:rPr>
              <a:t>Average Case:</a:t>
            </a:r>
            <a:r>
              <a:rPr lang="en-US" sz="2400" b="0" dirty="0">
                <a:solidFill>
                  <a:schemeClr val="accent2"/>
                </a:solidFill>
              </a:rPr>
              <a:t/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	On many realistic point distributions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	</a:t>
            </a:r>
            <a:r>
              <a:rPr lang="en-US" sz="2400" b="0" dirty="0" err="1">
                <a:solidFill>
                  <a:schemeClr val="accent2"/>
                </a:solidFill>
              </a:rPr>
              <a:t>Avg</a:t>
            </a:r>
            <a:r>
              <a:rPr lang="en-US" sz="2400" b="0" dirty="0">
                <a:solidFill>
                  <a:schemeClr val="accent2"/>
                </a:solidFill>
              </a:rPr>
              <a:t>[T(n)] = O(n) or close to it.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14414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3200" b="0" dirty="0"/>
              <a:t>  </a:t>
            </a:r>
            <a:r>
              <a:rPr lang="en-US" sz="2800" b="0" dirty="0"/>
              <a:t>-</a:t>
            </a:r>
            <a:r>
              <a:rPr lang="en-US" sz="3200" b="0" dirty="0"/>
              <a:t> </a:t>
            </a:r>
            <a:r>
              <a:rPr lang="en-US" sz="2400" b="0" dirty="0"/>
              <a:t>Find C, Q</a:t>
            </a:r>
            <a:r>
              <a:rPr lang="en-US" sz="2400" b="0" baseline="-25000" dirty="0"/>
              <a:t>0</a:t>
            </a:r>
            <a:r>
              <a:rPr lang="en-US" sz="2400" b="0" dirty="0"/>
              <a:t>, Q</a:t>
            </a:r>
            <a:r>
              <a:rPr lang="en-US" sz="2400" b="0" baseline="-25000" dirty="0"/>
              <a:t>1</a:t>
            </a:r>
            <a:r>
              <a:rPr lang="en-US" sz="2400" b="0" dirty="0"/>
              <a:t>, Q</a:t>
            </a:r>
            <a:r>
              <a:rPr lang="en-US" sz="2400" b="0" baseline="-25000" dirty="0"/>
              <a:t>2</a:t>
            </a:r>
            <a:r>
              <a:rPr lang="en-US" sz="2400" b="0" dirty="0"/>
              <a:t>:  </a:t>
            </a:r>
            <a:r>
              <a:rPr lang="en-US" sz="2400" b="0" dirty="0">
                <a:solidFill>
                  <a:schemeClr val="accent2"/>
                </a:solidFill>
              </a:rPr>
              <a:t>O(n) time        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   </a:t>
            </a:r>
            <a:r>
              <a:rPr lang="en-US" sz="2400" b="0" dirty="0">
                <a:solidFill>
                  <a:schemeClr val="tx1"/>
                </a:solidFill>
              </a:rPr>
              <a:t>- </a:t>
            </a:r>
            <a:r>
              <a:rPr lang="en-US" sz="2400" b="0" dirty="0" err="1">
                <a:solidFill>
                  <a:schemeClr val="tx1"/>
                </a:solidFill>
              </a:rPr>
              <a:t>FindHull</a:t>
            </a:r>
            <a:r>
              <a:rPr lang="en-US" sz="2400" b="0" dirty="0">
                <a:solidFill>
                  <a:schemeClr val="tx1"/>
                </a:solidFill>
              </a:rPr>
              <a:t>(Q</a:t>
            </a:r>
            <a:r>
              <a:rPr lang="en-US" sz="2400" b="0" baseline="-25000" dirty="0">
                <a:solidFill>
                  <a:schemeClr val="tx1"/>
                </a:solidFill>
              </a:rPr>
              <a:t>1</a:t>
            </a:r>
            <a:r>
              <a:rPr lang="en-US" sz="2400" b="0" dirty="0">
                <a:solidFill>
                  <a:schemeClr val="tx1"/>
                </a:solidFill>
              </a:rPr>
              <a:t>,A,C):</a:t>
            </a:r>
            <a:r>
              <a:rPr lang="en-US" sz="2400" b="0" dirty="0">
                <a:solidFill>
                  <a:schemeClr val="accent2"/>
                </a:solidFill>
              </a:rPr>
              <a:t>   T(q) time.            </a:t>
            </a:r>
            <a:r>
              <a:rPr lang="en-US" sz="2400" b="0" dirty="0">
                <a:solidFill>
                  <a:schemeClr val="bg2"/>
                </a:solidFill>
              </a:rPr>
              <a:t>( | Q</a:t>
            </a:r>
            <a:r>
              <a:rPr lang="en-US" sz="2400" b="0" baseline="-25000" dirty="0">
                <a:solidFill>
                  <a:schemeClr val="bg2"/>
                </a:solidFill>
              </a:rPr>
              <a:t>1</a:t>
            </a:r>
            <a:r>
              <a:rPr lang="en-US" sz="2400" b="0" dirty="0">
                <a:solidFill>
                  <a:schemeClr val="bg2"/>
                </a:solidFill>
              </a:rPr>
              <a:t>| = q )</a:t>
            </a:r>
            <a:r>
              <a:rPr lang="en-US" sz="2400" b="0" dirty="0">
                <a:solidFill>
                  <a:schemeClr val="accent2"/>
                </a:solidFill>
              </a:rPr>
              <a:t/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   </a:t>
            </a:r>
            <a:r>
              <a:rPr lang="en-US" sz="2400" b="0" dirty="0">
                <a:solidFill>
                  <a:schemeClr val="tx1"/>
                </a:solidFill>
              </a:rPr>
              <a:t>- </a:t>
            </a:r>
            <a:r>
              <a:rPr lang="en-US" sz="2400" b="0" dirty="0" err="1">
                <a:solidFill>
                  <a:schemeClr val="tx1"/>
                </a:solidFill>
              </a:rPr>
              <a:t>FindHull</a:t>
            </a:r>
            <a:r>
              <a:rPr lang="en-US" sz="2400" b="0" dirty="0">
                <a:solidFill>
                  <a:schemeClr val="tx1"/>
                </a:solidFill>
              </a:rPr>
              <a:t>(Q</a:t>
            </a:r>
            <a:r>
              <a:rPr lang="en-US" sz="2400" b="0" baseline="-25000" dirty="0">
                <a:solidFill>
                  <a:schemeClr val="tx1"/>
                </a:solidFill>
              </a:rPr>
              <a:t>2</a:t>
            </a:r>
            <a:r>
              <a:rPr lang="en-US" sz="2400" b="0" dirty="0">
                <a:solidFill>
                  <a:schemeClr val="tx1"/>
                </a:solidFill>
              </a:rPr>
              <a:t>,C,B):</a:t>
            </a:r>
            <a:r>
              <a:rPr lang="en-US" sz="2400" b="0" dirty="0">
                <a:solidFill>
                  <a:schemeClr val="accent2"/>
                </a:solidFill>
              </a:rPr>
              <a:t>   T(n-1-q) time.</a:t>
            </a:r>
            <a:r>
              <a:rPr lang="en-US" sz="3200" b="0" dirty="0">
                <a:solidFill>
                  <a:schemeClr val="accent2"/>
                </a:solidFill>
              </a:rPr>
              <a:t>    </a:t>
            </a:r>
            <a:r>
              <a:rPr lang="en-US" sz="2400" b="0" dirty="0">
                <a:solidFill>
                  <a:schemeClr val="bg2"/>
                </a:solidFill>
              </a:rPr>
              <a:t>( | Q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  <a:r>
              <a:rPr lang="en-US" sz="2400" b="0" dirty="0">
                <a:solidFill>
                  <a:schemeClr val="bg2"/>
                </a:solidFill>
              </a:rPr>
              <a:t>|  </a:t>
            </a:r>
            <a:r>
              <a:rPr lang="en-US" sz="2400" b="0" dirty="0">
                <a:solidFill>
                  <a:schemeClr val="bg2"/>
                </a:solidFill>
                <a:sym typeface="Symbol" pitchFamily="18" charset="2"/>
              </a:rPr>
              <a:t> </a:t>
            </a:r>
            <a:r>
              <a:rPr lang="en-US" sz="2400" b="0" dirty="0">
                <a:solidFill>
                  <a:schemeClr val="bg2"/>
                </a:solidFill>
              </a:rPr>
              <a:t>n-1-q 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nimBg="1" autoUpdateAnimBg="0"/>
      <p:bldP spid="20378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8" name="Line 18"/>
          <p:cNvSpPr>
            <a:spLocks noChangeShapeType="1"/>
          </p:cNvSpPr>
          <p:nvPr/>
        </p:nvSpPr>
        <p:spPr bwMode="auto">
          <a:xfrm flipH="1">
            <a:off x="2438400" y="2629676"/>
            <a:ext cx="1408922" cy="951723"/>
          </a:xfrm>
          <a:custGeom>
            <a:avLst/>
            <a:gdLst>
              <a:gd name="connsiteX0" fmla="*/ 0 w 1371600"/>
              <a:gd name="connsiteY0" fmla="*/ 0 h 914400"/>
              <a:gd name="connsiteX1" fmla="*/ 1371600 w 1371600"/>
              <a:gd name="connsiteY1" fmla="*/ 914400 h 914400"/>
              <a:gd name="connsiteX0" fmla="*/ 0 w 1408922"/>
              <a:gd name="connsiteY0" fmla="*/ 0 h 951723"/>
              <a:gd name="connsiteX1" fmla="*/ 1408922 w 1408922"/>
              <a:gd name="connsiteY1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8922" h="951723">
                <a:moveTo>
                  <a:pt x="0" y="0"/>
                </a:moveTo>
                <a:lnTo>
                  <a:pt x="1408922" y="951723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19" name="Line 19"/>
          <p:cNvSpPr>
            <a:spLocks noChangeShapeType="1"/>
          </p:cNvSpPr>
          <p:nvPr/>
        </p:nvSpPr>
        <p:spPr bwMode="auto">
          <a:xfrm>
            <a:off x="2858278" y="3315478"/>
            <a:ext cx="1789922" cy="1104122"/>
          </a:xfrm>
          <a:custGeom>
            <a:avLst/>
            <a:gdLst>
              <a:gd name="connsiteX0" fmla="*/ 0 w 1752600"/>
              <a:gd name="connsiteY0" fmla="*/ 0 h 1066800"/>
              <a:gd name="connsiteX1" fmla="*/ 1752600 w 1752600"/>
              <a:gd name="connsiteY1" fmla="*/ 1066800 h 1066800"/>
              <a:gd name="connsiteX0" fmla="*/ 0 w 1789922"/>
              <a:gd name="connsiteY0" fmla="*/ 0 h 1104122"/>
              <a:gd name="connsiteX1" fmla="*/ 1789922 w 1789922"/>
              <a:gd name="connsiteY1" fmla="*/ 1104122 h 110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9922" h="1104122">
                <a:moveTo>
                  <a:pt x="0" y="0"/>
                </a:moveTo>
                <a:lnTo>
                  <a:pt x="1789922" y="110412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1949958" y="4038600"/>
            <a:ext cx="4908042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735"/>
              <a:gd name="connsiteY0" fmla="*/ -9331 h 0"/>
              <a:gd name="connsiteX1" fmla="*/ 10735 w 10735"/>
              <a:gd name="connsiteY1" fmla="*/ 1000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5">
                <a:moveTo>
                  <a:pt x="0" y="-9331"/>
                </a:moveTo>
                <a:cubicBezTo>
                  <a:pt x="3333" y="-5998"/>
                  <a:pt x="7402" y="6667"/>
                  <a:pt x="10735" y="1000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 flipV="1">
            <a:off x="3962400" y="3200400"/>
            <a:ext cx="25908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 flipV="1">
            <a:off x="5229808" y="2209800"/>
            <a:ext cx="104192" cy="1390261"/>
          </a:xfrm>
          <a:custGeom>
            <a:avLst/>
            <a:gdLst>
              <a:gd name="connsiteX0" fmla="*/ 0 w 76200"/>
              <a:gd name="connsiteY0" fmla="*/ 0 h 1371600"/>
              <a:gd name="connsiteX1" fmla="*/ 76200 w 76200"/>
              <a:gd name="connsiteY1" fmla="*/ 1371600 h 1371600"/>
              <a:gd name="connsiteX0" fmla="*/ 0 w 104192"/>
              <a:gd name="connsiteY0" fmla="*/ 0 h 1390261"/>
              <a:gd name="connsiteX1" fmla="*/ 104192 w 104192"/>
              <a:gd name="connsiteY1" fmla="*/ 1390261 h 13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192" h="1390261">
                <a:moveTo>
                  <a:pt x="0" y="0"/>
                </a:moveTo>
                <a:cubicBezTo>
                  <a:pt x="25400" y="457200"/>
                  <a:pt x="78792" y="933061"/>
                  <a:pt x="104192" y="1390261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 flipH="1" flipV="1">
            <a:off x="3066662" y="2542592"/>
            <a:ext cx="2237791" cy="239486"/>
          </a:xfrm>
          <a:custGeom>
            <a:avLst/>
            <a:gdLst>
              <a:gd name="connsiteX0" fmla="*/ 0 w 2209800"/>
              <a:gd name="connsiteY0" fmla="*/ 0 h 304800"/>
              <a:gd name="connsiteX1" fmla="*/ 2209800 w 2209800"/>
              <a:gd name="connsiteY1" fmla="*/ 304800 h 304800"/>
              <a:gd name="connsiteX0" fmla="*/ 0 w 2256453"/>
              <a:gd name="connsiteY0" fmla="*/ 0 h 267478"/>
              <a:gd name="connsiteX1" fmla="*/ 2256453 w 2256453"/>
              <a:gd name="connsiteY1" fmla="*/ 267478 h 267478"/>
              <a:gd name="connsiteX0" fmla="*/ 0 w 2237791"/>
              <a:gd name="connsiteY0" fmla="*/ 0 h 239486"/>
              <a:gd name="connsiteX1" fmla="*/ 2237791 w 2237791"/>
              <a:gd name="connsiteY1" fmla="*/ 239486 h 23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7791" h="239486">
                <a:moveTo>
                  <a:pt x="0" y="0"/>
                </a:moveTo>
                <a:cubicBezTo>
                  <a:pt x="736600" y="101600"/>
                  <a:pt x="1501191" y="137886"/>
                  <a:pt x="2237791" y="2394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7772400" cy="138112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000" b="0" dirty="0">
                <a:solidFill>
                  <a:srgbClr val="FF0000"/>
                </a:solidFill>
              </a:rPr>
              <a:t>{ gift-wrapping method, generalizes to higher dimensions}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Step 1: </a:t>
            </a:r>
            <a:r>
              <a:rPr lang="en-US" sz="2000" b="0" dirty="0">
                <a:solidFill>
                  <a:schemeClr val="accent2"/>
                </a:solidFill>
              </a:rPr>
              <a:t>Let p</a:t>
            </a:r>
            <a:r>
              <a:rPr lang="en-US" sz="2000" b="0" baseline="-25000" dirty="0">
                <a:solidFill>
                  <a:schemeClr val="accent2"/>
                </a:solidFill>
              </a:rPr>
              <a:t>1</a:t>
            </a:r>
            <a:r>
              <a:rPr lang="en-US" sz="2000" b="0" dirty="0">
                <a:solidFill>
                  <a:schemeClr val="accent2"/>
                </a:solidFill>
              </a:rPr>
              <a:t> be the point with minimum y-coordinate (</a:t>
            </a:r>
            <a:r>
              <a:rPr lang="en-US" sz="2000" b="0" dirty="0" err="1">
                <a:solidFill>
                  <a:schemeClr val="accent2"/>
                </a:solidFill>
              </a:rPr>
              <a:t>lex</a:t>
            </a:r>
            <a:r>
              <a:rPr lang="en-US" sz="2000" b="0" dirty="0">
                <a:solidFill>
                  <a:schemeClr val="accent2"/>
                </a:solidFill>
              </a:rPr>
              <a:t>.)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Step 2: </a:t>
            </a:r>
            <a:r>
              <a:rPr lang="en-US" sz="2000" b="0" dirty="0">
                <a:solidFill>
                  <a:schemeClr val="accent2"/>
                </a:solidFill>
              </a:rPr>
              <a:t>Anchor ray at current point and rotate to next anchor point.</a:t>
            </a:r>
          </a:p>
          <a:p>
            <a:pPr algn="l"/>
            <a:r>
              <a:rPr lang="en-US" sz="2000" b="0" dirty="0">
                <a:solidFill>
                  <a:schemeClr val="accent2"/>
                </a:solidFill>
              </a:rPr>
              <a:t>	 Repeat.</a:t>
            </a:r>
          </a:p>
        </p:txBody>
      </p:sp>
      <p:sp>
        <p:nvSpPr>
          <p:cNvPr id="204803" name="Oval 3"/>
          <p:cNvSpPr>
            <a:spLocks noChangeArrowheads="1"/>
          </p:cNvSpPr>
          <p:nvPr/>
        </p:nvSpPr>
        <p:spPr bwMode="auto">
          <a:xfrm>
            <a:off x="3962400" y="3962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04" name="Oval 4"/>
          <p:cNvSpPr>
            <a:spLocks noChangeArrowheads="1"/>
          </p:cNvSpPr>
          <p:nvPr/>
        </p:nvSpPr>
        <p:spPr bwMode="auto">
          <a:xfrm>
            <a:off x="5181600" y="3581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5257800" y="2743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3810000" y="2590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2819400" y="3276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08" name="Oval 8"/>
          <p:cNvSpPr>
            <a:spLocks noChangeArrowheads="1"/>
          </p:cNvSpPr>
          <p:nvPr/>
        </p:nvSpPr>
        <p:spPr bwMode="auto">
          <a:xfrm>
            <a:off x="3810000" y="3200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09" name="Oval 9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4343400" y="3048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3870325" y="40243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chemeClr val="tx1"/>
                </a:solidFill>
              </a:rPr>
              <a:t>p</a:t>
            </a:r>
            <a:r>
              <a:rPr lang="en-US" sz="1600" b="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814" name="Text Box 14"/>
          <p:cNvSpPr txBox="1">
            <a:spLocks noChangeArrowheads="1"/>
          </p:cNvSpPr>
          <p:nvPr/>
        </p:nvSpPr>
        <p:spPr bwMode="auto">
          <a:xfrm>
            <a:off x="6858000" y="388620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rgbClr val="FF0000"/>
                </a:solidFill>
              </a:rPr>
              <a:t>Ray</a:t>
            </a:r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2514600" y="28956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chemeClr val="tx1"/>
                </a:solidFill>
              </a:rPr>
              <a:t>p</a:t>
            </a:r>
            <a:r>
              <a:rPr lang="en-US" sz="1600" b="0" baseline="-250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4821" name="Rectangle 21"/>
          <p:cNvSpPr>
            <a:spLocks noChangeArrowheads="1"/>
          </p:cNvSpPr>
          <p:nvPr/>
        </p:nvSpPr>
        <p:spPr bwMode="auto">
          <a:xfrm>
            <a:off x="3581400" y="22098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chemeClr val="tx1"/>
                </a:solidFill>
              </a:rPr>
              <a:t>p</a:t>
            </a:r>
            <a:r>
              <a:rPr lang="en-US" sz="1600" b="0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4822" name="Rectangle 22"/>
          <p:cNvSpPr>
            <a:spLocks noChangeArrowheads="1"/>
          </p:cNvSpPr>
          <p:nvPr/>
        </p:nvSpPr>
        <p:spPr bwMode="auto">
          <a:xfrm>
            <a:off x="5410200" y="25908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chemeClr val="tx1"/>
                </a:solidFill>
              </a:rPr>
              <a:t>p</a:t>
            </a:r>
            <a:r>
              <a:rPr lang="en-US" sz="1600" b="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4823" name="Rectangle 23"/>
          <p:cNvSpPr>
            <a:spLocks noChangeArrowheads="1"/>
          </p:cNvSpPr>
          <p:nvPr/>
        </p:nvSpPr>
        <p:spPr bwMode="auto">
          <a:xfrm>
            <a:off x="5181600" y="35814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chemeClr val="tx1"/>
                </a:solidFill>
              </a:rPr>
              <a:t>p</a:t>
            </a:r>
            <a:r>
              <a:rPr lang="en-US" sz="1600" b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4824" name="Text Box 24"/>
          <p:cNvSpPr txBox="1">
            <a:spLocks noChangeArrowheads="1"/>
          </p:cNvSpPr>
          <p:nvPr/>
        </p:nvSpPr>
        <p:spPr bwMode="auto">
          <a:xfrm>
            <a:off x="609600" y="4648200"/>
            <a:ext cx="7543800" cy="192722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2400" b="0" u="sng" dirty="0">
                <a:solidFill>
                  <a:schemeClr val="tx1"/>
                </a:solidFill>
              </a:rPr>
              <a:t>Output-sensitive</a:t>
            </a:r>
            <a:r>
              <a:rPr lang="en-US" sz="2400" b="0" dirty="0">
                <a:solidFill>
                  <a:schemeClr val="tx1"/>
                </a:solidFill>
              </a:rPr>
              <a:t>:  O(</a:t>
            </a:r>
            <a:r>
              <a:rPr lang="en-US" sz="2400" b="0" dirty="0" err="1">
                <a:solidFill>
                  <a:schemeClr val="tx1"/>
                </a:solidFill>
              </a:rPr>
              <a:t>nh</a:t>
            </a:r>
            <a:r>
              <a:rPr lang="en-US" sz="2400" b="0" dirty="0">
                <a:solidFill>
                  <a:schemeClr val="tx1"/>
                </a:solidFill>
              </a:rPr>
              <a:t>) time.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>
                <a:solidFill>
                  <a:srgbClr val="FF0000"/>
                </a:solidFill>
              </a:rPr>
              <a:t>n = # input points, h = # hull vertices (output size)  </a:t>
            </a:r>
          </a:p>
          <a:p>
            <a:pPr algn="l"/>
            <a:r>
              <a:rPr lang="en-US" sz="2400" b="0" dirty="0">
                <a:solidFill>
                  <a:srgbClr val="FF0000"/>
                </a:solidFill>
              </a:rPr>
              <a:t>	(3 </a:t>
            </a:r>
            <a:r>
              <a:rPr lang="en-US" sz="2400" b="0" dirty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sz="2400" b="0" dirty="0">
                <a:solidFill>
                  <a:srgbClr val="FF0000"/>
                </a:solidFill>
              </a:rPr>
              <a:t>h </a:t>
            </a:r>
            <a:r>
              <a:rPr lang="en-US" sz="2400" b="0" dirty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sz="2400" b="0" dirty="0">
                <a:solidFill>
                  <a:srgbClr val="FF0000"/>
                </a:solidFill>
              </a:rPr>
              <a:t>n  if n </a:t>
            </a:r>
            <a:r>
              <a:rPr lang="en-US" sz="2400" b="0" dirty="0">
                <a:solidFill>
                  <a:srgbClr val="FF0000"/>
                </a:solidFill>
                <a:sym typeface="Symbol" pitchFamily="18" charset="2"/>
              </a:rPr>
              <a:t> </a:t>
            </a:r>
            <a:r>
              <a:rPr lang="en-US" sz="2400" b="0" dirty="0">
                <a:solidFill>
                  <a:srgbClr val="FF0000"/>
                </a:solidFill>
              </a:rPr>
              <a:t>3 and not all points collinear)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Worst-case: O(n</a:t>
            </a:r>
            <a:r>
              <a:rPr lang="en-US" sz="2400" b="0" baseline="30000" dirty="0">
                <a:solidFill>
                  <a:schemeClr val="tx1"/>
                </a:solidFill>
              </a:rPr>
              <a:t>2</a:t>
            </a:r>
            <a:r>
              <a:rPr lang="en-US" sz="2400" b="0" dirty="0">
                <a:solidFill>
                  <a:schemeClr val="tx1"/>
                </a:solidFill>
              </a:rPr>
              <a:t>) time.</a:t>
            </a:r>
          </a:p>
        </p:txBody>
      </p:sp>
      <p:sp>
        <p:nvSpPr>
          <p:cNvPr id="204825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4572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Algorithm  </a:t>
            </a:r>
            <a:r>
              <a:rPr lang="en-US" sz="2800" dirty="0">
                <a:solidFill>
                  <a:srgbClr val="0000FF"/>
                </a:solidFill>
              </a:rPr>
              <a:t>Jarvis’ March</a:t>
            </a:r>
            <a:r>
              <a:rPr lang="en-US" sz="2800" dirty="0">
                <a:solidFill>
                  <a:schemeClr val="tx1"/>
                </a:solidFill>
              </a:rPr>
              <a:t>   [1973]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8" grpId="0" animBg="1"/>
      <p:bldP spid="204819" grpId="0" animBg="1"/>
      <p:bldP spid="204812" grpId="0" animBg="1"/>
      <p:bldP spid="204815" grpId="0" animBg="1"/>
      <p:bldP spid="204816" grpId="0" animBg="1"/>
      <p:bldP spid="204817" grpId="0" animBg="1"/>
      <p:bldP spid="204813" grpId="0" autoUpdateAnimBg="0"/>
      <p:bldP spid="204814" grpId="0" autoUpdateAnimBg="0"/>
      <p:bldP spid="204820" grpId="0" autoUpdateAnimBg="0"/>
      <p:bldP spid="204821" grpId="0" autoUpdateAnimBg="0"/>
      <p:bldP spid="204822" grpId="0" autoUpdateAnimBg="0"/>
      <p:bldP spid="204823" grpId="0" autoUpdateAnimBg="0"/>
      <p:bldP spid="20482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212725" y="457200"/>
            <a:ext cx="7788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b="0">
                <a:solidFill>
                  <a:schemeClr val="tx1"/>
                </a:solidFill>
              </a:rPr>
              <a:t>Step 1: </a:t>
            </a:r>
            <a:r>
              <a:rPr lang="en-US" sz="2400">
                <a:solidFill>
                  <a:srgbClr val="FF5050"/>
                </a:solidFill>
              </a:rPr>
              <a:t>Polar-Sort p</a:t>
            </a:r>
            <a:r>
              <a:rPr lang="en-US" sz="2400" baseline="-25000">
                <a:solidFill>
                  <a:srgbClr val="FF5050"/>
                </a:solidFill>
              </a:rPr>
              <a:t>1</a:t>
            </a:r>
            <a:r>
              <a:rPr lang="en-US" sz="2400">
                <a:solidFill>
                  <a:srgbClr val="FF5050"/>
                </a:solidFill>
              </a:rPr>
              <a:t> .. p</a:t>
            </a:r>
            <a:r>
              <a:rPr lang="en-US" sz="2400" baseline="-25000">
                <a:solidFill>
                  <a:srgbClr val="FF5050"/>
                </a:solidFill>
              </a:rPr>
              <a:t>n </a:t>
            </a:r>
            <a:r>
              <a:rPr lang="en-US" sz="2400">
                <a:solidFill>
                  <a:srgbClr val="FF5050"/>
                </a:solidFill>
              </a:rPr>
              <a:t>: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</a:rPr>
              <a:t>	Find a lexicographically min point among</a:t>
            </a:r>
            <a:r>
              <a:rPr lang="en-US" sz="2400" b="0" i="1">
                <a:solidFill>
                  <a:schemeClr val="accent2"/>
                </a:solidFill>
              </a:rPr>
              <a:t> </a:t>
            </a:r>
            <a:r>
              <a:rPr lang="en-US" sz="2400" b="0">
                <a:solidFill>
                  <a:schemeClr val="accent2"/>
                </a:solidFill>
              </a:rPr>
              <a:t>p</a:t>
            </a:r>
            <a:r>
              <a:rPr lang="en-US" sz="2400" b="0" baseline="-25000">
                <a:solidFill>
                  <a:schemeClr val="accent2"/>
                </a:solidFill>
              </a:rPr>
              <a:t>i</a:t>
            </a:r>
            <a:endParaRPr lang="en-US" sz="2400" b="0">
              <a:solidFill>
                <a:schemeClr val="accent2"/>
              </a:solidFill>
            </a:endParaRPr>
          </a:p>
          <a:p>
            <a:pPr algn="l"/>
            <a:r>
              <a:rPr lang="en-US" sz="2400" b="0">
                <a:solidFill>
                  <a:schemeClr val="accent2"/>
                </a:solidFill>
              </a:rPr>
              <a:t>	(e.g., leftmost-lowest point) and swap with p</a:t>
            </a:r>
            <a:r>
              <a:rPr lang="en-US" sz="2400" b="0" baseline="-25000">
                <a:solidFill>
                  <a:schemeClr val="accent2"/>
                </a:solidFill>
              </a:rPr>
              <a:t>1</a:t>
            </a:r>
            <a:r>
              <a:rPr lang="en-US" sz="2400" b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</a:rPr>
              <a:t>	Sort p</a:t>
            </a:r>
            <a:r>
              <a:rPr lang="en-US" sz="2400" b="0" baseline="-25000">
                <a:solidFill>
                  <a:schemeClr val="accent2"/>
                </a:solidFill>
              </a:rPr>
              <a:t>2</a:t>
            </a:r>
            <a:r>
              <a:rPr lang="en-US" sz="2400" b="0">
                <a:solidFill>
                  <a:schemeClr val="accent2"/>
                </a:solidFill>
              </a:rPr>
              <a:t> .. p</a:t>
            </a:r>
            <a:r>
              <a:rPr lang="en-US" sz="2400" b="0" baseline="-25000">
                <a:solidFill>
                  <a:schemeClr val="accent2"/>
                </a:solidFill>
              </a:rPr>
              <a:t>n</a:t>
            </a:r>
            <a:r>
              <a:rPr lang="en-US" sz="2400" b="0">
                <a:solidFill>
                  <a:schemeClr val="accent2"/>
                </a:solidFill>
              </a:rPr>
              <a:t> by their polar angle of rays p</a:t>
            </a:r>
            <a:r>
              <a:rPr lang="en-US" sz="2400" b="0" baseline="-25000">
                <a:solidFill>
                  <a:schemeClr val="accent2"/>
                </a:solidFill>
              </a:rPr>
              <a:t>1 </a:t>
            </a:r>
            <a:r>
              <a:rPr lang="en-US" sz="2400" b="0">
                <a:solidFill>
                  <a:schemeClr val="accent2"/>
                </a:solidFill>
              </a:rPr>
              <a:t>p</a:t>
            </a:r>
            <a:r>
              <a:rPr lang="en-US" sz="2400" b="0" baseline="-25000">
                <a:solidFill>
                  <a:schemeClr val="accent2"/>
                </a:solidFill>
              </a:rPr>
              <a:t>i</a:t>
            </a:r>
            <a:r>
              <a:rPr lang="en-US" sz="2400" b="0">
                <a:solidFill>
                  <a:schemeClr val="accent2"/>
                </a:solidFill>
              </a:rPr>
              <a:t> , i</a:t>
            </a:r>
            <a:r>
              <a:rPr lang="en-US" sz="2400" b="0" i="1">
                <a:solidFill>
                  <a:schemeClr val="accent2"/>
                </a:solidFill>
              </a:rPr>
              <a:t>=</a:t>
            </a:r>
            <a:r>
              <a:rPr lang="en-US" sz="2400" b="0">
                <a:solidFill>
                  <a:schemeClr val="accent2"/>
                </a:solidFill>
              </a:rPr>
              <a:t>2..n.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</a:rPr>
              <a:t>	</a:t>
            </a:r>
            <a:r>
              <a:rPr lang="en-US" sz="2400" b="0">
                <a:solidFill>
                  <a:srgbClr val="FF5050"/>
                </a:solidFill>
              </a:rPr>
              <a:t>(Use </a:t>
            </a:r>
            <a:r>
              <a:rPr lang="en-US" sz="2400" b="0">
                <a:solidFill>
                  <a:srgbClr val="FF5050"/>
                </a:solidFill>
                <a:sym typeface="Symbol" pitchFamily="18" charset="2"/>
              </a:rPr>
              <a:t></a:t>
            </a:r>
            <a:r>
              <a:rPr lang="en-US" sz="2400" b="0">
                <a:solidFill>
                  <a:srgbClr val="FF5050"/>
                </a:solidFill>
              </a:rPr>
              <a:t>–test to simulate comparisons in the sorting.)</a:t>
            </a:r>
          </a:p>
        </p:txBody>
      </p:sp>
      <p:sp>
        <p:nvSpPr>
          <p:cNvPr id="205827" name="Line 3"/>
          <p:cNvSpPr>
            <a:spLocks noChangeShapeType="1"/>
          </p:cNvSpPr>
          <p:nvPr/>
        </p:nvSpPr>
        <p:spPr bwMode="auto">
          <a:xfrm>
            <a:off x="6019800" y="1676400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 flipV="1">
            <a:off x="3962400" y="2438400"/>
            <a:ext cx="2286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V="1">
            <a:off x="3962400" y="23622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830" name="Line 6"/>
          <p:cNvSpPr>
            <a:spLocks noChangeShapeType="1"/>
          </p:cNvSpPr>
          <p:nvPr/>
        </p:nvSpPr>
        <p:spPr bwMode="auto">
          <a:xfrm flipV="1">
            <a:off x="3962400" y="23622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 flipH="1" flipV="1">
            <a:off x="3886200" y="23622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 flipH="1" flipV="1">
            <a:off x="3124200" y="24384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 flipH="1" flipV="1">
            <a:off x="1905000" y="2743200"/>
            <a:ext cx="2057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 flipV="1">
            <a:off x="2514600" y="25146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835" name="Oval 11"/>
          <p:cNvSpPr>
            <a:spLocks noChangeArrowheads="1"/>
          </p:cNvSpPr>
          <p:nvPr/>
        </p:nvSpPr>
        <p:spPr bwMode="auto">
          <a:xfrm>
            <a:off x="2514600" y="2971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5836" name="Oval 12"/>
          <p:cNvSpPr>
            <a:spLocks noChangeArrowheads="1"/>
          </p:cNvSpPr>
          <p:nvPr/>
        </p:nvSpPr>
        <p:spPr bwMode="auto">
          <a:xfrm>
            <a:off x="3048000" y="2895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5837" name="Oval 13"/>
          <p:cNvSpPr>
            <a:spLocks noChangeArrowheads="1"/>
          </p:cNvSpPr>
          <p:nvPr/>
        </p:nvSpPr>
        <p:spPr bwMode="auto">
          <a:xfrm>
            <a:off x="32766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5838" name="Oval 14"/>
          <p:cNvSpPr>
            <a:spLocks noChangeArrowheads="1"/>
          </p:cNvSpPr>
          <p:nvPr/>
        </p:nvSpPr>
        <p:spPr bwMode="auto">
          <a:xfrm>
            <a:off x="3886200" y="3048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5839" name="Oval 15"/>
          <p:cNvSpPr>
            <a:spLocks noChangeArrowheads="1"/>
          </p:cNvSpPr>
          <p:nvPr/>
        </p:nvSpPr>
        <p:spPr bwMode="auto">
          <a:xfrm>
            <a:off x="4648200" y="2590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5840" name="Oval 16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5841" name="Oval 17"/>
          <p:cNvSpPr>
            <a:spLocks noChangeArrowheads="1"/>
          </p:cNvSpPr>
          <p:nvPr/>
        </p:nvSpPr>
        <p:spPr bwMode="auto">
          <a:xfrm>
            <a:off x="57150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5842" name="Oval 18"/>
          <p:cNvSpPr>
            <a:spLocks noChangeArrowheads="1"/>
          </p:cNvSpPr>
          <p:nvPr/>
        </p:nvSpPr>
        <p:spPr bwMode="auto">
          <a:xfrm>
            <a:off x="3886200" y="3581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5843" name="Freeform 19"/>
          <p:cNvSpPr>
            <a:spLocks/>
          </p:cNvSpPr>
          <p:nvPr/>
        </p:nvSpPr>
        <p:spPr bwMode="auto">
          <a:xfrm>
            <a:off x="2514600" y="2590800"/>
            <a:ext cx="3276600" cy="533400"/>
          </a:xfrm>
          <a:custGeom>
            <a:avLst/>
            <a:gdLst>
              <a:gd name="T0" fmla="*/ 2064 w 2064"/>
              <a:gd name="T1" fmla="*/ 48 h 336"/>
              <a:gd name="T2" fmla="*/ 1440 w 2064"/>
              <a:gd name="T3" fmla="*/ 240 h 336"/>
              <a:gd name="T4" fmla="*/ 1344 w 2064"/>
              <a:gd name="T5" fmla="*/ 0 h 336"/>
              <a:gd name="T6" fmla="*/ 864 w 2064"/>
              <a:gd name="T7" fmla="*/ 336 h 336"/>
              <a:gd name="T8" fmla="*/ 480 w 2064"/>
              <a:gd name="T9" fmla="*/ 48 h 336"/>
              <a:gd name="T10" fmla="*/ 336 w 2064"/>
              <a:gd name="T11" fmla="*/ 192 h 336"/>
              <a:gd name="T12" fmla="*/ 0 w 2064"/>
              <a:gd name="T13" fmla="*/ 288 h 336"/>
              <a:gd name="T14" fmla="*/ 0 w 2064"/>
              <a:gd name="T15" fmla="*/ 24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4" h="336">
                <a:moveTo>
                  <a:pt x="2064" y="48"/>
                </a:moveTo>
                <a:lnTo>
                  <a:pt x="1440" y="240"/>
                </a:lnTo>
                <a:lnTo>
                  <a:pt x="1344" y="0"/>
                </a:lnTo>
                <a:lnTo>
                  <a:pt x="864" y="336"/>
                </a:lnTo>
                <a:lnTo>
                  <a:pt x="480" y="48"/>
                </a:lnTo>
                <a:lnTo>
                  <a:pt x="336" y="192"/>
                </a:lnTo>
                <a:lnTo>
                  <a:pt x="0" y="288"/>
                </a:lnTo>
                <a:lnTo>
                  <a:pt x="0" y="24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3962400" y="3429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p</a:t>
            </a:r>
            <a:r>
              <a:rPr lang="en-US" sz="1800" b="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5638800" y="2667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p</a:t>
            </a:r>
            <a:r>
              <a:rPr lang="en-US" sz="1800" b="0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5846" name="Rectangle 22"/>
          <p:cNvSpPr>
            <a:spLocks noChangeArrowheads="1"/>
          </p:cNvSpPr>
          <p:nvPr/>
        </p:nvSpPr>
        <p:spPr bwMode="auto">
          <a:xfrm>
            <a:off x="4800600" y="2514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p</a:t>
            </a:r>
            <a:r>
              <a:rPr lang="en-US" sz="1800" b="0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4343400" y="2286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p</a:t>
            </a:r>
            <a:r>
              <a:rPr lang="en-US" sz="1800" b="0" baseline="-250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05848" name="Rectangle 24"/>
          <p:cNvSpPr>
            <a:spLocks noChangeArrowheads="1"/>
          </p:cNvSpPr>
          <p:nvPr/>
        </p:nvSpPr>
        <p:spPr bwMode="auto">
          <a:xfrm>
            <a:off x="3886200" y="2590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p</a:t>
            </a:r>
            <a:r>
              <a:rPr lang="en-US" sz="1800" b="0" baseline="-250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3276600" y="23622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p</a:t>
            </a:r>
            <a:r>
              <a:rPr lang="en-US" sz="1800" b="0" baseline="-250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2819400" y="2514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p</a:t>
            </a:r>
            <a:r>
              <a:rPr lang="en-US" sz="1800" b="0" baseline="-250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05851" name="Rectangle 27"/>
          <p:cNvSpPr>
            <a:spLocks noChangeArrowheads="1"/>
          </p:cNvSpPr>
          <p:nvPr/>
        </p:nvSpPr>
        <p:spPr bwMode="auto">
          <a:xfrm>
            <a:off x="2286000" y="2971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p</a:t>
            </a:r>
            <a:r>
              <a:rPr lang="en-US" sz="1800" b="0" baseline="-250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05852" name="Text Box 28"/>
          <p:cNvSpPr txBox="1">
            <a:spLocks noChangeArrowheads="1"/>
          </p:cNvSpPr>
          <p:nvPr/>
        </p:nvSpPr>
        <p:spPr bwMode="auto">
          <a:xfrm rot="-5342176">
            <a:off x="72232" y="1985168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FF0000"/>
                </a:solidFill>
              </a:rPr>
              <a:t>O(n log n)</a:t>
            </a:r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>
            <a:off x="381000" y="3733800"/>
            <a:ext cx="78200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tx1"/>
                </a:solidFill>
              </a:rPr>
              <a:t>Step 2:  </a:t>
            </a:r>
            <a:r>
              <a:rPr lang="en-US" sz="2400" b="0">
                <a:solidFill>
                  <a:schemeClr val="accent2"/>
                </a:solidFill>
              </a:rPr>
              <a:t>Stack S </a:t>
            </a:r>
            <a:r>
              <a:rPr lang="en-US" sz="2400" b="0">
                <a:solidFill>
                  <a:schemeClr val="accent2"/>
                </a:solidFill>
                <a:sym typeface="Symbol" pitchFamily="18" charset="2"/>
              </a:rPr>
              <a:t>  (</a:t>
            </a:r>
            <a:r>
              <a:rPr lang="en-US" sz="2400" b="0">
                <a:solidFill>
                  <a:schemeClr val="accent2"/>
                </a:solidFill>
              </a:rPr>
              <a:t>p</a:t>
            </a:r>
            <a:r>
              <a:rPr lang="en-US" sz="2400" b="0" baseline="-25000">
                <a:solidFill>
                  <a:schemeClr val="accent2"/>
                </a:solidFill>
              </a:rPr>
              <a:t>2</a:t>
            </a:r>
            <a:r>
              <a:rPr lang="en-US" sz="2400" b="0">
                <a:solidFill>
                  <a:schemeClr val="accent2"/>
                </a:solidFill>
              </a:rPr>
              <a:t> , p</a:t>
            </a:r>
            <a:r>
              <a:rPr lang="en-US" sz="2400" b="0" baseline="-25000">
                <a:solidFill>
                  <a:schemeClr val="accent2"/>
                </a:solidFill>
              </a:rPr>
              <a:t>1</a:t>
            </a:r>
            <a:r>
              <a:rPr lang="en-US" sz="2400" b="0">
                <a:solidFill>
                  <a:schemeClr val="accent2"/>
                </a:solidFill>
              </a:rPr>
              <a:t>)     </a:t>
            </a:r>
            <a:r>
              <a:rPr lang="en-US" sz="1800" b="0">
                <a:solidFill>
                  <a:srgbClr val="FF5050"/>
                </a:solidFill>
              </a:rPr>
              <a:t>(* </a:t>
            </a:r>
            <a:r>
              <a:rPr lang="en-US" sz="2000" b="0">
                <a:solidFill>
                  <a:srgbClr val="FF5050"/>
                </a:solidFill>
              </a:rPr>
              <a:t>p</a:t>
            </a:r>
            <a:r>
              <a:rPr lang="en-US" sz="2000" b="0" baseline="-25000">
                <a:solidFill>
                  <a:srgbClr val="FF5050"/>
                </a:solidFill>
              </a:rPr>
              <a:t>1</a:t>
            </a:r>
            <a:r>
              <a:rPr lang="en-US" sz="1800" b="0">
                <a:solidFill>
                  <a:srgbClr val="FF5050"/>
                </a:solidFill>
              </a:rPr>
              <a:t> at the bottom  *)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</a:rPr>
              <a:t>	 </a:t>
            </a:r>
            <a:r>
              <a:rPr lang="en-US" sz="2400">
                <a:solidFill>
                  <a:schemeClr val="tx1"/>
                </a:solidFill>
              </a:rPr>
              <a:t>for</a:t>
            </a:r>
            <a:r>
              <a:rPr lang="en-US" sz="2400" b="0">
                <a:solidFill>
                  <a:schemeClr val="accent2"/>
                </a:solidFill>
              </a:rPr>
              <a:t> i </a:t>
            </a:r>
            <a:r>
              <a:rPr lang="en-US" sz="2400" b="0">
                <a:solidFill>
                  <a:schemeClr val="accent2"/>
                </a:solidFill>
                <a:sym typeface="Symbol" pitchFamily="18" charset="2"/>
              </a:rPr>
              <a:t></a:t>
            </a:r>
            <a:r>
              <a:rPr lang="en-US" sz="2400" b="0">
                <a:solidFill>
                  <a:schemeClr val="accent2"/>
                </a:solidFill>
              </a:rPr>
              <a:t> 3 .. n  </a:t>
            </a:r>
            <a:r>
              <a:rPr lang="en-US" sz="2400">
                <a:solidFill>
                  <a:schemeClr val="tx1"/>
                </a:solidFill>
              </a:rPr>
              <a:t>do</a:t>
            </a:r>
          </a:p>
          <a:p>
            <a:pPr algn="l"/>
            <a:r>
              <a:rPr lang="en-US" sz="2400">
                <a:solidFill>
                  <a:schemeClr val="accent2"/>
                </a:solidFill>
              </a:rPr>
              <a:t>	      </a:t>
            </a:r>
            <a:r>
              <a:rPr lang="en-US" sz="2400">
                <a:solidFill>
                  <a:schemeClr val="tx1"/>
                </a:solidFill>
              </a:rPr>
              <a:t>while</a:t>
            </a:r>
            <a:r>
              <a:rPr lang="en-US" sz="2400">
                <a:solidFill>
                  <a:schemeClr val="accent2"/>
                </a:solidFill>
              </a:rPr>
              <a:t>  </a:t>
            </a:r>
            <a:r>
              <a:rPr lang="en-US" sz="2400" b="0">
                <a:solidFill>
                  <a:schemeClr val="accent2"/>
                </a:solidFill>
              </a:rPr>
              <a:t>not CW(p</a:t>
            </a:r>
            <a:r>
              <a:rPr lang="en-US" sz="2400" b="0" baseline="-25000">
                <a:solidFill>
                  <a:schemeClr val="accent2"/>
                </a:solidFill>
              </a:rPr>
              <a:t>i</a:t>
            </a:r>
            <a:r>
              <a:rPr lang="en-US" sz="2400" b="0">
                <a:solidFill>
                  <a:schemeClr val="accent2"/>
                </a:solidFill>
              </a:rPr>
              <a:t>, Top(S), 2ndTop(S))  </a:t>
            </a:r>
            <a:r>
              <a:rPr lang="en-US" sz="2400">
                <a:solidFill>
                  <a:schemeClr val="tx1"/>
                </a:solidFill>
              </a:rPr>
              <a:t>do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 b="0">
                <a:solidFill>
                  <a:schemeClr val="accent2"/>
                </a:solidFill>
              </a:rPr>
              <a:t> POP(S)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</a:rPr>
              <a:t>	      PUSH(p</a:t>
            </a:r>
            <a:r>
              <a:rPr lang="en-US" sz="2400" b="0" baseline="-25000">
                <a:solidFill>
                  <a:schemeClr val="accent2"/>
                </a:solidFill>
              </a:rPr>
              <a:t>i</a:t>
            </a:r>
            <a:r>
              <a:rPr lang="en-US" sz="2400" b="0">
                <a:solidFill>
                  <a:schemeClr val="accent2"/>
                </a:solidFill>
              </a:rPr>
              <a:t>,S)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</a:rPr>
              <a:t>	 </a:t>
            </a:r>
            <a:r>
              <a:rPr lang="en-US" sz="2400">
                <a:solidFill>
                  <a:schemeClr val="tx1"/>
                </a:solidFill>
              </a:rPr>
              <a:t>end-for</a:t>
            </a: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365125" y="5680075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tx1"/>
                </a:solidFill>
              </a:rPr>
              <a:t>Step 3: </a:t>
            </a:r>
            <a:r>
              <a:rPr lang="en-US" sz="2400">
                <a:solidFill>
                  <a:schemeClr val="tx1"/>
                </a:solidFill>
              </a:rPr>
              <a:t>return</a:t>
            </a:r>
            <a:r>
              <a:rPr lang="en-US" sz="2400" b="0">
                <a:solidFill>
                  <a:schemeClr val="accent2"/>
                </a:solidFill>
              </a:rPr>
              <a:t> S</a:t>
            </a:r>
            <a:r>
              <a:rPr lang="en-US" sz="2400" b="0">
                <a:solidFill>
                  <a:schemeClr val="tx1"/>
                </a:solidFill>
              </a:rPr>
              <a:t>     </a:t>
            </a:r>
            <a:r>
              <a:rPr lang="en-US" sz="2000" b="0">
                <a:solidFill>
                  <a:srgbClr val="FF0000"/>
                </a:solidFill>
              </a:rPr>
              <a:t>(* vertices of CH(p</a:t>
            </a:r>
            <a:r>
              <a:rPr lang="en-US" sz="2000" b="0" baseline="-25000">
                <a:solidFill>
                  <a:srgbClr val="FF0000"/>
                </a:solidFill>
              </a:rPr>
              <a:t>1</a:t>
            </a:r>
            <a:r>
              <a:rPr lang="en-US" sz="2000" b="0">
                <a:solidFill>
                  <a:srgbClr val="FF0000"/>
                </a:solidFill>
              </a:rPr>
              <a:t> .. p</a:t>
            </a:r>
            <a:r>
              <a:rPr lang="en-US" sz="2000" b="0" baseline="-25000">
                <a:solidFill>
                  <a:srgbClr val="FF0000"/>
                </a:solidFill>
              </a:rPr>
              <a:t>n</a:t>
            </a:r>
            <a:r>
              <a:rPr lang="en-US" sz="2400" b="0" baseline="-25000">
                <a:solidFill>
                  <a:srgbClr val="000066"/>
                </a:solidFill>
              </a:rPr>
              <a:t> </a:t>
            </a:r>
            <a:r>
              <a:rPr lang="en-US" sz="2000" b="0">
                <a:solidFill>
                  <a:srgbClr val="FF0000"/>
                </a:solidFill>
              </a:rPr>
              <a:t>) in CCW order *)</a:t>
            </a:r>
          </a:p>
        </p:txBody>
      </p:sp>
      <p:sp>
        <p:nvSpPr>
          <p:cNvPr id="205855" name="Rectangle 31"/>
          <p:cNvSpPr>
            <a:spLocks noChangeArrowheads="1"/>
          </p:cNvSpPr>
          <p:nvPr/>
        </p:nvSpPr>
        <p:spPr bwMode="auto">
          <a:xfrm rot="-5400000">
            <a:off x="332582" y="4620418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05856" name="Rectangle 32"/>
          <p:cNvSpPr>
            <a:spLocks noChangeArrowheads="1"/>
          </p:cNvSpPr>
          <p:nvPr/>
        </p:nvSpPr>
        <p:spPr bwMode="auto">
          <a:xfrm rot="-5400000">
            <a:off x="408782" y="6220618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05857" name="Rectangle 3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4572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Algorithm </a:t>
            </a:r>
            <a:r>
              <a:rPr lang="en-US" sz="2800" dirty="0">
                <a:solidFill>
                  <a:srgbClr val="0000FF"/>
                </a:solidFill>
              </a:rPr>
              <a:t>Graham-Scan (p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 .. </a:t>
            </a:r>
            <a:r>
              <a:rPr lang="en-US" sz="2800" dirty="0" err="1">
                <a:solidFill>
                  <a:srgbClr val="0000FF"/>
                </a:solidFill>
              </a:rPr>
              <a:t>p</a:t>
            </a:r>
            <a:r>
              <a:rPr lang="en-US" sz="2800" baseline="-25000" dirty="0" err="1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     [1972]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2" grpId="0" autoUpdateAnimBg="0"/>
      <p:bldP spid="205853" grpId="0" autoUpdateAnimBg="0"/>
      <p:bldP spid="205854" grpId="0" autoUpdateAnimBg="0"/>
      <p:bldP spid="205855" grpId="0" autoUpdateAnimBg="0"/>
      <p:bldP spid="2058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517525" y="66675"/>
            <a:ext cx="5403850" cy="5286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Graham-Scan :   </a:t>
            </a:r>
            <a:r>
              <a:rPr lang="en-US" sz="2800" b="0" dirty="0">
                <a:solidFill>
                  <a:srgbClr val="FF5050"/>
                </a:solidFill>
              </a:rPr>
              <a:t>a snapshot of step 2</a:t>
            </a:r>
          </a:p>
        </p:txBody>
      </p:sp>
      <p:sp>
        <p:nvSpPr>
          <p:cNvPr id="206851" name="Line 3"/>
          <p:cNvSpPr>
            <a:spLocks noChangeShapeType="1"/>
          </p:cNvSpPr>
          <p:nvPr/>
        </p:nvSpPr>
        <p:spPr bwMode="auto">
          <a:xfrm flipH="1" flipV="1">
            <a:off x="1600200" y="1905000"/>
            <a:ext cx="11430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1600200" y="1905000"/>
            <a:ext cx="2133600" cy="838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3733800" y="2743200"/>
            <a:ext cx="3048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4038600" y="3200400"/>
            <a:ext cx="762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 flipV="1">
            <a:off x="2743200" y="3886200"/>
            <a:ext cx="137160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56" name="Line 8"/>
          <p:cNvSpPr>
            <a:spLocks noChangeShapeType="1"/>
          </p:cNvSpPr>
          <p:nvPr/>
        </p:nvSpPr>
        <p:spPr bwMode="auto">
          <a:xfrm flipV="1">
            <a:off x="2743200" y="3200400"/>
            <a:ext cx="1295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2743200" y="2743200"/>
            <a:ext cx="9906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 flipH="1" flipV="1">
            <a:off x="3200400" y="2667000"/>
            <a:ext cx="533400" cy="76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 flipH="1">
            <a:off x="2667000" y="2667000"/>
            <a:ext cx="533400" cy="228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H="1">
            <a:off x="2362200" y="2895600"/>
            <a:ext cx="304800" cy="609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 flipV="1">
            <a:off x="2743200" y="2667000"/>
            <a:ext cx="4572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flipH="1" flipV="1">
            <a:off x="2667000" y="2895600"/>
            <a:ext cx="76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 flipH="1" flipV="1">
            <a:off x="2362200" y="3505200"/>
            <a:ext cx="3810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H="1" flipV="1">
            <a:off x="1600200" y="1905000"/>
            <a:ext cx="1600200" cy="762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 flipH="1" flipV="1">
            <a:off x="1600200" y="1905000"/>
            <a:ext cx="106680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 flipH="1" flipV="1">
            <a:off x="1600200" y="1905000"/>
            <a:ext cx="762000" cy="1600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5470525" y="49942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tx1"/>
                </a:solidFill>
              </a:rPr>
              <a:t>Stack S</a:t>
            </a:r>
          </a:p>
        </p:txBody>
      </p:sp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5638800" y="1524000"/>
            <a:ext cx="4381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400" b="0">
              <a:solidFill>
                <a:schemeClr val="tx1"/>
              </a:solidFill>
            </a:endParaRP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p</a:t>
            </a:r>
            <a:r>
              <a:rPr lang="en-US" sz="2400" b="0" baseline="-25000">
                <a:solidFill>
                  <a:schemeClr val="tx1"/>
                </a:solidFill>
              </a:rPr>
              <a:t>7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p</a:t>
            </a:r>
            <a:r>
              <a:rPr lang="en-US" sz="2400" b="0" baseline="-25000">
                <a:solidFill>
                  <a:schemeClr val="tx1"/>
                </a:solidFill>
              </a:rPr>
              <a:t>6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p</a:t>
            </a:r>
            <a:r>
              <a:rPr lang="en-US" sz="2400" b="0" baseline="-25000">
                <a:solidFill>
                  <a:schemeClr val="tx1"/>
                </a:solidFill>
              </a:rPr>
              <a:t>5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p</a:t>
            </a:r>
            <a:r>
              <a:rPr lang="en-US" sz="2400" b="0" baseline="-25000">
                <a:solidFill>
                  <a:schemeClr val="tx1"/>
                </a:solidFill>
              </a:rPr>
              <a:t>4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p</a:t>
            </a:r>
            <a:r>
              <a:rPr lang="en-US" sz="2400" b="0" baseline="-25000">
                <a:solidFill>
                  <a:schemeClr val="tx1"/>
                </a:solidFill>
              </a:rPr>
              <a:t>3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p</a:t>
            </a:r>
            <a:r>
              <a:rPr lang="en-US" sz="2400" b="0" baseline="-25000">
                <a:solidFill>
                  <a:schemeClr val="tx1"/>
                </a:solidFill>
              </a:rPr>
              <a:t>2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p</a:t>
            </a:r>
            <a:r>
              <a:rPr lang="en-US" sz="2400" b="0" baseline="-25000">
                <a:solidFill>
                  <a:schemeClr val="tx1"/>
                </a:solidFill>
              </a:rPr>
              <a:t>1</a:t>
            </a:r>
          </a:p>
          <a:p>
            <a:pPr algn="l"/>
            <a:endParaRPr lang="en-US" sz="2400" b="0" baseline="-25000">
              <a:solidFill>
                <a:schemeClr val="tx1"/>
              </a:solidFill>
            </a:endParaRP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2895600" y="553561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</a:rPr>
              <a:t>p</a:t>
            </a:r>
            <a:r>
              <a:rPr lang="en-US" sz="2000" b="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4114800" y="37338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</a:rPr>
              <a:t>p</a:t>
            </a:r>
            <a:r>
              <a:rPr lang="en-US" sz="2000" b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6871" name="Rectangle 23"/>
          <p:cNvSpPr>
            <a:spLocks noChangeArrowheads="1"/>
          </p:cNvSpPr>
          <p:nvPr/>
        </p:nvSpPr>
        <p:spPr bwMode="auto">
          <a:xfrm>
            <a:off x="4038600" y="29718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</a:rPr>
              <a:t>p</a:t>
            </a:r>
            <a:r>
              <a:rPr lang="en-US" sz="2000" b="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6872" name="Rectangle 24"/>
          <p:cNvSpPr>
            <a:spLocks noChangeArrowheads="1"/>
          </p:cNvSpPr>
          <p:nvPr/>
        </p:nvSpPr>
        <p:spPr bwMode="auto">
          <a:xfrm>
            <a:off x="3733800" y="24384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</a:rPr>
              <a:t>p</a:t>
            </a:r>
            <a:r>
              <a:rPr lang="en-US" sz="2000" b="0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6873" name="Rectangle 25"/>
          <p:cNvSpPr>
            <a:spLocks noChangeArrowheads="1"/>
          </p:cNvSpPr>
          <p:nvPr/>
        </p:nvSpPr>
        <p:spPr bwMode="auto">
          <a:xfrm>
            <a:off x="3124200" y="25908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</a:rPr>
              <a:t>p</a:t>
            </a:r>
            <a:r>
              <a:rPr lang="en-US" sz="2000" b="0" baseline="-250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6874" name="Rectangle 26"/>
          <p:cNvSpPr>
            <a:spLocks noChangeArrowheads="1"/>
          </p:cNvSpPr>
          <p:nvPr/>
        </p:nvSpPr>
        <p:spPr bwMode="auto">
          <a:xfrm>
            <a:off x="2667000" y="27432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</a:rPr>
              <a:t>p</a:t>
            </a:r>
            <a:r>
              <a:rPr lang="en-US" sz="2000" b="0" baseline="-250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2362200" y="3276600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</a:rPr>
              <a:t>p</a:t>
            </a:r>
            <a:r>
              <a:rPr lang="en-US" sz="2000" b="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1219200" y="1752600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</a:rPr>
              <a:t>p</a:t>
            </a:r>
            <a:r>
              <a:rPr lang="en-US" sz="2000" b="0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06877" name="Line 29"/>
          <p:cNvSpPr>
            <a:spLocks noChangeShapeType="1"/>
          </p:cNvSpPr>
          <p:nvPr/>
        </p:nvSpPr>
        <p:spPr bwMode="auto">
          <a:xfrm>
            <a:off x="5562600" y="1524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78" name="Line 30"/>
          <p:cNvSpPr>
            <a:spLocks noChangeShapeType="1"/>
          </p:cNvSpPr>
          <p:nvPr/>
        </p:nvSpPr>
        <p:spPr bwMode="auto">
          <a:xfrm>
            <a:off x="6172200" y="1524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79" name="Line 31"/>
          <p:cNvSpPr>
            <a:spLocks noChangeShapeType="1"/>
          </p:cNvSpPr>
          <p:nvPr/>
        </p:nvSpPr>
        <p:spPr bwMode="auto">
          <a:xfrm flipH="1">
            <a:off x="5562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80" name="Line 32"/>
          <p:cNvSpPr>
            <a:spLocks noChangeShapeType="1"/>
          </p:cNvSpPr>
          <p:nvPr/>
        </p:nvSpPr>
        <p:spPr bwMode="auto">
          <a:xfrm flipV="1">
            <a:off x="5562600" y="1981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81" name="Line 33"/>
          <p:cNvSpPr>
            <a:spLocks noChangeShapeType="1"/>
          </p:cNvSpPr>
          <p:nvPr/>
        </p:nvSpPr>
        <p:spPr bwMode="auto">
          <a:xfrm flipV="1">
            <a:off x="5562600" y="2362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82" name="Line 34"/>
          <p:cNvSpPr>
            <a:spLocks noChangeShapeType="1"/>
          </p:cNvSpPr>
          <p:nvPr/>
        </p:nvSpPr>
        <p:spPr bwMode="auto">
          <a:xfrm flipV="1">
            <a:off x="5562600" y="2743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83" name="Rectangle 35"/>
          <p:cNvSpPr>
            <a:spLocks noChangeArrowheads="1"/>
          </p:cNvSpPr>
          <p:nvPr/>
        </p:nvSpPr>
        <p:spPr bwMode="auto">
          <a:xfrm>
            <a:off x="5638800" y="14478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accent2"/>
                </a:solidFill>
              </a:rPr>
              <a:t>p</a:t>
            </a:r>
            <a:r>
              <a:rPr lang="en-US" sz="2400" b="0" baseline="-250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206884" name="Line 36"/>
          <p:cNvSpPr>
            <a:spLocks noChangeShapeType="1"/>
          </p:cNvSpPr>
          <p:nvPr/>
        </p:nvSpPr>
        <p:spPr bwMode="auto">
          <a:xfrm>
            <a:off x="1600200" y="1905000"/>
            <a:ext cx="21336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85" name="Line 37"/>
          <p:cNvSpPr>
            <a:spLocks noChangeShapeType="1"/>
          </p:cNvSpPr>
          <p:nvPr/>
        </p:nvSpPr>
        <p:spPr bwMode="auto">
          <a:xfrm flipH="1">
            <a:off x="2362200" y="2895600"/>
            <a:ext cx="304800" cy="6096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86" name="Line 38"/>
          <p:cNvSpPr>
            <a:spLocks noChangeShapeType="1"/>
          </p:cNvSpPr>
          <p:nvPr/>
        </p:nvSpPr>
        <p:spPr bwMode="auto">
          <a:xfrm flipH="1">
            <a:off x="2667000" y="2667000"/>
            <a:ext cx="533400" cy="2286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6887" name="Line 39"/>
          <p:cNvSpPr>
            <a:spLocks noChangeShapeType="1"/>
          </p:cNvSpPr>
          <p:nvPr/>
        </p:nvSpPr>
        <p:spPr bwMode="auto">
          <a:xfrm flipH="1" flipV="1">
            <a:off x="3200400" y="2667000"/>
            <a:ext cx="533400" cy="762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/>
      <p:bldP spid="206864" grpId="0" animBg="1"/>
      <p:bldP spid="206865" grpId="0" animBg="1"/>
      <p:bldP spid="206866" grpId="0" animBg="1"/>
      <p:bldP spid="206880" grpId="0" animBg="1"/>
      <p:bldP spid="206881" grpId="0" animBg="1"/>
      <p:bldP spid="206882" grpId="0" animBg="1"/>
      <p:bldP spid="206883" grpId="0" autoUpdateAnimBg="0"/>
      <p:bldP spid="206884" grpId="0" animBg="1"/>
      <p:bldP spid="206885" grpId="0" animBg="1"/>
      <p:bldP spid="206886" grpId="0" animBg="1"/>
      <p:bldP spid="2068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3352800" y="1447800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Symbol" pitchFamily="18" charset="2"/>
              <a:buNone/>
            </a:pPr>
            <a:r>
              <a:rPr lang="en-US" sz="2400" b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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7010400" cy="4762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>
              <a:buFont typeface="Symbol" pitchFamily="18" charset="2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Sort: X = (x</a:t>
            </a:r>
            <a:r>
              <a:rPr lang="en-US" sz="2400" b="0" baseline="-25000" dirty="0">
                <a:solidFill>
                  <a:schemeClr val="accent2"/>
                </a:solidFill>
              </a:rPr>
              <a:t>1</a:t>
            </a:r>
            <a:r>
              <a:rPr lang="en-US" sz="2400" b="0" dirty="0">
                <a:solidFill>
                  <a:schemeClr val="accent2"/>
                </a:solidFill>
              </a:rPr>
              <a:t>, x</a:t>
            </a:r>
            <a:r>
              <a:rPr lang="en-US" sz="2400" b="0" baseline="-25000" dirty="0">
                <a:solidFill>
                  <a:schemeClr val="accent2"/>
                </a:solidFill>
              </a:rPr>
              <a:t>2</a:t>
            </a:r>
            <a:r>
              <a:rPr lang="en-US" sz="2400" b="0" dirty="0">
                <a:solidFill>
                  <a:schemeClr val="accent2"/>
                </a:solidFill>
              </a:rPr>
              <a:t>, … , </a:t>
            </a:r>
            <a:r>
              <a:rPr lang="en-US" sz="2400" b="0" dirty="0" err="1">
                <a:solidFill>
                  <a:schemeClr val="accent2"/>
                </a:solidFill>
              </a:rPr>
              <a:t>x</a:t>
            </a:r>
            <a:r>
              <a:rPr lang="en-US" sz="2400" b="0" baseline="-25000" dirty="0" err="1">
                <a:solidFill>
                  <a:schemeClr val="accent2"/>
                </a:solidFill>
              </a:rPr>
              <a:t>n</a:t>
            </a:r>
            <a:r>
              <a:rPr lang="en-US" sz="2400" b="0" dirty="0">
                <a:solidFill>
                  <a:schemeClr val="tx1"/>
                </a:solidFill>
              </a:rPr>
              <a:t> )  </a:t>
            </a:r>
            <a:r>
              <a:rPr lang="en-US" sz="1800" b="0" dirty="0">
                <a:solidFill>
                  <a:srgbClr val="FF5050"/>
                </a:solidFill>
              </a:rPr>
              <a:t>(n given real numbers on the x-axis)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822325" y="6003925"/>
            <a:ext cx="771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>
                <a:solidFill>
                  <a:srgbClr val="FF5050"/>
                </a:solidFill>
                <a:sym typeface="Symbol" pitchFamily="18" charset="2"/>
              </a:rPr>
              <a:t></a:t>
            </a:r>
            <a:r>
              <a:rPr lang="en-US" sz="2400" b="0">
                <a:solidFill>
                  <a:srgbClr val="FF5050"/>
                </a:solidFill>
              </a:rPr>
              <a:t>(n log n) = O(n) + T(n) + O(n)   </a:t>
            </a:r>
            <a:r>
              <a:rPr lang="en-US" sz="2400" b="0">
                <a:solidFill>
                  <a:srgbClr val="FF5050"/>
                </a:solidFill>
                <a:sym typeface="Symbol" pitchFamily="18" charset="2"/>
              </a:rPr>
              <a:t></a:t>
            </a:r>
            <a:r>
              <a:rPr lang="en-US" sz="2400" b="0">
                <a:solidFill>
                  <a:srgbClr val="FF5050"/>
                </a:solidFill>
              </a:rPr>
              <a:t>   T(n) = </a:t>
            </a:r>
            <a:r>
              <a:rPr lang="en-US" sz="2800" b="0">
                <a:solidFill>
                  <a:srgbClr val="FF5050"/>
                </a:solidFill>
                <a:sym typeface="Symbol" pitchFamily="18" charset="2"/>
              </a:rPr>
              <a:t></a:t>
            </a:r>
            <a:r>
              <a:rPr lang="en-US" sz="2400" b="0">
                <a:solidFill>
                  <a:srgbClr val="FF5050"/>
                </a:solidFill>
              </a:rPr>
              <a:t>(n log n).</a:t>
            </a:r>
            <a:endParaRPr lang="en-US" sz="2400" b="0">
              <a:solidFill>
                <a:schemeClr val="tx1"/>
              </a:solidFill>
            </a:endParaRPr>
          </a:p>
        </p:txBody>
      </p:sp>
      <p:grpSp>
        <p:nvGrpSpPr>
          <p:cNvPr id="207877" name="Group 5"/>
          <p:cNvGrpSpPr>
            <a:grpSpLocks/>
          </p:cNvGrpSpPr>
          <p:nvPr/>
        </p:nvGrpSpPr>
        <p:grpSpPr bwMode="auto">
          <a:xfrm>
            <a:off x="304800" y="1828800"/>
            <a:ext cx="8610600" cy="4038600"/>
            <a:chOff x="192" y="1152"/>
            <a:chExt cx="5424" cy="2544"/>
          </a:xfrm>
        </p:grpSpPr>
        <p:sp>
          <p:nvSpPr>
            <p:cNvPr id="207908" name="Rectangle 36"/>
            <p:cNvSpPr>
              <a:spLocks noChangeArrowheads="1"/>
            </p:cNvSpPr>
            <p:nvPr/>
          </p:nvSpPr>
          <p:spPr bwMode="auto">
            <a:xfrm>
              <a:off x="192" y="1152"/>
              <a:ext cx="5424" cy="254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78" name="Text Box 6"/>
            <p:cNvSpPr txBox="1">
              <a:spLocks noChangeArrowheads="1"/>
            </p:cNvSpPr>
            <p:nvPr/>
          </p:nvSpPr>
          <p:spPr bwMode="auto">
            <a:xfrm>
              <a:off x="326" y="3338"/>
              <a:ext cx="5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Step 3: </a:t>
              </a:r>
              <a:r>
                <a:rPr lang="en-US" sz="2400" b="0">
                  <a:solidFill>
                    <a:srgbClr val="0000FF"/>
                  </a:solidFill>
                </a:rPr>
                <a:t>Sorted(X) can be obtained from CH(P) in O(n) added time.</a:t>
              </a:r>
            </a:p>
          </p:txBody>
        </p:sp>
        <p:sp>
          <p:nvSpPr>
            <p:cNvPr id="207879" name="Line 7"/>
            <p:cNvSpPr>
              <a:spLocks noChangeShapeType="1"/>
            </p:cNvSpPr>
            <p:nvPr/>
          </p:nvSpPr>
          <p:spPr bwMode="auto">
            <a:xfrm>
              <a:off x="384" y="3024"/>
              <a:ext cx="4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0" name="Line 8"/>
            <p:cNvSpPr>
              <a:spLocks noChangeShapeType="1"/>
            </p:cNvSpPr>
            <p:nvPr/>
          </p:nvSpPr>
          <p:spPr bwMode="auto">
            <a:xfrm flipV="1">
              <a:off x="2448" y="1776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1" name="Freeform 9"/>
            <p:cNvSpPr>
              <a:spLocks/>
            </p:cNvSpPr>
            <p:nvPr/>
          </p:nvSpPr>
          <p:spPr bwMode="auto">
            <a:xfrm>
              <a:off x="2448" y="1759"/>
              <a:ext cx="1670" cy="1265"/>
            </a:xfrm>
            <a:custGeom>
              <a:avLst/>
              <a:gdLst>
                <a:gd name="T0" fmla="*/ 0 w 1670"/>
                <a:gd name="T1" fmla="*/ 1265 h 1265"/>
                <a:gd name="T2" fmla="*/ 138 w 1670"/>
                <a:gd name="T3" fmla="*/ 1250 h 1265"/>
                <a:gd name="T4" fmla="*/ 218 w 1670"/>
                <a:gd name="T5" fmla="*/ 1237 h 1265"/>
                <a:gd name="T6" fmla="*/ 303 w 1670"/>
                <a:gd name="T7" fmla="*/ 1225 h 1265"/>
                <a:gd name="T8" fmla="*/ 528 w 1670"/>
                <a:gd name="T9" fmla="*/ 1169 h 1265"/>
                <a:gd name="T10" fmla="*/ 816 w 1670"/>
                <a:gd name="T11" fmla="*/ 1025 h 1265"/>
                <a:gd name="T12" fmla="*/ 1104 w 1670"/>
                <a:gd name="T13" fmla="*/ 833 h 1265"/>
                <a:gd name="T14" fmla="*/ 1271 w 1670"/>
                <a:gd name="T15" fmla="*/ 674 h 1265"/>
                <a:gd name="T16" fmla="*/ 1351 w 1670"/>
                <a:gd name="T17" fmla="*/ 576 h 1265"/>
                <a:gd name="T18" fmla="*/ 1443 w 1670"/>
                <a:gd name="T19" fmla="*/ 465 h 1265"/>
                <a:gd name="T20" fmla="*/ 1536 w 1670"/>
                <a:gd name="T21" fmla="*/ 305 h 1265"/>
                <a:gd name="T22" fmla="*/ 1621 w 1670"/>
                <a:gd name="T23" fmla="*/ 147 h 1265"/>
                <a:gd name="T24" fmla="*/ 1670 w 1670"/>
                <a:gd name="T25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0" h="1265">
                  <a:moveTo>
                    <a:pt x="0" y="1265"/>
                  </a:moveTo>
                  <a:lnTo>
                    <a:pt x="138" y="1250"/>
                  </a:lnTo>
                  <a:lnTo>
                    <a:pt x="218" y="1237"/>
                  </a:lnTo>
                  <a:lnTo>
                    <a:pt x="303" y="1225"/>
                  </a:lnTo>
                  <a:lnTo>
                    <a:pt x="528" y="1169"/>
                  </a:lnTo>
                  <a:lnTo>
                    <a:pt x="816" y="1025"/>
                  </a:lnTo>
                  <a:lnTo>
                    <a:pt x="1104" y="833"/>
                  </a:lnTo>
                  <a:lnTo>
                    <a:pt x="1271" y="674"/>
                  </a:lnTo>
                  <a:lnTo>
                    <a:pt x="1351" y="576"/>
                  </a:lnTo>
                  <a:lnTo>
                    <a:pt x="1443" y="465"/>
                  </a:lnTo>
                  <a:lnTo>
                    <a:pt x="1536" y="305"/>
                  </a:lnTo>
                  <a:lnTo>
                    <a:pt x="1621" y="147"/>
                  </a:lnTo>
                  <a:lnTo>
                    <a:pt x="167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2" name="Freeform 10"/>
            <p:cNvSpPr>
              <a:spLocks/>
            </p:cNvSpPr>
            <p:nvPr/>
          </p:nvSpPr>
          <p:spPr bwMode="auto">
            <a:xfrm>
              <a:off x="723" y="1857"/>
              <a:ext cx="1725" cy="1167"/>
            </a:xfrm>
            <a:custGeom>
              <a:avLst/>
              <a:gdLst>
                <a:gd name="T0" fmla="*/ 1725 w 1725"/>
                <a:gd name="T1" fmla="*/ 1167 h 1167"/>
                <a:gd name="T2" fmla="*/ 1563 w 1725"/>
                <a:gd name="T3" fmla="*/ 1152 h 1167"/>
                <a:gd name="T4" fmla="*/ 1409 w 1725"/>
                <a:gd name="T5" fmla="*/ 1127 h 1167"/>
                <a:gd name="T6" fmla="*/ 1281 w 1725"/>
                <a:gd name="T7" fmla="*/ 1103 h 1167"/>
                <a:gd name="T8" fmla="*/ 1182 w 1725"/>
                <a:gd name="T9" fmla="*/ 1078 h 1167"/>
                <a:gd name="T10" fmla="*/ 1030 w 1725"/>
                <a:gd name="T11" fmla="*/ 1017 h 1167"/>
                <a:gd name="T12" fmla="*/ 886 w 1725"/>
                <a:gd name="T13" fmla="*/ 945 h 1167"/>
                <a:gd name="T14" fmla="*/ 589 w 1725"/>
                <a:gd name="T15" fmla="*/ 768 h 1167"/>
                <a:gd name="T16" fmla="*/ 441 w 1725"/>
                <a:gd name="T17" fmla="*/ 643 h 1167"/>
                <a:gd name="T18" fmla="*/ 343 w 1725"/>
                <a:gd name="T19" fmla="*/ 547 h 1167"/>
                <a:gd name="T20" fmla="*/ 145 w 1725"/>
                <a:gd name="T21" fmla="*/ 281 h 1167"/>
                <a:gd name="T22" fmla="*/ 55 w 1725"/>
                <a:gd name="T23" fmla="*/ 128 h 1167"/>
                <a:gd name="T24" fmla="*/ 0 w 1725"/>
                <a:gd name="T25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5" h="1167">
                  <a:moveTo>
                    <a:pt x="1725" y="1167"/>
                  </a:moveTo>
                  <a:lnTo>
                    <a:pt x="1563" y="1152"/>
                  </a:lnTo>
                  <a:lnTo>
                    <a:pt x="1409" y="1127"/>
                  </a:lnTo>
                  <a:lnTo>
                    <a:pt x="1281" y="1103"/>
                  </a:lnTo>
                  <a:lnTo>
                    <a:pt x="1182" y="1078"/>
                  </a:lnTo>
                  <a:lnTo>
                    <a:pt x="1030" y="1017"/>
                  </a:lnTo>
                  <a:lnTo>
                    <a:pt x="886" y="945"/>
                  </a:lnTo>
                  <a:lnTo>
                    <a:pt x="589" y="768"/>
                  </a:lnTo>
                  <a:lnTo>
                    <a:pt x="441" y="643"/>
                  </a:lnTo>
                  <a:lnTo>
                    <a:pt x="343" y="547"/>
                  </a:lnTo>
                  <a:lnTo>
                    <a:pt x="145" y="281"/>
                  </a:lnTo>
                  <a:lnTo>
                    <a:pt x="55" y="12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3" name="Line 11"/>
            <p:cNvSpPr>
              <a:spLocks noChangeShapeType="1"/>
            </p:cNvSpPr>
            <p:nvPr/>
          </p:nvSpPr>
          <p:spPr bwMode="auto">
            <a:xfrm>
              <a:off x="864" y="2160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4" name="Line 12"/>
            <p:cNvSpPr>
              <a:spLocks noChangeShapeType="1"/>
            </p:cNvSpPr>
            <p:nvPr/>
          </p:nvSpPr>
          <p:spPr bwMode="auto">
            <a:xfrm>
              <a:off x="1440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5" name="Line 13"/>
            <p:cNvSpPr>
              <a:spLocks noChangeShapeType="1"/>
            </p:cNvSpPr>
            <p:nvPr/>
          </p:nvSpPr>
          <p:spPr bwMode="auto">
            <a:xfrm>
              <a:off x="2976" y="2928"/>
              <a:ext cx="0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6" name="Line 14"/>
            <p:cNvSpPr>
              <a:spLocks noChangeShapeType="1"/>
            </p:cNvSpPr>
            <p:nvPr/>
          </p:nvSpPr>
          <p:spPr bwMode="auto">
            <a:xfrm flipV="1">
              <a:off x="3984" y="2064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7" name="Line 15"/>
            <p:cNvSpPr>
              <a:spLocks noChangeShapeType="1"/>
            </p:cNvSpPr>
            <p:nvPr/>
          </p:nvSpPr>
          <p:spPr bwMode="auto">
            <a:xfrm>
              <a:off x="3552" y="2592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8" name="Freeform 16"/>
            <p:cNvSpPr>
              <a:spLocks/>
            </p:cNvSpPr>
            <p:nvPr/>
          </p:nvSpPr>
          <p:spPr bwMode="auto">
            <a:xfrm>
              <a:off x="864" y="2064"/>
              <a:ext cx="3120" cy="864"/>
            </a:xfrm>
            <a:custGeom>
              <a:avLst/>
              <a:gdLst>
                <a:gd name="T0" fmla="*/ 0 w 3120"/>
                <a:gd name="T1" fmla="*/ 96 h 864"/>
                <a:gd name="T2" fmla="*/ 576 w 3120"/>
                <a:gd name="T3" fmla="*/ 624 h 864"/>
                <a:gd name="T4" fmla="*/ 2112 w 3120"/>
                <a:gd name="T5" fmla="*/ 864 h 864"/>
                <a:gd name="T6" fmla="*/ 2688 w 3120"/>
                <a:gd name="T7" fmla="*/ 528 h 864"/>
                <a:gd name="T8" fmla="*/ 3120 w 3120"/>
                <a:gd name="T9" fmla="*/ 0 h 864"/>
                <a:gd name="T10" fmla="*/ 0 w 3120"/>
                <a:gd name="T11" fmla="*/ 9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0" h="864">
                  <a:moveTo>
                    <a:pt x="0" y="96"/>
                  </a:moveTo>
                  <a:lnTo>
                    <a:pt x="576" y="624"/>
                  </a:lnTo>
                  <a:lnTo>
                    <a:pt x="2112" y="864"/>
                  </a:lnTo>
                  <a:lnTo>
                    <a:pt x="2688" y="528"/>
                  </a:lnTo>
                  <a:lnTo>
                    <a:pt x="312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816" y="297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816" y="2112"/>
              <a:ext cx="96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3936" y="297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2" name="Oval 20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3" name="Oval 21"/>
            <p:cNvSpPr>
              <a:spLocks noChangeArrowheads="1"/>
            </p:cNvSpPr>
            <p:nvPr/>
          </p:nvSpPr>
          <p:spPr bwMode="auto">
            <a:xfrm>
              <a:off x="2928" y="297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1392" y="297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5" name="Oval 23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3504" y="2544"/>
              <a:ext cx="96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7" name="Oval 25"/>
            <p:cNvSpPr>
              <a:spLocks noChangeArrowheads="1"/>
            </p:cNvSpPr>
            <p:nvPr/>
          </p:nvSpPr>
          <p:spPr bwMode="auto">
            <a:xfrm>
              <a:off x="2928" y="2880"/>
              <a:ext cx="96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8" name="Oval 26"/>
            <p:cNvSpPr>
              <a:spLocks noChangeArrowheads="1"/>
            </p:cNvSpPr>
            <p:nvPr/>
          </p:nvSpPr>
          <p:spPr bwMode="auto">
            <a:xfrm>
              <a:off x="1392" y="2640"/>
              <a:ext cx="96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7899" name="Text Box 27"/>
            <p:cNvSpPr txBox="1">
              <a:spLocks noChangeArrowheads="1"/>
            </p:cNvSpPr>
            <p:nvPr/>
          </p:nvSpPr>
          <p:spPr bwMode="auto">
            <a:xfrm>
              <a:off x="2486" y="16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07900" name="Text Box 28"/>
            <p:cNvSpPr txBox="1">
              <a:spLocks noChangeArrowheads="1"/>
            </p:cNvSpPr>
            <p:nvPr/>
          </p:nvSpPr>
          <p:spPr bwMode="auto">
            <a:xfrm>
              <a:off x="5126" y="28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7901" name="Text Box 29"/>
            <p:cNvSpPr txBox="1">
              <a:spLocks noChangeArrowheads="1"/>
            </p:cNvSpPr>
            <p:nvPr/>
          </p:nvSpPr>
          <p:spPr bwMode="auto">
            <a:xfrm>
              <a:off x="4368" y="2064"/>
              <a:ext cx="776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bg2"/>
                  </a:solidFill>
                </a:rPr>
                <a:t>y = x</a:t>
              </a:r>
              <a:r>
                <a:rPr lang="en-US" sz="2400" b="0" baseline="30000">
                  <a:solidFill>
                    <a:schemeClr val="bg2"/>
                  </a:solidFill>
                </a:rPr>
                <a:t>2</a:t>
              </a:r>
            </a:p>
            <a:p>
              <a:pPr algn="l"/>
              <a:r>
                <a:rPr lang="en-US" sz="2400" b="0">
                  <a:solidFill>
                    <a:schemeClr val="bg2"/>
                  </a:solidFill>
                </a:rPr>
                <a:t>parabola</a:t>
              </a:r>
            </a:p>
            <a:p>
              <a:pPr algn="l"/>
              <a:r>
                <a:rPr lang="en-US" sz="2000" b="0">
                  <a:solidFill>
                    <a:schemeClr val="bg2"/>
                  </a:solidFill>
                </a:rPr>
                <a:t>(convex)</a:t>
              </a:r>
            </a:p>
          </p:txBody>
        </p:sp>
        <p:sp>
          <p:nvSpPr>
            <p:cNvPr id="207902" name="Rectangle 30"/>
            <p:cNvSpPr>
              <a:spLocks noChangeArrowheads="1"/>
            </p:cNvSpPr>
            <p:nvPr/>
          </p:nvSpPr>
          <p:spPr bwMode="auto">
            <a:xfrm>
              <a:off x="1584" y="2304"/>
              <a:ext cx="1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CH (  p</a:t>
              </a:r>
              <a:r>
                <a:rPr lang="en-US" sz="2400" b="0" baseline="-25000">
                  <a:solidFill>
                    <a:schemeClr val="tx1"/>
                  </a:solidFill>
                </a:rPr>
                <a:t>1</a:t>
              </a:r>
              <a:r>
                <a:rPr lang="en-US" sz="2400" b="0">
                  <a:solidFill>
                    <a:schemeClr val="tx1"/>
                  </a:solidFill>
                </a:rPr>
                <a:t>, … , p</a:t>
              </a:r>
              <a:r>
                <a:rPr lang="en-US" sz="2400" b="0" baseline="-25000">
                  <a:solidFill>
                    <a:schemeClr val="tx1"/>
                  </a:solidFill>
                </a:rPr>
                <a:t>n</a:t>
              </a:r>
              <a:r>
                <a:rPr lang="en-US" sz="2400" b="0">
                  <a:solidFill>
                    <a:schemeClr val="tx1"/>
                  </a:solidFill>
                </a:rPr>
                <a:t> )</a:t>
              </a:r>
            </a:p>
          </p:txBody>
        </p:sp>
        <p:sp>
          <p:nvSpPr>
            <p:cNvPr id="207903" name="Rectangle 31"/>
            <p:cNvSpPr>
              <a:spLocks noChangeArrowheads="1"/>
            </p:cNvSpPr>
            <p:nvPr/>
          </p:nvSpPr>
          <p:spPr bwMode="auto">
            <a:xfrm>
              <a:off x="576" y="20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p</a:t>
              </a:r>
              <a:r>
                <a:rPr lang="en-US" sz="2400" b="0" baseline="-25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207904" name="Rectangle 32"/>
            <p:cNvSpPr>
              <a:spLocks noChangeArrowheads="1"/>
            </p:cNvSpPr>
            <p:nvPr/>
          </p:nvSpPr>
          <p:spPr bwMode="auto">
            <a:xfrm>
              <a:off x="624" y="2688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x</a:t>
              </a:r>
              <a:r>
                <a:rPr lang="en-US" sz="2400" b="0" baseline="-25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207905" name="Line 33"/>
            <p:cNvSpPr>
              <a:spLocks noChangeShapeType="1"/>
            </p:cNvSpPr>
            <p:nvPr/>
          </p:nvSpPr>
          <p:spPr bwMode="auto">
            <a:xfrm flipH="1" flipV="1">
              <a:off x="4128" y="1872"/>
              <a:ext cx="48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7906" name="Text Box 34"/>
            <p:cNvSpPr txBox="1">
              <a:spLocks noChangeArrowheads="1"/>
            </p:cNvSpPr>
            <p:nvPr/>
          </p:nvSpPr>
          <p:spPr bwMode="auto">
            <a:xfrm>
              <a:off x="288" y="1440"/>
              <a:ext cx="1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Step 2: </a:t>
              </a:r>
              <a:r>
                <a:rPr lang="en-US" sz="2400" b="0">
                  <a:solidFill>
                    <a:srgbClr val="0000FF"/>
                  </a:solidFill>
                </a:rPr>
                <a:t>Compute CH(P)</a:t>
              </a:r>
            </a:p>
          </p:txBody>
        </p:sp>
        <p:sp>
          <p:nvSpPr>
            <p:cNvPr id="207907" name="Text Box 35"/>
            <p:cNvSpPr txBox="1">
              <a:spLocks noChangeArrowheads="1"/>
            </p:cNvSpPr>
            <p:nvPr/>
          </p:nvSpPr>
          <p:spPr bwMode="auto">
            <a:xfrm>
              <a:off x="288" y="1152"/>
              <a:ext cx="47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buFont typeface="Symbol" pitchFamily="18" charset="2"/>
                <a:buNone/>
              </a:pPr>
              <a:r>
                <a:rPr lang="en-US" sz="2400" b="0">
                  <a:solidFill>
                    <a:schemeClr val="tx1"/>
                  </a:solidFill>
                </a:rPr>
                <a:t>Step 1:	</a:t>
              </a:r>
              <a:r>
                <a:rPr lang="en-US" sz="2400" b="0">
                  <a:solidFill>
                    <a:schemeClr val="accent2"/>
                  </a:solidFill>
                </a:rPr>
                <a:t> P </a:t>
              </a:r>
              <a:r>
                <a:rPr lang="en-US" sz="2400" b="0">
                  <a:solidFill>
                    <a:schemeClr val="accent2"/>
                  </a:solidFill>
                  <a:sym typeface="Symbol" pitchFamily="18" charset="2"/>
                </a:rPr>
                <a:t> </a:t>
              </a:r>
              <a:r>
                <a:rPr lang="en-US" sz="2400" b="0">
                  <a:solidFill>
                    <a:schemeClr val="accent2"/>
                  </a:solidFill>
                </a:rPr>
                <a:t>{p</a:t>
              </a:r>
              <a:r>
                <a:rPr lang="en-US" sz="2400" b="0" baseline="-25000">
                  <a:solidFill>
                    <a:schemeClr val="accent2"/>
                  </a:solidFill>
                </a:rPr>
                <a:t>1</a:t>
              </a:r>
              <a:r>
                <a:rPr lang="en-US" sz="2400" b="0">
                  <a:solidFill>
                    <a:schemeClr val="accent2"/>
                  </a:solidFill>
                </a:rPr>
                <a:t>, p</a:t>
              </a:r>
              <a:r>
                <a:rPr lang="en-US" sz="2400" b="0" baseline="-25000">
                  <a:solidFill>
                    <a:schemeClr val="accent2"/>
                  </a:solidFill>
                </a:rPr>
                <a:t>2</a:t>
              </a:r>
              <a:r>
                <a:rPr lang="en-US" sz="2400" b="0">
                  <a:solidFill>
                    <a:schemeClr val="accent2"/>
                  </a:solidFill>
                </a:rPr>
                <a:t> , … , p</a:t>
              </a:r>
              <a:r>
                <a:rPr lang="en-US" sz="2400" b="0" baseline="-25000">
                  <a:solidFill>
                    <a:schemeClr val="accent2"/>
                  </a:solidFill>
                </a:rPr>
                <a:t>n</a:t>
              </a:r>
              <a:r>
                <a:rPr lang="en-US" sz="2400" b="0">
                  <a:solidFill>
                    <a:schemeClr val="accent2"/>
                  </a:solidFill>
                </a:rPr>
                <a:t>},    where  p</a:t>
              </a:r>
              <a:r>
                <a:rPr lang="en-US" sz="2400" b="0" baseline="-25000">
                  <a:solidFill>
                    <a:schemeClr val="accent2"/>
                  </a:solidFill>
                </a:rPr>
                <a:t>j</a:t>
              </a:r>
              <a:r>
                <a:rPr lang="en-US" sz="2400" b="0">
                  <a:solidFill>
                    <a:schemeClr val="accent2"/>
                  </a:solidFill>
                </a:rPr>
                <a:t> = (x</a:t>
              </a:r>
              <a:r>
                <a:rPr lang="en-US" sz="2400" b="0" baseline="-25000">
                  <a:solidFill>
                    <a:schemeClr val="accent2"/>
                  </a:solidFill>
                </a:rPr>
                <a:t>j</a:t>
              </a:r>
              <a:r>
                <a:rPr lang="en-US" sz="2400" b="0">
                  <a:solidFill>
                    <a:schemeClr val="accent2"/>
                  </a:solidFill>
                </a:rPr>
                <a:t> , x</a:t>
              </a:r>
              <a:r>
                <a:rPr lang="en-US" sz="2400" b="0" baseline="-25000">
                  <a:solidFill>
                    <a:schemeClr val="accent2"/>
                  </a:solidFill>
                </a:rPr>
                <a:t>j</a:t>
              </a:r>
              <a:r>
                <a:rPr lang="en-US" sz="2400" b="0" baseline="30000">
                  <a:solidFill>
                    <a:schemeClr val="accent2"/>
                  </a:solidFill>
                </a:rPr>
                <a:t>2</a:t>
              </a:r>
              <a:r>
                <a:rPr lang="en-US" sz="2400" b="0">
                  <a:solidFill>
                    <a:schemeClr val="accent2"/>
                  </a:solidFill>
                </a:rPr>
                <a:t>),  j=1..n</a:t>
              </a:r>
            </a:p>
            <a:p>
              <a:pPr algn="l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07909" name="Rectangle 37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4572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</a:t>
            </a:r>
            <a:r>
              <a:rPr lang="en-US" sz="2800">
                <a:solidFill>
                  <a:schemeClr val="tx1"/>
                </a:solidFill>
              </a:rPr>
              <a:t> (n log n)  </a:t>
            </a:r>
            <a:r>
              <a:rPr lang="en-US" sz="2800" b="1">
                <a:solidFill>
                  <a:srgbClr val="FF5050"/>
                </a:solidFill>
              </a:rPr>
              <a:t>Lower Bound</a:t>
            </a:r>
            <a:r>
              <a:rPr lang="en-US" sz="2800">
                <a:solidFill>
                  <a:schemeClr val="tx1"/>
                </a:solidFill>
              </a:rPr>
              <a:t> for 2D Convex Hull Problem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7910" name="Rectangle 38"/>
          <p:cNvSpPr>
            <a:spLocks noChangeArrowheads="1"/>
          </p:cNvSpPr>
          <p:nvPr/>
        </p:nvSpPr>
        <p:spPr bwMode="auto">
          <a:xfrm>
            <a:off x="990600" y="457200"/>
            <a:ext cx="6561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solidFill>
                  <a:schemeClr val="tx1"/>
                </a:solidFill>
              </a:rPr>
              <a:t>Reduction from Sorting</a:t>
            </a:r>
            <a:r>
              <a:rPr lang="en-US" sz="2400" b="0">
                <a:solidFill>
                  <a:srgbClr val="FF5050"/>
                </a:solidFill>
              </a:rPr>
              <a:t>   (using the Lifting Method)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207875" grpId="0" animBg="1" autoUpdateAnimBg="0"/>
      <p:bldP spid="207876" grpId="0" autoUpdateAnimBg="0"/>
      <p:bldP spid="2079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7696200" cy="126841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0" dirty="0"/>
              <a:t>Algorithm </a:t>
            </a:r>
            <a:r>
              <a:rPr lang="en-US" sz="2800" b="0" dirty="0">
                <a:solidFill>
                  <a:srgbClr val="0000FF"/>
                </a:solidFill>
              </a:rPr>
              <a:t>Divide-&amp;-Conquer</a:t>
            </a:r>
            <a:r>
              <a:rPr lang="en-US" sz="2800" b="0" dirty="0"/>
              <a:t> 2D Convex-Hull: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FF"/>
                </a:solidFill>
              </a:rPr>
              <a:t>x-sort the given points p</a:t>
            </a:r>
            <a:r>
              <a:rPr lang="en-US" b="0" baseline="-25000" dirty="0">
                <a:solidFill>
                  <a:srgbClr val="0000FF"/>
                </a:solidFill>
              </a:rPr>
              <a:t>1</a:t>
            </a:r>
            <a:r>
              <a:rPr lang="en-US" b="0" dirty="0">
                <a:solidFill>
                  <a:srgbClr val="0000FF"/>
                </a:solidFill>
              </a:rPr>
              <a:t>, p</a:t>
            </a:r>
            <a:r>
              <a:rPr lang="en-US" b="0" baseline="-25000" dirty="0">
                <a:solidFill>
                  <a:srgbClr val="0000FF"/>
                </a:solidFill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, … , </a:t>
            </a:r>
            <a:r>
              <a:rPr lang="en-US" b="0" dirty="0" err="1">
                <a:solidFill>
                  <a:srgbClr val="0000FF"/>
                </a:solidFill>
              </a:rPr>
              <a:t>p</a:t>
            </a:r>
            <a:r>
              <a:rPr lang="en-US" b="0" baseline="-25000" dirty="0" err="1">
                <a:solidFill>
                  <a:srgbClr val="0000FF"/>
                </a:solidFill>
              </a:rPr>
              <a:t>n</a:t>
            </a:r>
            <a:r>
              <a:rPr lang="en-US" b="0" dirty="0">
                <a:solidFill>
                  <a:srgbClr val="0000FF"/>
                </a:solidFill>
              </a:rPr>
              <a:t> (lexicographically).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FF"/>
                </a:solidFill>
              </a:rPr>
              <a:t>Call CH({p</a:t>
            </a:r>
            <a:r>
              <a:rPr lang="en-US" b="0" baseline="-25000" dirty="0">
                <a:solidFill>
                  <a:srgbClr val="0000FF"/>
                </a:solidFill>
              </a:rPr>
              <a:t>1</a:t>
            </a:r>
            <a:r>
              <a:rPr lang="en-US" b="0" dirty="0">
                <a:solidFill>
                  <a:srgbClr val="0000FF"/>
                </a:solidFill>
              </a:rPr>
              <a:t>, p</a:t>
            </a:r>
            <a:r>
              <a:rPr lang="en-US" b="0" baseline="-25000" dirty="0">
                <a:solidFill>
                  <a:srgbClr val="0000FF"/>
                </a:solidFill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, … , </a:t>
            </a:r>
            <a:r>
              <a:rPr lang="en-US" b="0" dirty="0" err="1">
                <a:solidFill>
                  <a:srgbClr val="0000FF"/>
                </a:solidFill>
              </a:rPr>
              <a:t>p</a:t>
            </a:r>
            <a:r>
              <a:rPr lang="en-US" b="0" baseline="-25000" dirty="0" err="1">
                <a:solidFill>
                  <a:srgbClr val="0000FF"/>
                </a:solidFill>
              </a:rPr>
              <a:t>n</a:t>
            </a:r>
            <a:r>
              <a:rPr lang="en-US" b="0" dirty="0">
                <a:solidFill>
                  <a:srgbClr val="0000FF"/>
                </a:solidFill>
              </a:rPr>
              <a:t> }).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600200" y="6096000"/>
            <a:ext cx="4721225" cy="4762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400" b="0" dirty="0">
                <a:solidFill>
                  <a:srgbClr val="FF5050"/>
                </a:solidFill>
              </a:rPr>
              <a:t>T(n) = 2 T(n/2) + O(n) = O( n log n).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" y="1676400"/>
            <a:ext cx="8121650" cy="4203700"/>
            <a:chOff x="457200" y="1676400"/>
            <a:chExt cx="8121650" cy="4203700"/>
          </a:xfrm>
        </p:grpSpPr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457200" y="1752600"/>
              <a:ext cx="7086600" cy="41275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>
              <a:spAutoFit/>
            </a:bodyPr>
            <a:lstStyle>
              <a:lvl1pPr marL="457200" indent="-4572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0" dirty="0"/>
                <a:t>Procedure CH(S):</a:t>
              </a:r>
            </a:p>
            <a:p>
              <a:pPr eaLnBrk="1" hangingPunct="1">
                <a:buFontTx/>
                <a:buChar char="•"/>
              </a:pP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u="sng" dirty="0">
                  <a:solidFill>
                    <a:srgbClr val="FF5050"/>
                  </a:solidFill>
                </a:rPr>
                <a:t>Base</a:t>
              </a:r>
              <a:r>
                <a:rPr lang="en-US" b="0" dirty="0">
                  <a:solidFill>
                    <a:srgbClr val="0000FF"/>
                  </a:solidFill>
                </a:rPr>
                <a:t>:     </a:t>
              </a:r>
              <a:r>
                <a:rPr lang="en-US" dirty="0"/>
                <a:t>if</a:t>
              </a:r>
              <a:r>
                <a:rPr lang="en-US" b="0" dirty="0">
                  <a:solidFill>
                    <a:srgbClr val="0000FF"/>
                  </a:solidFill>
                </a:rPr>
                <a:t> |S| </a:t>
              </a:r>
              <a:r>
                <a:rPr lang="en-US" b="0" dirty="0">
                  <a:solidFill>
                    <a:srgbClr val="0000FF"/>
                  </a:solidFill>
                  <a:sym typeface="Symbol" pitchFamily="18" charset="2"/>
                </a:rPr>
                <a:t> </a:t>
              </a:r>
              <a:r>
                <a:rPr lang="en-US" b="0" dirty="0">
                  <a:solidFill>
                    <a:srgbClr val="0000FF"/>
                  </a:solidFill>
                </a:rPr>
                <a:t>3 </a:t>
              </a:r>
              <a:r>
                <a:rPr lang="en-US" dirty="0"/>
                <a:t>then return</a:t>
              </a:r>
              <a:r>
                <a:rPr lang="en-US" b="0" dirty="0">
                  <a:solidFill>
                    <a:srgbClr val="0000FF"/>
                  </a:solidFill>
                </a:rPr>
                <a:t>  trivial answer.</a:t>
              </a:r>
              <a:br>
                <a:rPr lang="en-US" b="0" dirty="0">
                  <a:solidFill>
                    <a:srgbClr val="0000FF"/>
                  </a:solidFill>
                </a:rPr>
              </a:br>
              <a:endParaRPr lang="en-US" b="0" dirty="0">
                <a:solidFill>
                  <a:srgbClr val="0000FF"/>
                </a:solidFill>
              </a:endParaRPr>
            </a:p>
            <a:p>
              <a:pPr eaLnBrk="1" hangingPunct="1">
                <a:buFontTx/>
                <a:buChar char="•"/>
              </a:pP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u="sng" dirty="0">
                  <a:solidFill>
                    <a:srgbClr val="FF5050"/>
                  </a:solidFill>
                </a:rPr>
                <a:t>Divide</a:t>
              </a:r>
              <a:r>
                <a:rPr lang="en-US" b="0" dirty="0">
                  <a:solidFill>
                    <a:srgbClr val="0000FF"/>
                  </a:solidFill>
                </a:rPr>
                <a:t>:   Partition S into two (almost) equal halves </a:t>
              </a:r>
              <a:br>
                <a:rPr lang="en-US" b="0" dirty="0">
                  <a:solidFill>
                    <a:srgbClr val="0000FF"/>
                  </a:solidFill>
                </a:rPr>
              </a:br>
              <a:r>
                <a:rPr lang="en-US" b="0" dirty="0">
                  <a:solidFill>
                    <a:srgbClr val="0000FF"/>
                  </a:solidFill>
                </a:rPr>
                <a:t>	          L and R around the </a:t>
              </a:r>
              <a:r>
                <a:rPr lang="en-US" b="0" dirty="0">
                  <a:solidFill>
                    <a:srgbClr val="FF5050"/>
                  </a:solidFill>
                </a:rPr>
                <a:t>x-median</a:t>
              </a:r>
              <a:r>
                <a:rPr lang="en-US" b="0" dirty="0">
                  <a:solidFill>
                    <a:srgbClr val="0000FF"/>
                  </a:solidFill>
                </a:rPr>
                <a:t> of S.</a:t>
              </a:r>
              <a:br>
                <a:rPr lang="en-US" b="0" dirty="0">
                  <a:solidFill>
                    <a:srgbClr val="0000FF"/>
                  </a:solidFill>
                </a:rPr>
              </a:br>
              <a:endParaRPr lang="en-US" b="0" dirty="0">
                <a:solidFill>
                  <a:srgbClr val="0000FF"/>
                </a:solidFill>
              </a:endParaRPr>
            </a:p>
            <a:p>
              <a:pPr eaLnBrk="1" hangingPunct="1">
                <a:buFontTx/>
                <a:buChar char="•"/>
              </a:pP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u="sng" dirty="0">
                  <a:solidFill>
                    <a:srgbClr val="FF5050"/>
                  </a:solidFill>
                </a:rPr>
                <a:t>Conquer</a:t>
              </a:r>
              <a:r>
                <a:rPr lang="en-US" b="0" dirty="0">
                  <a:solidFill>
                    <a:srgbClr val="0000FF"/>
                  </a:solidFill>
                </a:rPr>
                <a:t>: Recursively call CH(L) and CH(R).</a:t>
              </a:r>
              <a:br>
                <a:rPr lang="en-US" b="0" dirty="0">
                  <a:solidFill>
                    <a:srgbClr val="0000FF"/>
                  </a:solidFill>
                </a:rPr>
              </a:br>
              <a:endParaRPr lang="en-US" b="0" dirty="0">
                <a:solidFill>
                  <a:srgbClr val="0000FF"/>
                </a:solidFill>
              </a:endParaRPr>
            </a:p>
            <a:p>
              <a:pPr eaLnBrk="1" hangingPunct="1">
                <a:buFontTx/>
                <a:buChar char="•"/>
              </a:pP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u="sng" dirty="0">
                  <a:solidFill>
                    <a:srgbClr val="FF5050"/>
                  </a:solidFill>
                </a:rPr>
                <a:t>Merge</a:t>
              </a:r>
              <a:r>
                <a:rPr lang="en-US" b="0" dirty="0">
                  <a:solidFill>
                    <a:srgbClr val="0000FF"/>
                  </a:solidFill>
                </a:rPr>
                <a:t>:   Compute common upper/lower bridges</a:t>
              </a:r>
              <a:br>
                <a:rPr lang="en-US" b="0" dirty="0">
                  <a:solidFill>
                    <a:srgbClr val="0000FF"/>
                  </a:solidFill>
                </a:rPr>
              </a:br>
              <a:r>
                <a:rPr lang="en-US" b="0" dirty="0">
                  <a:solidFill>
                    <a:srgbClr val="0000FF"/>
                  </a:solidFill>
                </a:rPr>
                <a:t>	          of CH(L) and CH(R), and obtain CH(S).</a:t>
              </a:r>
              <a:br>
                <a:rPr lang="en-US" b="0" dirty="0">
                  <a:solidFill>
                    <a:srgbClr val="0000FF"/>
                  </a:solidFill>
                </a:rPr>
              </a:br>
              <a:r>
                <a:rPr lang="en-US" b="0" dirty="0">
                  <a:solidFill>
                    <a:srgbClr val="0000FF"/>
                  </a:solidFill>
                </a:rPr>
                <a:t>	                                                 </a:t>
              </a:r>
              <a:r>
                <a:rPr lang="en-US" b="0" dirty="0">
                  <a:solidFill>
                    <a:srgbClr val="FF5050"/>
                  </a:solidFill>
                </a:rPr>
                <a:t>(See next page.)</a:t>
              </a:r>
            </a:p>
          </p:txBody>
        </p:sp>
        <p:sp>
          <p:nvSpPr>
            <p:cNvPr id="208902" name="Text Box 6"/>
            <p:cNvSpPr txBox="1">
              <a:spLocks noChangeArrowheads="1"/>
            </p:cNvSpPr>
            <p:nvPr/>
          </p:nvSpPr>
          <p:spPr bwMode="auto">
            <a:xfrm>
              <a:off x="7772400" y="2209800"/>
              <a:ext cx="615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FF5050"/>
                  </a:solidFill>
                </a:rPr>
                <a:t>O(1)</a:t>
              </a:r>
            </a:p>
          </p:txBody>
        </p:sp>
        <p:sp>
          <p:nvSpPr>
            <p:cNvPr id="208903" name="Rectangle 7"/>
            <p:cNvSpPr>
              <a:spLocks noChangeArrowheads="1"/>
            </p:cNvSpPr>
            <p:nvPr/>
          </p:nvSpPr>
          <p:spPr bwMode="auto">
            <a:xfrm>
              <a:off x="7772400" y="3124200"/>
              <a:ext cx="615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FF5050"/>
                  </a:solidFill>
                </a:rPr>
                <a:t>O(n)</a:t>
              </a:r>
            </a:p>
          </p:txBody>
        </p:sp>
        <p:sp>
          <p:nvSpPr>
            <p:cNvPr id="208904" name="Rectangle 8"/>
            <p:cNvSpPr>
              <a:spLocks noChangeArrowheads="1"/>
            </p:cNvSpPr>
            <p:nvPr/>
          </p:nvSpPr>
          <p:spPr bwMode="auto">
            <a:xfrm>
              <a:off x="7696200" y="3962400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FF5050"/>
                  </a:solidFill>
                </a:rPr>
                <a:t>2T(n/2)</a:t>
              </a:r>
            </a:p>
          </p:txBody>
        </p:sp>
        <p:sp>
          <p:nvSpPr>
            <p:cNvPr id="208905" name="Rectangle 9"/>
            <p:cNvSpPr>
              <a:spLocks noChangeArrowheads="1"/>
            </p:cNvSpPr>
            <p:nvPr/>
          </p:nvSpPr>
          <p:spPr bwMode="auto">
            <a:xfrm>
              <a:off x="7772400" y="4876800"/>
              <a:ext cx="615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FF5050"/>
                  </a:solidFill>
                </a:rPr>
                <a:t>O(n)</a:t>
              </a: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7543800" y="1676400"/>
              <a:ext cx="776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FF5050"/>
                  </a:solidFill>
                </a:rPr>
                <a:t>T(n) =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7620000" y="2590800"/>
              <a:ext cx="400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FF5050"/>
                  </a:solidFill>
                </a:rPr>
                <a:t>or</a:t>
              </a: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7924800" y="4395788"/>
              <a:ext cx="3286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5050"/>
                  </a:solidFill>
                </a:rPr>
                <a:t>+</a:t>
              </a:r>
            </a:p>
          </p:txBody>
        </p:sp>
        <p:sp>
          <p:nvSpPr>
            <p:cNvPr id="208909" name="Rectangle 13"/>
            <p:cNvSpPr>
              <a:spLocks noChangeArrowheads="1"/>
            </p:cNvSpPr>
            <p:nvPr/>
          </p:nvSpPr>
          <p:spPr bwMode="auto">
            <a:xfrm>
              <a:off x="7924800" y="3557588"/>
              <a:ext cx="3286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5050"/>
                  </a:solidFill>
                </a:rPr>
                <a:t>+</a:t>
              </a:r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 flipV="1">
              <a:off x="7239000" y="5181600"/>
              <a:ext cx="609600" cy="45720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Right Bracket 3"/>
            <p:cNvSpPr/>
            <p:nvPr/>
          </p:nvSpPr>
          <p:spPr bwMode="auto">
            <a:xfrm>
              <a:off x="7543800" y="2043113"/>
              <a:ext cx="152400" cy="665807"/>
            </a:xfrm>
            <a:prstGeom prst="rightBracke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4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Right Bracket 4"/>
            <p:cNvSpPr/>
            <p:nvPr/>
          </p:nvSpPr>
          <p:spPr bwMode="auto">
            <a:xfrm>
              <a:off x="7581900" y="2957513"/>
              <a:ext cx="114300" cy="2681287"/>
            </a:xfrm>
            <a:prstGeom prst="rightBracke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4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reeform 2"/>
          <p:cNvSpPr>
            <a:spLocks/>
          </p:cNvSpPr>
          <p:nvPr/>
        </p:nvSpPr>
        <p:spPr bwMode="auto">
          <a:xfrm>
            <a:off x="2246313" y="563563"/>
            <a:ext cx="4962525" cy="2255837"/>
          </a:xfrm>
          <a:custGeom>
            <a:avLst/>
            <a:gdLst>
              <a:gd name="T0" fmla="*/ 265 w 3126"/>
              <a:gd name="T1" fmla="*/ 509 h 1421"/>
              <a:gd name="T2" fmla="*/ 2233 w 3126"/>
              <a:gd name="T3" fmla="*/ 77 h 1421"/>
              <a:gd name="T4" fmla="*/ 2844 w 3126"/>
              <a:gd name="T5" fmla="*/ 0 h 1421"/>
              <a:gd name="T6" fmla="*/ 3126 w 3126"/>
              <a:gd name="T7" fmla="*/ 344 h 1421"/>
              <a:gd name="T8" fmla="*/ 3070 w 3126"/>
              <a:gd name="T9" fmla="*/ 1011 h 1421"/>
              <a:gd name="T10" fmla="*/ 2569 w 3126"/>
              <a:gd name="T11" fmla="*/ 1421 h 1421"/>
              <a:gd name="T12" fmla="*/ 313 w 3126"/>
              <a:gd name="T13" fmla="*/ 1133 h 1421"/>
              <a:gd name="T14" fmla="*/ 0 w 3126"/>
              <a:gd name="T15" fmla="*/ 932 h 1421"/>
              <a:gd name="T16" fmla="*/ 43 w 3126"/>
              <a:gd name="T17" fmla="*/ 674 h 1421"/>
              <a:gd name="T18" fmla="*/ 265 w 3126"/>
              <a:gd name="T19" fmla="*/ 509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6" h="1421">
                <a:moveTo>
                  <a:pt x="265" y="509"/>
                </a:moveTo>
                <a:lnTo>
                  <a:pt x="2233" y="77"/>
                </a:lnTo>
                <a:lnTo>
                  <a:pt x="2844" y="0"/>
                </a:lnTo>
                <a:lnTo>
                  <a:pt x="3126" y="344"/>
                </a:lnTo>
                <a:lnTo>
                  <a:pt x="3070" y="1011"/>
                </a:lnTo>
                <a:lnTo>
                  <a:pt x="2569" y="1421"/>
                </a:lnTo>
                <a:lnTo>
                  <a:pt x="313" y="1133"/>
                </a:lnTo>
                <a:lnTo>
                  <a:pt x="0" y="932"/>
                </a:lnTo>
                <a:lnTo>
                  <a:pt x="43" y="674"/>
                </a:lnTo>
                <a:lnTo>
                  <a:pt x="265" y="509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9923" name="Freeform 3"/>
          <p:cNvSpPr>
            <a:spLocks/>
          </p:cNvSpPr>
          <p:nvPr/>
        </p:nvSpPr>
        <p:spPr bwMode="auto">
          <a:xfrm>
            <a:off x="1917700" y="2263775"/>
            <a:ext cx="4940300" cy="631825"/>
          </a:xfrm>
          <a:custGeom>
            <a:avLst/>
            <a:gdLst>
              <a:gd name="T0" fmla="*/ 0 w 3112"/>
              <a:gd name="T1" fmla="*/ 0 h 398"/>
              <a:gd name="T2" fmla="*/ 3112 w 3112"/>
              <a:gd name="T3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12" h="398">
                <a:moveTo>
                  <a:pt x="0" y="0"/>
                </a:moveTo>
                <a:lnTo>
                  <a:pt x="3112" y="39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9924" name="Freeform 4"/>
          <p:cNvSpPr>
            <a:spLocks/>
          </p:cNvSpPr>
          <p:nvPr/>
        </p:nvSpPr>
        <p:spPr bwMode="auto">
          <a:xfrm>
            <a:off x="1870075" y="425450"/>
            <a:ext cx="5116513" cy="1108075"/>
          </a:xfrm>
          <a:custGeom>
            <a:avLst/>
            <a:gdLst>
              <a:gd name="T0" fmla="*/ 0 w 3223"/>
              <a:gd name="T1" fmla="*/ 698 h 698"/>
              <a:gd name="T2" fmla="*/ 3223 w 3223"/>
              <a:gd name="T3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23" h="698">
                <a:moveTo>
                  <a:pt x="0" y="698"/>
                </a:moveTo>
                <a:lnTo>
                  <a:pt x="322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9925" name="Line 5"/>
          <p:cNvSpPr>
            <a:spLocks noChangeShapeType="1"/>
          </p:cNvSpPr>
          <p:nvPr/>
        </p:nvSpPr>
        <p:spPr bwMode="auto">
          <a:xfrm>
            <a:off x="2743200" y="2362200"/>
            <a:ext cx="3581400" cy="4572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V="1">
            <a:off x="2667000" y="685800"/>
            <a:ext cx="3124200" cy="6858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517525" y="41275"/>
            <a:ext cx="3854450" cy="46672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</a:rPr>
              <a:t>Divide-&amp;-Conquer algorithm:</a:t>
            </a:r>
          </a:p>
        </p:txBody>
      </p:sp>
      <p:sp>
        <p:nvSpPr>
          <p:cNvPr id="209928" name="Line 8"/>
          <p:cNvSpPr>
            <a:spLocks noChangeShapeType="1"/>
          </p:cNvSpPr>
          <p:nvPr/>
        </p:nvSpPr>
        <p:spPr bwMode="auto">
          <a:xfrm>
            <a:off x="4724400" y="304800"/>
            <a:ext cx="0" cy="2819400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9929" name="Freeform 9"/>
          <p:cNvSpPr>
            <a:spLocks/>
          </p:cNvSpPr>
          <p:nvPr/>
        </p:nvSpPr>
        <p:spPr bwMode="auto">
          <a:xfrm>
            <a:off x="2238375" y="1371600"/>
            <a:ext cx="2082800" cy="990600"/>
          </a:xfrm>
          <a:custGeom>
            <a:avLst/>
            <a:gdLst>
              <a:gd name="T0" fmla="*/ 270 w 1312"/>
              <a:gd name="T1" fmla="*/ 0 h 624"/>
              <a:gd name="T2" fmla="*/ 62 w 1312"/>
              <a:gd name="T3" fmla="*/ 163 h 624"/>
              <a:gd name="T4" fmla="*/ 0 w 1312"/>
              <a:gd name="T5" fmla="*/ 415 h 624"/>
              <a:gd name="T6" fmla="*/ 318 w 1312"/>
              <a:gd name="T7" fmla="*/ 624 h 624"/>
              <a:gd name="T8" fmla="*/ 1214 w 1312"/>
              <a:gd name="T9" fmla="*/ 598 h 624"/>
              <a:gd name="T10" fmla="*/ 1312 w 1312"/>
              <a:gd name="T11" fmla="*/ 317 h 624"/>
              <a:gd name="T12" fmla="*/ 877 w 1312"/>
              <a:gd name="T13" fmla="*/ 16 h 624"/>
              <a:gd name="T14" fmla="*/ 270 w 1312"/>
              <a:gd name="T1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2" h="624">
                <a:moveTo>
                  <a:pt x="270" y="0"/>
                </a:moveTo>
                <a:lnTo>
                  <a:pt x="62" y="163"/>
                </a:lnTo>
                <a:lnTo>
                  <a:pt x="0" y="415"/>
                </a:lnTo>
                <a:lnTo>
                  <a:pt x="318" y="624"/>
                </a:lnTo>
                <a:lnTo>
                  <a:pt x="1214" y="598"/>
                </a:lnTo>
                <a:lnTo>
                  <a:pt x="1312" y="317"/>
                </a:lnTo>
                <a:lnTo>
                  <a:pt x="877" y="16"/>
                </a:lnTo>
                <a:lnTo>
                  <a:pt x="270" y="0"/>
                </a:lnTo>
                <a:close/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9930" name="Freeform 10"/>
          <p:cNvSpPr>
            <a:spLocks/>
          </p:cNvSpPr>
          <p:nvPr/>
        </p:nvSpPr>
        <p:spPr bwMode="auto">
          <a:xfrm>
            <a:off x="5148263" y="574675"/>
            <a:ext cx="2071687" cy="2244725"/>
          </a:xfrm>
          <a:custGeom>
            <a:avLst/>
            <a:gdLst>
              <a:gd name="T0" fmla="*/ 410 w 1305"/>
              <a:gd name="T1" fmla="*/ 65 h 1414"/>
              <a:gd name="T2" fmla="*/ 1010 w 1305"/>
              <a:gd name="T3" fmla="*/ 0 h 1414"/>
              <a:gd name="T4" fmla="*/ 1305 w 1305"/>
              <a:gd name="T5" fmla="*/ 335 h 1414"/>
              <a:gd name="T6" fmla="*/ 1250 w 1305"/>
              <a:gd name="T7" fmla="*/ 1009 h 1414"/>
              <a:gd name="T8" fmla="*/ 741 w 1305"/>
              <a:gd name="T9" fmla="*/ 1414 h 1414"/>
              <a:gd name="T10" fmla="*/ 239 w 1305"/>
              <a:gd name="T11" fmla="*/ 1199 h 1414"/>
              <a:gd name="T12" fmla="*/ 0 w 1305"/>
              <a:gd name="T13" fmla="*/ 733 h 1414"/>
              <a:gd name="T14" fmla="*/ 98 w 1305"/>
              <a:gd name="T15" fmla="*/ 384 h 1414"/>
              <a:gd name="T16" fmla="*/ 405 w 1305"/>
              <a:gd name="T17" fmla="*/ 70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414">
                <a:moveTo>
                  <a:pt x="410" y="65"/>
                </a:moveTo>
                <a:lnTo>
                  <a:pt x="1010" y="0"/>
                </a:lnTo>
                <a:lnTo>
                  <a:pt x="1305" y="335"/>
                </a:lnTo>
                <a:lnTo>
                  <a:pt x="1250" y="1009"/>
                </a:lnTo>
                <a:lnTo>
                  <a:pt x="741" y="1414"/>
                </a:lnTo>
                <a:lnTo>
                  <a:pt x="239" y="1199"/>
                </a:lnTo>
                <a:lnTo>
                  <a:pt x="0" y="733"/>
                </a:lnTo>
                <a:lnTo>
                  <a:pt x="98" y="384"/>
                </a:lnTo>
                <a:lnTo>
                  <a:pt x="405" y="70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 rot="-666245">
            <a:off x="3124200" y="685800"/>
            <a:ext cx="147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FF5050"/>
                </a:solidFill>
              </a:rPr>
              <a:t>upper bridge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 rot="328448">
            <a:off x="3048000" y="2514600"/>
            <a:ext cx="134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FF5050"/>
                </a:solidFill>
              </a:rPr>
              <a:t>lower bridge</a:t>
            </a: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2362200" y="2667000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n/2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5638800" y="2819400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n/2</a:t>
            </a: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2743200" y="1676400"/>
            <a:ext cx="86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CH(L)</a:t>
            </a:r>
          </a:p>
        </p:txBody>
      </p:sp>
      <p:sp>
        <p:nvSpPr>
          <p:cNvPr id="209936" name="Rectangle 16"/>
          <p:cNvSpPr>
            <a:spLocks noChangeArrowheads="1"/>
          </p:cNvSpPr>
          <p:nvPr/>
        </p:nvSpPr>
        <p:spPr bwMode="auto">
          <a:xfrm>
            <a:off x="5791200" y="1524000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CH(R)</a:t>
            </a:r>
          </a:p>
        </p:txBody>
      </p:sp>
      <p:sp>
        <p:nvSpPr>
          <p:cNvPr id="209937" name="Oval 17"/>
          <p:cNvSpPr>
            <a:spLocks noChangeArrowheads="1"/>
          </p:cNvSpPr>
          <p:nvPr/>
        </p:nvSpPr>
        <p:spPr bwMode="auto">
          <a:xfrm>
            <a:off x="2743200" y="1600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38" name="Oval 18"/>
          <p:cNvSpPr>
            <a:spLocks noChangeArrowheads="1"/>
          </p:cNvSpPr>
          <p:nvPr/>
        </p:nvSpPr>
        <p:spPr bwMode="auto">
          <a:xfrm>
            <a:off x="3048000" y="1600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39" name="Oval 19"/>
          <p:cNvSpPr>
            <a:spLocks noChangeArrowheads="1"/>
          </p:cNvSpPr>
          <p:nvPr/>
        </p:nvSpPr>
        <p:spPr bwMode="auto">
          <a:xfrm>
            <a:off x="25908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0" name="Oval 20"/>
          <p:cNvSpPr>
            <a:spLocks noChangeArrowheads="1"/>
          </p:cNvSpPr>
          <p:nvPr/>
        </p:nvSpPr>
        <p:spPr bwMode="auto">
          <a:xfrm>
            <a:off x="2286000" y="1600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1" name="Oval 21"/>
          <p:cNvSpPr>
            <a:spLocks noChangeArrowheads="1"/>
          </p:cNvSpPr>
          <p:nvPr/>
        </p:nvSpPr>
        <p:spPr bwMode="auto">
          <a:xfrm>
            <a:off x="2209800" y="1981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2" name="Oval 22"/>
          <p:cNvSpPr>
            <a:spLocks noChangeArrowheads="1"/>
          </p:cNvSpPr>
          <p:nvPr/>
        </p:nvSpPr>
        <p:spPr bwMode="auto">
          <a:xfrm>
            <a:off x="2667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3" name="Oval 23"/>
          <p:cNvSpPr>
            <a:spLocks noChangeArrowheads="1"/>
          </p:cNvSpPr>
          <p:nvPr/>
        </p:nvSpPr>
        <p:spPr bwMode="auto">
          <a:xfrm>
            <a:off x="4267200" y="1828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4" name="Oval 24"/>
          <p:cNvSpPr>
            <a:spLocks noChangeArrowheads="1"/>
          </p:cNvSpPr>
          <p:nvPr/>
        </p:nvSpPr>
        <p:spPr bwMode="auto">
          <a:xfrm>
            <a:off x="4114800" y="2286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5" name="Oval 25"/>
          <p:cNvSpPr>
            <a:spLocks noChangeArrowheads="1"/>
          </p:cNvSpPr>
          <p:nvPr/>
        </p:nvSpPr>
        <p:spPr bwMode="auto">
          <a:xfrm>
            <a:off x="3581400" y="1371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6" name="Oval 26"/>
          <p:cNvSpPr>
            <a:spLocks noChangeArrowheads="1"/>
          </p:cNvSpPr>
          <p:nvPr/>
        </p:nvSpPr>
        <p:spPr bwMode="auto">
          <a:xfrm>
            <a:off x="7162800" y="1066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7" name="Oval 27"/>
          <p:cNvSpPr>
            <a:spLocks noChangeArrowheads="1"/>
          </p:cNvSpPr>
          <p:nvPr/>
        </p:nvSpPr>
        <p:spPr bwMode="auto">
          <a:xfrm>
            <a:off x="6705600" y="533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8" name="Oval 28"/>
          <p:cNvSpPr>
            <a:spLocks noChangeArrowheads="1"/>
          </p:cNvSpPr>
          <p:nvPr/>
        </p:nvSpPr>
        <p:spPr bwMode="auto">
          <a:xfrm>
            <a:off x="5715000" y="609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49" name="Oval 29"/>
          <p:cNvSpPr>
            <a:spLocks noChangeArrowheads="1"/>
          </p:cNvSpPr>
          <p:nvPr/>
        </p:nvSpPr>
        <p:spPr bwMode="auto">
          <a:xfrm>
            <a:off x="5257800" y="1143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0" name="Oval 30"/>
          <p:cNvSpPr>
            <a:spLocks noChangeArrowheads="1"/>
          </p:cNvSpPr>
          <p:nvPr/>
        </p:nvSpPr>
        <p:spPr bwMode="auto">
          <a:xfrm>
            <a:off x="5105400" y="1676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1" name="Oval 31"/>
          <p:cNvSpPr>
            <a:spLocks noChangeArrowheads="1"/>
          </p:cNvSpPr>
          <p:nvPr/>
        </p:nvSpPr>
        <p:spPr bwMode="auto">
          <a:xfrm>
            <a:off x="7086600" y="2133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2" name="Oval 32"/>
          <p:cNvSpPr>
            <a:spLocks noChangeArrowheads="1"/>
          </p:cNvSpPr>
          <p:nvPr/>
        </p:nvSpPr>
        <p:spPr bwMode="auto">
          <a:xfrm>
            <a:off x="5486400" y="2438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3" name="Oval 33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4" name="Oval 34"/>
          <p:cNvSpPr>
            <a:spLocks noChangeArrowheads="1"/>
          </p:cNvSpPr>
          <p:nvPr/>
        </p:nvSpPr>
        <p:spPr bwMode="auto">
          <a:xfrm>
            <a:off x="5562600" y="1295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5" name="Oval 35"/>
          <p:cNvSpPr>
            <a:spLocks noChangeArrowheads="1"/>
          </p:cNvSpPr>
          <p:nvPr/>
        </p:nvSpPr>
        <p:spPr bwMode="auto">
          <a:xfrm>
            <a:off x="3048000" y="2133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6" name="Oval 36"/>
          <p:cNvSpPr>
            <a:spLocks noChangeArrowheads="1"/>
          </p:cNvSpPr>
          <p:nvPr/>
        </p:nvSpPr>
        <p:spPr bwMode="auto">
          <a:xfrm>
            <a:off x="6400800" y="2286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7" name="Oval 37"/>
          <p:cNvSpPr>
            <a:spLocks noChangeArrowheads="1"/>
          </p:cNvSpPr>
          <p:nvPr/>
        </p:nvSpPr>
        <p:spPr bwMode="auto">
          <a:xfrm>
            <a:off x="5638800" y="1981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8" name="Oval 38"/>
          <p:cNvSpPr>
            <a:spLocks noChangeArrowheads="1"/>
          </p:cNvSpPr>
          <p:nvPr/>
        </p:nvSpPr>
        <p:spPr bwMode="auto">
          <a:xfrm>
            <a:off x="2667000" y="1981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59" name="Oval 39"/>
          <p:cNvSpPr>
            <a:spLocks noChangeArrowheads="1"/>
          </p:cNvSpPr>
          <p:nvPr/>
        </p:nvSpPr>
        <p:spPr bwMode="auto">
          <a:xfrm>
            <a:off x="6172200" y="1066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60" name="Oval 40"/>
          <p:cNvSpPr>
            <a:spLocks noChangeArrowheads="1"/>
          </p:cNvSpPr>
          <p:nvPr/>
        </p:nvSpPr>
        <p:spPr bwMode="auto">
          <a:xfrm>
            <a:off x="3505200" y="2133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61" name="Oval 41"/>
          <p:cNvSpPr>
            <a:spLocks noChangeArrowheads="1"/>
          </p:cNvSpPr>
          <p:nvPr/>
        </p:nvSpPr>
        <p:spPr bwMode="auto">
          <a:xfrm>
            <a:off x="3962400" y="2057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62" name="Oval 42"/>
          <p:cNvSpPr>
            <a:spLocks noChangeArrowheads="1"/>
          </p:cNvSpPr>
          <p:nvPr/>
        </p:nvSpPr>
        <p:spPr bwMode="auto">
          <a:xfrm>
            <a:off x="38100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63" name="Oval 43"/>
          <p:cNvSpPr>
            <a:spLocks noChangeArrowheads="1"/>
          </p:cNvSpPr>
          <p:nvPr/>
        </p:nvSpPr>
        <p:spPr bwMode="auto">
          <a:xfrm>
            <a:off x="6858000" y="1066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64" name="Oval 44"/>
          <p:cNvSpPr>
            <a:spLocks noChangeArrowheads="1"/>
          </p:cNvSpPr>
          <p:nvPr/>
        </p:nvSpPr>
        <p:spPr bwMode="auto">
          <a:xfrm>
            <a:off x="6934200" y="1828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9965" name="Rectangle 45"/>
          <p:cNvSpPr>
            <a:spLocks noChangeArrowheads="1"/>
          </p:cNvSpPr>
          <p:nvPr/>
        </p:nvSpPr>
        <p:spPr bwMode="auto">
          <a:xfrm>
            <a:off x="4191000" y="2971800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00FF"/>
                </a:solidFill>
              </a:rPr>
              <a:t>x-median</a:t>
            </a:r>
          </a:p>
        </p:txBody>
      </p:sp>
      <p:grpSp>
        <p:nvGrpSpPr>
          <p:cNvPr id="209966" name="Group 46"/>
          <p:cNvGrpSpPr>
            <a:grpSpLocks/>
          </p:cNvGrpSpPr>
          <p:nvPr/>
        </p:nvGrpSpPr>
        <p:grpSpPr bwMode="auto">
          <a:xfrm>
            <a:off x="685800" y="3505200"/>
            <a:ext cx="6942138" cy="3324225"/>
            <a:chOff x="432" y="2208"/>
            <a:chExt cx="4373" cy="2094"/>
          </a:xfrm>
        </p:grpSpPr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432" y="2208"/>
              <a:ext cx="4373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0" dirty="0">
                  <a:solidFill>
                    <a:schemeClr val="tx1"/>
                  </a:solidFill>
                </a:rPr>
                <a:t>Merge: How to compute the upper-bridge in O(n) time:</a:t>
              </a:r>
            </a:p>
          </p:txBody>
        </p:sp>
        <p:sp>
          <p:nvSpPr>
            <p:cNvPr id="209968" name="Freeform 48"/>
            <p:cNvSpPr>
              <a:spLocks/>
            </p:cNvSpPr>
            <p:nvPr/>
          </p:nvSpPr>
          <p:spPr bwMode="auto">
            <a:xfrm>
              <a:off x="2898" y="2543"/>
              <a:ext cx="3" cy="1718"/>
            </a:xfrm>
            <a:custGeom>
              <a:avLst/>
              <a:gdLst>
                <a:gd name="T0" fmla="*/ 0 w 3"/>
                <a:gd name="T1" fmla="*/ 0 h 1718"/>
                <a:gd name="T2" fmla="*/ 3 w 3"/>
                <a:gd name="T3" fmla="*/ 1718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718">
                  <a:moveTo>
                    <a:pt x="0" y="0"/>
                  </a:moveTo>
                  <a:lnTo>
                    <a:pt x="3" y="1718"/>
                  </a:lnTo>
                </a:path>
              </a:pathLst>
            </a:custGeom>
            <a:noFill/>
            <a:ln w="19050" cmpd="sng">
              <a:solidFill>
                <a:srgbClr val="FF505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69" name="Freeform 49"/>
            <p:cNvSpPr>
              <a:spLocks/>
            </p:cNvSpPr>
            <p:nvPr/>
          </p:nvSpPr>
          <p:spPr bwMode="auto">
            <a:xfrm>
              <a:off x="1584" y="2736"/>
              <a:ext cx="2016" cy="432"/>
            </a:xfrm>
            <a:custGeom>
              <a:avLst/>
              <a:gdLst>
                <a:gd name="T0" fmla="*/ 0 w 3223"/>
                <a:gd name="T1" fmla="*/ 698 h 698"/>
                <a:gd name="T2" fmla="*/ 3223 w 3223"/>
                <a:gd name="T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23" h="698">
                  <a:moveTo>
                    <a:pt x="0" y="698"/>
                  </a:moveTo>
                  <a:lnTo>
                    <a:pt x="322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70" name="Freeform 50"/>
            <p:cNvSpPr>
              <a:spLocks/>
            </p:cNvSpPr>
            <p:nvPr/>
          </p:nvSpPr>
          <p:spPr bwMode="auto">
            <a:xfrm>
              <a:off x="1335" y="3157"/>
              <a:ext cx="1312" cy="624"/>
            </a:xfrm>
            <a:custGeom>
              <a:avLst/>
              <a:gdLst>
                <a:gd name="T0" fmla="*/ 270 w 1312"/>
                <a:gd name="T1" fmla="*/ 0 h 624"/>
                <a:gd name="T2" fmla="*/ 62 w 1312"/>
                <a:gd name="T3" fmla="*/ 163 h 624"/>
                <a:gd name="T4" fmla="*/ 0 w 1312"/>
                <a:gd name="T5" fmla="*/ 415 h 624"/>
                <a:gd name="T6" fmla="*/ 318 w 1312"/>
                <a:gd name="T7" fmla="*/ 624 h 624"/>
                <a:gd name="T8" fmla="*/ 1214 w 1312"/>
                <a:gd name="T9" fmla="*/ 598 h 624"/>
                <a:gd name="T10" fmla="*/ 1312 w 1312"/>
                <a:gd name="T11" fmla="*/ 317 h 624"/>
                <a:gd name="T12" fmla="*/ 877 w 1312"/>
                <a:gd name="T13" fmla="*/ 16 h 624"/>
                <a:gd name="T14" fmla="*/ 270 w 1312"/>
                <a:gd name="T1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2" h="624">
                  <a:moveTo>
                    <a:pt x="270" y="0"/>
                  </a:moveTo>
                  <a:lnTo>
                    <a:pt x="62" y="163"/>
                  </a:lnTo>
                  <a:lnTo>
                    <a:pt x="0" y="415"/>
                  </a:lnTo>
                  <a:lnTo>
                    <a:pt x="318" y="624"/>
                  </a:lnTo>
                  <a:lnTo>
                    <a:pt x="1214" y="598"/>
                  </a:lnTo>
                  <a:lnTo>
                    <a:pt x="1312" y="317"/>
                  </a:lnTo>
                  <a:lnTo>
                    <a:pt x="877" y="16"/>
                  </a:lnTo>
                  <a:lnTo>
                    <a:pt x="270" y="0"/>
                  </a:lnTo>
                  <a:close/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71" name="Freeform 51"/>
            <p:cNvSpPr>
              <a:spLocks/>
            </p:cNvSpPr>
            <p:nvPr/>
          </p:nvSpPr>
          <p:spPr bwMode="auto">
            <a:xfrm>
              <a:off x="3168" y="2647"/>
              <a:ext cx="1305" cy="1422"/>
            </a:xfrm>
            <a:custGeom>
              <a:avLst/>
              <a:gdLst>
                <a:gd name="T0" fmla="*/ 410 w 1305"/>
                <a:gd name="T1" fmla="*/ 73 h 1422"/>
                <a:gd name="T2" fmla="*/ 1011 w 1305"/>
                <a:gd name="T3" fmla="*/ 0 h 1422"/>
                <a:gd name="T4" fmla="*/ 1305 w 1305"/>
                <a:gd name="T5" fmla="*/ 343 h 1422"/>
                <a:gd name="T6" fmla="*/ 1250 w 1305"/>
                <a:gd name="T7" fmla="*/ 1017 h 1422"/>
                <a:gd name="T8" fmla="*/ 741 w 1305"/>
                <a:gd name="T9" fmla="*/ 1422 h 1422"/>
                <a:gd name="T10" fmla="*/ 239 w 1305"/>
                <a:gd name="T11" fmla="*/ 1207 h 1422"/>
                <a:gd name="T12" fmla="*/ 0 w 1305"/>
                <a:gd name="T13" fmla="*/ 741 h 1422"/>
                <a:gd name="T14" fmla="*/ 98 w 1305"/>
                <a:gd name="T15" fmla="*/ 392 h 1422"/>
                <a:gd name="T16" fmla="*/ 405 w 1305"/>
                <a:gd name="T17" fmla="*/ 78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5" h="1422">
                  <a:moveTo>
                    <a:pt x="410" y="73"/>
                  </a:moveTo>
                  <a:lnTo>
                    <a:pt x="1011" y="0"/>
                  </a:lnTo>
                  <a:lnTo>
                    <a:pt x="1305" y="343"/>
                  </a:lnTo>
                  <a:lnTo>
                    <a:pt x="1250" y="1017"/>
                  </a:lnTo>
                  <a:lnTo>
                    <a:pt x="741" y="1422"/>
                  </a:lnTo>
                  <a:lnTo>
                    <a:pt x="239" y="1207"/>
                  </a:lnTo>
                  <a:lnTo>
                    <a:pt x="0" y="741"/>
                  </a:lnTo>
                  <a:lnTo>
                    <a:pt x="98" y="392"/>
                  </a:lnTo>
                  <a:lnTo>
                    <a:pt x="405" y="7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72" name="Text Box 52"/>
            <p:cNvSpPr txBox="1">
              <a:spLocks noChangeArrowheads="1"/>
            </p:cNvSpPr>
            <p:nvPr/>
          </p:nvSpPr>
          <p:spPr bwMode="auto">
            <a:xfrm rot="-666245">
              <a:off x="1893" y="2725"/>
              <a:ext cx="9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FF5050"/>
                  </a:solidFill>
                </a:rPr>
                <a:t>upper bridge</a:t>
              </a:r>
            </a:p>
          </p:txBody>
        </p:sp>
        <p:sp>
          <p:nvSpPr>
            <p:cNvPr id="209973" name="Oval 53"/>
            <p:cNvSpPr>
              <a:spLocks noChangeArrowheads="1"/>
            </p:cNvSpPr>
            <p:nvPr/>
          </p:nvSpPr>
          <p:spPr bwMode="auto">
            <a:xfrm>
              <a:off x="1557" y="3109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74" name="Oval 54"/>
            <p:cNvSpPr>
              <a:spLocks noChangeArrowheads="1"/>
            </p:cNvSpPr>
            <p:nvPr/>
          </p:nvSpPr>
          <p:spPr bwMode="auto">
            <a:xfrm>
              <a:off x="1365" y="3301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75" name="Oval 55"/>
            <p:cNvSpPr>
              <a:spLocks noChangeArrowheads="1"/>
            </p:cNvSpPr>
            <p:nvPr/>
          </p:nvSpPr>
          <p:spPr bwMode="auto">
            <a:xfrm>
              <a:off x="1317" y="3541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76" name="Oval 56"/>
            <p:cNvSpPr>
              <a:spLocks noChangeArrowheads="1"/>
            </p:cNvSpPr>
            <p:nvPr/>
          </p:nvSpPr>
          <p:spPr bwMode="auto">
            <a:xfrm>
              <a:off x="1605" y="373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77" name="Oval 57"/>
            <p:cNvSpPr>
              <a:spLocks noChangeArrowheads="1"/>
            </p:cNvSpPr>
            <p:nvPr/>
          </p:nvSpPr>
          <p:spPr bwMode="auto">
            <a:xfrm>
              <a:off x="2613" y="3445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78" name="Oval 58"/>
            <p:cNvSpPr>
              <a:spLocks noChangeArrowheads="1"/>
            </p:cNvSpPr>
            <p:nvPr/>
          </p:nvSpPr>
          <p:spPr bwMode="auto">
            <a:xfrm>
              <a:off x="2517" y="3733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79" name="Oval 59"/>
            <p:cNvSpPr>
              <a:spLocks noChangeArrowheads="1"/>
            </p:cNvSpPr>
            <p:nvPr/>
          </p:nvSpPr>
          <p:spPr bwMode="auto">
            <a:xfrm>
              <a:off x="2181" y="3157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0" name="Oval 60"/>
            <p:cNvSpPr>
              <a:spLocks noChangeArrowheads="1"/>
            </p:cNvSpPr>
            <p:nvPr/>
          </p:nvSpPr>
          <p:spPr bwMode="auto">
            <a:xfrm>
              <a:off x="4437" y="2965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1" name="Oval 61"/>
            <p:cNvSpPr>
              <a:spLocks noChangeArrowheads="1"/>
            </p:cNvSpPr>
            <p:nvPr/>
          </p:nvSpPr>
          <p:spPr bwMode="auto">
            <a:xfrm>
              <a:off x="4149" y="2629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2" name="Oval 62"/>
            <p:cNvSpPr>
              <a:spLocks noChangeArrowheads="1"/>
            </p:cNvSpPr>
            <p:nvPr/>
          </p:nvSpPr>
          <p:spPr bwMode="auto">
            <a:xfrm>
              <a:off x="3525" y="2677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3" name="Oval 63"/>
            <p:cNvSpPr>
              <a:spLocks noChangeArrowheads="1"/>
            </p:cNvSpPr>
            <p:nvPr/>
          </p:nvSpPr>
          <p:spPr bwMode="auto">
            <a:xfrm>
              <a:off x="3237" y="3013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4" name="Oval 64"/>
            <p:cNvSpPr>
              <a:spLocks noChangeArrowheads="1"/>
            </p:cNvSpPr>
            <p:nvPr/>
          </p:nvSpPr>
          <p:spPr bwMode="auto">
            <a:xfrm>
              <a:off x="3141" y="3349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5" name="Oval 65"/>
            <p:cNvSpPr>
              <a:spLocks noChangeArrowheads="1"/>
            </p:cNvSpPr>
            <p:nvPr/>
          </p:nvSpPr>
          <p:spPr bwMode="auto">
            <a:xfrm>
              <a:off x="4389" y="3637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6" name="Oval 66"/>
            <p:cNvSpPr>
              <a:spLocks noChangeArrowheads="1"/>
            </p:cNvSpPr>
            <p:nvPr/>
          </p:nvSpPr>
          <p:spPr bwMode="auto">
            <a:xfrm>
              <a:off x="3381" y="3829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7" name="Oval 67"/>
            <p:cNvSpPr>
              <a:spLocks noChangeArrowheads="1"/>
            </p:cNvSpPr>
            <p:nvPr/>
          </p:nvSpPr>
          <p:spPr bwMode="auto">
            <a:xfrm>
              <a:off x="3861" y="402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8" name="Text Box 68"/>
            <p:cNvSpPr txBox="1">
              <a:spLocks noChangeArrowheads="1"/>
            </p:cNvSpPr>
            <p:nvPr/>
          </p:nvSpPr>
          <p:spPr bwMode="auto">
            <a:xfrm>
              <a:off x="2256" y="3936"/>
              <a:ext cx="60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0" i="1">
                  <a:solidFill>
                    <a:srgbClr val="FF5050"/>
                  </a:solidFill>
                </a:rPr>
                <a:t>l</a:t>
              </a:r>
              <a:r>
                <a:rPr lang="en-US" sz="1600" b="0">
                  <a:solidFill>
                    <a:srgbClr val="FF5050"/>
                  </a:solidFill>
                </a:rPr>
                <a:t> = max x</a:t>
              </a:r>
            </a:p>
            <a:p>
              <a:pPr algn="l"/>
              <a:r>
                <a:rPr lang="en-US" sz="1600" b="0">
                  <a:solidFill>
                    <a:srgbClr val="FF5050"/>
                  </a:solidFill>
                </a:rPr>
                <a:t>in CH(L)</a:t>
              </a:r>
            </a:p>
          </p:txBody>
        </p:sp>
        <p:sp>
          <p:nvSpPr>
            <p:cNvPr id="209989" name="Rectangle 69"/>
            <p:cNvSpPr>
              <a:spLocks noChangeArrowheads="1"/>
            </p:cNvSpPr>
            <p:nvPr/>
          </p:nvSpPr>
          <p:spPr bwMode="auto">
            <a:xfrm>
              <a:off x="2976" y="3936"/>
              <a:ext cx="59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0" i="1">
                  <a:solidFill>
                    <a:srgbClr val="FF5050"/>
                  </a:solidFill>
                </a:rPr>
                <a:t>r</a:t>
              </a:r>
              <a:r>
                <a:rPr lang="en-US" sz="1600" b="0">
                  <a:solidFill>
                    <a:srgbClr val="FF5050"/>
                  </a:solidFill>
                </a:rPr>
                <a:t> = min x</a:t>
              </a:r>
            </a:p>
            <a:p>
              <a:pPr algn="l"/>
              <a:r>
                <a:rPr lang="en-US" sz="1600" b="0">
                  <a:solidFill>
                    <a:srgbClr val="FF5050"/>
                  </a:solidFill>
                </a:rPr>
                <a:t>in CH(R)</a:t>
              </a:r>
            </a:p>
          </p:txBody>
        </p:sp>
        <p:sp>
          <p:nvSpPr>
            <p:cNvPr id="209990" name="Line 70"/>
            <p:cNvSpPr>
              <a:spLocks noChangeShapeType="1"/>
            </p:cNvSpPr>
            <p:nvPr/>
          </p:nvSpPr>
          <p:spPr bwMode="auto">
            <a:xfrm flipV="1">
              <a:off x="2640" y="3504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91" name="Line 71"/>
            <p:cNvSpPr>
              <a:spLocks noChangeShapeType="1"/>
            </p:cNvSpPr>
            <p:nvPr/>
          </p:nvSpPr>
          <p:spPr bwMode="auto">
            <a:xfrm flipV="1">
              <a:off x="3120" y="34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92" name="Line 72"/>
            <p:cNvSpPr>
              <a:spLocks noChangeShapeType="1"/>
            </p:cNvSpPr>
            <p:nvPr/>
          </p:nvSpPr>
          <p:spPr bwMode="auto">
            <a:xfrm flipV="1">
              <a:off x="2640" y="3360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93" name="Line 73"/>
            <p:cNvSpPr>
              <a:spLocks noChangeShapeType="1"/>
            </p:cNvSpPr>
            <p:nvPr/>
          </p:nvSpPr>
          <p:spPr bwMode="auto">
            <a:xfrm flipH="1" flipV="1">
              <a:off x="2208" y="3168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94" name="Line 74"/>
            <p:cNvSpPr>
              <a:spLocks noChangeShapeType="1"/>
            </p:cNvSpPr>
            <p:nvPr/>
          </p:nvSpPr>
          <p:spPr bwMode="auto">
            <a:xfrm flipV="1">
              <a:off x="2208" y="3024"/>
              <a:ext cx="105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95" name="Line 75"/>
            <p:cNvSpPr>
              <a:spLocks noChangeShapeType="1"/>
            </p:cNvSpPr>
            <p:nvPr/>
          </p:nvSpPr>
          <p:spPr bwMode="auto">
            <a:xfrm flipH="1">
              <a:off x="1632" y="3024"/>
              <a:ext cx="16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96" name="Freeform 76"/>
            <p:cNvSpPr>
              <a:spLocks/>
            </p:cNvSpPr>
            <p:nvPr/>
          </p:nvSpPr>
          <p:spPr bwMode="auto">
            <a:xfrm>
              <a:off x="3321" y="2868"/>
              <a:ext cx="258" cy="472"/>
            </a:xfrm>
            <a:custGeom>
              <a:avLst/>
              <a:gdLst>
                <a:gd name="T0" fmla="*/ 0 w 258"/>
                <a:gd name="T1" fmla="*/ 472 h 472"/>
                <a:gd name="T2" fmla="*/ 55 w 258"/>
                <a:gd name="T3" fmla="*/ 226 h 472"/>
                <a:gd name="T4" fmla="*/ 258 w 258"/>
                <a:gd name="T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472">
                  <a:moveTo>
                    <a:pt x="0" y="472"/>
                  </a:moveTo>
                  <a:lnTo>
                    <a:pt x="55" y="226"/>
                  </a:lnTo>
                  <a:lnTo>
                    <a:pt x="25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97" name="Freeform 77"/>
            <p:cNvSpPr>
              <a:spLocks/>
            </p:cNvSpPr>
            <p:nvPr/>
          </p:nvSpPr>
          <p:spPr bwMode="auto">
            <a:xfrm>
              <a:off x="1680" y="3264"/>
              <a:ext cx="816" cy="232"/>
            </a:xfrm>
            <a:custGeom>
              <a:avLst/>
              <a:gdLst>
                <a:gd name="T0" fmla="*/ 816 w 816"/>
                <a:gd name="T1" fmla="*/ 232 h 232"/>
                <a:gd name="T2" fmla="*/ 538 w 816"/>
                <a:gd name="T3" fmla="*/ 2 h 232"/>
                <a:gd name="T4" fmla="*/ 0 w 816"/>
                <a:gd name="T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232">
                  <a:moveTo>
                    <a:pt x="816" y="232"/>
                  </a:moveTo>
                  <a:lnTo>
                    <a:pt x="538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9998" name="Text Box 78"/>
            <p:cNvSpPr txBox="1">
              <a:spLocks noChangeArrowheads="1"/>
            </p:cNvSpPr>
            <p:nvPr/>
          </p:nvSpPr>
          <p:spPr bwMode="auto">
            <a:xfrm>
              <a:off x="3398" y="2967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CW</a:t>
              </a:r>
            </a:p>
          </p:txBody>
        </p:sp>
        <p:sp>
          <p:nvSpPr>
            <p:cNvPr id="209999" name="Rectangle 79"/>
            <p:cNvSpPr>
              <a:spLocks noChangeArrowheads="1"/>
            </p:cNvSpPr>
            <p:nvPr/>
          </p:nvSpPr>
          <p:spPr bwMode="auto">
            <a:xfrm>
              <a:off x="1968" y="3312"/>
              <a:ext cx="4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CCW</a:t>
              </a:r>
            </a:p>
          </p:txBody>
        </p:sp>
        <p:sp>
          <p:nvSpPr>
            <p:cNvPr id="210000" name="Freeform 80"/>
            <p:cNvSpPr>
              <a:spLocks/>
            </p:cNvSpPr>
            <p:nvPr/>
          </p:nvSpPr>
          <p:spPr bwMode="auto">
            <a:xfrm>
              <a:off x="2574" y="3397"/>
              <a:ext cx="134" cy="47"/>
            </a:xfrm>
            <a:custGeom>
              <a:avLst/>
              <a:gdLst>
                <a:gd name="T0" fmla="*/ 0 w 134"/>
                <a:gd name="T1" fmla="*/ 22 h 47"/>
                <a:gd name="T2" fmla="*/ 92 w 134"/>
                <a:gd name="T3" fmla="*/ 10 h 47"/>
                <a:gd name="T4" fmla="*/ 134 w 134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47">
                  <a:moveTo>
                    <a:pt x="0" y="22"/>
                  </a:moveTo>
                  <a:cubicBezTo>
                    <a:pt x="32" y="13"/>
                    <a:pt x="60" y="0"/>
                    <a:pt x="92" y="10"/>
                  </a:cubicBezTo>
                  <a:cubicBezTo>
                    <a:pt x="132" y="37"/>
                    <a:pt x="122" y="21"/>
                    <a:pt x="134" y="4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0001" name="Freeform 81"/>
            <p:cNvSpPr>
              <a:spLocks/>
            </p:cNvSpPr>
            <p:nvPr/>
          </p:nvSpPr>
          <p:spPr bwMode="auto">
            <a:xfrm>
              <a:off x="3052" y="3270"/>
              <a:ext cx="141" cy="63"/>
            </a:xfrm>
            <a:custGeom>
              <a:avLst/>
              <a:gdLst>
                <a:gd name="T0" fmla="*/ 0 w 141"/>
                <a:gd name="T1" fmla="*/ 63 h 63"/>
                <a:gd name="T2" fmla="*/ 141 w 141"/>
                <a:gd name="T3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63">
                  <a:moveTo>
                    <a:pt x="0" y="63"/>
                  </a:moveTo>
                  <a:cubicBezTo>
                    <a:pt x="16" y="0"/>
                    <a:pt x="85" y="2"/>
                    <a:pt x="141" y="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0002" name="Freeform 82"/>
            <p:cNvSpPr>
              <a:spLocks/>
            </p:cNvSpPr>
            <p:nvPr/>
          </p:nvSpPr>
          <p:spPr bwMode="auto">
            <a:xfrm>
              <a:off x="2120" y="3143"/>
              <a:ext cx="159" cy="13"/>
            </a:xfrm>
            <a:custGeom>
              <a:avLst/>
              <a:gdLst>
                <a:gd name="T0" fmla="*/ 0 w 159"/>
                <a:gd name="T1" fmla="*/ 13 h 13"/>
                <a:gd name="T2" fmla="*/ 55 w 159"/>
                <a:gd name="T3" fmla="*/ 0 h 13"/>
                <a:gd name="T4" fmla="*/ 159 w 159"/>
                <a:gd name="T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3">
                  <a:moveTo>
                    <a:pt x="0" y="13"/>
                  </a:moveTo>
                  <a:cubicBezTo>
                    <a:pt x="18" y="9"/>
                    <a:pt x="36" y="0"/>
                    <a:pt x="55" y="0"/>
                  </a:cubicBezTo>
                  <a:cubicBezTo>
                    <a:pt x="90" y="0"/>
                    <a:pt x="124" y="7"/>
                    <a:pt x="15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0003" name="Freeform 83"/>
            <p:cNvSpPr>
              <a:spLocks/>
            </p:cNvSpPr>
            <p:nvPr/>
          </p:nvSpPr>
          <p:spPr bwMode="auto">
            <a:xfrm>
              <a:off x="3088" y="2933"/>
              <a:ext cx="264" cy="106"/>
            </a:xfrm>
            <a:custGeom>
              <a:avLst/>
              <a:gdLst>
                <a:gd name="T0" fmla="*/ 0 w 264"/>
                <a:gd name="T1" fmla="*/ 106 h 106"/>
                <a:gd name="T2" fmla="*/ 264 w 264"/>
                <a:gd name="T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4" h="106">
                  <a:moveTo>
                    <a:pt x="0" y="106"/>
                  </a:moveTo>
                  <a:cubicBezTo>
                    <a:pt x="57" y="0"/>
                    <a:pt x="148" y="33"/>
                    <a:pt x="264" y="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0004" name="Freeform 84"/>
            <p:cNvSpPr>
              <a:spLocks/>
            </p:cNvSpPr>
            <p:nvPr/>
          </p:nvSpPr>
          <p:spPr bwMode="auto">
            <a:xfrm>
              <a:off x="1458" y="3006"/>
              <a:ext cx="368" cy="260"/>
            </a:xfrm>
            <a:custGeom>
              <a:avLst/>
              <a:gdLst>
                <a:gd name="T0" fmla="*/ 368 w 368"/>
                <a:gd name="T1" fmla="*/ 107 h 260"/>
                <a:gd name="T2" fmla="*/ 301 w 368"/>
                <a:gd name="T3" fmla="*/ 46 h 260"/>
                <a:gd name="T4" fmla="*/ 68 w 368"/>
                <a:gd name="T5" fmla="*/ 33 h 260"/>
                <a:gd name="T6" fmla="*/ 49 w 368"/>
                <a:gd name="T7" fmla="*/ 39 h 260"/>
                <a:gd name="T8" fmla="*/ 19 w 368"/>
                <a:gd name="T9" fmla="*/ 70 h 260"/>
                <a:gd name="T10" fmla="*/ 0 w 368"/>
                <a:gd name="T11" fmla="*/ 150 h 260"/>
                <a:gd name="T12" fmla="*/ 7 w 368"/>
                <a:gd name="T13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260">
                  <a:moveTo>
                    <a:pt x="368" y="107"/>
                  </a:moveTo>
                  <a:cubicBezTo>
                    <a:pt x="355" y="79"/>
                    <a:pt x="331" y="56"/>
                    <a:pt x="301" y="46"/>
                  </a:cubicBezTo>
                  <a:cubicBezTo>
                    <a:pt x="233" y="0"/>
                    <a:pt x="148" y="30"/>
                    <a:pt x="68" y="33"/>
                  </a:cubicBezTo>
                  <a:cubicBezTo>
                    <a:pt x="62" y="35"/>
                    <a:pt x="54" y="35"/>
                    <a:pt x="49" y="39"/>
                  </a:cubicBezTo>
                  <a:cubicBezTo>
                    <a:pt x="38" y="48"/>
                    <a:pt x="19" y="70"/>
                    <a:pt x="19" y="70"/>
                  </a:cubicBezTo>
                  <a:cubicBezTo>
                    <a:pt x="12" y="97"/>
                    <a:pt x="5" y="122"/>
                    <a:pt x="0" y="150"/>
                  </a:cubicBezTo>
                  <a:cubicBezTo>
                    <a:pt x="2" y="187"/>
                    <a:pt x="7" y="260"/>
                    <a:pt x="7" y="2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0005" name="Freeform 85"/>
            <p:cNvSpPr>
              <a:spLocks/>
            </p:cNvSpPr>
            <p:nvPr/>
          </p:nvSpPr>
          <p:spPr bwMode="auto">
            <a:xfrm>
              <a:off x="3360" y="2635"/>
              <a:ext cx="396" cy="147"/>
            </a:xfrm>
            <a:custGeom>
              <a:avLst/>
              <a:gdLst>
                <a:gd name="T0" fmla="*/ 4 w 396"/>
                <a:gd name="T1" fmla="*/ 147 h 147"/>
                <a:gd name="T2" fmla="*/ 47 w 396"/>
                <a:gd name="T3" fmla="*/ 31 h 147"/>
                <a:gd name="T4" fmla="*/ 121 w 396"/>
                <a:gd name="T5" fmla="*/ 6 h 147"/>
                <a:gd name="T6" fmla="*/ 372 w 396"/>
                <a:gd name="T7" fmla="*/ 31 h 147"/>
                <a:gd name="T8" fmla="*/ 396 w 396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147">
                  <a:moveTo>
                    <a:pt x="4" y="147"/>
                  </a:moveTo>
                  <a:cubicBezTo>
                    <a:pt x="8" y="102"/>
                    <a:pt x="0" y="56"/>
                    <a:pt x="47" y="31"/>
                  </a:cubicBezTo>
                  <a:cubicBezTo>
                    <a:pt x="70" y="19"/>
                    <a:pt x="121" y="6"/>
                    <a:pt x="121" y="6"/>
                  </a:cubicBezTo>
                  <a:cubicBezTo>
                    <a:pt x="217" y="9"/>
                    <a:pt x="288" y="0"/>
                    <a:pt x="372" y="31"/>
                  </a:cubicBezTo>
                  <a:cubicBezTo>
                    <a:pt x="386" y="53"/>
                    <a:pt x="378" y="46"/>
                    <a:pt x="396" y="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457200" y="3352800"/>
            <a:ext cx="8397875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b="0" u="sng">
                <a:solidFill>
                  <a:schemeClr val="tx1"/>
                </a:solidFill>
              </a:rPr>
              <a:t>Kirkpatrick-Seidel</a:t>
            </a:r>
            <a:r>
              <a:rPr lang="en-US" sz="2400" b="0">
                <a:solidFill>
                  <a:schemeClr val="tx1"/>
                </a:solidFill>
              </a:rPr>
              <a:t> [1986]:</a:t>
            </a:r>
            <a:endParaRPr lang="en-US" sz="2400" b="0">
              <a:solidFill>
                <a:schemeClr val="bg2"/>
              </a:solidFill>
            </a:endParaRPr>
          </a:p>
          <a:p>
            <a:pPr algn="l"/>
            <a:r>
              <a:rPr lang="en-US" sz="2800" b="0">
                <a:solidFill>
                  <a:schemeClr val="accent2"/>
                </a:solidFill>
              </a:rPr>
              <a:t>2D convex-hull of n points in O(n log h) time.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	</a:t>
            </a:r>
            <a:r>
              <a:rPr lang="en-US" sz="2400" b="0">
                <a:solidFill>
                  <a:schemeClr val="bg2"/>
                </a:solidFill>
              </a:rPr>
              <a:t>n = input size</a:t>
            </a:r>
          </a:p>
          <a:p>
            <a:pPr algn="l"/>
            <a:r>
              <a:rPr lang="en-US" sz="2400" b="0">
                <a:solidFill>
                  <a:schemeClr val="bg2"/>
                </a:solidFill>
              </a:rPr>
              <a:t>	h = output size     </a:t>
            </a:r>
            <a:r>
              <a:rPr lang="en-US" sz="2400" b="0">
                <a:solidFill>
                  <a:srgbClr val="FF0000"/>
                </a:solidFill>
              </a:rPr>
              <a:t>(i.e., # convex hull vertices)</a:t>
            </a:r>
          </a:p>
          <a:p>
            <a:pPr algn="l"/>
            <a:r>
              <a:rPr lang="en-US" sz="2400" b="0">
                <a:solidFill>
                  <a:schemeClr val="bg2"/>
                </a:solidFill>
              </a:rPr>
              <a:t>	3 </a:t>
            </a:r>
            <a:r>
              <a:rPr lang="en-US" sz="2400" b="0">
                <a:solidFill>
                  <a:schemeClr val="bg2"/>
                </a:solidFill>
                <a:sym typeface="Symbol" pitchFamily="18" charset="2"/>
              </a:rPr>
              <a:t></a:t>
            </a:r>
            <a:r>
              <a:rPr lang="en-US" sz="2400" b="0">
                <a:solidFill>
                  <a:schemeClr val="bg2"/>
                </a:solidFill>
              </a:rPr>
              <a:t> h </a:t>
            </a:r>
            <a:r>
              <a:rPr lang="en-US" sz="2400" b="0">
                <a:solidFill>
                  <a:schemeClr val="bg2"/>
                </a:solidFill>
                <a:sym typeface="Symbol" pitchFamily="18" charset="2"/>
              </a:rPr>
              <a:t></a:t>
            </a:r>
            <a:r>
              <a:rPr lang="en-US" sz="2400" b="0">
                <a:solidFill>
                  <a:schemeClr val="bg2"/>
                </a:solidFill>
              </a:rPr>
              <a:t>  n             </a:t>
            </a:r>
            <a:r>
              <a:rPr lang="en-US" sz="2400" b="0">
                <a:solidFill>
                  <a:srgbClr val="FF0000"/>
                </a:solidFill>
              </a:rPr>
              <a:t>(if n </a:t>
            </a:r>
            <a:r>
              <a:rPr lang="en-US" sz="2400" b="0">
                <a:solidFill>
                  <a:srgbClr val="FF0000"/>
                </a:solidFill>
                <a:sym typeface="Symbol" pitchFamily="18" charset="2"/>
              </a:rPr>
              <a:t> </a:t>
            </a:r>
            <a:r>
              <a:rPr lang="en-US" sz="2400" b="0">
                <a:solidFill>
                  <a:srgbClr val="FF0000"/>
                </a:solidFill>
              </a:rPr>
              <a:t>3 and not all points are collinear)</a:t>
            </a:r>
          </a:p>
          <a:p>
            <a:pPr algn="l"/>
            <a:endParaRPr lang="en-US" sz="2400" b="0">
              <a:solidFill>
                <a:schemeClr val="bg2"/>
              </a:solidFill>
            </a:endParaRPr>
          </a:p>
          <a:p>
            <a:pPr algn="l"/>
            <a:r>
              <a:rPr lang="en-US" sz="2400" b="0">
                <a:solidFill>
                  <a:srgbClr val="FF0000"/>
                </a:solidFill>
              </a:rPr>
              <a:t>	[This is a good example of a prune-&amp;-search algorithm.]</a:t>
            </a:r>
          </a:p>
        </p:txBody>
      </p:sp>
      <p:sp>
        <p:nvSpPr>
          <p:cNvPr id="210947" name="Freeform 3"/>
          <p:cNvSpPr>
            <a:spLocks/>
          </p:cNvSpPr>
          <p:nvPr/>
        </p:nvSpPr>
        <p:spPr bwMode="auto">
          <a:xfrm>
            <a:off x="2819400" y="1447800"/>
            <a:ext cx="3886200" cy="1600200"/>
          </a:xfrm>
          <a:custGeom>
            <a:avLst/>
            <a:gdLst>
              <a:gd name="T0" fmla="*/ 0 w 2448"/>
              <a:gd name="T1" fmla="*/ 336 h 1008"/>
              <a:gd name="T2" fmla="*/ 192 w 2448"/>
              <a:gd name="T3" fmla="*/ 144 h 1008"/>
              <a:gd name="T4" fmla="*/ 720 w 2448"/>
              <a:gd name="T5" fmla="*/ 0 h 1008"/>
              <a:gd name="T6" fmla="*/ 1488 w 2448"/>
              <a:gd name="T7" fmla="*/ 48 h 1008"/>
              <a:gd name="T8" fmla="*/ 2304 w 2448"/>
              <a:gd name="T9" fmla="*/ 192 h 1008"/>
              <a:gd name="T10" fmla="*/ 2400 w 2448"/>
              <a:gd name="T11" fmla="*/ 384 h 1008"/>
              <a:gd name="T12" fmla="*/ 2448 w 2448"/>
              <a:gd name="T13" fmla="*/ 624 h 1008"/>
              <a:gd name="T14" fmla="*/ 2304 w 2448"/>
              <a:gd name="T15" fmla="*/ 768 h 1008"/>
              <a:gd name="T16" fmla="*/ 1824 w 2448"/>
              <a:gd name="T17" fmla="*/ 1008 h 1008"/>
              <a:gd name="T18" fmla="*/ 960 w 2448"/>
              <a:gd name="T19" fmla="*/ 1008 h 1008"/>
              <a:gd name="T20" fmla="*/ 480 w 2448"/>
              <a:gd name="T21" fmla="*/ 864 h 1008"/>
              <a:gd name="T22" fmla="*/ 144 w 2448"/>
              <a:gd name="T23" fmla="*/ 576 h 1008"/>
              <a:gd name="T24" fmla="*/ 0 w 2448"/>
              <a:gd name="T25" fmla="*/ 336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48" h="1008">
                <a:moveTo>
                  <a:pt x="0" y="336"/>
                </a:moveTo>
                <a:lnTo>
                  <a:pt x="192" y="144"/>
                </a:lnTo>
                <a:lnTo>
                  <a:pt x="720" y="0"/>
                </a:lnTo>
                <a:lnTo>
                  <a:pt x="1488" y="48"/>
                </a:lnTo>
                <a:lnTo>
                  <a:pt x="2304" y="192"/>
                </a:lnTo>
                <a:lnTo>
                  <a:pt x="2400" y="384"/>
                </a:lnTo>
                <a:lnTo>
                  <a:pt x="2448" y="624"/>
                </a:lnTo>
                <a:lnTo>
                  <a:pt x="2304" y="768"/>
                </a:lnTo>
                <a:lnTo>
                  <a:pt x="1824" y="1008"/>
                </a:lnTo>
                <a:lnTo>
                  <a:pt x="960" y="1008"/>
                </a:lnTo>
                <a:lnTo>
                  <a:pt x="480" y="864"/>
                </a:lnTo>
                <a:lnTo>
                  <a:pt x="144" y="576"/>
                </a:lnTo>
                <a:lnTo>
                  <a:pt x="0" y="336"/>
                </a:lnTo>
                <a:close/>
              </a:path>
            </a:pathLst>
          </a:custGeom>
          <a:solidFill>
            <a:srgbClr val="CCFF66"/>
          </a:solidFill>
          <a:ln w="9525">
            <a:solidFill>
              <a:srgbClr val="66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0948" name="Freeform 4"/>
          <p:cNvSpPr>
            <a:spLocks/>
          </p:cNvSpPr>
          <p:nvPr/>
        </p:nvSpPr>
        <p:spPr bwMode="auto">
          <a:xfrm>
            <a:off x="2819400" y="1447800"/>
            <a:ext cx="3886200" cy="1600200"/>
          </a:xfrm>
          <a:custGeom>
            <a:avLst/>
            <a:gdLst>
              <a:gd name="T0" fmla="*/ 240 w 2448"/>
              <a:gd name="T1" fmla="*/ 336 h 1008"/>
              <a:gd name="T2" fmla="*/ 288 w 2448"/>
              <a:gd name="T3" fmla="*/ 144 h 1008"/>
              <a:gd name="T4" fmla="*/ 480 w 2448"/>
              <a:gd name="T5" fmla="*/ 192 h 1008"/>
              <a:gd name="T6" fmla="*/ 720 w 2448"/>
              <a:gd name="T7" fmla="*/ 0 h 1008"/>
              <a:gd name="T8" fmla="*/ 720 w 2448"/>
              <a:gd name="T9" fmla="*/ 288 h 1008"/>
              <a:gd name="T10" fmla="*/ 624 w 2448"/>
              <a:gd name="T11" fmla="*/ 96 h 1008"/>
              <a:gd name="T12" fmla="*/ 384 w 2448"/>
              <a:gd name="T13" fmla="*/ 288 h 1008"/>
              <a:gd name="T14" fmla="*/ 288 w 2448"/>
              <a:gd name="T15" fmla="*/ 336 h 1008"/>
              <a:gd name="T16" fmla="*/ 624 w 2448"/>
              <a:gd name="T17" fmla="*/ 240 h 1008"/>
              <a:gd name="T18" fmla="*/ 960 w 2448"/>
              <a:gd name="T19" fmla="*/ 336 h 1008"/>
              <a:gd name="T20" fmla="*/ 912 w 2448"/>
              <a:gd name="T21" fmla="*/ 240 h 1008"/>
              <a:gd name="T22" fmla="*/ 816 w 2448"/>
              <a:gd name="T23" fmla="*/ 240 h 1008"/>
              <a:gd name="T24" fmla="*/ 864 w 2448"/>
              <a:gd name="T25" fmla="*/ 288 h 1008"/>
              <a:gd name="T26" fmla="*/ 816 w 2448"/>
              <a:gd name="T27" fmla="*/ 96 h 1008"/>
              <a:gd name="T28" fmla="*/ 1008 w 2448"/>
              <a:gd name="T29" fmla="*/ 336 h 1008"/>
              <a:gd name="T30" fmla="*/ 912 w 2448"/>
              <a:gd name="T31" fmla="*/ 576 h 1008"/>
              <a:gd name="T32" fmla="*/ 768 w 2448"/>
              <a:gd name="T33" fmla="*/ 384 h 1008"/>
              <a:gd name="T34" fmla="*/ 1200 w 2448"/>
              <a:gd name="T35" fmla="*/ 672 h 1008"/>
              <a:gd name="T36" fmla="*/ 1152 w 2448"/>
              <a:gd name="T37" fmla="*/ 576 h 1008"/>
              <a:gd name="T38" fmla="*/ 1056 w 2448"/>
              <a:gd name="T39" fmla="*/ 528 h 1008"/>
              <a:gd name="T40" fmla="*/ 1056 w 2448"/>
              <a:gd name="T41" fmla="*/ 96 h 1008"/>
              <a:gd name="T42" fmla="*/ 1392 w 2448"/>
              <a:gd name="T43" fmla="*/ 240 h 1008"/>
              <a:gd name="T44" fmla="*/ 1344 w 2448"/>
              <a:gd name="T45" fmla="*/ 336 h 1008"/>
              <a:gd name="T46" fmla="*/ 1632 w 2448"/>
              <a:gd name="T47" fmla="*/ 336 h 1008"/>
              <a:gd name="T48" fmla="*/ 1382 w 2448"/>
              <a:gd name="T49" fmla="*/ 413 h 1008"/>
              <a:gd name="T50" fmla="*/ 1394 w 2448"/>
              <a:gd name="T51" fmla="*/ 645 h 1008"/>
              <a:gd name="T52" fmla="*/ 1284 w 2448"/>
              <a:gd name="T53" fmla="*/ 719 h 1008"/>
              <a:gd name="T54" fmla="*/ 1057 w 2448"/>
              <a:gd name="T55" fmla="*/ 694 h 1008"/>
              <a:gd name="T56" fmla="*/ 624 w 2448"/>
              <a:gd name="T57" fmla="*/ 720 h 1008"/>
              <a:gd name="T58" fmla="*/ 843 w 2448"/>
              <a:gd name="T59" fmla="*/ 872 h 1008"/>
              <a:gd name="T60" fmla="*/ 1314 w 2448"/>
              <a:gd name="T61" fmla="*/ 829 h 1008"/>
              <a:gd name="T62" fmla="*/ 1572 w 2448"/>
              <a:gd name="T63" fmla="*/ 578 h 1008"/>
              <a:gd name="T64" fmla="*/ 1682 w 2448"/>
              <a:gd name="T65" fmla="*/ 437 h 1008"/>
              <a:gd name="T66" fmla="*/ 1645 w 2448"/>
              <a:gd name="T67" fmla="*/ 725 h 1008"/>
              <a:gd name="T68" fmla="*/ 1786 w 2448"/>
              <a:gd name="T69" fmla="*/ 505 h 1008"/>
              <a:gd name="T70" fmla="*/ 1658 w 2448"/>
              <a:gd name="T71" fmla="*/ 253 h 1008"/>
              <a:gd name="T72" fmla="*/ 1872 w 2448"/>
              <a:gd name="T73" fmla="*/ 240 h 1008"/>
              <a:gd name="T74" fmla="*/ 2016 w 2448"/>
              <a:gd name="T75" fmla="*/ 384 h 1008"/>
              <a:gd name="T76" fmla="*/ 2304 w 2448"/>
              <a:gd name="T77" fmla="*/ 192 h 1008"/>
              <a:gd name="T78" fmla="*/ 2160 w 2448"/>
              <a:gd name="T79" fmla="*/ 576 h 1008"/>
              <a:gd name="T80" fmla="*/ 1968 w 2448"/>
              <a:gd name="T81" fmla="*/ 576 h 1008"/>
              <a:gd name="T82" fmla="*/ 2400 w 2448"/>
              <a:gd name="T83" fmla="*/ 384 h 1008"/>
              <a:gd name="T84" fmla="*/ 2304 w 2448"/>
              <a:gd name="T85" fmla="*/ 768 h 1008"/>
              <a:gd name="T86" fmla="*/ 1920 w 2448"/>
              <a:gd name="T87" fmla="*/ 624 h 1008"/>
              <a:gd name="T88" fmla="*/ 1968 w 2448"/>
              <a:gd name="T89" fmla="*/ 864 h 1008"/>
              <a:gd name="T90" fmla="*/ 1728 w 2448"/>
              <a:gd name="T91" fmla="*/ 960 h 1008"/>
              <a:gd name="T92" fmla="*/ 928 w 2448"/>
              <a:gd name="T93" fmla="*/ 1007 h 1008"/>
              <a:gd name="T94" fmla="*/ 463 w 2448"/>
              <a:gd name="T95" fmla="*/ 596 h 1008"/>
              <a:gd name="T96" fmla="*/ 672 w 2448"/>
              <a:gd name="T97" fmla="*/ 384 h 1008"/>
              <a:gd name="T98" fmla="*/ 144 w 2448"/>
              <a:gd name="T99" fmla="*/ 384 h 1008"/>
              <a:gd name="T100" fmla="*/ 528 w 2448"/>
              <a:gd name="T101" fmla="*/ 432 h 1008"/>
              <a:gd name="T102" fmla="*/ 371 w 2448"/>
              <a:gd name="T103" fmla="*/ 523 h 1008"/>
              <a:gd name="T104" fmla="*/ 288 w 2448"/>
              <a:gd name="T105" fmla="*/ 576 h 1008"/>
              <a:gd name="T106" fmla="*/ 0 w 2448"/>
              <a:gd name="T107" fmla="*/ 336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48" h="1008">
                <a:moveTo>
                  <a:pt x="0" y="336"/>
                </a:moveTo>
                <a:lnTo>
                  <a:pt x="240" y="336"/>
                </a:lnTo>
                <a:lnTo>
                  <a:pt x="192" y="144"/>
                </a:lnTo>
                <a:lnTo>
                  <a:pt x="288" y="144"/>
                </a:lnTo>
                <a:lnTo>
                  <a:pt x="384" y="192"/>
                </a:lnTo>
                <a:lnTo>
                  <a:pt x="480" y="192"/>
                </a:lnTo>
                <a:lnTo>
                  <a:pt x="528" y="96"/>
                </a:lnTo>
                <a:lnTo>
                  <a:pt x="720" y="0"/>
                </a:lnTo>
                <a:lnTo>
                  <a:pt x="720" y="96"/>
                </a:lnTo>
                <a:lnTo>
                  <a:pt x="720" y="288"/>
                </a:lnTo>
                <a:lnTo>
                  <a:pt x="624" y="192"/>
                </a:lnTo>
                <a:lnTo>
                  <a:pt x="624" y="96"/>
                </a:lnTo>
                <a:lnTo>
                  <a:pt x="528" y="288"/>
                </a:lnTo>
                <a:lnTo>
                  <a:pt x="384" y="288"/>
                </a:lnTo>
                <a:lnTo>
                  <a:pt x="288" y="240"/>
                </a:lnTo>
                <a:lnTo>
                  <a:pt x="288" y="336"/>
                </a:lnTo>
                <a:lnTo>
                  <a:pt x="576" y="336"/>
                </a:lnTo>
                <a:lnTo>
                  <a:pt x="624" y="240"/>
                </a:lnTo>
                <a:lnTo>
                  <a:pt x="672" y="336"/>
                </a:lnTo>
                <a:lnTo>
                  <a:pt x="960" y="336"/>
                </a:lnTo>
                <a:lnTo>
                  <a:pt x="960" y="288"/>
                </a:lnTo>
                <a:lnTo>
                  <a:pt x="912" y="240"/>
                </a:lnTo>
                <a:lnTo>
                  <a:pt x="864" y="144"/>
                </a:lnTo>
                <a:lnTo>
                  <a:pt x="816" y="240"/>
                </a:lnTo>
                <a:lnTo>
                  <a:pt x="912" y="288"/>
                </a:lnTo>
                <a:lnTo>
                  <a:pt x="864" y="288"/>
                </a:lnTo>
                <a:lnTo>
                  <a:pt x="768" y="288"/>
                </a:lnTo>
                <a:lnTo>
                  <a:pt x="816" y="96"/>
                </a:lnTo>
                <a:lnTo>
                  <a:pt x="960" y="96"/>
                </a:lnTo>
                <a:lnTo>
                  <a:pt x="1008" y="336"/>
                </a:lnTo>
                <a:lnTo>
                  <a:pt x="960" y="384"/>
                </a:lnTo>
                <a:lnTo>
                  <a:pt x="912" y="576"/>
                </a:lnTo>
                <a:lnTo>
                  <a:pt x="864" y="384"/>
                </a:lnTo>
                <a:lnTo>
                  <a:pt x="768" y="384"/>
                </a:lnTo>
                <a:lnTo>
                  <a:pt x="768" y="576"/>
                </a:lnTo>
                <a:lnTo>
                  <a:pt x="1200" y="672"/>
                </a:lnTo>
                <a:lnTo>
                  <a:pt x="1248" y="240"/>
                </a:lnTo>
                <a:lnTo>
                  <a:pt x="1152" y="576"/>
                </a:lnTo>
                <a:lnTo>
                  <a:pt x="1149" y="364"/>
                </a:lnTo>
                <a:lnTo>
                  <a:pt x="1056" y="528"/>
                </a:lnTo>
                <a:lnTo>
                  <a:pt x="1152" y="192"/>
                </a:lnTo>
                <a:lnTo>
                  <a:pt x="1056" y="96"/>
                </a:lnTo>
                <a:lnTo>
                  <a:pt x="1488" y="48"/>
                </a:lnTo>
                <a:lnTo>
                  <a:pt x="1392" y="240"/>
                </a:lnTo>
                <a:lnTo>
                  <a:pt x="1344" y="144"/>
                </a:lnTo>
                <a:lnTo>
                  <a:pt x="1344" y="336"/>
                </a:lnTo>
                <a:lnTo>
                  <a:pt x="1474" y="290"/>
                </a:lnTo>
                <a:lnTo>
                  <a:pt x="1632" y="336"/>
                </a:lnTo>
                <a:lnTo>
                  <a:pt x="1584" y="388"/>
                </a:lnTo>
                <a:lnTo>
                  <a:pt x="1382" y="413"/>
                </a:lnTo>
                <a:lnTo>
                  <a:pt x="1302" y="541"/>
                </a:lnTo>
                <a:lnTo>
                  <a:pt x="1394" y="645"/>
                </a:lnTo>
                <a:lnTo>
                  <a:pt x="1394" y="707"/>
                </a:lnTo>
                <a:lnTo>
                  <a:pt x="1284" y="719"/>
                </a:lnTo>
                <a:lnTo>
                  <a:pt x="1106" y="737"/>
                </a:lnTo>
                <a:lnTo>
                  <a:pt x="1057" y="694"/>
                </a:lnTo>
                <a:lnTo>
                  <a:pt x="646" y="609"/>
                </a:lnTo>
                <a:lnTo>
                  <a:pt x="624" y="720"/>
                </a:lnTo>
                <a:lnTo>
                  <a:pt x="898" y="762"/>
                </a:lnTo>
                <a:lnTo>
                  <a:pt x="843" y="872"/>
                </a:lnTo>
                <a:lnTo>
                  <a:pt x="996" y="793"/>
                </a:lnTo>
                <a:lnTo>
                  <a:pt x="1314" y="829"/>
                </a:lnTo>
                <a:lnTo>
                  <a:pt x="1510" y="737"/>
                </a:lnTo>
                <a:lnTo>
                  <a:pt x="1572" y="578"/>
                </a:lnTo>
                <a:lnTo>
                  <a:pt x="1566" y="523"/>
                </a:lnTo>
                <a:lnTo>
                  <a:pt x="1682" y="437"/>
                </a:lnTo>
                <a:lnTo>
                  <a:pt x="1725" y="505"/>
                </a:lnTo>
                <a:lnTo>
                  <a:pt x="1645" y="725"/>
                </a:lnTo>
                <a:lnTo>
                  <a:pt x="1737" y="664"/>
                </a:lnTo>
                <a:lnTo>
                  <a:pt x="1786" y="505"/>
                </a:lnTo>
                <a:lnTo>
                  <a:pt x="1792" y="382"/>
                </a:lnTo>
                <a:lnTo>
                  <a:pt x="1658" y="253"/>
                </a:lnTo>
                <a:lnTo>
                  <a:pt x="1553" y="125"/>
                </a:lnTo>
                <a:lnTo>
                  <a:pt x="1872" y="240"/>
                </a:lnTo>
                <a:lnTo>
                  <a:pt x="1872" y="384"/>
                </a:lnTo>
                <a:lnTo>
                  <a:pt x="2016" y="384"/>
                </a:lnTo>
                <a:lnTo>
                  <a:pt x="2064" y="240"/>
                </a:lnTo>
                <a:lnTo>
                  <a:pt x="2304" y="192"/>
                </a:lnTo>
                <a:cubicBezTo>
                  <a:pt x="2255" y="437"/>
                  <a:pt x="2179" y="405"/>
                  <a:pt x="2270" y="437"/>
                </a:cubicBezTo>
                <a:lnTo>
                  <a:pt x="2160" y="576"/>
                </a:lnTo>
                <a:lnTo>
                  <a:pt x="2064" y="480"/>
                </a:lnTo>
                <a:lnTo>
                  <a:pt x="1968" y="576"/>
                </a:lnTo>
                <a:lnTo>
                  <a:pt x="2208" y="672"/>
                </a:lnTo>
                <a:lnTo>
                  <a:pt x="2400" y="384"/>
                </a:lnTo>
                <a:lnTo>
                  <a:pt x="2448" y="624"/>
                </a:lnTo>
                <a:lnTo>
                  <a:pt x="2304" y="768"/>
                </a:lnTo>
                <a:lnTo>
                  <a:pt x="1968" y="768"/>
                </a:lnTo>
                <a:lnTo>
                  <a:pt x="1920" y="624"/>
                </a:lnTo>
                <a:lnTo>
                  <a:pt x="1776" y="816"/>
                </a:lnTo>
                <a:lnTo>
                  <a:pt x="1968" y="864"/>
                </a:lnTo>
                <a:lnTo>
                  <a:pt x="1824" y="1008"/>
                </a:lnTo>
                <a:lnTo>
                  <a:pt x="1728" y="960"/>
                </a:lnTo>
                <a:lnTo>
                  <a:pt x="1680" y="864"/>
                </a:lnTo>
                <a:lnTo>
                  <a:pt x="928" y="1007"/>
                </a:lnTo>
                <a:lnTo>
                  <a:pt x="480" y="864"/>
                </a:lnTo>
                <a:lnTo>
                  <a:pt x="463" y="596"/>
                </a:lnTo>
                <a:lnTo>
                  <a:pt x="672" y="528"/>
                </a:lnTo>
                <a:lnTo>
                  <a:pt x="672" y="384"/>
                </a:lnTo>
                <a:lnTo>
                  <a:pt x="384" y="432"/>
                </a:lnTo>
                <a:lnTo>
                  <a:pt x="144" y="384"/>
                </a:lnTo>
                <a:lnTo>
                  <a:pt x="240" y="480"/>
                </a:lnTo>
                <a:lnTo>
                  <a:pt x="528" y="432"/>
                </a:lnTo>
                <a:lnTo>
                  <a:pt x="576" y="480"/>
                </a:lnTo>
                <a:cubicBezTo>
                  <a:pt x="379" y="529"/>
                  <a:pt x="446" y="552"/>
                  <a:pt x="371" y="523"/>
                </a:cubicBezTo>
                <a:lnTo>
                  <a:pt x="336" y="624"/>
                </a:lnTo>
                <a:lnTo>
                  <a:pt x="288" y="576"/>
                </a:lnTo>
                <a:cubicBezTo>
                  <a:pt x="242" y="581"/>
                  <a:pt x="196" y="585"/>
                  <a:pt x="150" y="590"/>
                </a:cubicBezTo>
                <a:lnTo>
                  <a:pt x="0" y="336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533400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Other 2D Convex-Hull Algorithms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rgbClr val="009900"/>
                </a:solidFill>
              </a:rPr>
              <a:t>(Lecture Notes 7a &amp; 7b)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457200" y="9144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u="sng">
                <a:solidFill>
                  <a:schemeClr val="tx1"/>
                </a:solidFill>
              </a:rPr>
              <a:t>Melkman</a:t>
            </a:r>
            <a:r>
              <a:rPr lang="en-US" sz="2400" b="0">
                <a:solidFill>
                  <a:schemeClr val="tx1"/>
                </a:solidFill>
              </a:rPr>
              <a:t> [1987]: </a:t>
            </a:r>
            <a:r>
              <a:rPr lang="en-US" sz="2400" b="0">
                <a:solidFill>
                  <a:schemeClr val="accent2"/>
                </a:solidFill>
              </a:rPr>
              <a:t>Convex-Hull of a simple polygon in linear time.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6628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tx1"/>
                </a:solidFill>
              </a:rPr>
              <a:t>Input:</a:t>
            </a:r>
            <a:r>
              <a:rPr lang="en-US" sz="2400" b="0">
                <a:solidFill>
                  <a:schemeClr val="accent2"/>
                </a:solidFill>
              </a:rPr>
              <a:t>     Simple polygon P = ( p</a:t>
            </a:r>
            <a:r>
              <a:rPr lang="en-US" sz="2400" b="0" baseline="-25000">
                <a:solidFill>
                  <a:schemeClr val="accent2"/>
                </a:solidFill>
              </a:rPr>
              <a:t>1</a:t>
            </a:r>
            <a:r>
              <a:rPr lang="en-US" sz="2400" b="0">
                <a:solidFill>
                  <a:schemeClr val="accent2"/>
                </a:solidFill>
              </a:rPr>
              <a:t> , p</a:t>
            </a:r>
            <a:r>
              <a:rPr lang="en-US" sz="2400" b="0" baseline="-25000">
                <a:solidFill>
                  <a:schemeClr val="accent2"/>
                </a:solidFill>
              </a:rPr>
              <a:t>2</a:t>
            </a:r>
            <a:r>
              <a:rPr lang="en-US" sz="2400" b="0">
                <a:solidFill>
                  <a:schemeClr val="accent2"/>
                </a:solidFill>
              </a:rPr>
              <a:t> , … , p</a:t>
            </a:r>
            <a:r>
              <a:rPr lang="en-US" sz="2400" b="0" baseline="-25000">
                <a:solidFill>
                  <a:schemeClr val="accent2"/>
                </a:solidFill>
              </a:rPr>
              <a:t>n</a:t>
            </a:r>
            <a:r>
              <a:rPr lang="en-US" sz="2400" b="0">
                <a:solidFill>
                  <a:schemeClr val="accent2"/>
                </a:solidFill>
              </a:rPr>
              <a:t> )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Output:</a:t>
            </a:r>
            <a:r>
              <a:rPr lang="en-US" sz="2400" b="0">
                <a:solidFill>
                  <a:schemeClr val="accent2"/>
                </a:solidFill>
              </a:rPr>
              <a:t>  CH(P)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Time:</a:t>
            </a:r>
            <a:r>
              <a:rPr lang="en-US" sz="2400" b="0">
                <a:solidFill>
                  <a:schemeClr val="accent2"/>
                </a:solidFill>
              </a:rPr>
              <a:t>     O(n)</a:t>
            </a:r>
          </a:p>
          <a:p>
            <a:pPr algn="l"/>
            <a:r>
              <a:rPr lang="en-US" sz="2400" b="0">
                <a:solidFill>
                  <a:schemeClr val="tx1"/>
                </a:solidFill>
              </a:rPr>
              <a:t>Method:</a:t>
            </a:r>
            <a:r>
              <a:rPr lang="en-US" sz="2400" b="0">
                <a:solidFill>
                  <a:schemeClr val="accent2"/>
                </a:solidFill>
              </a:rPr>
              <a:t> Incrementally maintain CH(p</a:t>
            </a:r>
            <a:r>
              <a:rPr lang="en-US" sz="2400" b="0" baseline="-25000">
                <a:solidFill>
                  <a:schemeClr val="accent2"/>
                </a:solidFill>
              </a:rPr>
              <a:t>1</a:t>
            </a:r>
            <a:r>
              <a:rPr lang="en-US" sz="2400" b="0">
                <a:solidFill>
                  <a:schemeClr val="accent2"/>
                </a:solidFill>
              </a:rPr>
              <a:t> , p</a:t>
            </a:r>
            <a:r>
              <a:rPr lang="en-US" sz="2400" b="0" baseline="-25000">
                <a:solidFill>
                  <a:schemeClr val="accent2"/>
                </a:solidFill>
              </a:rPr>
              <a:t>2</a:t>
            </a:r>
            <a:r>
              <a:rPr lang="en-US" sz="2400" b="0">
                <a:solidFill>
                  <a:schemeClr val="accent2"/>
                </a:solidFill>
              </a:rPr>
              <a:t> , … , p</a:t>
            </a:r>
            <a:r>
              <a:rPr lang="en-US" sz="2400" b="0" baseline="-25000">
                <a:solidFill>
                  <a:schemeClr val="accent2"/>
                </a:solidFill>
              </a:rPr>
              <a:t>i</a:t>
            </a:r>
            <a:r>
              <a:rPr lang="en-US" sz="2400" b="0">
                <a:solidFill>
                  <a:schemeClr val="accent2"/>
                </a:solidFill>
              </a:rPr>
              <a:t> ) in a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</a:rPr>
              <a:t>	   circular deque D=(v</a:t>
            </a:r>
            <a:r>
              <a:rPr lang="en-US" sz="2400" b="0" baseline="-25000">
                <a:solidFill>
                  <a:schemeClr val="accent2"/>
                </a:solidFill>
              </a:rPr>
              <a:t>t</a:t>
            </a:r>
            <a:r>
              <a:rPr lang="en-US" sz="2400" b="0">
                <a:solidFill>
                  <a:schemeClr val="accent2"/>
                </a:solidFill>
              </a:rPr>
              <a:t>,v</a:t>
            </a:r>
            <a:r>
              <a:rPr lang="en-US" sz="2400" b="0" baseline="-25000">
                <a:solidFill>
                  <a:schemeClr val="accent2"/>
                </a:solidFill>
              </a:rPr>
              <a:t>t-1</a:t>
            </a:r>
            <a:r>
              <a:rPr lang="en-US" sz="2400" b="0">
                <a:solidFill>
                  <a:schemeClr val="accent2"/>
                </a:solidFill>
              </a:rPr>
              <a:t>,…,v</a:t>
            </a:r>
            <a:r>
              <a:rPr lang="en-US" sz="2400" b="0" baseline="-25000">
                <a:solidFill>
                  <a:schemeClr val="accent2"/>
                </a:solidFill>
              </a:rPr>
              <a:t>b+1</a:t>
            </a:r>
            <a:r>
              <a:rPr lang="en-US" sz="2400" b="0">
                <a:solidFill>
                  <a:schemeClr val="accent2"/>
                </a:solidFill>
              </a:rPr>
              <a:t>,v</a:t>
            </a:r>
            <a:r>
              <a:rPr lang="en-US" sz="2400" b="0" baseline="-25000">
                <a:solidFill>
                  <a:schemeClr val="accent2"/>
                </a:solidFill>
              </a:rPr>
              <a:t>b</a:t>
            </a:r>
            <a:r>
              <a:rPr lang="en-US" sz="2400" b="0">
                <a:solidFill>
                  <a:schemeClr val="accent2"/>
                </a:solidFill>
              </a:rPr>
              <a:t>)</a:t>
            </a:r>
            <a:r>
              <a:rPr lang="en-US" sz="2400" b="0">
                <a:solidFill>
                  <a:schemeClr val="tx1"/>
                </a:solidFill>
              </a:rPr>
              <a:t>  </a:t>
            </a:r>
            <a:r>
              <a:rPr lang="en-US" sz="1600" b="0">
                <a:solidFill>
                  <a:srgbClr val="FF5050"/>
                </a:solidFill>
              </a:rPr>
              <a:t>(top </a:t>
            </a:r>
            <a:r>
              <a:rPr lang="en-US" sz="2400" b="0">
                <a:solidFill>
                  <a:srgbClr val="FF5050"/>
                </a:solidFill>
              </a:rPr>
              <a:t>v</a:t>
            </a:r>
            <a:r>
              <a:rPr lang="en-US" sz="2400" b="0" baseline="-25000">
                <a:solidFill>
                  <a:srgbClr val="FF5050"/>
                </a:solidFill>
              </a:rPr>
              <a:t>t</a:t>
            </a:r>
            <a:r>
              <a:rPr lang="en-US" sz="2400" b="0">
                <a:solidFill>
                  <a:srgbClr val="FF5050"/>
                </a:solidFill>
              </a:rPr>
              <a:t>= v</a:t>
            </a:r>
            <a:r>
              <a:rPr lang="en-US" sz="2400" b="0" baseline="-25000">
                <a:solidFill>
                  <a:srgbClr val="FF5050"/>
                </a:solidFill>
              </a:rPr>
              <a:t>b </a:t>
            </a:r>
            <a:r>
              <a:rPr lang="en-US" sz="1800" b="0">
                <a:solidFill>
                  <a:srgbClr val="FF5050"/>
                </a:solidFill>
              </a:rPr>
              <a:t>bottom</a:t>
            </a:r>
            <a:r>
              <a:rPr lang="en-US" sz="1600" b="0">
                <a:solidFill>
                  <a:srgbClr val="FF5050"/>
                </a:solidFill>
              </a:rPr>
              <a:t>)</a:t>
            </a:r>
            <a:endParaRPr lang="en-US" sz="2400" b="0">
              <a:solidFill>
                <a:schemeClr val="tx1"/>
              </a:solidFill>
            </a:endParaRPr>
          </a:p>
        </p:txBody>
      </p:sp>
      <p:grpSp>
        <p:nvGrpSpPr>
          <p:cNvPr id="211971" name="Group 3"/>
          <p:cNvGrpSpPr>
            <a:grpSpLocks/>
          </p:cNvGrpSpPr>
          <p:nvPr/>
        </p:nvGrpSpPr>
        <p:grpSpPr bwMode="auto">
          <a:xfrm>
            <a:off x="609600" y="2438400"/>
            <a:ext cx="7391400" cy="4127500"/>
            <a:chOff x="384" y="1536"/>
            <a:chExt cx="4656" cy="2600"/>
          </a:xfrm>
        </p:grpSpPr>
        <p:sp>
          <p:nvSpPr>
            <p:cNvPr id="211972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4656" cy="26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</a:rPr>
                <a:t>Algorithm</a:t>
              </a:r>
              <a:r>
                <a:rPr lang="en-US" sz="2400" b="0" dirty="0">
                  <a:solidFill>
                    <a:schemeClr val="tx1"/>
                  </a:solidFill>
                </a:rPr>
                <a:t> </a:t>
              </a:r>
              <a:r>
                <a:rPr lang="en-US" sz="2400" b="0" dirty="0">
                  <a:solidFill>
                    <a:schemeClr val="accent2"/>
                  </a:solidFill>
                </a:rPr>
                <a:t>Convex-Hull ( P )</a:t>
              </a:r>
            </a:p>
            <a:p>
              <a:pPr algn="l"/>
              <a:r>
                <a:rPr lang="en-US" sz="2400" b="0" dirty="0">
                  <a:solidFill>
                    <a:schemeClr val="accent2"/>
                  </a:solidFill>
                </a:rPr>
                <a:t>     D  </a:t>
              </a:r>
              <a:r>
                <a:rPr lang="en-US" sz="2400" b="0" dirty="0">
                  <a:solidFill>
                    <a:schemeClr val="accent2"/>
                  </a:solidFill>
                  <a:sym typeface="Symbol" pitchFamily="18" charset="2"/>
                </a:rPr>
                <a:t> </a:t>
              </a:r>
              <a:r>
                <a:rPr lang="en-US" sz="2400" b="0" dirty="0">
                  <a:solidFill>
                    <a:schemeClr val="accent2"/>
                  </a:solidFill>
                </a:rPr>
                <a:t>(p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2</a:t>
              </a:r>
              <a:r>
                <a:rPr lang="en-US" sz="2400" b="0" dirty="0">
                  <a:solidFill>
                    <a:schemeClr val="accent2"/>
                  </a:solidFill>
                </a:rPr>
                <a:t> , p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1</a:t>
              </a:r>
              <a:r>
                <a:rPr lang="en-US" sz="2400" b="0" dirty="0">
                  <a:solidFill>
                    <a:schemeClr val="accent2"/>
                  </a:solidFill>
                </a:rPr>
                <a:t> , p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2</a:t>
              </a:r>
              <a:r>
                <a:rPr lang="en-US" sz="2400" b="0" dirty="0">
                  <a:solidFill>
                    <a:schemeClr val="accent2"/>
                  </a:solidFill>
                </a:rPr>
                <a:t>)           </a:t>
              </a:r>
              <a:r>
                <a:rPr lang="en-US" sz="1800" b="0" dirty="0">
                  <a:solidFill>
                    <a:srgbClr val="FF5050"/>
                  </a:solidFill>
                </a:rPr>
                <a:t>(* CH(p</a:t>
              </a:r>
              <a:r>
                <a:rPr lang="en-US" sz="1800" b="0" baseline="-25000" dirty="0">
                  <a:solidFill>
                    <a:srgbClr val="FF5050"/>
                  </a:solidFill>
                </a:rPr>
                <a:t>1</a:t>
              </a:r>
              <a:r>
                <a:rPr lang="en-US" sz="1800" b="0" dirty="0">
                  <a:solidFill>
                    <a:srgbClr val="FF5050"/>
                  </a:solidFill>
                </a:rPr>
                <a:t> , p</a:t>
              </a:r>
              <a:r>
                <a:rPr lang="en-US" sz="1800" b="0" baseline="-25000" dirty="0">
                  <a:solidFill>
                    <a:srgbClr val="FF5050"/>
                  </a:solidFill>
                </a:rPr>
                <a:t>2</a:t>
              </a:r>
              <a:r>
                <a:rPr lang="en-US" sz="1800" b="0" dirty="0">
                  <a:solidFill>
                    <a:srgbClr val="FF5050"/>
                  </a:solidFill>
                </a:rPr>
                <a:t>)  *)</a:t>
              </a:r>
            </a:p>
            <a:p>
              <a:pPr algn="l"/>
              <a:r>
                <a:rPr lang="en-US" sz="2400" b="0" dirty="0">
                  <a:solidFill>
                    <a:schemeClr val="tx1"/>
                  </a:solidFill>
                </a:rPr>
                <a:t>     </a:t>
              </a:r>
              <a:r>
                <a:rPr lang="en-US" sz="2400" dirty="0">
                  <a:solidFill>
                    <a:schemeClr val="tx1"/>
                  </a:solidFill>
                </a:rPr>
                <a:t>for</a:t>
              </a:r>
              <a:r>
                <a:rPr lang="en-US" sz="2400" b="0" dirty="0">
                  <a:solidFill>
                    <a:schemeClr val="accent2"/>
                  </a:solidFill>
                </a:rPr>
                <a:t>  i </a:t>
              </a:r>
              <a:r>
                <a:rPr lang="en-US" sz="2400" b="0" dirty="0">
                  <a:solidFill>
                    <a:schemeClr val="accent2"/>
                  </a:solidFill>
                  <a:sym typeface="Symbol" pitchFamily="18" charset="2"/>
                </a:rPr>
                <a:t></a:t>
              </a:r>
              <a:r>
                <a:rPr lang="en-US" sz="2400" b="0" dirty="0">
                  <a:solidFill>
                    <a:schemeClr val="accent2"/>
                  </a:solidFill>
                </a:rPr>
                <a:t> 3 .. n  </a:t>
              </a:r>
              <a:r>
                <a:rPr lang="en-US" sz="2400" dirty="0">
                  <a:solidFill>
                    <a:schemeClr val="tx1"/>
                  </a:solidFill>
                </a:rPr>
                <a:t>do</a:t>
              </a:r>
            </a:p>
            <a:p>
              <a:pPr algn="l"/>
              <a:r>
                <a:rPr lang="en-US" sz="2400" b="0" dirty="0">
                  <a:solidFill>
                    <a:schemeClr val="accent2"/>
                  </a:solidFill>
                </a:rPr>
                <a:t>	    </a:t>
              </a:r>
              <a:r>
                <a:rPr lang="en-US" sz="2400" dirty="0">
                  <a:solidFill>
                    <a:schemeClr val="tx1"/>
                  </a:solidFill>
                </a:rPr>
                <a:t>if</a:t>
              </a:r>
              <a:r>
                <a:rPr lang="en-US" sz="2400" b="0" dirty="0">
                  <a:solidFill>
                    <a:schemeClr val="accent2"/>
                  </a:solidFill>
                </a:rPr>
                <a:t>  p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i</a:t>
              </a:r>
              <a:r>
                <a:rPr lang="en-US" sz="2400" b="0" dirty="0">
                  <a:solidFill>
                    <a:schemeClr val="accent2"/>
                  </a:solidFill>
                </a:rPr>
                <a:t> is outside angle  </a:t>
              </a:r>
              <a:r>
                <a:rPr lang="en-US" sz="2400" b="0" dirty="0">
                  <a:solidFill>
                    <a:schemeClr val="accent2"/>
                  </a:solidFill>
                  <a:sym typeface="Symbol" pitchFamily="18" charset="2"/>
                </a:rPr>
                <a:t></a:t>
              </a:r>
              <a:r>
                <a:rPr lang="en-US" sz="2400" b="0" dirty="0">
                  <a:solidFill>
                    <a:schemeClr val="accent2"/>
                  </a:solidFill>
                </a:rPr>
                <a:t>v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t-1</a:t>
              </a:r>
              <a:r>
                <a:rPr lang="en-US" sz="2400" b="0" dirty="0">
                  <a:solidFill>
                    <a:schemeClr val="accent2"/>
                  </a:solidFill>
                </a:rPr>
                <a:t>v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t</a:t>
              </a:r>
              <a:r>
                <a:rPr lang="en-US" sz="2400" b="0" dirty="0">
                  <a:solidFill>
                    <a:schemeClr val="accent2"/>
                  </a:solidFill>
                </a:rPr>
                <a:t>v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b+1 </a:t>
              </a:r>
              <a:r>
                <a:rPr lang="en-US" sz="2400" b="0" dirty="0">
                  <a:solidFill>
                    <a:schemeClr val="accent2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then do</a:t>
              </a:r>
              <a:r>
                <a:rPr lang="en-US" sz="2400" b="0" dirty="0">
                  <a:solidFill>
                    <a:schemeClr val="accent2"/>
                  </a:solidFill>
                </a:rPr>
                <a:t> </a:t>
              </a:r>
            </a:p>
            <a:p>
              <a:pPr algn="l"/>
              <a:r>
                <a:rPr lang="en-US" sz="2400" b="0" dirty="0">
                  <a:solidFill>
                    <a:schemeClr val="accent2"/>
                  </a:solidFill>
                </a:rPr>
                <a:t>		</a:t>
              </a:r>
              <a:r>
                <a:rPr lang="en-US" sz="2400" dirty="0">
                  <a:solidFill>
                    <a:schemeClr val="tx1"/>
                  </a:solidFill>
                </a:rPr>
                <a:t>while</a:t>
              </a:r>
              <a:r>
                <a:rPr lang="en-US" sz="2400" b="0" dirty="0">
                  <a:solidFill>
                    <a:schemeClr val="accent2"/>
                  </a:solidFill>
                </a:rPr>
                <a:t> p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i</a:t>
              </a:r>
              <a:r>
                <a:rPr lang="en-US" sz="2400" b="0" dirty="0">
                  <a:solidFill>
                    <a:schemeClr val="accent2"/>
                  </a:solidFill>
                </a:rPr>
                <a:t> is left of  v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b</a:t>
              </a:r>
              <a:r>
                <a:rPr lang="en-US" sz="2400" b="0" dirty="0">
                  <a:solidFill>
                    <a:schemeClr val="accent2"/>
                  </a:solidFill>
                </a:rPr>
                <a:t>v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b+1 </a:t>
              </a:r>
              <a:r>
                <a:rPr lang="en-US" sz="2400" b="0" dirty="0">
                  <a:solidFill>
                    <a:schemeClr val="accent2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do</a:t>
              </a:r>
              <a:r>
                <a:rPr lang="en-US" sz="2400" b="0" dirty="0">
                  <a:solidFill>
                    <a:schemeClr val="accent2"/>
                  </a:solidFill>
                </a:rPr>
                <a:t>  </a:t>
              </a:r>
              <a:r>
                <a:rPr lang="en-US" sz="2400" b="0" dirty="0" err="1">
                  <a:solidFill>
                    <a:schemeClr val="accent2"/>
                  </a:solidFill>
                </a:rPr>
                <a:t>PopBottom</a:t>
              </a:r>
              <a:r>
                <a:rPr lang="en-US" sz="2400" b="0" dirty="0">
                  <a:solidFill>
                    <a:schemeClr val="accent2"/>
                  </a:solidFill>
                </a:rPr>
                <a:t>(D)</a:t>
              </a:r>
            </a:p>
            <a:p>
              <a:pPr algn="l"/>
              <a:r>
                <a:rPr lang="en-US" sz="2400" b="0" dirty="0">
                  <a:solidFill>
                    <a:schemeClr val="accent2"/>
                  </a:solidFill>
                </a:rPr>
                <a:t>		</a:t>
              </a:r>
              <a:r>
                <a:rPr lang="en-US" sz="2400" dirty="0">
                  <a:solidFill>
                    <a:schemeClr val="tx1"/>
                  </a:solidFill>
                </a:rPr>
                <a:t>while</a:t>
              </a:r>
              <a:r>
                <a:rPr lang="en-US" sz="2400" b="0" dirty="0">
                  <a:solidFill>
                    <a:schemeClr val="tx1"/>
                  </a:solidFill>
                </a:rPr>
                <a:t> </a:t>
              </a:r>
              <a:r>
                <a:rPr lang="en-US" sz="2400" b="0" dirty="0">
                  <a:solidFill>
                    <a:schemeClr val="accent2"/>
                  </a:solidFill>
                </a:rPr>
                <a:t>p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i</a:t>
              </a:r>
              <a:r>
                <a:rPr lang="en-US" sz="2400" b="0" dirty="0">
                  <a:solidFill>
                    <a:schemeClr val="accent2"/>
                  </a:solidFill>
                </a:rPr>
                <a:t> is right of  v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t</a:t>
              </a:r>
              <a:r>
                <a:rPr lang="en-US" sz="2400" b="0" dirty="0">
                  <a:solidFill>
                    <a:schemeClr val="accent2"/>
                  </a:solidFill>
                </a:rPr>
                <a:t>v</a:t>
              </a:r>
              <a:r>
                <a:rPr lang="en-US" sz="2400" b="0" baseline="-25000" dirty="0">
                  <a:solidFill>
                    <a:schemeClr val="accent2"/>
                  </a:solidFill>
                </a:rPr>
                <a:t>t-1 </a:t>
              </a:r>
              <a:r>
                <a:rPr lang="en-US" sz="2400" b="0" dirty="0">
                  <a:solidFill>
                    <a:schemeClr val="accent2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do</a:t>
              </a:r>
              <a:r>
                <a:rPr lang="en-US" sz="2400" b="0" dirty="0">
                  <a:solidFill>
                    <a:schemeClr val="accent2"/>
                  </a:solidFill>
                </a:rPr>
                <a:t>  </a:t>
              </a:r>
              <a:r>
                <a:rPr lang="en-US" sz="2400" b="0" dirty="0" err="1">
                  <a:solidFill>
                    <a:schemeClr val="accent2"/>
                  </a:solidFill>
                </a:rPr>
                <a:t>PopTop</a:t>
              </a:r>
              <a:r>
                <a:rPr lang="en-US" sz="2400" b="0" dirty="0">
                  <a:solidFill>
                    <a:schemeClr val="accent2"/>
                  </a:solidFill>
                </a:rPr>
                <a:t>(D)</a:t>
              </a:r>
            </a:p>
            <a:p>
              <a:pPr algn="l"/>
              <a:r>
                <a:rPr lang="en-US" sz="2400" b="0" dirty="0">
                  <a:solidFill>
                    <a:schemeClr val="accent2"/>
                  </a:solidFill>
                </a:rPr>
                <a:t>		</a:t>
              </a:r>
              <a:r>
                <a:rPr lang="en-US" sz="2400" b="0" dirty="0" err="1">
                  <a:solidFill>
                    <a:schemeClr val="accent2"/>
                  </a:solidFill>
                </a:rPr>
                <a:t>PushBottom</a:t>
              </a:r>
              <a:r>
                <a:rPr lang="en-US" sz="2400" b="0" dirty="0">
                  <a:solidFill>
                    <a:schemeClr val="accent2"/>
                  </a:solidFill>
                </a:rPr>
                <a:t>(</a:t>
              </a:r>
              <a:r>
                <a:rPr lang="en-US" sz="2400" b="0" dirty="0" err="1">
                  <a:solidFill>
                    <a:schemeClr val="accent2"/>
                  </a:solidFill>
                </a:rPr>
                <a:t>p</a:t>
              </a:r>
              <a:r>
                <a:rPr lang="en-US" sz="2400" b="0" baseline="-25000" dirty="0" err="1">
                  <a:solidFill>
                    <a:schemeClr val="accent2"/>
                  </a:solidFill>
                </a:rPr>
                <a:t>i</a:t>
              </a:r>
              <a:r>
                <a:rPr lang="en-US" sz="2400" b="0" dirty="0" err="1">
                  <a:solidFill>
                    <a:schemeClr val="accent2"/>
                  </a:solidFill>
                </a:rPr>
                <a:t>,D</a:t>
              </a:r>
              <a:r>
                <a:rPr lang="en-US" sz="2400" b="0" dirty="0">
                  <a:solidFill>
                    <a:schemeClr val="accent2"/>
                  </a:solidFill>
                </a:rPr>
                <a:t>)</a:t>
              </a:r>
            </a:p>
            <a:p>
              <a:pPr algn="l"/>
              <a:r>
                <a:rPr lang="en-US" sz="2400" b="0" dirty="0">
                  <a:solidFill>
                    <a:schemeClr val="accent2"/>
                  </a:solidFill>
                </a:rPr>
                <a:t>		</a:t>
              </a:r>
              <a:r>
                <a:rPr lang="en-US" sz="2400" b="0" dirty="0" err="1">
                  <a:solidFill>
                    <a:schemeClr val="accent2"/>
                  </a:solidFill>
                </a:rPr>
                <a:t>PushTop</a:t>
              </a:r>
              <a:r>
                <a:rPr lang="en-US" sz="2400" b="0" dirty="0">
                  <a:solidFill>
                    <a:schemeClr val="accent2"/>
                  </a:solidFill>
                </a:rPr>
                <a:t>(</a:t>
              </a:r>
              <a:r>
                <a:rPr lang="en-US" sz="2400" b="0" dirty="0" err="1">
                  <a:solidFill>
                    <a:schemeClr val="accent2"/>
                  </a:solidFill>
                </a:rPr>
                <a:t>p</a:t>
              </a:r>
              <a:r>
                <a:rPr lang="en-US" sz="2400" b="0" baseline="-25000" dirty="0" err="1">
                  <a:solidFill>
                    <a:schemeClr val="accent2"/>
                  </a:solidFill>
                </a:rPr>
                <a:t>i</a:t>
              </a:r>
              <a:r>
                <a:rPr lang="en-US" sz="2400" b="0" dirty="0" err="1">
                  <a:solidFill>
                    <a:schemeClr val="accent2"/>
                  </a:solidFill>
                </a:rPr>
                <a:t>,D</a:t>
              </a:r>
              <a:r>
                <a:rPr lang="en-US" sz="2400" b="0" dirty="0">
                  <a:solidFill>
                    <a:schemeClr val="accent2"/>
                  </a:solidFill>
                </a:rPr>
                <a:t>)</a:t>
              </a:r>
            </a:p>
            <a:p>
              <a:pPr algn="l"/>
              <a:r>
                <a:rPr lang="en-US" sz="2400" b="0" dirty="0">
                  <a:solidFill>
                    <a:schemeClr val="accent2"/>
                  </a:solidFill>
                </a:rPr>
                <a:t>	     </a:t>
              </a:r>
              <a:r>
                <a:rPr lang="en-US" sz="2400" dirty="0">
                  <a:solidFill>
                    <a:schemeClr val="tx1"/>
                  </a:solidFill>
                </a:rPr>
                <a:t>end-if</a:t>
              </a:r>
            </a:p>
            <a:p>
              <a:pPr algn="l"/>
              <a:r>
                <a:rPr lang="en-US" sz="2400" b="0" dirty="0">
                  <a:solidFill>
                    <a:schemeClr val="tx1"/>
                  </a:solidFill>
                </a:rPr>
                <a:t>      </a:t>
              </a:r>
              <a:r>
                <a:rPr lang="en-US" sz="2400" dirty="0">
                  <a:solidFill>
                    <a:schemeClr val="tx1"/>
                  </a:solidFill>
                </a:rPr>
                <a:t>end-for</a:t>
              </a:r>
            </a:p>
            <a:p>
              <a:pPr algn="l"/>
              <a:r>
                <a:rPr lang="en-US" sz="2400" b="0" dirty="0">
                  <a:solidFill>
                    <a:schemeClr val="accent2"/>
                  </a:solidFill>
                </a:rPr>
                <a:t>      </a:t>
              </a:r>
              <a:r>
                <a:rPr lang="en-US" sz="2400" dirty="0">
                  <a:solidFill>
                    <a:schemeClr val="tx1"/>
                  </a:solidFill>
                </a:rPr>
                <a:t>return</a:t>
              </a:r>
              <a:r>
                <a:rPr lang="en-US" sz="2400" b="0" dirty="0">
                  <a:solidFill>
                    <a:schemeClr val="tx1"/>
                  </a:solidFill>
                </a:rPr>
                <a:t> </a:t>
              </a:r>
              <a:r>
                <a:rPr lang="en-US" sz="2400" b="0" dirty="0">
                  <a:solidFill>
                    <a:schemeClr val="accent2"/>
                  </a:solidFill>
                </a:rPr>
                <a:t> D</a:t>
              </a:r>
            </a:p>
          </p:txBody>
        </p:sp>
        <p:sp>
          <p:nvSpPr>
            <p:cNvPr id="211973" name="Line 5"/>
            <p:cNvSpPr>
              <a:spLocks noChangeShapeType="1"/>
            </p:cNvSpPr>
            <p:nvPr/>
          </p:nvSpPr>
          <p:spPr bwMode="auto">
            <a:xfrm>
              <a:off x="3024" y="2544"/>
              <a:ext cx="3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1974" name="Line 6"/>
            <p:cNvSpPr>
              <a:spLocks noChangeShapeType="1"/>
            </p:cNvSpPr>
            <p:nvPr/>
          </p:nvSpPr>
          <p:spPr bwMode="auto">
            <a:xfrm>
              <a:off x="3120" y="2784"/>
              <a:ext cx="3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1197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Melkman’s</a:t>
            </a:r>
            <a:r>
              <a:rPr lang="en-US" sz="2400" dirty="0">
                <a:solidFill>
                  <a:schemeClr val="tx1"/>
                </a:solidFill>
              </a:rPr>
              <a:t> Linear-Time algorithm for CH of Simple Polygon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4" name="Group 2"/>
          <p:cNvGrpSpPr>
            <a:grpSpLocks/>
          </p:cNvGrpSpPr>
          <p:nvPr/>
        </p:nvGrpSpPr>
        <p:grpSpPr bwMode="auto">
          <a:xfrm>
            <a:off x="457200" y="3276600"/>
            <a:ext cx="8247063" cy="3414713"/>
            <a:chOff x="240" y="0"/>
            <a:chExt cx="5195" cy="2151"/>
          </a:xfrm>
        </p:grpSpPr>
        <p:sp>
          <p:nvSpPr>
            <p:cNvPr id="212995" name="Freeform 3"/>
            <p:cNvSpPr>
              <a:spLocks/>
            </p:cNvSpPr>
            <p:nvPr/>
          </p:nvSpPr>
          <p:spPr bwMode="auto">
            <a:xfrm>
              <a:off x="1344" y="1200"/>
              <a:ext cx="2304" cy="768"/>
            </a:xfrm>
            <a:custGeom>
              <a:avLst/>
              <a:gdLst>
                <a:gd name="T0" fmla="*/ 0 w 2304"/>
                <a:gd name="T1" fmla="*/ 576 h 768"/>
                <a:gd name="T2" fmla="*/ 1296 w 2304"/>
                <a:gd name="T3" fmla="*/ 0 h 768"/>
                <a:gd name="T4" fmla="*/ 2064 w 2304"/>
                <a:gd name="T5" fmla="*/ 192 h 768"/>
                <a:gd name="T6" fmla="*/ 2304 w 2304"/>
                <a:gd name="T7" fmla="*/ 480 h 768"/>
                <a:gd name="T8" fmla="*/ 1872 w 2304"/>
                <a:gd name="T9" fmla="*/ 768 h 768"/>
                <a:gd name="T10" fmla="*/ 0 w 2304"/>
                <a:gd name="T11" fmla="*/ 57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4" h="768">
                  <a:moveTo>
                    <a:pt x="0" y="576"/>
                  </a:moveTo>
                  <a:lnTo>
                    <a:pt x="1296" y="0"/>
                  </a:lnTo>
                  <a:lnTo>
                    <a:pt x="2064" y="192"/>
                  </a:lnTo>
                  <a:lnTo>
                    <a:pt x="2304" y="480"/>
                  </a:lnTo>
                  <a:lnTo>
                    <a:pt x="1872" y="768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CA"/>
            </a:p>
          </p:txBody>
        </p:sp>
        <p:sp>
          <p:nvSpPr>
            <p:cNvPr id="212996" name="Text Box 4"/>
            <p:cNvSpPr txBox="1">
              <a:spLocks noChangeArrowheads="1"/>
            </p:cNvSpPr>
            <p:nvPr/>
          </p:nvSpPr>
          <p:spPr bwMode="auto">
            <a:xfrm>
              <a:off x="240" y="0"/>
              <a:ext cx="5195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chemeClr val="tx1"/>
                  </a:solidFill>
                </a:rPr>
                <a:t>Case 2</a:t>
              </a:r>
              <a:r>
                <a:rPr lang="en-US" sz="1800">
                  <a:solidFill>
                    <a:schemeClr val="tx1"/>
                  </a:solidFill>
                </a:rPr>
                <a:t>:</a:t>
              </a:r>
              <a:r>
                <a:rPr lang="en-US" sz="2000" b="0">
                  <a:solidFill>
                    <a:schemeClr val="tx1"/>
                  </a:solidFill>
                </a:rPr>
                <a:t>  </a:t>
              </a:r>
              <a:r>
                <a:rPr lang="en-US" sz="2400" b="0">
                  <a:solidFill>
                    <a:schemeClr val="tx1"/>
                  </a:solidFill>
                </a:rPr>
                <a:t>p</a:t>
              </a:r>
              <a:r>
                <a:rPr lang="en-US" sz="2400" b="0" baseline="-25000">
                  <a:solidFill>
                    <a:schemeClr val="tx1"/>
                  </a:solidFill>
                </a:rPr>
                <a:t>i</a:t>
              </a:r>
              <a:r>
                <a:rPr lang="en-US" sz="2400" b="0">
                  <a:solidFill>
                    <a:schemeClr val="tx1"/>
                  </a:solidFill>
                </a:rPr>
                <a:t> is inside angle 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 </a:t>
              </a:r>
              <a:r>
                <a:rPr lang="en-US" sz="2400" b="0">
                  <a:solidFill>
                    <a:schemeClr val="tx1"/>
                  </a:solidFill>
                </a:rPr>
                <a:t>v</a:t>
              </a:r>
              <a:r>
                <a:rPr lang="en-US" sz="2400" b="0" baseline="-25000">
                  <a:solidFill>
                    <a:schemeClr val="tx1"/>
                  </a:solidFill>
                </a:rPr>
                <a:t>t-1</a:t>
              </a:r>
              <a:r>
                <a:rPr lang="en-US" sz="2400" b="0">
                  <a:solidFill>
                    <a:schemeClr val="tx1"/>
                  </a:solidFill>
                </a:rPr>
                <a:t>v</a:t>
              </a:r>
              <a:r>
                <a:rPr lang="en-US" sz="2400" b="0" baseline="-25000">
                  <a:solidFill>
                    <a:schemeClr val="tx1"/>
                  </a:solidFill>
                </a:rPr>
                <a:t>t</a:t>
              </a:r>
              <a:r>
                <a:rPr lang="en-US" sz="2400" b="0">
                  <a:solidFill>
                    <a:schemeClr val="tx1"/>
                  </a:solidFill>
                </a:rPr>
                <a:t>v</a:t>
              </a:r>
              <a:r>
                <a:rPr lang="en-US" sz="2400" b="0" baseline="-25000">
                  <a:solidFill>
                    <a:schemeClr val="tx1"/>
                  </a:solidFill>
                </a:rPr>
                <a:t>b+1</a:t>
              </a:r>
              <a:r>
                <a:rPr lang="en-US" sz="2400" b="0" baseline="-25000">
                  <a:solidFill>
                    <a:schemeClr val="accent2"/>
                  </a:solidFill>
                </a:rPr>
                <a:t> </a:t>
              </a:r>
              <a:r>
                <a:rPr lang="en-US" sz="2400" b="0">
                  <a:solidFill>
                    <a:srgbClr val="FF5050"/>
                  </a:solidFill>
                  <a:sym typeface="Symbol" pitchFamily="18" charset="2"/>
                </a:rPr>
                <a:t></a:t>
              </a:r>
              <a:r>
                <a:rPr lang="en-US" sz="2400" b="0" baseline="-25000">
                  <a:solidFill>
                    <a:srgbClr val="FF5050"/>
                  </a:solidFill>
                </a:rPr>
                <a:t> </a:t>
              </a:r>
              <a:r>
                <a:rPr lang="en-US" sz="2400" b="0">
                  <a:solidFill>
                    <a:srgbClr val="FF5050"/>
                  </a:solidFill>
                </a:rPr>
                <a:t>p</a:t>
              </a:r>
              <a:r>
                <a:rPr lang="en-US" sz="2400" b="0" baseline="-25000">
                  <a:solidFill>
                    <a:srgbClr val="FF5050"/>
                  </a:solidFill>
                </a:rPr>
                <a:t>i</a:t>
              </a:r>
              <a:r>
                <a:rPr lang="en-US" sz="2400" b="0">
                  <a:solidFill>
                    <a:srgbClr val="FF5050"/>
                  </a:solidFill>
                </a:rPr>
                <a:t> is not an extreme point </a:t>
              </a:r>
            </a:p>
            <a:p>
              <a:pPr algn="l"/>
              <a:r>
                <a:rPr lang="en-US" sz="2400" b="0">
                  <a:solidFill>
                    <a:srgbClr val="FF5050"/>
                  </a:solidFill>
                </a:rPr>
                <a:t>     P is simple </a:t>
              </a:r>
            </a:p>
            <a:p>
              <a:pPr algn="l"/>
              <a:r>
                <a:rPr lang="en-US" sz="2400" b="0">
                  <a:solidFill>
                    <a:srgbClr val="FF5050"/>
                  </a:solidFill>
                  <a:sym typeface="Symbol" pitchFamily="18" charset="2"/>
                </a:rPr>
                <a:t></a:t>
              </a:r>
              <a:r>
                <a:rPr lang="en-US" sz="2400" b="0">
                  <a:solidFill>
                    <a:srgbClr val="FF5050"/>
                  </a:solidFill>
                </a:rPr>
                <a:t> </a:t>
              </a:r>
              <a:r>
                <a:rPr lang="en-US" sz="2400" b="0">
                  <a:solidFill>
                    <a:srgbClr val="FF5050"/>
                  </a:solidFill>
                  <a:sym typeface="Symbol" pitchFamily="18" charset="2"/>
                </a:rPr>
                <a:t> non-crossing </a:t>
              </a:r>
              <a:r>
                <a:rPr lang="en-US" sz="2400" b="0">
                  <a:solidFill>
                    <a:srgbClr val="FF5050"/>
                  </a:solidFill>
                </a:rPr>
                <a:t>chains between  v</a:t>
              </a:r>
              <a:r>
                <a:rPr lang="en-US" sz="2400" b="0" baseline="-25000">
                  <a:solidFill>
                    <a:srgbClr val="FF5050"/>
                  </a:solidFill>
                </a:rPr>
                <a:t>t-1 </a:t>
              </a:r>
              <a:r>
                <a:rPr lang="en-US" sz="1800" b="0">
                  <a:solidFill>
                    <a:srgbClr val="FF5050"/>
                  </a:solidFill>
                </a:rPr>
                <a:t>&amp;</a:t>
              </a:r>
              <a:r>
                <a:rPr lang="en-US" sz="2400" b="0">
                  <a:solidFill>
                    <a:srgbClr val="FF5050"/>
                  </a:solidFill>
                </a:rPr>
                <a:t>  v</a:t>
              </a:r>
              <a:r>
                <a:rPr lang="en-US" sz="2400" b="0" baseline="-25000">
                  <a:solidFill>
                    <a:srgbClr val="FF5050"/>
                  </a:solidFill>
                </a:rPr>
                <a:t>b+1</a:t>
              </a:r>
              <a:r>
                <a:rPr lang="en-US" sz="2400" b="0">
                  <a:solidFill>
                    <a:srgbClr val="FF5050"/>
                  </a:solidFill>
                </a:rPr>
                <a:t> and between  v</a:t>
              </a:r>
              <a:r>
                <a:rPr lang="en-US" sz="2400" b="0" baseline="-25000">
                  <a:solidFill>
                    <a:srgbClr val="FF5050"/>
                  </a:solidFill>
                </a:rPr>
                <a:t>t </a:t>
              </a:r>
              <a:r>
                <a:rPr lang="en-US" sz="2400" b="0">
                  <a:solidFill>
                    <a:srgbClr val="FF5050"/>
                  </a:solidFill>
                </a:rPr>
                <a:t>&amp; p</a:t>
              </a:r>
              <a:r>
                <a:rPr lang="en-US" sz="2400" b="0" baseline="-25000">
                  <a:solidFill>
                    <a:srgbClr val="FF5050"/>
                  </a:solidFill>
                </a:rPr>
                <a:t>i</a:t>
              </a:r>
              <a:endParaRPr lang="en-US" sz="2400" b="0">
                <a:solidFill>
                  <a:srgbClr val="FF5050"/>
                </a:solidFill>
              </a:endParaRPr>
            </a:p>
            <a:p>
              <a:pPr algn="l"/>
              <a:r>
                <a:rPr lang="en-US" sz="2400" b="0">
                  <a:solidFill>
                    <a:srgbClr val="FF5050"/>
                  </a:solidFill>
                  <a:sym typeface="Symbol" pitchFamily="18" charset="2"/>
                </a:rPr>
                <a:t> </a:t>
              </a:r>
              <a:r>
                <a:rPr lang="en-US" sz="2400" b="0">
                  <a:solidFill>
                    <a:srgbClr val="FF5050"/>
                  </a:solidFill>
                </a:rPr>
                <a:t>p</a:t>
              </a:r>
              <a:r>
                <a:rPr lang="en-US" sz="2400" b="0" baseline="-25000">
                  <a:solidFill>
                    <a:srgbClr val="FF5050"/>
                  </a:solidFill>
                </a:rPr>
                <a:t>i</a:t>
              </a:r>
              <a:r>
                <a:rPr lang="en-US" sz="2400" b="0">
                  <a:solidFill>
                    <a:srgbClr val="FF5050"/>
                  </a:solidFill>
                </a:rPr>
                <a:t> </a:t>
              </a:r>
              <a:r>
                <a:rPr lang="en-US" sz="2400" b="0">
                  <a:solidFill>
                    <a:srgbClr val="FF5050"/>
                  </a:solidFill>
                  <a:sym typeface="Symbol" pitchFamily="18" charset="2"/>
                </a:rPr>
                <a:t> </a:t>
              </a:r>
              <a:r>
                <a:rPr lang="en-US" sz="2400" b="0">
                  <a:solidFill>
                    <a:srgbClr val="FF5050"/>
                  </a:solidFill>
                </a:rPr>
                <a:t>CH(p</a:t>
              </a:r>
              <a:r>
                <a:rPr lang="en-US" sz="2400" b="0" baseline="-25000">
                  <a:solidFill>
                    <a:srgbClr val="FF5050"/>
                  </a:solidFill>
                </a:rPr>
                <a:t>1 </a:t>
              </a:r>
              <a:r>
                <a:rPr lang="en-US" sz="2400" b="0">
                  <a:solidFill>
                    <a:srgbClr val="FF5050"/>
                  </a:solidFill>
                </a:rPr>
                <a:t>..</a:t>
              </a:r>
              <a:r>
                <a:rPr lang="en-US" sz="2400" b="0" baseline="-25000">
                  <a:solidFill>
                    <a:srgbClr val="FF5050"/>
                  </a:solidFill>
                </a:rPr>
                <a:t> </a:t>
              </a:r>
              <a:r>
                <a:rPr lang="en-US" sz="2400" b="0">
                  <a:solidFill>
                    <a:srgbClr val="FF5050"/>
                  </a:solidFill>
                </a:rPr>
                <a:t>p</a:t>
              </a:r>
              <a:r>
                <a:rPr lang="en-US" sz="2400" b="0" baseline="-25000">
                  <a:solidFill>
                    <a:srgbClr val="FF5050"/>
                  </a:solidFill>
                </a:rPr>
                <a:t>i-1</a:t>
              </a:r>
              <a:r>
                <a:rPr lang="en-US" sz="2400" b="0">
                  <a:solidFill>
                    <a:srgbClr val="FF5050"/>
                  </a:solidFill>
                </a:rPr>
                <a:t>).</a:t>
              </a:r>
            </a:p>
          </p:txBody>
        </p:sp>
        <p:sp>
          <p:nvSpPr>
            <p:cNvPr id="212997" name="Line 5"/>
            <p:cNvSpPr>
              <a:spLocks noChangeShapeType="1"/>
            </p:cNvSpPr>
            <p:nvPr/>
          </p:nvSpPr>
          <p:spPr bwMode="auto">
            <a:xfrm flipV="1">
              <a:off x="1296" y="960"/>
              <a:ext cx="1920" cy="81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1296" y="1776"/>
              <a:ext cx="2352" cy="24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2999" name="Freeform 7"/>
            <p:cNvSpPr>
              <a:spLocks/>
            </p:cNvSpPr>
            <p:nvPr/>
          </p:nvSpPr>
          <p:spPr bwMode="auto">
            <a:xfrm>
              <a:off x="2640" y="1200"/>
              <a:ext cx="1012" cy="768"/>
            </a:xfrm>
            <a:custGeom>
              <a:avLst/>
              <a:gdLst>
                <a:gd name="T0" fmla="*/ 0 w 1012"/>
                <a:gd name="T1" fmla="*/ 0 h 768"/>
                <a:gd name="T2" fmla="*/ 767 w 1012"/>
                <a:gd name="T3" fmla="*/ 173 h 768"/>
                <a:gd name="T4" fmla="*/ 1012 w 1012"/>
                <a:gd name="T5" fmla="*/ 485 h 768"/>
                <a:gd name="T6" fmla="*/ 554 w 1012"/>
                <a:gd name="T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768">
                  <a:moveTo>
                    <a:pt x="0" y="0"/>
                  </a:moveTo>
                  <a:lnTo>
                    <a:pt x="767" y="173"/>
                  </a:lnTo>
                  <a:lnTo>
                    <a:pt x="1012" y="485"/>
                  </a:lnTo>
                  <a:lnTo>
                    <a:pt x="554" y="768"/>
                  </a:lnTo>
                </a:path>
              </a:pathLst>
            </a:custGeom>
            <a:noFill/>
            <a:ln w="19050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3000" name="Freeform 8"/>
            <p:cNvSpPr>
              <a:spLocks/>
            </p:cNvSpPr>
            <p:nvPr/>
          </p:nvSpPr>
          <p:spPr bwMode="auto">
            <a:xfrm>
              <a:off x="1315" y="1610"/>
              <a:ext cx="871" cy="172"/>
            </a:xfrm>
            <a:custGeom>
              <a:avLst/>
              <a:gdLst>
                <a:gd name="T0" fmla="*/ 0 w 871"/>
                <a:gd name="T1" fmla="*/ 153 h 172"/>
                <a:gd name="T2" fmla="*/ 295 w 871"/>
                <a:gd name="T3" fmla="*/ 128 h 172"/>
                <a:gd name="T4" fmla="*/ 417 w 871"/>
                <a:gd name="T5" fmla="*/ 165 h 172"/>
                <a:gd name="T6" fmla="*/ 442 w 871"/>
                <a:gd name="T7" fmla="*/ 128 h 172"/>
                <a:gd name="T8" fmla="*/ 595 w 871"/>
                <a:gd name="T9" fmla="*/ 159 h 172"/>
                <a:gd name="T10" fmla="*/ 632 w 871"/>
                <a:gd name="T11" fmla="*/ 153 h 172"/>
                <a:gd name="T12" fmla="*/ 656 w 871"/>
                <a:gd name="T13" fmla="*/ 73 h 172"/>
                <a:gd name="T14" fmla="*/ 723 w 871"/>
                <a:gd name="T15" fmla="*/ 110 h 172"/>
                <a:gd name="T16" fmla="*/ 754 w 871"/>
                <a:gd name="T17" fmla="*/ 30 h 172"/>
                <a:gd name="T18" fmla="*/ 871 w 871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172">
                  <a:moveTo>
                    <a:pt x="0" y="153"/>
                  </a:moveTo>
                  <a:cubicBezTo>
                    <a:pt x="146" y="157"/>
                    <a:pt x="193" y="114"/>
                    <a:pt x="295" y="128"/>
                  </a:cubicBezTo>
                  <a:cubicBezTo>
                    <a:pt x="364" y="130"/>
                    <a:pt x="386" y="172"/>
                    <a:pt x="417" y="165"/>
                  </a:cubicBezTo>
                  <a:cubicBezTo>
                    <a:pt x="426" y="153"/>
                    <a:pt x="442" y="128"/>
                    <a:pt x="442" y="128"/>
                  </a:cubicBezTo>
                  <a:cubicBezTo>
                    <a:pt x="515" y="133"/>
                    <a:pt x="534" y="140"/>
                    <a:pt x="595" y="159"/>
                  </a:cubicBezTo>
                  <a:cubicBezTo>
                    <a:pt x="607" y="157"/>
                    <a:pt x="620" y="157"/>
                    <a:pt x="632" y="153"/>
                  </a:cubicBezTo>
                  <a:cubicBezTo>
                    <a:pt x="642" y="139"/>
                    <a:pt x="635" y="77"/>
                    <a:pt x="656" y="73"/>
                  </a:cubicBezTo>
                  <a:cubicBezTo>
                    <a:pt x="680" y="71"/>
                    <a:pt x="699" y="113"/>
                    <a:pt x="723" y="110"/>
                  </a:cubicBezTo>
                  <a:cubicBezTo>
                    <a:pt x="747" y="107"/>
                    <a:pt x="731" y="39"/>
                    <a:pt x="754" y="30"/>
                  </a:cubicBezTo>
                  <a:cubicBezTo>
                    <a:pt x="763" y="26"/>
                    <a:pt x="865" y="1"/>
                    <a:pt x="871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3001" name="Freeform 9"/>
            <p:cNvSpPr>
              <a:spLocks/>
            </p:cNvSpPr>
            <p:nvPr/>
          </p:nvSpPr>
          <p:spPr bwMode="auto">
            <a:xfrm>
              <a:off x="2580" y="1210"/>
              <a:ext cx="1074" cy="770"/>
            </a:xfrm>
            <a:custGeom>
              <a:avLst/>
              <a:gdLst>
                <a:gd name="T0" fmla="*/ 0 w 1074"/>
                <a:gd name="T1" fmla="*/ 181 h 770"/>
                <a:gd name="T2" fmla="*/ 49 w 1074"/>
                <a:gd name="T3" fmla="*/ 126 h 770"/>
                <a:gd name="T4" fmla="*/ 79 w 1074"/>
                <a:gd name="T5" fmla="*/ 3 h 770"/>
                <a:gd name="T6" fmla="*/ 263 w 1074"/>
                <a:gd name="T7" fmla="*/ 144 h 770"/>
                <a:gd name="T8" fmla="*/ 398 w 1074"/>
                <a:gd name="T9" fmla="*/ 199 h 770"/>
                <a:gd name="T10" fmla="*/ 361 w 1074"/>
                <a:gd name="T11" fmla="*/ 402 h 770"/>
                <a:gd name="T12" fmla="*/ 447 w 1074"/>
                <a:gd name="T13" fmla="*/ 310 h 770"/>
                <a:gd name="T14" fmla="*/ 483 w 1074"/>
                <a:gd name="T15" fmla="*/ 378 h 770"/>
                <a:gd name="T16" fmla="*/ 582 w 1074"/>
                <a:gd name="T17" fmla="*/ 224 h 770"/>
                <a:gd name="T18" fmla="*/ 581 w 1074"/>
                <a:gd name="T19" fmla="*/ 341 h 770"/>
                <a:gd name="T20" fmla="*/ 691 w 1074"/>
                <a:gd name="T21" fmla="*/ 372 h 770"/>
                <a:gd name="T22" fmla="*/ 722 w 1074"/>
                <a:gd name="T23" fmla="*/ 292 h 770"/>
                <a:gd name="T24" fmla="*/ 777 w 1074"/>
                <a:gd name="T25" fmla="*/ 268 h 770"/>
                <a:gd name="T26" fmla="*/ 844 w 1074"/>
                <a:gd name="T27" fmla="*/ 182 h 770"/>
                <a:gd name="T28" fmla="*/ 813 w 1074"/>
                <a:gd name="T29" fmla="*/ 317 h 770"/>
                <a:gd name="T30" fmla="*/ 893 w 1074"/>
                <a:gd name="T31" fmla="*/ 366 h 770"/>
                <a:gd name="T32" fmla="*/ 948 w 1074"/>
                <a:gd name="T33" fmla="*/ 470 h 770"/>
                <a:gd name="T34" fmla="*/ 1065 w 1074"/>
                <a:gd name="T35" fmla="*/ 458 h 770"/>
                <a:gd name="T36" fmla="*/ 1040 w 1074"/>
                <a:gd name="T37" fmla="*/ 464 h 770"/>
                <a:gd name="T38" fmla="*/ 954 w 1074"/>
                <a:gd name="T39" fmla="*/ 507 h 770"/>
                <a:gd name="T40" fmla="*/ 893 w 1074"/>
                <a:gd name="T41" fmla="*/ 507 h 770"/>
                <a:gd name="T42" fmla="*/ 832 w 1074"/>
                <a:gd name="T43" fmla="*/ 501 h 770"/>
                <a:gd name="T44" fmla="*/ 740 w 1074"/>
                <a:gd name="T45" fmla="*/ 513 h 770"/>
                <a:gd name="T46" fmla="*/ 715 w 1074"/>
                <a:gd name="T47" fmla="*/ 574 h 770"/>
                <a:gd name="T48" fmla="*/ 636 w 1074"/>
                <a:gd name="T49" fmla="*/ 611 h 770"/>
                <a:gd name="T50" fmla="*/ 636 w 1074"/>
                <a:gd name="T51" fmla="*/ 648 h 770"/>
                <a:gd name="T52" fmla="*/ 660 w 1074"/>
                <a:gd name="T53" fmla="*/ 685 h 770"/>
                <a:gd name="T54" fmla="*/ 630 w 1074"/>
                <a:gd name="T55" fmla="*/ 734 h 770"/>
                <a:gd name="T56" fmla="*/ 605 w 1074"/>
                <a:gd name="T57" fmla="*/ 678 h 770"/>
                <a:gd name="T58" fmla="*/ 538 w 1074"/>
                <a:gd name="T59" fmla="*/ 654 h 770"/>
                <a:gd name="T60" fmla="*/ 440 w 1074"/>
                <a:gd name="T61" fmla="*/ 623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4" h="770">
                  <a:moveTo>
                    <a:pt x="0" y="181"/>
                  </a:moveTo>
                  <a:cubicBezTo>
                    <a:pt x="4" y="169"/>
                    <a:pt x="36" y="156"/>
                    <a:pt x="49" y="126"/>
                  </a:cubicBezTo>
                  <a:cubicBezTo>
                    <a:pt x="62" y="96"/>
                    <a:pt x="43" y="0"/>
                    <a:pt x="79" y="3"/>
                  </a:cubicBezTo>
                  <a:cubicBezTo>
                    <a:pt x="107" y="87"/>
                    <a:pt x="184" y="140"/>
                    <a:pt x="263" y="144"/>
                  </a:cubicBezTo>
                  <a:cubicBezTo>
                    <a:pt x="286" y="159"/>
                    <a:pt x="381" y="177"/>
                    <a:pt x="398" y="199"/>
                  </a:cubicBezTo>
                  <a:cubicBezTo>
                    <a:pt x="409" y="237"/>
                    <a:pt x="327" y="379"/>
                    <a:pt x="361" y="402"/>
                  </a:cubicBezTo>
                  <a:cubicBezTo>
                    <a:pt x="375" y="399"/>
                    <a:pt x="439" y="322"/>
                    <a:pt x="447" y="310"/>
                  </a:cubicBezTo>
                  <a:cubicBezTo>
                    <a:pt x="456" y="296"/>
                    <a:pt x="477" y="394"/>
                    <a:pt x="483" y="378"/>
                  </a:cubicBezTo>
                  <a:cubicBezTo>
                    <a:pt x="485" y="358"/>
                    <a:pt x="568" y="239"/>
                    <a:pt x="582" y="224"/>
                  </a:cubicBezTo>
                  <a:cubicBezTo>
                    <a:pt x="594" y="211"/>
                    <a:pt x="566" y="336"/>
                    <a:pt x="581" y="341"/>
                  </a:cubicBezTo>
                  <a:cubicBezTo>
                    <a:pt x="626" y="379"/>
                    <a:pt x="629" y="379"/>
                    <a:pt x="691" y="372"/>
                  </a:cubicBezTo>
                  <a:cubicBezTo>
                    <a:pt x="705" y="345"/>
                    <a:pt x="698" y="311"/>
                    <a:pt x="722" y="292"/>
                  </a:cubicBezTo>
                  <a:cubicBezTo>
                    <a:pt x="738" y="279"/>
                    <a:pt x="777" y="268"/>
                    <a:pt x="777" y="268"/>
                  </a:cubicBezTo>
                  <a:cubicBezTo>
                    <a:pt x="798" y="234"/>
                    <a:pt x="810" y="205"/>
                    <a:pt x="844" y="182"/>
                  </a:cubicBezTo>
                  <a:cubicBezTo>
                    <a:pt x="856" y="231"/>
                    <a:pt x="851" y="282"/>
                    <a:pt x="813" y="317"/>
                  </a:cubicBezTo>
                  <a:cubicBezTo>
                    <a:pt x="796" y="368"/>
                    <a:pt x="860" y="362"/>
                    <a:pt x="893" y="366"/>
                  </a:cubicBezTo>
                  <a:cubicBezTo>
                    <a:pt x="907" y="422"/>
                    <a:pt x="895" y="444"/>
                    <a:pt x="948" y="470"/>
                  </a:cubicBezTo>
                  <a:cubicBezTo>
                    <a:pt x="987" y="467"/>
                    <a:pt x="1026" y="458"/>
                    <a:pt x="1065" y="458"/>
                  </a:cubicBezTo>
                  <a:cubicBezTo>
                    <a:pt x="1074" y="458"/>
                    <a:pt x="1048" y="462"/>
                    <a:pt x="1040" y="464"/>
                  </a:cubicBezTo>
                  <a:cubicBezTo>
                    <a:pt x="1010" y="479"/>
                    <a:pt x="986" y="499"/>
                    <a:pt x="954" y="507"/>
                  </a:cubicBezTo>
                  <a:cubicBezTo>
                    <a:pt x="930" y="523"/>
                    <a:pt x="919" y="516"/>
                    <a:pt x="893" y="507"/>
                  </a:cubicBezTo>
                  <a:cubicBezTo>
                    <a:pt x="869" y="515"/>
                    <a:pt x="856" y="507"/>
                    <a:pt x="832" y="501"/>
                  </a:cubicBezTo>
                  <a:cubicBezTo>
                    <a:pt x="801" y="505"/>
                    <a:pt x="769" y="503"/>
                    <a:pt x="740" y="513"/>
                  </a:cubicBezTo>
                  <a:cubicBezTo>
                    <a:pt x="727" y="518"/>
                    <a:pt x="723" y="563"/>
                    <a:pt x="715" y="574"/>
                  </a:cubicBezTo>
                  <a:cubicBezTo>
                    <a:pt x="694" y="605"/>
                    <a:pt x="672" y="606"/>
                    <a:pt x="636" y="611"/>
                  </a:cubicBezTo>
                  <a:cubicBezTo>
                    <a:pt x="630" y="629"/>
                    <a:pt x="626" y="629"/>
                    <a:pt x="636" y="648"/>
                  </a:cubicBezTo>
                  <a:cubicBezTo>
                    <a:pt x="643" y="661"/>
                    <a:pt x="660" y="685"/>
                    <a:pt x="660" y="685"/>
                  </a:cubicBezTo>
                  <a:cubicBezTo>
                    <a:pt x="655" y="727"/>
                    <a:pt x="666" y="770"/>
                    <a:pt x="630" y="734"/>
                  </a:cubicBezTo>
                  <a:cubicBezTo>
                    <a:pt x="627" y="726"/>
                    <a:pt x="609" y="682"/>
                    <a:pt x="605" y="678"/>
                  </a:cubicBezTo>
                  <a:cubicBezTo>
                    <a:pt x="591" y="664"/>
                    <a:pt x="556" y="659"/>
                    <a:pt x="538" y="654"/>
                  </a:cubicBezTo>
                  <a:cubicBezTo>
                    <a:pt x="499" y="618"/>
                    <a:pt x="520" y="630"/>
                    <a:pt x="440" y="623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3002" name="Oval 10"/>
            <p:cNvSpPr>
              <a:spLocks noChangeArrowheads="1"/>
            </p:cNvSpPr>
            <p:nvPr/>
          </p:nvSpPr>
          <p:spPr bwMode="auto">
            <a:xfrm>
              <a:off x="1296" y="1728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03" name="Oval 11"/>
            <p:cNvSpPr>
              <a:spLocks noChangeArrowheads="1"/>
            </p:cNvSpPr>
            <p:nvPr/>
          </p:nvSpPr>
          <p:spPr bwMode="auto">
            <a:xfrm>
              <a:off x="3168" y="192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04" name="Oval 12"/>
            <p:cNvSpPr>
              <a:spLocks noChangeArrowheads="1"/>
            </p:cNvSpPr>
            <p:nvPr/>
          </p:nvSpPr>
          <p:spPr bwMode="auto">
            <a:xfrm>
              <a:off x="3600" y="163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05" name="Oval 13"/>
            <p:cNvSpPr>
              <a:spLocks noChangeArrowheads="1"/>
            </p:cNvSpPr>
            <p:nvPr/>
          </p:nvSpPr>
          <p:spPr bwMode="auto">
            <a:xfrm>
              <a:off x="3360" y="134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06" name="Oval 14"/>
            <p:cNvSpPr>
              <a:spLocks noChangeArrowheads="1"/>
            </p:cNvSpPr>
            <p:nvPr/>
          </p:nvSpPr>
          <p:spPr bwMode="auto">
            <a:xfrm>
              <a:off x="2592" y="115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07" name="Oval 15"/>
            <p:cNvSpPr>
              <a:spLocks noChangeArrowheads="1"/>
            </p:cNvSpPr>
            <p:nvPr/>
          </p:nvSpPr>
          <p:spPr bwMode="auto">
            <a:xfrm>
              <a:off x="2160" y="153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08" name="Rectangle 16"/>
            <p:cNvSpPr>
              <a:spLocks noChangeArrowheads="1"/>
            </p:cNvSpPr>
            <p:nvPr/>
          </p:nvSpPr>
          <p:spPr bwMode="auto">
            <a:xfrm>
              <a:off x="2256" y="148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p</a:t>
              </a:r>
              <a:r>
                <a:rPr lang="en-US" sz="1800" b="0" baseline="-25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13009" name="Rectangle 17"/>
            <p:cNvSpPr>
              <a:spLocks noChangeArrowheads="1"/>
            </p:cNvSpPr>
            <p:nvPr/>
          </p:nvSpPr>
          <p:spPr bwMode="auto">
            <a:xfrm>
              <a:off x="2304" y="1008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v</a:t>
              </a:r>
              <a:r>
                <a:rPr lang="en-US" sz="1800" b="0" baseline="-25000">
                  <a:solidFill>
                    <a:srgbClr val="0000FF"/>
                  </a:solidFill>
                </a:rPr>
                <a:t>b+1</a:t>
              </a:r>
            </a:p>
          </p:txBody>
        </p:sp>
        <p:sp>
          <p:nvSpPr>
            <p:cNvPr id="213010" name="Rectangle 18"/>
            <p:cNvSpPr>
              <a:spLocks noChangeArrowheads="1"/>
            </p:cNvSpPr>
            <p:nvPr/>
          </p:nvSpPr>
          <p:spPr bwMode="auto">
            <a:xfrm>
              <a:off x="2832" y="1920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v</a:t>
              </a:r>
              <a:r>
                <a:rPr lang="en-US" sz="1800" b="0" baseline="-25000">
                  <a:solidFill>
                    <a:srgbClr val="0000FF"/>
                  </a:solidFill>
                </a:rPr>
                <a:t>t-1</a:t>
              </a:r>
            </a:p>
          </p:txBody>
        </p:sp>
        <p:sp>
          <p:nvSpPr>
            <p:cNvPr id="213011" name="Rectangle 19"/>
            <p:cNvSpPr>
              <a:spLocks noChangeArrowheads="1"/>
            </p:cNvSpPr>
            <p:nvPr/>
          </p:nvSpPr>
          <p:spPr bwMode="auto">
            <a:xfrm>
              <a:off x="864" y="1680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v</a:t>
              </a:r>
              <a:r>
                <a:rPr lang="en-US" sz="1800" b="0" baseline="-25000">
                  <a:solidFill>
                    <a:srgbClr val="0000FF"/>
                  </a:solidFill>
                </a:rPr>
                <a:t>t</a:t>
              </a:r>
              <a:r>
                <a:rPr lang="en-US" sz="1800" b="0">
                  <a:solidFill>
                    <a:srgbClr val="0000FF"/>
                  </a:solidFill>
                </a:rPr>
                <a:t>=v</a:t>
              </a:r>
              <a:r>
                <a:rPr lang="en-US" sz="1800" b="0" baseline="-25000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457200" y="152400"/>
            <a:ext cx="6324600" cy="2971800"/>
            <a:chOff x="288" y="2352"/>
            <a:chExt cx="3984" cy="1872"/>
          </a:xfrm>
        </p:grpSpPr>
        <p:sp>
          <p:nvSpPr>
            <p:cNvPr id="213013" name="Freeform 21"/>
            <p:cNvSpPr>
              <a:spLocks/>
            </p:cNvSpPr>
            <p:nvPr/>
          </p:nvSpPr>
          <p:spPr bwMode="auto">
            <a:xfrm>
              <a:off x="2676" y="2666"/>
              <a:ext cx="1436" cy="1446"/>
            </a:xfrm>
            <a:custGeom>
              <a:avLst/>
              <a:gdLst>
                <a:gd name="T0" fmla="*/ 1436 w 1436"/>
                <a:gd name="T1" fmla="*/ 484 h 1446"/>
                <a:gd name="T2" fmla="*/ 1430 w 1436"/>
                <a:gd name="T3" fmla="*/ 968 h 1446"/>
                <a:gd name="T4" fmla="*/ 1142 w 1436"/>
                <a:gd name="T5" fmla="*/ 1446 h 1446"/>
                <a:gd name="T6" fmla="*/ 474 w 1436"/>
                <a:gd name="T7" fmla="*/ 1256 h 1446"/>
                <a:gd name="T8" fmla="*/ 179 w 1436"/>
                <a:gd name="T9" fmla="*/ 1152 h 1446"/>
                <a:gd name="T10" fmla="*/ 0 w 1436"/>
                <a:gd name="T11" fmla="*/ 914 h 1446"/>
                <a:gd name="T12" fmla="*/ 30 w 1436"/>
                <a:gd name="T13" fmla="*/ 675 h 1446"/>
                <a:gd name="T14" fmla="*/ 179 w 1436"/>
                <a:gd name="T15" fmla="*/ 392 h 1446"/>
                <a:gd name="T16" fmla="*/ 327 w 1436"/>
                <a:gd name="T17" fmla="*/ 251 h 1446"/>
                <a:gd name="T18" fmla="*/ 670 w 1436"/>
                <a:gd name="T19" fmla="*/ 0 h 1446"/>
                <a:gd name="T20" fmla="*/ 1105 w 1436"/>
                <a:gd name="T21" fmla="*/ 189 h 1446"/>
                <a:gd name="T22" fmla="*/ 1436 w 1436"/>
                <a:gd name="T23" fmla="*/ 484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6" h="1446">
                  <a:moveTo>
                    <a:pt x="1436" y="484"/>
                  </a:moveTo>
                  <a:lnTo>
                    <a:pt x="1430" y="968"/>
                  </a:lnTo>
                  <a:lnTo>
                    <a:pt x="1142" y="1446"/>
                  </a:lnTo>
                  <a:lnTo>
                    <a:pt x="474" y="1256"/>
                  </a:lnTo>
                  <a:lnTo>
                    <a:pt x="179" y="1152"/>
                  </a:lnTo>
                  <a:lnTo>
                    <a:pt x="0" y="914"/>
                  </a:lnTo>
                  <a:lnTo>
                    <a:pt x="30" y="675"/>
                  </a:lnTo>
                  <a:lnTo>
                    <a:pt x="179" y="392"/>
                  </a:lnTo>
                  <a:lnTo>
                    <a:pt x="327" y="251"/>
                  </a:lnTo>
                  <a:lnTo>
                    <a:pt x="670" y="0"/>
                  </a:lnTo>
                  <a:lnTo>
                    <a:pt x="1105" y="189"/>
                  </a:lnTo>
                  <a:lnTo>
                    <a:pt x="1436" y="4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288" y="2352"/>
              <a:ext cx="3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chemeClr val="tx1"/>
                  </a:solidFill>
                </a:rPr>
                <a:t>Case 1</a:t>
              </a:r>
              <a:r>
                <a:rPr lang="en-US" sz="1800">
                  <a:solidFill>
                    <a:schemeClr val="tx1"/>
                  </a:solidFill>
                </a:rPr>
                <a:t>:</a:t>
              </a:r>
              <a:r>
                <a:rPr lang="en-US" sz="2000" b="0">
                  <a:solidFill>
                    <a:schemeClr val="tx1"/>
                  </a:solidFill>
                </a:rPr>
                <a:t>  </a:t>
              </a:r>
              <a:r>
                <a:rPr lang="en-US" sz="2400" b="0">
                  <a:solidFill>
                    <a:schemeClr val="tx1"/>
                  </a:solidFill>
                </a:rPr>
                <a:t>p</a:t>
              </a:r>
              <a:r>
                <a:rPr lang="en-US" sz="2400" b="0" baseline="-25000">
                  <a:solidFill>
                    <a:schemeClr val="tx1"/>
                  </a:solidFill>
                </a:rPr>
                <a:t>i</a:t>
              </a:r>
              <a:r>
                <a:rPr lang="en-US" sz="2400" b="0">
                  <a:solidFill>
                    <a:schemeClr val="tx1"/>
                  </a:solidFill>
                </a:rPr>
                <a:t> is outside angle 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 </a:t>
              </a:r>
              <a:r>
                <a:rPr lang="en-US" sz="2400" b="0">
                  <a:solidFill>
                    <a:schemeClr val="tx1"/>
                  </a:solidFill>
                </a:rPr>
                <a:t>v</a:t>
              </a:r>
              <a:r>
                <a:rPr lang="en-US" sz="2400" b="0" baseline="-25000">
                  <a:solidFill>
                    <a:schemeClr val="tx1"/>
                  </a:solidFill>
                </a:rPr>
                <a:t>t-1</a:t>
              </a:r>
              <a:r>
                <a:rPr lang="en-US" sz="2400" b="0">
                  <a:solidFill>
                    <a:schemeClr val="tx1"/>
                  </a:solidFill>
                </a:rPr>
                <a:t>v</a:t>
              </a:r>
              <a:r>
                <a:rPr lang="en-US" sz="2400" b="0" baseline="-25000">
                  <a:solidFill>
                    <a:schemeClr val="tx1"/>
                  </a:solidFill>
                </a:rPr>
                <a:t>t</a:t>
              </a:r>
              <a:r>
                <a:rPr lang="en-US" sz="2400" b="0">
                  <a:solidFill>
                    <a:schemeClr val="tx1"/>
                  </a:solidFill>
                </a:rPr>
                <a:t>v</a:t>
              </a:r>
              <a:r>
                <a:rPr lang="en-US" sz="2400" b="0" baseline="-25000">
                  <a:solidFill>
                    <a:schemeClr val="tx1"/>
                  </a:solidFill>
                </a:rPr>
                <a:t>b+1</a:t>
              </a:r>
            </a:p>
          </p:txBody>
        </p:sp>
        <p:sp>
          <p:nvSpPr>
            <p:cNvPr id="213015" name="Line 23"/>
            <p:cNvSpPr>
              <a:spLocks noChangeShapeType="1"/>
            </p:cNvSpPr>
            <p:nvPr/>
          </p:nvSpPr>
          <p:spPr bwMode="auto">
            <a:xfrm flipV="1">
              <a:off x="1584" y="2448"/>
              <a:ext cx="2160" cy="1196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3016" name="Line 24"/>
            <p:cNvSpPr>
              <a:spLocks noChangeShapeType="1"/>
            </p:cNvSpPr>
            <p:nvPr/>
          </p:nvSpPr>
          <p:spPr bwMode="auto">
            <a:xfrm>
              <a:off x="1536" y="3696"/>
              <a:ext cx="2736" cy="480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3017" name="Rectangle 25"/>
            <p:cNvSpPr>
              <a:spLocks noChangeArrowheads="1"/>
            </p:cNvSpPr>
            <p:nvPr/>
          </p:nvSpPr>
          <p:spPr bwMode="auto">
            <a:xfrm>
              <a:off x="2256" y="3456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v</a:t>
              </a:r>
              <a:r>
                <a:rPr lang="en-US" sz="1800" b="0" baseline="-25000">
                  <a:solidFill>
                    <a:srgbClr val="0000FF"/>
                  </a:solidFill>
                </a:rPr>
                <a:t>t</a:t>
              </a:r>
              <a:r>
                <a:rPr lang="en-US" sz="1800" b="0">
                  <a:solidFill>
                    <a:srgbClr val="0000FF"/>
                  </a:solidFill>
                </a:rPr>
                <a:t>=v</a:t>
              </a:r>
              <a:r>
                <a:rPr lang="en-US" sz="1800" b="0" baseline="-2500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213018" name="Rectangle 26"/>
            <p:cNvSpPr>
              <a:spLocks noChangeArrowheads="1"/>
            </p:cNvSpPr>
            <p:nvPr/>
          </p:nvSpPr>
          <p:spPr bwMode="auto">
            <a:xfrm>
              <a:off x="1344" y="3451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p</a:t>
              </a:r>
              <a:r>
                <a:rPr lang="en-US" sz="1800" b="0" baseline="-25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13019" name="Rectangle 27"/>
            <p:cNvSpPr>
              <a:spLocks noChangeArrowheads="1"/>
            </p:cNvSpPr>
            <p:nvPr/>
          </p:nvSpPr>
          <p:spPr bwMode="auto">
            <a:xfrm>
              <a:off x="2736" y="3216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v</a:t>
              </a:r>
              <a:r>
                <a:rPr lang="en-US" sz="1800" b="0" baseline="-25000">
                  <a:solidFill>
                    <a:srgbClr val="0000FF"/>
                  </a:solidFill>
                </a:rPr>
                <a:t>b+1</a:t>
              </a:r>
            </a:p>
          </p:txBody>
        </p:sp>
        <p:sp>
          <p:nvSpPr>
            <p:cNvPr id="213020" name="Rectangle 28"/>
            <p:cNvSpPr>
              <a:spLocks noChangeArrowheads="1"/>
            </p:cNvSpPr>
            <p:nvPr/>
          </p:nvSpPr>
          <p:spPr bwMode="auto">
            <a:xfrm>
              <a:off x="2832" y="3600"/>
              <a:ext cx="2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v</a:t>
              </a:r>
              <a:r>
                <a:rPr lang="en-US" sz="1800" b="0" baseline="-25000">
                  <a:solidFill>
                    <a:srgbClr val="0000FF"/>
                  </a:solidFill>
                </a:rPr>
                <a:t>t-1</a:t>
              </a:r>
            </a:p>
          </p:txBody>
        </p:sp>
        <p:sp>
          <p:nvSpPr>
            <p:cNvPr id="213021" name="Oval 29"/>
            <p:cNvSpPr>
              <a:spLocks noChangeArrowheads="1"/>
            </p:cNvSpPr>
            <p:nvPr/>
          </p:nvSpPr>
          <p:spPr bwMode="auto">
            <a:xfrm>
              <a:off x="4080" y="3120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2" name="Oval 30"/>
            <p:cNvSpPr>
              <a:spLocks noChangeArrowheads="1"/>
            </p:cNvSpPr>
            <p:nvPr/>
          </p:nvSpPr>
          <p:spPr bwMode="auto">
            <a:xfrm>
              <a:off x="3744" y="2832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3" name="Oval 31"/>
            <p:cNvSpPr>
              <a:spLocks noChangeArrowheads="1"/>
            </p:cNvSpPr>
            <p:nvPr/>
          </p:nvSpPr>
          <p:spPr bwMode="auto">
            <a:xfrm>
              <a:off x="3312" y="2640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4" name="Oval 32"/>
            <p:cNvSpPr>
              <a:spLocks noChangeArrowheads="1"/>
            </p:cNvSpPr>
            <p:nvPr/>
          </p:nvSpPr>
          <p:spPr bwMode="auto">
            <a:xfrm>
              <a:off x="2976" y="2880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5" name="Oval 33"/>
            <p:cNvSpPr>
              <a:spLocks noChangeArrowheads="1"/>
            </p:cNvSpPr>
            <p:nvPr/>
          </p:nvSpPr>
          <p:spPr bwMode="auto">
            <a:xfrm>
              <a:off x="2832" y="37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6" name="Oval 34"/>
            <p:cNvSpPr>
              <a:spLocks noChangeArrowheads="1"/>
            </p:cNvSpPr>
            <p:nvPr/>
          </p:nvSpPr>
          <p:spPr bwMode="auto">
            <a:xfrm>
              <a:off x="2688" y="3312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7" name="Oval 35"/>
            <p:cNvSpPr>
              <a:spLocks noChangeArrowheads="1"/>
            </p:cNvSpPr>
            <p:nvPr/>
          </p:nvSpPr>
          <p:spPr bwMode="auto">
            <a:xfrm>
              <a:off x="2640" y="3552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8" name="Oval 36"/>
            <p:cNvSpPr>
              <a:spLocks noChangeArrowheads="1"/>
            </p:cNvSpPr>
            <p:nvPr/>
          </p:nvSpPr>
          <p:spPr bwMode="auto">
            <a:xfrm>
              <a:off x="1536" y="3648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9" name="Oval 37"/>
            <p:cNvSpPr>
              <a:spLocks noChangeArrowheads="1"/>
            </p:cNvSpPr>
            <p:nvPr/>
          </p:nvSpPr>
          <p:spPr bwMode="auto">
            <a:xfrm>
              <a:off x="4080" y="3600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30" name="Oval 38"/>
            <p:cNvSpPr>
              <a:spLocks noChangeArrowheads="1"/>
            </p:cNvSpPr>
            <p:nvPr/>
          </p:nvSpPr>
          <p:spPr bwMode="auto">
            <a:xfrm>
              <a:off x="3792" y="4080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31" name="Oval 39"/>
            <p:cNvSpPr>
              <a:spLocks noChangeArrowheads="1"/>
            </p:cNvSpPr>
            <p:nvPr/>
          </p:nvSpPr>
          <p:spPr bwMode="auto">
            <a:xfrm>
              <a:off x="3120" y="3888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32" name="Line 40"/>
            <p:cNvSpPr>
              <a:spLocks noChangeShapeType="1"/>
            </p:cNvSpPr>
            <p:nvPr/>
          </p:nvSpPr>
          <p:spPr bwMode="auto">
            <a:xfrm flipV="1">
              <a:off x="2688" y="2688"/>
              <a:ext cx="96" cy="86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3033" name="Line 41"/>
            <p:cNvSpPr>
              <a:spLocks noChangeShapeType="1"/>
            </p:cNvSpPr>
            <p:nvPr/>
          </p:nvSpPr>
          <p:spPr bwMode="auto">
            <a:xfrm>
              <a:off x="2688" y="3600"/>
              <a:ext cx="432" cy="62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3034" name="Oval 42"/>
            <p:cNvSpPr>
              <a:spLocks noChangeArrowheads="1"/>
            </p:cNvSpPr>
            <p:nvPr/>
          </p:nvSpPr>
          <p:spPr bwMode="auto">
            <a:xfrm>
              <a:off x="2832" y="3024"/>
              <a:ext cx="48" cy="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b="1"/>
              <a:t>CONVEX HULL</a:t>
            </a:r>
          </a:p>
        </p:txBody>
      </p:sp>
      <p:grpSp>
        <p:nvGrpSpPr>
          <p:cNvPr id="195587" name="Group 3"/>
          <p:cNvGrpSpPr>
            <a:grpSpLocks/>
          </p:cNvGrpSpPr>
          <p:nvPr/>
        </p:nvGrpSpPr>
        <p:grpSpPr bwMode="auto">
          <a:xfrm>
            <a:off x="645299" y="3722685"/>
            <a:ext cx="7664450" cy="2803525"/>
            <a:chOff x="404" y="2233"/>
            <a:chExt cx="4828" cy="1766"/>
          </a:xfrm>
        </p:grpSpPr>
        <p:sp>
          <p:nvSpPr>
            <p:cNvPr id="195588" name="Freeform 4"/>
            <p:cNvSpPr>
              <a:spLocks/>
            </p:cNvSpPr>
            <p:nvPr/>
          </p:nvSpPr>
          <p:spPr bwMode="auto">
            <a:xfrm>
              <a:off x="1200" y="2736"/>
              <a:ext cx="1248" cy="1008"/>
            </a:xfrm>
            <a:custGeom>
              <a:avLst/>
              <a:gdLst>
                <a:gd name="T0" fmla="*/ 0 w 1248"/>
                <a:gd name="T1" fmla="*/ 672 h 1008"/>
                <a:gd name="T2" fmla="*/ 288 w 1248"/>
                <a:gd name="T3" fmla="*/ 0 h 1008"/>
                <a:gd name="T4" fmla="*/ 1104 w 1248"/>
                <a:gd name="T5" fmla="*/ 0 h 1008"/>
                <a:gd name="T6" fmla="*/ 1248 w 1248"/>
                <a:gd name="T7" fmla="*/ 672 h 1008"/>
                <a:gd name="T8" fmla="*/ 912 w 1248"/>
                <a:gd name="T9" fmla="*/ 1008 h 1008"/>
                <a:gd name="T10" fmla="*/ 96 w 1248"/>
                <a:gd name="T11" fmla="*/ 864 h 1008"/>
                <a:gd name="T12" fmla="*/ 0 w 1248"/>
                <a:gd name="T13" fmla="*/ 67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8" h="1008">
                  <a:moveTo>
                    <a:pt x="0" y="672"/>
                  </a:moveTo>
                  <a:lnTo>
                    <a:pt x="288" y="0"/>
                  </a:lnTo>
                  <a:lnTo>
                    <a:pt x="1104" y="0"/>
                  </a:lnTo>
                  <a:lnTo>
                    <a:pt x="1248" y="672"/>
                  </a:lnTo>
                  <a:lnTo>
                    <a:pt x="912" y="1008"/>
                  </a:lnTo>
                  <a:lnTo>
                    <a:pt x="96" y="864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CFF33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5589" name="Freeform 5"/>
            <p:cNvSpPr>
              <a:spLocks/>
            </p:cNvSpPr>
            <p:nvPr/>
          </p:nvSpPr>
          <p:spPr bwMode="auto">
            <a:xfrm>
              <a:off x="1200" y="3120"/>
              <a:ext cx="480" cy="480"/>
            </a:xfrm>
            <a:custGeom>
              <a:avLst/>
              <a:gdLst>
                <a:gd name="T0" fmla="*/ 0 w 480"/>
                <a:gd name="T1" fmla="*/ 288 h 480"/>
                <a:gd name="T2" fmla="*/ 96 w 480"/>
                <a:gd name="T3" fmla="*/ 480 h 480"/>
                <a:gd name="T4" fmla="*/ 480 w 480"/>
                <a:gd name="T5" fmla="*/ 144 h 480"/>
                <a:gd name="T6" fmla="*/ 432 w 480"/>
                <a:gd name="T7" fmla="*/ 0 h 480"/>
                <a:gd name="T8" fmla="*/ 0 w 480"/>
                <a:gd name="T9" fmla="*/ 28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80">
                  <a:moveTo>
                    <a:pt x="0" y="288"/>
                  </a:moveTo>
                  <a:lnTo>
                    <a:pt x="96" y="480"/>
                  </a:lnTo>
                  <a:lnTo>
                    <a:pt x="480" y="144"/>
                  </a:lnTo>
                  <a:lnTo>
                    <a:pt x="432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/>
            <a:lstStyle/>
            <a:p>
              <a:endParaRPr lang="en-CA"/>
            </a:p>
          </p:txBody>
        </p:sp>
        <p:sp>
          <p:nvSpPr>
            <p:cNvPr id="195590" name="Freeform 6"/>
            <p:cNvSpPr>
              <a:spLocks/>
            </p:cNvSpPr>
            <p:nvPr/>
          </p:nvSpPr>
          <p:spPr bwMode="auto">
            <a:xfrm>
              <a:off x="1488" y="2736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288 w 384"/>
                <a:gd name="T3" fmla="*/ 288 h 288"/>
                <a:gd name="T4" fmla="*/ 384 w 384"/>
                <a:gd name="T5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0"/>
                  </a:moveTo>
                  <a:lnTo>
                    <a:pt x="288" y="288"/>
                  </a:lnTo>
                  <a:lnTo>
                    <a:pt x="384" y="144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5591" name="Freeform 7"/>
            <p:cNvSpPr>
              <a:spLocks/>
            </p:cNvSpPr>
            <p:nvPr/>
          </p:nvSpPr>
          <p:spPr bwMode="auto">
            <a:xfrm>
              <a:off x="1872" y="2736"/>
              <a:ext cx="432" cy="720"/>
            </a:xfrm>
            <a:custGeom>
              <a:avLst/>
              <a:gdLst>
                <a:gd name="T0" fmla="*/ 432 w 432"/>
                <a:gd name="T1" fmla="*/ 0 h 720"/>
                <a:gd name="T2" fmla="*/ 0 w 432"/>
                <a:gd name="T3" fmla="*/ 480 h 720"/>
                <a:gd name="T4" fmla="*/ 0 w 432"/>
                <a:gd name="T5" fmla="*/ 624 h 720"/>
                <a:gd name="T6" fmla="*/ 144 w 432"/>
                <a:gd name="T7" fmla="*/ 720 h 720"/>
                <a:gd name="T8" fmla="*/ 336 w 432"/>
                <a:gd name="T9" fmla="*/ 480 h 720"/>
                <a:gd name="T10" fmla="*/ 432 w 432"/>
                <a:gd name="T11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" h="720">
                  <a:moveTo>
                    <a:pt x="432" y="0"/>
                  </a:moveTo>
                  <a:lnTo>
                    <a:pt x="0" y="480"/>
                  </a:lnTo>
                  <a:lnTo>
                    <a:pt x="0" y="624"/>
                  </a:lnTo>
                  <a:lnTo>
                    <a:pt x="144" y="720"/>
                  </a:lnTo>
                  <a:lnTo>
                    <a:pt x="336" y="48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/>
            <a:lstStyle/>
            <a:p>
              <a:endParaRPr lang="en-CA"/>
            </a:p>
          </p:txBody>
        </p:sp>
        <p:sp>
          <p:nvSpPr>
            <p:cNvPr id="195592" name="Freeform 8"/>
            <p:cNvSpPr>
              <a:spLocks/>
            </p:cNvSpPr>
            <p:nvPr/>
          </p:nvSpPr>
          <p:spPr bwMode="auto">
            <a:xfrm>
              <a:off x="1680" y="3264"/>
              <a:ext cx="768" cy="480"/>
            </a:xfrm>
            <a:custGeom>
              <a:avLst/>
              <a:gdLst>
                <a:gd name="T0" fmla="*/ 768 w 768"/>
                <a:gd name="T1" fmla="*/ 144 h 480"/>
                <a:gd name="T2" fmla="*/ 432 w 768"/>
                <a:gd name="T3" fmla="*/ 480 h 480"/>
                <a:gd name="T4" fmla="*/ 0 w 768"/>
                <a:gd name="T5" fmla="*/ 240 h 480"/>
                <a:gd name="T6" fmla="*/ 432 w 768"/>
                <a:gd name="T7" fmla="*/ 288 h 480"/>
                <a:gd name="T8" fmla="*/ 624 w 768"/>
                <a:gd name="T9" fmla="*/ 0 h 480"/>
                <a:gd name="T10" fmla="*/ 768 w 768"/>
                <a:gd name="T11" fmla="*/ 14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480">
                  <a:moveTo>
                    <a:pt x="768" y="144"/>
                  </a:moveTo>
                  <a:lnTo>
                    <a:pt x="432" y="480"/>
                  </a:lnTo>
                  <a:lnTo>
                    <a:pt x="0" y="240"/>
                  </a:lnTo>
                  <a:lnTo>
                    <a:pt x="432" y="288"/>
                  </a:lnTo>
                  <a:lnTo>
                    <a:pt x="624" y="0"/>
                  </a:lnTo>
                  <a:lnTo>
                    <a:pt x="768" y="1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/>
            <a:lstStyle/>
            <a:p>
              <a:endParaRPr lang="en-CA"/>
            </a:p>
          </p:txBody>
        </p:sp>
        <p:sp>
          <p:nvSpPr>
            <p:cNvPr id="195593" name="Oval 9"/>
            <p:cNvSpPr>
              <a:spLocks noChangeArrowheads="1"/>
            </p:cNvSpPr>
            <p:nvPr/>
          </p:nvSpPr>
          <p:spPr bwMode="auto">
            <a:xfrm>
              <a:off x="1056" y="2832"/>
              <a:ext cx="432" cy="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594" name="Freeform 10"/>
            <p:cNvSpPr>
              <a:spLocks/>
            </p:cNvSpPr>
            <p:nvPr/>
          </p:nvSpPr>
          <p:spPr bwMode="auto">
            <a:xfrm>
              <a:off x="3462" y="2592"/>
              <a:ext cx="1140" cy="942"/>
            </a:xfrm>
            <a:custGeom>
              <a:avLst/>
              <a:gdLst>
                <a:gd name="T0" fmla="*/ 0 w 1152"/>
                <a:gd name="T1" fmla="*/ 240 h 960"/>
                <a:gd name="T2" fmla="*/ 480 w 1152"/>
                <a:gd name="T3" fmla="*/ 0 h 960"/>
                <a:gd name="T4" fmla="*/ 1008 w 1152"/>
                <a:gd name="T5" fmla="*/ 192 h 960"/>
                <a:gd name="T6" fmla="*/ 1152 w 1152"/>
                <a:gd name="T7" fmla="*/ 480 h 960"/>
                <a:gd name="T8" fmla="*/ 816 w 1152"/>
                <a:gd name="T9" fmla="*/ 864 h 960"/>
                <a:gd name="T10" fmla="*/ 288 w 1152"/>
                <a:gd name="T11" fmla="*/ 960 h 960"/>
                <a:gd name="T12" fmla="*/ 144 w 1152"/>
                <a:gd name="T13" fmla="*/ 864 h 960"/>
                <a:gd name="T14" fmla="*/ 0 w 1152"/>
                <a:gd name="T15" fmla="*/ 240 h 960"/>
                <a:gd name="connsiteX0" fmla="*/ 0 w 10000"/>
                <a:gd name="connsiteY0" fmla="*/ 2500 h 10000"/>
                <a:gd name="connsiteX1" fmla="*/ 4320 w 10000"/>
                <a:gd name="connsiteY1" fmla="*/ 0 h 10000"/>
                <a:gd name="connsiteX2" fmla="*/ 8750 w 10000"/>
                <a:gd name="connsiteY2" fmla="*/ 2000 h 10000"/>
                <a:gd name="connsiteX3" fmla="*/ 10000 w 10000"/>
                <a:gd name="connsiteY3" fmla="*/ 5000 h 10000"/>
                <a:gd name="connsiteX4" fmla="*/ 7083 w 10000"/>
                <a:gd name="connsiteY4" fmla="*/ 9000 h 10000"/>
                <a:gd name="connsiteX5" fmla="*/ 2500 w 10000"/>
                <a:gd name="connsiteY5" fmla="*/ 10000 h 10000"/>
                <a:gd name="connsiteX6" fmla="*/ 1250 w 10000"/>
                <a:gd name="connsiteY6" fmla="*/ 9000 h 10000"/>
                <a:gd name="connsiteX7" fmla="*/ 0 w 10000"/>
                <a:gd name="connsiteY7" fmla="*/ 2500 h 10000"/>
                <a:gd name="connsiteX0" fmla="*/ 0 w 9949"/>
                <a:gd name="connsiteY0" fmla="*/ 2745 h 10000"/>
                <a:gd name="connsiteX1" fmla="*/ 4269 w 9949"/>
                <a:gd name="connsiteY1" fmla="*/ 0 h 10000"/>
                <a:gd name="connsiteX2" fmla="*/ 8699 w 9949"/>
                <a:gd name="connsiteY2" fmla="*/ 2000 h 10000"/>
                <a:gd name="connsiteX3" fmla="*/ 9949 w 9949"/>
                <a:gd name="connsiteY3" fmla="*/ 5000 h 10000"/>
                <a:gd name="connsiteX4" fmla="*/ 7032 w 9949"/>
                <a:gd name="connsiteY4" fmla="*/ 9000 h 10000"/>
                <a:gd name="connsiteX5" fmla="*/ 2449 w 9949"/>
                <a:gd name="connsiteY5" fmla="*/ 10000 h 10000"/>
                <a:gd name="connsiteX6" fmla="*/ 1199 w 9949"/>
                <a:gd name="connsiteY6" fmla="*/ 9000 h 10000"/>
                <a:gd name="connsiteX7" fmla="*/ 0 w 9949"/>
                <a:gd name="connsiteY7" fmla="*/ 2745 h 10000"/>
                <a:gd name="connsiteX0" fmla="*/ 0 w 10000"/>
                <a:gd name="connsiteY0" fmla="*/ 2745 h 10000"/>
                <a:gd name="connsiteX1" fmla="*/ 4291 w 10000"/>
                <a:gd name="connsiteY1" fmla="*/ 0 h 10000"/>
                <a:gd name="connsiteX2" fmla="*/ 8744 w 10000"/>
                <a:gd name="connsiteY2" fmla="*/ 2000 h 10000"/>
                <a:gd name="connsiteX3" fmla="*/ 10000 w 10000"/>
                <a:gd name="connsiteY3" fmla="*/ 5000 h 10000"/>
                <a:gd name="connsiteX4" fmla="*/ 7068 w 10000"/>
                <a:gd name="connsiteY4" fmla="*/ 9000 h 10000"/>
                <a:gd name="connsiteX5" fmla="*/ 2462 w 10000"/>
                <a:gd name="connsiteY5" fmla="*/ 10000 h 10000"/>
                <a:gd name="connsiteX6" fmla="*/ 1308 w 10000"/>
                <a:gd name="connsiteY6" fmla="*/ 8816 h 10000"/>
                <a:gd name="connsiteX7" fmla="*/ 0 w 10000"/>
                <a:gd name="connsiteY7" fmla="*/ 2745 h 10000"/>
                <a:gd name="connsiteX0" fmla="*/ 0 w 10000"/>
                <a:gd name="connsiteY0" fmla="*/ 2745 h 9816"/>
                <a:gd name="connsiteX1" fmla="*/ 4291 w 10000"/>
                <a:gd name="connsiteY1" fmla="*/ 0 h 9816"/>
                <a:gd name="connsiteX2" fmla="*/ 8744 w 10000"/>
                <a:gd name="connsiteY2" fmla="*/ 2000 h 9816"/>
                <a:gd name="connsiteX3" fmla="*/ 10000 w 10000"/>
                <a:gd name="connsiteY3" fmla="*/ 5000 h 9816"/>
                <a:gd name="connsiteX4" fmla="*/ 7068 w 10000"/>
                <a:gd name="connsiteY4" fmla="*/ 9000 h 9816"/>
                <a:gd name="connsiteX5" fmla="*/ 2616 w 10000"/>
                <a:gd name="connsiteY5" fmla="*/ 9816 h 9816"/>
                <a:gd name="connsiteX6" fmla="*/ 1308 w 10000"/>
                <a:gd name="connsiteY6" fmla="*/ 8816 h 9816"/>
                <a:gd name="connsiteX7" fmla="*/ 0 w 10000"/>
                <a:gd name="connsiteY7" fmla="*/ 2745 h 9816"/>
                <a:gd name="connsiteX0" fmla="*/ 0 w 10000"/>
                <a:gd name="connsiteY0" fmla="*/ 2796 h 10000"/>
                <a:gd name="connsiteX1" fmla="*/ 4291 w 10000"/>
                <a:gd name="connsiteY1" fmla="*/ 0 h 10000"/>
                <a:gd name="connsiteX2" fmla="*/ 8744 w 10000"/>
                <a:gd name="connsiteY2" fmla="*/ 2037 h 10000"/>
                <a:gd name="connsiteX3" fmla="*/ 10000 w 10000"/>
                <a:gd name="connsiteY3" fmla="*/ 5094 h 10000"/>
                <a:gd name="connsiteX4" fmla="*/ 7222 w 10000"/>
                <a:gd name="connsiteY4" fmla="*/ 9044 h 10000"/>
                <a:gd name="connsiteX5" fmla="*/ 2616 w 10000"/>
                <a:gd name="connsiteY5" fmla="*/ 10000 h 10000"/>
                <a:gd name="connsiteX6" fmla="*/ 1308 w 10000"/>
                <a:gd name="connsiteY6" fmla="*/ 8981 h 10000"/>
                <a:gd name="connsiteX7" fmla="*/ 0 w 10000"/>
                <a:gd name="connsiteY7" fmla="*/ 2796 h 10000"/>
                <a:gd name="connsiteX0" fmla="*/ 0 w 9949"/>
                <a:gd name="connsiteY0" fmla="*/ 2796 h 10000"/>
                <a:gd name="connsiteX1" fmla="*/ 4291 w 9949"/>
                <a:gd name="connsiteY1" fmla="*/ 0 h 10000"/>
                <a:gd name="connsiteX2" fmla="*/ 8744 w 9949"/>
                <a:gd name="connsiteY2" fmla="*/ 2037 h 10000"/>
                <a:gd name="connsiteX3" fmla="*/ 9949 w 9949"/>
                <a:gd name="connsiteY3" fmla="*/ 4969 h 10000"/>
                <a:gd name="connsiteX4" fmla="*/ 7222 w 9949"/>
                <a:gd name="connsiteY4" fmla="*/ 9044 h 10000"/>
                <a:gd name="connsiteX5" fmla="*/ 2616 w 9949"/>
                <a:gd name="connsiteY5" fmla="*/ 10000 h 10000"/>
                <a:gd name="connsiteX6" fmla="*/ 1308 w 9949"/>
                <a:gd name="connsiteY6" fmla="*/ 8981 h 10000"/>
                <a:gd name="connsiteX7" fmla="*/ 0 w 9949"/>
                <a:gd name="connsiteY7" fmla="*/ 2796 h 10000"/>
                <a:gd name="connsiteX0" fmla="*/ 0 w 10000"/>
                <a:gd name="connsiteY0" fmla="*/ 2796 h 10000"/>
                <a:gd name="connsiteX1" fmla="*/ 4313 w 10000"/>
                <a:gd name="connsiteY1" fmla="*/ 0 h 10000"/>
                <a:gd name="connsiteX2" fmla="*/ 8892 w 10000"/>
                <a:gd name="connsiteY2" fmla="*/ 2224 h 10000"/>
                <a:gd name="connsiteX3" fmla="*/ 10000 w 10000"/>
                <a:gd name="connsiteY3" fmla="*/ 4969 h 10000"/>
                <a:gd name="connsiteX4" fmla="*/ 7259 w 10000"/>
                <a:gd name="connsiteY4" fmla="*/ 9044 h 10000"/>
                <a:gd name="connsiteX5" fmla="*/ 2629 w 10000"/>
                <a:gd name="connsiteY5" fmla="*/ 10000 h 10000"/>
                <a:gd name="connsiteX6" fmla="*/ 1315 w 10000"/>
                <a:gd name="connsiteY6" fmla="*/ 8981 h 10000"/>
                <a:gd name="connsiteX7" fmla="*/ 0 w 10000"/>
                <a:gd name="connsiteY7" fmla="*/ 2796 h 10000"/>
                <a:gd name="connsiteX0" fmla="*/ 0 w 10000"/>
                <a:gd name="connsiteY0" fmla="*/ 2796 h 10000"/>
                <a:gd name="connsiteX1" fmla="*/ 4313 w 10000"/>
                <a:gd name="connsiteY1" fmla="*/ 0 h 10000"/>
                <a:gd name="connsiteX2" fmla="*/ 8737 w 10000"/>
                <a:gd name="connsiteY2" fmla="*/ 2224 h 10000"/>
                <a:gd name="connsiteX3" fmla="*/ 10000 w 10000"/>
                <a:gd name="connsiteY3" fmla="*/ 4969 h 10000"/>
                <a:gd name="connsiteX4" fmla="*/ 7259 w 10000"/>
                <a:gd name="connsiteY4" fmla="*/ 9044 h 10000"/>
                <a:gd name="connsiteX5" fmla="*/ 2629 w 10000"/>
                <a:gd name="connsiteY5" fmla="*/ 10000 h 10000"/>
                <a:gd name="connsiteX6" fmla="*/ 1315 w 10000"/>
                <a:gd name="connsiteY6" fmla="*/ 8981 h 10000"/>
                <a:gd name="connsiteX7" fmla="*/ 0 w 10000"/>
                <a:gd name="connsiteY7" fmla="*/ 2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2796"/>
                  </a:moveTo>
                  <a:lnTo>
                    <a:pt x="4313" y="0"/>
                  </a:lnTo>
                  <a:lnTo>
                    <a:pt x="8737" y="2224"/>
                  </a:lnTo>
                  <a:lnTo>
                    <a:pt x="10000" y="4969"/>
                  </a:lnTo>
                  <a:lnTo>
                    <a:pt x="7259" y="9044"/>
                  </a:lnTo>
                  <a:lnTo>
                    <a:pt x="2629" y="10000"/>
                  </a:lnTo>
                  <a:lnTo>
                    <a:pt x="1315" y="8981"/>
                  </a:lnTo>
                  <a:lnTo>
                    <a:pt x="0" y="2796"/>
                  </a:lnTo>
                  <a:close/>
                </a:path>
              </a:pathLst>
            </a:custGeom>
            <a:solidFill>
              <a:srgbClr val="CCFF33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5595" name="Oval 11"/>
            <p:cNvSpPr>
              <a:spLocks noChangeArrowheads="1"/>
            </p:cNvSpPr>
            <p:nvPr/>
          </p:nvSpPr>
          <p:spPr bwMode="auto">
            <a:xfrm>
              <a:off x="3888" y="288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596" name="Oval 12"/>
            <p:cNvSpPr>
              <a:spLocks noChangeArrowheads="1"/>
            </p:cNvSpPr>
            <p:nvPr/>
          </p:nvSpPr>
          <p:spPr bwMode="auto">
            <a:xfrm>
              <a:off x="4416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597" name="Oval 13"/>
            <p:cNvSpPr>
              <a:spLocks noChangeArrowheads="1"/>
            </p:cNvSpPr>
            <p:nvPr/>
          </p:nvSpPr>
          <p:spPr bwMode="auto">
            <a:xfrm>
              <a:off x="4560" y="302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598" name="Oval 14"/>
            <p:cNvSpPr>
              <a:spLocks noChangeArrowheads="1"/>
            </p:cNvSpPr>
            <p:nvPr/>
          </p:nvSpPr>
          <p:spPr bwMode="auto">
            <a:xfrm>
              <a:off x="4272" y="340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599" name="Oval 15"/>
            <p:cNvSpPr>
              <a:spLocks noChangeArrowheads="1"/>
            </p:cNvSpPr>
            <p:nvPr/>
          </p:nvSpPr>
          <p:spPr bwMode="auto">
            <a:xfrm>
              <a:off x="3744" y="350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0" name="Oval 16"/>
            <p:cNvSpPr>
              <a:spLocks noChangeArrowheads="1"/>
            </p:cNvSpPr>
            <p:nvPr/>
          </p:nvSpPr>
          <p:spPr bwMode="auto">
            <a:xfrm>
              <a:off x="3600" y="340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1" name="Oval 17"/>
            <p:cNvSpPr>
              <a:spLocks noChangeArrowheads="1"/>
            </p:cNvSpPr>
            <p:nvPr/>
          </p:nvSpPr>
          <p:spPr bwMode="auto">
            <a:xfrm>
              <a:off x="3936" y="259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2" name="Oval 18"/>
            <p:cNvSpPr>
              <a:spLocks noChangeArrowheads="1"/>
            </p:cNvSpPr>
            <p:nvPr/>
          </p:nvSpPr>
          <p:spPr bwMode="auto">
            <a:xfrm>
              <a:off x="345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3" name="Oval 19"/>
            <p:cNvSpPr>
              <a:spLocks noChangeArrowheads="1"/>
            </p:cNvSpPr>
            <p:nvPr/>
          </p:nvSpPr>
          <p:spPr bwMode="auto">
            <a:xfrm>
              <a:off x="4176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4" name="Oval 20"/>
            <p:cNvSpPr>
              <a:spLocks noChangeArrowheads="1"/>
            </p:cNvSpPr>
            <p:nvPr/>
          </p:nvSpPr>
          <p:spPr bwMode="auto">
            <a:xfrm>
              <a:off x="3936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5" name="Oval 21"/>
            <p:cNvSpPr>
              <a:spLocks noChangeArrowheads="1"/>
            </p:cNvSpPr>
            <p:nvPr/>
          </p:nvSpPr>
          <p:spPr bwMode="auto">
            <a:xfrm>
              <a:off x="4224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6" name="Oval 22"/>
            <p:cNvSpPr>
              <a:spLocks noChangeArrowheads="1"/>
            </p:cNvSpPr>
            <p:nvPr/>
          </p:nvSpPr>
          <p:spPr bwMode="auto">
            <a:xfrm>
              <a:off x="4368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7" name="Oval 23"/>
            <p:cNvSpPr>
              <a:spLocks noChangeArrowheads="1"/>
            </p:cNvSpPr>
            <p:nvPr/>
          </p:nvSpPr>
          <p:spPr bwMode="auto">
            <a:xfrm>
              <a:off x="427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8" name="Oval 24"/>
            <p:cNvSpPr>
              <a:spLocks noChangeArrowheads="1"/>
            </p:cNvSpPr>
            <p:nvPr/>
          </p:nvSpPr>
          <p:spPr bwMode="auto">
            <a:xfrm>
              <a:off x="3696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09" name="Text Box 25"/>
            <p:cNvSpPr txBox="1">
              <a:spLocks noChangeArrowheads="1"/>
            </p:cNvSpPr>
            <p:nvPr/>
          </p:nvSpPr>
          <p:spPr bwMode="auto">
            <a:xfrm>
              <a:off x="1238" y="3768"/>
              <a:ext cx="1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 u="sng">
                  <a:solidFill>
                    <a:schemeClr val="tx1"/>
                  </a:solidFill>
                </a:rPr>
                <a:t>Example 1</a:t>
              </a:r>
              <a:r>
                <a:rPr lang="en-US" sz="1800" b="0">
                  <a:solidFill>
                    <a:schemeClr val="tx1"/>
                  </a:solidFill>
                </a:rPr>
                <a:t>: |S| infinite</a:t>
              </a:r>
            </a:p>
          </p:txBody>
        </p:sp>
        <p:sp>
          <p:nvSpPr>
            <p:cNvPr id="195610" name="Rectangle 26"/>
            <p:cNvSpPr>
              <a:spLocks noChangeArrowheads="1"/>
            </p:cNvSpPr>
            <p:nvPr/>
          </p:nvSpPr>
          <p:spPr bwMode="auto">
            <a:xfrm>
              <a:off x="3552" y="3696"/>
              <a:ext cx="1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 u="sng">
                  <a:solidFill>
                    <a:schemeClr val="tx1"/>
                  </a:solidFill>
                </a:rPr>
                <a:t>Example 2</a:t>
              </a:r>
              <a:r>
                <a:rPr lang="en-US" sz="1800" b="0">
                  <a:solidFill>
                    <a:schemeClr val="tx1"/>
                  </a:solidFill>
                </a:rPr>
                <a:t>: |S| finite</a:t>
              </a:r>
            </a:p>
          </p:txBody>
        </p:sp>
        <p:sp>
          <p:nvSpPr>
            <p:cNvPr id="195611" name="Freeform 27"/>
            <p:cNvSpPr>
              <a:spLocks/>
            </p:cNvSpPr>
            <p:nvPr/>
          </p:nvSpPr>
          <p:spPr bwMode="auto">
            <a:xfrm>
              <a:off x="1056" y="2976"/>
              <a:ext cx="432" cy="432"/>
            </a:xfrm>
            <a:custGeom>
              <a:avLst/>
              <a:gdLst>
                <a:gd name="T0" fmla="*/ 144 w 432"/>
                <a:gd name="T1" fmla="*/ 432 h 432"/>
                <a:gd name="T2" fmla="*/ 0 w 432"/>
                <a:gd name="T3" fmla="*/ 48 h 432"/>
                <a:gd name="T4" fmla="*/ 432 w 432"/>
                <a:gd name="T5" fmla="*/ 0 h 432"/>
                <a:gd name="T6" fmla="*/ 336 w 432"/>
                <a:gd name="T7" fmla="*/ 240 h 432"/>
                <a:gd name="T8" fmla="*/ 144 w 432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432">
                  <a:moveTo>
                    <a:pt x="144" y="432"/>
                  </a:moveTo>
                  <a:lnTo>
                    <a:pt x="0" y="48"/>
                  </a:lnTo>
                  <a:lnTo>
                    <a:pt x="432" y="0"/>
                  </a:lnTo>
                  <a:lnTo>
                    <a:pt x="336" y="240"/>
                  </a:lnTo>
                  <a:lnTo>
                    <a:pt x="144" y="432"/>
                  </a:lnTo>
                  <a:close/>
                </a:path>
              </a:pathLst>
            </a:cu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5612" name="Freeform 28"/>
            <p:cNvSpPr>
              <a:spLocks/>
            </p:cNvSpPr>
            <p:nvPr/>
          </p:nvSpPr>
          <p:spPr bwMode="auto">
            <a:xfrm>
              <a:off x="1200" y="2736"/>
              <a:ext cx="384" cy="336"/>
            </a:xfrm>
            <a:custGeom>
              <a:avLst/>
              <a:gdLst>
                <a:gd name="T0" fmla="*/ 288 w 384"/>
                <a:gd name="T1" fmla="*/ 0 h 336"/>
                <a:gd name="T2" fmla="*/ 0 w 384"/>
                <a:gd name="T3" fmla="*/ 96 h 336"/>
                <a:gd name="T4" fmla="*/ 96 w 384"/>
                <a:gd name="T5" fmla="*/ 336 h 336"/>
                <a:gd name="T6" fmla="*/ 384 w 384"/>
                <a:gd name="T7" fmla="*/ 288 h 336"/>
                <a:gd name="T8" fmla="*/ 288 w 384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336">
                  <a:moveTo>
                    <a:pt x="288" y="0"/>
                  </a:moveTo>
                  <a:lnTo>
                    <a:pt x="0" y="96"/>
                  </a:lnTo>
                  <a:lnTo>
                    <a:pt x="96" y="336"/>
                  </a:lnTo>
                  <a:lnTo>
                    <a:pt x="384" y="2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5613" name="Oval 29"/>
            <p:cNvSpPr>
              <a:spLocks noChangeArrowheads="1"/>
            </p:cNvSpPr>
            <p:nvPr/>
          </p:nvSpPr>
          <p:spPr bwMode="auto">
            <a:xfrm>
              <a:off x="1056" y="2832"/>
              <a:ext cx="432" cy="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5614" name="Text Box 30"/>
            <p:cNvSpPr txBox="1">
              <a:spLocks noChangeArrowheads="1"/>
            </p:cNvSpPr>
            <p:nvPr/>
          </p:nvSpPr>
          <p:spPr bwMode="auto">
            <a:xfrm>
              <a:off x="404" y="2233"/>
              <a:ext cx="48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000" b="0" u="sng" dirty="0">
                  <a:solidFill>
                    <a:srgbClr val="990000"/>
                  </a:solidFill>
                </a:rPr>
                <a:t>The rubber-band analogy</a:t>
              </a:r>
              <a:r>
                <a:rPr lang="en-US" sz="2000" b="0" dirty="0">
                  <a:solidFill>
                    <a:srgbClr val="990000"/>
                  </a:solidFill>
                </a:rPr>
                <a:t>: Place a rubber-band around S and let it tighten</a:t>
              </a:r>
              <a:r>
                <a:rPr lang="en-US" sz="2000" b="0" dirty="0" smtClean="0">
                  <a:solidFill>
                    <a:srgbClr val="990000"/>
                  </a:solidFill>
                </a:rPr>
                <a:t>.</a:t>
              </a:r>
              <a:endParaRPr lang="en-US" sz="2000" b="0" dirty="0">
                <a:solidFill>
                  <a:srgbClr val="990000"/>
                </a:solidFill>
              </a:endParaRPr>
            </a:p>
          </p:txBody>
        </p:sp>
      </p:grpSp>
      <p:sp>
        <p:nvSpPr>
          <p:cNvPr id="195615" name="Rectangle 31"/>
          <p:cNvSpPr>
            <a:spLocks noChangeArrowheads="1"/>
          </p:cNvSpPr>
          <p:nvPr/>
        </p:nvSpPr>
        <p:spPr bwMode="auto">
          <a:xfrm>
            <a:off x="609600" y="1066800"/>
            <a:ext cx="7772400" cy="25146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800" b="0" dirty="0">
                <a:solidFill>
                  <a:schemeClr val="tx1"/>
                </a:solidFill>
              </a:rPr>
              <a:t>  Given   S 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</a:t>
            </a:r>
            <a:r>
              <a:rPr lang="en-US" sz="2800" b="0" dirty="0">
                <a:solidFill>
                  <a:schemeClr val="tx1"/>
                </a:solidFill>
              </a:rPr>
              <a:t> 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</a:t>
            </a:r>
            <a:r>
              <a:rPr lang="en-US" sz="2800" b="0" baseline="30000" dirty="0">
                <a:solidFill>
                  <a:schemeClr val="tx1"/>
                </a:solidFill>
              </a:rPr>
              <a:t>d</a:t>
            </a:r>
            <a:r>
              <a:rPr lang="en-US" sz="2800" b="0" dirty="0">
                <a:solidFill>
                  <a:schemeClr val="tx1"/>
                </a:solidFill>
              </a:rPr>
              <a:t>        (d = 1,2,3, …)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800" b="0" dirty="0">
                <a:solidFill>
                  <a:schemeClr val="accent2"/>
                </a:solidFill>
              </a:rPr>
              <a:t>  Convex-Hull of S: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800" b="0" i="1" dirty="0">
                <a:solidFill>
                  <a:schemeClr val="accent2"/>
                </a:solidFill>
              </a:rPr>
              <a:t>  </a:t>
            </a:r>
            <a:r>
              <a:rPr lang="en-US" sz="2800" b="0" dirty="0">
                <a:solidFill>
                  <a:schemeClr val="accent2"/>
                </a:solidFill>
              </a:rPr>
              <a:t>CH(S)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>
                <a:solidFill>
                  <a:srgbClr val="CC0000"/>
                </a:solidFill>
              </a:rPr>
              <a:t>= </a:t>
            </a:r>
            <a:r>
              <a:rPr lang="en-US" sz="2400" b="0" dirty="0">
                <a:solidFill>
                  <a:srgbClr val="CC0000"/>
                </a:solidFill>
              </a:rPr>
              <a:t>the set of all convex combinations of points in 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solidFill>
                  <a:srgbClr val="CC0000"/>
                </a:solidFill>
              </a:rPr>
              <a:t>		    = the smallest convex set that contains 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solidFill>
                  <a:srgbClr val="CC0000"/>
                </a:solidFill>
              </a:rPr>
              <a:t>		    = the intersection of all convex sets that contain 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978-807F-4588-8036-3F92E534A0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8" name="Group 2"/>
          <p:cNvGrpSpPr>
            <a:grpSpLocks/>
          </p:cNvGrpSpPr>
          <p:nvPr/>
        </p:nvGrpSpPr>
        <p:grpSpPr bwMode="auto">
          <a:xfrm>
            <a:off x="457200" y="1066800"/>
            <a:ext cx="8278813" cy="5181600"/>
            <a:chOff x="288" y="672"/>
            <a:chExt cx="5215" cy="3264"/>
          </a:xfrm>
        </p:grpSpPr>
        <p:sp>
          <p:nvSpPr>
            <p:cNvPr id="214019" name="Text Box 3"/>
            <p:cNvSpPr txBox="1">
              <a:spLocks noChangeArrowheads="1"/>
            </p:cNvSpPr>
            <p:nvPr/>
          </p:nvSpPr>
          <p:spPr bwMode="auto">
            <a:xfrm>
              <a:off x="288" y="672"/>
              <a:ext cx="5215" cy="98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0" u="sng" dirty="0">
                  <a:solidFill>
                    <a:srgbClr val="008000"/>
                  </a:solidFill>
                </a:rPr>
                <a:t>IDEA</a:t>
              </a:r>
              <a:r>
                <a:rPr lang="en-US" sz="2400" b="0" dirty="0">
                  <a:solidFill>
                    <a:srgbClr val="008000"/>
                  </a:solidFill>
                </a:rPr>
                <a:t>: turn</a:t>
              </a:r>
              <a:r>
                <a:rPr lang="en-US" sz="2400" b="0" dirty="0">
                  <a:solidFill>
                    <a:srgbClr val="FF5050"/>
                  </a:solidFill>
                </a:rPr>
                <a:t> </a:t>
              </a:r>
              <a:r>
                <a:rPr lang="en-US" sz="2400" b="0" dirty="0">
                  <a:solidFill>
                    <a:srgbClr val="0000FF"/>
                  </a:solidFill>
                </a:rPr>
                <a:t>divide-&amp;-conquer</a:t>
              </a:r>
              <a:r>
                <a:rPr lang="en-US" sz="2400" b="0" dirty="0">
                  <a:solidFill>
                    <a:srgbClr val="FF5050"/>
                  </a:solidFill>
                </a:rPr>
                <a:t> </a:t>
              </a:r>
              <a:r>
                <a:rPr lang="en-US" sz="2400" b="0" dirty="0">
                  <a:solidFill>
                    <a:srgbClr val="008000"/>
                  </a:solidFill>
                </a:rPr>
                <a:t>into</a:t>
              </a:r>
              <a:r>
                <a:rPr lang="en-US" sz="2400" b="0" dirty="0">
                  <a:solidFill>
                    <a:srgbClr val="FF5050"/>
                  </a:solidFill>
                </a:rPr>
                <a:t> </a:t>
              </a:r>
              <a:r>
                <a:rPr lang="en-US" sz="2400" b="0" dirty="0">
                  <a:solidFill>
                    <a:srgbClr val="0000FF"/>
                  </a:solidFill>
                </a:rPr>
                <a:t>conquer-then-divide</a:t>
              </a:r>
              <a:r>
                <a:rPr lang="en-US" sz="2400" b="0" dirty="0">
                  <a:solidFill>
                    <a:srgbClr val="008000"/>
                  </a:solidFill>
                </a:rPr>
                <a:t>!</a:t>
              </a:r>
            </a:p>
            <a:p>
              <a:pPr algn="l"/>
              <a:r>
                <a:rPr lang="en-US" sz="2400" b="0" dirty="0">
                  <a:solidFill>
                    <a:srgbClr val="008000"/>
                  </a:solidFill>
                </a:rPr>
                <a:t>	It finds the upper/lower bridge between the halves L and R</a:t>
              </a:r>
            </a:p>
            <a:p>
              <a:pPr algn="l"/>
              <a:r>
                <a:rPr lang="en-US" sz="2400" b="0" dirty="0">
                  <a:solidFill>
                    <a:srgbClr val="008000"/>
                  </a:solidFill>
                </a:rPr>
                <a:t>	in O(n) time, without yet knowing CH(L) and CH(R).</a:t>
              </a:r>
            </a:p>
            <a:p>
              <a:pPr algn="l"/>
              <a:r>
                <a:rPr lang="en-US" sz="2400" b="0" dirty="0">
                  <a:solidFill>
                    <a:srgbClr val="008000"/>
                  </a:solidFill>
                </a:rPr>
                <a:t>	</a:t>
              </a:r>
              <a:r>
                <a:rPr lang="en-US" sz="2000" b="0" dirty="0">
                  <a:solidFill>
                    <a:srgbClr val="FF5050"/>
                  </a:solidFill>
                </a:rPr>
                <a:t>(Must also avoid O(n log n) time pre-sorting on x-axis.)</a:t>
              </a:r>
            </a:p>
          </p:txBody>
        </p:sp>
        <p:sp>
          <p:nvSpPr>
            <p:cNvPr id="214020" name="Freeform 4"/>
            <p:cNvSpPr>
              <a:spLocks/>
            </p:cNvSpPr>
            <p:nvPr/>
          </p:nvSpPr>
          <p:spPr bwMode="auto">
            <a:xfrm>
              <a:off x="480" y="2352"/>
              <a:ext cx="1392" cy="1008"/>
            </a:xfrm>
            <a:custGeom>
              <a:avLst/>
              <a:gdLst>
                <a:gd name="T0" fmla="*/ 0 w 1392"/>
                <a:gd name="T1" fmla="*/ 624 h 1008"/>
                <a:gd name="T2" fmla="*/ 144 w 1392"/>
                <a:gd name="T3" fmla="*/ 336 h 1008"/>
                <a:gd name="T4" fmla="*/ 432 w 1392"/>
                <a:gd name="T5" fmla="*/ 96 h 1008"/>
                <a:gd name="T6" fmla="*/ 960 w 1392"/>
                <a:gd name="T7" fmla="*/ 0 h 1008"/>
                <a:gd name="T8" fmla="*/ 1392 w 1392"/>
                <a:gd name="T9" fmla="*/ 288 h 1008"/>
                <a:gd name="T10" fmla="*/ 1389 w 1392"/>
                <a:gd name="T11" fmla="*/ 857 h 1008"/>
                <a:gd name="T12" fmla="*/ 912 w 1392"/>
                <a:gd name="T13" fmla="*/ 1008 h 1008"/>
                <a:gd name="T14" fmla="*/ 384 w 1392"/>
                <a:gd name="T15" fmla="*/ 1008 h 1008"/>
                <a:gd name="T16" fmla="*/ 0 w 1392"/>
                <a:gd name="T17" fmla="*/ 624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2" h="1008">
                  <a:moveTo>
                    <a:pt x="0" y="624"/>
                  </a:moveTo>
                  <a:lnTo>
                    <a:pt x="144" y="336"/>
                  </a:lnTo>
                  <a:lnTo>
                    <a:pt x="432" y="96"/>
                  </a:lnTo>
                  <a:lnTo>
                    <a:pt x="960" y="0"/>
                  </a:lnTo>
                  <a:lnTo>
                    <a:pt x="1392" y="288"/>
                  </a:lnTo>
                  <a:cubicBezTo>
                    <a:pt x="1391" y="478"/>
                    <a:pt x="1390" y="667"/>
                    <a:pt x="1389" y="857"/>
                  </a:cubicBezTo>
                  <a:lnTo>
                    <a:pt x="912" y="1008"/>
                  </a:lnTo>
                  <a:lnTo>
                    <a:pt x="384" y="1008"/>
                  </a:lnTo>
                  <a:lnTo>
                    <a:pt x="0" y="624"/>
                  </a:lnTo>
                  <a:close/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4021" name="Line 5"/>
            <p:cNvSpPr>
              <a:spLocks noChangeShapeType="1"/>
            </p:cNvSpPr>
            <p:nvPr/>
          </p:nvSpPr>
          <p:spPr bwMode="auto">
            <a:xfrm>
              <a:off x="1872" y="1968"/>
              <a:ext cx="0" cy="1728"/>
            </a:xfrm>
            <a:prstGeom prst="line">
              <a:avLst/>
            </a:prstGeom>
            <a:noFill/>
            <a:ln w="19050" cap="rnd">
              <a:solidFill>
                <a:srgbClr val="FF5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4022" name="Line 6"/>
            <p:cNvSpPr>
              <a:spLocks noChangeShapeType="1"/>
            </p:cNvSpPr>
            <p:nvPr/>
          </p:nvSpPr>
          <p:spPr bwMode="auto">
            <a:xfrm>
              <a:off x="480" y="1968"/>
              <a:ext cx="0" cy="1728"/>
            </a:xfrm>
            <a:prstGeom prst="line">
              <a:avLst/>
            </a:prstGeom>
            <a:noFill/>
            <a:ln w="19050" cap="rnd">
              <a:solidFill>
                <a:srgbClr val="FF5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4023" name="Line 7"/>
            <p:cNvSpPr>
              <a:spLocks noChangeShapeType="1"/>
            </p:cNvSpPr>
            <p:nvPr/>
          </p:nvSpPr>
          <p:spPr bwMode="auto">
            <a:xfrm>
              <a:off x="1872" y="2640"/>
              <a:ext cx="0" cy="576"/>
            </a:xfrm>
            <a:prstGeom prst="line">
              <a:avLst/>
            </a:prstGeom>
            <a:noFill/>
            <a:ln w="28575">
              <a:solidFill>
                <a:srgbClr val="CC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4024" name="Text Box 8"/>
            <p:cNvSpPr txBox="1">
              <a:spLocks noChangeArrowheads="1"/>
            </p:cNvSpPr>
            <p:nvPr/>
          </p:nvSpPr>
          <p:spPr bwMode="auto">
            <a:xfrm>
              <a:off x="336" y="3648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FF5050"/>
                  </a:solidFill>
                </a:rPr>
                <a:t>x</a:t>
              </a:r>
              <a:r>
                <a:rPr lang="en-US" sz="2400" b="0" baseline="-25000">
                  <a:solidFill>
                    <a:srgbClr val="FF5050"/>
                  </a:solidFill>
                </a:rPr>
                <a:t>min</a:t>
              </a:r>
            </a:p>
          </p:txBody>
        </p:sp>
        <p:sp>
          <p:nvSpPr>
            <p:cNvPr id="214025" name="Text Box 9"/>
            <p:cNvSpPr txBox="1">
              <a:spLocks noChangeArrowheads="1"/>
            </p:cNvSpPr>
            <p:nvPr/>
          </p:nvSpPr>
          <p:spPr bwMode="auto">
            <a:xfrm>
              <a:off x="1680" y="3600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FF5050"/>
                  </a:solidFill>
                </a:rPr>
                <a:t>x</a:t>
              </a:r>
              <a:r>
                <a:rPr lang="en-US" sz="2400" b="0" baseline="-25000">
                  <a:solidFill>
                    <a:srgbClr val="FF5050"/>
                  </a:solidFill>
                </a:rPr>
                <a:t>max</a:t>
              </a:r>
            </a:p>
          </p:txBody>
        </p:sp>
        <p:sp>
          <p:nvSpPr>
            <p:cNvPr id="214026" name="Text Box 10"/>
            <p:cNvSpPr txBox="1">
              <a:spLocks noChangeArrowheads="1"/>
            </p:cNvSpPr>
            <p:nvPr/>
          </p:nvSpPr>
          <p:spPr bwMode="auto">
            <a:xfrm>
              <a:off x="1872" y="2688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FF5050"/>
                  </a:solidFill>
                </a:rPr>
                <a:t>vertical</a:t>
              </a:r>
            </a:p>
            <a:p>
              <a:pPr algn="l"/>
              <a:r>
                <a:rPr lang="en-US" sz="1800" b="0">
                  <a:solidFill>
                    <a:srgbClr val="FF5050"/>
                  </a:solidFill>
                </a:rPr>
                <a:t>edge</a:t>
              </a:r>
            </a:p>
          </p:txBody>
        </p:sp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720" y="2112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FF5050"/>
                  </a:solidFill>
                </a:rPr>
                <a:t>Upper-hull</a:t>
              </a:r>
            </a:p>
          </p:txBody>
        </p:sp>
        <p:sp>
          <p:nvSpPr>
            <p:cNvPr id="214028" name="Rectangle 12"/>
            <p:cNvSpPr>
              <a:spLocks noChangeArrowheads="1"/>
            </p:cNvSpPr>
            <p:nvPr/>
          </p:nvSpPr>
          <p:spPr bwMode="auto">
            <a:xfrm>
              <a:off x="768" y="3408"/>
              <a:ext cx="7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Lower-hull</a:t>
              </a:r>
            </a:p>
          </p:txBody>
        </p:sp>
        <p:sp>
          <p:nvSpPr>
            <p:cNvPr id="214029" name="Oval 13"/>
            <p:cNvSpPr>
              <a:spLocks noChangeArrowheads="1"/>
            </p:cNvSpPr>
            <p:nvPr/>
          </p:nvSpPr>
          <p:spPr bwMode="auto">
            <a:xfrm>
              <a:off x="1152" y="278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0" name="Oval 14"/>
            <p:cNvSpPr>
              <a:spLocks noChangeArrowheads="1"/>
            </p:cNvSpPr>
            <p:nvPr/>
          </p:nvSpPr>
          <p:spPr bwMode="auto">
            <a:xfrm>
              <a:off x="864" y="26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1" name="Oval 15"/>
            <p:cNvSpPr>
              <a:spLocks noChangeArrowheads="1"/>
            </p:cNvSpPr>
            <p:nvPr/>
          </p:nvSpPr>
          <p:spPr bwMode="auto">
            <a:xfrm>
              <a:off x="1056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2" name="Oval 16"/>
            <p:cNvSpPr>
              <a:spLocks noChangeArrowheads="1"/>
            </p:cNvSpPr>
            <p:nvPr/>
          </p:nvSpPr>
          <p:spPr bwMode="auto">
            <a:xfrm>
              <a:off x="1392" y="29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3" name="Oval 17"/>
            <p:cNvSpPr>
              <a:spLocks noChangeArrowheads="1"/>
            </p:cNvSpPr>
            <p:nvPr/>
          </p:nvSpPr>
          <p:spPr bwMode="auto">
            <a:xfrm>
              <a:off x="864" y="28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4" name="Oval 18"/>
            <p:cNvSpPr>
              <a:spLocks noChangeArrowheads="1"/>
            </p:cNvSpPr>
            <p:nvPr/>
          </p:nvSpPr>
          <p:spPr bwMode="auto">
            <a:xfrm>
              <a:off x="1200" y="259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5" name="Oval 19"/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6" name="Oval 20"/>
            <p:cNvSpPr>
              <a:spLocks noChangeArrowheads="1"/>
            </p:cNvSpPr>
            <p:nvPr/>
          </p:nvSpPr>
          <p:spPr bwMode="auto">
            <a:xfrm>
              <a:off x="1536" y="259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7" name="Oval 21"/>
            <p:cNvSpPr>
              <a:spLocks noChangeArrowheads="1"/>
            </p:cNvSpPr>
            <p:nvPr/>
          </p:nvSpPr>
          <p:spPr bwMode="auto">
            <a:xfrm>
              <a:off x="1392" y="230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8" name="Oval 22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39" name="Oval 23"/>
            <p:cNvSpPr>
              <a:spLocks noChangeArrowheads="1"/>
            </p:cNvSpPr>
            <p:nvPr/>
          </p:nvSpPr>
          <p:spPr bwMode="auto">
            <a:xfrm>
              <a:off x="576" y="26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40" name="Oval 24"/>
            <p:cNvSpPr>
              <a:spLocks noChangeArrowheads="1"/>
            </p:cNvSpPr>
            <p:nvPr/>
          </p:nvSpPr>
          <p:spPr bwMode="auto">
            <a:xfrm>
              <a:off x="432" y="29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41" name="Oval 25"/>
            <p:cNvSpPr>
              <a:spLocks noChangeArrowheads="1"/>
            </p:cNvSpPr>
            <p:nvPr/>
          </p:nvSpPr>
          <p:spPr bwMode="auto">
            <a:xfrm>
              <a:off x="816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42" name="Oval 26"/>
            <p:cNvSpPr>
              <a:spLocks noChangeArrowheads="1"/>
            </p:cNvSpPr>
            <p:nvPr/>
          </p:nvSpPr>
          <p:spPr bwMode="auto">
            <a:xfrm>
              <a:off x="1344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43" name="Oval 27"/>
            <p:cNvSpPr>
              <a:spLocks noChangeArrowheads="1"/>
            </p:cNvSpPr>
            <p:nvPr/>
          </p:nvSpPr>
          <p:spPr bwMode="auto">
            <a:xfrm>
              <a:off x="1824" y="31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44" name="Oval 28"/>
            <p:cNvSpPr>
              <a:spLocks noChangeArrowheads="1"/>
            </p:cNvSpPr>
            <p:nvPr/>
          </p:nvSpPr>
          <p:spPr bwMode="auto">
            <a:xfrm>
              <a:off x="1824" y="259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45" name="Line 29"/>
            <p:cNvSpPr>
              <a:spLocks noChangeShapeType="1"/>
            </p:cNvSpPr>
            <p:nvPr/>
          </p:nvSpPr>
          <p:spPr bwMode="auto">
            <a:xfrm>
              <a:off x="2928" y="2064"/>
              <a:ext cx="2544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4046" name="Line 30"/>
            <p:cNvSpPr>
              <a:spLocks noChangeShapeType="1"/>
            </p:cNvSpPr>
            <p:nvPr/>
          </p:nvSpPr>
          <p:spPr bwMode="auto">
            <a:xfrm>
              <a:off x="4176" y="1872"/>
              <a:ext cx="0" cy="1824"/>
            </a:xfrm>
            <a:prstGeom prst="line">
              <a:avLst/>
            </a:prstGeom>
            <a:noFill/>
            <a:ln w="19050" cap="rnd">
              <a:solidFill>
                <a:srgbClr val="FF5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3984" y="3600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FF5050"/>
                  </a:solidFill>
                </a:rPr>
                <a:t>x</a:t>
              </a:r>
              <a:r>
                <a:rPr lang="en-US" sz="2400" b="0" baseline="-25000">
                  <a:solidFill>
                    <a:srgbClr val="FF5050"/>
                  </a:solidFill>
                </a:rPr>
                <a:t>med</a:t>
              </a:r>
            </a:p>
          </p:txBody>
        </p:sp>
        <p:sp>
          <p:nvSpPr>
            <p:cNvPr id="214048" name="Freeform 32"/>
            <p:cNvSpPr>
              <a:spLocks/>
            </p:cNvSpPr>
            <p:nvPr/>
          </p:nvSpPr>
          <p:spPr bwMode="auto">
            <a:xfrm>
              <a:off x="2832" y="2208"/>
              <a:ext cx="1231" cy="1056"/>
            </a:xfrm>
            <a:custGeom>
              <a:avLst/>
              <a:gdLst>
                <a:gd name="T0" fmla="*/ 1231 w 1231"/>
                <a:gd name="T1" fmla="*/ 584 h 1056"/>
                <a:gd name="T2" fmla="*/ 863 w 1231"/>
                <a:gd name="T3" fmla="*/ 76 h 1056"/>
                <a:gd name="T4" fmla="*/ 288 w 1231"/>
                <a:gd name="T5" fmla="*/ 0 h 1056"/>
                <a:gd name="T6" fmla="*/ 0 w 1231"/>
                <a:gd name="T7" fmla="*/ 336 h 1056"/>
                <a:gd name="T8" fmla="*/ 144 w 1231"/>
                <a:gd name="T9" fmla="*/ 1056 h 1056"/>
                <a:gd name="T10" fmla="*/ 740 w 1231"/>
                <a:gd name="T11" fmla="*/ 989 h 1056"/>
                <a:gd name="T12" fmla="*/ 1231 w 1231"/>
                <a:gd name="T13" fmla="*/ 584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56">
                  <a:moveTo>
                    <a:pt x="1231" y="584"/>
                  </a:moveTo>
                  <a:lnTo>
                    <a:pt x="863" y="76"/>
                  </a:lnTo>
                  <a:lnTo>
                    <a:pt x="288" y="0"/>
                  </a:lnTo>
                  <a:lnTo>
                    <a:pt x="0" y="336"/>
                  </a:lnTo>
                  <a:lnTo>
                    <a:pt x="144" y="1056"/>
                  </a:lnTo>
                  <a:lnTo>
                    <a:pt x="740" y="989"/>
                  </a:lnTo>
                  <a:lnTo>
                    <a:pt x="1231" y="584"/>
                  </a:lnTo>
                </a:path>
              </a:pathLst>
            </a:custGeom>
            <a:noFill/>
            <a:ln w="19050" cap="rnd" cmpd="sng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4049" name="Freeform 33"/>
            <p:cNvSpPr>
              <a:spLocks/>
            </p:cNvSpPr>
            <p:nvPr/>
          </p:nvSpPr>
          <p:spPr bwMode="auto">
            <a:xfrm>
              <a:off x="4464" y="2572"/>
              <a:ext cx="864" cy="884"/>
            </a:xfrm>
            <a:custGeom>
              <a:avLst/>
              <a:gdLst>
                <a:gd name="T0" fmla="*/ 0 w 864"/>
                <a:gd name="T1" fmla="*/ 308 h 884"/>
                <a:gd name="T2" fmla="*/ 236 w 864"/>
                <a:gd name="T3" fmla="*/ 0 h 884"/>
                <a:gd name="T4" fmla="*/ 624 w 864"/>
                <a:gd name="T5" fmla="*/ 164 h 884"/>
                <a:gd name="T6" fmla="*/ 864 w 864"/>
                <a:gd name="T7" fmla="*/ 500 h 884"/>
                <a:gd name="T8" fmla="*/ 672 w 864"/>
                <a:gd name="T9" fmla="*/ 884 h 884"/>
                <a:gd name="T10" fmla="*/ 144 w 864"/>
                <a:gd name="T11" fmla="*/ 788 h 884"/>
                <a:gd name="T12" fmla="*/ 0 w 864"/>
                <a:gd name="T13" fmla="*/ 308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884">
                  <a:moveTo>
                    <a:pt x="0" y="308"/>
                  </a:moveTo>
                  <a:lnTo>
                    <a:pt x="236" y="0"/>
                  </a:lnTo>
                  <a:lnTo>
                    <a:pt x="624" y="164"/>
                  </a:lnTo>
                  <a:lnTo>
                    <a:pt x="864" y="500"/>
                  </a:lnTo>
                  <a:lnTo>
                    <a:pt x="672" y="884"/>
                  </a:lnTo>
                  <a:lnTo>
                    <a:pt x="144" y="788"/>
                  </a:lnTo>
                  <a:lnTo>
                    <a:pt x="0" y="308"/>
                  </a:lnTo>
                  <a:close/>
                </a:path>
              </a:pathLst>
            </a:custGeom>
            <a:noFill/>
            <a:ln w="19050" cap="rnd" cmpd="sng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3168" y="339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4896" y="348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214052" name="Oval 36"/>
            <p:cNvSpPr>
              <a:spLocks noChangeArrowheads="1"/>
            </p:cNvSpPr>
            <p:nvPr/>
          </p:nvSpPr>
          <p:spPr bwMode="auto">
            <a:xfrm>
              <a:off x="4896" y="312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53" name="Oval 37"/>
            <p:cNvSpPr>
              <a:spLocks noChangeArrowheads="1"/>
            </p:cNvSpPr>
            <p:nvPr/>
          </p:nvSpPr>
          <p:spPr bwMode="auto">
            <a:xfrm>
              <a:off x="3552" y="31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54" name="Oval 38"/>
            <p:cNvSpPr>
              <a:spLocks noChangeArrowheads="1"/>
            </p:cNvSpPr>
            <p:nvPr/>
          </p:nvSpPr>
          <p:spPr bwMode="auto">
            <a:xfrm>
              <a:off x="2928" y="32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55" name="Oval 39"/>
            <p:cNvSpPr>
              <a:spLocks noChangeArrowheads="1"/>
            </p:cNvSpPr>
            <p:nvPr/>
          </p:nvSpPr>
          <p:spPr bwMode="auto">
            <a:xfrm>
              <a:off x="2784" y="24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56" name="Oval 40"/>
            <p:cNvSpPr>
              <a:spLocks noChangeArrowheads="1"/>
            </p:cNvSpPr>
            <p:nvPr/>
          </p:nvSpPr>
          <p:spPr bwMode="auto">
            <a:xfrm>
              <a:off x="3072" y="216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57" name="Oval 41"/>
            <p:cNvSpPr>
              <a:spLocks noChangeArrowheads="1"/>
            </p:cNvSpPr>
            <p:nvPr/>
          </p:nvSpPr>
          <p:spPr bwMode="auto">
            <a:xfrm>
              <a:off x="3648" y="220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58" name="Oval 42"/>
            <p:cNvSpPr>
              <a:spLocks noChangeArrowheads="1"/>
            </p:cNvSpPr>
            <p:nvPr/>
          </p:nvSpPr>
          <p:spPr bwMode="auto">
            <a:xfrm>
              <a:off x="3984" y="27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59" name="Oval 43"/>
            <p:cNvSpPr>
              <a:spLocks noChangeArrowheads="1"/>
            </p:cNvSpPr>
            <p:nvPr/>
          </p:nvSpPr>
          <p:spPr bwMode="auto">
            <a:xfrm>
              <a:off x="4416" y="28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0" name="Oval 44"/>
            <p:cNvSpPr>
              <a:spLocks noChangeArrowheads="1"/>
            </p:cNvSpPr>
            <p:nvPr/>
          </p:nvSpPr>
          <p:spPr bwMode="auto">
            <a:xfrm>
              <a:off x="4560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1" name="Oval 45"/>
            <p:cNvSpPr>
              <a:spLocks noChangeArrowheads="1"/>
            </p:cNvSpPr>
            <p:nvPr/>
          </p:nvSpPr>
          <p:spPr bwMode="auto">
            <a:xfrm>
              <a:off x="5088" y="340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2" name="Oval 46"/>
            <p:cNvSpPr>
              <a:spLocks noChangeArrowheads="1"/>
            </p:cNvSpPr>
            <p:nvPr/>
          </p:nvSpPr>
          <p:spPr bwMode="auto">
            <a:xfrm>
              <a:off x="5280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3" name="Oval 47"/>
            <p:cNvSpPr>
              <a:spLocks noChangeArrowheads="1"/>
            </p:cNvSpPr>
            <p:nvPr/>
          </p:nvSpPr>
          <p:spPr bwMode="auto">
            <a:xfrm>
              <a:off x="5040" y="268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4" name="Oval 48"/>
            <p:cNvSpPr>
              <a:spLocks noChangeArrowheads="1"/>
            </p:cNvSpPr>
            <p:nvPr/>
          </p:nvSpPr>
          <p:spPr bwMode="auto">
            <a:xfrm>
              <a:off x="4656" y="24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5" name="Oval 49"/>
            <p:cNvSpPr>
              <a:spLocks noChangeArrowheads="1"/>
            </p:cNvSpPr>
            <p:nvPr/>
          </p:nvSpPr>
          <p:spPr bwMode="auto">
            <a:xfrm>
              <a:off x="4704" y="28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6" name="Oval 5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7" name="Oval 51"/>
            <p:cNvSpPr>
              <a:spLocks noChangeArrowheads="1"/>
            </p:cNvSpPr>
            <p:nvPr/>
          </p:nvSpPr>
          <p:spPr bwMode="auto">
            <a:xfrm>
              <a:off x="3360" y="297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8" name="Oval 52"/>
            <p:cNvSpPr>
              <a:spLocks noChangeArrowheads="1"/>
            </p:cNvSpPr>
            <p:nvPr/>
          </p:nvSpPr>
          <p:spPr bwMode="auto">
            <a:xfrm>
              <a:off x="3072" y="259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69" name="Oval 53"/>
            <p:cNvSpPr>
              <a:spLocks noChangeArrowheads="1"/>
            </p:cNvSpPr>
            <p:nvPr/>
          </p:nvSpPr>
          <p:spPr bwMode="auto">
            <a:xfrm>
              <a:off x="4944" y="28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70" name="Oval 54"/>
            <p:cNvSpPr>
              <a:spLocks noChangeArrowheads="1"/>
            </p:cNvSpPr>
            <p:nvPr/>
          </p:nvSpPr>
          <p:spPr bwMode="auto">
            <a:xfrm>
              <a:off x="4656" y="30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71" name="Oval 55"/>
            <p:cNvSpPr>
              <a:spLocks noChangeArrowheads="1"/>
            </p:cNvSpPr>
            <p:nvPr/>
          </p:nvSpPr>
          <p:spPr bwMode="auto">
            <a:xfrm>
              <a:off x="3216" y="28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72" name="Oval 56"/>
            <p:cNvSpPr>
              <a:spLocks noChangeArrowheads="1"/>
            </p:cNvSpPr>
            <p:nvPr/>
          </p:nvSpPr>
          <p:spPr bwMode="auto">
            <a:xfrm>
              <a:off x="4800" y="27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73" name="Oval 57"/>
            <p:cNvSpPr>
              <a:spLocks noChangeArrowheads="1"/>
            </p:cNvSpPr>
            <p:nvPr/>
          </p:nvSpPr>
          <p:spPr bwMode="auto">
            <a:xfrm>
              <a:off x="3264" y="23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74" name="Freeform 58"/>
            <p:cNvSpPr>
              <a:spLocks/>
            </p:cNvSpPr>
            <p:nvPr/>
          </p:nvSpPr>
          <p:spPr bwMode="auto">
            <a:xfrm>
              <a:off x="3695" y="2277"/>
              <a:ext cx="1011" cy="282"/>
            </a:xfrm>
            <a:custGeom>
              <a:avLst/>
              <a:gdLst>
                <a:gd name="T0" fmla="*/ 0 w 1011"/>
                <a:gd name="T1" fmla="*/ 0 h 282"/>
                <a:gd name="T2" fmla="*/ 1011 w 1011"/>
                <a:gd name="T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1" h="282">
                  <a:moveTo>
                    <a:pt x="0" y="0"/>
                  </a:moveTo>
                  <a:lnTo>
                    <a:pt x="1011" y="282"/>
                  </a:lnTo>
                </a:path>
              </a:pathLst>
            </a:custGeom>
            <a:noFill/>
            <a:ln w="38100" cmpd="sng">
              <a:solidFill>
                <a:srgbClr val="008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4075" name="Text Box 59"/>
            <p:cNvSpPr txBox="1">
              <a:spLocks noChangeArrowheads="1"/>
            </p:cNvSpPr>
            <p:nvPr/>
          </p:nvSpPr>
          <p:spPr bwMode="auto">
            <a:xfrm>
              <a:off x="3542" y="1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FF5050"/>
                  </a:solidFill>
                </a:rPr>
                <a:t>p</a:t>
              </a:r>
            </a:p>
          </p:txBody>
        </p:sp>
        <p:sp>
          <p:nvSpPr>
            <p:cNvPr id="214076" name="Rectangle 60"/>
            <p:cNvSpPr>
              <a:spLocks noChangeArrowheads="1"/>
            </p:cNvSpPr>
            <p:nvPr/>
          </p:nvSpPr>
          <p:spPr bwMode="auto">
            <a:xfrm>
              <a:off x="4608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FF5050"/>
                  </a:solidFill>
                </a:rPr>
                <a:t>q</a:t>
              </a:r>
            </a:p>
          </p:txBody>
        </p:sp>
        <p:sp>
          <p:nvSpPr>
            <p:cNvPr id="214077" name="Rectangle 61"/>
            <p:cNvSpPr>
              <a:spLocks noChangeArrowheads="1"/>
            </p:cNvSpPr>
            <p:nvPr/>
          </p:nvSpPr>
          <p:spPr bwMode="auto">
            <a:xfrm rot="1017849">
              <a:off x="3792" y="2208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FF5050"/>
                  </a:solidFill>
                </a:rPr>
                <a:t>upper-bridge</a:t>
              </a:r>
            </a:p>
          </p:txBody>
        </p:sp>
        <p:sp>
          <p:nvSpPr>
            <p:cNvPr id="214078" name="Freeform 62"/>
            <p:cNvSpPr>
              <a:spLocks/>
            </p:cNvSpPr>
            <p:nvPr/>
          </p:nvSpPr>
          <p:spPr bwMode="auto">
            <a:xfrm>
              <a:off x="480" y="2352"/>
              <a:ext cx="1392" cy="624"/>
            </a:xfrm>
            <a:custGeom>
              <a:avLst/>
              <a:gdLst>
                <a:gd name="T0" fmla="*/ 0 w 1392"/>
                <a:gd name="T1" fmla="*/ 624 h 624"/>
                <a:gd name="T2" fmla="*/ 144 w 1392"/>
                <a:gd name="T3" fmla="*/ 336 h 624"/>
                <a:gd name="T4" fmla="*/ 432 w 1392"/>
                <a:gd name="T5" fmla="*/ 96 h 624"/>
                <a:gd name="T6" fmla="*/ 960 w 1392"/>
                <a:gd name="T7" fmla="*/ 0 h 624"/>
                <a:gd name="T8" fmla="*/ 1392 w 1392"/>
                <a:gd name="T9" fmla="*/ 28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2" h="624">
                  <a:moveTo>
                    <a:pt x="0" y="624"/>
                  </a:moveTo>
                  <a:lnTo>
                    <a:pt x="144" y="336"/>
                  </a:lnTo>
                  <a:lnTo>
                    <a:pt x="432" y="96"/>
                  </a:lnTo>
                  <a:lnTo>
                    <a:pt x="960" y="0"/>
                  </a:lnTo>
                  <a:lnTo>
                    <a:pt x="1392" y="288"/>
                  </a:lnTo>
                </a:path>
              </a:pathLst>
            </a:custGeom>
            <a:noFill/>
            <a:ln w="19050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14079" name="Rectangle 6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533400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Kirkpatrick-Seidel’s O(n log h) time 2D CH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Freeform 2"/>
          <p:cNvSpPr>
            <a:spLocks/>
          </p:cNvSpPr>
          <p:nvPr/>
        </p:nvSpPr>
        <p:spPr bwMode="auto">
          <a:xfrm>
            <a:off x="2743200" y="4124325"/>
            <a:ext cx="2743200" cy="2003425"/>
          </a:xfrm>
          <a:custGeom>
            <a:avLst/>
            <a:gdLst>
              <a:gd name="T0" fmla="*/ 0 w 1728"/>
              <a:gd name="T1" fmla="*/ 1262 h 1262"/>
              <a:gd name="T2" fmla="*/ 1728 w 1728"/>
              <a:gd name="T3" fmla="*/ 1244 h 1262"/>
              <a:gd name="T4" fmla="*/ 1728 w 1728"/>
              <a:gd name="T5" fmla="*/ 0 h 1262"/>
              <a:gd name="T6" fmla="*/ 0 w 1728"/>
              <a:gd name="T7" fmla="*/ 288 h 1262"/>
              <a:gd name="T8" fmla="*/ 0 w 1728"/>
              <a:gd name="T9" fmla="*/ 1262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1262">
                <a:moveTo>
                  <a:pt x="0" y="1262"/>
                </a:moveTo>
                <a:lnTo>
                  <a:pt x="1728" y="1244"/>
                </a:lnTo>
                <a:lnTo>
                  <a:pt x="1728" y="0"/>
                </a:lnTo>
                <a:lnTo>
                  <a:pt x="0" y="288"/>
                </a:lnTo>
                <a:lnTo>
                  <a:pt x="0" y="1262"/>
                </a:lnTo>
                <a:close/>
              </a:path>
            </a:pathLst>
          </a:cu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669925" y="66675"/>
            <a:ext cx="6523038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 u="sng">
                <a:solidFill>
                  <a:schemeClr val="tx1"/>
                </a:solidFill>
              </a:rPr>
              <a:t>How to find Upper-Hull of  P</a:t>
            </a:r>
            <a:r>
              <a:rPr lang="en-US" sz="2800" b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2800" b="0">
              <a:solidFill>
                <a:schemeClr val="tx1"/>
              </a:solidFill>
            </a:endParaRPr>
          </a:p>
          <a:p>
            <a:pPr algn="l"/>
            <a:r>
              <a:rPr lang="en-US" sz="2800" b="0">
                <a:solidFill>
                  <a:srgbClr val="0000FF"/>
                </a:solidFill>
              </a:rPr>
              <a:t>P = </a:t>
            </a:r>
            <a:r>
              <a:rPr lang="en-US" sz="2400" b="0">
                <a:solidFill>
                  <a:srgbClr val="0000FF"/>
                </a:solidFill>
              </a:rPr>
              <a:t>L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</a:t>
            </a:r>
            <a:r>
              <a:rPr lang="en-US" sz="2400" b="0">
                <a:solidFill>
                  <a:srgbClr val="0000FF"/>
                </a:solidFill>
              </a:rPr>
              <a:t>R,  |P| = n,   |L|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</a:t>
            </a:r>
            <a:r>
              <a:rPr lang="en-US" sz="2400" b="0">
                <a:solidFill>
                  <a:srgbClr val="0000FF"/>
                </a:solidFill>
              </a:rPr>
              <a:t> |R|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</a:t>
            </a:r>
            <a:r>
              <a:rPr lang="en-US" sz="2400" b="0">
                <a:solidFill>
                  <a:srgbClr val="0000FF"/>
                </a:solidFill>
              </a:rPr>
              <a:t> n/2,  upper-bridge pq</a:t>
            </a:r>
          </a:p>
          <a:p>
            <a:pPr algn="l"/>
            <a:r>
              <a:rPr lang="en-US" sz="2400" b="0">
                <a:solidFill>
                  <a:srgbClr val="0000FF"/>
                </a:solidFill>
              </a:rPr>
              <a:t>L’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 </a:t>
            </a:r>
            <a:r>
              <a:rPr lang="en-US" sz="2400" b="0">
                <a:solidFill>
                  <a:srgbClr val="0000FF"/>
                </a:solidFill>
              </a:rPr>
              <a:t>L,  R’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 </a:t>
            </a:r>
            <a:r>
              <a:rPr lang="en-US" sz="2400" b="0">
                <a:solidFill>
                  <a:srgbClr val="0000FF"/>
                </a:solidFill>
              </a:rPr>
              <a:t>R   </a:t>
            </a:r>
            <a:r>
              <a:rPr lang="en-US" sz="2000" b="0">
                <a:solidFill>
                  <a:srgbClr val="008000"/>
                </a:solidFill>
              </a:rPr>
              <a:t>(points “under” the bridge pq ignored)</a:t>
            </a:r>
          </a:p>
          <a:p>
            <a:pPr algn="l"/>
            <a:r>
              <a:rPr lang="en-US" sz="2400" b="0">
                <a:solidFill>
                  <a:srgbClr val="0000FF"/>
                </a:solidFill>
              </a:rPr>
              <a:t>h  = # upper-hull vertices of P</a:t>
            </a:r>
          </a:p>
          <a:p>
            <a:pPr algn="l"/>
            <a:r>
              <a:rPr lang="en-US" sz="2400" b="0">
                <a:solidFill>
                  <a:srgbClr val="0000FF"/>
                </a:solidFill>
              </a:rPr>
              <a:t>h</a:t>
            </a:r>
            <a:r>
              <a:rPr lang="en-US" sz="2400" b="0" baseline="-25000">
                <a:solidFill>
                  <a:srgbClr val="0000FF"/>
                </a:solidFill>
              </a:rPr>
              <a:t>1</a:t>
            </a:r>
            <a:r>
              <a:rPr lang="en-US" sz="2400" b="0">
                <a:solidFill>
                  <a:srgbClr val="0000FF"/>
                </a:solidFill>
              </a:rPr>
              <a:t> = # upper-hull vertices of L’</a:t>
            </a:r>
          </a:p>
          <a:p>
            <a:pPr algn="l"/>
            <a:r>
              <a:rPr lang="en-US" sz="2400" b="0">
                <a:solidFill>
                  <a:srgbClr val="0000FF"/>
                </a:solidFill>
              </a:rPr>
              <a:t>h</a:t>
            </a:r>
            <a:r>
              <a:rPr lang="en-US" sz="2400" b="0" baseline="-25000">
                <a:solidFill>
                  <a:srgbClr val="0000FF"/>
                </a:solidFill>
              </a:rPr>
              <a:t>2</a:t>
            </a:r>
            <a:r>
              <a:rPr lang="en-US" sz="2400" b="0">
                <a:solidFill>
                  <a:srgbClr val="0000FF"/>
                </a:solidFill>
              </a:rPr>
              <a:t> = # upper-hull vertices of R’</a:t>
            </a:r>
          </a:p>
          <a:p>
            <a:pPr algn="l"/>
            <a:endParaRPr lang="en-US" sz="2400" b="0">
              <a:solidFill>
                <a:srgbClr val="0000FF"/>
              </a:solidFill>
            </a:endParaRPr>
          </a:p>
          <a:p>
            <a:pPr algn="l"/>
            <a:r>
              <a:rPr lang="en-US" sz="2800" b="0" u="sng">
                <a:solidFill>
                  <a:schemeClr val="tx1"/>
                </a:solidFill>
              </a:rPr>
              <a:t>FACT</a:t>
            </a:r>
            <a:r>
              <a:rPr lang="en-US" sz="2800" b="0">
                <a:solidFill>
                  <a:schemeClr val="tx1"/>
                </a:solidFill>
              </a:rPr>
              <a:t>:  h = h</a:t>
            </a:r>
            <a:r>
              <a:rPr lang="en-US" sz="2800" b="0" baseline="-25000">
                <a:solidFill>
                  <a:schemeClr val="tx1"/>
                </a:solidFill>
              </a:rPr>
              <a:t>1</a:t>
            </a:r>
            <a:r>
              <a:rPr lang="en-US" sz="2800" b="0">
                <a:solidFill>
                  <a:schemeClr val="tx1"/>
                </a:solidFill>
              </a:rPr>
              <a:t> + h</a:t>
            </a:r>
            <a:r>
              <a:rPr lang="en-US" sz="2800" b="0" baseline="-25000">
                <a:solidFill>
                  <a:schemeClr val="tx1"/>
                </a:solidFill>
              </a:rPr>
              <a:t>2</a:t>
            </a:r>
            <a:endParaRPr lang="en-US" sz="1800" b="0">
              <a:solidFill>
                <a:srgbClr val="0000FF"/>
              </a:solidFill>
            </a:endParaRPr>
          </a:p>
          <a:p>
            <a:pPr algn="l"/>
            <a:endParaRPr lang="en-US" sz="2800" b="0">
              <a:solidFill>
                <a:schemeClr val="tx1"/>
              </a:solidFill>
            </a:endParaRPr>
          </a:p>
          <a:p>
            <a:pPr algn="l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>
            <a:off x="67818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5638800" y="152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 flipV="1">
            <a:off x="2743200" y="4114800"/>
            <a:ext cx="2743200" cy="457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5486400" y="4114800"/>
            <a:ext cx="0" cy="2133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>
            <a:off x="2743200" y="4572000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49" name="Freeform 9"/>
          <p:cNvSpPr>
            <a:spLocks/>
          </p:cNvSpPr>
          <p:nvPr/>
        </p:nvSpPr>
        <p:spPr bwMode="auto">
          <a:xfrm>
            <a:off x="1600200" y="4572000"/>
            <a:ext cx="1143000" cy="2057400"/>
          </a:xfrm>
          <a:custGeom>
            <a:avLst/>
            <a:gdLst>
              <a:gd name="T0" fmla="*/ 720 w 720"/>
              <a:gd name="T1" fmla="*/ 0 h 1056"/>
              <a:gd name="T2" fmla="*/ 384 w 720"/>
              <a:gd name="T3" fmla="*/ 96 h 1056"/>
              <a:gd name="T4" fmla="*/ 192 w 720"/>
              <a:gd name="T5" fmla="*/ 240 h 1056"/>
              <a:gd name="T6" fmla="*/ 0 w 720"/>
              <a:gd name="T7" fmla="*/ 528 h 1056"/>
              <a:gd name="T8" fmla="*/ 0 w 720"/>
              <a:gd name="T9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1056">
                <a:moveTo>
                  <a:pt x="720" y="0"/>
                </a:moveTo>
                <a:lnTo>
                  <a:pt x="384" y="96"/>
                </a:lnTo>
                <a:lnTo>
                  <a:pt x="192" y="240"/>
                </a:lnTo>
                <a:lnTo>
                  <a:pt x="0" y="528"/>
                </a:lnTo>
                <a:lnTo>
                  <a:pt x="0" y="1056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50" name="Freeform 10"/>
          <p:cNvSpPr>
            <a:spLocks/>
          </p:cNvSpPr>
          <p:nvPr/>
        </p:nvSpPr>
        <p:spPr bwMode="auto">
          <a:xfrm>
            <a:off x="5486400" y="4114800"/>
            <a:ext cx="1676400" cy="2514600"/>
          </a:xfrm>
          <a:custGeom>
            <a:avLst/>
            <a:gdLst>
              <a:gd name="T0" fmla="*/ 0 w 1056"/>
              <a:gd name="T1" fmla="*/ 0 h 1344"/>
              <a:gd name="T2" fmla="*/ 480 w 1056"/>
              <a:gd name="T3" fmla="*/ 48 h 1344"/>
              <a:gd name="T4" fmla="*/ 864 w 1056"/>
              <a:gd name="T5" fmla="*/ 336 h 1344"/>
              <a:gd name="T6" fmla="*/ 1056 w 1056"/>
              <a:gd name="T7" fmla="*/ 768 h 1344"/>
              <a:gd name="T8" fmla="*/ 1056 w 1056"/>
              <a:gd name="T9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1344">
                <a:moveTo>
                  <a:pt x="0" y="0"/>
                </a:moveTo>
                <a:lnTo>
                  <a:pt x="480" y="48"/>
                </a:lnTo>
                <a:lnTo>
                  <a:pt x="864" y="336"/>
                </a:lnTo>
                <a:lnTo>
                  <a:pt x="1056" y="768"/>
                </a:lnTo>
                <a:lnTo>
                  <a:pt x="1056" y="1344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51" name="Oval 11"/>
          <p:cNvSpPr>
            <a:spLocks noChangeArrowheads="1"/>
          </p:cNvSpPr>
          <p:nvPr/>
        </p:nvSpPr>
        <p:spPr bwMode="auto">
          <a:xfrm>
            <a:off x="1524000" y="556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5052" name="Oval 12"/>
          <p:cNvSpPr>
            <a:spLocks noChangeArrowheads="1"/>
          </p:cNvSpPr>
          <p:nvPr/>
        </p:nvSpPr>
        <p:spPr bwMode="auto">
          <a:xfrm>
            <a:off x="18288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5053" name="Oval 13"/>
          <p:cNvSpPr>
            <a:spLocks noChangeArrowheads="1"/>
          </p:cNvSpPr>
          <p:nvPr/>
        </p:nvSpPr>
        <p:spPr bwMode="auto">
          <a:xfrm>
            <a:off x="2133600" y="464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5054" name="Oval 14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5055" name="Oval 15"/>
          <p:cNvSpPr>
            <a:spLocks noChangeArrowheads="1"/>
          </p:cNvSpPr>
          <p:nvPr/>
        </p:nvSpPr>
        <p:spPr bwMode="auto">
          <a:xfrm>
            <a:off x="54102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5056" name="Oval 16"/>
          <p:cNvSpPr>
            <a:spLocks noChangeArrowheads="1"/>
          </p:cNvSpPr>
          <p:nvPr/>
        </p:nvSpPr>
        <p:spPr bwMode="auto">
          <a:xfrm>
            <a:off x="6172200" y="4114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5057" name="Oval 17"/>
          <p:cNvSpPr>
            <a:spLocks noChangeArrowheads="1"/>
          </p:cNvSpPr>
          <p:nvPr/>
        </p:nvSpPr>
        <p:spPr bwMode="auto">
          <a:xfrm>
            <a:off x="6781800" y="464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5058" name="Oval 18"/>
          <p:cNvSpPr>
            <a:spLocks noChangeArrowheads="1"/>
          </p:cNvSpPr>
          <p:nvPr/>
        </p:nvSpPr>
        <p:spPr bwMode="auto">
          <a:xfrm>
            <a:off x="7086600" y="548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5059" name="Text Box 19"/>
          <p:cNvSpPr txBox="1">
            <a:spLocks noChangeArrowheads="1"/>
          </p:cNvSpPr>
          <p:nvPr/>
        </p:nvSpPr>
        <p:spPr bwMode="auto">
          <a:xfrm>
            <a:off x="3794125" y="6462713"/>
            <a:ext cx="525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rgbClr val="008000"/>
                </a:solidFill>
              </a:rPr>
              <a:t>x</a:t>
            </a:r>
            <a:r>
              <a:rPr lang="en-US" sz="1600" b="0" baseline="-25000">
                <a:solidFill>
                  <a:srgbClr val="008000"/>
                </a:solidFill>
              </a:rPr>
              <a:t>med</a:t>
            </a: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2514600" y="4114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5334000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 rot="-588806">
            <a:off x="3276600" y="40386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8000"/>
                </a:solidFill>
              </a:rPr>
              <a:t>upper-bridge</a:t>
            </a:r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1965325" y="59055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00FF"/>
                </a:solidFill>
              </a:rPr>
              <a:t>L’</a:t>
            </a:r>
          </a:p>
        </p:txBody>
      </p:sp>
      <p:sp>
        <p:nvSpPr>
          <p:cNvPr id="215064" name="Rectangle 24"/>
          <p:cNvSpPr>
            <a:spLocks noChangeArrowheads="1"/>
          </p:cNvSpPr>
          <p:nvPr/>
        </p:nvSpPr>
        <p:spPr bwMode="auto">
          <a:xfrm>
            <a:off x="6096000" y="58674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00FF"/>
                </a:solidFill>
              </a:rPr>
              <a:t>R’</a:t>
            </a:r>
          </a:p>
        </p:txBody>
      </p:sp>
      <p:sp>
        <p:nvSpPr>
          <p:cNvPr id="215065" name="Rectangle 25"/>
          <p:cNvSpPr>
            <a:spLocks noChangeArrowheads="1"/>
          </p:cNvSpPr>
          <p:nvPr/>
        </p:nvSpPr>
        <p:spPr bwMode="auto">
          <a:xfrm>
            <a:off x="2743200" y="6324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00FF"/>
                </a:solidFill>
              </a:rPr>
              <a:t>L</a:t>
            </a:r>
          </a:p>
        </p:txBody>
      </p:sp>
      <p:sp>
        <p:nvSpPr>
          <p:cNvPr id="215066" name="Rectangle 26"/>
          <p:cNvSpPr>
            <a:spLocks noChangeArrowheads="1"/>
          </p:cNvSpPr>
          <p:nvPr/>
        </p:nvSpPr>
        <p:spPr bwMode="auto">
          <a:xfrm>
            <a:off x="5181600" y="6248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215067" name="Line 27"/>
          <p:cNvSpPr>
            <a:spLocks noChangeShapeType="1"/>
          </p:cNvSpPr>
          <p:nvPr/>
        </p:nvSpPr>
        <p:spPr bwMode="auto">
          <a:xfrm flipH="1">
            <a:off x="1600200" y="6096000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68" name="Line 28"/>
          <p:cNvSpPr>
            <a:spLocks noChangeShapeType="1"/>
          </p:cNvSpPr>
          <p:nvPr/>
        </p:nvSpPr>
        <p:spPr bwMode="auto">
          <a:xfrm>
            <a:off x="2286000" y="6096000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69" name="Line 29"/>
          <p:cNvSpPr>
            <a:spLocks noChangeShapeType="1"/>
          </p:cNvSpPr>
          <p:nvPr/>
        </p:nvSpPr>
        <p:spPr bwMode="auto">
          <a:xfrm flipH="1">
            <a:off x="1600200" y="6477000"/>
            <a:ext cx="121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70" name="Line 30"/>
          <p:cNvSpPr>
            <a:spLocks noChangeShapeType="1"/>
          </p:cNvSpPr>
          <p:nvPr/>
        </p:nvSpPr>
        <p:spPr bwMode="auto">
          <a:xfrm flipH="1">
            <a:off x="4114800" y="6477000"/>
            <a:ext cx="1143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71" name="Line 31"/>
          <p:cNvSpPr>
            <a:spLocks noChangeShapeType="1"/>
          </p:cNvSpPr>
          <p:nvPr/>
        </p:nvSpPr>
        <p:spPr bwMode="auto">
          <a:xfrm flipH="1">
            <a:off x="5486400" y="609600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72" name="Line 32"/>
          <p:cNvSpPr>
            <a:spLocks noChangeShapeType="1"/>
          </p:cNvSpPr>
          <p:nvPr/>
        </p:nvSpPr>
        <p:spPr bwMode="auto">
          <a:xfrm>
            <a:off x="6400800" y="6096000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73" name="Line 33"/>
          <p:cNvSpPr>
            <a:spLocks noChangeShapeType="1"/>
          </p:cNvSpPr>
          <p:nvPr/>
        </p:nvSpPr>
        <p:spPr bwMode="auto">
          <a:xfrm>
            <a:off x="3048000" y="6477000"/>
            <a:ext cx="1066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74" name="Line 34"/>
          <p:cNvSpPr>
            <a:spLocks noChangeShapeType="1"/>
          </p:cNvSpPr>
          <p:nvPr/>
        </p:nvSpPr>
        <p:spPr bwMode="auto">
          <a:xfrm>
            <a:off x="5486400" y="6477000"/>
            <a:ext cx="1676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75" name="Line 35"/>
          <p:cNvSpPr>
            <a:spLocks noChangeShapeType="1"/>
          </p:cNvSpPr>
          <p:nvPr/>
        </p:nvSpPr>
        <p:spPr bwMode="auto">
          <a:xfrm>
            <a:off x="4114800" y="3810000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076" name="Text Box 36"/>
          <p:cNvSpPr txBox="1">
            <a:spLocks noChangeArrowheads="1"/>
          </p:cNvSpPr>
          <p:nvPr/>
        </p:nvSpPr>
        <p:spPr bwMode="auto">
          <a:xfrm>
            <a:off x="2955925" y="4735513"/>
            <a:ext cx="22590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008000"/>
                </a:solidFill>
              </a:rPr>
              <a:t>divide-&amp;-conquer wastes</a:t>
            </a:r>
            <a:br>
              <a:rPr lang="en-US" sz="1400" b="0">
                <a:solidFill>
                  <a:srgbClr val="008000"/>
                </a:solidFill>
              </a:rPr>
            </a:br>
            <a:r>
              <a:rPr lang="en-US" sz="1400" b="0">
                <a:solidFill>
                  <a:srgbClr val="008000"/>
                </a:solidFill>
              </a:rPr>
              <a:t>computation on points in this</a:t>
            </a:r>
            <a:br>
              <a:rPr lang="en-US" sz="1400" b="0">
                <a:solidFill>
                  <a:srgbClr val="008000"/>
                </a:solidFill>
              </a:rPr>
            </a:br>
            <a:r>
              <a:rPr lang="en-US" sz="1400" b="0">
                <a:solidFill>
                  <a:srgbClr val="008000"/>
                </a:solidFill>
              </a:rPr>
              <a:t>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1066800" y="0"/>
            <a:ext cx="6924675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</a:rPr>
              <a:t>Algorithm</a:t>
            </a:r>
            <a:r>
              <a:rPr lang="en-US" sz="2800" b="0">
                <a:solidFill>
                  <a:schemeClr val="tx1"/>
                </a:solidFill>
              </a:rPr>
              <a:t>  Upper-Hull (P)</a:t>
            </a:r>
            <a:br>
              <a:rPr lang="en-US" sz="2800" b="0">
                <a:solidFill>
                  <a:schemeClr val="tx1"/>
                </a:solidFill>
              </a:rPr>
            </a:br>
            <a:endParaRPr lang="en-US" sz="2800" b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400" b="0">
                <a:solidFill>
                  <a:srgbClr val="0000FF"/>
                </a:solidFill>
              </a:rPr>
              <a:t>     </a:t>
            </a:r>
            <a:r>
              <a:rPr lang="en-US" sz="2400">
                <a:solidFill>
                  <a:schemeClr val="tx1"/>
                </a:solidFill>
              </a:rPr>
              <a:t>if</a:t>
            </a:r>
            <a:r>
              <a:rPr lang="en-US" sz="2400" b="0">
                <a:solidFill>
                  <a:srgbClr val="0000FF"/>
                </a:solidFill>
              </a:rPr>
              <a:t>  |P|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lang="en-US" sz="2400" b="0">
                <a:solidFill>
                  <a:srgbClr val="0000FF"/>
                </a:solidFill>
              </a:rPr>
              <a:t> 2  </a:t>
            </a:r>
            <a:r>
              <a:rPr lang="en-US" sz="2400">
                <a:solidFill>
                  <a:schemeClr val="tx1"/>
                </a:solidFill>
              </a:rPr>
              <a:t>then return</a:t>
            </a:r>
            <a:r>
              <a:rPr lang="en-US" sz="2400" b="0">
                <a:solidFill>
                  <a:srgbClr val="0000FF"/>
                </a:solidFill>
              </a:rPr>
              <a:t> the obvious answer.</a:t>
            </a:r>
            <a:br>
              <a:rPr lang="en-US" sz="2400" b="0">
                <a:solidFill>
                  <a:srgbClr val="0000FF"/>
                </a:solidFill>
              </a:rPr>
            </a:br>
            <a:endParaRPr lang="en-US" sz="2400" b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sz="2400" b="0">
                <a:solidFill>
                  <a:srgbClr val="0000FF"/>
                </a:solidFill>
              </a:rPr>
              <a:t>     x</a:t>
            </a:r>
            <a:r>
              <a:rPr lang="en-US" sz="2400" b="0" baseline="-25000">
                <a:solidFill>
                  <a:srgbClr val="0000FF"/>
                </a:solidFill>
              </a:rPr>
              <a:t>med</a:t>
            </a:r>
            <a:r>
              <a:rPr lang="en-US" sz="2400" b="0">
                <a:solidFill>
                  <a:srgbClr val="0000FF"/>
                </a:solidFill>
              </a:rPr>
              <a:t>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sz="2400" b="0">
                <a:solidFill>
                  <a:srgbClr val="0000FF"/>
                </a:solidFill>
              </a:rPr>
              <a:t> median x-coordinates of points in P.</a:t>
            </a:r>
          </a:p>
          <a:p>
            <a:pPr algn="l">
              <a:buFontTx/>
              <a:buChar char="•"/>
            </a:pPr>
            <a:r>
              <a:rPr lang="en-US" sz="2400" b="0">
                <a:solidFill>
                  <a:srgbClr val="0000FF"/>
                </a:solidFill>
              </a:rPr>
              <a:t>     Partition P into L &amp; R of size n/2 each around x</a:t>
            </a:r>
            <a:r>
              <a:rPr lang="en-US" sz="2400" b="0" baseline="-25000">
                <a:solidFill>
                  <a:srgbClr val="0000FF"/>
                </a:solidFill>
              </a:rPr>
              <a:t>med</a:t>
            </a:r>
            <a:r>
              <a:rPr lang="en-US" sz="2400" b="0">
                <a:solidFill>
                  <a:srgbClr val="0000FF"/>
                </a:solidFill>
              </a:rPr>
              <a:t>.</a:t>
            </a:r>
            <a:br>
              <a:rPr lang="en-US" sz="2400" b="0">
                <a:solidFill>
                  <a:srgbClr val="0000FF"/>
                </a:solidFill>
              </a:rPr>
            </a:br>
            <a:endParaRPr lang="en-US" sz="2400" b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sz="2400" b="0">
                <a:solidFill>
                  <a:srgbClr val="0000FF"/>
                </a:solidFill>
              </a:rPr>
              <a:t>     Find </a:t>
            </a:r>
            <a:r>
              <a:rPr lang="en-US" sz="2400" b="0" u="sng">
                <a:solidFill>
                  <a:srgbClr val="FF5050"/>
                </a:solidFill>
              </a:rPr>
              <a:t>upper-bridge</a:t>
            </a:r>
            <a:r>
              <a:rPr lang="en-US" sz="2400" b="0">
                <a:solidFill>
                  <a:srgbClr val="0000FF"/>
                </a:solidFill>
              </a:rPr>
              <a:t> pq of L &amp; R, p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sz="2400" b="0">
                <a:solidFill>
                  <a:srgbClr val="0000FF"/>
                </a:solidFill>
              </a:rPr>
              <a:t>L, q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sz="2400" b="0">
                <a:solidFill>
                  <a:srgbClr val="0000FF"/>
                </a:solidFill>
              </a:rPr>
              <a:t>R.</a:t>
            </a:r>
            <a:br>
              <a:rPr lang="en-US" sz="2400" b="0">
                <a:solidFill>
                  <a:srgbClr val="0000FF"/>
                </a:solidFill>
              </a:rPr>
            </a:br>
            <a:endParaRPr lang="en-US" sz="2400" b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sz="2400" b="0">
                <a:solidFill>
                  <a:srgbClr val="0000FF"/>
                </a:solidFill>
              </a:rPr>
              <a:t>     L’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sz="2400" b="0">
                <a:solidFill>
                  <a:srgbClr val="0000FF"/>
                </a:solidFill>
              </a:rPr>
              <a:t> { </a:t>
            </a:r>
            <a:r>
              <a:rPr lang="en-US" sz="2400" b="0" i="1">
                <a:solidFill>
                  <a:srgbClr val="0000FF"/>
                </a:solidFill>
              </a:rPr>
              <a:t>l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sz="2400" b="0">
                <a:solidFill>
                  <a:srgbClr val="0000FF"/>
                </a:solidFill>
              </a:rPr>
              <a:t>L  |  x</a:t>
            </a:r>
            <a:r>
              <a:rPr lang="en-US" sz="2400" b="0" i="1" baseline="-25000">
                <a:solidFill>
                  <a:srgbClr val="0000FF"/>
                </a:solidFill>
              </a:rPr>
              <a:t>l</a:t>
            </a:r>
            <a:r>
              <a:rPr lang="en-US" sz="2400" b="0">
                <a:solidFill>
                  <a:srgbClr val="0000FF"/>
                </a:solidFill>
              </a:rPr>
              <a:t>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lang="en-US" sz="2400" b="0">
                <a:solidFill>
                  <a:srgbClr val="0000FF"/>
                </a:solidFill>
              </a:rPr>
              <a:t> x</a:t>
            </a:r>
            <a:r>
              <a:rPr lang="en-US" sz="2400" b="0" baseline="-25000">
                <a:solidFill>
                  <a:srgbClr val="0000FF"/>
                </a:solidFill>
              </a:rPr>
              <a:t>p</a:t>
            </a:r>
            <a:r>
              <a:rPr lang="en-US" sz="2400" b="0">
                <a:solidFill>
                  <a:srgbClr val="0000FF"/>
                </a:solidFill>
              </a:rPr>
              <a:t>  }</a:t>
            </a:r>
          </a:p>
          <a:p>
            <a:pPr algn="l">
              <a:buFontTx/>
              <a:buChar char="•"/>
            </a:pPr>
            <a:r>
              <a:rPr lang="en-US" sz="2400" b="0">
                <a:solidFill>
                  <a:srgbClr val="0000FF"/>
                </a:solidFill>
              </a:rPr>
              <a:t>     R’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sz="2400" b="0">
                <a:solidFill>
                  <a:srgbClr val="0000FF"/>
                </a:solidFill>
              </a:rPr>
              <a:t> { </a:t>
            </a:r>
            <a:r>
              <a:rPr lang="en-US" sz="2400" b="0" i="1">
                <a:solidFill>
                  <a:srgbClr val="0000FF"/>
                </a:solidFill>
              </a:rPr>
              <a:t>r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sz="2400" b="0">
                <a:solidFill>
                  <a:srgbClr val="0000FF"/>
                </a:solidFill>
              </a:rPr>
              <a:t>R  |  x</a:t>
            </a:r>
            <a:r>
              <a:rPr lang="en-US" sz="2400" b="0" i="1" baseline="-25000">
                <a:solidFill>
                  <a:srgbClr val="0000FF"/>
                </a:solidFill>
              </a:rPr>
              <a:t>r</a:t>
            </a:r>
            <a:r>
              <a:rPr lang="en-US" sz="2400" b="0">
                <a:solidFill>
                  <a:srgbClr val="0000FF"/>
                </a:solidFill>
              </a:rPr>
              <a:t>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</a:t>
            </a:r>
            <a:r>
              <a:rPr lang="en-US" sz="2400" b="0">
                <a:solidFill>
                  <a:srgbClr val="0000FF"/>
                </a:solidFill>
              </a:rPr>
              <a:t> x</a:t>
            </a:r>
            <a:r>
              <a:rPr lang="en-US" sz="2400" b="0" baseline="-25000">
                <a:solidFill>
                  <a:srgbClr val="0000FF"/>
                </a:solidFill>
              </a:rPr>
              <a:t>q</a:t>
            </a:r>
            <a:r>
              <a:rPr lang="en-US" sz="2400" b="0">
                <a:solidFill>
                  <a:srgbClr val="0000FF"/>
                </a:solidFill>
              </a:rPr>
              <a:t>  }</a:t>
            </a:r>
            <a:br>
              <a:rPr lang="en-US" sz="2400" b="0">
                <a:solidFill>
                  <a:srgbClr val="0000FF"/>
                </a:solidFill>
              </a:rPr>
            </a:br>
            <a:endParaRPr lang="en-US" sz="2400" b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sz="2400" b="0">
                <a:solidFill>
                  <a:srgbClr val="0000FF"/>
                </a:solidFill>
              </a:rPr>
              <a:t>     LUH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sz="2400" b="0">
                <a:solidFill>
                  <a:srgbClr val="0000FF"/>
                </a:solidFill>
              </a:rPr>
              <a:t> Upper-Hull (L’)</a:t>
            </a:r>
          </a:p>
          <a:p>
            <a:pPr algn="l">
              <a:buFontTx/>
              <a:buChar char="•"/>
            </a:pPr>
            <a:r>
              <a:rPr lang="en-US" sz="2400" b="0">
                <a:solidFill>
                  <a:srgbClr val="0000FF"/>
                </a:solidFill>
              </a:rPr>
              <a:t>     RUH </a:t>
            </a:r>
            <a:r>
              <a:rPr lang="en-US" sz="2400" b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sz="2400" b="0">
                <a:solidFill>
                  <a:srgbClr val="0000FF"/>
                </a:solidFill>
              </a:rPr>
              <a:t> Upper-Hull (R’)</a:t>
            </a:r>
            <a:br>
              <a:rPr lang="en-US" sz="2400" b="0">
                <a:solidFill>
                  <a:srgbClr val="0000FF"/>
                </a:solidFill>
              </a:rPr>
            </a:br>
            <a:endParaRPr lang="en-US" sz="2400" b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sz="2400" b="0">
                <a:solidFill>
                  <a:srgbClr val="0000FF"/>
                </a:solidFill>
              </a:rPr>
              <a:t>     </a:t>
            </a:r>
            <a:r>
              <a:rPr lang="en-US" sz="2400">
                <a:solidFill>
                  <a:schemeClr val="tx1"/>
                </a:solidFill>
              </a:rPr>
              <a:t>return</a:t>
            </a:r>
            <a:r>
              <a:rPr lang="en-US" sz="2400" b="0">
                <a:solidFill>
                  <a:srgbClr val="0000FF"/>
                </a:solidFill>
              </a:rPr>
              <a:t>  ( LUH , pq , RUH )   </a:t>
            </a:r>
            <a:r>
              <a:rPr lang="en-US" sz="1600" b="0">
                <a:solidFill>
                  <a:srgbClr val="008000"/>
                </a:solidFill>
              </a:rPr>
              <a:t>(* upper-hull edge sequence *)</a:t>
            </a:r>
          </a:p>
        </p:txBody>
      </p:sp>
      <p:sp>
        <p:nvSpPr>
          <p:cNvPr id="216067" name="Line 3"/>
          <p:cNvSpPr>
            <a:spLocks noChangeShapeType="1"/>
          </p:cNvSpPr>
          <p:nvPr/>
        </p:nvSpPr>
        <p:spPr bwMode="auto">
          <a:xfrm>
            <a:off x="38862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3657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228600" y="2667000"/>
            <a:ext cx="658813" cy="406400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FF5050"/>
                </a:solidFill>
              </a:rPr>
              <a:t>O(?)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5791200" y="4572000"/>
            <a:ext cx="2044700" cy="46672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rgbClr val="FF5050"/>
                </a:solidFill>
              </a:rPr>
              <a:t>Recursive calls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rgbClr val="FF5050"/>
                </a:solidFill>
              </a:rPr>
              <a:t>O(1)</a:t>
            </a:r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 flipH="1" flipV="1">
            <a:off x="4876800" y="4724400"/>
            <a:ext cx="914400" cy="762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 flipH="1">
            <a:off x="4876800" y="4800600"/>
            <a:ext cx="91440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304800" y="17526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FF5050"/>
                </a:solidFill>
              </a:rPr>
              <a:t>O(n)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304800" y="35814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FF5050"/>
                </a:solidFill>
              </a:rPr>
              <a:t>O(n)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304800" y="56388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FF5050"/>
                </a:solidFill>
              </a:rPr>
              <a:t>O(n)</a:t>
            </a:r>
          </a:p>
        </p:txBody>
      </p:sp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0" y="4495800"/>
            <a:ext cx="101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FF5050"/>
                </a:solidFill>
              </a:rPr>
              <a:t>T(n/2,h</a:t>
            </a:r>
            <a:r>
              <a:rPr lang="en-US" sz="1800" b="0" baseline="-25000">
                <a:solidFill>
                  <a:srgbClr val="FF5050"/>
                </a:solidFill>
              </a:rPr>
              <a:t>1</a:t>
            </a:r>
            <a:r>
              <a:rPr lang="en-US" sz="1800" b="0">
                <a:solidFill>
                  <a:srgbClr val="FF5050"/>
                </a:solidFill>
              </a:rPr>
              <a:t>)</a:t>
            </a:r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0" y="4953000"/>
            <a:ext cx="101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FF5050"/>
                </a:solidFill>
              </a:rPr>
              <a:t>T(n/2,h</a:t>
            </a:r>
            <a:r>
              <a:rPr lang="en-US" sz="1800" b="0" baseline="-25000">
                <a:solidFill>
                  <a:srgbClr val="FF5050"/>
                </a:solidFill>
              </a:rPr>
              <a:t>2</a:t>
            </a:r>
            <a:r>
              <a:rPr lang="en-US" sz="1800" b="0">
                <a:solidFill>
                  <a:srgbClr val="FF5050"/>
                </a:solidFill>
              </a:rPr>
              <a:t>)</a:t>
            </a:r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152400" y="152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008000"/>
                </a:solidFill>
              </a:rPr>
              <a:t>T(n,h)</a:t>
            </a:r>
            <a:r>
              <a:rPr lang="en-US" sz="1800" b="0">
                <a:solidFill>
                  <a:srgbClr val="FF5050"/>
                </a:solidFill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611716" cy="156966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400" b="0" u="sng" dirty="0">
                <a:solidFill>
                  <a:schemeClr val="tx1"/>
                </a:solidFill>
              </a:rPr>
              <a:t>Key idea</a:t>
            </a:r>
            <a:r>
              <a:rPr lang="en-US" sz="2400" b="0" dirty="0">
                <a:solidFill>
                  <a:schemeClr val="tx1"/>
                </a:solidFill>
              </a:rPr>
              <a:t>: compute upper-bridge of L &amp; R in O(n) time (next slides).</a:t>
            </a:r>
          </a:p>
          <a:p>
            <a:pPr algn="l"/>
            <a:endParaRPr lang="en-US" sz="2400" b="0" dirty="0">
              <a:solidFill>
                <a:schemeClr val="tx1"/>
              </a:solidFill>
            </a:endParaRPr>
          </a:p>
          <a:p>
            <a:pPr algn="l"/>
            <a:r>
              <a:rPr lang="en-US" sz="2400" b="0" u="sng" dirty="0">
                <a:solidFill>
                  <a:schemeClr val="tx1"/>
                </a:solidFill>
              </a:rPr>
              <a:t>Define</a:t>
            </a:r>
            <a:r>
              <a:rPr lang="en-US" sz="2400" b="0" dirty="0">
                <a:solidFill>
                  <a:schemeClr val="tx1"/>
                </a:solidFill>
              </a:rPr>
              <a:t>:   T(</a:t>
            </a:r>
            <a:r>
              <a:rPr lang="en-US" sz="2400" b="0" dirty="0" err="1">
                <a:solidFill>
                  <a:schemeClr val="tx1"/>
                </a:solidFill>
              </a:rPr>
              <a:t>n,h</a:t>
            </a:r>
            <a:r>
              <a:rPr lang="en-US" sz="2400" b="0" dirty="0">
                <a:solidFill>
                  <a:schemeClr val="tx1"/>
                </a:solidFill>
              </a:rPr>
              <a:t>)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sz="2400" b="0" dirty="0">
                <a:solidFill>
                  <a:schemeClr val="tx1"/>
                </a:solidFill>
              </a:rPr>
              <a:t> time complexity of Upper-Hull(P) 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	    where n = |P| and  h = # upper-hull vertices.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441325" y="2022475"/>
            <a:ext cx="4613275" cy="4667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</a:rPr>
              <a:t>THEOREM</a:t>
            </a:r>
            <a:r>
              <a:rPr lang="en-US" sz="2400" b="0" dirty="0">
                <a:solidFill>
                  <a:srgbClr val="0000FF"/>
                </a:solidFill>
              </a:rPr>
              <a:t>:  T(</a:t>
            </a:r>
            <a:r>
              <a:rPr lang="en-US" sz="2400" b="0" dirty="0" err="1">
                <a:solidFill>
                  <a:srgbClr val="0000FF"/>
                </a:solidFill>
              </a:rPr>
              <a:t>n,h</a:t>
            </a:r>
            <a:r>
              <a:rPr lang="en-US" sz="2400" b="0" dirty="0">
                <a:solidFill>
                  <a:srgbClr val="0000FF"/>
                </a:solidFill>
              </a:rPr>
              <a:t>) = O( n log h ).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457200" y="2597150"/>
            <a:ext cx="7980363" cy="38671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400" b="0" u="sng" dirty="0">
                <a:solidFill>
                  <a:schemeClr val="tx1"/>
                </a:solidFill>
              </a:rPr>
              <a:t>Proof</a:t>
            </a:r>
            <a:r>
              <a:rPr lang="en-US" sz="2400" b="0" dirty="0">
                <a:solidFill>
                  <a:schemeClr val="tx1"/>
                </a:solidFill>
              </a:rPr>
              <a:t>:  </a:t>
            </a:r>
            <a:r>
              <a:rPr lang="en-US" sz="2000" b="0" dirty="0">
                <a:solidFill>
                  <a:srgbClr val="008000"/>
                </a:solidFill>
              </a:rPr>
              <a:t>Algorithm gives the recurrence: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	</a:t>
            </a:r>
            <a:r>
              <a:rPr lang="en-US" sz="2000" b="0" dirty="0">
                <a:solidFill>
                  <a:srgbClr val="008000"/>
                </a:solidFill>
              </a:rPr>
              <a:t>T(</a:t>
            </a:r>
            <a:r>
              <a:rPr lang="en-US" sz="2000" b="0" dirty="0" err="1">
                <a:solidFill>
                  <a:srgbClr val="008000"/>
                </a:solidFill>
              </a:rPr>
              <a:t>n,h</a:t>
            </a:r>
            <a:r>
              <a:rPr lang="en-US" sz="2000" b="0" dirty="0">
                <a:solidFill>
                  <a:srgbClr val="008000"/>
                </a:solidFill>
              </a:rPr>
              <a:t>) </a:t>
            </a:r>
            <a:r>
              <a:rPr lang="en-US" sz="2400" b="0" dirty="0">
                <a:solidFill>
                  <a:srgbClr val="008000"/>
                </a:solidFill>
                <a:sym typeface="Symbol" pitchFamily="18" charset="2"/>
              </a:rPr>
              <a:t></a:t>
            </a:r>
            <a:r>
              <a:rPr lang="en-US" sz="2000" b="0" dirty="0">
                <a:solidFill>
                  <a:srgbClr val="008000"/>
                </a:solidFill>
              </a:rPr>
              <a:t> </a:t>
            </a:r>
            <a:r>
              <a:rPr lang="en-US" sz="2000" b="0" dirty="0" err="1">
                <a:solidFill>
                  <a:srgbClr val="008000"/>
                </a:solidFill>
              </a:rPr>
              <a:t>cn</a:t>
            </a:r>
            <a:r>
              <a:rPr lang="en-US" sz="2000" b="0" dirty="0">
                <a:solidFill>
                  <a:srgbClr val="008000"/>
                </a:solidFill>
              </a:rPr>
              <a:t> + max { T(n/2 , h</a:t>
            </a:r>
            <a:r>
              <a:rPr lang="en-US" sz="2000" b="0" baseline="-25000" dirty="0">
                <a:solidFill>
                  <a:srgbClr val="008000"/>
                </a:solidFill>
              </a:rPr>
              <a:t>1</a:t>
            </a:r>
            <a:r>
              <a:rPr lang="en-US" sz="2000" b="0" dirty="0">
                <a:solidFill>
                  <a:srgbClr val="008000"/>
                </a:solidFill>
              </a:rPr>
              <a:t>) + T(n/2,h</a:t>
            </a:r>
            <a:r>
              <a:rPr lang="en-US" sz="2000" b="0" baseline="-25000" dirty="0">
                <a:solidFill>
                  <a:srgbClr val="008000"/>
                </a:solidFill>
              </a:rPr>
              <a:t>2</a:t>
            </a:r>
            <a:r>
              <a:rPr lang="en-US" sz="2000" b="0" dirty="0">
                <a:solidFill>
                  <a:srgbClr val="008000"/>
                </a:solidFill>
              </a:rPr>
              <a:t>) | h</a:t>
            </a:r>
            <a:r>
              <a:rPr lang="en-US" sz="2000" b="0" baseline="-25000" dirty="0">
                <a:solidFill>
                  <a:srgbClr val="008000"/>
                </a:solidFill>
              </a:rPr>
              <a:t>1</a:t>
            </a:r>
            <a:r>
              <a:rPr lang="en-US" sz="2000" b="0" dirty="0">
                <a:solidFill>
                  <a:srgbClr val="008000"/>
                </a:solidFill>
              </a:rPr>
              <a:t>+h</a:t>
            </a:r>
            <a:r>
              <a:rPr lang="en-US" sz="2000" b="0" baseline="-25000" dirty="0">
                <a:solidFill>
                  <a:srgbClr val="008000"/>
                </a:solidFill>
              </a:rPr>
              <a:t>2</a:t>
            </a:r>
            <a:r>
              <a:rPr lang="en-US" sz="2000" b="0" dirty="0">
                <a:solidFill>
                  <a:srgbClr val="008000"/>
                </a:solidFill>
              </a:rPr>
              <a:t>=h }    if h &gt; 2</a:t>
            </a:r>
          </a:p>
          <a:p>
            <a:pPr algn="l"/>
            <a:r>
              <a:rPr lang="en-US" sz="2000" b="0" dirty="0">
                <a:solidFill>
                  <a:srgbClr val="008000"/>
                </a:solidFill>
              </a:rPr>
              <a:t>	T(</a:t>
            </a:r>
            <a:r>
              <a:rPr lang="en-US" sz="2000" b="0" dirty="0" err="1">
                <a:solidFill>
                  <a:srgbClr val="008000"/>
                </a:solidFill>
              </a:rPr>
              <a:t>n,h</a:t>
            </a:r>
            <a:r>
              <a:rPr lang="en-US" sz="2000" b="0" dirty="0">
                <a:solidFill>
                  <a:srgbClr val="008000"/>
                </a:solidFill>
              </a:rPr>
              <a:t>) </a:t>
            </a:r>
            <a:r>
              <a:rPr lang="en-US" sz="2400" b="0" dirty="0">
                <a:solidFill>
                  <a:srgbClr val="008000"/>
                </a:solidFill>
                <a:sym typeface="Symbol" pitchFamily="18" charset="2"/>
              </a:rPr>
              <a:t></a:t>
            </a:r>
            <a:r>
              <a:rPr lang="en-US" sz="2000" b="0" dirty="0">
                <a:solidFill>
                  <a:srgbClr val="008000"/>
                </a:solidFill>
              </a:rPr>
              <a:t> </a:t>
            </a:r>
            <a:r>
              <a:rPr lang="en-US" sz="2000" b="0" dirty="0" err="1">
                <a:solidFill>
                  <a:srgbClr val="008000"/>
                </a:solidFill>
              </a:rPr>
              <a:t>cn</a:t>
            </a:r>
            <a:r>
              <a:rPr lang="en-US" sz="2000" b="0" dirty="0">
                <a:solidFill>
                  <a:srgbClr val="008000"/>
                </a:solidFill>
              </a:rPr>
              <a:t>    if h </a:t>
            </a:r>
            <a:r>
              <a:rPr lang="en-US" sz="2000" b="0" dirty="0">
                <a:solidFill>
                  <a:srgbClr val="008000"/>
                </a:solidFill>
                <a:sym typeface="Symbol" pitchFamily="18" charset="2"/>
              </a:rPr>
              <a:t></a:t>
            </a:r>
            <a:r>
              <a:rPr lang="en-US" sz="2000" b="0" dirty="0">
                <a:solidFill>
                  <a:srgbClr val="008000"/>
                </a:solidFill>
              </a:rPr>
              <a:t> 2. 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Induction hypothesis on h:  T(</a:t>
            </a:r>
            <a:r>
              <a:rPr lang="en-US" sz="2400" b="0" dirty="0" err="1">
                <a:solidFill>
                  <a:schemeClr val="tx1"/>
                </a:solidFill>
              </a:rPr>
              <a:t>n,h</a:t>
            </a:r>
            <a:r>
              <a:rPr lang="en-US" sz="2400" b="0" dirty="0">
                <a:solidFill>
                  <a:schemeClr val="tx1"/>
                </a:solidFill>
              </a:rPr>
              <a:t>)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sz="2400" b="0" dirty="0">
                <a:solidFill>
                  <a:schemeClr val="tx1"/>
                </a:solidFill>
              </a:rPr>
              <a:t> c n log 2h, 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lang="en-US" sz="2400" b="0" dirty="0">
                <a:solidFill>
                  <a:schemeClr val="tx1"/>
                </a:solidFill>
              </a:rPr>
              <a:t>h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lang="en-US" sz="2400" b="0" dirty="0">
                <a:solidFill>
                  <a:schemeClr val="tx1"/>
                </a:solidFill>
              </a:rPr>
              <a:t> 1.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Basis</a:t>
            </a:r>
            <a:r>
              <a:rPr lang="en-US" sz="2000" b="0" dirty="0">
                <a:solidFill>
                  <a:schemeClr val="tx1"/>
                </a:solidFill>
              </a:rPr>
              <a:t> (h=1,2): T(</a:t>
            </a:r>
            <a:r>
              <a:rPr lang="en-US" sz="2000" b="0" dirty="0" err="1">
                <a:solidFill>
                  <a:schemeClr val="tx1"/>
                </a:solidFill>
              </a:rPr>
              <a:t>n,h</a:t>
            </a:r>
            <a:r>
              <a:rPr lang="en-US" sz="2000" b="0" dirty="0">
                <a:solidFill>
                  <a:schemeClr val="tx1"/>
                </a:solidFill>
              </a:rPr>
              <a:t>)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cn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cn</a:t>
            </a:r>
            <a:r>
              <a:rPr lang="en-US" sz="2000" b="0" dirty="0">
                <a:solidFill>
                  <a:schemeClr val="tx1"/>
                </a:solidFill>
              </a:rPr>
              <a:t> log 2h.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Induction Step</a:t>
            </a:r>
            <a:r>
              <a:rPr lang="en-US" sz="2000" b="0" dirty="0">
                <a:solidFill>
                  <a:schemeClr val="tx1"/>
                </a:solidFill>
              </a:rPr>
              <a:t> (h&gt;2):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	T(</a:t>
            </a:r>
            <a:r>
              <a:rPr lang="en-US" sz="2000" b="0" dirty="0" err="1">
                <a:solidFill>
                  <a:schemeClr val="tx1"/>
                </a:solidFill>
              </a:rPr>
              <a:t>n,h</a:t>
            </a:r>
            <a:r>
              <a:rPr lang="en-US" sz="2000" b="0" dirty="0">
                <a:solidFill>
                  <a:schemeClr val="tx1"/>
                </a:solidFill>
              </a:rPr>
              <a:t>)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cn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chemeClr val="tx1"/>
                </a:solidFill>
              </a:rPr>
              <a:t>+ max { c(n/2) log (2h</a:t>
            </a:r>
            <a:r>
              <a:rPr lang="en-US" sz="2000" b="0" baseline="-25000" dirty="0">
                <a:solidFill>
                  <a:schemeClr val="tx1"/>
                </a:solidFill>
              </a:rPr>
              <a:t>1</a:t>
            </a:r>
            <a:r>
              <a:rPr lang="en-US" sz="2000" b="0" dirty="0">
                <a:solidFill>
                  <a:schemeClr val="tx1"/>
                </a:solidFill>
              </a:rPr>
              <a:t>)+  c(n/2) log (2h</a:t>
            </a:r>
            <a:r>
              <a:rPr lang="en-US" sz="2000" b="0" baseline="-25000" dirty="0">
                <a:solidFill>
                  <a:schemeClr val="tx1"/>
                </a:solidFill>
              </a:rPr>
              <a:t>2</a:t>
            </a:r>
            <a:r>
              <a:rPr lang="en-US" sz="2000" b="0" dirty="0">
                <a:solidFill>
                  <a:schemeClr val="tx1"/>
                </a:solidFill>
              </a:rPr>
              <a:t>)  |  h</a:t>
            </a:r>
            <a:r>
              <a:rPr lang="en-US" sz="2000" b="0" baseline="-25000" dirty="0">
                <a:solidFill>
                  <a:schemeClr val="tx1"/>
                </a:solidFill>
              </a:rPr>
              <a:t>1</a:t>
            </a:r>
            <a:r>
              <a:rPr lang="en-US" sz="2000" b="0" dirty="0">
                <a:solidFill>
                  <a:schemeClr val="tx1"/>
                </a:solidFill>
              </a:rPr>
              <a:t>+h</a:t>
            </a:r>
            <a:r>
              <a:rPr lang="en-US" sz="2000" b="0" baseline="-25000" dirty="0">
                <a:solidFill>
                  <a:schemeClr val="tx1"/>
                </a:solidFill>
              </a:rPr>
              <a:t>2</a:t>
            </a:r>
            <a:r>
              <a:rPr lang="en-US" sz="2000" b="0" dirty="0">
                <a:solidFill>
                  <a:schemeClr val="tx1"/>
                </a:solidFill>
              </a:rPr>
              <a:t>=h }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	           =  </a:t>
            </a:r>
            <a:r>
              <a:rPr lang="en-US" sz="2000" b="0" dirty="0" err="1">
                <a:solidFill>
                  <a:schemeClr val="tx1"/>
                </a:solidFill>
              </a:rPr>
              <a:t>cn</a:t>
            </a:r>
            <a:r>
              <a:rPr lang="en-US" sz="2000" b="0" dirty="0">
                <a:solidFill>
                  <a:schemeClr val="tx1"/>
                </a:solidFill>
              </a:rPr>
              <a:t> + max { c(n/2) log (2h</a:t>
            </a:r>
            <a:r>
              <a:rPr lang="en-US" sz="2000" b="0" baseline="-25000" dirty="0">
                <a:solidFill>
                  <a:schemeClr val="tx1"/>
                </a:solidFill>
              </a:rPr>
              <a:t>1</a:t>
            </a:r>
            <a:r>
              <a:rPr lang="en-US" sz="2000" b="0" dirty="0">
                <a:solidFill>
                  <a:schemeClr val="tx1"/>
                </a:solidFill>
              </a:rPr>
              <a:t>*2h</a:t>
            </a:r>
            <a:r>
              <a:rPr lang="en-US" sz="2000" b="0" baseline="-25000" dirty="0">
                <a:solidFill>
                  <a:schemeClr val="tx1"/>
                </a:solidFill>
              </a:rPr>
              <a:t>2</a:t>
            </a:r>
            <a:r>
              <a:rPr lang="en-US" sz="2000" b="0" dirty="0">
                <a:solidFill>
                  <a:schemeClr val="tx1"/>
                </a:solidFill>
              </a:rPr>
              <a:t>) |  2h</a:t>
            </a:r>
            <a:r>
              <a:rPr lang="en-US" sz="2000" b="0" baseline="-25000" dirty="0">
                <a:solidFill>
                  <a:schemeClr val="tx1"/>
                </a:solidFill>
              </a:rPr>
              <a:t>1</a:t>
            </a:r>
            <a:r>
              <a:rPr lang="en-US" sz="2000" b="0" dirty="0">
                <a:solidFill>
                  <a:schemeClr val="tx1"/>
                </a:solidFill>
              </a:rPr>
              <a:t>+2h</a:t>
            </a:r>
            <a:r>
              <a:rPr lang="en-US" sz="2000" b="0" baseline="-25000" dirty="0">
                <a:solidFill>
                  <a:schemeClr val="tx1"/>
                </a:solidFill>
              </a:rPr>
              <a:t>2</a:t>
            </a:r>
            <a:r>
              <a:rPr lang="en-US" sz="2000" b="0" dirty="0">
                <a:solidFill>
                  <a:schemeClr val="tx1"/>
                </a:solidFill>
              </a:rPr>
              <a:t>=2h }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	           =  </a:t>
            </a:r>
            <a:r>
              <a:rPr lang="en-US" sz="2000" b="0" dirty="0" err="1">
                <a:solidFill>
                  <a:schemeClr val="tx1"/>
                </a:solidFill>
              </a:rPr>
              <a:t>cn</a:t>
            </a:r>
            <a:r>
              <a:rPr lang="en-US" sz="2000" b="0" dirty="0">
                <a:solidFill>
                  <a:schemeClr val="tx1"/>
                </a:solidFill>
              </a:rPr>
              <a:t> + c(n/2) log (h*h)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	           =  </a:t>
            </a:r>
            <a:r>
              <a:rPr lang="en-US" sz="2000" b="0" dirty="0" err="1">
                <a:solidFill>
                  <a:schemeClr val="tx1"/>
                </a:solidFill>
              </a:rPr>
              <a:t>cn</a:t>
            </a:r>
            <a:r>
              <a:rPr lang="en-US" sz="2000" b="0" dirty="0">
                <a:solidFill>
                  <a:schemeClr val="tx1"/>
                </a:solidFill>
              </a:rPr>
              <a:t> log 2h                                                                      QED</a:t>
            </a:r>
          </a:p>
          <a:p>
            <a:pPr algn="l"/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animBg="1" autoUpdateAnimBg="0"/>
      <p:bldP spid="21709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365125" y="66675"/>
            <a:ext cx="7747000" cy="5286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How to find the </a:t>
            </a:r>
            <a:r>
              <a:rPr lang="en-US" sz="2800" b="0" dirty="0">
                <a:solidFill>
                  <a:srgbClr val="008000"/>
                </a:solidFill>
              </a:rPr>
              <a:t>upper-bridge</a:t>
            </a:r>
            <a:r>
              <a:rPr lang="en-US" sz="2800" b="0" dirty="0">
                <a:solidFill>
                  <a:schemeClr val="tx1"/>
                </a:solidFill>
              </a:rPr>
              <a:t> of L &amp; R in O(n) time?</a:t>
            </a:r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517525" y="609600"/>
            <a:ext cx="8180388" cy="2271713"/>
            <a:chOff x="326" y="384"/>
            <a:chExt cx="5153" cy="1431"/>
          </a:xfrm>
        </p:grpSpPr>
        <p:sp>
          <p:nvSpPr>
            <p:cNvPr id="218116" name="Text Box 4"/>
            <p:cNvSpPr txBox="1">
              <a:spLocks noChangeArrowheads="1"/>
            </p:cNvSpPr>
            <p:nvPr/>
          </p:nvSpPr>
          <p:spPr bwMode="auto">
            <a:xfrm>
              <a:off x="326" y="550"/>
              <a:ext cx="284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Find 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* , *   </a:t>
              </a:r>
              <a:r>
                <a:rPr lang="en-US" sz="2400" b="0">
                  <a:solidFill>
                    <a:schemeClr val="tx1"/>
                  </a:solidFill>
                </a:rPr>
                <a:t>to</a:t>
              </a:r>
            </a:p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minimize   y*=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*a + *</a:t>
              </a:r>
              <a:endParaRPr lang="en-US" sz="2400" b="0">
                <a:solidFill>
                  <a:schemeClr val="tx1"/>
                </a:solidFill>
              </a:endParaRPr>
            </a:p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subject to:</a:t>
              </a:r>
            </a:p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     x</a:t>
              </a:r>
              <a:r>
                <a:rPr lang="en-US" sz="2400" b="0" baseline="-25000">
                  <a:solidFill>
                    <a:schemeClr val="tx1"/>
                  </a:solidFill>
                </a:rPr>
                <a:t>i</a:t>
              </a:r>
              <a:r>
                <a:rPr lang="en-US" sz="2400" b="0">
                  <a:solidFill>
                    <a:schemeClr val="tx1"/>
                  </a:solidFill>
                </a:rPr>
                <a:t>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*</a:t>
              </a:r>
              <a:r>
                <a:rPr lang="en-US" sz="2400" b="0">
                  <a:solidFill>
                    <a:schemeClr val="tx1"/>
                  </a:solidFill>
                </a:rPr>
                <a:t> +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* </a:t>
              </a:r>
              <a:r>
                <a:rPr lang="en-US" sz="2400" b="0">
                  <a:solidFill>
                    <a:schemeClr val="tx1"/>
                  </a:solidFill>
                </a:rPr>
                <a:t> y</a:t>
              </a:r>
              <a:r>
                <a:rPr lang="en-US" sz="2400" b="0" baseline="-25000">
                  <a:solidFill>
                    <a:schemeClr val="tx1"/>
                  </a:solidFill>
                </a:rPr>
                <a:t>i</a:t>
              </a:r>
              <a:r>
                <a:rPr lang="en-US" sz="2400" b="0">
                  <a:solidFill>
                    <a:schemeClr val="tx1"/>
                  </a:solidFill>
                </a:rPr>
                <a:t>  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</a:t>
              </a:r>
              <a:r>
                <a:rPr lang="en-US" sz="2400" b="0">
                  <a:solidFill>
                    <a:schemeClr val="tx1"/>
                  </a:solidFill>
                </a:rPr>
                <a:t>p</a:t>
              </a:r>
              <a:r>
                <a:rPr lang="en-US" sz="2400" b="0" baseline="-25000">
                  <a:solidFill>
                    <a:schemeClr val="tx1"/>
                  </a:solidFill>
                </a:rPr>
                <a:t>i</a:t>
              </a:r>
              <a:r>
                <a:rPr lang="en-US" sz="2400" b="0">
                  <a:solidFill>
                    <a:schemeClr val="tx1"/>
                  </a:solidFill>
                </a:rPr>
                <a:t>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</a:t>
              </a:r>
              <a:r>
                <a:rPr lang="en-US" sz="2400" b="0">
                  <a:solidFill>
                    <a:schemeClr val="tx1"/>
                  </a:solidFill>
                </a:rPr>
                <a:t> P = L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</a:t>
              </a:r>
              <a:r>
                <a:rPr lang="en-US" sz="2400" b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18117" name="Line 5"/>
            <p:cNvSpPr>
              <a:spLocks noChangeShapeType="1"/>
            </p:cNvSpPr>
            <p:nvPr/>
          </p:nvSpPr>
          <p:spPr bwMode="auto">
            <a:xfrm>
              <a:off x="4368" y="480"/>
              <a:ext cx="0" cy="1152"/>
            </a:xfrm>
            <a:prstGeom prst="line">
              <a:avLst/>
            </a:prstGeom>
            <a:noFill/>
            <a:ln w="19050" cap="rnd">
              <a:solidFill>
                <a:srgbClr val="FF5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18" name="Line 6"/>
            <p:cNvSpPr>
              <a:spLocks noChangeShapeType="1"/>
            </p:cNvSpPr>
            <p:nvPr/>
          </p:nvSpPr>
          <p:spPr bwMode="auto">
            <a:xfrm>
              <a:off x="3024" y="576"/>
              <a:ext cx="216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19" name="Freeform 7"/>
            <p:cNvSpPr>
              <a:spLocks/>
            </p:cNvSpPr>
            <p:nvPr/>
          </p:nvSpPr>
          <p:spPr bwMode="auto">
            <a:xfrm>
              <a:off x="3977" y="748"/>
              <a:ext cx="729" cy="134"/>
            </a:xfrm>
            <a:custGeom>
              <a:avLst/>
              <a:gdLst>
                <a:gd name="T0" fmla="*/ 0 w 729"/>
                <a:gd name="T1" fmla="*/ 0 h 134"/>
                <a:gd name="T2" fmla="*/ 729 w 729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9" h="134">
                  <a:moveTo>
                    <a:pt x="0" y="0"/>
                  </a:moveTo>
                  <a:lnTo>
                    <a:pt x="729" y="13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20" name="Oval 8"/>
            <p:cNvSpPr>
              <a:spLocks noChangeArrowheads="1"/>
            </p:cNvSpPr>
            <p:nvPr/>
          </p:nvSpPr>
          <p:spPr bwMode="auto">
            <a:xfrm>
              <a:off x="3984" y="7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21" name="Oval 9"/>
            <p:cNvSpPr>
              <a:spLocks noChangeArrowheads="1"/>
            </p:cNvSpPr>
            <p:nvPr/>
          </p:nvSpPr>
          <p:spPr bwMode="auto">
            <a:xfrm>
              <a:off x="3984" y="8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22" name="Oval 10"/>
            <p:cNvSpPr>
              <a:spLocks noChangeArrowheads="1"/>
            </p:cNvSpPr>
            <p:nvPr/>
          </p:nvSpPr>
          <p:spPr bwMode="auto">
            <a:xfrm>
              <a:off x="3984" y="100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23" name="Oval 11"/>
            <p:cNvSpPr>
              <a:spLocks noChangeArrowheads="1"/>
            </p:cNvSpPr>
            <p:nvPr/>
          </p:nvSpPr>
          <p:spPr bwMode="auto">
            <a:xfrm>
              <a:off x="4704" y="12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24" name="Oval 12"/>
            <p:cNvSpPr>
              <a:spLocks noChangeArrowheads="1"/>
            </p:cNvSpPr>
            <p:nvPr/>
          </p:nvSpPr>
          <p:spPr bwMode="auto">
            <a:xfrm>
              <a:off x="4176" y="124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25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26" name="Oval 14"/>
            <p:cNvSpPr>
              <a:spLocks noChangeArrowheads="1"/>
            </p:cNvSpPr>
            <p:nvPr/>
          </p:nvSpPr>
          <p:spPr bwMode="auto">
            <a:xfrm>
              <a:off x="4896" y="12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27" name="Oval 15"/>
            <p:cNvSpPr>
              <a:spLocks noChangeArrowheads="1"/>
            </p:cNvSpPr>
            <p:nvPr/>
          </p:nvSpPr>
          <p:spPr bwMode="auto">
            <a:xfrm>
              <a:off x="4944" y="110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28" name="Oval 16"/>
            <p:cNvSpPr>
              <a:spLocks noChangeArrowheads="1"/>
            </p:cNvSpPr>
            <p:nvPr/>
          </p:nvSpPr>
          <p:spPr bwMode="auto">
            <a:xfrm>
              <a:off x="4704" y="148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29" name="Oval 17"/>
            <p:cNvSpPr>
              <a:spLocks noChangeArrowheads="1"/>
            </p:cNvSpPr>
            <p:nvPr/>
          </p:nvSpPr>
          <p:spPr bwMode="auto">
            <a:xfrm>
              <a:off x="4656" y="8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30" name="Oval 18"/>
            <p:cNvSpPr>
              <a:spLocks noChangeArrowheads="1"/>
            </p:cNvSpPr>
            <p:nvPr/>
          </p:nvSpPr>
          <p:spPr bwMode="auto">
            <a:xfrm>
              <a:off x="3696" y="9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31" name="Oval 19"/>
            <p:cNvSpPr>
              <a:spLocks noChangeArrowheads="1"/>
            </p:cNvSpPr>
            <p:nvPr/>
          </p:nvSpPr>
          <p:spPr bwMode="auto">
            <a:xfrm>
              <a:off x="3792" y="10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32" name="Oval 20"/>
            <p:cNvSpPr>
              <a:spLocks noChangeArrowheads="1"/>
            </p:cNvSpPr>
            <p:nvPr/>
          </p:nvSpPr>
          <p:spPr bwMode="auto">
            <a:xfrm>
              <a:off x="4128" y="10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33" name="Oval 21"/>
            <p:cNvSpPr>
              <a:spLocks noChangeArrowheads="1"/>
            </p:cNvSpPr>
            <p:nvPr/>
          </p:nvSpPr>
          <p:spPr bwMode="auto">
            <a:xfrm>
              <a:off x="3840" y="12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34" name="Oval 22"/>
            <p:cNvSpPr>
              <a:spLocks noChangeArrowheads="1"/>
            </p:cNvSpPr>
            <p:nvPr/>
          </p:nvSpPr>
          <p:spPr bwMode="auto">
            <a:xfrm>
              <a:off x="4080" y="13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35" name="Oval 23"/>
            <p:cNvSpPr>
              <a:spLocks noChangeArrowheads="1"/>
            </p:cNvSpPr>
            <p:nvPr/>
          </p:nvSpPr>
          <p:spPr bwMode="auto">
            <a:xfrm>
              <a:off x="4416" y="110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36" name="Oval 24"/>
            <p:cNvSpPr>
              <a:spLocks noChangeArrowheads="1"/>
            </p:cNvSpPr>
            <p:nvPr/>
          </p:nvSpPr>
          <p:spPr bwMode="auto">
            <a:xfrm>
              <a:off x="4560" y="12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37" name="Text Box 25"/>
            <p:cNvSpPr txBox="1">
              <a:spLocks noChangeArrowheads="1"/>
            </p:cNvSpPr>
            <p:nvPr/>
          </p:nvSpPr>
          <p:spPr bwMode="auto">
            <a:xfrm>
              <a:off x="4224" y="1584"/>
              <a:ext cx="3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8000"/>
                  </a:solidFill>
                </a:rPr>
                <a:t>x=a</a:t>
              </a:r>
            </a:p>
          </p:txBody>
        </p:sp>
        <p:sp>
          <p:nvSpPr>
            <p:cNvPr id="218138" name="Rectangle 26"/>
            <p:cNvSpPr>
              <a:spLocks noChangeArrowheads="1"/>
            </p:cNvSpPr>
            <p:nvPr/>
          </p:nvSpPr>
          <p:spPr bwMode="auto">
            <a:xfrm rot="640554">
              <a:off x="2976" y="384"/>
              <a:ext cx="8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  <a:sym typeface="Symbol" pitchFamily="18" charset="2"/>
                </a:rPr>
                <a:t>y=*x</a:t>
              </a:r>
              <a:r>
                <a:rPr lang="en-US" sz="1800" b="0">
                  <a:solidFill>
                    <a:schemeClr val="tx1"/>
                  </a:solidFill>
                </a:rPr>
                <a:t> + </a:t>
              </a:r>
              <a:r>
                <a:rPr lang="en-US" sz="1800" b="0">
                  <a:solidFill>
                    <a:schemeClr val="tx1"/>
                  </a:solidFill>
                  <a:sym typeface="Symbol" pitchFamily="18" charset="2"/>
                </a:rPr>
                <a:t>*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218139" name="Rectangle 27"/>
            <p:cNvSpPr>
              <a:spLocks noChangeArrowheads="1"/>
            </p:cNvSpPr>
            <p:nvPr/>
          </p:nvSpPr>
          <p:spPr bwMode="auto">
            <a:xfrm rot="592159">
              <a:off x="4607" y="43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  <a:sym typeface="Symbol" pitchFamily="18" charset="2"/>
                </a:rPr>
                <a:t>y*=*a</a:t>
              </a:r>
              <a:r>
                <a:rPr lang="en-US" sz="1800" b="0">
                  <a:solidFill>
                    <a:schemeClr val="tx1"/>
                  </a:solidFill>
                </a:rPr>
                <a:t> + </a:t>
              </a:r>
              <a:r>
                <a:rPr lang="en-US" sz="1800" b="0">
                  <a:solidFill>
                    <a:schemeClr val="tx1"/>
                  </a:solidFill>
                  <a:sym typeface="Symbol" pitchFamily="18" charset="2"/>
                </a:rPr>
                <a:t>*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218140" name="Line 28"/>
            <p:cNvSpPr>
              <a:spLocks noChangeShapeType="1"/>
            </p:cNvSpPr>
            <p:nvPr/>
          </p:nvSpPr>
          <p:spPr bwMode="auto">
            <a:xfrm flipH="1">
              <a:off x="4512" y="5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41" name="Line 29"/>
            <p:cNvSpPr>
              <a:spLocks noChangeShapeType="1"/>
            </p:cNvSpPr>
            <p:nvPr/>
          </p:nvSpPr>
          <p:spPr bwMode="auto">
            <a:xfrm>
              <a:off x="4512" y="6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42" name="Line 30"/>
            <p:cNvSpPr>
              <a:spLocks noChangeShapeType="1"/>
            </p:cNvSpPr>
            <p:nvPr/>
          </p:nvSpPr>
          <p:spPr bwMode="auto">
            <a:xfrm flipH="1">
              <a:off x="4416" y="62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43" name="Rectangle 31"/>
            <p:cNvSpPr>
              <a:spLocks noChangeArrowheads="1"/>
            </p:cNvSpPr>
            <p:nvPr/>
          </p:nvSpPr>
          <p:spPr bwMode="auto">
            <a:xfrm>
              <a:off x="3936" y="48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p*</a:t>
              </a:r>
            </a:p>
          </p:txBody>
        </p:sp>
        <p:sp>
          <p:nvSpPr>
            <p:cNvPr id="218144" name="Rectangle 32"/>
            <p:cNvSpPr>
              <a:spLocks noChangeArrowheads="1"/>
            </p:cNvSpPr>
            <p:nvPr/>
          </p:nvSpPr>
          <p:spPr bwMode="auto">
            <a:xfrm>
              <a:off x="4656" y="67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q*</a:t>
              </a:r>
            </a:p>
          </p:txBody>
        </p:sp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3696" y="134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4848" y="144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0000FF"/>
                  </a:solidFill>
                </a:rPr>
                <a:t>R</a:t>
              </a:r>
            </a:p>
          </p:txBody>
        </p:sp>
      </p:grpSp>
      <p:sp>
        <p:nvSpPr>
          <p:cNvPr id="218147" name="Text Box 35"/>
          <p:cNvSpPr txBox="1">
            <a:spLocks noChangeArrowheads="1"/>
          </p:cNvSpPr>
          <p:nvPr/>
        </p:nvSpPr>
        <p:spPr bwMode="auto">
          <a:xfrm>
            <a:off x="517525" y="2930525"/>
            <a:ext cx="6799263" cy="841375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400" b="0" dirty="0">
                <a:solidFill>
                  <a:srgbClr val="0000FF"/>
                </a:solidFill>
              </a:rPr>
              <a:t>This is a 2-variable Linear Program (</a:t>
            </a:r>
            <a:r>
              <a:rPr lang="en-US" sz="2400" b="0" dirty="0">
                <a:solidFill>
                  <a:srgbClr val="0000FF"/>
                </a:solidFill>
                <a:sym typeface="Symbol" pitchFamily="18" charset="2"/>
              </a:rPr>
              <a:t>* , *</a:t>
            </a:r>
            <a:r>
              <a:rPr lang="en-US" sz="2400" b="0" dirty="0">
                <a:solidFill>
                  <a:srgbClr val="0000FF"/>
                </a:solidFill>
              </a:rPr>
              <a:t>).</a:t>
            </a:r>
          </a:p>
          <a:p>
            <a:pPr algn="l"/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dirty="0">
                <a:solidFill>
                  <a:srgbClr val="0000FF"/>
                </a:solidFill>
                <a:sym typeface="Symbol" pitchFamily="18" charset="2"/>
              </a:rPr>
              <a:t>*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0" dirty="0">
                <a:solidFill>
                  <a:srgbClr val="0000FF"/>
                </a:solidFill>
              </a:rPr>
              <a:t>= slope  and  </a:t>
            </a:r>
            <a:r>
              <a:rPr lang="en-US" sz="2400" b="0" dirty="0">
                <a:solidFill>
                  <a:srgbClr val="0000FF"/>
                </a:solidFill>
                <a:sym typeface="Symbol" pitchFamily="18" charset="2"/>
              </a:rPr>
              <a:t>*</a:t>
            </a:r>
            <a:r>
              <a:rPr lang="en-US" sz="2400" b="0" dirty="0">
                <a:solidFill>
                  <a:srgbClr val="0000FF"/>
                </a:solidFill>
              </a:rPr>
              <a:t> = y-intercept of the upper-bridge.</a:t>
            </a:r>
          </a:p>
        </p:txBody>
      </p:sp>
      <p:grpSp>
        <p:nvGrpSpPr>
          <p:cNvPr id="218148" name="Group 36"/>
          <p:cNvGrpSpPr>
            <a:grpSpLocks/>
          </p:cNvGrpSpPr>
          <p:nvPr/>
        </p:nvGrpSpPr>
        <p:grpSpPr bwMode="auto">
          <a:xfrm>
            <a:off x="381000" y="3886200"/>
            <a:ext cx="8534400" cy="2743200"/>
            <a:chOff x="240" y="2448"/>
            <a:chExt cx="5376" cy="1728"/>
          </a:xfrm>
        </p:grpSpPr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240" y="2448"/>
              <a:ext cx="5376" cy="172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50" name="Text Box 38"/>
            <p:cNvSpPr txBox="1">
              <a:spLocks noChangeArrowheads="1"/>
            </p:cNvSpPr>
            <p:nvPr/>
          </p:nvSpPr>
          <p:spPr bwMode="auto">
            <a:xfrm>
              <a:off x="2880" y="2640"/>
              <a:ext cx="2665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 u="sng">
                  <a:solidFill>
                    <a:schemeClr val="tx1"/>
                  </a:solidFill>
                </a:rPr>
                <a:t>Choose any slope </a:t>
              </a:r>
              <a:r>
                <a:rPr lang="en-US" sz="2400" b="0" u="sng">
                  <a:solidFill>
                    <a:schemeClr val="tx1"/>
                  </a:solidFill>
                  <a:sym typeface="Symbol" pitchFamily="18" charset="2"/>
                </a:rPr>
                <a:t>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:</a:t>
              </a:r>
              <a:endParaRPr lang="en-US" sz="3200" b="0">
                <a:solidFill>
                  <a:schemeClr val="tx1"/>
                </a:solidFill>
              </a:endParaRPr>
            </a:p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Case 1: slope(pq) &lt;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  * &lt; </a:t>
              </a:r>
              <a:r>
                <a:rPr lang="en-US" sz="2400" b="0">
                  <a:solidFill>
                    <a:schemeClr val="tx1"/>
                  </a:solidFill>
                </a:rPr>
                <a:t> </a:t>
              </a:r>
            </a:p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Case 2: slope(pq) &gt;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  * &gt; </a:t>
              </a:r>
              <a:r>
                <a:rPr lang="en-US" sz="2400" b="0">
                  <a:solidFill>
                    <a:schemeClr val="tx1"/>
                  </a:solidFill>
                </a:rPr>
                <a:t> </a:t>
              </a:r>
            </a:p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Case 3: slope(pq) = </a:t>
              </a:r>
              <a:r>
                <a:rPr lang="en-US" sz="2400" b="0">
                  <a:solidFill>
                    <a:schemeClr val="tx1"/>
                  </a:solidFill>
                  <a:sym typeface="Symbol" pitchFamily="18" charset="2"/>
                </a:rPr>
                <a:t>  * = </a:t>
              </a:r>
              <a:r>
                <a:rPr lang="en-US" sz="2400" b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8151" name="Line 39"/>
            <p:cNvSpPr>
              <a:spLocks noChangeShapeType="1"/>
            </p:cNvSpPr>
            <p:nvPr/>
          </p:nvSpPr>
          <p:spPr bwMode="auto">
            <a:xfrm>
              <a:off x="1632" y="2688"/>
              <a:ext cx="0" cy="1152"/>
            </a:xfrm>
            <a:prstGeom prst="line">
              <a:avLst/>
            </a:prstGeom>
            <a:noFill/>
            <a:ln w="19050" cap="rnd">
              <a:solidFill>
                <a:srgbClr val="FF5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52" name="Oval 40"/>
            <p:cNvSpPr>
              <a:spLocks noChangeArrowheads="1"/>
            </p:cNvSpPr>
            <p:nvPr/>
          </p:nvSpPr>
          <p:spPr bwMode="auto">
            <a:xfrm>
              <a:off x="1392" y="307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53" name="Oval 41"/>
            <p:cNvSpPr>
              <a:spLocks noChangeArrowheads="1"/>
            </p:cNvSpPr>
            <p:nvPr/>
          </p:nvSpPr>
          <p:spPr bwMode="auto">
            <a:xfrm>
              <a:off x="1152" y="316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54" name="Oval 42"/>
            <p:cNvSpPr>
              <a:spLocks noChangeArrowheads="1"/>
            </p:cNvSpPr>
            <p:nvPr/>
          </p:nvSpPr>
          <p:spPr bwMode="auto">
            <a:xfrm>
              <a:off x="1248" y="32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55" name="Oval 43"/>
            <p:cNvSpPr>
              <a:spLocks noChangeArrowheads="1"/>
            </p:cNvSpPr>
            <p:nvPr/>
          </p:nvSpPr>
          <p:spPr bwMode="auto">
            <a:xfrm>
              <a:off x="1968" y="350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56" name="Oval 44"/>
            <p:cNvSpPr>
              <a:spLocks noChangeArrowheads="1"/>
            </p:cNvSpPr>
            <p:nvPr/>
          </p:nvSpPr>
          <p:spPr bwMode="auto">
            <a:xfrm>
              <a:off x="1440" y="34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57" name="Oval 45"/>
            <p:cNvSpPr>
              <a:spLocks noChangeArrowheads="1"/>
            </p:cNvSpPr>
            <p:nvPr/>
          </p:nvSpPr>
          <p:spPr bwMode="auto">
            <a:xfrm>
              <a:off x="1920" y="33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58" name="Oval 46"/>
            <p:cNvSpPr>
              <a:spLocks noChangeArrowheads="1"/>
            </p:cNvSpPr>
            <p:nvPr/>
          </p:nvSpPr>
          <p:spPr bwMode="auto">
            <a:xfrm>
              <a:off x="2160" y="350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59" name="Oval 47"/>
            <p:cNvSpPr>
              <a:spLocks noChangeArrowheads="1"/>
            </p:cNvSpPr>
            <p:nvPr/>
          </p:nvSpPr>
          <p:spPr bwMode="auto">
            <a:xfrm>
              <a:off x="2208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0" name="Oval 48"/>
            <p:cNvSpPr>
              <a:spLocks noChangeArrowheads="1"/>
            </p:cNvSpPr>
            <p:nvPr/>
          </p:nvSpPr>
          <p:spPr bwMode="auto">
            <a:xfrm>
              <a:off x="1968" y="36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1" name="Oval 49"/>
            <p:cNvSpPr>
              <a:spLocks noChangeArrowheads="1"/>
            </p:cNvSpPr>
            <p:nvPr/>
          </p:nvSpPr>
          <p:spPr bwMode="auto">
            <a:xfrm>
              <a:off x="1920" y="29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2" name="Oval 50"/>
            <p:cNvSpPr>
              <a:spLocks noChangeArrowheads="1"/>
            </p:cNvSpPr>
            <p:nvPr/>
          </p:nvSpPr>
          <p:spPr bwMode="auto">
            <a:xfrm>
              <a:off x="960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3" name="Oval 51"/>
            <p:cNvSpPr>
              <a:spLocks noChangeArrowheads="1"/>
            </p:cNvSpPr>
            <p:nvPr/>
          </p:nvSpPr>
          <p:spPr bwMode="auto">
            <a:xfrm>
              <a:off x="1056" y="32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4" name="Oval 52"/>
            <p:cNvSpPr>
              <a:spLocks noChangeArrowheads="1"/>
            </p:cNvSpPr>
            <p:nvPr/>
          </p:nvSpPr>
          <p:spPr bwMode="auto">
            <a:xfrm>
              <a:off x="1392" y="32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5" name="Oval 53"/>
            <p:cNvSpPr>
              <a:spLocks noChangeArrowheads="1"/>
            </p:cNvSpPr>
            <p:nvPr/>
          </p:nvSpPr>
          <p:spPr bwMode="auto">
            <a:xfrm>
              <a:off x="1104" y="350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6" name="Oval 54"/>
            <p:cNvSpPr>
              <a:spLocks noChangeArrowheads="1"/>
            </p:cNvSpPr>
            <p:nvPr/>
          </p:nvSpPr>
          <p:spPr bwMode="auto">
            <a:xfrm>
              <a:off x="1344" y="35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7" name="Oval 55"/>
            <p:cNvSpPr>
              <a:spLocks noChangeArrowheads="1"/>
            </p:cNvSpPr>
            <p:nvPr/>
          </p:nvSpPr>
          <p:spPr bwMode="auto">
            <a:xfrm>
              <a:off x="1872" y="32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8" name="Oval 56"/>
            <p:cNvSpPr>
              <a:spLocks noChangeArrowheads="1"/>
            </p:cNvSpPr>
            <p:nvPr/>
          </p:nvSpPr>
          <p:spPr bwMode="auto">
            <a:xfrm>
              <a:off x="1824" y="350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69" name="Rectangle 57"/>
            <p:cNvSpPr>
              <a:spLocks noChangeArrowheads="1"/>
            </p:cNvSpPr>
            <p:nvPr/>
          </p:nvSpPr>
          <p:spPr bwMode="auto">
            <a:xfrm>
              <a:off x="768" y="28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18170" name="Rectangle 58"/>
            <p:cNvSpPr>
              <a:spLocks noChangeArrowheads="1"/>
            </p:cNvSpPr>
            <p:nvPr/>
          </p:nvSpPr>
          <p:spPr bwMode="auto">
            <a:xfrm>
              <a:off x="1920" y="28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218171" name="Rectangle 59"/>
            <p:cNvSpPr>
              <a:spLocks noChangeArrowheads="1"/>
            </p:cNvSpPr>
            <p:nvPr/>
          </p:nvSpPr>
          <p:spPr bwMode="auto">
            <a:xfrm>
              <a:off x="816" y="35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218172" name="Rectangle 60"/>
            <p:cNvSpPr>
              <a:spLocks noChangeArrowheads="1"/>
            </p:cNvSpPr>
            <p:nvPr/>
          </p:nvSpPr>
          <p:spPr bwMode="auto">
            <a:xfrm>
              <a:off x="2208" y="321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218173" name="Line 61"/>
            <p:cNvSpPr>
              <a:spLocks noChangeShapeType="1"/>
            </p:cNvSpPr>
            <p:nvPr/>
          </p:nvSpPr>
          <p:spPr bwMode="auto">
            <a:xfrm flipV="1">
              <a:off x="720" y="2736"/>
              <a:ext cx="52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74" name="Line 62"/>
            <p:cNvSpPr>
              <a:spLocks noChangeShapeType="1"/>
            </p:cNvSpPr>
            <p:nvPr/>
          </p:nvSpPr>
          <p:spPr bwMode="auto">
            <a:xfrm flipV="1">
              <a:off x="1728" y="2592"/>
              <a:ext cx="52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75" name="Freeform 63"/>
            <p:cNvSpPr>
              <a:spLocks/>
            </p:cNvSpPr>
            <p:nvPr/>
          </p:nvSpPr>
          <p:spPr bwMode="auto">
            <a:xfrm>
              <a:off x="987" y="2941"/>
              <a:ext cx="955" cy="104"/>
            </a:xfrm>
            <a:custGeom>
              <a:avLst/>
              <a:gdLst>
                <a:gd name="T0" fmla="*/ 0 w 955"/>
                <a:gd name="T1" fmla="*/ 104 h 104"/>
                <a:gd name="T2" fmla="*/ 955 w 955"/>
                <a:gd name="T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5" h="104">
                  <a:moveTo>
                    <a:pt x="0" y="104"/>
                  </a:moveTo>
                  <a:lnTo>
                    <a:pt x="955" y="0"/>
                  </a:lnTo>
                </a:path>
              </a:pathLst>
            </a:custGeom>
            <a:noFill/>
            <a:ln w="19050" cap="rnd" cmpd="sng">
              <a:solidFill>
                <a:srgbClr val="008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8176" name="Rectangle 64"/>
            <p:cNvSpPr>
              <a:spLocks noChangeArrowheads="1"/>
            </p:cNvSpPr>
            <p:nvPr/>
          </p:nvSpPr>
          <p:spPr bwMode="auto">
            <a:xfrm>
              <a:off x="1008" y="2592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  <a:sym typeface="Symbol" pitchFamily="18" charset="2"/>
                </a:rPr>
                <a:t></a:t>
              </a:r>
            </a:p>
          </p:txBody>
        </p:sp>
        <p:sp>
          <p:nvSpPr>
            <p:cNvPr id="218177" name="Rectangle 65"/>
            <p:cNvSpPr>
              <a:spLocks noChangeArrowheads="1"/>
            </p:cNvSpPr>
            <p:nvPr/>
          </p:nvSpPr>
          <p:spPr bwMode="auto">
            <a:xfrm>
              <a:off x="1968" y="2496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  <a:sym typeface="Symbol" pitchFamily="18" charset="2"/>
                </a:rPr>
                <a:t></a:t>
              </a:r>
            </a:p>
          </p:txBody>
        </p:sp>
        <p:sp>
          <p:nvSpPr>
            <p:cNvPr id="218178" name="Text Box 66"/>
            <p:cNvSpPr txBox="1">
              <a:spLocks noChangeArrowheads="1"/>
            </p:cNvSpPr>
            <p:nvPr/>
          </p:nvSpPr>
          <p:spPr bwMode="auto">
            <a:xfrm>
              <a:off x="336" y="3840"/>
              <a:ext cx="4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8000"/>
                  </a:solidFill>
                </a:rPr>
                <a:t>p &amp; q</a:t>
              </a:r>
              <a:r>
                <a:rPr lang="en-US" sz="1800" b="0" baseline="-25000">
                  <a:solidFill>
                    <a:srgbClr val="008000"/>
                  </a:solidFill>
                </a:rPr>
                <a:t> </a:t>
              </a:r>
              <a:r>
                <a:rPr lang="en-US" sz="1800" b="0">
                  <a:solidFill>
                    <a:srgbClr val="008000"/>
                  </a:solidFill>
                </a:rPr>
                <a:t> =  tangency points of </a:t>
              </a:r>
              <a:r>
                <a:rPr lang="en-US" sz="1800" b="0">
                  <a:solidFill>
                    <a:srgbClr val="008000"/>
                  </a:solidFill>
                  <a:sym typeface="Symbol" pitchFamily="18" charset="2"/>
                </a:rPr>
                <a:t></a:t>
              </a:r>
              <a:r>
                <a:rPr lang="en-US" sz="1800" b="0">
                  <a:solidFill>
                    <a:srgbClr val="008000"/>
                  </a:solidFill>
                </a:rPr>
                <a:t>-slope upper-tangents to L &amp; R, respectively</a:t>
              </a:r>
            </a:p>
          </p:txBody>
        </p:sp>
        <p:sp>
          <p:nvSpPr>
            <p:cNvPr id="218179" name="Oval 67"/>
            <p:cNvSpPr>
              <a:spLocks noChangeArrowheads="1"/>
            </p:cNvSpPr>
            <p:nvPr/>
          </p:nvSpPr>
          <p:spPr bwMode="auto">
            <a:xfrm>
              <a:off x="2208" y="278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8180" name="Oval 68"/>
            <p:cNvSpPr>
              <a:spLocks noChangeArrowheads="1"/>
            </p:cNvSpPr>
            <p:nvPr/>
          </p:nvSpPr>
          <p:spPr bwMode="auto">
            <a:xfrm>
              <a:off x="1296" y="28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4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153400" cy="64992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3200" b="0" u="sng" dirty="0">
                <a:solidFill>
                  <a:schemeClr val="tx1"/>
                </a:solidFill>
              </a:rPr>
              <a:t>Prune-&amp;-Search on </a:t>
            </a:r>
            <a:r>
              <a:rPr lang="en-US" sz="3200" b="0" u="sng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sz="3200" b="0" dirty="0">
                <a:solidFill>
                  <a:schemeClr val="tx1"/>
                </a:solidFill>
                <a:sym typeface="Symbol" pitchFamily="18" charset="2"/>
              </a:rPr>
              <a:t>:</a:t>
            </a:r>
          </a:p>
          <a:p>
            <a:pPr algn="l">
              <a:buFontTx/>
              <a:buChar char="•"/>
            </a:pPr>
            <a:r>
              <a:rPr lang="en-US" sz="32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Partition </a:t>
            </a:r>
            <a:r>
              <a:rPr lang="en-US" sz="2400" b="0" dirty="0">
                <a:solidFill>
                  <a:schemeClr val="tx1"/>
                </a:solidFill>
              </a:rPr>
              <a:t>L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</a:t>
            </a:r>
            <a:r>
              <a:rPr lang="en-US" sz="2400" b="0" dirty="0">
                <a:solidFill>
                  <a:schemeClr val="tx1"/>
                </a:solidFill>
              </a:rPr>
              <a:t>R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into </a:t>
            </a:r>
            <a:r>
              <a:rPr lang="en-US" sz="2000" b="0" dirty="0">
                <a:solidFill>
                  <a:schemeClr val="tx1"/>
                </a:solidFill>
                <a:sym typeface="Symbol" pitchFamily="18" charset="2"/>
              </a:rPr>
              <a:t>n/2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arbitrary pairs (</a:t>
            </a:r>
            <a:r>
              <a:rPr lang="en-US" sz="2400" b="0" dirty="0" err="1">
                <a:solidFill>
                  <a:schemeClr val="tx1"/>
                </a:solidFill>
                <a:sym typeface="Symbol" pitchFamily="18" charset="2"/>
              </a:rPr>
              <a:t>r,s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), </a:t>
            </a:r>
            <a:r>
              <a:rPr lang="en-US" sz="2400" b="0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sz="2400" b="0" baseline="-25000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 </a:t>
            </a:r>
            <a:r>
              <a:rPr lang="en-US" sz="2400" b="0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sz="2400" b="0" baseline="-25000" dirty="0" err="1">
                <a:solidFill>
                  <a:schemeClr val="tx1"/>
                </a:solidFill>
                <a:sym typeface="Symbol" pitchFamily="18" charset="2"/>
              </a:rPr>
              <a:t>s</a:t>
            </a:r>
            <a:endParaRPr lang="en-US" sz="2400" b="0" baseline="-25000" dirty="0">
              <a:solidFill>
                <a:schemeClr val="tx1"/>
              </a:solidFill>
              <a:sym typeface="Symbol" pitchFamily="18" charset="2"/>
            </a:endParaRPr>
          </a:p>
          <a:p>
            <a:pPr algn="l"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sz="20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 median slope of these n/2 pair slopes(</a:t>
            </a:r>
            <a:r>
              <a:rPr lang="en-US" sz="2400" b="0" dirty="0" err="1">
                <a:solidFill>
                  <a:schemeClr val="tx1"/>
                </a:solidFill>
                <a:sym typeface="Symbol" pitchFamily="18" charset="2"/>
              </a:rPr>
              <a:t>rs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algn="l"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0" dirty="0">
                <a:solidFill>
                  <a:srgbClr val="0000FF"/>
                </a:solidFill>
                <a:sym typeface="Symbol" pitchFamily="18" charset="2"/>
              </a:rPr>
              <a:t>In cases 1 &amp; 2 we can PRUNE  n/4 points:</a:t>
            </a:r>
            <a:br>
              <a:rPr lang="en-US" sz="2400" b="0" dirty="0">
                <a:solidFill>
                  <a:srgbClr val="0000FF"/>
                </a:solidFill>
                <a:sym typeface="Symbol" pitchFamily="18" charset="2"/>
              </a:rPr>
            </a:br>
            <a:endParaRPr lang="en-US" sz="2400" b="0" dirty="0">
              <a:solidFill>
                <a:srgbClr val="0000FF"/>
              </a:solidFill>
              <a:sym typeface="Symbol" pitchFamily="18" charset="2"/>
            </a:endParaRPr>
          </a:p>
          <a:p>
            <a:pPr algn="l"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0" u="sng" dirty="0">
                <a:solidFill>
                  <a:schemeClr val="tx1"/>
                </a:solidFill>
                <a:sym typeface="Symbol" pitchFamily="18" charset="2"/>
              </a:rPr>
              <a:t>Case 1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:  slope(</a:t>
            </a:r>
            <a:r>
              <a:rPr lang="en-US" sz="2400" b="0" dirty="0" err="1">
                <a:solidFill>
                  <a:schemeClr val="tx1"/>
                </a:solidFill>
                <a:sym typeface="Symbol" pitchFamily="18" charset="2"/>
              </a:rPr>
              <a:t>rs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)       </a:t>
            </a:r>
            <a:r>
              <a:rPr lang="en-US" sz="2000" b="0" dirty="0">
                <a:solidFill>
                  <a:srgbClr val="008000"/>
                </a:solidFill>
                <a:sym typeface="Symbol" pitchFamily="18" charset="2"/>
              </a:rPr>
              <a:t>(holds for </a:t>
            </a:r>
            <a:r>
              <a:rPr lang="en-US" sz="2400" b="0" dirty="0">
                <a:solidFill>
                  <a:srgbClr val="008000"/>
                </a:solidFill>
                <a:sym typeface="Symbol" pitchFamily="18" charset="2"/>
              </a:rPr>
              <a:t></a:t>
            </a:r>
            <a:r>
              <a:rPr lang="en-US" sz="2000" b="0" dirty="0">
                <a:solidFill>
                  <a:srgbClr val="008000"/>
                </a:solidFill>
                <a:sym typeface="Symbol" pitchFamily="18" charset="2"/>
              </a:rPr>
              <a:t> n/4 pairs (</a:t>
            </a:r>
            <a:r>
              <a:rPr lang="en-US" sz="2000" b="0" dirty="0" err="1">
                <a:solidFill>
                  <a:srgbClr val="008000"/>
                </a:solidFill>
                <a:sym typeface="Symbol" pitchFamily="18" charset="2"/>
              </a:rPr>
              <a:t>r,s</a:t>
            </a:r>
            <a:r>
              <a:rPr lang="en-US" sz="2000" b="0" dirty="0">
                <a:solidFill>
                  <a:srgbClr val="008000"/>
                </a:solidFill>
                <a:sym typeface="Symbol" pitchFamily="18" charset="2"/>
              </a:rPr>
              <a:t>)) </a:t>
            </a:r>
            <a:br>
              <a:rPr lang="en-US" sz="2000" b="0" dirty="0">
                <a:solidFill>
                  <a:srgbClr val="008000"/>
                </a:solidFill>
                <a:sym typeface="Symbol" pitchFamily="18" charset="2"/>
              </a:rPr>
            </a:b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 slope(</a:t>
            </a:r>
            <a:r>
              <a:rPr lang="en-US" sz="2400" b="0" dirty="0" err="1">
                <a:solidFill>
                  <a:schemeClr val="tx1"/>
                </a:solidFill>
                <a:sym typeface="Symbol" pitchFamily="18" charset="2"/>
              </a:rPr>
              <a:t>rs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) &gt; *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br>
              <a:rPr lang="en-US" sz="2800" b="0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 upper-bridge cannot pass through r. </a:t>
            </a:r>
            <a:r>
              <a:rPr lang="en-US" sz="2400" b="0" u="sng" dirty="0">
                <a:solidFill>
                  <a:schemeClr val="tx1"/>
                </a:solidFill>
                <a:sym typeface="Symbol" pitchFamily="18" charset="2"/>
              </a:rPr>
              <a:t>Prune r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.</a:t>
            </a:r>
            <a:br>
              <a:rPr lang="en-US" sz="2400" b="0" dirty="0">
                <a:solidFill>
                  <a:schemeClr val="tx1"/>
                </a:solidFill>
                <a:sym typeface="Symbol" pitchFamily="18" charset="2"/>
              </a:rPr>
            </a:br>
            <a:endParaRPr lang="en-US" b="0" dirty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0" u="sng" dirty="0">
                <a:solidFill>
                  <a:schemeClr val="tx1"/>
                </a:solidFill>
                <a:sym typeface="Symbol" pitchFamily="18" charset="2"/>
              </a:rPr>
              <a:t>Case 2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:  slope(</a:t>
            </a:r>
            <a:r>
              <a:rPr lang="en-US" sz="2400" b="0" dirty="0" err="1">
                <a:solidFill>
                  <a:schemeClr val="tx1"/>
                </a:solidFill>
                <a:sym typeface="Symbol" pitchFamily="18" charset="2"/>
              </a:rPr>
              <a:t>rs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)  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sz="2000" b="0" dirty="0">
                <a:solidFill>
                  <a:srgbClr val="008000"/>
                </a:solidFill>
                <a:sym typeface="Symbol" pitchFamily="18" charset="2"/>
              </a:rPr>
              <a:t>(holds for </a:t>
            </a:r>
            <a:r>
              <a:rPr lang="en-US" sz="2400" b="0" dirty="0">
                <a:solidFill>
                  <a:srgbClr val="008000"/>
                </a:solidFill>
                <a:sym typeface="Symbol" pitchFamily="18" charset="2"/>
              </a:rPr>
              <a:t></a:t>
            </a:r>
            <a:r>
              <a:rPr lang="en-US" sz="2000" b="0" dirty="0">
                <a:solidFill>
                  <a:srgbClr val="008000"/>
                </a:solidFill>
                <a:sym typeface="Symbol" pitchFamily="18" charset="2"/>
              </a:rPr>
              <a:t> n/4 pairs (</a:t>
            </a:r>
            <a:r>
              <a:rPr lang="en-US" sz="2000" b="0" dirty="0" err="1">
                <a:solidFill>
                  <a:srgbClr val="008000"/>
                </a:solidFill>
                <a:sym typeface="Symbol" pitchFamily="18" charset="2"/>
              </a:rPr>
              <a:t>r,s</a:t>
            </a:r>
            <a:r>
              <a:rPr lang="en-US" sz="2000" b="0" dirty="0">
                <a:solidFill>
                  <a:srgbClr val="008000"/>
                </a:solidFill>
                <a:sym typeface="Symbol" pitchFamily="18" charset="2"/>
              </a:rPr>
              <a:t>))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br>
              <a:rPr lang="en-US" sz="2800" b="0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 slope(</a:t>
            </a:r>
            <a:r>
              <a:rPr lang="en-US" sz="2400" b="0" dirty="0" err="1">
                <a:solidFill>
                  <a:schemeClr val="tx1"/>
                </a:solidFill>
                <a:sym typeface="Symbol" pitchFamily="18" charset="2"/>
              </a:rPr>
              <a:t>rs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) &lt; *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br>
              <a:rPr lang="en-US" sz="2800" b="0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 upper-bridge cannot pass through s. </a:t>
            </a:r>
            <a:r>
              <a:rPr lang="en-US" sz="2400" b="0" u="sng" dirty="0">
                <a:solidFill>
                  <a:schemeClr val="tx1"/>
                </a:solidFill>
                <a:sym typeface="Symbol" pitchFamily="18" charset="2"/>
              </a:rPr>
              <a:t>Prune s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.</a:t>
            </a:r>
            <a:br>
              <a:rPr lang="en-US" sz="2400" b="0" dirty="0">
                <a:solidFill>
                  <a:schemeClr val="tx1"/>
                </a:solidFill>
                <a:sym typeface="Symbol" pitchFamily="18" charset="2"/>
              </a:rPr>
            </a:br>
            <a:endParaRPr lang="en-US" sz="2400" b="0" dirty="0">
              <a:solidFill>
                <a:schemeClr val="tx1"/>
              </a:solidFill>
              <a:sym typeface="Symbol" pitchFamily="18" charset="2"/>
            </a:endParaRPr>
          </a:p>
          <a:p>
            <a:pPr algn="l"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0" u="sng" dirty="0">
                <a:solidFill>
                  <a:schemeClr val="tx1"/>
                </a:solidFill>
                <a:sym typeface="Symbol" pitchFamily="18" charset="2"/>
              </a:rPr>
              <a:t>Case 3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: slope(</a:t>
            </a:r>
            <a:r>
              <a:rPr lang="en-US" sz="2400" b="0" dirty="0" err="1">
                <a:solidFill>
                  <a:schemeClr val="tx1"/>
                </a:solidFill>
                <a:sym typeface="Symbol" pitchFamily="18" charset="2"/>
              </a:rPr>
              <a:t>pq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)= *. We have found the upper-bridge.</a:t>
            </a:r>
            <a:br>
              <a:rPr lang="en-US" sz="2400" b="0" dirty="0">
                <a:solidFill>
                  <a:schemeClr val="tx1"/>
                </a:solidFill>
                <a:sym typeface="Symbol" pitchFamily="18" charset="2"/>
              </a:rPr>
            </a:br>
            <a:endParaRPr lang="en-US" sz="2400" b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19139" name="Line 3"/>
          <p:cNvSpPr>
            <a:spLocks noChangeShapeType="1"/>
          </p:cNvSpPr>
          <p:nvPr/>
        </p:nvSpPr>
        <p:spPr bwMode="auto">
          <a:xfrm flipV="1">
            <a:off x="762000" y="2895600"/>
            <a:ext cx="1143000" cy="76200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9140" name="Line 4"/>
          <p:cNvSpPr>
            <a:spLocks noChangeShapeType="1"/>
          </p:cNvSpPr>
          <p:nvPr/>
        </p:nvSpPr>
        <p:spPr bwMode="auto">
          <a:xfrm flipV="1">
            <a:off x="762000" y="3276600"/>
            <a:ext cx="1295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762000" y="2971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9142" name="Oval 6"/>
          <p:cNvSpPr>
            <a:spLocks noChangeArrowheads="1"/>
          </p:cNvSpPr>
          <p:nvPr/>
        </p:nvSpPr>
        <p:spPr bwMode="auto">
          <a:xfrm>
            <a:off x="762000" y="3581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9143" name="Oval 7"/>
          <p:cNvSpPr>
            <a:spLocks noChangeArrowheads="1"/>
          </p:cNvSpPr>
          <p:nvPr/>
        </p:nvSpPr>
        <p:spPr bwMode="auto">
          <a:xfrm>
            <a:off x="1371600" y="2895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609600" y="3276600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1143000" y="25908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1524000" y="297180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1524000" y="3352800"/>
            <a:ext cx="44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sym typeface="Symbol" pitchFamily="18" charset="2"/>
              </a:rPr>
              <a:t>*</a:t>
            </a: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 flipV="1">
            <a:off x="838200" y="4800600"/>
            <a:ext cx="914400" cy="68580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 flipV="1">
            <a:off x="1219200" y="4800600"/>
            <a:ext cx="5334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9150" name="Freeform 14"/>
          <p:cNvSpPr>
            <a:spLocks/>
          </p:cNvSpPr>
          <p:nvPr/>
        </p:nvSpPr>
        <p:spPr bwMode="auto">
          <a:xfrm>
            <a:off x="719138" y="4824413"/>
            <a:ext cx="1003300" cy="400050"/>
          </a:xfrm>
          <a:custGeom>
            <a:avLst/>
            <a:gdLst>
              <a:gd name="T0" fmla="*/ 0 w 632"/>
              <a:gd name="T1" fmla="*/ 252 h 252"/>
              <a:gd name="T2" fmla="*/ 632 w 632"/>
              <a:gd name="T3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2" h="252">
                <a:moveTo>
                  <a:pt x="0" y="252"/>
                </a:moveTo>
                <a:lnTo>
                  <a:pt x="632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9151" name="Oval 15"/>
          <p:cNvSpPr>
            <a:spLocks noChangeArrowheads="1"/>
          </p:cNvSpPr>
          <p:nvPr/>
        </p:nvSpPr>
        <p:spPr bwMode="auto">
          <a:xfrm>
            <a:off x="685800" y="5181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9152" name="Oval 16"/>
          <p:cNvSpPr>
            <a:spLocks noChangeArrowheads="1"/>
          </p:cNvSpPr>
          <p:nvPr/>
        </p:nvSpPr>
        <p:spPr bwMode="auto">
          <a:xfrm>
            <a:off x="1676400" y="4800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9153" name="Text Box 17"/>
          <p:cNvSpPr txBox="1">
            <a:spLocks noChangeArrowheads="1"/>
          </p:cNvSpPr>
          <p:nvPr/>
        </p:nvSpPr>
        <p:spPr bwMode="auto">
          <a:xfrm>
            <a:off x="609600" y="4800600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219154" name="Rectangle 18"/>
          <p:cNvSpPr>
            <a:spLocks noChangeArrowheads="1"/>
          </p:cNvSpPr>
          <p:nvPr/>
        </p:nvSpPr>
        <p:spPr bwMode="auto">
          <a:xfrm>
            <a:off x="838200" y="525780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219155" name="Rectangle 19"/>
          <p:cNvSpPr>
            <a:spLocks noChangeArrowheads="1"/>
          </p:cNvSpPr>
          <p:nvPr/>
        </p:nvSpPr>
        <p:spPr bwMode="auto">
          <a:xfrm>
            <a:off x="1371600" y="5257800"/>
            <a:ext cx="44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  <a:sym typeface="Symbol" pitchFamily="18" charset="2"/>
              </a:rPr>
              <a:t>*</a:t>
            </a:r>
          </a:p>
        </p:txBody>
      </p:sp>
      <p:sp>
        <p:nvSpPr>
          <p:cNvPr id="219156" name="Rectangle 20"/>
          <p:cNvSpPr>
            <a:spLocks noChangeArrowheads="1"/>
          </p:cNvSpPr>
          <p:nvPr/>
        </p:nvSpPr>
        <p:spPr bwMode="auto">
          <a:xfrm>
            <a:off x="1752600" y="45720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05800" cy="39417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2800" b="0" u="sng" dirty="0">
                <a:solidFill>
                  <a:schemeClr val="tx1"/>
                </a:solidFill>
              </a:rPr>
              <a:t>Prune-&amp;-</a:t>
            </a:r>
            <a:r>
              <a:rPr lang="en-US" sz="2800" b="0" u="sng" dirty="0" err="1">
                <a:solidFill>
                  <a:schemeClr val="tx1"/>
                </a:solidFill>
              </a:rPr>
              <a:t>Seach</a:t>
            </a:r>
            <a:r>
              <a:rPr lang="en-US" sz="2800" b="0" u="sng" dirty="0">
                <a:solidFill>
                  <a:schemeClr val="tx1"/>
                </a:solidFill>
              </a:rPr>
              <a:t> Bridge Finding</a:t>
            </a:r>
            <a:r>
              <a:rPr lang="en-US" sz="2800" b="0" dirty="0">
                <a:solidFill>
                  <a:schemeClr val="tx1"/>
                </a:solidFill>
              </a:rPr>
              <a:t>:</a:t>
            </a:r>
            <a:br>
              <a:rPr lang="en-US" sz="28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/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sz="2000" b="0" dirty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 Each prune-&amp;-search iteration takes linear time on the points not yet pruned.</a:t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sz="2000" b="0" dirty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 It eliminates at least a quarter of the points (or finds the optimum slope).</a:t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sz="2000" b="0" dirty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 If we start with n points, first iteration eliminates at least n/4 points.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  So, at most 3n/4 points remain. Then we iterate on the prune-&amp;-search. </a:t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sz="2000" b="0" dirty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 Total bridge-finding time 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   	= O( n + (</a:t>
            </a:r>
            <a:r>
              <a:rPr lang="en-US" sz="2400" b="0" dirty="0">
                <a:solidFill>
                  <a:schemeClr val="tx1"/>
                </a:solidFill>
              </a:rPr>
              <a:t>¾</a:t>
            </a:r>
            <a:r>
              <a:rPr lang="en-US" sz="2000" b="0" dirty="0">
                <a:solidFill>
                  <a:schemeClr val="tx1"/>
                </a:solidFill>
              </a:rPr>
              <a:t>) n + (</a:t>
            </a:r>
            <a:r>
              <a:rPr lang="en-US" sz="2400" b="0" dirty="0">
                <a:solidFill>
                  <a:schemeClr val="tx1"/>
                </a:solidFill>
              </a:rPr>
              <a:t>¾</a:t>
            </a:r>
            <a:r>
              <a:rPr lang="en-US" sz="2000" b="0" dirty="0">
                <a:solidFill>
                  <a:schemeClr val="tx1"/>
                </a:solidFill>
              </a:rPr>
              <a:t>)</a:t>
            </a:r>
            <a:r>
              <a:rPr lang="en-US" sz="2000" b="0" baseline="30000" dirty="0">
                <a:solidFill>
                  <a:schemeClr val="tx1"/>
                </a:solidFill>
              </a:rPr>
              <a:t>2</a:t>
            </a:r>
            <a:r>
              <a:rPr lang="en-US" sz="2000" b="0" dirty="0">
                <a:solidFill>
                  <a:schemeClr val="tx1"/>
                </a:solidFill>
              </a:rPr>
              <a:t> n + (</a:t>
            </a:r>
            <a:r>
              <a:rPr lang="en-US" sz="2400" b="0" dirty="0">
                <a:solidFill>
                  <a:schemeClr val="tx1"/>
                </a:solidFill>
              </a:rPr>
              <a:t>¾</a:t>
            </a:r>
            <a:r>
              <a:rPr lang="en-US" sz="2000" b="0" dirty="0">
                <a:solidFill>
                  <a:schemeClr val="tx1"/>
                </a:solidFill>
              </a:rPr>
              <a:t>)</a:t>
            </a:r>
            <a:r>
              <a:rPr lang="en-US" sz="2000" b="0" baseline="30000" dirty="0">
                <a:solidFill>
                  <a:schemeClr val="tx1"/>
                </a:solidFill>
              </a:rPr>
              <a:t>3</a:t>
            </a:r>
            <a:r>
              <a:rPr lang="en-US" sz="2000" b="0" dirty="0">
                <a:solidFill>
                  <a:schemeClr val="tx1"/>
                </a:solidFill>
              </a:rPr>
              <a:t> n + … )  =  O(n).</a:t>
            </a:r>
            <a:endParaRPr lang="en-US" sz="2000" b="0" dirty="0">
              <a:solidFill>
                <a:srgbClr val="0000FF"/>
              </a:solidFill>
            </a:endParaRP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57200" y="4572000"/>
            <a:ext cx="8305800" cy="1320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u="sng" dirty="0">
                <a:solidFill>
                  <a:srgbClr val="0000FF"/>
                </a:solidFill>
              </a:rPr>
              <a:t>CONCLUSION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b="0" dirty="0">
                <a:solidFill>
                  <a:srgbClr val="0000FF"/>
                </a:solidFill>
              </a:rPr>
              <a:t>  </a:t>
            </a:r>
          </a:p>
          <a:p>
            <a:pPr algn="l">
              <a:spcBef>
                <a:spcPct val="50000"/>
              </a:spcBef>
            </a:pPr>
            <a:r>
              <a:rPr lang="en-US" sz="2000" b="0" dirty="0">
                <a:solidFill>
                  <a:srgbClr val="0000FF"/>
                </a:solidFill>
              </a:rPr>
              <a:t>	Upper-Bridge (and Lower-Bridge) finding takes O(n) time.</a:t>
            </a:r>
          </a:p>
          <a:p>
            <a:pPr algn="l">
              <a:spcBef>
                <a:spcPct val="50000"/>
              </a:spcBef>
            </a:pPr>
            <a:r>
              <a:rPr lang="en-US" sz="2000" b="0" dirty="0">
                <a:solidFill>
                  <a:srgbClr val="0000FF"/>
                </a:solidFill>
              </a:rPr>
              <a:t>	Kirkpatrick-Seidel’s CH algorithm takes O(n log h) time.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6096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3200" dirty="0">
                <a:latin typeface="Arial" pitchFamily="34" charset="0"/>
              </a:rPr>
              <a:t>Higher Dimensional Convex Hull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669925" y="1179513"/>
            <a:ext cx="7537450" cy="1770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Arial" pitchFamily="34" charset="0"/>
              </a:rPr>
              <a:t> Convex hull of n points in 3D can also be computed in O(n log n) time,</a:t>
            </a:r>
            <a:br>
              <a:rPr lang="en-US" sz="1800" b="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Arial" pitchFamily="34" charset="0"/>
              </a:rPr>
              <a:t>    e.g., by the divide-&amp;-conquer method. </a:t>
            </a:r>
            <a:br>
              <a:rPr lang="en-US" sz="1800" b="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US" sz="1800" b="0" dirty="0">
                <a:solidFill>
                  <a:schemeClr val="tx1"/>
                </a:solidFill>
                <a:latin typeface="Arial" pitchFamily="34" charset="0"/>
              </a:rPr>
            </a:br>
            <a:endParaRPr lang="en-US" sz="1800" b="0" dirty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Arial" pitchFamily="34" charset="0"/>
              </a:rPr>
              <a:t> In general, the convex hull of n points in d&gt;1 dimensions </a:t>
            </a:r>
            <a:br>
              <a:rPr lang="en-US" sz="1800" b="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Arial" pitchFamily="34" charset="0"/>
              </a:rPr>
              <a:t>    can be computed in </a:t>
            </a:r>
            <a:r>
              <a:rPr lang="en-US" sz="2000" b="0" dirty="0">
                <a:solidFill>
                  <a:schemeClr val="tx1"/>
                </a:solidFill>
                <a:latin typeface="Arial" pitchFamily="34" charset="0"/>
              </a:rPr>
              <a:t>O( n log n + </a:t>
            </a:r>
            <a:r>
              <a:rPr lang="en-US" sz="2000" b="0" dirty="0" err="1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en-US" sz="2000" b="0" baseline="30000" dirty="0" err="1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</a:t>
            </a:r>
            <a:r>
              <a:rPr lang="en-US" sz="2000" b="0" baseline="30000" dirty="0" err="1">
                <a:solidFill>
                  <a:schemeClr val="tx1"/>
                </a:solidFill>
                <a:latin typeface="Arial" pitchFamily="34" charset="0"/>
              </a:rPr>
              <a:t>d</a:t>
            </a:r>
            <a:r>
              <a:rPr lang="en-US" sz="2000" b="0" baseline="30000" dirty="0">
                <a:solidFill>
                  <a:schemeClr val="tx1"/>
                </a:solidFill>
                <a:latin typeface="Arial" pitchFamily="34" charset="0"/>
              </a:rPr>
              <a:t>/2</a:t>
            </a:r>
            <a:r>
              <a:rPr lang="en-US" sz="2000" b="0" baseline="30000" dirty="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</a:t>
            </a:r>
            <a:r>
              <a:rPr lang="en-US" sz="2000" b="0" dirty="0">
                <a:solidFill>
                  <a:schemeClr val="tx1"/>
                </a:solidFill>
                <a:latin typeface="Arial" pitchFamily="34" charset="0"/>
              </a:rPr>
              <a:t> )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</a:rPr>
              <a:t> time.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620553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400" b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000" b="0">
                <a:solidFill>
                  <a:schemeClr val="tx1"/>
                </a:solidFill>
              </a:rPr>
              <a:t> Diameter </a:t>
            </a:r>
            <a:r>
              <a:rPr lang="en-US" sz="2000" b="0">
                <a:solidFill>
                  <a:schemeClr val="tx1"/>
                </a:solidFill>
                <a:sym typeface="Symbol" pitchFamily="18" charset="2"/>
              </a:rPr>
              <a:t></a:t>
            </a:r>
            <a:r>
              <a:rPr lang="en-US" sz="2000" b="0">
                <a:solidFill>
                  <a:schemeClr val="tx1"/>
                </a:solidFill>
              </a:rPr>
              <a:t> farthest pair</a:t>
            </a:r>
            <a:br>
              <a:rPr lang="en-US" sz="2000" b="0">
                <a:solidFill>
                  <a:schemeClr val="tx1"/>
                </a:solidFill>
              </a:rPr>
            </a:br>
            <a:r>
              <a:rPr lang="en-US" sz="2000" b="0">
                <a:solidFill>
                  <a:schemeClr val="tx1"/>
                </a:solidFill>
              </a:rPr>
              <a:t/>
            </a:r>
            <a:br>
              <a:rPr lang="en-US" sz="2000" b="0">
                <a:solidFill>
                  <a:schemeClr val="tx1"/>
                </a:solidFill>
              </a:rPr>
            </a:br>
            <a:endParaRPr lang="en-US" sz="2000" b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000" b="0">
                <a:solidFill>
                  <a:schemeClr val="tx1"/>
                </a:solidFill>
              </a:rPr>
              <a:t>  Linear separability</a:t>
            </a:r>
            <a:br>
              <a:rPr lang="en-US" sz="2000" b="0">
                <a:solidFill>
                  <a:schemeClr val="tx1"/>
                </a:solidFill>
              </a:rPr>
            </a:br>
            <a:r>
              <a:rPr lang="en-US" sz="2000" b="0">
                <a:solidFill>
                  <a:schemeClr val="tx1"/>
                </a:solidFill>
              </a:rPr>
              <a:t/>
            </a:r>
            <a:br>
              <a:rPr lang="en-US" sz="2000" b="0">
                <a:solidFill>
                  <a:schemeClr val="tx1"/>
                </a:solidFill>
              </a:rPr>
            </a:br>
            <a:endParaRPr lang="en-US" sz="2000" b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000" b="0">
                <a:solidFill>
                  <a:schemeClr val="tx1"/>
                </a:solidFill>
              </a:rPr>
              <a:t>  Convex Layers:</a:t>
            </a:r>
            <a:br>
              <a:rPr lang="en-US" sz="2000" b="0">
                <a:solidFill>
                  <a:schemeClr val="tx1"/>
                </a:solidFill>
              </a:rPr>
            </a:br>
            <a:r>
              <a:rPr lang="en-US" sz="2000" b="0">
                <a:solidFill>
                  <a:schemeClr val="tx1"/>
                </a:solidFill>
              </a:rPr>
              <a:t/>
            </a:r>
            <a:br>
              <a:rPr lang="en-US" sz="2000" b="0">
                <a:solidFill>
                  <a:schemeClr val="tx1"/>
                </a:solidFill>
              </a:rPr>
            </a:br>
            <a:endParaRPr lang="en-US" sz="2000" b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endParaRPr lang="en-US" sz="2000" b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endParaRPr lang="en-US" sz="2000" b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sz="2000" b="0">
                <a:solidFill>
                  <a:schemeClr val="tx1"/>
                </a:solidFill>
              </a:rPr>
              <a:t>  Other related problems:    </a:t>
            </a:r>
            <a:r>
              <a:rPr lang="en-US" sz="2000" b="0">
                <a:solidFill>
                  <a:srgbClr val="0000FF"/>
                </a:solidFill>
              </a:rPr>
              <a:t>Smallest enclosing circle</a:t>
            </a:r>
            <a:r>
              <a:rPr lang="en-US" sz="2000" b="0">
                <a:solidFill>
                  <a:srgbClr val="FF5050"/>
                </a:solidFill>
              </a:rPr>
              <a:t/>
            </a:r>
            <a:br>
              <a:rPr lang="en-US" sz="2000" b="0">
                <a:solidFill>
                  <a:srgbClr val="FF5050"/>
                </a:solidFill>
              </a:rPr>
            </a:br>
            <a:r>
              <a:rPr lang="en-US" sz="2000" b="0">
                <a:solidFill>
                  <a:srgbClr val="FF5050"/>
                </a:solidFill>
              </a:rPr>
              <a:t>   O(n) time  by Megiddo-Dyer’s prune-&amp;-search technique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5334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Some Applications of Convex Hull</a:t>
            </a:r>
          </a:p>
        </p:txBody>
      </p:sp>
      <p:sp>
        <p:nvSpPr>
          <p:cNvPr id="222212" name="Oval 4"/>
          <p:cNvSpPr>
            <a:spLocks noChangeArrowheads="1"/>
          </p:cNvSpPr>
          <p:nvPr/>
        </p:nvSpPr>
        <p:spPr bwMode="auto">
          <a:xfrm>
            <a:off x="4191000" y="990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4038600" y="121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4800600" y="838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4343400" y="1371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5029200" y="1524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4572000" y="1143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5064125" y="23336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>
            <a:off x="3810000" y="1143000"/>
            <a:ext cx="16764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 flipV="1">
            <a:off x="4987925" y="2105025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2221" name="Oval 13"/>
          <p:cNvSpPr>
            <a:spLocks noChangeArrowheads="1"/>
          </p:cNvSpPr>
          <p:nvPr/>
        </p:nvSpPr>
        <p:spPr bwMode="auto">
          <a:xfrm>
            <a:off x="4648200" y="1600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2" name="Oval 14"/>
          <p:cNvSpPr>
            <a:spLocks noChangeArrowheads="1"/>
          </p:cNvSpPr>
          <p:nvPr/>
        </p:nvSpPr>
        <p:spPr bwMode="auto">
          <a:xfrm>
            <a:off x="5216525" y="24860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3" name="Oval 15"/>
          <p:cNvSpPr>
            <a:spLocks noChangeArrowheads="1"/>
          </p:cNvSpPr>
          <p:nvPr/>
        </p:nvSpPr>
        <p:spPr bwMode="auto">
          <a:xfrm>
            <a:off x="5064125" y="21050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4" name="Oval 16"/>
          <p:cNvSpPr>
            <a:spLocks noChangeArrowheads="1"/>
          </p:cNvSpPr>
          <p:nvPr/>
        </p:nvSpPr>
        <p:spPr bwMode="auto">
          <a:xfrm>
            <a:off x="5216525" y="21812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5" name="Oval 17"/>
          <p:cNvSpPr>
            <a:spLocks noChangeArrowheads="1"/>
          </p:cNvSpPr>
          <p:nvPr/>
        </p:nvSpPr>
        <p:spPr bwMode="auto">
          <a:xfrm>
            <a:off x="5445125" y="22574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6" name="Oval 18"/>
          <p:cNvSpPr>
            <a:spLocks noChangeArrowheads="1"/>
          </p:cNvSpPr>
          <p:nvPr/>
        </p:nvSpPr>
        <p:spPr bwMode="auto">
          <a:xfrm>
            <a:off x="5749925" y="21812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7" name="Oval 19"/>
          <p:cNvSpPr>
            <a:spLocks noChangeArrowheads="1"/>
          </p:cNvSpPr>
          <p:nvPr/>
        </p:nvSpPr>
        <p:spPr bwMode="auto">
          <a:xfrm>
            <a:off x="5978525" y="20288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8" name="Oval 20"/>
          <p:cNvSpPr>
            <a:spLocks noChangeArrowheads="1"/>
          </p:cNvSpPr>
          <p:nvPr/>
        </p:nvSpPr>
        <p:spPr bwMode="auto">
          <a:xfrm flipV="1">
            <a:off x="5597525" y="20288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9" name="Oval 21"/>
          <p:cNvSpPr>
            <a:spLocks noChangeArrowheads="1"/>
          </p:cNvSpPr>
          <p:nvPr/>
        </p:nvSpPr>
        <p:spPr bwMode="auto">
          <a:xfrm>
            <a:off x="5368925" y="2638425"/>
            <a:ext cx="76200" cy="762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30" name="Oval 22"/>
          <p:cNvSpPr>
            <a:spLocks noChangeArrowheads="1"/>
          </p:cNvSpPr>
          <p:nvPr/>
        </p:nvSpPr>
        <p:spPr bwMode="auto">
          <a:xfrm>
            <a:off x="5521325" y="2790825"/>
            <a:ext cx="76200" cy="762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31" name="Oval 23"/>
          <p:cNvSpPr>
            <a:spLocks noChangeArrowheads="1"/>
          </p:cNvSpPr>
          <p:nvPr/>
        </p:nvSpPr>
        <p:spPr bwMode="auto">
          <a:xfrm>
            <a:off x="5902325" y="2867025"/>
            <a:ext cx="76200" cy="762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32" name="Oval 24"/>
          <p:cNvSpPr>
            <a:spLocks noChangeArrowheads="1"/>
          </p:cNvSpPr>
          <p:nvPr/>
        </p:nvSpPr>
        <p:spPr bwMode="auto">
          <a:xfrm>
            <a:off x="6130925" y="2333625"/>
            <a:ext cx="76200" cy="762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33" name="Oval 25"/>
          <p:cNvSpPr>
            <a:spLocks noChangeArrowheads="1"/>
          </p:cNvSpPr>
          <p:nvPr/>
        </p:nvSpPr>
        <p:spPr bwMode="auto">
          <a:xfrm>
            <a:off x="5673725" y="2638425"/>
            <a:ext cx="76200" cy="762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34" name="Oval 26"/>
          <p:cNvSpPr>
            <a:spLocks noChangeArrowheads="1"/>
          </p:cNvSpPr>
          <p:nvPr/>
        </p:nvSpPr>
        <p:spPr bwMode="auto">
          <a:xfrm>
            <a:off x="6054725" y="2562225"/>
            <a:ext cx="76200" cy="762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35" name="Freeform 27"/>
          <p:cNvSpPr>
            <a:spLocks/>
          </p:cNvSpPr>
          <p:nvPr/>
        </p:nvSpPr>
        <p:spPr bwMode="auto">
          <a:xfrm>
            <a:off x="3429000" y="2971800"/>
            <a:ext cx="1593850" cy="1158875"/>
          </a:xfrm>
          <a:custGeom>
            <a:avLst/>
            <a:gdLst>
              <a:gd name="T0" fmla="*/ 0 w 1004"/>
              <a:gd name="T1" fmla="*/ 393 h 730"/>
              <a:gd name="T2" fmla="*/ 147 w 1004"/>
              <a:gd name="T3" fmla="*/ 147 h 730"/>
              <a:gd name="T4" fmla="*/ 582 w 1004"/>
              <a:gd name="T5" fmla="*/ 0 h 730"/>
              <a:gd name="T6" fmla="*/ 1004 w 1004"/>
              <a:gd name="T7" fmla="*/ 393 h 730"/>
              <a:gd name="T8" fmla="*/ 759 w 1004"/>
              <a:gd name="T9" fmla="*/ 723 h 730"/>
              <a:gd name="T10" fmla="*/ 337 w 1004"/>
              <a:gd name="T11" fmla="*/ 730 h 730"/>
              <a:gd name="T12" fmla="*/ 0 w 1004"/>
              <a:gd name="T13" fmla="*/ 393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4" h="730">
                <a:moveTo>
                  <a:pt x="0" y="393"/>
                </a:moveTo>
                <a:lnTo>
                  <a:pt x="147" y="147"/>
                </a:lnTo>
                <a:lnTo>
                  <a:pt x="582" y="0"/>
                </a:lnTo>
                <a:lnTo>
                  <a:pt x="1004" y="393"/>
                </a:lnTo>
                <a:lnTo>
                  <a:pt x="759" y="723"/>
                </a:lnTo>
                <a:lnTo>
                  <a:pt x="337" y="730"/>
                </a:lnTo>
                <a:lnTo>
                  <a:pt x="0" y="393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2236" name="Freeform 28"/>
          <p:cNvSpPr>
            <a:spLocks/>
          </p:cNvSpPr>
          <p:nvPr/>
        </p:nvSpPr>
        <p:spPr bwMode="auto">
          <a:xfrm>
            <a:off x="3651250" y="3216275"/>
            <a:ext cx="1071563" cy="700088"/>
          </a:xfrm>
          <a:custGeom>
            <a:avLst/>
            <a:gdLst>
              <a:gd name="T0" fmla="*/ 0 w 675"/>
              <a:gd name="T1" fmla="*/ 196 h 441"/>
              <a:gd name="T2" fmla="*/ 239 w 675"/>
              <a:gd name="T3" fmla="*/ 0 h 441"/>
              <a:gd name="T4" fmla="*/ 583 w 675"/>
              <a:gd name="T5" fmla="*/ 42 h 441"/>
              <a:gd name="T6" fmla="*/ 675 w 675"/>
              <a:gd name="T7" fmla="*/ 239 h 441"/>
              <a:gd name="T8" fmla="*/ 442 w 675"/>
              <a:gd name="T9" fmla="*/ 429 h 441"/>
              <a:gd name="T10" fmla="*/ 203 w 675"/>
              <a:gd name="T11" fmla="*/ 441 h 441"/>
              <a:gd name="T12" fmla="*/ 0 w 675"/>
              <a:gd name="T13" fmla="*/ 196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5" h="441">
                <a:moveTo>
                  <a:pt x="0" y="196"/>
                </a:moveTo>
                <a:lnTo>
                  <a:pt x="239" y="0"/>
                </a:lnTo>
                <a:lnTo>
                  <a:pt x="583" y="42"/>
                </a:lnTo>
                <a:lnTo>
                  <a:pt x="675" y="239"/>
                </a:lnTo>
                <a:lnTo>
                  <a:pt x="442" y="429"/>
                </a:lnTo>
                <a:lnTo>
                  <a:pt x="203" y="441"/>
                </a:lnTo>
                <a:lnTo>
                  <a:pt x="0" y="196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2237" name="Freeform 29"/>
          <p:cNvSpPr>
            <a:spLocks/>
          </p:cNvSpPr>
          <p:nvPr/>
        </p:nvSpPr>
        <p:spPr bwMode="auto">
          <a:xfrm>
            <a:off x="3865563" y="3351213"/>
            <a:ext cx="700087" cy="400050"/>
          </a:xfrm>
          <a:custGeom>
            <a:avLst/>
            <a:gdLst>
              <a:gd name="T0" fmla="*/ 0 w 441"/>
              <a:gd name="T1" fmla="*/ 111 h 252"/>
              <a:gd name="T2" fmla="*/ 62 w 441"/>
              <a:gd name="T3" fmla="*/ 19 h 252"/>
              <a:gd name="T4" fmla="*/ 350 w 441"/>
              <a:gd name="T5" fmla="*/ 0 h 252"/>
              <a:gd name="T6" fmla="*/ 441 w 441"/>
              <a:gd name="T7" fmla="*/ 105 h 252"/>
              <a:gd name="T8" fmla="*/ 399 w 441"/>
              <a:gd name="T9" fmla="*/ 203 h 252"/>
              <a:gd name="T10" fmla="*/ 301 w 441"/>
              <a:gd name="T11" fmla="*/ 252 h 252"/>
              <a:gd name="T12" fmla="*/ 62 w 441"/>
              <a:gd name="T13" fmla="*/ 252 h 252"/>
              <a:gd name="T14" fmla="*/ 0 w 441"/>
              <a:gd name="T15" fmla="*/ 1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252">
                <a:moveTo>
                  <a:pt x="0" y="111"/>
                </a:moveTo>
                <a:lnTo>
                  <a:pt x="62" y="19"/>
                </a:lnTo>
                <a:lnTo>
                  <a:pt x="350" y="0"/>
                </a:lnTo>
                <a:lnTo>
                  <a:pt x="441" y="105"/>
                </a:lnTo>
                <a:lnTo>
                  <a:pt x="399" y="203"/>
                </a:lnTo>
                <a:lnTo>
                  <a:pt x="301" y="252"/>
                </a:lnTo>
                <a:lnTo>
                  <a:pt x="62" y="252"/>
                </a:lnTo>
                <a:lnTo>
                  <a:pt x="0" y="111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2238" name="Freeform 30"/>
          <p:cNvSpPr>
            <a:spLocks/>
          </p:cNvSpPr>
          <p:nvPr/>
        </p:nvSpPr>
        <p:spPr bwMode="auto">
          <a:xfrm>
            <a:off x="4021138" y="3449638"/>
            <a:ext cx="400050" cy="134937"/>
          </a:xfrm>
          <a:custGeom>
            <a:avLst/>
            <a:gdLst>
              <a:gd name="T0" fmla="*/ 0 w 252"/>
              <a:gd name="T1" fmla="*/ 49 h 85"/>
              <a:gd name="T2" fmla="*/ 160 w 252"/>
              <a:gd name="T3" fmla="*/ 0 h 85"/>
              <a:gd name="T4" fmla="*/ 252 w 252"/>
              <a:gd name="T5" fmla="*/ 85 h 85"/>
              <a:gd name="T6" fmla="*/ 0 w 252"/>
              <a:gd name="T7" fmla="*/ 4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" h="85">
                <a:moveTo>
                  <a:pt x="0" y="49"/>
                </a:moveTo>
                <a:lnTo>
                  <a:pt x="160" y="0"/>
                </a:lnTo>
                <a:lnTo>
                  <a:pt x="252" y="85"/>
                </a:lnTo>
                <a:lnTo>
                  <a:pt x="0" y="49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2239" name="Oval 31"/>
          <p:cNvSpPr>
            <a:spLocks noChangeArrowheads="1"/>
          </p:cNvSpPr>
          <p:nvPr/>
        </p:nvSpPr>
        <p:spPr bwMode="auto">
          <a:xfrm>
            <a:off x="4302125" y="29432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0" name="Oval 32"/>
          <p:cNvSpPr>
            <a:spLocks noChangeArrowheads="1"/>
          </p:cNvSpPr>
          <p:nvPr/>
        </p:nvSpPr>
        <p:spPr bwMode="auto">
          <a:xfrm>
            <a:off x="4987925" y="35528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1" name="Oval 33"/>
          <p:cNvSpPr>
            <a:spLocks noChangeArrowheads="1"/>
          </p:cNvSpPr>
          <p:nvPr/>
        </p:nvSpPr>
        <p:spPr bwMode="auto">
          <a:xfrm>
            <a:off x="3616325" y="31718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2" name="Oval 34"/>
          <p:cNvSpPr>
            <a:spLocks noChangeArrowheads="1"/>
          </p:cNvSpPr>
          <p:nvPr/>
        </p:nvSpPr>
        <p:spPr bwMode="auto">
          <a:xfrm>
            <a:off x="3387725" y="35528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3" name="Oval 35"/>
          <p:cNvSpPr>
            <a:spLocks noChangeArrowheads="1"/>
          </p:cNvSpPr>
          <p:nvPr/>
        </p:nvSpPr>
        <p:spPr bwMode="auto">
          <a:xfrm>
            <a:off x="3921125" y="40862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4" name="Oval 36"/>
          <p:cNvSpPr>
            <a:spLocks noChangeArrowheads="1"/>
          </p:cNvSpPr>
          <p:nvPr/>
        </p:nvSpPr>
        <p:spPr bwMode="auto">
          <a:xfrm>
            <a:off x="4606925" y="40862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5" name="Oval 37"/>
          <p:cNvSpPr>
            <a:spLocks noChangeArrowheads="1"/>
          </p:cNvSpPr>
          <p:nvPr/>
        </p:nvSpPr>
        <p:spPr bwMode="auto">
          <a:xfrm>
            <a:off x="4530725" y="32480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6" name="Oval 38"/>
          <p:cNvSpPr>
            <a:spLocks noChangeArrowheads="1"/>
          </p:cNvSpPr>
          <p:nvPr/>
        </p:nvSpPr>
        <p:spPr bwMode="auto">
          <a:xfrm>
            <a:off x="3997325" y="31718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7" name="Oval 39"/>
          <p:cNvSpPr>
            <a:spLocks noChangeArrowheads="1"/>
          </p:cNvSpPr>
          <p:nvPr/>
        </p:nvSpPr>
        <p:spPr bwMode="auto">
          <a:xfrm>
            <a:off x="3616325" y="34766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8" name="Oval 40"/>
          <p:cNvSpPr>
            <a:spLocks noChangeArrowheads="1"/>
          </p:cNvSpPr>
          <p:nvPr/>
        </p:nvSpPr>
        <p:spPr bwMode="auto">
          <a:xfrm>
            <a:off x="3921125" y="38576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49" name="Oval 41"/>
          <p:cNvSpPr>
            <a:spLocks noChangeArrowheads="1"/>
          </p:cNvSpPr>
          <p:nvPr/>
        </p:nvSpPr>
        <p:spPr bwMode="auto">
          <a:xfrm>
            <a:off x="4302125" y="38576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0" name="Oval 42"/>
          <p:cNvSpPr>
            <a:spLocks noChangeArrowheads="1"/>
          </p:cNvSpPr>
          <p:nvPr/>
        </p:nvSpPr>
        <p:spPr bwMode="auto">
          <a:xfrm>
            <a:off x="4378325" y="33242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1" name="Oval 43"/>
          <p:cNvSpPr>
            <a:spLocks noChangeArrowheads="1"/>
          </p:cNvSpPr>
          <p:nvPr/>
        </p:nvSpPr>
        <p:spPr bwMode="auto">
          <a:xfrm>
            <a:off x="4530725" y="34766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2" name="Oval 44"/>
          <p:cNvSpPr>
            <a:spLocks noChangeArrowheads="1"/>
          </p:cNvSpPr>
          <p:nvPr/>
        </p:nvSpPr>
        <p:spPr bwMode="auto">
          <a:xfrm>
            <a:off x="4454525" y="36290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3" name="Oval 45"/>
          <p:cNvSpPr>
            <a:spLocks noChangeArrowheads="1"/>
          </p:cNvSpPr>
          <p:nvPr/>
        </p:nvSpPr>
        <p:spPr bwMode="auto">
          <a:xfrm>
            <a:off x="4302125" y="37052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4" name="Oval 46"/>
          <p:cNvSpPr>
            <a:spLocks noChangeArrowheads="1"/>
          </p:cNvSpPr>
          <p:nvPr/>
        </p:nvSpPr>
        <p:spPr bwMode="auto">
          <a:xfrm>
            <a:off x="4683125" y="35528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5" name="Oval 47"/>
          <p:cNvSpPr>
            <a:spLocks noChangeArrowheads="1"/>
          </p:cNvSpPr>
          <p:nvPr/>
        </p:nvSpPr>
        <p:spPr bwMode="auto">
          <a:xfrm>
            <a:off x="3921125" y="37052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6" name="Oval 48"/>
          <p:cNvSpPr>
            <a:spLocks noChangeArrowheads="1"/>
          </p:cNvSpPr>
          <p:nvPr/>
        </p:nvSpPr>
        <p:spPr bwMode="auto">
          <a:xfrm>
            <a:off x="3844925" y="34766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7" name="Oval 49"/>
          <p:cNvSpPr>
            <a:spLocks noChangeArrowheads="1"/>
          </p:cNvSpPr>
          <p:nvPr/>
        </p:nvSpPr>
        <p:spPr bwMode="auto">
          <a:xfrm>
            <a:off x="3921125" y="33242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8" name="Oval 50"/>
          <p:cNvSpPr>
            <a:spLocks noChangeArrowheads="1"/>
          </p:cNvSpPr>
          <p:nvPr/>
        </p:nvSpPr>
        <p:spPr bwMode="auto">
          <a:xfrm>
            <a:off x="3997325" y="34766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59" name="Oval 51"/>
          <p:cNvSpPr>
            <a:spLocks noChangeArrowheads="1"/>
          </p:cNvSpPr>
          <p:nvPr/>
        </p:nvSpPr>
        <p:spPr bwMode="auto">
          <a:xfrm>
            <a:off x="4378325" y="35528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0" name="Oval 52"/>
          <p:cNvSpPr>
            <a:spLocks noChangeArrowheads="1"/>
          </p:cNvSpPr>
          <p:nvPr/>
        </p:nvSpPr>
        <p:spPr bwMode="auto">
          <a:xfrm>
            <a:off x="4225925" y="34004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1" name="Oval 53"/>
          <p:cNvSpPr>
            <a:spLocks noChangeArrowheads="1"/>
          </p:cNvSpPr>
          <p:nvPr/>
        </p:nvSpPr>
        <p:spPr bwMode="auto">
          <a:xfrm>
            <a:off x="5029200" y="1143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2" name="Oval 54"/>
          <p:cNvSpPr>
            <a:spLocks noChangeArrowheads="1"/>
          </p:cNvSpPr>
          <p:nvPr/>
        </p:nvSpPr>
        <p:spPr bwMode="auto">
          <a:xfrm>
            <a:off x="2667000" y="5181600"/>
            <a:ext cx="1524000" cy="1524000"/>
          </a:xfrm>
          <a:prstGeom prst="ellipse">
            <a:avLst/>
          </a:prstGeom>
          <a:noFill/>
          <a:ln w="190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3" name="Oval 55"/>
          <p:cNvSpPr>
            <a:spLocks noChangeArrowheads="1"/>
          </p:cNvSpPr>
          <p:nvPr/>
        </p:nvSpPr>
        <p:spPr bwMode="auto">
          <a:xfrm>
            <a:off x="4953000" y="990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4" name="Oval 56"/>
          <p:cNvSpPr>
            <a:spLocks noChangeArrowheads="1"/>
          </p:cNvSpPr>
          <p:nvPr/>
        </p:nvSpPr>
        <p:spPr bwMode="auto">
          <a:xfrm>
            <a:off x="3200400" y="5715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5" name="Oval 57"/>
          <p:cNvSpPr>
            <a:spLocks noChangeArrowheads="1"/>
          </p:cNvSpPr>
          <p:nvPr/>
        </p:nvSpPr>
        <p:spPr bwMode="auto">
          <a:xfrm>
            <a:off x="3581400" y="5943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6" name="Oval 58"/>
          <p:cNvSpPr>
            <a:spLocks noChangeArrowheads="1"/>
          </p:cNvSpPr>
          <p:nvPr/>
        </p:nvSpPr>
        <p:spPr bwMode="auto">
          <a:xfrm>
            <a:off x="3429000" y="6248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7" name="Oval 59"/>
          <p:cNvSpPr>
            <a:spLocks noChangeArrowheads="1"/>
          </p:cNvSpPr>
          <p:nvPr/>
        </p:nvSpPr>
        <p:spPr bwMode="auto">
          <a:xfrm>
            <a:off x="3124200" y="6019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8" name="Oval 60"/>
          <p:cNvSpPr>
            <a:spLocks noChangeArrowheads="1"/>
          </p:cNvSpPr>
          <p:nvPr/>
        </p:nvSpPr>
        <p:spPr bwMode="auto">
          <a:xfrm>
            <a:off x="3505200" y="5638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69" name="Oval 61"/>
          <p:cNvSpPr>
            <a:spLocks noChangeArrowheads="1"/>
          </p:cNvSpPr>
          <p:nvPr/>
        </p:nvSpPr>
        <p:spPr bwMode="auto">
          <a:xfrm>
            <a:off x="3886200" y="5943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70" name="Oval 62"/>
          <p:cNvSpPr>
            <a:spLocks noChangeArrowheads="1"/>
          </p:cNvSpPr>
          <p:nvPr/>
        </p:nvSpPr>
        <p:spPr bwMode="auto">
          <a:xfrm>
            <a:off x="2895600" y="556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71" name="Oval 63"/>
          <p:cNvSpPr>
            <a:spLocks noChangeArrowheads="1"/>
          </p:cNvSpPr>
          <p:nvPr/>
        </p:nvSpPr>
        <p:spPr bwMode="auto">
          <a:xfrm>
            <a:off x="2667000" y="6172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72" name="Oval 64"/>
          <p:cNvSpPr>
            <a:spLocks noChangeArrowheads="1"/>
          </p:cNvSpPr>
          <p:nvPr/>
        </p:nvSpPr>
        <p:spPr bwMode="auto">
          <a:xfrm>
            <a:off x="3886200" y="6477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73" name="Oval 65"/>
          <p:cNvSpPr>
            <a:spLocks noChangeArrowheads="1"/>
          </p:cNvSpPr>
          <p:nvPr/>
        </p:nvSpPr>
        <p:spPr bwMode="auto">
          <a:xfrm>
            <a:off x="3810000" y="5257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35" name="Group 3"/>
          <p:cNvGrpSpPr>
            <a:grpSpLocks/>
          </p:cNvGrpSpPr>
          <p:nvPr/>
        </p:nvGrpSpPr>
        <p:grpSpPr bwMode="auto">
          <a:xfrm>
            <a:off x="609600" y="3352800"/>
            <a:ext cx="7696200" cy="2514600"/>
            <a:chOff x="384" y="2112"/>
            <a:chExt cx="4848" cy="1584"/>
          </a:xfrm>
        </p:grpSpPr>
        <p:sp>
          <p:nvSpPr>
            <p:cNvPr id="223236" name="Rectangle 4"/>
            <p:cNvSpPr>
              <a:spLocks noChangeArrowheads="1"/>
            </p:cNvSpPr>
            <p:nvPr/>
          </p:nvSpPr>
          <p:spPr bwMode="auto">
            <a:xfrm>
              <a:off x="384" y="2112"/>
              <a:ext cx="4848" cy="158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3237" name="Text Box 5"/>
            <p:cNvSpPr txBox="1">
              <a:spLocks noChangeArrowheads="1"/>
            </p:cNvSpPr>
            <p:nvPr/>
          </p:nvSpPr>
          <p:spPr bwMode="auto">
            <a:xfrm>
              <a:off x="384" y="2112"/>
              <a:ext cx="456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</a:rPr>
                <a:t>FACT</a:t>
              </a:r>
              <a:r>
                <a:rPr lang="en-US" sz="2400" b="0">
                  <a:solidFill>
                    <a:schemeClr val="tx1"/>
                  </a:solidFill>
                </a:rPr>
                <a:t>:  </a:t>
              </a:r>
              <a:r>
                <a:rPr lang="en-US" sz="2000" b="0">
                  <a:solidFill>
                    <a:schemeClr val="tx1"/>
                  </a:solidFill>
                </a:rPr>
                <a:t>Farthest pair of S is realized by a pair of vertices of CH(S).</a:t>
              </a:r>
            </a:p>
            <a:p>
              <a:pPr algn="l"/>
              <a:endParaRPr lang="en-US" sz="2000" b="0">
                <a:solidFill>
                  <a:schemeClr val="tx1"/>
                </a:solidFill>
              </a:endParaRPr>
            </a:p>
            <a:p>
              <a:pPr algn="l"/>
              <a:r>
                <a:rPr lang="en-US" sz="2000" b="0" u="sng">
                  <a:solidFill>
                    <a:schemeClr val="tx1"/>
                  </a:solidFill>
                </a:rPr>
                <a:t>Proof</a:t>
              </a:r>
              <a:r>
                <a:rPr lang="en-US" sz="2000" b="0">
                  <a:solidFill>
                    <a:schemeClr val="tx1"/>
                  </a:solidFill>
                </a:rPr>
                <a:t>: </a:t>
              </a:r>
            </a:p>
          </p:txBody>
        </p:sp>
        <p:sp>
          <p:nvSpPr>
            <p:cNvPr id="223238" name="Line 6"/>
            <p:cNvSpPr>
              <a:spLocks noChangeShapeType="1"/>
            </p:cNvSpPr>
            <p:nvPr/>
          </p:nvSpPr>
          <p:spPr bwMode="auto">
            <a:xfrm flipV="1">
              <a:off x="3072" y="2736"/>
              <a:ext cx="1008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39" name="Rectangle 7"/>
            <p:cNvSpPr>
              <a:spLocks noChangeArrowheads="1"/>
            </p:cNvSpPr>
            <p:nvPr/>
          </p:nvSpPr>
          <p:spPr bwMode="auto">
            <a:xfrm>
              <a:off x="3552" y="2976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p</a:t>
              </a:r>
              <a:r>
                <a:rPr lang="en-US" sz="2000" b="0" baseline="-25000">
                  <a:solidFill>
                    <a:srgbClr val="0000FF"/>
                  </a:solidFill>
                </a:rPr>
                <a:t>j</a:t>
              </a:r>
            </a:p>
          </p:txBody>
        </p:sp>
        <p:sp>
          <p:nvSpPr>
            <p:cNvPr id="223240" name="Rectangle 8"/>
            <p:cNvSpPr>
              <a:spLocks noChangeArrowheads="1"/>
            </p:cNvSpPr>
            <p:nvPr/>
          </p:nvSpPr>
          <p:spPr bwMode="auto">
            <a:xfrm>
              <a:off x="3034" y="242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p</a:t>
              </a:r>
              <a:r>
                <a:rPr lang="en-US" sz="2000" b="0" baseline="-25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23241" name="Line 9"/>
            <p:cNvSpPr>
              <a:spLocks noChangeShapeType="1"/>
            </p:cNvSpPr>
            <p:nvPr/>
          </p:nvSpPr>
          <p:spPr bwMode="auto">
            <a:xfrm flipV="1">
              <a:off x="2736" y="2352"/>
              <a:ext cx="1008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42" name="Freeform 10"/>
            <p:cNvSpPr>
              <a:spLocks/>
            </p:cNvSpPr>
            <p:nvPr/>
          </p:nvSpPr>
          <p:spPr bwMode="auto">
            <a:xfrm>
              <a:off x="3264" y="2592"/>
              <a:ext cx="432" cy="484"/>
            </a:xfrm>
            <a:custGeom>
              <a:avLst/>
              <a:gdLst>
                <a:gd name="T0" fmla="*/ 23 w 432"/>
                <a:gd name="T1" fmla="*/ 18 h 484"/>
                <a:gd name="T2" fmla="*/ 288 w 432"/>
                <a:gd name="T3" fmla="*/ 0 h 484"/>
                <a:gd name="T4" fmla="*/ 432 w 432"/>
                <a:gd name="T5" fmla="*/ 144 h 484"/>
                <a:gd name="T6" fmla="*/ 275 w 432"/>
                <a:gd name="T7" fmla="*/ 484 h 484"/>
                <a:gd name="T8" fmla="*/ 48 w 432"/>
                <a:gd name="T9" fmla="*/ 432 h 484"/>
                <a:gd name="T10" fmla="*/ 0 w 432"/>
                <a:gd name="T11" fmla="*/ 288 h 484"/>
                <a:gd name="T12" fmla="*/ 11 w 432"/>
                <a:gd name="T13" fmla="*/ 18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484">
                  <a:moveTo>
                    <a:pt x="23" y="18"/>
                  </a:moveTo>
                  <a:lnTo>
                    <a:pt x="288" y="0"/>
                  </a:lnTo>
                  <a:lnTo>
                    <a:pt x="432" y="144"/>
                  </a:lnTo>
                  <a:lnTo>
                    <a:pt x="275" y="484"/>
                  </a:lnTo>
                  <a:lnTo>
                    <a:pt x="48" y="432"/>
                  </a:lnTo>
                  <a:lnTo>
                    <a:pt x="0" y="288"/>
                  </a:lnTo>
                  <a:lnTo>
                    <a:pt x="11" y="18"/>
                  </a:lnTo>
                </a:path>
              </a:pathLst>
            </a:custGeom>
            <a:solidFill>
              <a:srgbClr val="CCFF66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43" name="Rectangle 11"/>
            <p:cNvSpPr>
              <a:spLocks noChangeArrowheads="1"/>
            </p:cNvSpPr>
            <p:nvPr/>
          </p:nvSpPr>
          <p:spPr bwMode="auto">
            <a:xfrm rot="-1999388">
              <a:off x="3216" y="2688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0">
                  <a:solidFill>
                    <a:srgbClr val="0000FF"/>
                  </a:solidFill>
                </a:rPr>
                <a:t>CH(S)</a:t>
              </a:r>
            </a:p>
          </p:txBody>
        </p:sp>
        <p:sp>
          <p:nvSpPr>
            <p:cNvPr id="223244" name="Freeform 12"/>
            <p:cNvSpPr>
              <a:spLocks/>
            </p:cNvSpPr>
            <p:nvPr/>
          </p:nvSpPr>
          <p:spPr bwMode="auto">
            <a:xfrm>
              <a:off x="1066" y="2470"/>
              <a:ext cx="1200" cy="808"/>
            </a:xfrm>
            <a:custGeom>
              <a:avLst/>
              <a:gdLst>
                <a:gd name="T0" fmla="*/ 107 w 1200"/>
                <a:gd name="T1" fmla="*/ 808 h 808"/>
                <a:gd name="T2" fmla="*/ 1200 w 1200"/>
                <a:gd name="T3" fmla="*/ 192 h 808"/>
                <a:gd name="T4" fmla="*/ 1056 w 1200"/>
                <a:gd name="T5" fmla="*/ 48 h 808"/>
                <a:gd name="T6" fmla="*/ 720 w 1200"/>
                <a:gd name="T7" fmla="*/ 0 h 808"/>
                <a:gd name="T8" fmla="*/ 480 w 1200"/>
                <a:gd name="T9" fmla="*/ 0 h 808"/>
                <a:gd name="T10" fmla="*/ 144 w 1200"/>
                <a:gd name="T11" fmla="*/ 48 h 808"/>
                <a:gd name="T12" fmla="*/ 0 w 1200"/>
                <a:gd name="T13" fmla="*/ 240 h 808"/>
                <a:gd name="T14" fmla="*/ 0 w 1200"/>
                <a:gd name="T15" fmla="*/ 432 h 808"/>
                <a:gd name="T16" fmla="*/ 107 w 1200"/>
                <a:gd name="T17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808">
                  <a:moveTo>
                    <a:pt x="107" y="808"/>
                  </a:moveTo>
                  <a:lnTo>
                    <a:pt x="1200" y="192"/>
                  </a:lnTo>
                  <a:lnTo>
                    <a:pt x="1056" y="48"/>
                  </a:lnTo>
                  <a:lnTo>
                    <a:pt x="720" y="0"/>
                  </a:lnTo>
                  <a:lnTo>
                    <a:pt x="480" y="0"/>
                  </a:lnTo>
                  <a:lnTo>
                    <a:pt x="144" y="48"/>
                  </a:lnTo>
                  <a:lnTo>
                    <a:pt x="0" y="240"/>
                  </a:lnTo>
                  <a:lnTo>
                    <a:pt x="0" y="432"/>
                  </a:lnTo>
                  <a:lnTo>
                    <a:pt x="107" y="808"/>
                  </a:lnTo>
                  <a:close/>
                </a:path>
              </a:pathLst>
            </a:cu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V="1">
              <a:off x="1162" y="2662"/>
              <a:ext cx="1104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46" name="Freeform 14"/>
            <p:cNvSpPr>
              <a:spLocks/>
            </p:cNvSpPr>
            <p:nvPr/>
          </p:nvSpPr>
          <p:spPr bwMode="auto">
            <a:xfrm>
              <a:off x="1258" y="2758"/>
              <a:ext cx="196" cy="359"/>
            </a:xfrm>
            <a:custGeom>
              <a:avLst/>
              <a:gdLst>
                <a:gd name="T0" fmla="*/ 0 w 196"/>
                <a:gd name="T1" fmla="*/ 0 h 359"/>
                <a:gd name="T2" fmla="*/ 196 w 196"/>
                <a:gd name="T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59">
                  <a:moveTo>
                    <a:pt x="0" y="0"/>
                  </a:moveTo>
                  <a:lnTo>
                    <a:pt x="196" y="359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>
              <a:off x="1258" y="2758"/>
              <a:ext cx="816" cy="24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48" name="Freeform 16"/>
            <p:cNvSpPr>
              <a:spLocks/>
            </p:cNvSpPr>
            <p:nvPr/>
          </p:nvSpPr>
          <p:spPr bwMode="auto">
            <a:xfrm>
              <a:off x="1306" y="3046"/>
              <a:ext cx="96" cy="144"/>
            </a:xfrm>
            <a:custGeom>
              <a:avLst/>
              <a:gdLst>
                <a:gd name="T0" fmla="*/ 96 w 96"/>
                <a:gd name="T1" fmla="*/ 0 h 144"/>
                <a:gd name="T2" fmla="*/ 0 w 96"/>
                <a:gd name="T3" fmla="*/ 48 h 144"/>
                <a:gd name="T4" fmla="*/ 48 w 9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0" y="48"/>
                  </a:lnTo>
                  <a:lnTo>
                    <a:pt x="48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49" name="Oval 17"/>
            <p:cNvSpPr>
              <a:spLocks noChangeArrowheads="1"/>
            </p:cNvSpPr>
            <p:nvPr/>
          </p:nvSpPr>
          <p:spPr bwMode="auto">
            <a:xfrm>
              <a:off x="1210" y="271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3250" name="Oval 18"/>
            <p:cNvSpPr>
              <a:spLocks noChangeArrowheads="1"/>
            </p:cNvSpPr>
            <p:nvPr/>
          </p:nvSpPr>
          <p:spPr bwMode="auto">
            <a:xfrm>
              <a:off x="2074" y="299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3251" name="Oval 19"/>
            <p:cNvSpPr>
              <a:spLocks noChangeArrowheads="1"/>
            </p:cNvSpPr>
            <p:nvPr/>
          </p:nvSpPr>
          <p:spPr bwMode="auto">
            <a:xfrm>
              <a:off x="1450" y="309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3252" name="Line 20"/>
            <p:cNvSpPr>
              <a:spLocks noChangeShapeType="1"/>
            </p:cNvSpPr>
            <p:nvPr/>
          </p:nvSpPr>
          <p:spPr bwMode="auto">
            <a:xfrm>
              <a:off x="1786" y="290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53" name="Rectangle 21"/>
            <p:cNvSpPr>
              <a:spLocks noChangeArrowheads="1"/>
            </p:cNvSpPr>
            <p:nvPr/>
          </p:nvSpPr>
          <p:spPr bwMode="auto">
            <a:xfrm>
              <a:off x="1210" y="2470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p</a:t>
              </a:r>
              <a:r>
                <a:rPr lang="en-US" sz="2000" b="0" baseline="-25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23254" name="Rectangle 22"/>
            <p:cNvSpPr>
              <a:spLocks noChangeArrowheads="1"/>
            </p:cNvSpPr>
            <p:nvPr/>
          </p:nvSpPr>
          <p:spPr bwMode="auto">
            <a:xfrm>
              <a:off x="1402" y="3094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p</a:t>
              </a:r>
              <a:r>
                <a:rPr lang="en-US" sz="2000" b="0" baseline="-25000">
                  <a:solidFill>
                    <a:srgbClr val="0000FF"/>
                  </a:solidFill>
                </a:rPr>
                <a:t>j</a:t>
              </a:r>
            </a:p>
          </p:txBody>
        </p:sp>
        <p:sp>
          <p:nvSpPr>
            <p:cNvPr id="223255" name="Rectangle 23"/>
            <p:cNvSpPr>
              <a:spLocks noChangeArrowheads="1"/>
            </p:cNvSpPr>
            <p:nvPr/>
          </p:nvSpPr>
          <p:spPr bwMode="auto">
            <a:xfrm>
              <a:off x="2074" y="2902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p</a:t>
              </a:r>
              <a:r>
                <a:rPr lang="en-US" sz="2000" b="0" baseline="-25000">
                  <a:solidFill>
                    <a:srgbClr val="0000FF"/>
                  </a:solidFill>
                </a:rPr>
                <a:t>k</a:t>
              </a:r>
            </a:p>
          </p:txBody>
        </p:sp>
        <p:sp>
          <p:nvSpPr>
            <p:cNvPr id="223256" name="Rectangle 24"/>
            <p:cNvSpPr>
              <a:spLocks noChangeArrowheads="1"/>
            </p:cNvSpPr>
            <p:nvPr/>
          </p:nvSpPr>
          <p:spPr bwMode="auto">
            <a:xfrm>
              <a:off x="1690" y="26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x</a:t>
              </a:r>
              <a:endParaRPr lang="en-US" sz="20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223257" name="Rectangle 25"/>
            <p:cNvSpPr>
              <a:spLocks noChangeArrowheads="1"/>
            </p:cNvSpPr>
            <p:nvPr/>
          </p:nvSpPr>
          <p:spPr bwMode="auto">
            <a:xfrm>
              <a:off x="826" y="3361"/>
              <a:ext cx="29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 dirty="0">
                  <a:solidFill>
                    <a:srgbClr val="008000"/>
                  </a:solidFill>
                </a:rPr>
                <a:t>d(</a:t>
              </a:r>
              <a:r>
                <a:rPr lang="en-US" sz="2000" b="0" dirty="0" err="1">
                  <a:solidFill>
                    <a:srgbClr val="008000"/>
                  </a:solidFill>
                </a:rPr>
                <a:t>p</a:t>
              </a:r>
              <a:r>
                <a:rPr lang="en-US" sz="2000" b="0" baseline="-25000" dirty="0" err="1">
                  <a:solidFill>
                    <a:srgbClr val="008000"/>
                  </a:solidFill>
                </a:rPr>
                <a:t>i</a:t>
              </a:r>
              <a:r>
                <a:rPr lang="en-US" sz="2000" b="0" dirty="0" err="1">
                  <a:solidFill>
                    <a:srgbClr val="008000"/>
                  </a:solidFill>
                </a:rPr>
                <a:t>,p</a:t>
              </a:r>
              <a:r>
                <a:rPr lang="en-US" sz="2000" b="0" baseline="-25000" dirty="0" err="1">
                  <a:solidFill>
                    <a:srgbClr val="008000"/>
                  </a:solidFill>
                </a:rPr>
                <a:t>j</a:t>
              </a:r>
              <a:r>
                <a:rPr lang="en-US" sz="2000" b="0" dirty="0">
                  <a:solidFill>
                    <a:srgbClr val="008000"/>
                  </a:solidFill>
                </a:rPr>
                <a:t>) </a:t>
              </a:r>
              <a:r>
                <a:rPr lang="en-US" sz="2000" b="0" dirty="0">
                  <a:solidFill>
                    <a:srgbClr val="008000"/>
                  </a:solidFill>
                  <a:sym typeface="Symbol" pitchFamily="18" charset="2"/>
                </a:rPr>
                <a:t> </a:t>
              </a:r>
              <a:r>
                <a:rPr lang="en-US" sz="2000" b="0" dirty="0">
                  <a:solidFill>
                    <a:srgbClr val="008000"/>
                  </a:solidFill>
                </a:rPr>
                <a:t>d(</a:t>
              </a:r>
              <a:r>
                <a:rPr lang="en-US" sz="2000" b="0" dirty="0" err="1">
                  <a:solidFill>
                    <a:srgbClr val="008000"/>
                  </a:solidFill>
                </a:rPr>
                <a:t>p</a:t>
              </a:r>
              <a:r>
                <a:rPr lang="en-US" sz="2000" b="0" baseline="-25000" dirty="0" err="1">
                  <a:solidFill>
                    <a:srgbClr val="008000"/>
                  </a:solidFill>
                </a:rPr>
                <a:t>i</a:t>
              </a:r>
              <a:r>
                <a:rPr lang="en-US" sz="2000" b="0" dirty="0" err="1">
                  <a:solidFill>
                    <a:srgbClr val="008000"/>
                  </a:solidFill>
                </a:rPr>
                <a:t>,x</a:t>
              </a:r>
              <a:r>
                <a:rPr lang="en-US" sz="2000" b="0" dirty="0">
                  <a:solidFill>
                    <a:srgbClr val="008000"/>
                  </a:solidFill>
                </a:rPr>
                <a:t>) &lt; d(</a:t>
              </a:r>
              <a:r>
                <a:rPr lang="en-US" sz="2000" b="0" dirty="0" err="1">
                  <a:solidFill>
                    <a:srgbClr val="008000"/>
                  </a:solidFill>
                </a:rPr>
                <a:t>p</a:t>
              </a:r>
              <a:r>
                <a:rPr lang="en-US" sz="2000" b="0" baseline="-25000" dirty="0" err="1">
                  <a:solidFill>
                    <a:srgbClr val="008000"/>
                  </a:solidFill>
                </a:rPr>
                <a:t>i</a:t>
              </a:r>
              <a:r>
                <a:rPr lang="en-US" sz="2000" b="0" dirty="0" err="1">
                  <a:solidFill>
                    <a:srgbClr val="008000"/>
                  </a:solidFill>
                </a:rPr>
                <a:t>,p</a:t>
              </a:r>
              <a:r>
                <a:rPr lang="en-US" sz="2000" b="0" baseline="-25000" dirty="0" err="1">
                  <a:solidFill>
                    <a:srgbClr val="008000"/>
                  </a:solidFill>
                </a:rPr>
                <a:t>k</a:t>
              </a:r>
              <a:r>
                <a:rPr lang="en-US" sz="2000" b="0" dirty="0">
                  <a:solidFill>
                    <a:srgbClr val="008000"/>
                  </a:solidFill>
                </a:rPr>
                <a:t>) ,  a contradiction. </a:t>
              </a:r>
            </a:p>
          </p:txBody>
        </p:sp>
        <p:sp>
          <p:nvSpPr>
            <p:cNvPr id="223258" name="Oval 26"/>
            <p:cNvSpPr>
              <a:spLocks noChangeArrowheads="1"/>
            </p:cNvSpPr>
            <p:nvPr/>
          </p:nvSpPr>
          <p:spPr bwMode="auto">
            <a:xfrm>
              <a:off x="3264" y="25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3259" name="Freeform 27"/>
            <p:cNvSpPr>
              <a:spLocks/>
            </p:cNvSpPr>
            <p:nvPr/>
          </p:nvSpPr>
          <p:spPr bwMode="auto">
            <a:xfrm>
              <a:off x="3264" y="2592"/>
              <a:ext cx="271" cy="462"/>
            </a:xfrm>
            <a:custGeom>
              <a:avLst/>
              <a:gdLst>
                <a:gd name="T0" fmla="*/ 0 w 271"/>
                <a:gd name="T1" fmla="*/ 0 h 462"/>
                <a:gd name="T2" fmla="*/ 271 w 271"/>
                <a:gd name="T3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1" h="462">
                  <a:moveTo>
                    <a:pt x="0" y="0"/>
                  </a:moveTo>
                  <a:lnTo>
                    <a:pt x="271" y="462"/>
                  </a:lnTo>
                </a:path>
              </a:pathLst>
            </a:custGeom>
            <a:noFill/>
            <a:ln w="9525" cap="rnd">
              <a:solidFill>
                <a:srgbClr val="6666FF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3260" name="Oval 28"/>
            <p:cNvSpPr>
              <a:spLocks noChangeArrowheads="1"/>
            </p:cNvSpPr>
            <p:nvPr/>
          </p:nvSpPr>
          <p:spPr bwMode="auto">
            <a:xfrm>
              <a:off x="3504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7772400" cy="1806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2400" b="0" dirty="0">
                <a:solidFill>
                  <a:srgbClr val="0000FF"/>
                </a:solidFill>
              </a:rPr>
              <a:t>Given a set S = { p</a:t>
            </a:r>
            <a:r>
              <a:rPr lang="en-US" sz="2400" b="0" baseline="-25000" dirty="0">
                <a:solidFill>
                  <a:srgbClr val="0000FF"/>
                </a:solidFill>
              </a:rPr>
              <a:t>1</a:t>
            </a:r>
            <a:r>
              <a:rPr lang="en-US" sz="2400" b="0" dirty="0">
                <a:solidFill>
                  <a:srgbClr val="0000FF"/>
                </a:solidFill>
              </a:rPr>
              <a:t>, p</a:t>
            </a:r>
            <a:r>
              <a:rPr lang="en-US" sz="2400" b="0" baseline="-25000" dirty="0">
                <a:solidFill>
                  <a:srgbClr val="0000FF"/>
                </a:solidFill>
              </a:rPr>
              <a:t>2</a:t>
            </a:r>
            <a:r>
              <a:rPr lang="en-US" sz="2400" b="0" dirty="0">
                <a:solidFill>
                  <a:srgbClr val="0000FF"/>
                </a:solidFill>
              </a:rPr>
              <a:t>, … , </a:t>
            </a:r>
            <a:r>
              <a:rPr lang="en-US" sz="2400" b="0" dirty="0" err="1">
                <a:solidFill>
                  <a:srgbClr val="0000FF"/>
                </a:solidFill>
              </a:rPr>
              <a:t>p</a:t>
            </a:r>
            <a:r>
              <a:rPr lang="en-US" sz="2400" b="0" baseline="-25000" dirty="0" err="1">
                <a:solidFill>
                  <a:srgbClr val="0000FF"/>
                </a:solidFill>
              </a:rPr>
              <a:t>n</a:t>
            </a:r>
            <a:r>
              <a:rPr lang="en-US" sz="2400" b="0" dirty="0">
                <a:solidFill>
                  <a:srgbClr val="0000FF"/>
                </a:solidFill>
              </a:rPr>
              <a:t> } on the plane,</a:t>
            </a:r>
          </a:p>
          <a:p>
            <a:pPr algn="l"/>
            <a:r>
              <a:rPr lang="en-US" sz="2400" b="0" dirty="0">
                <a:solidFill>
                  <a:srgbClr val="0000FF"/>
                </a:solidFill>
              </a:rPr>
              <a:t>Find the farthest pair, i.e., a pair (</a:t>
            </a:r>
            <a:r>
              <a:rPr lang="en-US" sz="2400" b="0" dirty="0" err="1">
                <a:solidFill>
                  <a:srgbClr val="0000FF"/>
                </a:solidFill>
              </a:rPr>
              <a:t>p</a:t>
            </a:r>
            <a:r>
              <a:rPr lang="en-US" sz="2400" b="0" baseline="-25000" dirty="0" err="1">
                <a:solidFill>
                  <a:srgbClr val="0000FF"/>
                </a:solidFill>
              </a:rPr>
              <a:t>i</a:t>
            </a:r>
            <a:r>
              <a:rPr lang="en-US" sz="2400" b="0" dirty="0" err="1">
                <a:solidFill>
                  <a:srgbClr val="0000FF"/>
                </a:solidFill>
              </a:rPr>
              <a:t>,p</a:t>
            </a:r>
            <a:r>
              <a:rPr lang="en-US" sz="2400" b="0" baseline="-25000" dirty="0" err="1">
                <a:solidFill>
                  <a:srgbClr val="0000FF"/>
                </a:solidFill>
              </a:rPr>
              <a:t>j</a:t>
            </a:r>
            <a:r>
              <a:rPr lang="en-US" sz="2400" b="0" dirty="0">
                <a:solidFill>
                  <a:srgbClr val="0000FF"/>
                </a:solidFill>
              </a:rPr>
              <a:t>) in S such that</a:t>
            </a:r>
          </a:p>
          <a:p>
            <a:pPr algn="l"/>
            <a:r>
              <a:rPr lang="en-US" sz="2400" b="0" dirty="0">
                <a:solidFill>
                  <a:srgbClr val="0000FF"/>
                </a:solidFill>
              </a:rPr>
              <a:t>	d(</a:t>
            </a:r>
            <a:r>
              <a:rPr lang="en-US" sz="2400" b="0" dirty="0" err="1">
                <a:solidFill>
                  <a:srgbClr val="0000FF"/>
                </a:solidFill>
              </a:rPr>
              <a:t>p</a:t>
            </a:r>
            <a:r>
              <a:rPr lang="en-US" sz="2400" b="0" baseline="-25000" dirty="0" err="1">
                <a:solidFill>
                  <a:srgbClr val="0000FF"/>
                </a:solidFill>
              </a:rPr>
              <a:t>i</a:t>
            </a:r>
            <a:r>
              <a:rPr lang="en-US" sz="2400" b="0" dirty="0" err="1">
                <a:solidFill>
                  <a:srgbClr val="0000FF"/>
                </a:solidFill>
              </a:rPr>
              <a:t>,p</a:t>
            </a:r>
            <a:r>
              <a:rPr lang="en-US" sz="2400" b="0" baseline="-25000" dirty="0" err="1">
                <a:solidFill>
                  <a:srgbClr val="0000FF"/>
                </a:solidFill>
              </a:rPr>
              <a:t>j</a:t>
            </a:r>
            <a:r>
              <a:rPr lang="en-US" sz="2400" b="0" dirty="0">
                <a:solidFill>
                  <a:srgbClr val="0000FF"/>
                </a:solidFill>
              </a:rPr>
              <a:t>)  </a:t>
            </a:r>
            <a:r>
              <a:rPr lang="en-US" sz="2400" b="0" dirty="0">
                <a:solidFill>
                  <a:srgbClr val="0000FF"/>
                </a:solidFill>
                <a:sym typeface="Symbol" pitchFamily="18" charset="2"/>
              </a:rPr>
              <a:t>  </a:t>
            </a:r>
            <a:r>
              <a:rPr lang="en-US" sz="2400" b="0" dirty="0">
                <a:solidFill>
                  <a:srgbClr val="0000FF"/>
                </a:solidFill>
              </a:rPr>
              <a:t>d(</a:t>
            </a:r>
            <a:r>
              <a:rPr lang="en-US" sz="2400" b="0" dirty="0" err="1">
                <a:solidFill>
                  <a:srgbClr val="0000FF"/>
                </a:solidFill>
              </a:rPr>
              <a:t>p</a:t>
            </a:r>
            <a:r>
              <a:rPr lang="en-US" sz="2400" b="0" baseline="-25000" dirty="0" err="1">
                <a:solidFill>
                  <a:srgbClr val="0000FF"/>
                </a:solidFill>
              </a:rPr>
              <a:t>t</a:t>
            </a:r>
            <a:r>
              <a:rPr lang="en-US" sz="2400" b="0" dirty="0" err="1">
                <a:solidFill>
                  <a:srgbClr val="0000FF"/>
                </a:solidFill>
              </a:rPr>
              <a:t>,p</a:t>
            </a:r>
            <a:r>
              <a:rPr lang="en-US" sz="2400" b="0" baseline="-25000" dirty="0" err="1">
                <a:solidFill>
                  <a:srgbClr val="0000FF"/>
                </a:solidFill>
              </a:rPr>
              <a:t>k</a:t>
            </a:r>
            <a:r>
              <a:rPr lang="en-US" sz="2400" b="0" dirty="0">
                <a:solidFill>
                  <a:srgbClr val="0000FF"/>
                </a:solidFill>
              </a:rPr>
              <a:t>)    </a:t>
            </a:r>
            <a:r>
              <a:rPr lang="en-US" sz="2400" b="0" dirty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sz="2400" b="0" dirty="0" err="1">
                <a:solidFill>
                  <a:srgbClr val="0000FF"/>
                </a:solidFill>
              </a:rPr>
              <a:t>p</a:t>
            </a:r>
            <a:r>
              <a:rPr lang="en-US" sz="2400" b="0" baseline="-25000" dirty="0" err="1">
                <a:solidFill>
                  <a:srgbClr val="0000FF"/>
                </a:solidFill>
              </a:rPr>
              <a:t>t</a:t>
            </a:r>
            <a:r>
              <a:rPr lang="en-US" sz="2400" b="0" dirty="0" err="1">
                <a:solidFill>
                  <a:srgbClr val="0000FF"/>
                </a:solidFill>
              </a:rPr>
              <a:t>,p</a:t>
            </a:r>
            <a:r>
              <a:rPr lang="en-US" sz="2400" b="0" baseline="-25000" dirty="0" err="1">
                <a:solidFill>
                  <a:srgbClr val="0000FF"/>
                </a:solidFill>
              </a:rPr>
              <a:t>k</a:t>
            </a: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dirty="0">
                <a:solidFill>
                  <a:srgbClr val="0000FF"/>
                </a:solidFill>
                <a:sym typeface="Symbol" pitchFamily="18" charset="2"/>
              </a:rPr>
              <a:t>S.</a:t>
            </a:r>
          </a:p>
          <a:p>
            <a:pPr algn="l"/>
            <a:endParaRPr lang="en-US" sz="2000" b="0" dirty="0">
              <a:solidFill>
                <a:srgbClr val="008000"/>
              </a:solidFill>
              <a:sym typeface="Symbol" pitchFamily="18" charset="2"/>
            </a:endParaRPr>
          </a:p>
          <a:p>
            <a:pPr algn="l"/>
            <a:r>
              <a:rPr lang="en-US" sz="2000" b="0" dirty="0">
                <a:solidFill>
                  <a:srgbClr val="008000"/>
                </a:solidFill>
                <a:sym typeface="Symbol" pitchFamily="18" charset="2"/>
              </a:rPr>
              <a:t>Euclidean distance: </a:t>
            </a:r>
            <a:r>
              <a:rPr lang="en-US" sz="2000" b="0" dirty="0">
                <a:solidFill>
                  <a:srgbClr val="008000"/>
                </a:solidFill>
              </a:rPr>
              <a:t>d(</a:t>
            </a:r>
            <a:r>
              <a:rPr lang="en-US" sz="2000" b="0" dirty="0" err="1">
                <a:solidFill>
                  <a:srgbClr val="008000"/>
                </a:solidFill>
              </a:rPr>
              <a:t>p</a:t>
            </a:r>
            <a:r>
              <a:rPr lang="en-US" sz="2000" b="0" baseline="-25000" dirty="0" err="1">
                <a:solidFill>
                  <a:srgbClr val="008000"/>
                </a:solidFill>
              </a:rPr>
              <a:t>i</a:t>
            </a:r>
            <a:r>
              <a:rPr lang="en-US" sz="2000" b="0" dirty="0" err="1">
                <a:solidFill>
                  <a:srgbClr val="008000"/>
                </a:solidFill>
              </a:rPr>
              <a:t>,p</a:t>
            </a:r>
            <a:r>
              <a:rPr lang="en-US" sz="2000" b="0" baseline="-25000" dirty="0" err="1">
                <a:solidFill>
                  <a:srgbClr val="008000"/>
                </a:solidFill>
              </a:rPr>
              <a:t>j</a:t>
            </a:r>
            <a:r>
              <a:rPr lang="en-US" sz="2000" b="0" dirty="0">
                <a:solidFill>
                  <a:srgbClr val="008000"/>
                </a:solidFill>
              </a:rPr>
              <a:t>) = ((x</a:t>
            </a:r>
            <a:r>
              <a:rPr lang="en-US" sz="2000" b="0" baseline="-25000" dirty="0">
                <a:solidFill>
                  <a:srgbClr val="008000"/>
                </a:solidFill>
              </a:rPr>
              <a:t>i </a:t>
            </a:r>
            <a:r>
              <a:rPr lang="en-US" sz="2000" b="0" dirty="0">
                <a:solidFill>
                  <a:srgbClr val="008000"/>
                </a:solidFill>
              </a:rPr>
              <a:t>–</a:t>
            </a:r>
            <a:r>
              <a:rPr lang="en-US" sz="2000" b="0" dirty="0" err="1">
                <a:solidFill>
                  <a:srgbClr val="008000"/>
                </a:solidFill>
              </a:rPr>
              <a:t>x</a:t>
            </a:r>
            <a:r>
              <a:rPr lang="en-US" sz="2000" b="0" baseline="-25000" dirty="0" err="1">
                <a:solidFill>
                  <a:srgbClr val="008000"/>
                </a:solidFill>
              </a:rPr>
              <a:t>j</a:t>
            </a:r>
            <a:r>
              <a:rPr lang="en-US" sz="2000" b="0" dirty="0">
                <a:solidFill>
                  <a:srgbClr val="008000"/>
                </a:solidFill>
              </a:rPr>
              <a:t>)</a:t>
            </a:r>
            <a:r>
              <a:rPr lang="en-US" sz="2000" b="0" baseline="30000" dirty="0">
                <a:solidFill>
                  <a:srgbClr val="008000"/>
                </a:solidFill>
              </a:rPr>
              <a:t>2 </a:t>
            </a:r>
            <a:r>
              <a:rPr lang="en-US" sz="2000" b="0" dirty="0">
                <a:solidFill>
                  <a:srgbClr val="008000"/>
                </a:solidFill>
              </a:rPr>
              <a:t>+ (</a:t>
            </a:r>
            <a:r>
              <a:rPr lang="en-US" sz="2000" b="0" dirty="0" err="1">
                <a:solidFill>
                  <a:srgbClr val="008000"/>
                </a:solidFill>
              </a:rPr>
              <a:t>y</a:t>
            </a:r>
            <a:r>
              <a:rPr lang="en-US" sz="2000" b="0" baseline="-25000" dirty="0" err="1">
                <a:solidFill>
                  <a:srgbClr val="008000"/>
                </a:solidFill>
              </a:rPr>
              <a:t>i</a:t>
            </a:r>
            <a:r>
              <a:rPr lang="en-US" sz="2000" b="0" baseline="-25000" dirty="0">
                <a:solidFill>
                  <a:srgbClr val="008000"/>
                </a:solidFill>
              </a:rPr>
              <a:t> </a:t>
            </a:r>
            <a:r>
              <a:rPr lang="en-US" sz="2000" b="0" dirty="0">
                <a:solidFill>
                  <a:srgbClr val="008000"/>
                </a:solidFill>
              </a:rPr>
              <a:t>–</a:t>
            </a:r>
            <a:r>
              <a:rPr lang="en-US" sz="2000" b="0" dirty="0" err="1">
                <a:solidFill>
                  <a:srgbClr val="008000"/>
                </a:solidFill>
              </a:rPr>
              <a:t>y</a:t>
            </a:r>
            <a:r>
              <a:rPr lang="en-US" sz="2000" b="0" baseline="-25000" dirty="0" err="1">
                <a:solidFill>
                  <a:srgbClr val="008000"/>
                </a:solidFill>
              </a:rPr>
              <a:t>j</a:t>
            </a:r>
            <a:r>
              <a:rPr lang="en-US" sz="2000" b="0" dirty="0">
                <a:solidFill>
                  <a:srgbClr val="008000"/>
                </a:solidFill>
              </a:rPr>
              <a:t>)</a:t>
            </a:r>
            <a:r>
              <a:rPr lang="en-US" sz="2000" b="0" baseline="30000" dirty="0">
                <a:solidFill>
                  <a:srgbClr val="008000"/>
                </a:solidFill>
              </a:rPr>
              <a:t>2</a:t>
            </a:r>
            <a:r>
              <a:rPr lang="en-US" sz="2000" b="0" dirty="0">
                <a:solidFill>
                  <a:srgbClr val="008000"/>
                </a:solidFill>
              </a:rPr>
              <a:t> )</a:t>
            </a:r>
            <a:r>
              <a:rPr lang="en-US" sz="2000" b="0" baseline="30000" dirty="0">
                <a:solidFill>
                  <a:srgbClr val="008000"/>
                </a:solidFill>
              </a:rPr>
              <a:t>1/2 </a:t>
            </a:r>
          </a:p>
        </p:txBody>
      </p:sp>
      <p:sp>
        <p:nvSpPr>
          <p:cNvPr id="223261" name="Rectangle 29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6096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The Farthest Pair among n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8FF-6D91-45C7-9F36-7CB5E030796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4000" b="1" dirty="0"/>
              <a:t>The Convex Hull Problem</a:t>
            </a:r>
          </a:p>
        </p:txBody>
      </p:sp>
      <p:grpSp>
        <p:nvGrpSpPr>
          <p:cNvPr id="196611" name="Group 3"/>
          <p:cNvGrpSpPr>
            <a:grpSpLocks/>
          </p:cNvGrpSpPr>
          <p:nvPr/>
        </p:nvGrpSpPr>
        <p:grpSpPr bwMode="auto">
          <a:xfrm>
            <a:off x="609600" y="3505200"/>
            <a:ext cx="8112125" cy="2971800"/>
            <a:chOff x="384" y="2208"/>
            <a:chExt cx="5110" cy="1872"/>
          </a:xfrm>
        </p:grpSpPr>
        <p:sp>
          <p:nvSpPr>
            <p:cNvPr id="196612" name="Freeform 4"/>
            <p:cNvSpPr>
              <a:spLocks/>
            </p:cNvSpPr>
            <p:nvPr/>
          </p:nvSpPr>
          <p:spPr bwMode="auto">
            <a:xfrm>
              <a:off x="1968" y="3024"/>
              <a:ext cx="2112" cy="1008"/>
            </a:xfrm>
            <a:custGeom>
              <a:avLst/>
              <a:gdLst>
                <a:gd name="T0" fmla="*/ 0 w 2112"/>
                <a:gd name="T1" fmla="*/ 432 h 1008"/>
                <a:gd name="T2" fmla="*/ 96 w 2112"/>
                <a:gd name="T3" fmla="*/ 192 h 1008"/>
                <a:gd name="T4" fmla="*/ 432 w 2112"/>
                <a:gd name="T5" fmla="*/ 0 h 1008"/>
                <a:gd name="T6" fmla="*/ 1296 w 2112"/>
                <a:gd name="T7" fmla="*/ 0 h 1008"/>
                <a:gd name="T8" fmla="*/ 1824 w 2112"/>
                <a:gd name="T9" fmla="*/ 144 h 1008"/>
                <a:gd name="T10" fmla="*/ 2112 w 2112"/>
                <a:gd name="T11" fmla="*/ 432 h 1008"/>
                <a:gd name="T12" fmla="*/ 1680 w 2112"/>
                <a:gd name="T13" fmla="*/ 816 h 1008"/>
                <a:gd name="T14" fmla="*/ 1056 w 2112"/>
                <a:gd name="T15" fmla="*/ 1008 h 1008"/>
                <a:gd name="T16" fmla="*/ 432 w 2112"/>
                <a:gd name="T17" fmla="*/ 864 h 1008"/>
                <a:gd name="T18" fmla="*/ 0 w 2112"/>
                <a:gd name="T19" fmla="*/ 43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2" h="1008">
                  <a:moveTo>
                    <a:pt x="0" y="432"/>
                  </a:moveTo>
                  <a:lnTo>
                    <a:pt x="96" y="192"/>
                  </a:lnTo>
                  <a:lnTo>
                    <a:pt x="432" y="0"/>
                  </a:lnTo>
                  <a:lnTo>
                    <a:pt x="1296" y="0"/>
                  </a:lnTo>
                  <a:lnTo>
                    <a:pt x="1824" y="144"/>
                  </a:lnTo>
                  <a:lnTo>
                    <a:pt x="2112" y="432"/>
                  </a:lnTo>
                  <a:lnTo>
                    <a:pt x="1680" y="816"/>
                  </a:lnTo>
                  <a:lnTo>
                    <a:pt x="1056" y="1008"/>
                  </a:lnTo>
                  <a:lnTo>
                    <a:pt x="432" y="86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CCFF33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6613" name="Oval 5"/>
            <p:cNvSpPr>
              <a:spLocks noChangeArrowheads="1"/>
            </p:cNvSpPr>
            <p:nvPr/>
          </p:nvSpPr>
          <p:spPr bwMode="auto">
            <a:xfrm>
              <a:off x="3360" y="3696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14" name="Oval 6"/>
            <p:cNvSpPr>
              <a:spLocks noChangeArrowheads="1"/>
            </p:cNvSpPr>
            <p:nvPr/>
          </p:nvSpPr>
          <p:spPr bwMode="auto">
            <a:xfrm>
              <a:off x="3072" y="3360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15" name="Oval 7"/>
            <p:cNvSpPr>
              <a:spLocks noChangeArrowheads="1"/>
            </p:cNvSpPr>
            <p:nvPr/>
          </p:nvSpPr>
          <p:spPr bwMode="auto">
            <a:xfrm>
              <a:off x="2352" y="2976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16" name="Oval 8"/>
            <p:cNvSpPr>
              <a:spLocks noChangeArrowheads="1"/>
            </p:cNvSpPr>
            <p:nvPr/>
          </p:nvSpPr>
          <p:spPr bwMode="auto">
            <a:xfrm>
              <a:off x="2016" y="3168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17" name="Oval 9"/>
            <p:cNvSpPr>
              <a:spLocks noChangeArrowheads="1"/>
            </p:cNvSpPr>
            <p:nvPr/>
          </p:nvSpPr>
          <p:spPr bwMode="auto">
            <a:xfrm>
              <a:off x="1920" y="3408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18" name="Oval 10"/>
            <p:cNvSpPr>
              <a:spLocks noChangeArrowheads="1"/>
            </p:cNvSpPr>
            <p:nvPr/>
          </p:nvSpPr>
          <p:spPr bwMode="auto">
            <a:xfrm>
              <a:off x="2352" y="3840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19" name="Oval 11"/>
            <p:cNvSpPr>
              <a:spLocks noChangeArrowheads="1"/>
            </p:cNvSpPr>
            <p:nvPr/>
          </p:nvSpPr>
          <p:spPr bwMode="auto">
            <a:xfrm>
              <a:off x="3600" y="3792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0" name="Oval 12"/>
            <p:cNvSpPr>
              <a:spLocks noChangeArrowheads="1"/>
            </p:cNvSpPr>
            <p:nvPr/>
          </p:nvSpPr>
          <p:spPr bwMode="auto">
            <a:xfrm>
              <a:off x="4032" y="3408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1" name="Oval 13"/>
            <p:cNvSpPr>
              <a:spLocks noChangeArrowheads="1"/>
            </p:cNvSpPr>
            <p:nvPr/>
          </p:nvSpPr>
          <p:spPr bwMode="auto">
            <a:xfrm>
              <a:off x="3744" y="3120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2" name="Oval 14"/>
            <p:cNvSpPr>
              <a:spLocks noChangeArrowheads="1"/>
            </p:cNvSpPr>
            <p:nvPr/>
          </p:nvSpPr>
          <p:spPr bwMode="auto">
            <a:xfrm>
              <a:off x="3216" y="2976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3" name="Oval 15"/>
            <p:cNvSpPr>
              <a:spLocks noChangeArrowheads="1"/>
            </p:cNvSpPr>
            <p:nvPr/>
          </p:nvSpPr>
          <p:spPr bwMode="auto">
            <a:xfrm>
              <a:off x="2736" y="3696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4" name="Oval 16"/>
            <p:cNvSpPr>
              <a:spLocks noChangeArrowheads="1"/>
            </p:cNvSpPr>
            <p:nvPr/>
          </p:nvSpPr>
          <p:spPr bwMode="auto">
            <a:xfrm>
              <a:off x="2640" y="3312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5" name="Oval 17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6" name="Oval 18"/>
            <p:cNvSpPr>
              <a:spLocks noChangeArrowheads="1"/>
            </p:cNvSpPr>
            <p:nvPr/>
          </p:nvSpPr>
          <p:spPr bwMode="auto">
            <a:xfrm>
              <a:off x="2976" y="3984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7" name="Oval 19"/>
            <p:cNvSpPr>
              <a:spLocks noChangeArrowheads="1"/>
            </p:cNvSpPr>
            <p:nvPr/>
          </p:nvSpPr>
          <p:spPr bwMode="auto">
            <a:xfrm>
              <a:off x="2400" y="3600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8" name="Oval 20"/>
            <p:cNvSpPr>
              <a:spLocks noChangeArrowheads="1"/>
            </p:cNvSpPr>
            <p:nvPr/>
          </p:nvSpPr>
          <p:spPr bwMode="auto">
            <a:xfrm>
              <a:off x="2688" y="3168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29" name="Oval 21"/>
            <p:cNvSpPr>
              <a:spLocks noChangeArrowheads="1"/>
            </p:cNvSpPr>
            <p:nvPr/>
          </p:nvSpPr>
          <p:spPr bwMode="auto">
            <a:xfrm>
              <a:off x="2784" y="3504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30" name="Oval 22"/>
            <p:cNvSpPr>
              <a:spLocks noChangeArrowheads="1"/>
            </p:cNvSpPr>
            <p:nvPr/>
          </p:nvSpPr>
          <p:spPr bwMode="auto">
            <a:xfrm>
              <a:off x="3552" y="3408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31" name="Line 23"/>
            <p:cNvSpPr>
              <a:spLocks noChangeShapeType="1"/>
            </p:cNvSpPr>
            <p:nvPr/>
          </p:nvSpPr>
          <p:spPr bwMode="auto">
            <a:xfrm>
              <a:off x="3792" y="2736"/>
              <a:ext cx="528" cy="124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6632" name="Text Box 24"/>
            <p:cNvSpPr txBox="1">
              <a:spLocks noChangeArrowheads="1"/>
            </p:cNvSpPr>
            <p:nvPr/>
          </p:nvSpPr>
          <p:spPr bwMode="auto">
            <a:xfrm>
              <a:off x="4416" y="3312"/>
              <a:ext cx="107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b="0">
                  <a:solidFill>
                    <a:srgbClr val="CC0000"/>
                  </a:solidFill>
                </a:rPr>
                <a:t>supporting line</a:t>
              </a:r>
            </a:p>
            <a:p>
              <a:pPr algn="l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96633" name="Text Box 25"/>
            <p:cNvSpPr txBox="1">
              <a:spLocks noChangeArrowheads="1"/>
            </p:cNvSpPr>
            <p:nvPr/>
          </p:nvSpPr>
          <p:spPr bwMode="auto">
            <a:xfrm>
              <a:off x="4224" y="2688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chemeClr val="accent2"/>
                  </a:solidFill>
                </a:rPr>
                <a:t>extreme point</a:t>
              </a:r>
            </a:p>
          </p:txBody>
        </p:sp>
        <p:sp>
          <p:nvSpPr>
            <p:cNvPr id="196634" name="Line 26"/>
            <p:cNvSpPr>
              <a:spLocks noChangeShapeType="1"/>
            </p:cNvSpPr>
            <p:nvPr/>
          </p:nvSpPr>
          <p:spPr bwMode="auto">
            <a:xfrm flipH="1">
              <a:off x="4320" y="3552"/>
              <a:ext cx="528" cy="2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6635" name="Line 27"/>
            <p:cNvSpPr>
              <a:spLocks noChangeShapeType="1"/>
            </p:cNvSpPr>
            <p:nvPr/>
          </p:nvSpPr>
          <p:spPr bwMode="auto">
            <a:xfrm flipH="1">
              <a:off x="4176" y="2928"/>
              <a:ext cx="384" cy="48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6636" name="Line 28"/>
            <p:cNvSpPr>
              <a:spLocks noChangeShapeType="1"/>
            </p:cNvSpPr>
            <p:nvPr/>
          </p:nvSpPr>
          <p:spPr bwMode="auto">
            <a:xfrm flipH="1" flipV="1">
              <a:off x="3312" y="2208"/>
              <a:ext cx="115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6637" name="Line 29"/>
            <p:cNvSpPr>
              <a:spLocks noChangeShapeType="1"/>
            </p:cNvSpPr>
            <p:nvPr/>
          </p:nvSpPr>
          <p:spPr bwMode="auto">
            <a:xfrm flipV="1">
              <a:off x="4656" y="2208"/>
              <a:ext cx="384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6638" name="Rectangle 30"/>
            <p:cNvSpPr>
              <a:spLocks noChangeArrowheads="1"/>
            </p:cNvSpPr>
            <p:nvPr/>
          </p:nvSpPr>
          <p:spPr bwMode="auto">
            <a:xfrm>
              <a:off x="384" y="2640"/>
              <a:ext cx="15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</a:pPr>
              <a:r>
                <a:rPr lang="en-US" sz="2400" b="0" u="sng">
                  <a:solidFill>
                    <a:schemeClr val="tx1"/>
                  </a:solidFill>
                </a:rPr>
                <a:t>Dimenension d=2</a:t>
              </a:r>
              <a:r>
                <a:rPr lang="en-US" sz="2400" b="0">
                  <a:solidFill>
                    <a:schemeClr val="tx1"/>
                  </a:solidFill>
                </a:rPr>
                <a:t>:</a:t>
              </a:r>
            </a:p>
          </p:txBody>
        </p:sp>
      </p:grpSp>
      <p:sp>
        <p:nvSpPr>
          <p:cNvPr id="196639" name="Rectangle 31"/>
          <p:cNvSpPr>
            <a:spLocks noChangeArrowheads="1"/>
          </p:cNvSpPr>
          <p:nvPr/>
        </p:nvSpPr>
        <p:spPr bwMode="auto">
          <a:xfrm>
            <a:off x="533400" y="8382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chemeClr val="tx1"/>
                </a:solidFill>
              </a:rPr>
              <a:t>Given a set S={p</a:t>
            </a:r>
            <a:r>
              <a:rPr lang="en-US" sz="2400" b="0" baseline="-25000">
                <a:solidFill>
                  <a:schemeClr val="tx1"/>
                </a:solidFill>
              </a:rPr>
              <a:t>1</a:t>
            </a:r>
            <a:r>
              <a:rPr lang="en-US" sz="2400" b="0">
                <a:solidFill>
                  <a:schemeClr val="tx1"/>
                </a:solidFill>
              </a:rPr>
              <a:t>,p</a:t>
            </a:r>
            <a:r>
              <a:rPr lang="en-US" sz="2400" b="0" baseline="-25000">
                <a:solidFill>
                  <a:schemeClr val="tx1"/>
                </a:solidFill>
              </a:rPr>
              <a:t>2</a:t>
            </a:r>
            <a:r>
              <a:rPr lang="en-US" sz="2400" b="0">
                <a:solidFill>
                  <a:schemeClr val="tx1"/>
                </a:solidFill>
              </a:rPr>
              <a:t>, … , p</a:t>
            </a:r>
            <a:r>
              <a:rPr lang="en-US" sz="2400" b="0" baseline="-25000">
                <a:solidFill>
                  <a:schemeClr val="tx1"/>
                </a:solidFill>
              </a:rPr>
              <a:t>n</a:t>
            </a:r>
            <a:r>
              <a:rPr lang="en-US" sz="2400" b="0">
                <a:solidFill>
                  <a:schemeClr val="tx1"/>
                </a:solidFill>
              </a:rPr>
              <a:t>} of n points in 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</a:t>
            </a:r>
            <a:r>
              <a:rPr lang="en-US" sz="2400" b="0" baseline="30000">
                <a:solidFill>
                  <a:schemeClr val="tx1"/>
                </a:solidFill>
              </a:rPr>
              <a:t>d</a:t>
            </a:r>
            <a:r>
              <a:rPr lang="en-US" sz="2400" b="0">
                <a:solidFill>
                  <a:schemeClr val="tx1"/>
                </a:solidFill>
              </a:rPr>
              <a:t> , compute CH(S).</a:t>
            </a:r>
          </a:p>
        </p:txBody>
      </p:sp>
      <p:sp>
        <p:nvSpPr>
          <p:cNvPr id="196640" name="Rectangle 32"/>
          <p:cNvSpPr>
            <a:spLocks noChangeArrowheads="1"/>
          </p:cNvSpPr>
          <p:nvPr/>
        </p:nvSpPr>
        <p:spPr bwMode="auto">
          <a:xfrm>
            <a:off x="609600" y="1600200"/>
            <a:ext cx="7991475" cy="8318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>
                <a:solidFill>
                  <a:srgbClr val="CC0000"/>
                </a:solidFill>
              </a:rPr>
              <a:t>In general, CH(S) will be a convex </a:t>
            </a:r>
            <a:r>
              <a:rPr lang="en-US" sz="2400" b="0" dirty="0" err="1">
                <a:solidFill>
                  <a:srgbClr val="CC0000"/>
                </a:solidFill>
              </a:rPr>
              <a:t>polytope</a:t>
            </a:r>
            <a:r>
              <a:rPr lang="en-US" sz="2400" b="0" dirty="0">
                <a:solidFill>
                  <a:srgbClr val="CC0000"/>
                </a:solidFill>
              </a:rPr>
              <a:t> whose vertices are </a:t>
            </a:r>
            <a:br>
              <a:rPr lang="en-US" sz="2400" b="0" dirty="0">
                <a:solidFill>
                  <a:srgbClr val="CC0000"/>
                </a:solidFill>
              </a:rPr>
            </a:br>
            <a:r>
              <a:rPr lang="en-US" sz="2400" b="0" dirty="0">
                <a:solidFill>
                  <a:srgbClr val="CC0000"/>
                </a:solidFill>
              </a:rPr>
              <a:t>a subset of S, called </a:t>
            </a:r>
            <a:r>
              <a:rPr lang="en-US" sz="2400" b="0" dirty="0">
                <a:solidFill>
                  <a:schemeClr val="accent2"/>
                </a:solidFill>
              </a:rPr>
              <a:t>extreme points</a:t>
            </a:r>
            <a:r>
              <a:rPr lang="en-US" sz="2400" b="0" dirty="0">
                <a:solidFill>
                  <a:srgbClr val="CC0000"/>
                </a:solidFill>
              </a:rPr>
              <a:t> of S.</a:t>
            </a:r>
          </a:p>
        </p:txBody>
      </p:sp>
      <p:grpSp>
        <p:nvGrpSpPr>
          <p:cNvPr id="196641" name="Group 33"/>
          <p:cNvGrpSpPr>
            <a:grpSpLocks/>
          </p:cNvGrpSpPr>
          <p:nvPr/>
        </p:nvGrpSpPr>
        <p:grpSpPr bwMode="auto">
          <a:xfrm>
            <a:off x="533400" y="2743200"/>
            <a:ext cx="7969250" cy="685800"/>
            <a:chOff x="336" y="1728"/>
            <a:chExt cx="5020" cy="432"/>
          </a:xfrm>
        </p:grpSpPr>
        <p:sp>
          <p:nvSpPr>
            <p:cNvPr id="196642" name="Line 34"/>
            <p:cNvSpPr>
              <a:spLocks noChangeShapeType="1"/>
            </p:cNvSpPr>
            <p:nvPr/>
          </p:nvSpPr>
          <p:spPr bwMode="auto">
            <a:xfrm>
              <a:off x="3216" y="2112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6643" name="Oval 35"/>
            <p:cNvSpPr>
              <a:spLocks noChangeArrowheads="1"/>
            </p:cNvSpPr>
            <p:nvPr/>
          </p:nvSpPr>
          <p:spPr bwMode="auto">
            <a:xfrm>
              <a:off x="3168" y="2064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44" name="Oval 36"/>
            <p:cNvSpPr>
              <a:spLocks noChangeArrowheads="1"/>
            </p:cNvSpPr>
            <p:nvPr/>
          </p:nvSpPr>
          <p:spPr bwMode="auto">
            <a:xfrm>
              <a:off x="3696" y="2064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45" name="Oval 37"/>
            <p:cNvSpPr>
              <a:spLocks noChangeArrowheads="1"/>
            </p:cNvSpPr>
            <p:nvPr/>
          </p:nvSpPr>
          <p:spPr bwMode="auto">
            <a:xfrm>
              <a:off x="3552" y="2064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46" name="Oval 38"/>
            <p:cNvSpPr>
              <a:spLocks noChangeArrowheads="1"/>
            </p:cNvSpPr>
            <p:nvPr/>
          </p:nvSpPr>
          <p:spPr bwMode="auto">
            <a:xfrm>
              <a:off x="4368" y="2064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47" name="Oval 39"/>
            <p:cNvSpPr>
              <a:spLocks noChangeArrowheads="1"/>
            </p:cNvSpPr>
            <p:nvPr/>
          </p:nvSpPr>
          <p:spPr bwMode="auto">
            <a:xfrm>
              <a:off x="5088" y="2064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48" name="Oval 40"/>
            <p:cNvSpPr>
              <a:spLocks noChangeArrowheads="1"/>
            </p:cNvSpPr>
            <p:nvPr/>
          </p:nvSpPr>
          <p:spPr bwMode="auto">
            <a:xfrm>
              <a:off x="4032" y="2064"/>
              <a:ext cx="96" cy="96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6649" name="Text Box 41"/>
            <p:cNvSpPr txBox="1">
              <a:spLocks noChangeArrowheads="1"/>
            </p:cNvSpPr>
            <p:nvPr/>
          </p:nvSpPr>
          <p:spPr bwMode="auto">
            <a:xfrm>
              <a:off x="3120" y="182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CC0000"/>
                  </a:solidFill>
                </a:rPr>
                <a:t>min</a:t>
              </a:r>
            </a:p>
          </p:txBody>
        </p:sp>
        <p:sp>
          <p:nvSpPr>
            <p:cNvPr id="196650" name="Text Box 42"/>
            <p:cNvSpPr txBox="1">
              <a:spLocks noChangeArrowheads="1"/>
            </p:cNvSpPr>
            <p:nvPr/>
          </p:nvSpPr>
          <p:spPr bwMode="auto">
            <a:xfrm>
              <a:off x="4992" y="1824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CC0000"/>
                  </a:solidFill>
                </a:rPr>
                <a:t>max</a:t>
              </a:r>
            </a:p>
          </p:txBody>
        </p:sp>
        <p:sp>
          <p:nvSpPr>
            <p:cNvPr id="196651" name="Rectangle 43"/>
            <p:cNvSpPr>
              <a:spLocks noChangeArrowheads="1"/>
            </p:cNvSpPr>
            <p:nvPr/>
          </p:nvSpPr>
          <p:spPr bwMode="auto">
            <a:xfrm>
              <a:off x="336" y="1728"/>
              <a:ext cx="27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 b="0" u="sng" dirty="0">
                  <a:solidFill>
                    <a:schemeClr val="tx1"/>
                  </a:solidFill>
                </a:rPr>
                <a:t>Dimension d=1</a:t>
              </a:r>
              <a:r>
                <a:rPr lang="en-US" sz="2400" b="0" dirty="0">
                  <a:solidFill>
                    <a:schemeClr val="tx1"/>
                  </a:solidFill>
                </a:rPr>
                <a:t>: </a:t>
              </a:r>
              <a:r>
                <a:rPr lang="en-US" sz="2400" b="0" dirty="0" smtClean="0">
                  <a:solidFill>
                    <a:schemeClr val="accent2"/>
                  </a:solidFill>
                </a:rPr>
                <a:t>trivial</a:t>
              </a:r>
              <a:r>
                <a:rPr lang="en-US" sz="2400" b="0" dirty="0">
                  <a:solidFill>
                    <a:schemeClr val="accent2"/>
                  </a:solidFill>
                </a:rPr>
                <a:t>, O(n) time.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978-807F-4588-8036-3F92E534A0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0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229600" cy="10763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2400" u="sng" dirty="0">
                <a:solidFill>
                  <a:schemeClr val="tx1"/>
                </a:solidFill>
              </a:rPr>
              <a:t>Algorithm</a:t>
            </a:r>
            <a:r>
              <a:rPr lang="en-US" sz="2400" b="0" dirty="0">
                <a:solidFill>
                  <a:schemeClr val="tx1"/>
                </a:solidFill>
              </a:rPr>
              <a:t>  </a:t>
            </a:r>
            <a:r>
              <a:rPr lang="en-US" sz="2400" b="0" dirty="0">
                <a:solidFill>
                  <a:srgbClr val="0000FF"/>
                </a:solidFill>
              </a:rPr>
              <a:t>DIAMETER (p</a:t>
            </a:r>
            <a:r>
              <a:rPr lang="en-US" sz="2400" b="0" baseline="-25000" dirty="0">
                <a:solidFill>
                  <a:srgbClr val="0000FF"/>
                </a:solidFill>
              </a:rPr>
              <a:t>1</a:t>
            </a:r>
            <a:r>
              <a:rPr lang="en-US" sz="2400" b="0" dirty="0">
                <a:solidFill>
                  <a:srgbClr val="0000FF"/>
                </a:solidFill>
              </a:rPr>
              <a:t>, p</a:t>
            </a:r>
            <a:r>
              <a:rPr lang="en-US" sz="2400" b="0" baseline="-25000" dirty="0">
                <a:solidFill>
                  <a:srgbClr val="0000FF"/>
                </a:solidFill>
              </a:rPr>
              <a:t>2</a:t>
            </a:r>
            <a:r>
              <a:rPr lang="en-US" sz="2400" b="0" dirty="0">
                <a:solidFill>
                  <a:srgbClr val="0000FF"/>
                </a:solidFill>
              </a:rPr>
              <a:t>, … , </a:t>
            </a:r>
            <a:r>
              <a:rPr lang="en-US" sz="2400" b="0" dirty="0" err="1">
                <a:solidFill>
                  <a:srgbClr val="0000FF"/>
                </a:solidFill>
              </a:rPr>
              <a:t>p</a:t>
            </a:r>
            <a:r>
              <a:rPr lang="en-US" sz="2400" b="0" baseline="-25000" dirty="0" err="1">
                <a:solidFill>
                  <a:srgbClr val="0000FF"/>
                </a:solidFill>
              </a:rPr>
              <a:t>n</a:t>
            </a:r>
            <a:r>
              <a:rPr lang="en-US" sz="2400" b="0" dirty="0">
                <a:solidFill>
                  <a:srgbClr val="0000FF"/>
                </a:solidFill>
              </a:rPr>
              <a:t> 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Step 1:</a:t>
            </a:r>
            <a:r>
              <a:rPr lang="en-US" sz="2000" b="0" dirty="0">
                <a:solidFill>
                  <a:srgbClr val="0000FF"/>
                </a:solidFill>
              </a:rPr>
              <a:t>    P  </a:t>
            </a:r>
            <a:r>
              <a:rPr lang="en-US" sz="2000" b="0" dirty="0">
                <a:solidFill>
                  <a:srgbClr val="0000FF"/>
                </a:solidFill>
                <a:sym typeface="Symbol" pitchFamily="18" charset="2"/>
              </a:rPr>
              <a:t> </a:t>
            </a:r>
            <a:r>
              <a:rPr lang="en-US" sz="2000" b="0" dirty="0">
                <a:solidFill>
                  <a:srgbClr val="0000FF"/>
                </a:solidFill>
              </a:rPr>
              <a:t>CH(p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r>
              <a:rPr lang="en-US" sz="2000" b="0" dirty="0">
                <a:solidFill>
                  <a:srgbClr val="0000FF"/>
                </a:solidFill>
              </a:rPr>
              <a:t>, p</a:t>
            </a:r>
            <a:r>
              <a:rPr lang="en-US" sz="2000" b="0" baseline="-25000" dirty="0">
                <a:solidFill>
                  <a:srgbClr val="0000FF"/>
                </a:solidFill>
              </a:rPr>
              <a:t>2</a:t>
            </a:r>
            <a:r>
              <a:rPr lang="en-US" sz="2000" b="0" dirty="0">
                <a:solidFill>
                  <a:srgbClr val="0000FF"/>
                </a:solidFill>
              </a:rPr>
              <a:t>, … , </a:t>
            </a:r>
            <a:r>
              <a:rPr lang="en-US" sz="2000" b="0" dirty="0" err="1">
                <a:solidFill>
                  <a:srgbClr val="0000FF"/>
                </a:solidFill>
              </a:rPr>
              <a:t>p</a:t>
            </a:r>
            <a:r>
              <a:rPr lang="en-US" sz="2000" b="0" baseline="-25000" dirty="0" err="1">
                <a:solidFill>
                  <a:srgbClr val="0000FF"/>
                </a:solidFill>
              </a:rPr>
              <a:t>n</a:t>
            </a:r>
            <a:r>
              <a:rPr lang="en-US" sz="2000" b="0" dirty="0">
                <a:solidFill>
                  <a:srgbClr val="0000FF"/>
                </a:solidFill>
              </a:rPr>
              <a:t> )                                                       </a:t>
            </a:r>
            <a:r>
              <a:rPr lang="en-US" sz="1800" b="0" dirty="0">
                <a:solidFill>
                  <a:srgbClr val="008000"/>
                </a:solidFill>
              </a:rPr>
              <a:t>O(n log n)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Step 2:</a:t>
            </a:r>
            <a:r>
              <a:rPr lang="en-US" sz="2000" b="0" dirty="0">
                <a:solidFill>
                  <a:srgbClr val="0000FF"/>
                </a:solidFill>
              </a:rPr>
              <a:t>    Compute diameter of P by the </a:t>
            </a:r>
            <a:r>
              <a:rPr lang="en-US" sz="2000" b="0" dirty="0">
                <a:solidFill>
                  <a:srgbClr val="008000"/>
                </a:solidFill>
              </a:rPr>
              <a:t>rotating calipers</a:t>
            </a:r>
            <a:r>
              <a:rPr lang="en-US" sz="2000" b="0" dirty="0">
                <a:solidFill>
                  <a:srgbClr val="0000FF"/>
                </a:solidFill>
              </a:rPr>
              <a:t> method.      </a:t>
            </a:r>
            <a:r>
              <a:rPr lang="en-US" sz="1800" b="0" dirty="0">
                <a:solidFill>
                  <a:srgbClr val="008000"/>
                </a:solidFill>
              </a:rPr>
              <a:t>O(n)</a:t>
            </a:r>
          </a:p>
        </p:txBody>
      </p:sp>
      <p:grpSp>
        <p:nvGrpSpPr>
          <p:cNvPr id="224259" name="Group 3"/>
          <p:cNvGrpSpPr>
            <a:grpSpLocks/>
          </p:cNvGrpSpPr>
          <p:nvPr/>
        </p:nvGrpSpPr>
        <p:grpSpPr bwMode="auto">
          <a:xfrm>
            <a:off x="533400" y="1447800"/>
            <a:ext cx="7315200" cy="2667000"/>
            <a:chOff x="336" y="912"/>
            <a:chExt cx="4608" cy="1680"/>
          </a:xfrm>
        </p:grpSpPr>
        <p:sp>
          <p:nvSpPr>
            <p:cNvPr id="224260" name="Text Box 4"/>
            <p:cNvSpPr txBox="1">
              <a:spLocks noChangeArrowheads="1"/>
            </p:cNvSpPr>
            <p:nvPr/>
          </p:nvSpPr>
          <p:spPr bwMode="auto">
            <a:xfrm>
              <a:off x="336" y="912"/>
              <a:ext cx="2384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0" dirty="0">
                  <a:solidFill>
                    <a:schemeClr val="tx1"/>
                  </a:solidFill>
                </a:rPr>
                <a:t>The rotating calipers method:</a:t>
              </a:r>
            </a:p>
          </p:txBody>
        </p:sp>
        <p:sp>
          <p:nvSpPr>
            <p:cNvPr id="224261" name="Freeform 5"/>
            <p:cNvSpPr>
              <a:spLocks/>
            </p:cNvSpPr>
            <p:nvPr/>
          </p:nvSpPr>
          <p:spPr bwMode="auto">
            <a:xfrm>
              <a:off x="960" y="1584"/>
              <a:ext cx="816" cy="689"/>
            </a:xfrm>
            <a:custGeom>
              <a:avLst/>
              <a:gdLst>
                <a:gd name="T0" fmla="*/ 20 w 816"/>
                <a:gd name="T1" fmla="*/ 113 h 689"/>
                <a:gd name="T2" fmla="*/ 480 w 816"/>
                <a:gd name="T3" fmla="*/ 0 h 689"/>
                <a:gd name="T4" fmla="*/ 816 w 816"/>
                <a:gd name="T5" fmla="*/ 144 h 689"/>
                <a:gd name="T6" fmla="*/ 816 w 816"/>
                <a:gd name="T7" fmla="*/ 384 h 689"/>
                <a:gd name="T8" fmla="*/ 560 w 816"/>
                <a:gd name="T9" fmla="*/ 689 h 689"/>
                <a:gd name="T10" fmla="*/ 0 w 816"/>
                <a:gd name="T11" fmla="*/ 576 h 689"/>
                <a:gd name="T12" fmla="*/ 20 w 816"/>
                <a:gd name="T13" fmla="*/ 11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689">
                  <a:moveTo>
                    <a:pt x="20" y="113"/>
                  </a:moveTo>
                  <a:lnTo>
                    <a:pt x="480" y="0"/>
                  </a:lnTo>
                  <a:lnTo>
                    <a:pt x="816" y="144"/>
                  </a:lnTo>
                  <a:lnTo>
                    <a:pt x="816" y="384"/>
                  </a:lnTo>
                  <a:cubicBezTo>
                    <a:pt x="571" y="678"/>
                    <a:pt x="662" y="581"/>
                    <a:pt x="560" y="689"/>
                  </a:cubicBezTo>
                  <a:lnTo>
                    <a:pt x="0" y="576"/>
                  </a:lnTo>
                  <a:lnTo>
                    <a:pt x="20" y="113"/>
                  </a:lnTo>
                  <a:close/>
                </a:path>
              </a:pathLst>
            </a:custGeom>
            <a:solidFill>
              <a:srgbClr val="CCFF66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4262" name="Line 6"/>
            <p:cNvSpPr>
              <a:spLocks noChangeShapeType="1"/>
            </p:cNvSpPr>
            <p:nvPr/>
          </p:nvSpPr>
          <p:spPr bwMode="auto">
            <a:xfrm flipV="1">
              <a:off x="480" y="1248"/>
              <a:ext cx="1056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 flipV="1">
              <a:off x="1152" y="1728"/>
              <a:ext cx="1056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4264" name="Text Box 8"/>
            <p:cNvSpPr txBox="1">
              <a:spLocks noChangeArrowheads="1"/>
            </p:cNvSpPr>
            <p:nvPr/>
          </p:nvSpPr>
          <p:spPr bwMode="auto">
            <a:xfrm>
              <a:off x="816" y="137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p</a:t>
              </a:r>
            </a:p>
          </p:txBody>
        </p:sp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1536" y="22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224266" name="Oval 10"/>
            <p:cNvSpPr>
              <a:spLocks noChangeArrowheads="1"/>
            </p:cNvSpPr>
            <p:nvPr/>
          </p:nvSpPr>
          <p:spPr bwMode="auto">
            <a:xfrm>
              <a:off x="960" y="168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4267" name="Oval 11"/>
            <p:cNvSpPr>
              <a:spLocks noChangeArrowheads="1"/>
            </p:cNvSpPr>
            <p:nvPr/>
          </p:nvSpPr>
          <p:spPr bwMode="auto">
            <a:xfrm>
              <a:off x="1488" y="22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4268" name="Text Box 12"/>
            <p:cNvSpPr txBox="1">
              <a:spLocks noChangeArrowheads="1"/>
            </p:cNvSpPr>
            <p:nvPr/>
          </p:nvSpPr>
          <p:spPr bwMode="auto">
            <a:xfrm rot="-2285207">
              <a:off x="1104" y="1776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rgbClr val="0000FF"/>
                  </a:solidFill>
                </a:rPr>
                <a:t>CH(S)</a:t>
              </a:r>
            </a:p>
          </p:txBody>
        </p:sp>
        <p:sp>
          <p:nvSpPr>
            <p:cNvPr id="224269" name="Freeform 13"/>
            <p:cNvSpPr>
              <a:spLocks/>
            </p:cNvSpPr>
            <p:nvPr/>
          </p:nvSpPr>
          <p:spPr bwMode="auto">
            <a:xfrm>
              <a:off x="3120" y="1152"/>
              <a:ext cx="1824" cy="1042"/>
            </a:xfrm>
            <a:custGeom>
              <a:avLst/>
              <a:gdLst>
                <a:gd name="T0" fmla="*/ 0 w 1824"/>
                <a:gd name="T1" fmla="*/ 912 h 1042"/>
                <a:gd name="T2" fmla="*/ 1248 w 1824"/>
                <a:gd name="T3" fmla="*/ 0 h 1042"/>
                <a:gd name="T4" fmla="*/ 1824 w 1824"/>
                <a:gd name="T5" fmla="*/ 672 h 1042"/>
                <a:gd name="T6" fmla="*/ 1702 w 1824"/>
                <a:gd name="T7" fmla="*/ 772 h 1042"/>
                <a:gd name="T8" fmla="*/ 1231 w 1824"/>
                <a:gd name="T9" fmla="*/ 214 h 1042"/>
                <a:gd name="T10" fmla="*/ 85 w 1824"/>
                <a:gd name="T11" fmla="*/ 1042 h 1042"/>
                <a:gd name="T12" fmla="*/ 0 w 1824"/>
                <a:gd name="T13" fmla="*/ 91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4" h="1042">
                  <a:moveTo>
                    <a:pt x="0" y="912"/>
                  </a:moveTo>
                  <a:lnTo>
                    <a:pt x="1248" y="0"/>
                  </a:lnTo>
                  <a:lnTo>
                    <a:pt x="1824" y="672"/>
                  </a:lnTo>
                  <a:lnTo>
                    <a:pt x="1702" y="772"/>
                  </a:lnTo>
                  <a:lnTo>
                    <a:pt x="1231" y="214"/>
                  </a:lnTo>
                  <a:lnTo>
                    <a:pt x="85" y="1042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/>
            <a:lstStyle/>
            <a:p>
              <a:endParaRPr lang="en-CA"/>
            </a:p>
          </p:txBody>
        </p:sp>
        <p:sp>
          <p:nvSpPr>
            <p:cNvPr id="224270" name="Freeform 14"/>
            <p:cNvSpPr>
              <a:spLocks/>
            </p:cNvSpPr>
            <p:nvPr/>
          </p:nvSpPr>
          <p:spPr bwMode="auto">
            <a:xfrm>
              <a:off x="3579" y="1440"/>
              <a:ext cx="837" cy="919"/>
            </a:xfrm>
            <a:custGeom>
              <a:avLst/>
              <a:gdLst>
                <a:gd name="T0" fmla="*/ 134 w 837"/>
                <a:gd name="T1" fmla="*/ 0 h 919"/>
                <a:gd name="T2" fmla="*/ 837 w 837"/>
                <a:gd name="T3" fmla="*/ 816 h 919"/>
                <a:gd name="T4" fmla="*/ 716 w 837"/>
                <a:gd name="T5" fmla="*/ 919 h 919"/>
                <a:gd name="T6" fmla="*/ 0 w 837"/>
                <a:gd name="T7" fmla="*/ 110 h 919"/>
                <a:gd name="T8" fmla="*/ 134 w 837"/>
                <a:gd name="T9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919">
                  <a:moveTo>
                    <a:pt x="134" y="0"/>
                  </a:moveTo>
                  <a:lnTo>
                    <a:pt x="837" y="816"/>
                  </a:lnTo>
                  <a:lnTo>
                    <a:pt x="716" y="919"/>
                  </a:lnTo>
                  <a:lnTo>
                    <a:pt x="0" y="1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/>
            <a:lstStyle/>
            <a:p>
              <a:endParaRPr lang="en-CA"/>
            </a:p>
          </p:txBody>
        </p:sp>
        <p:sp>
          <p:nvSpPr>
            <p:cNvPr id="224271" name="Oval 15"/>
            <p:cNvSpPr>
              <a:spLocks noChangeArrowheads="1"/>
            </p:cNvSpPr>
            <p:nvPr/>
          </p:nvSpPr>
          <p:spPr bwMode="auto">
            <a:xfrm>
              <a:off x="3744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4272" name="Freeform 16"/>
            <p:cNvSpPr>
              <a:spLocks/>
            </p:cNvSpPr>
            <p:nvPr/>
          </p:nvSpPr>
          <p:spPr bwMode="auto">
            <a:xfrm>
              <a:off x="4127" y="1563"/>
              <a:ext cx="499" cy="471"/>
            </a:xfrm>
            <a:custGeom>
              <a:avLst/>
              <a:gdLst>
                <a:gd name="T0" fmla="*/ 21 w 499"/>
                <a:gd name="T1" fmla="*/ 300 h 471"/>
                <a:gd name="T2" fmla="*/ 28 w 499"/>
                <a:gd name="T3" fmla="*/ 330 h 471"/>
                <a:gd name="T4" fmla="*/ 187 w 499"/>
                <a:gd name="T5" fmla="*/ 410 h 471"/>
                <a:gd name="T6" fmla="*/ 260 w 499"/>
                <a:gd name="T7" fmla="*/ 447 h 471"/>
                <a:gd name="T8" fmla="*/ 371 w 499"/>
                <a:gd name="T9" fmla="*/ 471 h 471"/>
                <a:gd name="T10" fmla="*/ 438 w 499"/>
                <a:gd name="T11" fmla="*/ 465 h 471"/>
                <a:gd name="T12" fmla="*/ 475 w 499"/>
                <a:gd name="T13" fmla="*/ 453 h 471"/>
                <a:gd name="T14" fmla="*/ 499 w 499"/>
                <a:gd name="T15" fmla="*/ 386 h 471"/>
                <a:gd name="T16" fmla="*/ 493 w 499"/>
                <a:gd name="T17" fmla="*/ 330 h 471"/>
                <a:gd name="T18" fmla="*/ 469 w 499"/>
                <a:gd name="T19" fmla="*/ 294 h 471"/>
                <a:gd name="T20" fmla="*/ 469 w 499"/>
                <a:gd name="T21" fmla="*/ 153 h 471"/>
                <a:gd name="T22" fmla="*/ 450 w 499"/>
                <a:gd name="T23" fmla="*/ 98 h 471"/>
                <a:gd name="T24" fmla="*/ 414 w 499"/>
                <a:gd name="T25" fmla="*/ 73 h 471"/>
                <a:gd name="T26" fmla="*/ 346 w 499"/>
                <a:gd name="T27" fmla="*/ 24 h 471"/>
                <a:gd name="T28" fmla="*/ 328 w 499"/>
                <a:gd name="T29" fmla="*/ 12 h 471"/>
                <a:gd name="T30" fmla="*/ 291 w 499"/>
                <a:gd name="T31" fmla="*/ 0 h 471"/>
                <a:gd name="T32" fmla="*/ 28 w 499"/>
                <a:gd name="T33" fmla="*/ 30 h 471"/>
                <a:gd name="T34" fmla="*/ 15 w 499"/>
                <a:gd name="T35" fmla="*/ 159 h 471"/>
                <a:gd name="T36" fmla="*/ 9 w 499"/>
                <a:gd name="T37" fmla="*/ 239 h 471"/>
                <a:gd name="T38" fmla="*/ 15 w 499"/>
                <a:gd name="T39" fmla="*/ 288 h 471"/>
                <a:gd name="T40" fmla="*/ 21 w 499"/>
                <a:gd name="T41" fmla="*/ 30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9" h="471">
                  <a:moveTo>
                    <a:pt x="21" y="300"/>
                  </a:moveTo>
                  <a:cubicBezTo>
                    <a:pt x="23" y="310"/>
                    <a:pt x="26" y="320"/>
                    <a:pt x="28" y="330"/>
                  </a:cubicBezTo>
                  <a:cubicBezTo>
                    <a:pt x="46" y="439"/>
                    <a:pt x="41" y="403"/>
                    <a:pt x="187" y="410"/>
                  </a:cubicBezTo>
                  <a:cubicBezTo>
                    <a:pt x="238" y="427"/>
                    <a:pt x="213" y="415"/>
                    <a:pt x="260" y="447"/>
                  </a:cubicBezTo>
                  <a:cubicBezTo>
                    <a:pt x="286" y="465"/>
                    <a:pt x="343" y="468"/>
                    <a:pt x="371" y="471"/>
                  </a:cubicBezTo>
                  <a:cubicBezTo>
                    <a:pt x="393" y="469"/>
                    <a:pt x="416" y="469"/>
                    <a:pt x="438" y="465"/>
                  </a:cubicBezTo>
                  <a:cubicBezTo>
                    <a:pt x="451" y="463"/>
                    <a:pt x="475" y="453"/>
                    <a:pt x="475" y="453"/>
                  </a:cubicBezTo>
                  <a:cubicBezTo>
                    <a:pt x="483" y="428"/>
                    <a:pt x="494" y="413"/>
                    <a:pt x="499" y="386"/>
                  </a:cubicBezTo>
                  <a:cubicBezTo>
                    <a:pt x="497" y="367"/>
                    <a:pt x="499" y="348"/>
                    <a:pt x="493" y="330"/>
                  </a:cubicBezTo>
                  <a:cubicBezTo>
                    <a:pt x="489" y="316"/>
                    <a:pt x="469" y="294"/>
                    <a:pt x="469" y="294"/>
                  </a:cubicBezTo>
                  <a:cubicBezTo>
                    <a:pt x="454" y="243"/>
                    <a:pt x="458" y="207"/>
                    <a:pt x="469" y="153"/>
                  </a:cubicBezTo>
                  <a:cubicBezTo>
                    <a:pt x="464" y="115"/>
                    <a:pt x="473" y="115"/>
                    <a:pt x="450" y="98"/>
                  </a:cubicBezTo>
                  <a:cubicBezTo>
                    <a:pt x="438" y="89"/>
                    <a:pt x="414" y="73"/>
                    <a:pt x="414" y="73"/>
                  </a:cubicBezTo>
                  <a:cubicBezTo>
                    <a:pt x="403" y="3"/>
                    <a:pt x="423" y="42"/>
                    <a:pt x="346" y="24"/>
                  </a:cubicBezTo>
                  <a:cubicBezTo>
                    <a:pt x="339" y="22"/>
                    <a:pt x="335" y="15"/>
                    <a:pt x="328" y="12"/>
                  </a:cubicBezTo>
                  <a:cubicBezTo>
                    <a:pt x="316" y="7"/>
                    <a:pt x="291" y="0"/>
                    <a:pt x="291" y="0"/>
                  </a:cubicBezTo>
                  <a:cubicBezTo>
                    <a:pt x="205" y="5"/>
                    <a:pt x="111" y="2"/>
                    <a:pt x="28" y="30"/>
                  </a:cubicBezTo>
                  <a:cubicBezTo>
                    <a:pt x="0" y="72"/>
                    <a:pt x="11" y="109"/>
                    <a:pt x="15" y="159"/>
                  </a:cubicBezTo>
                  <a:cubicBezTo>
                    <a:pt x="13" y="186"/>
                    <a:pt x="9" y="212"/>
                    <a:pt x="9" y="239"/>
                  </a:cubicBezTo>
                  <a:cubicBezTo>
                    <a:pt x="9" y="255"/>
                    <a:pt x="12" y="272"/>
                    <a:pt x="15" y="288"/>
                  </a:cubicBezTo>
                  <a:cubicBezTo>
                    <a:pt x="22" y="325"/>
                    <a:pt x="21" y="307"/>
                    <a:pt x="21" y="300"/>
                  </a:cubicBezTo>
                  <a:close/>
                </a:path>
              </a:pathLst>
            </a:cu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24273" name="Text Box 17"/>
          <p:cNvSpPr txBox="1">
            <a:spLocks noChangeArrowheads="1"/>
          </p:cNvSpPr>
          <p:nvPr/>
        </p:nvSpPr>
        <p:spPr bwMode="auto">
          <a:xfrm>
            <a:off x="517525" y="4613275"/>
            <a:ext cx="8259763" cy="17462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400" b="0" u="sng" dirty="0">
                <a:solidFill>
                  <a:schemeClr val="tx1"/>
                </a:solidFill>
              </a:rPr>
              <a:t>Definition</a:t>
            </a:r>
            <a:r>
              <a:rPr lang="en-US" sz="2400" b="0" dirty="0">
                <a:solidFill>
                  <a:schemeClr val="tx1"/>
                </a:solidFill>
              </a:rPr>
              <a:t>:  </a:t>
            </a:r>
            <a:r>
              <a:rPr lang="en-US" sz="2400" b="0" dirty="0">
                <a:solidFill>
                  <a:srgbClr val="0000FF"/>
                </a:solidFill>
              </a:rPr>
              <a:t>Antipodal Pair</a:t>
            </a:r>
            <a:endParaRPr lang="en-US" sz="2400" b="0" dirty="0">
              <a:solidFill>
                <a:schemeClr val="tx1"/>
              </a:solidFill>
            </a:endParaRP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(</a:t>
            </a:r>
            <a:r>
              <a:rPr lang="en-US" sz="2000" b="0" dirty="0" err="1">
                <a:solidFill>
                  <a:schemeClr val="tx1"/>
                </a:solidFill>
              </a:rPr>
              <a:t>p,q</a:t>
            </a:r>
            <a:r>
              <a:rPr lang="en-US" sz="2000" b="0" dirty="0">
                <a:solidFill>
                  <a:schemeClr val="tx1"/>
                </a:solidFill>
              </a:rPr>
              <a:t>) is an antipodal pair if there are a pair of parallel supporting lines of CH(S)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Through p and q that sandwich CH(S) in between.</a:t>
            </a:r>
          </a:p>
          <a:p>
            <a:pPr algn="l"/>
            <a:endParaRPr lang="en-US" sz="2000" b="0" dirty="0">
              <a:solidFill>
                <a:schemeClr val="tx1"/>
              </a:solidFill>
            </a:endParaRPr>
          </a:p>
          <a:p>
            <a:pPr algn="l"/>
            <a:r>
              <a:rPr lang="en-US" sz="2400" b="0" u="sng" dirty="0">
                <a:solidFill>
                  <a:schemeClr val="tx1"/>
                </a:solidFill>
              </a:rPr>
              <a:t>FACT</a:t>
            </a:r>
            <a:r>
              <a:rPr lang="en-US" sz="2400" b="0" dirty="0">
                <a:solidFill>
                  <a:schemeClr val="tx1"/>
                </a:solidFill>
              </a:rPr>
              <a:t>:</a:t>
            </a:r>
            <a:r>
              <a:rPr lang="en-US" sz="2000" b="0" dirty="0">
                <a:solidFill>
                  <a:schemeClr val="tx1"/>
                </a:solidFill>
              </a:rPr>
              <a:t>  </a:t>
            </a:r>
            <a:r>
              <a:rPr lang="en-US" sz="2000" b="0" dirty="0">
                <a:solidFill>
                  <a:srgbClr val="0000FF"/>
                </a:solidFill>
              </a:rPr>
              <a:t>The farthest pair is one of the antipodal pairs.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7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359775" cy="4667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CLAIM</a:t>
            </a:r>
            <a:r>
              <a:rPr lang="en-US" sz="2400" b="0" dirty="0">
                <a:solidFill>
                  <a:schemeClr val="tx1"/>
                </a:solidFill>
              </a:rPr>
              <a:t>:  </a:t>
            </a:r>
            <a:r>
              <a:rPr lang="en-US" sz="2000" b="0" dirty="0">
                <a:solidFill>
                  <a:srgbClr val="0000FF"/>
                </a:solidFill>
              </a:rPr>
              <a:t>There are </a:t>
            </a:r>
            <a:r>
              <a:rPr lang="en-US" sz="2000" b="0" dirty="0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lang="en-US" sz="2000" b="0" dirty="0">
                <a:solidFill>
                  <a:srgbClr val="0000FF"/>
                </a:solidFill>
              </a:rPr>
              <a:t> 2n antipodal pairs &amp; they can all be found in O(n) time.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533400" y="4267200"/>
            <a:ext cx="8229600" cy="7715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THEOREM</a:t>
            </a:r>
            <a:r>
              <a:rPr lang="en-US" sz="2400" b="0" dirty="0">
                <a:solidFill>
                  <a:schemeClr val="tx1"/>
                </a:solidFill>
              </a:rPr>
              <a:t>: </a:t>
            </a: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rgbClr val="0000FF"/>
                </a:solidFill>
              </a:rPr>
              <a:t>Farthest pair among n points in the plane can be found in O(n log n) time.</a:t>
            </a:r>
          </a:p>
        </p:txBody>
      </p:sp>
      <p:grpSp>
        <p:nvGrpSpPr>
          <p:cNvPr id="225284" name="Group 4"/>
          <p:cNvGrpSpPr>
            <a:grpSpLocks/>
          </p:cNvGrpSpPr>
          <p:nvPr/>
        </p:nvGrpSpPr>
        <p:grpSpPr bwMode="auto">
          <a:xfrm>
            <a:off x="457200" y="762000"/>
            <a:ext cx="6965950" cy="3109913"/>
            <a:chOff x="288" y="480"/>
            <a:chExt cx="4388" cy="1959"/>
          </a:xfrm>
        </p:grpSpPr>
        <p:sp>
          <p:nvSpPr>
            <p:cNvPr id="225285" name="Line 5"/>
            <p:cNvSpPr>
              <a:spLocks noChangeShapeType="1"/>
            </p:cNvSpPr>
            <p:nvPr/>
          </p:nvSpPr>
          <p:spPr bwMode="auto">
            <a:xfrm flipV="1">
              <a:off x="1248" y="768"/>
              <a:ext cx="1104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286" name="Line 6"/>
            <p:cNvSpPr>
              <a:spLocks noChangeShapeType="1"/>
            </p:cNvSpPr>
            <p:nvPr/>
          </p:nvSpPr>
          <p:spPr bwMode="auto">
            <a:xfrm flipH="1">
              <a:off x="336" y="480"/>
              <a:ext cx="1104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287" name="Freeform 7"/>
            <p:cNvSpPr>
              <a:spLocks/>
            </p:cNvSpPr>
            <p:nvPr/>
          </p:nvSpPr>
          <p:spPr bwMode="auto">
            <a:xfrm>
              <a:off x="1673" y="1201"/>
              <a:ext cx="135" cy="576"/>
            </a:xfrm>
            <a:custGeom>
              <a:avLst/>
              <a:gdLst>
                <a:gd name="T0" fmla="*/ 0 w 135"/>
                <a:gd name="T1" fmla="*/ 576 h 576"/>
                <a:gd name="T2" fmla="*/ 135 w 135"/>
                <a:gd name="T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576">
                  <a:moveTo>
                    <a:pt x="0" y="576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288" name="Freeform 8"/>
            <p:cNvSpPr>
              <a:spLocks/>
            </p:cNvSpPr>
            <p:nvPr/>
          </p:nvSpPr>
          <p:spPr bwMode="auto">
            <a:xfrm>
              <a:off x="1575" y="944"/>
              <a:ext cx="257" cy="214"/>
            </a:xfrm>
            <a:custGeom>
              <a:avLst/>
              <a:gdLst>
                <a:gd name="T0" fmla="*/ 257 w 257"/>
                <a:gd name="T1" fmla="*/ 214 h 214"/>
                <a:gd name="T2" fmla="*/ 0 w 257"/>
                <a:gd name="T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214">
                  <a:moveTo>
                    <a:pt x="257" y="21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289" name="Freeform 9"/>
            <p:cNvSpPr>
              <a:spLocks/>
            </p:cNvSpPr>
            <p:nvPr/>
          </p:nvSpPr>
          <p:spPr bwMode="auto">
            <a:xfrm>
              <a:off x="1060" y="913"/>
              <a:ext cx="484" cy="172"/>
            </a:xfrm>
            <a:custGeom>
              <a:avLst/>
              <a:gdLst>
                <a:gd name="T0" fmla="*/ 484 w 484"/>
                <a:gd name="T1" fmla="*/ 0 h 172"/>
                <a:gd name="T2" fmla="*/ 0 w 484"/>
                <a:gd name="T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4" h="172">
                  <a:moveTo>
                    <a:pt x="484" y="0"/>
                  </a:moveTo>
                  <a:lnTo>
                    <a:pt x="0" y="172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290" name="Freeform 10"/>
            <p:cNvSpPr>
              <a:spLocks/>
            </p:cNvSpPr>
            <p:nvPr/>
          </p:nvSpPr>
          <p:spPr bwMode="auto">
            <a:xfrm>
              <a:off x="993" y="1121"/>
              <a:ext cx="12" cy="540"/>
            </a:xfrm>
            <a:custGeom>
              <a:avLst/>
              <a:gdLst>
                <a:gd name="T0" fmla="*/ 12 w 12"/>
                <a:gd name="T1" fmla="*/ 0 h 540"/>
                <a:gd name="T2" fmla="*/ 0 w 12"/>
                <a:gd name="T3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540">
                  <a:moveTo>
                    <a:pt x="12" y="0"/>
                  </a:moveTo>
                  <a:lnTo>
                    <a:pt x="0" y="54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291" name="Freeform 11"/>
            <p:cNvSpPr>
              <a:spLocks/>
            </p:cNvSpPr>
            <p:nvPr/>
          </p:nvSpPr>
          <p:spPr bwMode="auto">
            <a:xfrm>
              <a:off x="1008" y="1728"/>
              <a:ext cx="616" cy="43"/>
            </a:xfrm>
            <a:custGeom>
              <a:avLst/>
              <a:gdLst>
                <a:gd name="T0" fmla="*/ 0 w 616"/>
                <a:gd name="T1" fmla="*/ 0 h 43"/>
                <a:gd name="T2" fmla="*/ 616 w 616"/>
                <a:gd name="T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6" h="43">
                  <a:moveTo>
                    <a:pt x="0" y="0"/>
                  </a:moveTo>
                  <a:lnTo>
                    <a:pt x="616" y="43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292" name="Oval 12"/>
            <p:cNvSpPr>
              <a:spLocks noChangeArrowheads="1"/>
            </p:cNvSpPr>
            <p:nvPr/>
          </p:nvSpPr>
          <p:spPr bwMode="auto">
            <a:xfrm>
              <a:off x="960" y="16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293" name="Oval 13"/>
            <p:cNvSpPr>
              <a:spLocks noChangeArrowheads="1"/>
            </p:cNvSpPr>
            <p:nvPr/>
          </p:nvSpPr>
          <p:spPr bwMode="auto">
            <a:xfrm>
              <a:off x="960" y="10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294" name="Oval 14"/>
            <p:cNvSpPr>
              <a:spLocks noChangeArrowheads="1"/>
            </p:cNvSpPr>
            <p:nvPr/>
          </p:nvSpPr>
          <p:spPr bwMode="auto">
            <a:xfrm>
              <a:off x="1488" y="86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295" name="Oval 15"/>
            <p:cNvSpPr>
              <a:spLocks noChangeArrowheads="1"/>
            </p:cNvSpPr>
            <p:nvPr/>
          </p:nvSpPr>
          <p:spPr bwMode="auto">
            <a:xfrm>
              <a:off x="1776" y="110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296" name="Oval 16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297" name="Freeform 17"/>
            <p:cNvSpPr>
              <a:spLocks/>
            </p:cNvSpPr>
            <p:nvPr/>
          </p:nvSpPr>
          <p:spPr bwMode="auto">
            <a:xfrm>
              <a:off x="895" y="1238"/>
              <a:ext cx="104" cy="49"/>
            </a:xfrm>
            <a:custGeom>
              <a:avLst/>
              <a:gdLst>
                <a:gd name="T0" fmla="*/ 0 w 104"/>
                <a:gd name="T1" fmla="*/ 0 h 49"/>
                <a:gd name="T2" fmla="*/ 104 w 104"/>
                <a:gd name="T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49">
                  <a:moveTo>
                    <a:pt x="0" y="0"/>
                  </a:moveTo>
                  <a:cubicBezTo>
                    <a:pt x="55" y="37"/>
                    <a:pt x="35" y="49"/>
                    <a:pt x="104" y="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298" name="Text Box 18"/>
            <p:cNvSpPr txBox="1">
              <a:spLocks noChangeArrowheads="1"/>
            </p:cNvSpPr>
            <p:nvPr/>
          </p:nvSpPr>
          <p:spPr bwMode="auto">
            <a:xfrm>
              <a:off x="1670" y="1848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299" name="Rectangle 19"/>
            <p:cNvSpPr>
              <a:spLocks noChangeArrowheads="1"/>
            </p:cNvSpPr>
            <p:nvPr/>
          </p:nvSpPr>
          <p:spPr bwMode="auto">
            <a:xfrm>
              <a:off x="1824" y="96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5300" name="Rectangle 20"/>
            <p:cNvSpPr>
              <a:spLocks noChangeArrowheads="1"/>
            </p:cNvSpPr>
            <p:nvPr/>
          </p:nvSpPr>
          <p:spPr bwMode="auto">
            <a:xfrm>
              <a:off x="1536" y="67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5301" name="Rectangle 21"/>
            <p:cNvSpPr>
              <a:spLocks noChangeArrowheads="1"/>
            </p:cNvSpPr>
            <p:nvPr/>
          </p:nvSpPr>
          <p:spPr bwMode="auto">
            <a:xfrm>
              <a:off x="720" y="96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5302" name="Rectangle 22"/>
            <p:cNvSpPr>
              <a:spLocks noChangeArrowheads="1"/>
            </p:cNvSpPr>
            <p:nvPr/>
          </p:nvSpPr>
          <p:spPr bwMode="auto">
            <a:xfrm>
              <a:off x="816" y="1728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5303" name="Rectangle 23"/>
            <p:cNvSpPr>
              <a:spLocks noChangeArrowheads="1"/>
            </p:cNvSpPr>
            <p:nvPr/>
          </p:nvSpPr>
          <p:spPr bwMode="auto">
            <a:xfrm>
              <a:off x="2352" y="72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 i="1">
                  <a:solidFill>
                    <a:schemeClr val="tx1"/>
                  </a:solidFill>
                </a:rPr>
                <a:t>l</a:t>
              </a:r>
              <a:endParaRPr lang="en-US" sz="1800" b="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225304" name="Rectangle 24"/>
            <p:cNvSpPr>
              <a:spLocks noChangeArrowheads="1"/>
            </p:cNvSpPr>
            <p:nvPr/>
          </p:nvSpPr>
          <p:spPr bwMode="auto">
            <a:xfrm>
              <a:off x="288" y="158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 i="1">
                  <a:solidFill>
                    <a:schemeClr val="tx1"/>
                  </a:solidFill>
                </a:rPr>
                <a:t>l’</a:t>
              </a:r>
              <a:endParaRPr lang="en-US" sz="1800" b="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225305" name="Rectangle 25"/>
            <p:cNvSpPr>
              <a:spLocks noChangeArrowheads="1"/>
            </p:cNvSpPr>
            <p:nvPr/>
          </p:nvSpPr>
          <p:spPr bwMode="auto">
            <a:xfrm>
              <a:off x="3072" y="220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 i="1">
                  <a:solidFill>
                    <a:schemeClr val="tx1"/>
                  </a:solidFill>
                </a:rPr>
                <a:t>l’</a:t>
              </a:r>
              <a:endParaRPr lang="en-US" sz="1800" b="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225306" name="Rectangle 26"/>
            <p:cNvSpPr>
              <a:spLocks noChangeArrowheads="1"/>
            </p:cNvSpPr>
            <p:nvPr/>
          </p:nvSpPr>
          <p:spPr bwMode="auto">
            <a:xfrm>
              <a:off x="4416" y="62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 i="1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25307" name="Freeform 27"/>
            <p:cNvSpPr>
              <a:spLocks/>
            </p:cNvSpPr>
            <p:nvPr/>
          </p:nvSpPr>
          <p:spPr bwMode="auto">
            <a:xfrm>
              <a:off x="3732" y="1056"/>
              <a:ext cx="147" cy="623"/>
            </a:xfrm>
            <a:custGeom>
              <a:avLst/>
              <a:gdLst>
                <a:gd name="T0" fmla="*/ 0 w 147"/>
                <a:gd name="T1" fmla="*/ 623 h 623"/>
                <a:gd name="T2" fmla="*/ 147 w 147"/>
                <a:gd name="T3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623">
                  <a:moveTo>
                    <a:pt x="0" y="623"/>
                  </a:moveTo>
                  <a:lnTo>
                    <a:pt x="147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08" name="Oval 28"/>
            <p:cNvSpPr>
              <a:spLocks noChangeArrowheads="1"/>
            </p:cNvSpPr>
            <p:nvPr/>
          </p:nvSpPr>
          <p:spPr bwMode="auto">
            <a:xfrm>
              <a:off x="3696" y="16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309" name="Freeform 29"/>
            <p:cNvSpPr>
              <a:spLocks/>
            </p:cNvSpPr>
            <p:nvPr/>
          </p:nvSpPr>
          <p:spPr bwMode="auto">
            <a:xfrm>
              <a:off x="3504" y="1440"/>
              <a:ext cx="240" cy="221"/>
            </a:xfrm>
            <a:custGeom>
              <a:avLst/>
              <a:gdLst>
                <a:gd name="T0" fmla="*/ 240 w 240"/>
                <a:gd name="T1" fmla="*/ 221 h 221"/>
                <a:gd name="T2" fmla="*/ 0 w 240"/>
                <a:gd name="T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0" h="221">
                  <a:moveTo>
                    <a:pt x="240" y="22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10" name="Freeform 30"/>
            <p:cNvSpPr>
              <a:spLocks/>
            </p:cNvSpPr>
            <p:nvPr/>
          </p:nvSpPr>
          <p:spPr bwMode="auto">
            <a:xfrm>
              <a:off x="3264" y="1680"/>
              <a:ext cx="484" cy="172"/>
            </a:xfrm>
            <a:custGeom>
              <a:avLst/>
              <a:gdLst>
                <a:gd name="T0" fmla="*/ 484 w 484"/>
                <a:gd name="T1" fmla="*/ 0 h 172"/>
                <a:gd name="T2" fmla="*/ 0 w 484"/>
                <a:gd name="T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4" h="172">
                  <a:moveTo>
                    <a:pt x="484" y="0"/>
                  </a:moveTo>
                  <a:lnTo>
                    <a:pt x="0" y="172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11" name="Freeform 31"/>
            <p:cNvSpPr>
              <a:spLocks/>
            </p:cNvSpPr>
            <p:nvPr/>
          </p:nvSpPr>
          <p:spPr bwMode="auto">
            <a:xfrm>
              <a:off x="3744" y="1680"/>
              <a:ext cx="12" cy="540"/>
            </a:xfrm>
            <a:custGeom>
              <a:avLst/>
              <a:gdLst>
                <a:gd name="T0" fmla="*/ 12 w 12"/>
                <a:gd name="T1" fmla="*/ 0 h 540"/>
                <a:gd name="T2" fmla="*/ 0 w 12"/>
                <a:gd name="T3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540">
                  <a:moveTo>
                    <a:pt x="12" y="0"/>
                  </a:moveTo>
                  <a:lnTo>
                    <a:pt x="0" y="54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12" name="Freeform 32"/>
            <p:cNvSpPr>
              <a:spLocks/>
            </p:cNvSpPr>
            <p:nvPr/>
          </p:nvSpPr>
          <p:spPr bwMode="auto">
            <a:xfrm>
              <a:off x="3744" y="1680"/>
              <a:ext cx="616" cy="43"/>
            </a:xfrm>
            <a:custGeom>
              <a:avLst/>
              <a:gdLst>
                <a:gd name="T0" fmla="*/ 0 w 616"/>
                <a:gd name="T1" fmla="*/ 0 h 43"/>
                <a:gd name="T2" fmla="*/ 616 w 616"/>
                <a:gd name="T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6" h="43">
                  <a:moveTo>
                    <a:pt x="0" y="0"/>
                  </a:moveTo>
                  <a:lnTo>
                    <a:pt x="616" y="43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3648" y="81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1</a:t>
              </a:r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3216" y="1248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2</a:t>
              </a:r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2976" y="1728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3</a:t>
              </a:r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600" y="2160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4</a:t>
              </a:r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4320" y="158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5</a:t>
              </a:r>
              <a:r>
                <a:rPr lang="en-US" sz="1800" b="0">
                  <a:solidFill>
                    <a:schemeClr val="tx1"/>
                  </a:solidFill>
                </a:rPr>
                <a:t>p</a:t>
              </a:r>
              <a:r>
                <a:rPr lang="en-US" sz="1800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318" name="Freeform 38"/>
            <p:cNvSpPr>
              <a:spLocks/>
            </p:cNvSpPr>
            <p:nvPr/>
          </p:nvSpPr>
          <p:spPr bwMode="auto">
            <a:xfrm>
              <a:off x="3775" y="1146"/>
              <a:ext cx="556" cy="570"/>
            </a:xfrm>
            <a:custGeom>
              <a:avLst/>
              <a:gdLst>
                <a:gd name="T0" fmla="*/ 104 w 556"/>
                <a:gd name="T1" fmla="*/ 0 h 570"/>
                <a:gd name="T2" fmla="*/ 0 w 556"/>
                <a:gd name="T3" fmla="*/ 459 h 570"/>
                <a:gd name="T4" fmla="*/ 49 w 556"/>
                <a:gd name="T5" fmla="*/ 521 h 570"/>
                <a:gd name="T6" fmla="*/ 533 w 556"/>
                <a:gd name="T7" fmla="*/ 545 h 570"/>
                <a:gd name="T8" fmla="*/ 556 w 556"/>
                <a:gd name="T9" fmla="*/ 486 h 570"/>
                <a:gd name="T10" fmla="*/ 556 w 556"/>
                <a:gd name="T11" fmla="*/ 294 h 570"/>
                <a:gd name="T12" fmla="*/ 556 w 556"/>
                <a:gd name="T13" fmla="*/ 246 h 570"/>
                <a:gd name="T14" fmla="*/ 508 w 556"/>
                <a:gd name="T15" fmla="*/ 150 h 570"/>
                <a:gd name="T16" fmla="*/ 364 w 556"/>
                <a:gd name="T17" fmla="*/ 54 h 570"/>
                <a:gd name="T18" fmla="*/ 243 w 556"/>
                <a:gd name="T19" fmla="*/ 24 h 570"/>
                <a:gd name="T20" fmla="*/ 104 w 556"/>
                <a:gd name="T2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6" h="570">
                  <a:moveTo>
                    <a:pt x="104" y="0"/>
                  </a:moveTo>
                  <a:lnTo>
                    <a:pt x="0" y="459"/>
                  </a:lnTo>
                  <a:lnTo>
                    <a:pt x="49" y="521"/>
                  </a:lnTo>
                  <a:cubicBezTo>
                    <a:pt x="489" y="570"/>
                    <a:pt x="448" y="550"/>
                    <a:pt x="533" y="545"/>
                  </a:cubicBezTo>
                  <a:lnTo>
                    <a:pt x="556" y="486"/>
                  </a:lnTo>
                  <a:lnTo>
                    <a:pt x="556" y="294"/>
                  </a:lnTo>
                  <a:lnTo>
                    <a:pt x="556" y="246"/>
                  </a:lnTo>
                  <a:lnTo>
                    <a:pt x="508" y="150"/>
                  </a:lnTo>
                  <a:lnTo>
                    <a:pt x="364" y="54"/>
                  </a:lnTo>
                  <a:lnTo>
                    <a:pt x="243" y="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19" name="Freeform 39"/>
            <p:cNvSpPr>
              <a:spLocks/>
            </p:cNvSpPr>
            <p:nvPr/>
          </p:nvSpPr>
          <p:spPr bwMode="auto">
            <a:xfrm>
              <a:off x="3297" y="1728"/>
              <a:ext cx="447" cy="447"/>
            </a:xfrm>
            <a:custGeom>
              <a:avLst/>
              <a:gdLst>
                <a:gd name="T0" fmla="*/ 367 w 447"/>
                <a:gd name="T1" fmla="*/ 0 h 447"/>
                <a:gd name="T2" fmla="*/ 43 w 447"/>
                <a:gd name="T3" fmla="*/ 104 h 447"/>
                <a:gd name="T4" fmla="*/ 0 w 447"/>
                <a:gd name="T5" fmla="*/ 257 h 447"/>
                <a:gd name="T6" fmla="*/ 116 w 447"/>
                <a:gd name="T7" fmla="*/ 386 h 447"/>
                <a:gd name="T8" fmla="*/ 220 w 447"/>
                <a:gd name="T9" fmla="*/ 447 h 447"/>
                <a:gd name="T10" fmla="*/ 337 w 447"/>
                <a:gd name="T11" fmla="*/ 423 h 447"/>
                <a:gd name="T12" fmla="*/ 429 w 447"/>
                <a:gd name="T13" fmla="*/ 404 h 447"/>
                <a:gd name="T14" fmla="*/ 447 w 447"/>
                <a:gd name="T15" fmla="*/ 12 h 447"/>
                <a:gd name="T16" fmla="*/ 367 w 447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447">
                  <a:moveTo>
                    <a:pt x="367" y="0"/>
                  </a:moveTo>
                  <a:lnTo>
                    <a:pt x="43" y="104"/>
                  </a:lnTo>
                  <a:lnTo>
                    <a:pt x="0" y="257"/>
                  </a:lnTo>
                  <a:lnTo>
                    <a:pt x="116" y="386"/>
                  </a:lnTo>
                  <a:lnTo>
                    <a:pt x="220" y="447"/>
                  </a:lnTo>
                  <a:lnTo>
                    <a:pt x="337" y="423"/>
                  </a:lnTo>
                  <a:lnTo>
                    <a:pt x="429" y="404"/>
                  </a:lnTo>
                  <a:lnTo>
                    <a:pt x="447" y="12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20" name="Line 40"/>
            <p:cNvSpPr>
              <a:spLocks noChangeShapeType="1"/>
            </p:cNvSpPr>
            <p:nvPr/>
          </p:nvSpPr>
          <p:spPr bwMode="auto">
            <a:xfrm flipV="1">
              <a:off x="3216" y="720"/>
              <a:ext cx="1248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4032" y="1344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p</a:t>
              </a:r>
              <a:r>
                <a:rPr lang="en-US" sz="1800" b="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360" y="1728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solidFill>
                    <a:srgbClr val="0000FF"/>
                  </a:solidFill>
                </a:rPr>
                <a:t>p</a:t>
              </a:r>
              <a:r>
                <a:rPr lang="en-US" sz="1800" b="0" baseline="-25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25323" name="Freeform 43"/>
            <p:cNvSpPr>
              <a:spLocks/>
            </p:cNvSpPr>
            <p:nvPr/>
          </p:nvSpPr>
          <p:spPr bwMode="auto">
            <a:xfrm>
              <a:off x="3818" y="1354"/>
              <a:ext cx="110" cy="74"/>
            </a:xfrm>
            <a:custGeom>
              <a:avLst/>
              <a:gdLst>
                <a:gd name="T0" fmla="*/ 110 w 110"/>
                <a:gd name="T1" fmla="*/ 74 h 74"/>
                <a:gd name="T2" fmla="*/ 0 w 110"/>
                <a:gd name="T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74">
                  <a:moveTo>
                    <a:pt x="110" y="74"/>
                  </a:moveTo>
                  <a:cubicBezTo>
                    <a:pt x="77" y="21"/>
                    <a:pt x="52" y="2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24" name="Freeform 44"/>
            <p:cNvSpPr>
              <a:spLocks/>
            </p:cNvSpPr>
            <p:nvPr/>
          </p:nvSpPr>
          <p:spPr bwMode="auto">
            <a:xfrm>
              <a:off x="3621" y="1838"/>
              <a:ext cx="117" cy="55"/>
            </a:xfrm>
            <a:custGeom>
              <a:avLst/>
              <a:gdLst>
                <a:gd name="T0" fmla="*/ 0 w 117"/>
                <a:gd name="T1" fmla="*/ 0 h 55"/>
                <a:gd name="T2" fmla="*/ 117 w 117"/>
                <a:gd name="T3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55">
                  <a:moveTo>
                    <a:pt x="0" y="0"/>
                  </a:moveTo>
                  <a:cubicBezTo>
                    <a:pt x="20" y="55"/>
                    <a:pt x="64" y="43"/>
                    <a:pt x="117" y="4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25" name="Freeform 45"/>
            <p:cNvSpPr>
              <a:spLocks/>
            </p:cNvSpPr>
            <p:nvPr/>
          </p:nvSpPr>
          <p:spPr bwMode="auto">
            <a:xfrm>
              <a:off x="1753" y="1415"/>
              <a:ext cx="104" cy="80"/>
            </a:xfrm>
            <a:custGeom>
              <a:avLst/>
              <a:gdLst>
                <a:gd name="T0" fmla="*/ 104 w 104"/>
                <a:gd name="T1" fmla="*/ 80 h 80"/>
                <a:gd name="T2" fmla="*/ 49 w 104"/>
                <a:gd name="T3" fmla="*/ 19 h 80"/>
                <a:gd name="T4" fmla="*/ 30 w 104"/>
                <a:gd name="T5" fmla="*/ 7 h 80"/>
                <a:gd name="T6" fmla="*/ 0 w 10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80">
                  <a:moveTo>
                    <a:pt x="104" y="80"/>
                  </a:moveTo>
                  <a:cubicBezTo>
                    <a:pt x="94" y="42"/>
                    <a:pt x="82" y="35"/>
                    <a:pt x="49" y="19"/>
                  </a:cubicBezTo>
                  <a:cubicBezTo>
                    <a:pt x="42" y="16"/>
                    <a:pt x="37" y="10"/>
                    <a:pt x="30" y="7"/>
                  </a:cubicBezTo>
                  <a:cubicBezTo>
                    <a:pt x="20" y="3"/>
                    <a:pt x="0" y="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26" name="Rectangle 46"/>
            <p:cNvSpPr>
              <a:spLocks noChangeArrowheads="1"/>
            </p:cNvSpPr>
            <p:nvPr/>
          </p:nvSpPr>
          <p:spPr bwMode="auto">
            <a:xfrm>
              <a:off x="336" y="52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0" u="sng">
                  <a:solidFill>
                    <a:schemeClr val="tx1"/>
                  </a:solidFill>
                </a:rPr>
                <a:t>Proof</a:t>
              </a:r>
              <a:r>
                <a:rPr lang="en-US" sz="2000" b="0">
                  <a:solidFill>
                    <a:schemeClr val="tx1"/>
                  </a:solidFill>
                </a:rPr>
                <a:t>: </a:t>
              </a:r>
            </a:p>
          </p:txBody>
        </p:sp>
      </p:grpSp>
      <p:grpSp>
        <p:nvGrpSpPr>
          <p:cNvPr id="225327" name="Group 47"/>
          <p:cNvGrpSpPr>
            <a:grpSpLocks/>
          </p:cNvGrpSpPr>
          <p:nvPr/>
        </p:nvGrpSpPr>
        <p:grpSpPr bwMode="auto">
          <a:xfrm>
            <a:off x="533400" y="5257800"/>
            <a:ext cx="8229600" cy="1463675"/>
            <a:chOff x="336" y="3312"/>
            <a:chExt cx="5184" cy="922"/>
          </a:xfrm>
        </p:grpSpPr>
        <p:sp>
          <p:nvSpPr>
            <p:cNvPr id="225328" name="Rectangle 48"/>
            <p:cNvSpPr>
              <a:spLocks noChangeArrowheads="1"/>
            </p:cNvSpPr>
            <p:nvPr/>
          </p:nvSpPr>
          <p:spPr bwMode="auto">
            <a:xfrm>
              <a:off x="336" y="3312"/>
              <a:ext cx="5184" cy="91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329" name="Oval 49"/>
            <p:cNvSpPr>
              <a:spLocks noChangeArrowheads="1"/>
            </p:cNvSpPr>
            <p:nvPr/>
          </p:nvSpPr>
          <p:spPr bwMode="auto">
            <a:xfrm>
              <a:off x="4416" y="3504"/>
              <a:ext cx="624" cy="576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330" name="Line 50"/>
            <p:cNvSpPr>
              <a:spLocks noChangeShapeType="1"/>
            </p:cNvSpPr>
            <p:nvPr/>
          </p:nvSpPr>
          <p:spPr bwMode="auto">
            <a:xfrm>
              <a:off x="4176" y="37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31" name="Freeform 51"/>
            <p:cNvSpPr>
              <a:spLocks/>
            </p:cNvSpPr>
            <p:nvPr/>
          </p:nvSpPr>
          <p:spPr bwMode="auto">
            <a:xfrm>
              <a:off x="4718" y="3364"/>
              <a:ext cx="1" cy="870"/>
            </a:xfrm>
            <a:custGeom>
              <a:avLst/>
              <a:gdLst>
                <a:gd name="T0" fmla="*/ 0 w 1"/>
                <a:gd name="T1" fmla="*/ 0 h 870"/>
                <a:gd name="T2" fmla="*/ 0 w 1"/>
                <a:gd name="T3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70">
                  <a:moveTo>
                    <a:pt x="0" y="0"/>
                  </a:moveTo>
                  <a:lnTo>
                    <a:pt x="0" y="8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32" name="Freeform 52"/>
            <p:cNvSpPr>
              <a:spLocks/>
            </p:cNvSpPr>
            <p:nvPr/>
          </p:nvSpPr>
          <p:spPr bwMode="auto">
            <a:xfrm>
              <a:off x="4430" y="3689"/>
              <a:ext cx="607" cy="196"/>
            </a:xfrm>
            <a:custGeom>
              <a:avLst/>
              <a:gdLst>
                <a:gd name="T0" fmla="*/ 0 w 607"/>
                <a:gd name="T1" fmla="*/ 196 h 196"/>
                <a:gd name="T2" fmla="*/ 607 w 607"/>
                <a:gd name="T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7" h="196">
                  <a:moveTo>
                    <a:pt x="0" y="196"/>
                  </a:moveTo>
                  <a:lnTo>
                    <a:pt x="607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33" name="Freeform 53"/>
            <p:cNvSpPr>
              <a:spLocks/>
            </p:cNvSpPr>
            <p:nvPr/>
          </p:nvSpPr>
          <p:spPr bwMode="auto">
            <a:xfrm>
              <a:off x="4512" y="3585"/>
              <a:ext cx="451" cy="399"/>
            </a:xfrm>
            <a:custGeom>
              <a:avLst/>
              <a:gdLst>
                <a:gd name="T0" fmla="*/ 0 w 451"/>
                <a:gd name="T1" fmla="*/ 399 h 399"/>
                <a:gd name="T2" fmla="*/ 451 w 451"/>
                <a:gd name="T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1" h="399">
                  <a:moveTo>
                    <a:pt x="0" y="399"/>
                  </a:moveTo>
                  <a:lnTo>
                    <a:pt x="451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34" name="Freeform 54"/>
            <p:cNvSpPr>
              <a:spLocks/>
            </p:cNvSpPr>
            <p:nvPr/>
          </p:nvSpPr>
          <p:spPr bwMode="auto">
            <a:xfrm>
              <a:off x="4602" y="3511"/>
              <a:ext cx="245" cy="533"/>
            </a:xfrm>
            <a:custGeom>
              <a:avLst/>
              <a:gdLst>
                <a:gd name="T0" fmla="*/ 0 w 245"/>
                <a:gd name="T1" fmla="*/ 533 h 533"/>
                <a:gd name="T2" fmla="*/ 245 w 245"/>
                <a:gd name="T3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5" h="533">
                  <a:moveTo>
                    <a:pt x="0" y="533"/>
                  </a:moveTo>
                  <a:lnTo>
                    <a:pt x="245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335" name="Text Box 55"/>
            <p:cNvSpPr txBox="1">
              <a:spLocks noChangeArrowheads="1"/>
            </p:cNvSpPr>
            <p:nvPr/>
          </p:nvSpPr>
          <p:spPr bwMode="auto">
            <a:xfrm>
              <a:off x="4982" y="341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>
                  <a:solidFill>
                    <a:srgbClr val="008000"/>
                  </a:solidFill>
                </a:rPr>
                <a:t>A</a:t>
              </a:r>
            </a:p>
          </p:txBody>
        </p:sp>
        <p:sp>
          <p:nvSpPr>
            <p:cNvPr id="225336" name="Text Box 56"/>
            <p:cNvSpPr txBox="1">
              <a:spLocks noChangeArrowheads="1"/>
            </p:cNvSpPr>
            <p:nvPr/>
          </p:nvSpPr>
          <p:spPr bwMode="auto">
            <a:xfrm>
              <a:off x="4272" y="393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>
                  <a:solidFill>
                    <a:srgbClr val="008000"/>
                  </a:solidFill>
                </a:rPr>
                <a:t>B</a:t>
              </a:r>
            </a:p>
          </p:txBody>
        </p:sp>
        <p:sp>
          <p:nvSpPr>
            <p:cNvPr id="225337" name="Rectangle 57"/>
            <p:cNvSpPr>
              <a:spLocks noChangeArrowheads="1"/>
            </p:cNvSpPr>
            <p:nvPr/>
          </p:nvSpPr>
          <p:spPr bwMode="auto">
            <a:xfrm>
              <a:off x="336" y="3648"/>
              <a:ext cx="3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0">
                  <a:solidFill>
                    <a:srgbClr val="008000"/>
                  </a:solidFill>
                </a:rPr>
                <a:t>This is worst-case optimal:   </a:t>
              </a:r>
              <a:r>
                <a:rPr lang="en-US" sz="1800" b="0">
                  <a:solidFill>
                    <a:srgbClr val="008000"/>
                  </a:solidFill>
                  <a:sym typeface="Symbol" pitchFamily="18" charset="2"/>
                </a:rPr>
                <a:t> </a:t>
              </a:r>
              <a:r>
                <a:rPr lang="en-US" sz="1800" b="0">
                  <a:solidFill>
                    <a:srgbClr val="008000"/>
                  </a:solidFill>
                </a:rPr>
                <a:t>reduction from set disjointness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365125" y="41275"/>
            <a:ext cx="2533650" cy="4667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</a:rPr>
              <a:t>Linear </a:t>
            </a:r>
            <a:r>
              <a:rPr lang="en-US" sz="2400" b="0" dirty="0" err="1">
                <a:solidFill>
                  <a:schemeClr val="tx1"/>
                </a:solidFill>
              </a:rPr>
              <a:t>Separability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7542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</a:rPr>
              <a:t>A &amp; B are linearly separable </a:t>
            </a:r>
            <a:r>
              <a:rPr lang="en-US" sz="2000" b="0">
                <a:solidFill>
                  <a:schemeClr val="tx1"/>
                </a:solidFill>
                <a:sym typeface="Symbol" pitchFamily="18" charset="2"/>
              </a:rPr>
              <a:t></a:t>
            </a:r>
            <a:r>
              <a:rPr lang="en-US" sz="2000" b="0">
                <a:solidFill>
                  <a:schemeClr val="tx1"/>
                </a:solidFill>
              </a:rPr>
              <a:t> CH(A) &amp; CH(B)  have disjoint interiors</a:t>
            </a:r>
          </a:p>
          <a:p>
            <a:pPr algn="l"/>
            <a:r>
              <a:rPr lang="en-US" sz="2000" b="0">
                <a:solidFill>
                  <a:schemeClr val="tx1"/>
                </a:solidFill>
              </a:rPr>
              <a:t>			         O(n log n) time.</a:t>
            </a:r>
          </a:p>
          <a:p>
            <a:pPr algn="l"/>
            <a:r>
              <a:rPr lang="en-US" sz="2000" u="sng">
                <a:solidFill>
                  <a:srgbClr val="FF5050"/>
                </a:solidFill>
              </a:rPr>
              <a:t>Fastest result</a:t>
            </a:r>
            <a:r>
              <a:rPr lang="en-US" sz="2000" b="0">
                <a:solidFill>
                  <a:srgbClr val="FF5050"/>
                </a:solidFill>
              </a:rPr>
              <a:t>: O(n) time by prune-&amp;-search [Exercise]</a:t>
            </a:r>
            <a:r>
              <a:rPr lang="en-US" sz="2400" b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 flipV="1">
            <a:off x="4419600" y="152400"/>
            <a:ext cx="1219200" cy="1143000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6309" name="Freeform 5"/>
          <p:cNvSpPr>
            <a:spLocks/>
          </p:cNvSpPr>
          <p:nvPr/>
        </p:nvSpPr>
        <p:spPr bwMode="auto">
          <a:xfrm>
            <a:off x="3505200" y="228600"/>
            <a:ext cx="1447800" cy="762000"/>
          </a:xfrm>
          <a:custGeom>
            <a:avLst/>
            <a:gdLst>
              <a:gd name="T0" fmla="*/ 0 w 912"/>
              <a:gd name="T1" fmla="*/ 288 h 480"/>
              <a:gd name="T2" fmla="*/ 288 w 912"/>
              <a:gd name="T3" fmla="*/ 48 h 480"/>
              <a:gd name="T4" fmla="*/ 816 w 912"/>
              <a:gd name="T5" fmla="*/ 0 h 480"/>
              <a:gd name="T6" fmla="*/ 912 w 912"/>
              <a:gd name="T7" fmla="*/ 192 h 480"/>
              <a:gd name="T8" fmla="*/ 768 w 912"/>
              <a:gd name="T9" fmla="*/ 384 h 480"/>
              <a:gd name="T10" fmla="*/ 384 w 912"/>
              <a:gd name="T11" fmla="*/ 480 h 480"/>
              <a:gd name="T12" fmla="*/ 0 w 912"/>
              <a:gd name="T13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2" h="480">
                <a:moveTo>
                  <a:pt x="0" y="288"/>
                </a:moveTo>
                <a:lnTo>
                  <a:pt x="288" y="48"/>
                </a:lnTo>
                <a:lnTo>
                  <a:pt x="816" y="0"/>
                </a:lnTo>
                <a:lnTo>
                  <a:pt x="912" y="192"/>
                </a:lnTo>
                <a:lnTo>
                  <a:pt x="768" y="384"/>
                </a:lnTo>
                <a:lnTo>
                  <a:pt x="384" y="480"/>
                </a:lnTo>
                <a:lnTo>
                  <a:pt x="0" y="288"/>
                </a:lnTo>
                <a:close/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6310" name="Freeform 6"/>
          <p:cNvSpPr>
            <a:spLocks/>
          </p:cNvSpPr>
          <p:nvPr/>
        </p:nvSpPr>
        <p:spPr bwMode="auto">
          <a:xfrm>
            <a:off x="5257800" y="304800"/>
            <a:ext cx="1219200" cy="990600"/>
          </a:xfrm>
          <a:custGeom>
            <a:avLst/>
            <a:gdLst>
              <a:gd name="T0" fmla="*/ 0 w 768"/>
              <a:gd name="T1" fmla="*/ 432 h 624"/>
              <a:gd name="T2" fmla="*/ 48 w 768"/>
              <a:gd name="T3" fmla="*/ 240 h 624"/>
              <a:gd name="T4" fmla="*/ 192 w 768"/>
              <a:gd name="T5" fmla="*/ 96 h 624"/>
              <a:gd name="T6" fmla="*/ 528 w 768"/>
              <a:gd name="T7" fmla="*/ 0 h 624"/>
              <a:gd name="T8" fmla="*/ 768 w 768"/>
              <a:gd name="T9" fmla="*/ 288 h 624"/>
              <a:gd name="T10" fmla="*/ 672 w 768"/>
              <a:gd name="T11" fmla="*/ 528 h 624"/>
              <a:gd name="T12" fmla="*/ 432 w 768"/>
              <a:gd name="T13" fmla="*/ 624 h 624"/>
              <a:gd name="T14" fmla="*/ 0 w 768"/>
              <a:gd name="T15" fmla="*/ 43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" h="624">
                <a:moveTo>
                  <a:pt x="0" y="432"/>
                </a:moveTo>
                <a:lnTo>
                  <a:pt x="48" y="240"/>
                </a:lnTo>
                <a:lnTo>
                  <a:pt x="192" y="96"/>
                </a:lnTo>
                <a:lnTo>
                  <a:pt x="528" y="0"/>
                </a:lnTo>
                <a:lnTo>
                  <a:pt x="768" y="288"/>
                </a:lnTo>
                <a:lnTo>
                  <a:pt x="672" y="528"/>
                </a:lnTo>
                <a:lnTo>
                  <a:pt x="432" y="624"/>
                </a:lnTo>
                <a:lnTo>
                  <a:pt x="0" y="432"/>
                </a:lnTo>
                <a:close/>
              </a:path>
            </a:pathLst>
          </a:custGeom>
          <a:noFill/>
          <a:ln w="1905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4038600" y="609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12" name="Oval 8"/>
          <p:cNvSpPr>
            <a:spLocks noChangeArrowheads="1"/>
          </p:cNvSpPr>
          <p:nvPr/>
        </p:nvSpPr>
        <p:spPr bwMode="auto">
          <a:xfrm>
            <a:off x="4572000" y="457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13" name="Oval 9"/>
          <p:cNvSpPr>
            <a:spLocks noChangeArrowheads="1"/>
          </p:cNvSpPr>
          <p:nvPr/>
        </p:nvSpPr>
        <p:spPr bwMode="auto">
          <a:xfrm>
            <a:off x="4343400" y="685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14" name="Oval 10"/>
          <p:cNvSpPr>
            <a:spLocks noChangeArrowheads="1"/>
          </p:cNvSpPr>
          <p:nvPr/>
        </p:nvSpPr>
        <p:spPr bwMode="auto">
          <a:xfrm>
            <a:off x="4191000" y="381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15" name="Oval 11"/>
          <p:cNvSpPr>
            <a:spLocks noChangeArrowheads="1"/>
          </p:cNvSpPr>
          <p:nvPr/>
        </p:nvSpPr>
        <p:spPr bwMode="auto">
          <a:xfrm>
            <a:off x="3810000" y="533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16" name="Oval 12"/>
          <p:cNvSpPr>
            <a:spLocks noChangeArrowheads="1"/>
          </p:cNvSpPr>
          <p:nvPr/>
        </p:nvSpPr>
        <p:spPr bwMode="auto">
          <a:xfrm>
            <a:off x="3886200" y="22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17" name="Oval 13"/>
          <p:cNvSpPr>
            <a:spLocks noChangeArrowheads="1"/>
          </p:cNvSpPr>
          <p:nvPr/>
        </p:nvSpPr>
        <p:spPr bwMode="auto">
          <a:xfrm>
            <a:off x="3429000" y="609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18" name="Oval 14"/>
          <p:cNvSpPr>
            <a:spLocks noChangeArrowheads="1"/>
          </p:cNvSpPr>
          <p:nvPr/>
        </p:nvSpPr>
        <p:spPr bwMode="auto">
          <a:xfrm>
            <a:off x="4038600" y="914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19" name="Oval 15"/>
          <p:cNvSpPr>
            <a:spLocks noChangeArrowheads="1"/>
          </p:cNvSpPr>
          <p:nvPr/>
        </p:nvSpPr>
        <p:spPr bwMode="auto">
          <a:xfrm>
            <a:off x="4648200" y="762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0" name="Oval 16"/>
          <p:cNvSpPr>
            <a:spLocks noChangeArrowheads="1"/>
          </p:cNvSpPr>
          <p:nvPr/>
        </p:nvSpPr>
        <p:spPr bwMode="auto">
          <a:xfrm>
            <a:off x="4876800" y="457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1" name="Oval 17"/>
          <p:cNvSpPr>
            <a:spLocks noChangeArrowheads="1"/>
          </p:cNvSpPr>
          <p:nvPr/>
        </p:nvSpPr>
        <p:spPr bwMode="auto">
          <a:xfrm>
            <a:off x="4724400" y="15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5181600" y="9144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3" name="Oval 19"/>
          <p:cNvSpPr>
            <a:spLocks noChangeArrowheads="1"/>
          </p:cNvSpPr>
          <p:nvPr/>
        </p:nvSpPr>
        <p:spPr bwMode="auto">
          <a:xfrm>
            <a:off x="5257800" y="6096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4" name="Oval 20"/>
          <p:cNvSpPr>
            <a:spLocks noChangeArrowheads="1"/>
          </p:cNvSpPr>
          <p:nvPr/>
        </p:nvSpPr>
        <p:spPr bwMode="auto">
          <a:xfrm>
            <a:off x="5486400" y="3810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5" name="Oval 21"/>
          <p:cNvSpPr>
            <a:spLocks noChangeArrowheads="1"/>
          </p:cNvSpPr>
          <p:nvPr/>
        </p:nvSpPr>
        <p:spPr bwMode="auto">
          <a:xfrm>
            <a:off x="6019800" y="2286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6" name="Oval 22"/>
          <p:cNvSpPr>
            <a:spLocks noChangeArrowheads="1"/>
          </p:cNvSpPr>
          <p:nvPr/>
        </p:nvSpPr>
        <p:spPr bwMode="auto">
          <a:xfrm>
            <a:off x="6400800" y="6858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7" name="Oval 23"/>
          <p:cNvSpPr>
            <a:spLocks noChangeArrowheads="1"/>
          </p:cNvSpPr>
          <p:nvPr/>
        </p:nvSpPr>
        <p:spPr bwMode="auto">
          <a:xfrm>
            <a:off x="6248400" y="10668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8" name="Oval 24"/>
          <p:cNvSpPr>
            <a:spLocks noChangeArrowheads="1"/>
          </p:cNvSpPr>
          <p:nvPr/>
        </p:nvSpPr>
        <p:spPr bwMode="auto">
          <a:xfrm>
            <a:off x="5867400" y="12192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29" name="Oval 25"/>
          <p:cNvSpPr>
            <a:spLocks noChangeArrowheads="1"/>
          </p:cNvSpPr>
          <p:nvPr/>
        </p:nvSpPr>
        <p:spPr bwMode="auto">
          <a:xfrm>
            <a:off x="5486400" y="8382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30" name="Oval 26"/>
          <p:cNvSpPr>
            <a:spLocks noChangeArrowheads="1"/>
          </p:cNvSpPr>
          <p:nvPr/>
        </p:nvSpPr>
        <p:spPr bwMode="auto">
          <a:xfrm>
            <a:off x="5715000" y="5334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31" name="Oval 27"/>
          <p:cNvSpPr>
            <a:spLocks noChangeArrowheads="1"/>
          </p:cNvSpPr>
          <p:nvPr/>
        </p:nvSpPr>
        <p:spPr bwMode="auto">
          <a:xfrm>
            <a:off x="5867400" y="9144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32" name="Oval 28"/>
          <p:cNvSpPr>
            <a:spLocks noChangeArrowheads="1"/>
          </p:cNvSpPr>
          <p:nvPr/>
        </p:nvSpPr>
        <p:spPr bwMode="auto">
          <a:xfrm>
            <a:off x="6172200" y="7620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33" name="Oval 29"/>
          <p:cNvSpPr>
            <a:spLocks noChangeArrowheads="1"/>
          </p:cNvSpPr>
          <p:nvPr/>
        </p:nvSpPr>
        <p:spPr bwMode="auto">
          <a:xfrm>
            <a:off x="5943600" y="533400"/>
            <a:ext cx="152400" cy="152400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6334" name="Line 30"/>
          <p:cNvSpPr>
            <a:spLocks noChangeShapeType="1"/>
          </p:cNvSpPr>
          <p:nvPr/>
        </p:nvSpPr>
        <p:spPr bwMode="auto">
          <a:xfrm>
            <a:off x="381000" y="3048000"/>
            <a:ext cx="792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26335" name="Group 31"/>
          <p:cNvGrpSpPr>
            <a:grpSpLocks/>
          </p:cNvGrpSpPr>
          <p:nvPr/>
        </p:nvGrpSpPr>
        <p:grpSpPr bwMode="auto">
          <a:xfrm>
            <a:off x="441325" y="3352800"/>
            <a:ext cx="8093075" cy="3290888"/>
            <a:chOff x="278" y="2112"/>
            <a:chExt cx="5098" cy="2073"/>
          </a:xfrm>
        </p:grpSpPr>
        <p:grpSp>
          <p:nvGrpSpPr>
            <p:cNvPr id="226336" name="Group 32"/>
            <p:cNvGrpSpPr>
              <a:grpSpLocks/>
            </p:cNvGrpSpPr>
            <p:nvPr/>
          </p:nvGrpSpPr>
          <p:grpSpPr bwMode="auto">
            <a:xfrm>
              <a:off x="288" y="2112"/>
              <a:ext cx="3744" cy="768"/>
              <a:chOff x="288" y="2112"/>
              <a:chExt cx="3744" cy="768"/>
            </a:xfrm>
          </p:grpSpPr>
          <p:sp>
            <p:nvSpPr>
              <p:cNvPr id="226337" name="Text Box 33"/>
              <p:cNvSpPr txBox="1">
                <a:spLocks noChangeArrowheads="1"/>
              </p:cNvSpPr>
              <p:nvPr/>
            </p:nvSpPr>
            <p:spPr bwMode="auto">
              <a:xfrm>
                <a:off x="288" y="2256"/>
                <a:ext cx="1289" cy="294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0" dirty="0">
                    <a:solidFill>
                      <a:schemeClr val="tx1"/>
                    </a:solidFill>
                  </a:rPr>
                  <a:t>Convex Layers</a:t>
                </a:r>
              </a:p>
            </p:txBody>
          </p:sp>
          <p:sp>
            <p:nvSpPr>
              <p:cNvPr id="226338" name="Freeform 34"/>
              <p:cNvSpPr>
                <a:spLocks/>
              </p:cNvSpPr>
              <p:nvPr/>
            </p:nvSpPr>
            <p:spPr bwMode="auto">
              <a:xfrm>
                <a:off x="3002" y="2130"/>
                <a:ext cx="1004" cy="730"/>
              </a:xfrm>
              <a:custGeom>
                <a:avLst/>
                <a:gdLst>
                  <a:gd name="T0" fmla="*/ 0 w 1004"/>
                  <a:gd name="T1" fmla="*/ 393 h 730"/>
                  <a:gd name="T2" fmla="*/ 147 w 1004"/>
                  <a:gd name="T3" fmla="*/ 147 h 730"/>
                  <a:gd name="T4" fmla="*/ 582 w 1004"/>
                  <a:gd name="T5" fmla="*/ 0 h 730"/>
                  <a:gd name="T6" fmla="*/ 1004 w 1004"/>
                  <a:gd name="T7" fmla="*/ 393 h 730"/>
                  <a:gd name="T8" fmla="*/ 759 w 1004"/>
                  <a:gd name="T9" fmla="*/ 723 h 730"/>
                  <a:gd name="T10" fmla="*/ 337 w 1004"/>
                  <a:gd name="T11" fmla="*/ 730 h 730"/>
                  <a:gd name="T12" fmla="*/ 0 w 1004"/>
                  <a:gd name="T13" fmla="*/ 393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4" h="730">
                    <a:moveTo>
                      <a:pt x="0" y="393"/>
                    </a:moveTo>
                    <a:lnTo>
                      <a:pt x="147" y="147"/>
                    </a:lnTo>
                    <a:lnTo>
                      <a:pt x="582" y="0"/>
                    </a:lnTo>
                    <a:lnTo>
                      <a:pt x="1004" y="393"/>
                    </a:lnTo>
                    <a:lnTo>
                      <a:pt x="759" y="723"/>
                    </a:lnTo>
                    <a:lnTo>
                      <a:pt x="337" y="730"/>
                    </a:lnTo>
                    <a:lnTo>
                      <a:pt x="0" y="393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339" name="Freeform 35"/>
              <p:cNvSpPr>
                <a:spLocks/>
              </p:cNvSpPr>
              <p:nvPr/>
            </p:nvSpPr>
            <p:spPr bwMode="auto">
              <a:xfrm>
                <a:off x="3142" y="2284"/>
                <a:ext cx="675" cy="441"/>
              </a:xfrm>
              <a:custGeom>
                <a:avLst/>
                <a:gdLst>
                  <a:gd name="T0" fmla="*/ 0 w 675"/>
                  <a:gd name="T1" fmla="*/ 196 h 441"/>
                  <a:gd name="T2" fmla="*/ 239 w 675"/>
                  <a:gd name="T3" fmla="*/ 0 h 441"/>
                  <a:gd name="T4" fmla="*/ 583 w 675"/>
                  <a:gd name="T5" fmla="*/ 42 h 441"/>
                  <a:gd name="T6" fmla="*/ 675 w 675"/>
                  <a:gd name="T7" fmla="*/ 239 h 441"/>
                  <a:gd name="T8" fmla="*/ 442 w 675"/>
                  <a:gd name="T9" fmla="*/ 429 h 441"/>
                  <a:gd name="T10" fmla="*/ 203 w 675"/>
                  <a:gd name="T11" fmla="*/ 441 h 441"/>
                  <a:gd name="T12" fmla="*/ 0 w 675"/>
                  <a:gd name="T13" fmla="*/ 196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5" h="441">
                    <a:moveTo>
                      <a:pt x="0" y="196"/>
                    </a:moveTo>
                    <a:lnTo>
                      <a:pt x="239" y="0"/>
                    </a:lnTo>
                    <a:lnTo>
                      <a:pt x="583" y="42"/>
                    </a:lnTo>
                    <a:lnTo>
                      <a:pt x="675" y="239"/>
                    </a:lnTo>
                    <a:lnTo>
                      <a:pt x="442" y="429"/>
                    </a:lnTo>
                    <a:lnTo>
                      <a:pt x="203" y="441"/>
                    </a:lnTo>
                    <a:lnTo>
                      <a:pt x="0" y="196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340" name="Freeform 36"/>
              <p:cNvSpPr>
                <a:spLocks/>
              </p:cNvSpPr>
              <p:nvPr/>
            </p:nvSpPr>
            <p:spPr bwMode="auto">
              <a:xfrm>
                <a:off x="3277" y="2369"/>
                <a:ext cx="441" cy="252"/>
              </a:xfrm>
              <a:custGeom>
                <a:avLst/>
                <a:gdLst>
                  <a:gd name="T0" fmla="*/ 0 w 441"/>
                  <a:gd name="T1" fmla="*/ 111 h 252"/>
                  <a:gd name="T2" fmla="*/ 62 w 441"/>
                  <a:gd name="T3" fmla="*/ 19 h 252"/>
                  <a:gd name="T4" fmla="*/ 350 w 441"/>
                  <a:gd name="T5" fmla="*/ 0 h 252"/>
                  <a:gd name="T6" fmla="*/ 441 w 441"/>
                  <a:gd name="T7" fmla="*/ 105 h 252"/>
                  <a:gd name="T8" fmla="*/ 399 w 441"/>
                  <a:gd name="T9" fmla="*/ 203 h 252"/>
                  <a:gd name="T10" fmla="*/ 301 w 441"/>
                  <a:gd name="T11" fmla="*/ 252 h 252"/>
                  <a:gd name="T12" fmla="*/ 62 w 441"/>
                  <a:gd name="T13" fmla="*/ 252 h 252"/>
                  <a:gd name="T14" fmla="*/ 0 w 441"/>
                  <a:gd name="T15" fmla="*/ 11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252">
                    <a:moveTo>
                      <a:pt x="0" y="111"/>
                    </a:moveTo>
                    <a:lnTo>
                      <a:pt x="62" y="19"/>
                    </a:lnTo>
                    <a:lnTo>
                      <a:pt x="350" y="0"/>
                    </a:lnTo>
                    <a:lnTo>
                      <a:pt x="441" y="105"/>
                    </a:lnTo>
                    <a:lnTo>
                      <a:pt x="399" y="203"/>
                    </a:lnTo>
                    <a:lnTo>
                      <a:pt x="301" y="252"/>
                    </a:lnTo>
                    <a:lnTo>
                      <a:pt x="62" y="252"/>
                    </a:lnTo>
                    <a:lnTo>
                      <a:pt x="0" y="111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341" name="Freeform 37"/>
              <p:cNvSpPr>
                <a:spLocks/>
              </p:cNvSpPr>
              <p:nvPr/>
            </p:nvSpPr>
            <p:spPr bwMode="auto">
              <a:xfrm>
                <a:off x="3375" y="2431"/>
                <a:ext cx="252" cy="85"/>
              </a:xfrm>
              <a:custGeom>
                <a:avLst/>
                <a:gdLst>
                  <a:gd name="T0" fmla="*/ 0 w 252"/>
                  <a:gd name="T1" fmla="*/ 49 h 85"/>
                  <a:gd name="T2" fmla="*/ 160 w 252"/>
                  <a:gd name="T3" fmla="*/ 0 h 85"/>
                  <a:gd name="T4" fmla="*/ 252 w 252"/>
                  <a:gd name="T5" fmla="*/ 85 h 85"/>
                  <a:gd name="T6" fmla="*/ 0 w 252"/>
                  <a:gd name="T7" fmla="*/ 4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2" h="85">
                    <a:moveTo>
                      <a:pt x="0" y="49"/>
                    </a:moveTo>
                    <a:lnTo>
                      <a:pt x="160" y="0"/>
                    </a:lnTo>
                    <a:lnTo>
                      <a:pt x="252" y="85"/>
                    </a:lnTo>
                    <a:lnTo>
                      <a:pt x="0" y="49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342" name="Oval 38"/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43" name="Oval 39"/>
              <p:cNvSpPr>
                <a:spLocks noChangeArrowheads="1"/>
              </p:cNvSpPr>
              <p:nvPr/>
            </p:nvSpPr>
            <p:spPr bwMode="auto">
              <a:xfrm>
                <a:off x="3984" y="249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44" name="Oval 40"/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45" name="Oval 41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46" name="Oval 42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47" name="Oval 43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48" name="Oval 44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49" name="Oval 45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0" name="Oval 46"/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1" name="Oval 47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2" name="Oval 48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3" name="Oval 49"/>
              <p:cNvSpPr>
                <a:spLocks noChangeArrowheads="1"/>
              </p:cNvSpPr>
              <p:nvPr/>
            </p:nvSpPr>
            <p:spPr bwMode="auto">
              <a:xfrm>
                <a:off x="3600" y="235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4" name="Oval 50"/>
              <p:cNvSpPr>
                <a:spLocks noChangeArrowheads="1"/>
              </p:cNvSpPr>
              <p:nvPr/>
            </p:nvSpPr>
            <p:spPr bwMode="auto">
              <a:xfrm>
                <a:off x="3696" y="244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5" name="Oval 51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6" name="Oval 52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7" name="Oval 53"/>
              <p:cNvSpPr>
                <a:spLocks noChangeArrowheads="1"/>
              </p:cNvSpPr>
              <p:nvPr/>
            </p:nvSpPr>
            <p:spPr bwMode="auto">
              <a:xfrm>
                <a:off x="3792" y="249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8" name="Oval 54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59" name="Oval 55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60" name="Oval 56"/>
              <p:cNvSpPr>
                <a:spLocks noChangeArrowheads="1"/>
              </p:cNvSpPr>
              <p:nvPr/>
            </p:nvSpPr>
            <p:spPr bwMode="auto">
              <a:xfrm>
                <a:off x="3312" y="235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61" name="Oval 57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62" name="Oval 58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6363" name="Oval 59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26364" name="Text Box 60"/>
            <p:cNvSpPr txBox="1">
              <a:spLocks noChangeArrowheads="1"/>
            </p:cNvSpPr>
            <p:nvPr/>
          </p:nvSpPr>
          <p:spPr bwMode="auto">
            <a:xfrm>
              <a:off x="278" y="3129"/>
              <a:ext cx="5098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b="0">
                  <a:solidFill>
                    <a:schemeClr val="tx1"/>
                  </a:solidFill>
                </a:rPr>
                <a:t>O(n</a:t>
              </a:r>
              <a:r>
                <a:rPr lang="en-US" sz="2000" b="0" baseline="30000">
                  <a:solidFill>
                    <a:schemeClr val="tx1"/>
                  </a:solidFill>
                </a:rPr>
                <a:t>2</a:t>
              </a:r>
              <a:r>
                <a:rPr lang="en-US" sz="2000" b="0">
                  <a:solidFill>
                    <a:schemeClr val="tx1"/>
                  </a:solidFill>
                </a:rPr>
                <a:t>) time: by repeated application of Jarvis’ March.</a:t>
              </a:r>
            </a:p>
            <a:p>
              <a:pPr algn="l"/>
              <a:endParaRPr lang="en-US" sz="2000" b="0">
                <a:solidFill>
                  <a:schemeClr val="tx1"/>
                </a:solidFill>
              </a:endParaRPr>
            </a:p>
            <a:p>
              <a:pPr algn="l"/>
              <a:r>
                <a:rPr lang="en-US" sz="2000" u="sng">
                  <a:solidFill>
                    <a:srgbClr val="FF5050"/>
                  </a:solidFill>
                </a:rPr>
                <a:t>Fastest result</a:t>
              </a:r>
              <a:r>
                <a:rPr lang="en-US" sz="2000" b="0">
                  <a:solidFill>
                    <a:srgbClr val="FF5050"/>
                  </a:solidFill>
                </a:rPr>
                <a:t>: O(n log n) time </a:t>
              </a:r>
              <a:br>
                <a:rPr lang="en-US" sz="2000" b="0">
                  <a:solidFill>
                    <a:srgbClr val="FF5050"/>
                  </a:solidFill>
                </a:rPr>
              </a:br>
              <a:r>
                <a:rPr lang="en-US" sz="2000" b="0">
                  <a:solidFill>
                    <a:srgbClr val="FF5050"/>
                  </a:solidFill>
                </a:rPr>
                <a:t>    Chazelle[1985], “On the convex layers of a planar set”,</a:t>
              </a:r>
            </a:p>
            <a:p>
              <a:pPr algn="l"/>
              <a:r>
                <a:rPr lang="en-US" sz="2000" b="0">
                  <a:solidFill>
                    <a:srgbClr val="FF5050"/>
                  </a:solidFill>
                </a:rPr>
                <a:t>    IEEE Transactions on Information Theory, vol IT-31, No. 4, pp: 509-517.</a:t>
              </a:r>
              <a:r>
                <a:rPr lang="en-US" sz="2400" b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226365" name="Rectangle 61"/>
          <p:cNvSpPr>
            <a:spLocks noChangeArrowheads="1"/>
          </p:cNvSpPr>
          <p:nvPr/>
        </p:nvSpPr>
        <p:spPr bwMode="auto">
          <a:xfrm>
            <a:off x="3429000" y="8382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26366" name="Rectangle 62"/>
          <p:cNvSpPr>
            <a:spLocks noChangeArrowheads="1"/>
          </p:cNvSpPr>
          <p:nvPr/>
        </p:nvSpPr>
        <p:spPr bwMode="auto">
          <a:xfrm>
            <a:off x="6629400" y="4572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5050"/>
                </a:solidFill>
              </a:rPr>
              <a:t>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FFCCCC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sz="6000">
                <a:solidFill>
                  <a:schemeClr val="accent2"/>
                </a:solidFill>
                <a:latin typeface="Arial Rounded MT Bold" pitchFamily="34" charset="0"/>
              </a:rPr>
              <a:t>Exercises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6010-B1C4-41DA-9FB8-A6ED07134BD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/>
          <p:cNvGraphicFramePr>
            <a:graphicFrameLocks noChangeAspect="1"/>
          </p:cNvGraphicFramePr>
          <p:nvPr/>
        </p:nvGraphicFramePr>
        <p:xfrm>
          <a:off x="4438650" y="28209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8209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4438650" y="28209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8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8209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4438650" y="28209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9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8209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04800" y="304800"/>
            <a:ext cx="861060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1600">
                <a:solidFill>
                  <a:schemeClr val="tx1"/>
                </a:solidFill>
                <a:sym typeface="Symbol" pitchFamily="18" charset="2"/>
              </a:rPr>
              <a:t>[CLRS, Exercise 33.1-5, pages 1020-1021]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 Prove or disprove: a sequence P=  p</a:t>
            </a:r>
            <a:r>
              <a:rPr lang="en-US" sz="1600" b="0" baseline="-2500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, p</a:t>
            </a:r>
            <a:r>
              <a:rPr lang="en-US" sz="1600" b="0" baseline="-2500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, …, p</a:t>
            </a:r>
            <a:r>
              <a:rPr lang="en-US" sz="1600" b="0" baseline="-25000">
                <a:solidFill>
                  <a:schemeClr val="tx1"/>
                </a:solidFill>
                <a:sym typeface="Symbol" pitchFamily="18" charset="2"/>
              </a:rPr>
              <a:t>n-1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 of n points in the plane forms the boundary of a convex polygon if and only if , for i = 0..n-1 (mod n index arithmetic),  </a:t>
            </a:r>
            <a:r>
              <a:rPr lang="en-US" sz="1600" b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(p</a:t>
            </a:r>
            <a:r>
              <a:rPr lang="en-US" sz="1600" b="0" baseline="-25000">
                <a:solidFill>
                  <a:schemeClr val="tx1"/>
                </a:solidFill>
                <a:sym typeface="Symbol" pitchFamily="18" charset="2"/>
              </a:rPr>
              <a:t>i-1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, p</a:t>
            </a:r>
            <a:r>
              <a:rPr lang="en-US" sz="1600" b="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, p</a:t>
            </a:r>
            <a:r>
              <a:rPr lang="en-US" sz="1600" b="0" baseline="-25000">
                <a:solidFill>
                  <a:schemeClr val="tx1"/>
                </a:solidFill>
                <a:sym typeface="Symbol" pitchFamily="18" charset="2"/>
              </a:rPr>
              <a:t>i+1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) are all positive or all negative, i.e., either all are left turns or all are right turns.</a:t>
            </a: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sz="1600" b="0">
              <a:solidFill>
                <a:schemeClr val="tx1"/>
              </a:solidFill>
            </a:endParaRP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1600">
                <a:solidFill>
                  <a:schemeClr val="tx1"/>
                </a:solidFill>
              </a:rPr>
              <a:t>Convex hull of sorted points: </a:t>
            </a:r>
            <a:r>
              <a:rPr lang="en-US" sz="1600" b="0">
                <a:solidFill>
                  <a:schemeClr val="tx1"/>
                </a:solidFill>
              </a:rPr>
              <a:t>Show that the convex hull of a set P of n points in the plane can be computed in O(n) time if the points in P are already sorted on their x-coordinates. Prove the correctness and time complexity of your algorithm. </a:t>
            </a: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sz="1600" b="0">
              <a:solidFill>
                <a:schemeClr val="tx1"/>
              </a:solidFill>
            </a:endParaRP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1600">
                <a:solidFill>
                  <a:schemeClr val="tx1"/>
                </a:solidFill>
                <a:sym typeface="Symbol" pitchFamily="18" charset="2"/>
              </a:rPr>
              <a:t>[CLRS, Exercises 33.3-5 &amp; 33.3-6, page 1039] On-line convex hull: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 We are given a set P of n points in the plane, one point at a time on-line. Update CH(P) after receiving each point. 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(a)  Design and analyze a simple O(n</a:t>
            </a:r>
            <a:r>
              <a:rPr lang="en-US" sz="1600" b="0" baseline="30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) time algorithm for this problem.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(b)  Design and analyze an O(n log n) time algorithm for this problem.</a:t>
            </a:r>
            <a:endParaRPr lang="en-US" sz="1600" b="0">
              <a:solidFill>
                <a:schemeClr val="tx1"/>
              </a:solidFill>
            </a:endParaRP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sz="1600" b="0">
              <a:solidFill>
                <a:schemeClr val="tx1"/>
              </a:solidFill>
            </a:endParaRP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1600">
                <a:solidFill>
                  <a:schemeClr val="tx1"/>
                </a:solidFill>
              </a:rPr>
              <a:t>Convex hull in integer grid:</a:t>
            </a:r>
            <a:r>
              <a:rPr lang="en-US" sz="1600" b="0">
                <a:solidFill>
                  <a:schemeClr val="tx1"/>
                </a:solidFill>
              </a:rPr>
              <a:t>  Given a planar set P of n points with coordinates as positive integers at most n</a:t>
            </a:r>
            <a:r>
              <a:rPr lang="en-US" sz="1600" b="0" baseline="30000">
                <a:solidFill>
                  <a:schemeClr val="tx1"/>
                </a:solidFill>
              </a:rPr>
              <a:t>d</a:t>
            </a:r>
            <a:r>
              <a:rPr lang="en-US" sz="1600" b="0">
                <a:solidFill>
                  <a:schemeClr val="tx1"/>
                </a:solidFill>
              </a:rPr>
              <a:t>, where d is some constant, show CH(P) can be constructed in O(n) time.</a:t>
            </a:r>
            <a:br>
              <a:rPr lang="en-US" sz="1600" b="0">
                <a:solidFill>
                  <a:schemeClr val="tx1"/>
                </a:solidFill>
              </a:rPr>
            </a:br>
            <a:endParaRPr lang="en-US" sz="1600" b="0">
              <a:solidFill>
                <a:schemeClr val="tx1"/>
              </a:solidFill>
            </a:endParaRP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1600">
                <a:solidFill>
                  <a:schemeClr val="tx1"/>
                </a:solidFill>
                <a:sym typeface="Symbol" pitchFamily="18" charset="2"/>
              </a:rPr>
              <a:t>Convex hull of unit circles: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 Let S be a set of n given, possibly intersecting, unit circles (i.e., all with radius 1) on the plane. The boundary of CH(S) consists of line-segments and some circular arcs that are pieces of circles in S.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(a)  Show that each circle can contribute at most one circular arc to the boundary of CH(S).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(b)  Let C be the set of n centers of the circles in S. Show that circle AS contributes an arc to  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      the boundary of CH(S) if and only if the center of A is an extreme point of C.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(c)  Design and analyze an efficient algorithm that outputs the boundary of CH(S). [The output  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      should be in the form of a finite closed chain of line segments and circular arcs.]</a:t>
            </a:r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978-807F-4588-8036-3F92E534A0D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4438650" y="28209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8209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4438650" y="28209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5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8209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4438650" y="28209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6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8209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609600" y="381000"/>
            <a:ext cx="83820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 eaLnBrk="0" hangingPunct="0">
              <a:buFontTx/>
              <a:buAutoNum type="arabicPeriod" startAt="6"/>
            </a:pPr>
            <a:r>
              <a:rPr lang="en-US" sz="1600">
                <a:solidFill>
                  <a:schemeClr val="tx1"/>
                </a:solidFill>
                <a:sym typeface="Symbol" pitchFamily="18" charset="2"/>
              </a:rPr>
              <a:t>[CLRS, Exercise 3.1-4, page 1020]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 Show how to determine in O(n</a:t>
            </a:r>
            <a:r>
              <a:rPr lang="en-US" sz="1600" b="0" baseline="30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log n) time whether any 3 points in a set of n points in the plane are collinear.</a:t>
            </a:r>
          </a:p>
          <a:p>
            <a:pPr marL="457200" indent="-457200" algn="l" eaLnBrk="0" hangingPunct="0">
              <a:buFontTx/>
              <a:buAutoNum type="arabicPeriod" startAt="6"/>
            </a:pPr>
            <a:endParaRPr lang="en-US" sz="1600" b="0">
              <a:solidFill>
                <a:schemeClr val="tx1"/>
              </a:solidFill>
              <a:sym typeface="Symbol" pitchFamily="18" charset="2"/>
            </a:endParaRPr>
          </a:p>
          <a:p>
            <a:pPr marL="457200" indent="-457200" algn="l" eaLnBrk="0" hangingPunct="0">
              <a:buFontTx/>
              <a:buAutoNum type="arabicPeriod" startAt="6"/>
            </a:pPr>
            <a:r>
              <a:rPr lang="en-US" sz="1600" b="0">
                <a:solidFill>
                  <a:schemeClr val="tx1"/>
                </a:solidFill>
              </a:rPr>
              <a:t>Given a set P of n points in the plane, construct a simple polygon with P as its vertex set.</a:t>
            </a:r>
            <a:br>
              <a:rPr lang="en-US" sz="1600" b="0">
                <a:solidFill>
                  <a:schemeClr val="tx1"/>
                </a:solidFill>
              </a:rPr>
            </a:br>
            <a:r>
              <a:rPr lang="en-US" sz="1600" b="0">
                <a:solidFill>
                  <a:schemeClr val="tx1"/>
                </a:solidFill>
              </a:rPr>
              <a:t>(a) Show the </a:t>
            </a:r>
            <a:r>
              <a:rPr lang="en-US" sz="1600" b="0">
                <a:solidFill>
                  <a:schemeClr val="tx1"/>
                </a:solidFill>
                <a:latin typeface="Symbol" pitchFamily="18" charset="2"/>
              </a:rPr>
              <a:t>W</a:t>
            </a:r>
            <a:r>
              <a:rPr lang="en-US" sz="1600" b="0">
                <a:solidFill>
                  <a:schemeClr val="tx1"/>
                </a:solidFill>
              </a:rPr>
              <a:t>(n log n) lower bound on the worst-case time complexity of this problem.</a:t>
            </a:r>
            <a:br>
              <a:rPr lang="en-US" sz="1600" b="0">
                <a:solidFill>
                  <a:schemeClr val="tx1"/>
                </a:solidFill>
              </a:rPr>
            </a:br>
            <a:r>
              <a:rPr lang="en-US" sz="1600" b="0">
                <a:solidFill>
                  <a:schemeClr val="tx1"/>
                </a:solidFill>
              </a:rPr>
              <a:t>(b) Design an O(n log n) time algorithm for this problem.</a:t>
            </a:r>
            <a:br>
              <a:rPr lang="en-US" sz="1600" b="0">
                <a:solidFill>
                  <a:schemeClr val="tx1"/>
                </a:solidFill>
              </a:rPr>
            </a:br>
            <a:endParaRPr lang="en-US" sz="1600" b="0">
              <a:solidFill>
                <a:schemeClr val="tx1"/>
              </a:solidFill>
            </a:endParaRPr>
          </a:p>
          <a:p>
            <a:pPr marL="457200" indent="-457200" algn="l" eaLnBrk="0" hangingPunct="0">
              <a:buFontTx/>
              <a:buAutoNum type="arabicPeriod" startAt="6"/>
            </a:pP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Show that any set S of at least d+2 points in </a:t>
            </a:r>
            <a:r>
              <a:rPr lang="en-US" sz="1800" b="0">
                <a:solidFill>
                  <a:schemeClr val="tx1"/>
                </a:solidFill>
                <a:sym typeface="Symbol" pitchFamily="18" charset="2"/>
              </a:rPr>
              <a:t></a:t>
            </a:r>
            <a:r>
              <a:rPr lang="en-US" sz="1800" b="0" baseline="30000">
                <a:solidFill>
                  <a:schemeClr val="tx1"/>
                </a:solidFill>
              </a:rPr>
              <a:t>d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can be partitioned into two nonempty subsets A and B such that CH(A)  CH(B)   .  </a:t>
            </a:r>
            <a:r>
              <a:rPr lang="en-US" sz="1600" b="0">
                <a:solidFill>
                  <a:srgbClr val="CC0000"/>
                </a:solidFill>
                <a:sym typeface="Symbol" pitchFamily="18" charset="2"/>
              </a:rPr>
              <a:t>[Hint: consider linear combinations of points in S.]</a:t>
            </a:r>
          </a:p>
          <a:p>
            <a:pPr marL="457200" indent="-457200" algn="l" eaLnBrk="0" hangingPunct="0">
              <a:buFontTx/>
              <a:buAutoNum type="arabicPeriod" startAt="6"/>
            </a:pPr>
            <a:endParaRPr lang="en-US" sz="1600" b="0">
              <a:solidFill>
                <a:srgbClr val="CC0000"/>
              </a:solidFill>
              <a:sym typeface="Symbol" pitchFamily="18" charset="2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FontTx/>
              <a:buAutoNum type="arabicPeriod" startAt="6"/>
            </a:pPr>
            <a:r>
              <a:rPr lang="en-US" sz="1600" b="0">
                <a:solidFill>
                  <a:schemeClr val="tx1"/>
                </a:solidFill>
              </a:rPr>
              <a:t>Given a set P of n points and another point q, all in the plane, design an O(n) time algorithm</a:t>
            </a:r>
            <a:br>
              <a:rPr lang="en-US" sz="1600" b="0">
                <a:solidFill>
                  <a:schemeClr val="tx1"/>
                </a:solidFill>
              </a:rPr>
            </a:br>
            <a:r>
              <a:rPr lang="en-US" sz="1600" b="0">
                <a:solidFill>
                  <a:schemeClr val="tx1"/>
                </a:solidFill>
              </a:rPr>
              <a:t>to decide whether q is in CH(P).   </a:t>
            </a:r>
            <a:r>
              <a:rPr lang="en-US" sz="1600" b="0">
                <a:solidFill>
                  <a:srgbClr val="CC0000"/>
                </a:solidFill>
                <a:sym typeface="Symbol" pitchFamily="18" charset="2"/>
              </a:rPr>
              <a:t>[Note: CH(P) is not part of the input.] </a:t>
            </a:r>
            <a:endParaRPr lang="en-US" sz="1600" b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FontTx/>
              <a:buAutoNum type="arabicPeriod" startAt="6"/>
            </a:pPr>
            <a:endParaRPr lang="en-US" sz="1600" b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FontTx/>
              <a:buAutoNum type="arabicPeriod" startAt="6"/>
            </a:pP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We are given a set P of n points, and a triangular area T specified by its three vertices 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T = (t</a:t>
            </a:r>
            <a:r>
              <a:rPr lang="en-US" sz="1600" b="0" baseline="-2500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, t</a:t>
            </a:r>
            <a:r>
              <a:rPr lang="en-US" sz="1600" b="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, t</a:t>
            </a:r>
            <a:r>
              <a:rPr lang="en-US" sz="1600" b="0" baseline="-2500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), all in the plane.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(a)  Design and analyze an O(n)-time algorithm to decide whether CH(P)  (interior as well as  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      boundary of convex hull of P) intersects with triangle area T. 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(b)  Consider the modified version of the problem in part (a), where we want to decide 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      whether the boundary of CH(P) intersects area T. Design and analyze an efficient </a:t>
            </a:r>
            <a:br>
              <a:rPr lang="en-US" sz="1600" b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       algorithm for this problem.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FontTx/>
              <a:buAutoNum type="arabicPeriod" startAt="6"/>
            </a:pPr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978-807F-4588-8036-3F92E534A0D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4438650" y="28209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8209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3" name="Object 3"/>
          <p:cNvGraphicFramePr>
            <a:graphicFrameLocks noChangeAspect="1"/>
          </p:cNvGraphicFramePr>
          <p:nvPr/>
        </p:nvGraphicFramePr>
        <p:xfrm>
          <a:off x="4438650" y="28209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8209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4438650" y="28209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3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8209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609600" y="381000"/>
            <a:ext cx="8305800" cy="271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FontTx/>
              <a:buAutoNum type="arabicPeriod" startAt="11"/>
            </a:pPr>
            <a:r>
              <a:rPr lang="en-US" sz="1600">
                <a:solidFill>
                  <a:schemeClr val="tx1"/>
                </a:solidFill>
              </a:rPr>
              <a:t>Polygon distance:</a:t>
            </a:r>
            <a:r>
              <a:rPr lang="en-US" sz="1600" b="0">
                <a:solidFill>
                  <a:schemeClr val="tx1"/>
                </a:solidFill>
              </a:rPr>
              <a:t> Given two disjoint convex polygons P and Q in the plane, design an </a:t>
            </a:r>
            <a:br>
              <a:rPr lang="en-US" sz="1600" b="0">
                <a:solidFill>
                  <a:schemeClr val="tx1"/>
                </a:solidFill>
              </a:rPr>
            </a:br>
            <a:r>
              <a:rPr lang="en-US" sz="1600" b="0">
                <a:solidFill>
                  <a:schemeClr val="tx1"/>
                </a:solidFill>
              </a:rPr>
              <a:t>efficient algorithm to determine the closest pair of points between P and Q.  </a:t>
            </a:r>
            <a:br>
              <a:rPr lang="en-US" sz="1600" b="0">
                <a:solidFill>
                  <a:schemeClr val="tx1"/>
                </a:solidFill>
              </a:rPr>
            </a:br>
            <a:r>
              <a:rPr lang="en-US" sz="1600" b="0">
                <a:solidFill>
                  <a:schemeClr val="tx1"/>
                </a:solidFill>
              </a:rPr>
              <a:t>(Note these points may not necessarily be vertices.)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FontTx/>
              <a:buAutoNum type="arabicPeriod" startAt="11"/>
            </a:pPr>
            <a:endParaRPr lang="en-US" sz="1600" b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FontTx/>
              <a:buAutoNum type="arabicPeriod" startAt="11"/>
            </a:pPr>
            <a:r>
              <a:rPr lang="en-US" sz="1600">
                <a:solidFill>
                  <a:schemeClr val="tx1"/>
                </a:solidFill>
              </a:rPr>
              <a:t>Linear &amp; Circular Separability:</a:t>
            </a:r>
            <a:r>
              <a:rPr lang="en-US" sz="1600" b="0">
                <a:solidFill>
                  <a:schemeClr val="tx1"/>
                </a:solidFill>
              </a:rPr>
              <a:t>  Use prune-&amp;-search to show the </a:t>
            </a:r>
            <a:r>
              <a:rPr lang="en-US" sz="1600">
                <a:solidFill>
                  <a:srgbClr val="CC6600"/>
                </a:solidFill>
              </a:rPr>
              <a:t>linear separability</a:t>
            </a:r>
            <a:r>
              <a:rPr lang="en-US" sz="1600" b="0">
                <a:solidFill>
                  <a:schemeClr val="tx1"/>
                </a:solidFill>
              </a:rPr>
              <a:t> problem can be solved in O(n) time. How about </a:t>
            </a:r>
            <a:r>
              <a:rPr lang="en-US" sz="1600">
                <a:solidFill>
                  <a:srgbClr val="CC6600"/>
                </a:solidFill>
              </a:rPr>
              <a:t>circular separability</a:t>
            </a:r>
            <a:r>
              <a:rPr lang="en-US" sz="1600" b="0">
                <a:solidFill>
                  <a:schemeClr val="tx1"/>
                </a:solidFill>
              </a:rPr>
              <a:t> (</a:t>
            </a:r>
            <a:r>
              <a:rPr lang="en-US" sz="1600" b="0">
                <a:solidFill>
                  <a:schemeClr val="tx1"/>
                </a:solidFill>
                <a:sym typeface="Symbol" pitchFamily="18" charset="2"/>
              </a:rPr>
              <a:t></a:t>
            </a:r>
            <a:r>
              <a:rPr lang="en-US" sz="1600" b="0">
                <a:solidFill>
                  <a:schemeClr val="tx1"/>
                </a:solidFill>
              </a:rPr>
              <a:t>a circle that contains one set inside, the other outside)?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FontTx/>
              <a:buAutoNum type="arabicPeriod" startAt="11"/>
            </a:pPr>
            <a:endParaRPr lang="en-US" sz="1600" b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FontTx/>
              <a:buAutoNum type="arabicPeriod" startAt="11"/>
            </a:pPr>
            <a:r>
              <a:rPr lang="en-US" sz="1600">
                <a:solidFill>
                  <a:schemeClr val="tx1"/>
                </a:solidFill>
              </a:rPr>
              <a:t>Linear Regression:</a:t>
            </a:r>
            <a:r>
              <a:rPr lang="en-US" sz="1600" b="0">
                <a:solidFill>
                  <a:schemeClr val="tx1"/>
                </a:solidFill>
              </a:rPr>
              <a:t> Given a set P of n points in the plane, determine a line L such that the </a:t>
            </a:r>
            <a:br>
              <a:rPr lang="en-US" sz="1600" b="0">
                <a:solidFill>
                  <a:schemeClr val="tx1"/>
                </a:solidFill>
              </a:rPr>
            </a:br>
            <a:r>
              <a:rPr lang="en-US" sz="1600" b="0">
                <a:solidFill>
                  <a:schemeClr val="tx1"/>
                </a:solidFill>
              </a:rPr>
              <a:t>largest vertical distance between any point of P to L is minimized. </a:t>
            </a:r>
            <a:br>
              <a:rPr lang="en-US" sz="1600" b="0">
                <a:solidFill>
                  <a:schemeClr val="tx1"/>
                </a:solidFill>
              </a:rPr>
            </a:br>
            <a:r>
              <a:rPr lang="en-US" sz="1600" b="0">
                <a:solidFill>
                  <a:schemeClr val="tx1"/>
                </a:solidFill>
              </a:rPr>
              <a:t>Show an O(n) time solution to this problem using prune-&amp;-search.</a:t>
            </a:r>
          </a:p>
        </p:txBody>
      </p:sp>
      <p:grpSp>
        <p:nvGrpSpPr>
          <p:cNvPr id="230406" name="Group 6"/>
          <p:cNvGrpSpPr>
            <a:grpSpLocks/>
          </p:cNvGrpSpPr>
          <p:nvPr/>
        </p:nvGrpSpPr>
        <p:grpSpPr bwMode="auto">
          <a:xfrm>
            <a:off x="2362200" y="3505200"/>
            <a:ext cx="3937992" cy="1724000"/>
            <a:chOff x="2016" y="3408"/>
            <a:chExt cx="2064" cy="672"/>
          </a:xfrm>
        </p:grpSpPr>
        <p:sp>
          <p:nvSpPr>
            <p:cNvPr id="230408" name="Line 8"/>
            <p:cNvSpPr>
              <a:spLocks noChangeShapeType="1"/>
            </p:cNvSpPr>
            <p:nvPr/>
          </p:nvSpPr>
          <p:spPr bwMode="auto">
            <a:xfrm>
              <a:off x="2928" y="3504"/>
              <a:ext cx="0" cy="3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0"/>
                <a:gd name="connsiteY0" fmla="*/ 0 h 9675"/>
                <a:gd name="connsiteX1" fmla="*/ 0 w 0"/>
                <a:gd name="connsiteY1" fmla="*/ 9675 h 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675">
                  <a:moveTo>
                    <a:pt x="0" y="0"/>
                  </a:moveTo>
                  <a:cubicBezTo>
                    <a:pt x="3333" y="3333"/>
                    <a:pt x="-3333" y="6342"/>
                    <a:pt x="0" y="9675"/>
                  </a:cubicBezTo>
                </a:path>
              </a:pathLst>
            </a:custGeom>
            <a:noFill/>
            <a:ln w="9525">
              <a:solidFill>
                <a:srgbClr val="6699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0409" name="Line 9"/>
            <p:cNvSpPr>
              <a:spLocks noChangeShapeType="1"/>
            </p:cNvSpPr>
            <p:nvPr/>
          </p:nvSpPr>
          <p:spPr bwMode="auto">
            <a:xfrm>
              <a:off x="3216" y="355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0410" name="Line 10"/>
            <p:cNvSpPr>
              <a:spLocks noChangeShapeType="1"/>
            </p:cNvSpPr>
            <p:nvPr/>
          </p:nvSpPr>
          <p:spPr bwMode="auto">
            <a:xfrm flipV="1">
              <a:off x="3072" y="3792"/>
              <a:ext cx="0" cy="144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0411" name="Line 11"/>
            <p:cNvSpPr>
              <a:spLocks noChangeShapeType="1"/>
            </p:cNvSpPr>
            <p:nvPr/>
          </p:nvSpPr>
          <p:spPr bwMode="auto">
            <a:xfrm>
              <a:off x="3408" y="3504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0412" name="Line 12"/>
            <p:cNvSpPr>
              <a:spLocks noChangeShapeType="1"/>
            </p:cNvSpPr>
            <p:nvPr/>
          </p:nvSpPr>
          <p:spPr bwMode="auto">
            <a:xfrm flipV="1">
              <a:off x="2688" y="3888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0413" name="Text Box 13"/>
            <p:cNvSpPr txBox="1">
              <a:spLocks noChangeArrowheads="1"/>
            </p:cNvSpPr>
            <p:nvPr/>
          </p:nvSpPr>
          <p:spPr bwMode="auto">
            <a:xfrm>
              <a:off x="3648" y="340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30407" name="Line 7"/>
            <p:cNvSpPr>
              <a:spLocks noChangeShapeType="1"/>
            </p:cNvSpPr>
            <p:nvPr/>
          </p:nvSpPr>
          <p:spPr bwMode="auto">
            <a:xfrm flipV="1">
              <a:off x="2016" y="3504"/>
              <a:ext cx="206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978-807F-4588-8036-3F92E534A0D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CCFFCC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sz="6000" dirty="0">
                <a:solidFill>
                  <a:schemeClr val="accent2"/>
                </a:solidFill>
                <a:latin typeface="Arial Rounded MT Bold" pitchFamily="34" charset="0"/>
              </a:rPr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6010-B1C4-41DA-9FB8-A6ED07134BD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3600" b="1" dirty="0"/>
              <a:t>2D Convex Hull:  Early development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838200" y="5992813"/>
            <a:ext cx="19812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000" b="0" dirty="0">
                <a:solidFill>
                  <a:srgbClr val="008000"/>
                </a:solidFill>
              </a:rPr>
              <a:t>O(n</a:t>
            </a:r>
            <a:r>
              <a:rPr lang="en-US" sz="2000" b="0" baseline="30000" dirty="0">
                <a:solidFill>
                  <a:srgbClr val="008000"/>
                </a:solidFill>
              </a:rPr>
              <a:t>4</a:t>
            </a:r>
            <a:r>
              <a:rPr lang="en-US" sz="2000" b="0" dirty="0">
                <a:solidFill>
                  <a:srgbClr val="008000"/>
                </a:solidFill>
              </a:rPr>
              <a:t>) is too slow.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685800" y="762000"/>
            <a:ext cx="77724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Caratheodory’s</a:t>
            </a:r>
            <a:r>
              <a:rPr lang="en-US" sz="2400" dirty="0">
                <a:solidFill>
                  <a:schemeClr val="tx1"/>
                </a:solidFill>
              </a:rPr>
              <a:t> Theorem</a:t>
            </a:r>
            <a:r>
              <a:rPr lang="en-US" sz="2400" b="0" dirty="0">
                <a:solidFill>
                  <a:schemeClr val="tx1"/>
                </a:solidFill>
              </a:rPr>
              <a:t>:   </a:t>
            </a:r>
            <a:r>
              <a:rPr lang="en-US" sz="2400" b="0" dirty="0">
                <a:solidFill>
                  <a:schemeClr val="accent2"/>
                </a:solidFill>
              </a:rPr>
              <a:t>p is </a:t>
            </a:r>
            <a:r>
              <a:rPr lang="en-US" sz="2400" b="0" u="sng" dirty="0">
                <a:solidFill>
                  <a:schemeClr val="accent2"/>
                </a:solidFill>
              </a:rPr>
              <a:t>NOT</a:t>
            </a:r>
            <a:r>
              <a:rPr lang="en-US" sz="2400" b="0" dirty="0">
                <a:solidFill>
                  <a:schemeClr val="accent2"/>
                </a:solidFill>
              </a:rPr>
              <a:t> an extreme point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solidFill>
                  <a:schemeClr val="accent2"/>
                </a:solidFill>
                <a:sym typeface="Symbol" pitchFamily="18" charset="2"/>
              </a:rPr>
              <a:t>  </a:t>
            </a:r>
            <a:r>
              <a:rPr lang="en-US" sz="2400" b="0" dirty="0">
                <a:solidFill>
                  <a:schemeClr val="accent2"/>
                </a:solidFill>
              </a:rPr>
              <a:t>  p is a convex-combination of  up to 3 </a:t>
            </a:r>
            <a:r>
              <a:rPr lang="en-US" sz="2000" b="0" dirty="0">
                <a:solidFill>
                  <a:schemeClr val="accent2"/>
                </a:solidFill>
              </a:rPr>
              <a:t>(=d+1</a:t>
            </a:r>
            <a:r>
              <a:rPr lang="en-US" sz="2400" b="0" dirty="0">
                <a:solidFill>
                  <a:schemeClr val="accent2"/>
                </a:solidFill>
              </a:rPr>
              <a:t>) other points.</a:t>
            </a:r>
            <a:endParaRPr lang="en-US" sz="2400" b="0" dirty="0">
              <a:solidFill>
                <a:schemeClr val="tx1"/>
              </a:solidFill>
            </a:endParaRPr>
          </a:p>
        </p:txBody>
      </p:sp>
      <p:grpSp>
        <p:nvGrpSpPr>
          <p:cNvPr id="197637" name="Group 5"/>
          <p:cNvGrpSpPr>
            <a:grpSpLocks/>
          </p:cNvGrpSpPr>
          <p:nvPr/>
        </p:nvGrpSpPr>
        <p:grpSpPr bwMode="auto">
          <a:xfrm>
            <a:off x="685800" y="1981200"/>
            <a:ext cx="7772400" cy="3886200"/>
            <a:chOff x="432" y="1248"/>
            <a:chExt cx="4896" cy="2448"/>
          </a:xfrm>
        </p:grpSpPr>
        <p:sp>
          <p:nvSpPr>
            <p:cNvPr id="197638" name="Oval 6"/>
            <p:cNvSpPr>
              <a:spLocks noChangeArrowheads="1"/>
            </p:cNvSpPr>
            <p:nvPr/>
          </p:nvSpPr>
          <p:spPr bwMode="auto">
            <a:xfrm>
              <a:off x="3264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39" name="Freeform 7"/>
            <p:cNvSpPr>
              <a:spLocks/>
            </p:cNvSpPr>
            <p:nvPr/>
          </p:nvSpPr>
          <p:spPr bwMode="auto">
            <a:xfrm>
              <a:off x="1536" y="2400"/>
              <a:ext cx="1392" cy="1104"/>
            </a:xfrm>
            <a:custGeom>
              <a:avLst/>
              <a:gdLst>
                <a:gd name="T0" fmla="*/ 960 w 1392"/>
                <a:gd name="T1" fmla="*/ 0 h 1104"/>
                <a:gd name="T2" fmla="*/ 0 w 1392"/>
                <a:gd name="T3" fmla="*/ 1104 h 1104"/>
                <a:gd name="T4" fmla="*/ 1392 w 1392"/>
                <a:gd name="T5" fmla="*/ 912 h 1104"/>
                <a:gd name="T6" fmla="*/ 960 w 1392"/>
                <a:gd name="T7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104">
                  <a:moveTo>
                    <a:pt x="960" y="0"/>
                  </a:moveTo>
                  <a:lnTo>
                    <a:pt x="0" y="1104"/>
                  </a:lnTo>
                  <a:lnTo>
                    <a:pt x="1392" y="912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CC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7640" name="Oval 8"/>
            <p:cNvSpPr>
              <a:spLocks noChangeArrowheads="1"/>
            </p:cNvSpPr>
            <p:nvPr/>
          </p:nvSpPr>
          <p:spPr bwMode="auto">
            <a:xfrm>
              <a:off x="2928" y="26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41" name="Oval 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42" name="Oval 10"/>
            <p:cNvSpPr>
              <a:spLocks noChangeArrowheads="1"/>
            </p:cNvSpPr>
            <p:nvPr/>
          </p:nvSpPr>
          <p:spPr bwMode="auto">
            <a:xfrm>
              <a:off x="1872" y="25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43" name="Oval 11"/>
            <p:cNvSpPr>
              <a:spLocks noChangeArrowheads="1"/>
            </p:cNvSpPr>
            <p:nvPr/>
          </p:nvSpPr>
          <p:spPr bwMode="auto">
            <a:xfrm>
              <a:off x="2256" y="28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44" name="Oval 12"/>
            <p:cNvSpPr>
              <a:spLocks noChangeArrowheads="1"/>
            </p:cNvSpPr>
            <p:nvPr/>
          </p:nvSpPr>
          <p:spPr bwMode="auto">
            <a:xfrm>
              <a:off x="2448" y="235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45" name="Oval 13"/>
            <p:cNvSpPr>
              <a:spLocks noChangeArrowheads="1"/>
            </p:cNvSpPr>
            <p:nvPr/>
          </p:nvSpPr>
          <p:spPr bwMode="auto">
            <a:xfrm>
              <a:off x="1536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46" name="Oval 14"/>
            <p:cNvSpPr>
              <a:spLocks noChangeArrowheads="1"/>
            </p:cNvSpPr>
            <p:nvPr/>
          </p:nvSpPr>
          <p:spPr bwMode="auto">
            <a:xfrm>
              <a:off x="2880" y="32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47" name="Oval 15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48" name="Oval 16"/>
            <p:cNvSpPr>
              <a:spLocks noChangeArrowheads="1"/>
            </p:cNvSpPr>
            <p:nvPr/>
          </p:nvSpPr>
          <p:spPr bwMode="auto">
            <a:xfrm>
              <a:off x="1632" y="26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49" name="Oval 17"/>
            <p:cNvSpPr>
              <a:spLocks noChangeArrowheads="1"/>
            </p:cNvSpPr>
            <p:nvPr/>
          </p:nvSpPr>
          <p:spPr bwMode="auto">
            <a:xfrm>
              <a:off x="3120" y="28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50" name="Rectangle 18"/>
            <p:cNvSpPr>
              <a:spLocks noChangeArrowheads="1"/>
            </p:cNvSpPr>
            <p:nvPr/>
          </p:nvSpPr>
          <p:spPr bwMode="auto">
            <a:xfrm>
              <a:off x="2304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197651" name="Oval 19"/>
            <p:cNvSpPr>
              <a:spLocks noChangeArrowheads="1"/>
            </p:cNvSpPr>
            <p:nvPr/>
          </p:nvSpPr>
          <p:spPr bwMode="auto">
            <a:xfrm>
              <a:off x="1152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52" name="Oval 20"/>
            <p:cNvSpPr>
              <a:spLocks noChangeArrowheads="1"/>
            </p:cNvSpPr>
            <p:nvPr/>
          </p:nvSpPr>
          <p:spPr bwMode="auto">
            <a:xfrm>
              <a:off x="2352" y="360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53" name="Oval 21"/>
            <p:cNvSpPr>
              <a:spLocks noChangeArrowheads="1"/>
            </p:cNvSpPr>
            <p:nvPr/>
          </p:nvSpPr>
          <p:spPr bwMode="auto">
            <a:xfrm>
              <a:off x="2928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54" name="Oval 22"/>
            <p:cNvSpPr>
              <a:spLocks noChangeArrowheads="1"/>
            </p:cNvSpPr>
            <p:nvPr/>
          </p:nvSpPr>
          <p:spPr bwMode="auto">
            <a:xfrm>
              <a:off x="206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55" name="Oval 23"/>
            <p:cNvSpPr>
              <a:spLocks noChangeArrowheads="1"/>
            </p:cNvSpPr>
            <p:nvPr/>
          </p:nvSpPr>
          <p:spPr bwMode="auto">
            <a:xfrm>
              <a:off x="3360" y="3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7656" name="Rectangle 24"/>
            <p:cNvSpPr>
              <a:spLocks noChangeArrowheads="1"/>
            </p:cNvSpPr>
            <p:nvPr/>
          </p:nvSpPr>
          <p:spPr bwMode="auto">
            <a:xfrm>
              <a:off x="432" y="1248"/>
              <a:ext cx="4896" cy="87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0" dirty="0">
                  <a:solidFill>
                    <a:schemeClr val="tx1"/>
                  </a:solidFill>
                </a:rPr>
                <a:t>An O(n</a:t>
              </a:r>
              <a:r>
                <a:rPr lang="en-US" sz="2400" b="0" baseline="30000" dirty="0">
                  <a:solidFill>
                    <a:schemeClr val="tx1"/>
                  </a:solidFill>
                </a:rPr>
                <a:t>4</a:t>
              </a:r>
              <a:r>
                <a:rPr lang="en-US" sz="2400" b="0" dirty="0">
                  <a:solidFill>
                    <a:schemeClr val="tx1"/>
                  </a:solidFill>
                </a:rPr>
                <a:t>) time algorithm:</a:t>
              </a:r>
            </a:p>
            <a:p>
              <a:pPr lvl="1" algn="l">
                <a:spcBef>
                  <a:spcPct val="50000"/>
                </a:spcBef>
                <a:buFontTx/>
                <a:buChar char="–"/>
              </a:pPr>
              <a:r>
                <a:rPr lang="en-US" sz="2000" b="0" dirty="0">
                  <a:solidFill>
                    <a:schemeClr val="tx1"/>
                  </a:solidFill>
                </a:rPr>
                <a:t>Eliminate non-extreme points by checking each 4-point subset.</a:t>
              </a:r>
            </a:p>
            <a:p>
              <a:pPr lvl="1" algn="l">
                <a:spcBef>
                  <a:spcPct val="50000"/>
                </a:spcBef>
                <a:buFontTx/>
                <a:buChar char="–"/>
              </a:pPr>
              <a:r>
                <a:rPr lang="en-US" sz="2000" b="0" dirty="0">
                  <a:solidFill>
                    <a:schemeClr val="tx1"/>
                  </a:solidFill>
                </a:rPr>
                <a:t>Then order the extreme points around the convex-hull. (How?)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978-807F-4588-8036-3F92E534A0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78" name="Line 22"/>
          <p:cNvSpPr>
            <a:spLocks noChangeShapeType="1"/>
          </p:cNvSpPr>
          <p:nvPr/>
        </p:nvSpPr>
        <p:spPr bwMode="auto">
          <a:xfrm flipV="1">
            <a:off x="4191000" y="5105400"/>
            <a:ext cx="1524000" cy="762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7848600" cy="533400"/>
          </a:xfrm>
          <a:solidFill>
            <a:srgbClr val="FFFF99"/>
          </a:solidFill>
          <a:ln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4000" dirty="0"/>
              <a:t>2D CH: An O(n</a:t>
            </a:r>
            <a:r>
              <a:rPr lang="en-US" sz="4000" baseline="30000" dirty="0"/>
              <a:t>3</a:t>
            </a:r>
            <a:r>
              <a:rPr lang="en-US" sz="4000" dirty="0"/>
              <a:t>) time algorithm</a:t>
            </a:r>
          </a:p>
        </p:txBody>
      </p:sp>
      <p:sp>
        <p:nvSpPr>
          <p:cNvPr id="198659" name="Line 3"/>
          <p:cNvSpPr>
            <a:spLocks noChangeShapeType="1"/>
          </p:cNvSpPr>
          <p:nvPr/>
        </p:nvSpPr>
        <p:spPr bwMode="auto">
          <a:xfrm>
            <a:off x="4800600" y="3048000"/>
            <a:ext cx="228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>
            <a:off x="5181600" y="3429000"/>
            <a:ext cx="228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 flipV="1">
            <a:off x="3048000" y="4419600"/>
            <a:ext cx="3962400" cy="2057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4191000" y="5486400"/>
            <a:ext cx="7620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8663" name="Oval 7"/>
          <p:cNvSpPr>
            <a:spLocks noChangeArrowheads="1"/>
          </p:cNvSpPr>
          <p:nvPr/>
        </p:nvSpPr>
        <p:spPr bwMode="auto">
          <a:xfrm>
            <a:off x="4191000" y="518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64" name="Oval 8"/>
          <p:cNvSpPr>
            <a:spLocks noChangeArrowheads="1"/>
          </p:cNvSpPr>
          <p:nvPr/>
        </p:nvSpPr>
        <p:spPr bwMode="auto">
          <a:xfrm>
            <a:off x="46482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65" name="Oval 9"/>
          <p:cNvSpPr>
            <a:spLocks noChangeArrowheads="1"/>
          </p:cNvSpPr>
          <p:nvPr/>
        </p:nvSpPr>
        <p:spPr bwMode="auto">
          <a:xfrm>
            <a:off x="3810000" y="518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66" name="Oval 10"/>
          <p:cNvSpPr>
            <a:spLocks noChangeArrowheads="1"/>
          </p:cNvSpPr>
          <p:nvPr/>
        </p:nvSpPr>
        <p:spPr bwMode="auto">
          <a:xfrm>
            <a:off x="4191000" y="480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67" name="Oval 11"/>
          <p:cNvSpPr>
            <a:spLocks noChangeArrowheads="1"/>
          </p:cNvSpPr>
          <p:nvPr/>
        </p:nvSpPr>
        <p:spPr bwMode="auto">
          <a:xfrm>
            <a:off x="4495800" y="525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68" name="Oval 12"/>
          <p:cNvSpPr>
            <a:spLocks noChangeArrowheads="1"/>
          </p:cNvSpPr>
          <p:nvPr/>
        </p:nvSpPr>
        <p:spPr bwMode="auto">
          <a:xfrm>
            <a:off x="5105400" y="464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69" name="Oval 13"/>
          <p:cNvSpPr>
            <a:spLocks noChangeArrowheads="1"/>
          </p:cNvSpPr>
          <p:nvPr/>
        </p:nvSpPr>
        <p:spPr bwMode="auto">
          <a:xfrm>
            <a:off x="5638800" y="502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70" name="Oval 14"/>
          <p:cNvSpPr>
            <a:spLocks noChangeArrowheads="1"/>
          </p:cNvSpPr>
          <p:nvPr/>
        </p:nvSpPr>
        <p:spPr bwMode="auto">
          <a:xfrm>
            <a:off x="4114800" y="579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71" name="Oval 15"/>
          <p:cNvSpPr>
            <a:spLocks noChangeArrowheads="1"/>
          </p:cNvSpPr>
          <p:nvPr/>
        </p:nvSpPr>
        <p:spPr bwMode="auto">
          <a:xfrm>
            <a:off x="3276600" y="563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72" name="Oval 16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73" name="Oval 17"/>
          <p:cNvSpPr>
            <a:spLocks noChangeArrowheads="1"/>
          </p:cNvSpPr>
          <p:nvPr/>
        </p:nvSpPr>
        <p:spPr bwMode="auto">
          <a:xfrm>
            <a:off x="3810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74" name="Oval 18"/>
          <p:cNvSpPr>
            <a:spLocks noChangeArrowheads="1"/>
          </p:cNvSpPr>
          <p:nvPr/>
        </p:nvSpPr>
        <p:spPr bwMode="auto">
          <a:xfrm>
            <a:off x="4572000" y="4495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75" name="Oval 19"/>
          <p:cNvSpPr>
            <a:spLocks noChangeArrowheads="1"/>
          </p:cNvSpPr>
          <p:nvPr/>
        </p:nvSpPr>
        <p:spPr bwMode="auto">
          <a:xfrm>
            <a:off x="5029200" y="502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4175125" y="5881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5715000" y="5029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198679" name="Text Box 23"/>
          <p:cNvSpPr txBox="1">
            <a:spLocks noChangeArrowheads="1"/>
          </p:cNvSpPr>
          <p:nvPr/>
        </p:nvSpPr>
        <p:spPr bwMode="auto">
          <a:xfrm>
            <a:off x="533400" y="5257800"/>
            <a:ext cx="2211388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>
            <a:spAutoFit/>
          </a:bodyPr>
          <a:lstStyle/>
          <a:p>
            <a:pPr algn="l"/>
            <a:r>
              <a:rPr lang="en-US" sz="2000" b="0" dirty="0">
                <a:solidFill>
                  <a:srgbClr val="008000"/>
                </a:solidFill>
              </a:rPr>
              <a:t>O(n</a:t>
            </a:r>
            <a:r>
              <a:rPr lang="en-US" sz="2000" b="0" baseline="30000" dirty="0">
                <a:solidFill>
                  <a:srgbClr val="008000"/>
                </a:solidFill>
              </a:rPr>
              <a:t>3</a:t>
            </a:r>
            <a:r>
              <a:rPr lang="en-US" sz="2000" b="0" dirty="0">
                <a:solidFill>
                  <a:srgbClr val="008000"/>
                </a:solidFill>
              </a:rPr>
              <a:t>) still too slow!</a:t>
            </a:r>
          </a:p>
        </p:txBody>
      </p:sp>
      <p:sp>
        <p:nvSpPr>
          <p:cNvPr id="198680" name="Rectangle 24"/>
          <p:cNvSpPr>
            <a:spLocks noChangeArrowheads="1"/>
          </p:cNvSpPr>
          <p:nvPr/>
        </p:nvSpPr>
        <p:spPr bwMode="auto">
          <a:xfrm>
            <a:off x="457200" y="685800"/>
            <a:ext cx="784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sz="3200" b="0" dirty="0">
                <a:solidFill>
                  <a:schemeClr val="tx1"/>
                </a:solidFill>
              </a:rPr>
              <a:t>Algorithm </a:t>
            </a:r>
            <a:r>
              <a:rPr lang="en-US" sz="2800" b="0" dirty="0">
                <a:solidFill>
                  <a:srgbClr val="0000FF"/>
                </a:solidFill>
              </a:rPr>
              <a:t>CH(P)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</a:rPr>
              <a:t>E  </a:t>
            </a:r>
            <a:r>
              <a:rPr lang="en-US" sz="2000" b="0" dirty="0">
                <a:solidFill>
                  <a:srgbClr val="0000FF"/>
                </a:solidFill>
                <a:sym typeface="Symbol" pitchFamily="18" charset="2"/>
              </a:rPr>
              <a:t> </a:t>
            </a:r>
            <a:r>
              <a:rPr lang="en-US" sz="2800" b="0" dirty="0">
                <a:solidFill>
                  <a:schemeClr val="tx1"/>
                </a:solidFill>
              </a:rPr>
              <a:t>           </a:t>
            </a:r>
            <a:r>
              <a:rPr lang="en-US" sz="1800" b="0" dirty="0">
                <a:solidFill>
                  <a:srgbClr val="008000"/>
                </a:solidFill>
              </a:rPr>
              <a:t>(*  edge-list of CH(P)  *)  </a:t>
            </a:r>
            <a:endParaRPr lang="en-US" sz="1800" b="0" dirty="0">
              <a:solidFill>
                <a:srgbClr val="0000FF"/>
              </a:solidFill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1800" b="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</a:rPr>
              <a:t> all ordered pairs (</a:t>
            </a:r>
            <a:r>
              <a:rPr lang="en-US" sz="2000" b="0" dirty="0" err="1">
                <a:solidFill>
                  <a:srgbClr val="0000FF"/>
                </a:solidFill>
              </a:rPr>
              <a:t>p,q</a:t>
            </a:r>
            <a:r>
              <a:rPr lang="en-US" sz="2000" b="0" dirty="0">
                <a:solidFill>
                  <a:srgbClr val="0000FF"/>
                </a:solidFill>
              </a:rPr>
              <a:t>) </a:t>
            </a:r>
            <a:r>
              <a:rPr lang="en-US" sz="2000" b="0" dirty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sz="2000" b="0" dirty="0">
                <a:solidFill>
                  <a:srgbClr val="0000FF"/>
                </a:solidFill>
              </a:rPr>
              <a:t> P</a:t>
            </a:r>
            <a:r>
              <a:rPr lang="en-US" sz="2000" b="0" dirty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sz="2000" b="0" dirty="0">
                <a:solidFill>
                  <a:srgbClr val="0000FF"/>
                </a:solidFill>
              </a:rPr>
              <a:t>P, p </a:t>
            </a:r>
            <a:r>
              <a:rPr lang="en-US" sz="2000" b="0" dirty="0">
                <a:solidFill>
                  <a:srgbClr val="0000FF"/>
                </a:solidFill>
                <a:sym typeface="Symbol" pitchFamily="18" charset="2"/>
              </a:rPr>
              <a:t> </a:t>
            </a:r>
            <a:r>
              <a:rPr lang="en-US" sz="2000" b="0" dirty="0">
                <a:solidFill>
                  <a:srgbClr val="0000FF"/>
                </a:solidFill>
              </a:rPr>
              <a:t>q  </a:t>
            </a:r>
            <a:r>
              <a:rPr lang="en-US" sz="2000" dirty="0">
                <a:solidFill>
                  <a:schemeClr val="tx1"/>
                </a:solidFill>
              </a:rPr>
              <a:t>do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000" b="0" dirty="0">
                <a:solidFill>
                  <a:srgbClr val="0000FF"/>
                </a:solidFill>
              </a:rPr>
              <a:t>supporting </a:t>
            </a:r>
            <a:r>
              <a:rPr lang="en-US" sz="2400" b="0" dirty="0">
                <a:solidFill>
                  <a:srgbClr val="0000FF"/>
                </a:solidFill>
                <a:sym typeface="Symbol" pitchFamily="18" charset="2"/>
              </a:rPr>
              <a:t> </a:t>
            </a:r>
            <a:r>
              <a:rPr lang="en-US" sz="2000" b="0" dirty="0">
                <a:solidFill>
                  <a:srgbClr val="0000FF"/>
                </a:solidFill>
              </a:rPr>
              <a:t>true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000" b="0" dirty="0">
                <a:solidFill>
                  <a:srgbClr val="0000FF"/>
                </a:solidFill>
              </a:rPr>
              <a:t>          </a:t>
            </a:r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b="0" dirty="0">
                <a:solidFill>
                  <a:srgbClr val="0000FF"/>
                </a:solidFill>
              </a:rPr>
              <a:t>  all points r </a:t>
            </a:r>
            <a:r>
              <a:rPr lang="en-US" sz="2000" b="0" dirty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sz="2000" b="0" dirty="0">
                <a:solidFill>
                  <a:srgbClr val="0000FF"/>
                </a:solidFill>
              </a:rPr>
              <a:t> P-{</a:t>
            </a:r>
            <a:r>
              <a:rPr lang="en-US" sz="2000" b="0" dirty="0" err="1">
                <a:solidFill>
                  <a:srgbClr val="0000FF"/>
                </a:solidFill>
              </a:rPr>
              <a:t>p,q</a:t>
            </a:r>
            <a:r>
              <a:rPr lang="en-US" sz="2000" b="0" dirty="0">
                <a:solidFill>
                  <a:srgbClr val="0000FF"/>
                </a:solidFill>
              </a:rPr>
              <a:t>}  </a:t>
            </a:r>
            <a:r>
              <a:rPr lang="en-US" sz="2000" dirty="0">
                <a:solidFill>
                  <a:schemeClr val="tx1"/>
                </a:solidFill>
              </a:rPr>
              <a:t>do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000" b="0" dirty="0">
                <a:solidFill>
                  <a:srgbClr val="0000FF"/>
                </a:solidFill>
              </a:rPr>
              <a:t>                      </a:t>
            </a: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b="0" dirty="0">
                <a:solidFill>
                  <a:srgbClr val="0000FF"/>
                </a:solidFill>
              </a:rPr>
              <a:t>  r is on the right side of  </a:t>
            </a:r>
            <a:r>
              <a:rPr lang="en-US" sz="2000" b="0" dirty="0" err="1">
                <a:solidFill>
                  <a:srgbClr val="0000FF"/>
                </a:solidFill>
              </a:rPr>
              <a:t>pq</a:t>
            </a:r>
            <a:r>
              <a:rPr lang="en-US" sz="2000" b="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0" dirty="0">
                <a:solidFill>
                  <a:srgbClr val="0000FF"/>
                </a:solidFill>
              </a:rPr>
              <a:t>  supporting </a:t>
            </a:r>
            <a:r>
              <a:rPr lang="en-US" sz="2000" b="0" dirty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sz="2000" b="0" dirty="0">
                <a:solidFill>
                  <a:srgbClr val="0000FF"/>
                </a:solidFill>
              </a:rPr>
              <a:t> false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      if</a:t>
            </a:r>
            <a:r>
              <a:rPr lang="en-US" sz="2000" b="0" dirty="0">
                <a:solidFill>
                  <a:srgbClr val="0000FF"/>
                </a:solidFill>
              </a:rPr>
              <a:t>  supporting 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0" dirty="0">
                <a:solidFill>
                  <a:srgbClr val="0000FF"/>
                </a:solidFill>
              </a:rPr>
              <a:t> add directed edge </a:t>
            </a:r>
            <a:r>
              <a:rPr lang="en-US" sz="2000" b="0" dirty="0" err="1">
                <a:solidFill>
                  <a:srgbClr val="0000FF"/>
                </a:solidFill>
              </a:rPr>
              <a:t>pq</a:t>
            </a:r>
            <a:r>
              <a:rPr lang="en-US" sz="2000" b="0" dirty="0">
                <a:solidFill>
                  <a:srgbClr val="0000FF"/>
                </a:solidFill>
              </a:rPr>
              <a:t> to 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000" b="0" dirty="0">
                <a:solidFill>
                  <a:srgbClr val="0000FF"/>
                </a:solidFill>
              </a:rPr>
              <a:t> From the (un-ordered) edge-list E, construct the list of vertices of CH(P) </a:t>
            </a:r>
            <a:br>
              <a:rPr lang="en-US" sz="2000" b="0" dirty="0">
                <a:solidFill>
                  <a:srgbClr val="0000FF"/>
                </a:solidFill>
              </a:rPr>
            </a:br>
            <a:r>
              <a:rPr lang="en-US" sz="2000" b="0" dirty="0">
                <a:solidFill>
                  <a:srgbClr val="0000FF"/>
                </a:solidFill>
              </a:rPr>
              <a:t>   in CCW order in O(n) time. (How?)</a:t>
            </a:r>
          </a:p>
          <a:p>
            <a:pPr algn="l"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</a:rPr>
              <a:t>end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6010-B1C4-41DA-9FB8-A6ED07134B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2514600" cy="609600"/>
          </a:xfrm>
          <a:solidFill>
            <a:srgbClr val="FFFF99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l"/>
            <a:r>
              <a:rPr lang="en-US" sz="2800" b="1"/>
              <a:t>QUICK HULL</a:t>
            </a:r>
            <a:endParaRPr lang="en-US" sz="2400"/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1981200" y="2590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3124200" y="1600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3962400" y="1676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3657600" y="1524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88" name="Oval 8"/>
          <p:cNvSpPr>
            <a:spLocks noChangeArrowheads="1"/>
          </p:cNvSpPr>
          <p:nvPr/>
        </p:nvSpPr>
        <p:spPr bwMode="auto">
          <a:xfrm>
            <a:off x="4876800" y="1447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89" name="Oval 9"/>
          <p:cNvSpPr>
            <a:spLocks noChangeArrowheads="1"/>
          </p:cNvSpPr>
          <p:nvPr/>
        </p:nvSpPr>
        <p:spPr bwMode="auto">
          <a:xfrm>
            <a:off x="2362200" y="1600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0" name="Oval 10"/>
          <p:cNvSpPr>
            <a:spLocks noChangeArrowheads="1"/>
          </p:cNvSpPr>
          <p:nvPr/>
        </p:nvSpPr>
        <p:spPr bwMode="auto">
          <a:xfrm>
            <a:off x="4724400" y="2590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1" name="Oval 11"/>
          <p:cNvSpPr>
            <a:spLocks noChangeArrowheads="1"/>
          </p:cNvSpPr>
          <p:nvPr/>
        </p:nvSpPr>
        <p:spPr bwMode="auto">
          <a:xfrm>
            <a:off x="3810000" y="2819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2" name="Oval 12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3" name="Oval 13"/>
          <p:cNvSpPr>
            <a:spLocks noChangeArrowheads="1"/>
          </p:cNvSpPr>
          <p:nvPr/>
        </p:nvSpPr>
        <p:spPr bwMode="auto">
          <a:xfrm>
            <a:off x="4267200" y="3048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4" name="Oval 14"/>
          <p:cNvSpPr>
            <a:spLocks noChangeArrowheads="1"/>
          </p:cNvSpPr>
          <p:nvPr/>
        </p:nvSpPr>
        <p:spPr bwMode="auto">
          <a:xfrm>
            <a:off x="3505200" y="3429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5" name="Oval 15"/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6" name="Oval 16"/>
          <p:cNvSpPr>
            <a:spLocks noChangeArrowheads="1"/>
          </p:cNvSpPr>
          <p:nvPr/>
        </p:nvSpPr>
        <p:spPr bwMode="auto">
          <a:xfrm>
            <a:off x="5867400" y="1600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7" name="Oval 1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8" name="Oval 18"/>
          <p:cNvSpPr>
            <a:spLocks noChangeArrowheads="1"/>
          </p:cNvSpPr>
          <p:nvPr/>
        </p:nvSpPr>
        <p:spPr bwMode="auto">
          <a:xfrm>
            <a:off x="3200400" y="1143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699" name="Oval 19"/>
          <p:cNvSpPr>
            <a:spLocks noChangeArrowheads="1"/>
          </p:cNvSpPr>
          <p:nvPr/>
        </p:nvSpPr>
        <p:spPr bwMode="auto">
          <a:xfrm>
            <a:off x="4191000" y="1066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700" name="Oval 20"/>
          <p:cNvSpPr>
            <a:spLocks noChangeArrowheads="1"/>
          </p:cNvSpPr>
          <p:nvPr/>
        </p:nvSpPr>
        <p:spPr bwMode="auto">
          <a:xfrm>
            <a:off x="3352800" y="2743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701" name="Oval 21"/>
          <p:cNvSpPr>
            <a:spLocks noChangeArrowheads="1"/>
          </p:cNvSpPr>
          <p:nvPr/>
        </p:nvSpPr>
        <p:spPr bwMode="auto">
          <a:xfrm>
            <a:off x="4191000" y="2286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702" name="Oval 22"/>
          <p:cNvSpPr>
            <a:spLocks noChangeArrowheads="1"/>
          </p:cNvSpPr>
          <p:nvPr/>
        </p:nvSpPr>
        <p:spPr bwMode="auto">
          <a:xfrm>
            <a:off x="2286000" y="220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990600" y="1447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199705" name="Rectangle 25"/>
          <p:cNvSpPr>
            <a:spLocks noChangeArrowheads="1"/>
          </p:cNvSpPr>
          <p:nvPr/>
        </p:nvSpPr>
        <p:spPr bwMode="auto">
          <a:xfrm>
            <a:off x="3581400" y="22860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/>
              <a:t>(similar to QuickSort - see AAW)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978-807F-4588-8036-3F92E534A0D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Oval 4"/>
          <p:cNvSpPr>
            <a:spLocks noChangeArrowheads="1"/>
          </p:cNvSpPr>
          <p:nvPr/>
        </p:nvSpPr>
        <p:spPr bwMode="auto">
          <a:xfrm>
            <a:off x="1981200" y="2590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09" name="Oval 5"/>
          <p:cNvSpPr>
            <a:spLocks noChangeArrowheads="1"/>
          </p:cNvSpPr>
          <p:nvPr/>
        </p:nvSpPr>
        <p:spPr bwMode="auto">
          <a:xfrm>
            <a:off x="3124200" y="1600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0" name="Oval 6"/>
          <p:cNvSpPr>
            <a:spLocks noChangeArrowheads="1"/>
          </p:cNvSpPr>
          <p:nvPr/>
        </p:nvSpPr>
        <p:spPr bwMode="auto">
          <a:xfrm>
            <a:off x="3962400" y="1676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1" name="Oval 7"/>
          <p:cNvSpPr>
            <a:spLocks noChangeArrowheads="1"/>
          </p:cNvSpPr>
          <p:nvPr/>
        </p:nvSpPr>
        <p:spPr bwMode="auto">
          <a:xfrm>
            <a:off x="3657600" y="1524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2" name="Oval 8"/>
          <p:cNvSpPr>
            <a:spLocks noChangeArrowheads="1"/>
          </p:cNvSpPr>
          <p:nvPr/>
        </p:nvSpPr>
        <p:spPr bwMode="auto">
          <a:xfrm>
            <a:off x="4876800" y="1447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3" name="Oval 9"/>
          <p:cNvSpPr>
            <a:spLocks noChangeArrowheads="1"/>
          </p:cNvSpPr>
          <p:nvPr/>
        </p:nvSpPr>
        <p:spPr bwMode="auto">
          <a:xfrm>
            <a:off x="2362200" y="1600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4" name="Oval 10"/>
          <p:cNvSpPr>
            <a:spLocks noChangeArrowheads="1"/>
          </p:cNvSpPr>
          <p:nvPr/>
        </p:nvSpPr>
        <p:spPr bwMode="auto">
          <a:xfrm>
            <a:off x="4724400" y="2590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5" name="Oval 11"/>
          <p:cNvSpPr>
            <a:spLocks noChangeArrowheads="1"/>
          </p:cNvSpPr>
          <p:nvPr/>
        </p:nvSpPr>
        <p:spPr bwMode="auto">
          <a:xfrm>
            <a:off x="3810000" y="2819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6" name="Oval 12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7" name="Oval 13"/>
          <p:cNvSpPr>
            <a:spLocks noChangeArrowheads="1"/>
          </p:cNvSpPr>
          <p:nvPr/>
        </p:nvSpPr>
        <p:spPr bwMode="auto">
          <a:xfrm>
            <a:off x="4267200" y="3048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8" name="Oval 14"/>
          <p:cNvSpPr>
            <a:spLocks noChangeArrowheads="1"/>
          </p:cNvSpPr>
          <p:nvPr/>
        </p:nvSpPr>
        <p:spPr bwMode="auto">
          <a:xfrm>
            <a:off x="3505200" y="3429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19" name="Oval 15"/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20" name="Oval 16"/>
          <p:cNvSpPr>
            <a:spLocks noChangeArrowheads="1"/>
          </p:cNvSpPr>
          <p:nvPr/>
        </p:nvSpPr>
        <p:spPr bwMode="auto">
          <a:xfrm>
            <a:off x="5867400" y="1600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21" name="Oval 1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22" name="Oval 18"/>
          <p:cNvSpPr>
            <a:spLocks noChangeArrowheads="1"/>
          </p:cNvSpPr>
          <p:nvPr/>
        </p:nvSpPr>
        <p:spPr bwMode="auto">
          <a:xfrm>
            <a:off x="3200400" y="1143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23" name="Oval 19"/>
          <p:cNvSpPr>
            <a:spLocks noChangeArrowheads="1"/>
          </p:cNvSpPr>
          <p:nvPr/>
        </p:nvSpPr>
        <p:spPr bwMode="auto">
          <a:xfrm>
            <a:off x="4191000" y="1066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24" name="Oval 20"/>
          <p:cNvSpPr>
            <a:spLocks noChangeArrowheads="1"/>
          </p:cNvSpPr>
          <p:nvPr/>
        </p:nvSpPr>
        <p:spPr bwMode="auto">
          <a:xfrm>
            <a:off x="3352800" y="2743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25" name="Oval 21"/>
          <p:cNvSpPr>
            <a:spLocks noChangeArrowheads="1"/>
          </p:cNvSpPr>
          <p:nvPr/>
        </p:nvSpPr>
        <p:spPr bwMode="auto">
          <a:xfrm>
            <a:off x="4191000" y="2286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26" name="Oval 22"/>
          <p:cNvSpPr>
            <a:spLocks noChangeArrowheads="1"/>
          </p:cNvSpPr>
          <p:nvPr/>
        </p:nvSpPr>
        <p:spPr bwMode="auto">
          <a:xfrm>
            <a:off x="2286000" y="2209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0727" name="Text Box 23"/>
          <p:cNvSpPr txBox="1">
            <a:spLocks noChangeArrowheads="1"/>
          </p:cNvSpPr>
          <p:nvPr/>
        </p:nvSpPr>
        <p:spPr bwMode="auto">
          <a:xfrm>
            <a:off x="990600" y="14478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400" baseline="-25000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00728" name="Line 24"/>
          <p:cNvSpPr>
            <a:spLocks noChangeShapeType="1"/>
          </p:cNvSpPr>
          <p:nvPr/>
        </p:nvSpPr>
        <p:spPr bwMode="auto">
          <a:xfrm flipV="1">
            <a:off x="2057400" y="1676400"/>
            <a:ext cx="3886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1066800" y="3124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400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00730" name="Rectangle 26"/>
          <p:cNvSpPr>
            <a:spLocks noChangeArrowheads="1"/>
          </p:cNvSpPr>
          <p:nvPr/>
        </p:nvSpPr>
        <p:spPr bwMode="auto">
          <a:xfrm>
            <a:off x="16002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A</a:t>
            </a:r>
            <a:endParaRPr lang="en-US" sz="2400" baseline="-25000">
              <a:solidFill>
                <a:schemeClr val="accent2"/>
              </a:solidFill>
            </a:endParaRPr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6096000" y="1447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00732" name="Rectangle 28"/>
          <p:cNvSpPr>
            <a:spLocks noChangeArrowheads="1"/>
          </p:cNvSpPr>
          <p:nvPr/>
        </p:nvSpPr>
        <p:spPr bwMode="auto">
          <a:xfrm>
            <a:off x="609600" y="2514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leftmost</a:t>
            </a:r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6477000" y="144780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accent2"/>
                </a:solidFill>
              </a:rPr>
              <a:t>rightmost</a:t>
            </a:r>
          </a:p>
        </p:txBody>
      </p:sp>
      <p:sp>
        <p:nvSpPr>
          <p:cNvPr id="200734" name="Text Box 30"/>
          <p:cNvSpPr txBox="1">
            <a:spLocks noChangeArrowheads="1"/>
          </p:cNvSpPr>
          <p:nvPr/>
        </p:nvSpPr>
        <p:spPr bwMode="auto">
          <a:xfrm>
            <a:off x="746125" y="4073525"/>
            <a:ext cx="8093075" cy="19272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</a:rPr>
              <a:t>A &amp; B are extreme points (admit vertical supporting lines)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S</a:t>
            </a:r>
            <a:r>
              <a:rPr lang="en-US" sz="2400" b="0" baseline="-25000" dirty="0">
                <a:solidFill>
                  <a:schemeClr val="tx1"/>
                </a:solidFill>
              </a:rPr>
              <a:t>1</a:t>
            </a:r>
            <a:r>
              <a:rPr lang="en-US" sz="2400" b="0" dirty="0">
                <a:solidFill>
                  <a:schemeClr val="tx1"/>
                </a:solidFill>
              </a:rPr>
              <a:t>  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400" b="0" dirty="0">
                <a:solidFill>
                  <a:schemeClr val="tx1"/>
                </a:solidFill>
              </a:rPr>
              <a:t>  points to the right of  AB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S</a:t>
            </a:r>
            <a:r>
              <a:rPr lang="en-US" sz="2400" b="0" baseline="-25000" dirty="0">
                <a:solidFill>
                  <a:schemeClr val="tx1"/>
                </a:solidFill>
              </a:rPr>
              <a:t>2 </a:t>
            </a:r>
            <a:r>
              <a:rPr lang="en-US" sz="2400" b="0" dirty="0">
                <a:solidFill>
                  <a:schemeClr val="tx1"/>
                </a:solidFill>
              </a:rPr>
              <a:t>  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  </a:t>
            </a:r>
            <a:r>
              <a:rPr lang="en-US" sz="2400" b="0" dirty="0">
                <a:solidFill>
                  <a:schemeClr val="tx1"/>
                </a:solidFill>
              </a:rPr>
              <a:t>points to the right of   BA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Initialize CH to AB  followed by  BA.  </a:t>
            </a:r>
            <a:r>
              <a:rPr lang="en-US" sz="1800" b="0" dirty="0">
                <a:solidFill>
                  <a:srgbClr val="FF0000"/>
                </a:solidFill>
              </a:rPr>
              <a:t>(</a:t>
            </a:r>
            <a:r>
              <a:rPr lang="en-US" sz="1800" b="0" dirty="0" err="1">
                <a:solidFill>
                  <a:srgbClr val="FF0000"/>
                </a:solidFill>
              </a:rPr>
              <a:t>uninflated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 err="1">
                <a:solidFill>
                  <a:srgbClr val="FF0000"/>
                </a:solidFill>
              </a:rPr>
              <a:t>baloon</a:t>
            </a:r>
            <a:r>
              <a:rPr lang="en-US" sz="1800" b="0" dirty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</a:rPr>
              <a:t>Call  </a:t>
            </a:r>
            <a:r>
              <a:rPr lang="en-US" sz="2400" b="0" dirty="0" err="1">
                <a:solidFill>
                  <a:schemeClr val="accent2"/>
                </a:solidFill>
              </a:rPr>
              <a:t>FindHull</a:t>
            </a:r>
            <a:r>
              <a:rPr lang="en-US" sz="2400" b="0" dirty="0">
                <a:solidFill>
                  <a:schemeClr val="accent2"/>
                </a:solidFill>
              </a:rPr>
              <a:t> (S</a:t>
            </a:r>
            <a:r>
              <a:rPr lang="en-US" sz="2400" b="0" baseline="-25000" dirty="0">
                <a:solidFill>
                  <a:schemeClr val="accent2"/>
                </a:solidFill>
              </a:rPr>
              <a:t>1</a:t>
            </a:r>
            <a:r>
              <a:rPr lang="en-US" sz="2400" b="0" dirty="0">
                <a:solidFill>
                  <a:schemeClr val="accent2"/>
                </a:solidFill>
              </a:rPr>
              <a:t>,A,B)</a:t>
            </a:r>
            <a:r>
              <a:rPr lang="en-US" sz="2400" b="0" dirty="0">
                <a:solidFill>
                  <a:schemeClr val="tx1"/>
                </a:solidFill>
              </a:rPr>
              <a:t>   and   </a:t>
            </a:r>
            <a:r>
              <a:rPr lang="en-US" sz="2400" b="0" dirty="0" err="1">
                <a:solidFill>
                  <a:schemeClr val="accent2"/>
                </a:solidFill>
              </a:rPr>
              <a:t>FindHull</a:t>
            </a:r>
            <a:r>
              <a:rPr lang="en-US" sz="2400" b="0" dirty="0">
                <a:solidFill>
                  <a:schemeClr val="accent2"/>
                </a:solidFill>
              </a:rPr>
              <a:t>(S</a:t>
            </a:r>
            <a:r>
              <a:rPr lang="en-US" sz="2400" b="0" baseline="-25000" dirty="0">
                <a:solidFill>
                  <a:schemeClr val="accent2"/>
                </a:solidFill>
              </a:rPr>
              <a:t>2</a:t>
            </a:r>
            <a:r>
              <a:rPr lang="en-US" sz="2400" b="0" dirty="0">
                <a:solidFill>
                  <a:schemeClr val="accent2"/>
                </a:solidFill>
              </a:rPr>
              <a:t>, B,A)</a:t>
            </a:r>
          </a:p>
        </p:txBody>
      </p:sp>
      <p:sp>
        <p:nvSpPr>
          <p:cNvPr id="200735" name="Line 31"/>
          <p:cNvSpPr>
            <a:spLocks noChangeShapeType="1"/>
          </p:cNvSpPr>
          <p:nvPr/>
        </p:nvSpPr>
        <p:spPr bwMode="auto">
          <a:xfrm>
            <a:off x="44958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0736" name="Line 32"/>
          <p:cNvSpPr>
            <a:spLocks noChangeShapeType="1"/>
          </p:cNvSpPr>
          <p:nvPr/>
        </p:nvSpPr>
        <p:spPr bwMode="auto">
          <a:xfrm>
            <a:off x="44958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0737" name="Line 33"/>
          <p:cNvSpPr>
            <a:spLocks noChangeShapeType="1"/>
          </p:cNvSpPr>
          <p:nvPr/>
        </p:nvSpPr>
        <p:spPr bwMode="auto">
          <a:xfrm>
            <a:off x="49530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0738" name="Line 34"/>
          <p:cNvSpPr>
            <a:spLocks noChangeShapeType="1"/>
          </p:cNvSpPr>
          <p:nvPr/>
        </p:nvSpPr>
        <p:spPr bwMode="auto">
          <a:xfrm>
            <a:off x="28194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0743" name="Rectangle 3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2514600" cy="609600"/>
          </a:xfrm>
          <a:solidFill>
            <a:srgbClr val="FFFF99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l"/>
            <a:r>
              <a:rPr lang="en-US" sz="2800" b="1" dirty="0"/>
              <a:t>QUICK HULL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978-807F-4588-8036-3F92E534A0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0"/>
            <a:ext cx="7924800" cy="3200400"/>
          </a:xfrm>
          <a:solidFill>
            <a:srgbClr val="FFCC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l"/>
            <a:r>
              <a:rPr lang="en-US" b="1" dirty="0" err="1"/>
              <a:t>FindHull</a:t>
            </a:r>
            <a:r>
              <a:rPr lang="en-US" b="1" dirty="0"/>
              <a:t>(P,A,B):</a:t>
            </a:r>
          </a:p>
          <a:p>
            <a:pPr algn="l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If P is empty, then return. </a:t>
            </a:r>
          </a:p>
          <a:p>
            <a:pPr algn="l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Find (extreme) point  C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sz="2400" dirty="0">
                <a:solidFill>
                  <a:schemeClr val="accent2"/>
                </a:solidFill>
              </a:rPr>
              <a:t>P  orthogonally farthest from AB.</a:t>
            </a:r>
          </a:p>
          <a:p>
            <a:pPr algn="l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CH update: replace AB with AC followed by CB.  </a:t>
            </a:r>
            <a:r>
              <a:rPr lang="en-US" sz="1600" dirty="0">
                <a:solidFill>
                  <a:srgbClr val="FF0000"/>
                </a:solidFill>
              </a:rPr>
              <a:t>(inflate </a:t>
            </a:r>
            <a:r>
              <a:rPr lang="en-US" sz="1600" dirty="0" err="1">
                <a:solidFill>
                  <a:srgbClr val="FF0000"/>
                </a:solidFill>
              </a:rPr>
              <a:t>baloon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algn="l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Partition P-{C} into Q</a:t>
            </a:r>
            <a:r>
              <a:rPr lang="en-US" sz="2400" baseline="-25000" dirty="0">
                <a:solidFill>
                  <a:schemeClr val="accent2"/>
                </a:solidFill>
              </a:rPr>
              <a:t>0</a:t>
            </a:r>
            <a:r>
              <a:rPr lang="en-US" sz="2400" dirty="0">
                <a:solidFill>
                  <a:schemeClr val="accent2"/>
                </a:solidFill>
              </a:rPr>
              <a:t>, Q</a:t>
            </a:r>
            <a:r>
              <a:rPr lang="en-US" sz="2400" baseline="-25000" dirty="0">
                <a:solidFill>
                  <a:schemeClr val="accent2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, Q</a:t>
            </a:r>
            <a:r>
              <a:rPr lang="en-US" sz="2400" baseline="-25000" dirty="0">
                <a:solidFill>
                  <a:schemeClr val="accent2"/>
                </a:solidFill>
              </a:rPr>
              <a:t>2  </a:t>
            </a:r>
            <a:r>
              <a:rPr lang="en-US" sz="2400" dirty="0">
                <a:solidFill>
                  <a:schemeClr val="accent2"/>
                </a:solidFill>
              </a:rPr>
              <a:t>as shown.  </a:t>
            </a:r>
          </a:p>
          <a:p>
            <a:pPr algn="l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Discard Q</a:t>
            </a:r>
            <a:r>
              <a:rPr lang="en-US" sz="2400" baseline="-25000" dirty="0">
                <a:solidFill>
                  <a:schemeClr val="accent2"/>
                </a:solidFill>
              </a:rPr>
              <a:t>0</a:t>
            </a:r>
            <a:r>
              <a:rPr lang="en-US" sz="2400" dirty="0">
                <a:solidFill>
                  <a:schemeClr val="accent2"/>
                </a:solidFill>
              </a:rPr>
              <a:t>  inside triangle ABC (by </a:t>
            </a:r>
            <a:r>
              <a:rPr lang="en-US" sz="2400" dirty="0" err="1">
                <a:solidFill>
                  <a:schemeClr val="accent2"/>
                </a:solidFill>
              </a:rPr>
              <a:t>Caratheodory</a:t>
            </a:r>
            <a:r>
              <a:rPr lang="en-US" sz="2400" dirty="0">
                <a:solidFill>
                  <a:schemeClr val="accent2"/>
                </a:solidFill>
              </a:rPr>
              <a:t>).</a:t>
            </a:r>
          </a:p>
          <a:p>
            <a:pPr algn="l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Recursively call  </a:t>
            </a:r>
            <a:r>
              <a:rPr lang="en-US" sz="2400" dirty="0" err="1">
                <a:solidFill>
                  <a:schemeClr val="accent2"/>
                </a:solidFill>
              </a:rPr>
              <a:t>FindHull</a:t>
            </a:r>
            <a:r>
              <a:rPr lang="en-US" sz="2400" dirty="0">
                <a:solidFill>
                  <a:schemeClr val="accent2"/>
                </a:solidFill>
              </a:rPr>
              <a:t>(Q</a:t>
            </a:r>
            <a:r>
              <a:rPr lang="en-US" sz="2400" baseline="-25000" dirty="0">
                <a:solidFill>
                  <a:schemeClr val="accent2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,A,C)   and  </a:t>
            </a:r>
            <a:r>
              <a:rPr lang="en-US" sz="2400" dirty="0" err="1">
                <a:solidFill>
                  <a:schemeClr val="accent2"/>
                </a:solidFill>
              </a:rPr>
              <a:t>FindHull</a:t>
            </a:r>
            <a:r>
              <a:rPr lang="en-US" sz="2400" dirty="0">
                <a:solidFill>
                  <a:schemeClr val="accent2"/>
                </a:solidFill>
              </a:rPr>
              <a:t>(Q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sz="2400" dirty="0">
                <a:solidFill>
                  <a:schemeClr val="accent2"/>
                </a:solidFill>
              </a:rPr>
              <a:t>,C,B).</a:t>
            </a:r>
          </a:p>
        </p:txBody>
      </p:sp>
      <p:sp>
        <p:nvSpPr>
          <p:cNvPr id="201731" name="Line 3"/>
          <p:cNvSpPr>
            <a:spLocks noChangeShapeType="1"/>
          </p:cNvSpPr>
          <p:nvPr/>
        </p:nvSpPr>
        <p:spPr bwMode="auto">
          <a:xfrm>
            <a:off x="7391400" y="1066800"/>
            <a:ext cx="381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 flipV="1">
            <a:off x="1447800" y="3276600"/>
            <a:ext cx="5562600" cy="1905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 flipV="1">
            <a:off x="2057400" y="4724400"/>
            <a:ext cx="5562600" cy="1905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>
            <a:off x="6934200" y="3352800"/>
            <a:ext cx="533400" cy="1371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7162800" y="37338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rgbClr val="CC0000"/>
                </a:solidFill>
              </a:rPr>
              <a:t>max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2362200" y="5410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32004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39624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40" name="Oval 12"/>
          <p:cNvSpPr>
            <a:spLocks noChangeArrowheads="1"/>
          </p:cNvSpPr>
          <p:nvPr/>
        </p:nvSpPr>
        <p:spPr bwMode="auto">
          <a:xfrm>
            <a:off x="39624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41" name="Oval 13"/>
          <p:cNvSpPr>
            <a:spLocks noChangeArrowheads="1"/>
          </p:cNvSpPr>
          <p:nvPr/>
        </p:nvSpPr>
        <p:spPr bwMode="auto">
          <a:xfrm>
            <a:off x="55626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42" name="Oval 14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43" name="Oval 15"/>
          <p:cNvSpPr>
            <a:spLocks noChangeArrowheads="1"/>
          </p:cNvSpPr>
          <p:nvPr/>
        </p:nvSpPr>
        <p:spPr bwMode="auto">
          <a:xfrm>
            <a:off x="3657600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45" name="Oval 17"/>
          <p:cNvSpPr>
            <a:spLocks noChangeArrowheads="1"/>
          </p:cNvSpPr>
          <p:nvPr/>
        </p:nvSpPr>
        <p:spPr bwMode="auto">
          <a:xfrm>
            <a:off x="4343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46" name="Oval 18"/>
          <p:cNvSpPr>
            <a:spLocks noChangeArrowheads="1"/>
          </p:cNvSpPr>
          <p:nvPr/>
        </p:nvSpPr>
        <p:spPr bwMode="auto">
          <a:xfrm>
            <a:off x="3200400" y="5486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48" name="Line 20"/>
          <p:cNvSpPr>
            <a:spLocks noChangeShapeType="1"/>
          </p:cNvSpPr>
          <p:nvPr/>
        </p:nvSpPr>
        <p:spPr bwMode="auto">
          <a:xfrm>
            <a:off x="1981200" y="4953000"/>
            <a:ext cx="25908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49" name="Line 21"/>
          <p:cNvSpPr>
            <a:spLocks noChangeShapeType="1"/>
          </p:cNvSpPr>
          <p:nvPr/>
        </p:nvSpPr>
        <p:spPr bwMode="auto">
          <a:xfrm flipV="1">
            <a:off x="4572000" y="3505200"/>
            <a:ext cx="1676400" cy="2286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50" name="Oval 22"/>
          <p:cNvSpPr>
            <a:spLocks noChangeArrowheads="1"/>
          </p:cNvSpPr>
          <p:nvPr/>
        </p:nvSpPr>
        <p:spPr bwMode="auto">
          <a:xfrm>
            <a:off x="2819400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51" name="Oval 23"/>
          <p:cNvSpPr>
            <a:spLocks noChangeArrowheads="1"/>
          </p:cNvSpPr>
          <p:nvPr/>
        </p:nvSpPr>
        <p:spPr bwMode="auto">
          <a:xfrm>
            <a:off x="3048000" y="601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52" name="Oval 24"/>
          <p:cNvSpPr>
            <a:spLocks noChangeArrowheads="1"/>
          </p:cNvSpPr>
          <p:nvPr/>
        </p:nvSpPr>
        <p:spPr bwMode="auto">
          <a:xfrm>
            <a:off x="57912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53" name="Oval 25"/>
          <p:cNvSpPr>
            <a:spLocks noChangeArrowheads="1"/>
          </p:cNvSpPr>
          <p:nvPr/>
        </p:nvSpPr>
        <p:spPr bwMode="auto">
          <a:xfrm>
            <a:off x="60198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54" name="Oval 26"/>
          <p:cNvSpPr>
            <a:spLocks noChangeArrowheads="1"/>
          </p:cNvSpPr>
          <p:nvPr/>
        </p:nvSpPr>
        <p:spPr bwMode="auto">
          <a:xfrm>
            <a:off x="44196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55" name="Oval 27"/>
          <p:cNvSpPr>
            <a:spLocks noChangeArrowheads="1"/>
          </p:cNvSpPr>
          <p:nvPr/>
        </p:nvSpPr>
        <p:spPr bwMode="auto">
          <a:xfrm>
            <a:off x="4953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56" name="Rectangle 28"/>
          <p:cNvSpPr>
            <a:spLocks noChangeArrowheads="1"/>
          </p:cNvSpPr>
          <p:nvPr/>
        </p:nvSpPr>
        <p:spPr bwMode="auto">
          <a:xfrm>
            <a:off x="4419600" y="44958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bg2"/>
                </a:solidFill>
              </a:rPr>
              <a:t>Q</a:t>
            </a:r>
            <a:r>
              <a:rPr lang="en-US" sz="2400" b="0" baseline="-25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01757" name="Rectangle 29"/>
          <p:cNvSpPr>
            <a:spLocks noChangeArrowheads="1"/>
          </p:cNvSpPr>
          <p:nvPr/>
        </p:nvSpPr>
        <p:spPr bwMode="auto">
          <a:xfrm>
            <a:off x="2133600" y="57150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accent2"/>
                </a:solidFill>
              </a:rPr>
              <a:t>Q</a:t>
            </a:r>
            <a:r>
              <a:rPr lang="en-US" sz="2400" b="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1758" name="Rectangle 30"/>
          <p:cNvSpPr>
            <a:spLocks noChangeArrowheads="1"/>
          </p:cNvSpPr>
          <p:nvPr/>
        </p:nvSpPr>
        <p:spPr bwMode="auto">
          <a:xfrm>
            <a:off x="6324600" y="43434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tx1"/>
                </a:solidFill>
              </a:rPr>
              <a:t>Q</a:t>
            </a:r>
            <a:r>
              <a:rPr lang="en-US" sz="2400" b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759" name="Rectangle 31"/>
          <p:cNvSpPr>
            <a:spLocks noChangeArrowheads="1"/>
          </p:cNvSpPr>
          <p:nvPr/>
        </p:nvSpPr>
        <p:spPr bwMode="auto">
          <a:xfrm>
            <a:off x="4572000" y="5791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01760" name="Rectangle 32"/>
          <p:cNvSpPr>
            <a:spLocks noChangeArrowheads="1"/>
          </p:cNvSpPr>
          <p:nvPr/>
        </p:nvSpPr>
        <p:spPr bwMode="auto">
          <a:xfrm>
            <a:off x="1752600" y="4495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01761" name="Rectangle 33"/>
          <p:cNvSpPr>
            <a:spLocks noChangeArrowheads="1"/>
          </p:cNvSpPr>
          <p:nvPr/>
        </p:nvSpPr>
        <p:spPr bwMode="auto">
          <a:xfrm>
            <a:off x="5867400" y="32004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b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>
            <a:off x="3124200" y="1524000"/>
            <a:ext cx="381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63" name="Line 35"/>
          <p:cNvSpPr>
            <a:spLocks noChangeShapeType="1"/>
          </p:cNvSpPr>
          <p:nvPr/>
        </p:nvSpPr>
        <p:spPr bwMode="auto">
          <a:xfrm>
            <a:off x="4267200" y="1524000"/>
            <a:ext cx="381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64" name="Line 36"/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5965825" y="5554663"/>
            <a:ext cx="21875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0">
                <a:solidFill>
                  <a:srgbClr val="FF0000"/>
                </a:solidFill>
              </a:rPr>
              <a:t>supporting line at C</a:t>
            </a:r>
          </a:p>
          <a:p>
            <a:pPr algn="l">
              <a:spcBef>
                <a:spcPct val="50000"/>
              </a:spcBef>
            </a:pPr>
            <a:r>
              <a:rPr lang="en-US" sz="1600" b="0">
                <a:solidFill>
                  <a:srgbClr val="FF0000"/>
                </a:solidFill>
              </a:rPr>
              <a:t>(C is extreme point)</a:t>
            </a:r>
          </a:p>
        </p:txBody>
      </p:sp>
      <p:sp>
        <p:nvSpPr>
          <p:cNvPr id="201766" name="Line 38"/>
          <p:cNvSpPr>
            <a:spLocks noChangeShapeType="1"/>
          </p:cNvSpPr>
          <p:nvPr/>
        </p:nvSpPr>
        <p:spPr bwMode="auto">
          <a:xfrm flipV="1">
            <a:off x="6858000" y="5029200"/>
            <a:ext cx="76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47" name="Oval 19"/>
          <p:cNvSpPr>
            <a:spLocks noChangeArrowheads="1"/>
          </p:cNvSpPr>
          <p:nvPr/>
        </p:nvSpPr>
        <p:spPr bwMode="auto">
          <a:xfrm>
            <a:off x="61722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744" name="Oval 16"/>
          <p:cNvSpPr>
            <a:spLocks noChangeArrowheads="1"/>
          </p:cNvSpPr>
          <p:nvPr/>
        </p:nvSpPr>
        <p:spPr bwMode="auto">
          <a:xfrm>
            <a:off x="4495800" y="5715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6010-B1C4-41DA-9FB8-A6ED07134B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Oval 2"/>
          <p:cNvSpPr>
            <a:spLocks noChangeArrowheads="1"/>
          </p:cNvSpPr>
          <p:nvPr/>
        </p:nvSpPr>
        <p:spPr bwMode="auto">
          <a:xfrm>
            <a:off x="1905000" y="3200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5" name="Oval 3"/>
          <p:cNvSpPr>
            <a:spLocks noChangeArrowheads="1"/>
          </p:cNvSpPr>
          <p:nvPr/>
        </p:nvSpPr>
        <p:spPr bwMode="auto">
          <a:xfrm>
            <a:off x="3048000" y="220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3581400" y="2133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8" name="Oval 6"/>
          <p:cNvSpPr>
            <a:spLocks noChangeArrowheads="1"/>
          </p:cNvSpPr>
          <p:nvPr/>
        </p:nvSpPr>
        <p:spPr bwMode="auto">
          <a:xfrm>
            <a:off x="4800600" y="2057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2286000" y="220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0" name="Oval 8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1" name="Oval 9"/>
          <p:cNvSpPr>
            <a:spLocks noChangeArrowheads="1"/>
          </p:cNvSpPr>
          <p:nvPr/>
        </p:nvSpPr>
        <p:spPr bwMode="auto">
          <a:xfrm>
            <a:off x="3733800" y="3429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3" name="Oval 11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4" name="Oval 12"/>
          <p:cNvSpPr>
            <a:spLocks noChangeArrowheads="1"/>
          </p:cNvSpPr>
          <p:nvPr/>
        </p:nvSpPr>
        <p:spPr bwMode="auto">
          <a:xfrm>
            <a:off x="3429000" y="4038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5" name="Oval 13"/>
          <p:cNvSpPr>
            <a:spLocks noChangeArrowheads="1"/>
          </p:cNvSpPr>
          <p:nvPr/>
        </p:nvSpPr>
        <p:spPr bwMode="auto">
          <a:xfrm>
            <a:off x="5334000" y="3124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6" name="Oval 14"/>
          <p:cNvSpPr>
            <a:spLocks noChangeArrowheads="1"/>
          </p:cNvSpPr>
          <p:nvPr/>
        </p:nvSpPr>
        <p:spPr bwMode="auto">
          <a:xfrm>
            <a:off x="5791200" y="220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7" name="Oval 15"/>
          <p:cNvSpPr>
            <a:spLocks noChangeArrowheads="1"/>
          </p:cNvSpPr>
          <p:nvPr/>
        </p:nvSpPr>
        <p:spPr bwMode="auto">
          <a:xfrm>
            <a:off x="1905000" y="2514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3124200" y="1752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4114800" y="1676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70" name="Oval 18"/>
          <p:cNvSpPr>
            <a:spLocks noChangeArrowheads="1"/>
          </p:cNvSpPr>
          <p:nvPr/>
        </p:nvSpPr>
        <p:spPr bwMode="auto">
          <a:xfrm>
            <a:off x="3276600" y="3352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71" name="Oval 19"/>
          <p:cNvSpPr>
            <a:spLocks noChangeArrowheads="1"/>
          </p:cNvSpPr>
          <p:nvPr/>
        </p:nvSpPr>
        <p:spPr bwMode="auto">
          <a:xfrm>
            <a:off x="4114800" y="2895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72" name="Oval 20"/>
          <p:cNvSpPr>
            <a:spLocks noChangeArrowheads="1"/>
          </p:cNvSpPr>
          <p:nvPr/>
        </p:nvSpPr>
        <p:spPr bwMode="auto">
          <a:xfrm>
            <a:off x="2209800" y="2819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V="1">
            <a:off x="1981200" y="2286000"/>
            <a:ext cx="3886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2774" name="Freeform 22"/>
          <p:cNvSpPr>
            <a:spLocks/>
          </p:cNvSpPr>
          <p:nvPr/>
        </p:nvSpPr>
        <p:spPr bwMode="auto">
          <a:xfrm>
            <a:off x="1981200" y="2286000"/>
            <a:ext cx="3886200" cy="1828800"/>
          </a:xfrm>
          <a:custGeom>
            <a:avLst/>
            <a:gdLst>
              <a:gd name="T0" fmla="*/ 0 w 2448"/>
              <a:gd name="T1" fmla="*/ 624 h 1152"/>
              <a:gd name="T2" fmla="*/ 960 w 2448"/>
              <a:gd name="T3" fmla="*/ 1152 h 1152"/>
              <a:gd name="T4" fmla="*/ 2448 w 2448"/>
              <a:gd name="T5" fmla="*/ 0 h 1152"/>
              <a:gd name="T6" fmla="*/ 0 w 2448"/>
              <a:gd name="T7" fmla="*/ 624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8" h="1152">
                <a:moveTo>
                  <a:pt x="0" y="624"/>
                </a:moveTo>
                <a:lnTo>
                  <a:pt x="960" y="1152"/>
                </a:lnTo>
                <a:lnTo>
                  <a:pt x="2448" y="0"/>
                </a:lnTo>
                <a:lnTo>
                  <a:pt x="0" y="624"/>
                </a:lnTo>
                <a:close/>
              </a:path>
            </a:pathLst>
          </a:custGeom>
          <a:solidFill>
            <a:srgbClr val="CCFF66"/>
          </a:solidFill>
          <a:ln w="952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2775" name="Freeform 23"/>
          <p:cNvSpPr>
            <a:spLocks/>
          </p:cNvSpPr>
          <p:nvPr/>
        </p:nvSpPr>
        <p:spPr bwMode="auto">
          <a:xfrm>
            <a:off x="3505200" y="2286000"/>
            <a:ext cx="2362200" cy="1828800"/>
          </a:xfrm>
          <a:custGeom>
            <a:avLst/>
            <a:gdLst>
              <a:gd name="T0" fmla="*/ 0 w 1488"/>
              <a:gd name="T1" fmla="*/ 1152 h 1152"/>
              <a:gd name="T2" fmla="*/ 1200 w 1488"/>
              <a:gd name="T3" fmla="*/ 576 h 1152"/>
              <a:gd name="T4" fmla="*/ 1488 w 1488"/>
              <a:gd name="T5" fmla="*/ 0 h 1152"/>
              <a:gd name="T6" fmla="*/ 0 w 1488"/>
              <a:gd name="T7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8" h="1152">
                <a:moveTo>
                  <a:pt x="0" y="1152"/>
                </a:moveTo>
                <a:lnTo>
                  <a:pt x="1200" y="576"/>
                </a:lnTo>
                <a:lnTo>
                  <a:pt x="1488" y="0"/>
                </a:lnTo>
                <a:lnTo>
                  <a:pt x="0" y="1152"/>
                </a:lnTo>
                <a:close/>
              </a:path>
            </a:pathLst>
          </a:custGeom>
          <a:solidFill>
            <a:srgbClr val="CCFF66"/>
          </a:solidFill>
          <a:ln w="952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2776" name="Freeform 24"/>
          <p:cNvSpPr>
            <a:spLocks/>
          </p:cNvSpPr>
          <p:nvPr/>
        </p:nvSpPr>
        <p:spPr bwMode="auto">
          <a:xfrm>
            <a:off x="1981200" y="1828800"/>
            <a:ext cx="3886200" cy="1447800"/>
          </a:xfrm>
          <a:custGeom>
            <a:avLst/>
            <a:gdLst>
              <a:gd name="T0" fmla="*/ 0 w 2448"/>
              <a:gd name="T1" fmla="*/ 912 h 912"/>
              <a:gd name="T2" fmla="*/ 2448 w 2448"/>
              <a:gd name="T3" fmla="*/ 288 h 912"/>
              <a:gd name="T4" fmla="*/ 768 w 2448"/>
              <a:gd name="T5" fmla="*/ 0 h 912"/>
              <a:gd name="T6" fmla="*/ 0 w 2448"/>
              <a:gd name="T7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8" h="912">
                <a:moveTo>
                  <a:pt x="0" y="912"/>
                </a:moveTo>
                <a:lnTo>
                  <a:pt x="2448" y="288"/>
                </a:lnTo>
                <a:lnTo>
                  <a:pt x="768" y="0"/>
                </a:lnTo>
                <a:lnTo>
                  <a:pt x="0" y="912"/>
                </a:lnTo>
                <a:close/>
              </a:path>
            </a:pathLst>
          </a:custGeom>
          <a:solidFill>
            <a:srgbClr val="CCFF66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2777" name="Freeform 25"/>
          <p:cNvSpPr>
            <a:spLocks/>
          </p:cNvSpPr>
          <p:nvPr/>
        </p:nvSpPr>
        <p:spPr bwMode="auto">
          <a:xfrm>
            <a:off x="3200400" y="1752600"/>
            <a:ext cx="2667000" cy="533400"/>
          </a:xfrm>
          <a:custGeom>
            <a:avLst/>
            <a:gdLst>
              <a:gd name="T0" fmla="*/ 1680 w 1680"/>
              <a:gd name="T1" fmla="*/ 336 h 336"/>
              <a:gd name="T2" fmla="*/ 0 w 1680"/>
              <a:gd name="T3" fmla="*/ 48 h 336"/>
              <a:gd name="T4" fmla="*/ 624 w 1680"/>
              <a:gd name="T5" fmla="*/ 0 h 336"/>
              <a:gd name="T6" fmla="*/ 1680 w 1680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0" h="336">
                <a:moveTo>
                  <a:pt x="1680" y="336"/>
                </a:moveTo>
                <a:lnTo>
                  <a:pt x="0" y="48"/>
                </a:lnTo>
                <a:lnTo>
                  <a:pt x="624" y="0"/>
                </a:lnTo>
                <a:lnTo>
                  <a:pt x="1680" y="336"/>
                </a:lnTo>
                <a:close/>
              </a:path>
            </a:pathLst>
          </a:custGeom>
          <a:solidFill>
            <a:srgbClr val="CCFF66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2778" name="Freeform 26"/>
          <p:cNvSpPr>
            <a:spLocks/>
          </p:cNvSpPr>
          <p:nvPr/>
        </p:nvSpPr>
        <p:spPr bwMode="auto">
          <a:xfrm>
            <a:off x="1981200" y="1828800"/>
            <a:ext cx="1219200" cy="1447800"/>
          </a:xfrm>
          <a:custGeom>
            <a:avLst/>
            <a:gdLst>
              <a:gd name="T0" fmla="*/ 768 w 768"/>
              <a:gd name="T1" fmla="*/ 0 h 912"/>
              <a:gd name="T2" fmla="*/ 0 w 768"/>
              <a:gd name="T3" fmla="*/ 912 h 912"/>
              <a:gd name="T4" fmla="*/ 0 w 768"/>
              <a:gd name="T5" fmla="*/ 480 h 912"/>
              <a:gd name="T6" fmla="*/ 768 w 768"/>
              <a:gd name="T7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912">
                <a:moveTo>
                  <a:pt x="768" y="0"/>
                </a:moveTo>
                <a:lnTo>
                  <a:pt x="0" y="912"/>
                </a:lnTo>
                <a:lnTo>
                  <a:pt x="0" y="480"/>
                </a:lnTo>
                <a:lnTo>
                  <a:pt x="768" y="0"/>
                </a:lnTo>
                <a:close/>
              </a:path>
            </a:pathLst>
          </a:custGeom>
          <a:solidFill>
            <a:srgbClr val="CCFF66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2779" name="Freeform 27"/>
          <p:cNvSpPr>
            <a:spLocks/>
          </p:cNvSpPr>
          <p:nvPr/>
        </p:nvSpPr>
        <p:spPr bwMode="auto">
          <a:xfrm>
            <a:off x="1981200" y="1828800"/>
            <a:ext cx="1219200" cy="762000"/>
          </a:xfrm>
          <a:custGeom>
            <a:avLst/>
            <a:gdLst>
              <a:gd name="T0" fmla="*/ 0 w 768"/>
              <a:gd name="T1" fmla="*/ 480 h 480"/>
              <a:gd name="T2" fmla="*/ 768 w 768"/>
              <a:gd name="T3" fmla="*/ 0 h 480"/>
              <a:gd name="T4" fmla="*/ 240 w 768"/>
              <a:gd name="T5" fmla="*/ 288 h 480"/>
              <a:gd name="T6" fmla="*/ 0 w 768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480">
                <a:moveTo>
                  <a:pt x="0" y="480"/>
                </a:moveTo>
                <a:lnTo>
                  <a:pt x="768" y="0"/>
                </a:lnTo>
                <a:lnTo>
                  <a:pt x="240" y="288"/>
                </a:lnTo>
                <a:lnTo>
                  <a:pt x="0" y="480"/>
                </a:lnTo>
                <a:close/>
              </a:path>
            </a:pathLst>
          </a:custGeom>
          <a:solidFill>
            <a:srgbClr val="CCFF66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2780" name="Oval 28"/>
          <p:cNvSpPr>
            <a:spLocks noChangeArrowheads="1"/>
          </p:cNvSpPr>
          <p:nvPr/>
        </p:nvSpPr>
        <p:spPr bwMode="auto">
          <a:xfrm>
            <a:off x="1905000" y="3200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81" name="Oval 29"/>
          <p:cNvSpPr>
            <a:spLocks noChangeArrowheads="1"/>
          </p:cNvSpPr>
          <p:nvPr/>
        </p:nvSpPr>
        <p:spPr bwMode="auto">
          <a:xfrm>
            <a:off x="3048000" y="220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82" name="Oval 30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83" name="Oval 31"/>
          <p:cNvSpPr>
            <a:spLocks noChangeArrowheads="1"/>
          </p:cNvSpPr>
          <p:nvPr/>
        </p:nvSpPr>
        <p:spPr bwMode="auto">
          <a:xfrm>
            <a:off x="3581400" y="2133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84" name="Oval 32"/>
          <p:cNvSpPr>
            <a:spLocks noChangeArrowheads="1"/>
          </p:cNvSpPr>
          <p:nvPr/>
        </p:nvSpPr>
        <p:spPr bwMode="auto">
          <a:xfrm>
            <a:off x="4800600" y="2057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85" name="Oval 33"/>
          <p:cNvSpPr>
            <a:spLocks noChangeArrowheads="1"/>
          </p:cNvSpPr>
          <p:nvPr/>
        </p:nvSpPr>
        <p:spPr bwMode="auto">
          <a:xfrm>
            <a:off x="2286000" y="220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86" name="Oval 34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87" name="Oval 35"/>
          <p:cNvSpPr>
            <a:spLocks noChangeArrowheads="1"/>
          </p:cNvSpPr>
          <p:nvPr/>
        </p:nvSpPr>
        <p:spPr bwMode="auto">
          <a:xfrm>
            <a:off x="3733800" y="3429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88" name="Oval 36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89" name="Oval 37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90" name="Oval 38"/>
          <p:cNvSpPr>
            <a:spLocks noChangeArrowheads="1"/>
          </p:cNvSpPr>
          <p:nvPr/>
        </p:nvSpPr>
        <p:spPr bwMode="auto">
          <a:xfrm>
            <a:off x="3429000" y="4038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91" name="Oval 39"/>
          <p:cNvSpPr>
            <a:spLocks noChangeArrowheads="1"/>
          </p:cNvSpPr>
          <p:nvPr/>
        </p:nvSpPr>
        <p:spPr bwMode="auto">
          <a:xfrm>
            <a:off x="5334000" y="3124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92" name="Oval 40"/>
          <p:cNvSpPr>
            <a:spLocks noChangeArrowheads="1"/>
          </p:cNvSpPr>
          <p:nvPr/>
        </p:nvSpPr>
        <p:spPr bwMode="auto">
          <a:xfrm>
            <a:off x="5791200" y="220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93" name="Oval 41"/>
          <p:cNvSpPr>
            <a:spLocks noChangeArrowheads="1"/>
          </p:cNvSpPr>
          <p:nvPr/>
        </p:nvSpPr>
        <p:spPr bwMode="auto">
          <a:xfrm>
            <a:off x="1905000" y="2514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94" name="Oval 42"/>
          <p:cNvSpPr>
            <a:spLocks noChangeArrowheads="1"/>
          </p:cNvSpPr>
          <p:nvPr/>
        </p:nvSpPr>
        <p:spPr bwMode="auto">
          <a:xfrm>
            <a:off x="3124200" y="1752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95" name="Oval 43"/>
          <p:cNvSpPr>
            <a:spLocks noChangeArrowheads="1"/>
          </p:cNvSpPr>
          <p:nvPr/>
        </p:nvSpPr>
        <p:spPr bwMode="auto">
          <a:xfrm>
            <a:off x="4114800" y="1676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96" name="Oval 44"/>
          <p:cNvSpPr>
            <a:spLocks noChangeArrowheads="1"/>
          </p:cNvSpPr>
          <p:nvPr/>
        </p:nvSpPr>
        <p:spPr bwMode="auto">
          <a:xfrm>
            <a:off x="3276600" y="3352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97" name="Oval 45"/>
          <p:cNvSpPr>
            <a:spLocks noChangeArrowheads="1"/>
          </p:cNvSpPr>
          <p:nvPr/>
        </p:nvSpPr>
        <p:spPr bwMode="auto">
          <a:xfrm>
            <a:off x="4114800" y="2895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98" name="Oval 46"/>
          <p:cNvSpPr>
            <a:spLocks noChangeArrowheads="1"/>
          </p:cNvSpPr>
          <p:nvPr/>
        </p:nvSpPr>
        <p:spPr bwMode="auto">
          <a:xfrm>
            <a:off x="2209800" y="2819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799" name="Text Box 47"/>
          <p:cNvSpPr txBox="1">
            <a:spLocks noChangeArrowheads="1"/>
          </p:cNvSpPr>
          <p:nvPr/>
        </p:nvSpPr>
        <p:spPr bwMode="auto">
          <a:xfrm>
            <a:off x="914400" y="282575"/>
            <a:ext cx="7315200" cy="588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r>
              <a:rPr lang="en-US" sz="3200" b="0" dirty="0" err="1">
                <a:solidFill>
                  <a:schemeClr val="tx1"/>
                </a:solidFill>
              </a:rPr>
              <a:t>QuickHull</a:t>
            </a:r>
            <a:r>
              <a:rPr lang="en-US" sz="3200" b="0" dirty="0">
                <a:solidFill>
                  <a:schemeClr val="tx1"/>
                </a:solidFill>
              </a:rPr>
              <a:t>  animation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244F-1370-441A-9012-E8BA7DD3FA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3" grpId="0" animBg="1"/>
      <p:bldP spid="202774" grpId="0" animBg="1"/>
      <p:bldP spid="202775" grpId="0" animBg="1"/>
      <p:bldP spid="202776" grpId="0" animBg="1"/>
      <p:bldP spid="202777" grpId="0" animBg="1"/>
      <p:bldP spid="202778" grpId="0" animBg="1"/>
      <p:bldP spid="20277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99"/>
      </a:hlink>
      <a:folHlink>
        <a:srgbClr val="3366CC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3329</TotalTime>
  <Words>2015</Words>
  <Application>Microsoft Office PowerPoint</Application>
  <PresentationFormat>On-screen Show (4:3)</PresentationFormat>
  <Paragraphs>476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Design</vt:lpstr>
      <vt:lpstr>Equation</vt:lpstr>
      <vt:lpstr>EECS 4101/5101</vt:lpstr>
      <vt:lpstr>CONVEX HULL</vt:lpstr>
      <vt:lpstr>The Convex Hull Problem</vt:lpstr>
      <vt:lpstr>2D Convex Hull:  Early development</vt:lpstr>
      <vt:lpstr>2D CH: An O(n3) time algorithm</vt:lpstr>
      <vt:lpstr>QUICK HULL</vt:lpstr>
      <vt:lpstr>QUICK HULL</vt:lpstr>
      <vt:lpstr>PowerPoint Presentation</vt:lpstr>
      <vt:lpstr>PowerPoint Presentation</vt:lpstr>
      <vt:lpstr>PowerPoint Presentation</vt:lpstr>
      <vt:lpstr>Algorithm  Jarvis’ March   [1973]</vt:lpstr>
      <vt:lpstr>Algorithm Graham-Scan (p1 .. pn)     [1972]</vt:lpstr>
      <vt:lpstr>PowerPoint Presentation</vt:lpstr>
      <vt:lpstr> (n log n)  Lower Bound for 2D Convex Hull Problem</vt:lpstr>
      <vt:lpstr>PowerPoint Presentation</vt:lpstr>
      <vt:lpstr>PowerPoint Presentation</vt:lpstr>
      <vt:lpstr>Other 2D Convex-Hull Algorithms: (Lecture Notes 7a &amp; 7b)</vt:lpstr>
      <vt:lpstr>Melkman’s Linear-Time algorithm for CH of Simple Polygon</vt:lpstr>
      <vt:lpstr>PowerPoint Presentation</vt:lpstr>
      <vt:lpstr>Kirkpatrick-Seidel’s O(n log h) time 2D 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Higher Dimensional Convex Hull</vt:lpstr>
      <vt:lpstr>Some Applications of Convex Hull</vt:lpstr>
      <vt:lpstr>The Farthest Pair among n points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andy</cp:lastModifiedBy>
  <cp:revision>625</cp:revision>
  <dcterms:created xsi:type="dcterms:W3CDTF">1601-01-01T00:00:00Z</dcterms:created>
  <dcterms:modified xsi:type="dcterms:W3CDTF">2014-12-13T17:29:20Z</dcterms:modified>
</cp:coreProperties>
</file>