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4" r:id="rId2"/>
  </p:sldMasterIdLst>
  <p:notesMasterIdLst>
    <p:notesMasterId r:id="rId12"/>
  </p:notesMasterIdLst>
  <p:sldIdLst>
    <p:sldId id="287" r:id="rId3"/>
    <p:sldId id="290" r:id="rId4"/>
    <p:sldId id="296" r:id="rId5"/>
    <p:sldId id="297" r:id="rId6"/>
    <p:sldId id="298" r:id="rId7"/>
    <p:sldId id="300" r:id="rId8"/>
    <p:sldId id="301" r:id="rId9"/>
    <p:sldId id="299" r:id="rId10"/>
    <p:sldId id="284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6E0"/>
    <a:srgbClr val="005CBF"/>
    <a:srgbClr val="7FC8E4"/>
    <a:srgbClr val="04CDDA"/>
    <a:srgbClr val="0087E6"/>
    <a:srgbClr val="03D4A8"/>
    <a:srgbClr val="918EAC"/>
    <a:srgbClr val="5FA5C8"/>
    <a:srgbClr val="2FBCE4"/>
    <a:srgbClr val="02D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84" y="66"/>
      </p:cViewPr>
      <p:guideLst>
        <p:guide orient="horz" pos="2137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7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190B-3DD6-43B5-A51B-F78040F67C57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23D3-5153-44E1-BB07-CD9B67DE1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381000" y="380999"/>
              <a:ext cx="6858000" cy="6096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 flipH="1">
              <a:off x="5715000" y="380999"/>
              <a:ext cx="6858000" cy="6096000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>
            <a:cxnSpLocks/>
          </p:cNvCxnSpPr>
          <p:nvPr userDrawn="1"/>
        </p:nvCxnSpPr>
        <p:spPr>
          <a:xfrm>
            <a:off x="3810337" y="852586"/>
            <a:ext cx="4571326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3699943" y="132293"/>
            <a:ext cx="4792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21D6E0"/>
                </a:solidFill>
                <a:latin typeface="造字工房俊雅锐宋体验版常规体" pitchFamily="50" charset="-122"/>
                <a:ea typeface="造字工房俊雅锐宋体验版常规体" pitchFamily="50" charset="-122"/>
              </a:rPr>
              <a:t>目   录</a:t>
            </a:r>
            <a:r>
              <a:rPr lang="en-US" altLang="zh-CN" sz="2800" kern="0" cap="all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헤드라인A"/>
              </a:rPr>
              <a:t>CONTENT</a:t>
            </a:r>
            <a:endParaRPr lang="en-US" altLang="zh-CN" sz="4000" kern="0" cap="all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헤드라인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17600" y="1095584"/>
            <a:ext cx="9956800" cy="5629308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51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381000" y="380999"/>
              <a:ext cx="6858000" cy="609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 flipH="1">
              <a:off x="5715000" y="380999"/>
              <a:ext cx="6858000" cy="609600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>
            <a:cxnSpLocks/>
          </p:cNvCxnSpPr>
          <p:nvPr userDrawn="1"/>
        </p:nvCxnSpPr>
        <p:spPr>
          <a:xfrm>
            <a:off x="3810337" y="852586"/>
            <a:ext cx="4571326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17600" y="1095584"/>
            <a:ext cx="9956800" cy="5629308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2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381000" y="380999"/>
              <a:ext cx="6858000" cy="6096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 flipH="1">
              <a:off x="5715000" y="380999"/>
              <a:ext cx="6858000" cy="6096000"/>
            </a:xfrm>
            <a:prstGeom prst="rect">
              <a:avLst/>
            </a:prstGeom>
          </p:spPr>
        </p:pic>
      </p:grpSp>
      <p:sp>
        <p:nvSpPr>
          <p:cNvPr id="8" name="矩形 7" hidden="1"/>
          <p:cNvSpPr/>
          <p:nvPr userDrawn="1"/>
        </p:nvSpPr>
        <p:spPr>
          <a:xfrm>
            <a:off x="533400" y="647698"/>
            <a:ext cx="11125200" cy="5562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 userDrawn="1"/>
        </p:nvSpPr>
        <p:spPr>
          <a:xfrm flipH="1" flipV="1">
            <a:off x="1295400" y="-1371602"/>
            <a:ext cx="9601200" cy="9601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flipH="1" flipV="1">
            <a:off x="1867382" y="-799620"/>
            <a:ext cx="8457236" cy="84572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flipH="1" flipV="1">
            <a:off x="2492415" y="-174587"/>
            <a:ext cx="7207170" cy="720717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 flipH="1" flipV="1">
            <a:off x="3024851" y="357849"/>
            <a:ext cx="6142298" cy="614229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H="1" flipV="1">
            <a:off x="3499413" y="832411"/>
            <a:ext cx="5193174" cy="519317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 flipH="1" flipV="1">
            <a:off x="4067539" y="1400537"/>
            <a:ext cx="4056922" cy="405692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55"/>
          <p:cNvSpPr>
            <a:spLocks noChangeArrowheads="1"/>
          </p:cNvSpPr>
          <p:nvPr userDrawn="1"/>
        </p:nvSpPr>
        <p:spPr bwMode="auto">
          <a:xfrm>
            <a:off x="4427778" y="1754760"/>
            <a:ext cx="3348956" cy="3348476"/>
          </a:xfrm>
          <a:prstGeom prst="diamond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370874" y="2999051"/>
            <a:ext cx="1450252" cy="80216"/>
            <a:chOff x="5250877" y="2999051"/>
            <a:chExt cx="1450252" cy="80216"/>
          </a:xfrm>
        </p:grpSpPr>
        <p:sp>
          <p:nvSpPr>
            <p:cNvPr id="29" name="椭圆 38"/>
            <p:cNvSpPr>
              <a:spLocks noChangeArrowheads="1"/>
            </p:cNvSpPr>
            <p:nvPr userDrawn="1"/>
          </p:nvSpPr>
          <p:spPr bwMode="auto">
            <a:xfrm flipV="1">
              <a:off x="5942240" y="2999051"/>
              <a:ext cx="80227" cy="80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0" name="直接连接符 36"/>
            <p:cNvCxnSpPr>
              <a:cxnSpLocks noChangeShapeType="1"/>
            </p:cNvCxnSpPr>
            <p:nvPr userDrawn="1"/>
          </p:nvCxnSpPr>
          <p:spPr bwMode="auto">
            <a:xfrm>
              <a:off x="5250877" y="3042604"/>
              <a:ext cx="548424" cy="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42"/>
            <p:cNvCxnSpPr>
              <a:cxnSpLocks noChangeShapeType="1"/>
            </p:cNvCxnSpPr>
            <p:nvPr userDrawn="1"/>
          </p:nvCxnSpPr>
          <p:spPr bwMode="auto">
            <a:xfrm>
              <a:off x="6152705" y="3042604"/>
              <a:ext cx="548424" cy="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725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190B-3DD6-43B5-A51B-F78040F67C57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23D3-5153-44E1-BB07-CD9B67DE1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3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1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_文本框 40"/>
          <p:cNvSpPr txBox="1"/>
          <p:nvPr>
            <p:custDataLst>
              <p:tags r:id="rId1"/>
            </p:custDataLst>
          </p:nvPr>
        </p:nvSpPr>
        <p:spPr>
          <a:xfrm>
            <a:off x="8856616" y="5518414"/>
            <a:ext cx="2437517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汇报人：姚浩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42DE2C-871A-468E-BC7B-EE81A457676C}"/>
              </a:ext>
            </a:extLst>
          </p:cNvPr>
          <p:cNvSpPr txBox="1"/>
          <p:nvPr/>
        </p:nvSpPr>
        <p:spPr>
          <a:xfrm>
            <a:off x="457200" y="3962897"/>
            <a:ext cx="381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36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组成员介绍：</a:t>
            </a:r>
            <a:endParaRPr lang="en-US" altLang="zh-CN" sz="36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队长：凌端誉</a:t>
            </a:r>
            <a:endParaRPr lang="en-US" altLang="zh-CN" sz="36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队员：祝长振</a:t>
            </a:r>
            <a:endParaRPr lang="en-US" altLang="zh-CN" sz="36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队员：姚浩</a:t>
            </a:r>
          </a:p>
        </p:txBody>
      </p:sp>
      <p:sp>
        <p:nvSpPr>
          <p:cNvPr id="7" name="PA_文本框 30">
            <a:extLst>
              <a:ext uri="{FF2B5EF4-FFF2-40B4-BE49-F238E27FC236}">
                <a16:creationId xmlns:a16="http://schemas.microsoft.com/office/drawing/2014/main" id="{1CE87916-6CC3-4CF6-AE79-8E9CEFAC06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38445" y="1361288"/>
            <a:ext cx="844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blipFill>
                  <a:blip r:embed="rId7"/>
                  <a:stretch>
                    <a:fillRect/>
                  </a:stretch>
                </a:blipFill>
                <a:effectLst/>
                <a:uLnTx/>
                <a:uFillTx/>
                <a:latin typeface="造字工房俊雅锐宋体验版常规体" pitchFamily="50" charset="-122"/>
                <a:ea typeface="造字工房俊雅锐宋体验版常规体" pitchFamily="50" charset="-122"/>
                <a:cs typeface="+mn-cs"/>
              </a:rPr>
              <a:t>贪吃蛇小游戏项目</a:t>
            </a:r>
          </a:p>
        </p:txBody>
      </p:sp>
      <p:cxnSp>
        <p:nvCxnSpPr>
          <p:cNvPr id="8" name="PA_直接连接符 34">
            <a:extLst>
              <a:ext uri="{FF2B5EF4-FFF2-40B4-BE49-F238E27FC236}">
                <a16:creationId xmlns:a16="http://schemas.microsoft.com/office/drawing/2014/main" id="{8265D973-525A-4EA6-8D9E-AF617B969A1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485416" y="1231271"/>
            <a:ext cx="9155575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36">
            <a:extLst>
              <a:ext uri="{FF2B5EF4-FFF2-40B4-BE49-F238E27FC236}">
                <a16:creationId xmlns:a16="http://schemas.microsoft.com/office/drawing/2014/main" id="{155BF996-BD1A-48F2-845B-9EB3EE1FE01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485416" y="2597084"/>
            <a:ext cx="9155575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63080" y="93105"/>
            <a:ext cx="4792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spc="300" dirty="0">
                <a:solidFill>
                  <a:srgbClr val="21D6E0"/>
                </a:solidFill>
                <a:latin typeface="造字工房俊雅锐宋体验版常规体" pitchFamily="50" charset="-122"/>
                <a:ea typeface="造字工房俊雅锐宋体验版常规体" pitchFamily="50" charset="-122"/>
              </a:rPr>
              <a:t>怎么实现？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1D6E0"/>
              </a:solidFill>
              <a:effectLst/>
              <a:uLnTx/>
              <a:uFillTx/>
              <a:latin typeface="造字工房俊雅锐宋体验版常规体" pitchFamily="50" charset="-122"/>
              <a:ea typeface="造字工房俊雅锐宋体验版常规体" pitchFamily="50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1005840" y="1449978"/>
            <a:ext cx="1030659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       用二维数组</a:t>
            </a:r>
            <a:r>
              <a:rPr lang="en-US" altLang="zh-CN" dirty="0">
                <a:solidFill>
                  <a:schemeClr val="accent1"/>
                </a:solidFill>
              </a:rPr>
              <a:t>map[M][N]</a:t>
            </a:r>
            <a:r>
              <a:rPr lang="zh-CN" altLang="en-US" dirty="0">
                <a:solidFill>
                  <a:schemeClr val="accent1"/>
                </a:solidFill>
              </a:rPr>
              <a:t>表示地图：</a:t>
            </a:r>
            <a:r>
              <a:rPr lang="en-US" altLang="zh-CN" dirty="0">
                <a:solidFill>
                  <a:schemeClr val="accent1"/>
                </a:solidFill>
              </a:rPr>
              <a:t>-1</a:t>
            </a:r>
            <a:r>
              <a:rPr lang="zh-CN" altLang="en-US" dirty="0">
                <a:solidFill>
                  <a:schemeClr val="accent1"/>
                </a:solidFill>
              </a:rPr>
              <a:t>表示墙‘</a:t>
            </a:r>
            <a:r>
              <a:rPr lang="en-US" altLang="zh-CN" dirty="0">
                <a:solidFill>
                  <a:schemeClr val="accent1"/>
                </a:solidFill>
              </a:rPr>
              <a:t>#</a:t>
            </a:r>
            <a:r>
              <a:rPr lang="zh-CN" altLang="en-US" dirty="0">
                <a:solidFill>
                  <a:schemeClr val="accent1"/>
                </a:solidFill>
              </a:rPr>
              <a:t>‘</a:t>
            </a:r>
            <a:r>
              <a:rPr lang="en-US" altLang="zh-CN" dirty="0">
                <a:solidFill>
                  <a:schemeClr val="accent1"/>
                </a:solidFill>
              </a:rPr>
              <a:t>, 0</a:t>
            </a:r>
            <a:r>
              <a:rPr lang="zh-CN" altLang="en-US" dirty="0">
                <a:solidFill>
                  <a:schemeClr val="accent1"/>
                </a:solidFill>
              </a:rPr>
              <a:t>表示空‘ ’</a:t>
            </a:r>
            <a:r>
              <a:rPr lang="en-US" altLang="zh-CN" dirty="0">
                <a:solidFill>
                  <a:schemeClr val="accent1"/>
                </a:solidFill>
              </a:rPr>
              <a:t>, 1</a:t>
            </a:r>
            <a:r>
              <a:rPr lang="zh-CN" altLang="en-US" dirty="0">
                <a:solidFill>
                  <a:schemeClr val="accent1"/>
                </a:solidFill>
              </a:rPr>
              <a:t>表示食物’*’</a:t>
            </a:r>
            <a:r>
              <a:rPr lang="en-US" altLang="zh-CN" dirty="0">
                <a:solidFill>
                  <a:schemeClr val="accent1"/>
                </a:solidFill>
              </a:rPr>
              <a:t>, 2</a:t>
            </a:r>
            <a:r>
              <a:rPr lang="zh-CN" altLang="en-US" dirty="0">
                <a:solidFill>
                  <a:schemeClr val="accent1"/>
                </a:solidFill>
              </a:rPr>
              <a:t>表示蛇头‘</a:t>
            </a:r>
            <a:r>
              <a:rPr lang="en-US" altLang="zh-CN" dirty="0">
                <a:solidFill>
                  <a:schemeClr val="accent1"/>
                </a:solidFill>
              </a:rPr>
              <a:t>@</a:t>
            </a:r>
            <a:r>
              <a:rPr lang="zh-CN" altLang="en-US" dirty="0">
                <a:solidFill>
                  <a:schemeClr val="accent1"/>
                </a:solidFill>
              </a:rPr>
              <a:t>’</a:t>
            </a:r>
            <a:r>
              <a:rPr lang="en-US" altLang="zh-CN" dirty="0">
                <a:solidFill>
                  <a:schemeClr val="accent1"/>
                </a:solidFill>
              </a:rPr>
              <a:t>, 3</a:t>
            </a:r>
            <a:r>
              <a:rPr lang="zh-CN" altLang="en-US" dirty="0">
                <a:solidFill>
                  <a:schemeClr val="accent1"/>
                </a:solidFill>
              </a:rPr>
              <a:t>表示蛇体‘</a:t>
            </a:r>
            <a:r>
              <a:rPr lang="en-US" altLang="zh-CN" dirty="0">
                <a:solidFill>
                  <a:schemeClr val="accent1"/>
                </a:solidFill>
              </a:rPr>
              <a:t>=</a:t>
            </a:r>
            <a:r>
              <a:rPr lang="zh-CN" altLang="en-US" dirty="0">
                <a:solidFill>
                  <a:schemeClr val="accent1"/>
                </a:solidFill>
              </a:rPr>
              <a:t>’。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宏定义（</a:t>
            </a:r>
            <a:r>
              <a:rPr lang="en-US" altLang="zh-CN" dirty="0">
                <a:solidFill>
                  <a:schemeClr val="accent1"/>
                </a:solidFill>
              </a:rPr>
              <a:t>M = 25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N = 50</a:t>
            </a:r>
            <a:r>
              <a:rPr lang="zh-CN" altLang="en-US" dirty="0">
                <a:solidFill>
                  <a:schemeClr val="accent1"/>
                </a:solidFill>
              </a:rPr>
              <a:t>；）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用链表表示蛇：</a:t>
            </a:r>
            <a:r>
              <a:rPr lang="en-US" altLang="zh-CN" dirty="0">
                <a:solidFill>
                  <a:schemeClr val="accent1"/>
                </a:solidFill>
              </a:rPr>
              <a:t> struct Node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x;       //x</a:t>
            </a:r>
            <a:r>
              <a:rPr lang="zh-CN" altLang="en-US" dirty="0">
                <a:solidFill>
                  <a:schemeClr val="accent1"/>
                </a:solidFill>
              </a:rPr>
              <a:t>对应</a:t>
            </a:r>
            <a:r>
              <a:rPr lang="en-US" altLang="zh-CN" dirty="0">
                <a:solidFill>
                  <a:schemeClr val="accent1"/>
                </a:solidFill>
              </a:rPr>
              <a:t>col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y;      // y</a:t>
            </a:r>
            <a:r>
              <a:rPr lang="zh-CN" altLang="en-US" dirty="0">
                <a:solidFill>
                  <a:schemeClr val="accent1"/>
                </a:solidFill>
              </a:rPr>
              <a:t>对应</a:t>
            </a:r>
            <a:r>
              <a:rPr lang="en-US" altLang="zh-CN" dirty="0">
                <a:solidFill>
                  <a:schemeClr val="accent1"/>
                </a:solidFill>
              </a:rPr>
              <a:t>row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short flag;  // </a:t>
            </a:r>
            <a:r>
              <a:rPr lang="zh-CN" altLang="en-US" dirty="0">
                <a:solidFill>
                  <a:schemeClr val="accent1"/>
                </a:solidFill>
              </a:rPr>
              <a:t>标记部位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	</a:t>
            </a:r>
            <a:r>
              <a:rPr lang="en-US" altLang="zh-CN" dirty="0">
                <a:solidFill>
                  <a:schemeClr val="accent1"/>
                </a:solidFill>
              </a:rPr>
              <a:t>struct Node* next;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};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对地图初始化：打印</a:t>
            </a:r>
            <a:r>
              <a:rPr lang="en-US" altLang="zh-CN" dirty="0">
                <a:solidFill>
                  <a:schemeClr val="accent1"/>
                </a:solidFill>
              </a:rPr>
              <a:t>map[M][N],</a:t>
            </a:r>
            <a:r>
              <a:rPr lang="zh-CN" altLang="en-US" dirty="0">
                <a:solidFill>
                  <a:schemeClr val="accent1"/>
                </a:solidFill>
              </a:rPr>
              <a:t>产生固定边界，边界内随机产生食物，蛇头（不重合）。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蛇的单方向移动：添头（动态申请（</a:t>
            </a:r>
            <a:r>
              <a:rPr lang="en-US" altLang="zh-CN" dirty="0">
                <a:solidFill>
                  <a:schemeClr val="accent1"/>
                </a:solidFill>
              </a:rPr>
              <a:t>malloc</a:t>
            </a:r>
            <a:r>
              <a:rPr lang="zh-CN" altLang="en-US" dirty="0">
                <a:solidFill>
                  <a:schemeClr val="accent1"/>
                </a:solidFill>
              </a:rPr>
              <a:t>））去尾（</a:t>
            </a:r>
            <a:r>
              <a:rPr lang="en-US" altLang="zh-CN" dirty="0">
                <a:solidFill>
                  <a:schemeClr val="accent1"/>
                </a:solidFill>
              </a:rPr>
              <a:t>free</a:t>
            </a:r>
            <a:r>
              <a:rPr lang="zh-CN" altLang="en-US" dirty="0">
                <a:solidFill>
                  <a:schemeClr val="accent1"/>
                </a:solidFill>
              </a:rPr>
              <a:t>（）；）法 或 逐步移动法（舍弃）。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通过</a:t>
            </a:r>
            <a:r>
              <a:rPr lang="en-US" altLang="zh-CN" dirty="0" err="1">
                <a:solidFill>
                  <a:schemeClr val="accent1"/>
                </a:solidFill>
              </a:rPr>
              <a:t>kbhit</a:t>
            </a:r>
            <a:r>
              <a:rPr lang="zh-CN" altLang="en-US" dirty="0">
                <a:solidFill>
                  <a:schemeClr val="accent1"/>
                </a:solidFill>
              </a:rPr>
              <a:t>（）函数实现各个方向的移动。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蛇吃食物：添头（动态申请（</a:t>
            </a:r>
            <a:r>
              <a:rPr lang="en-US" altLang="zh-CN" dirty="0">
                <a:solidFill>
                  <a:schemeClr val="accent1"/>
                </a:solidFill>
              </a:rPr>
              <a:t>malloc</a:t>
            </a:r>
            <a:r>
              <a:rPr lang="zh-CN" altLang="en-US" dirty="0">
                <a:solidFill>
                  <a:schemeClr val="accent1"/>
                </a:solidFill>
              </a:rPr>
              <a:t>））不去尾法 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2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1086395" y="117693"/>
            <a:ext cx="9836331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void </a:t>
            </a:r>
            <a:r>
              <a:rPr lang="en-US" altLang="zh-CN" dirty="0" err="1">
                <a:solidFill>
                  <a:schemeClr val="accent1"/>
                </a:solidFill>
              </a:rPr>
              <a:t>MoveDown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……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if (map[row + 1][col] == 0)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{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       link temp = (link)malloc(</a:t>
            </a:r>
            <a:r>
              <a:rPr lang="en-US" altLang="zh-CN" dirty="0" err="1">
                <a:solidFill>
                  <a:schemeClr val="accent1"/>
                </a:solidFill>
              </a:rPr>
              <a:t>sizeof</a:t>
            </a:r>
            <a:r>
              <a:rPr lang="en-US" altLang="zh-CN" dirty="0">
                <a:solidFill>
                  <a:schemeClr val="accent1"/>
                </a:solidFill>
              </a:rPr>
              <a:t>(struct Node));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temp-&gt;x = col;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temp-&gt;y = row + 1;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temp-&gt;flag = 2;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temp-&gt;next = head;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head = temp;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link p = head, q = head;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while (p-&gt;next-&gt;next)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p = p-&gt;next;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map[p-&gt;next-&gt;y][p-&gt;next-&gt;x] = 0;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free(p-&gt;next);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p-&gt;next = NULL;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while (q)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{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es-ES" altLang="zh-CN" dirty="0">
                <a:solidFill>
                  <a:schemeClr val="accent1"/>
                </a:solidFill>
              </a:rPr>
              <a:t>	map[q-&gt;y][q-&gt;x] = 2;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q = q-&gt;next;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……}	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16A2AD-2481-4CA9-810D-218AC67E312C}"/>
              </a:ext>
            </a:extLst>
          </p:cNvPr>
          <p:cNvSpPr/>
          <p:nvPr/>
        </p:nvSpPr>
        <p:spPr>
          <a:xfrm>
            <a:off x="8556172" y="4443974"/>
            <a:ext cx="836024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7C765A-77CF-4F7F-BEE2-909645C83631}"/>
              </a:ext>
            </a:extLst>
          </p:cNvPr>
          <p:cNvCxnSpPr>
            <a:cxnSpLocks/>
          </p:cNvCxnSpPr>
          <p:nvPr/>
        </p:nvCxnSpPr>
        <p:spPr>
          <a:xfrm flipV="1">
            <a:off x="8987247" y="4028564"/>
            <a:ext cx="0" cy="43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C201144-9152-4390-8D91-829F77F1784E}"/>
              </a:ext>
            </a:extLst>
          </p:cNvPr>
          <p:cNvSpPr/>
          <p:nvPr/>
        </p:nvSpPr>
        <p:spPr>
          <a:xfrm>
            <a:off x="8556172" y="3362359"/>
            <a:ext cx="836024" cy="666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778093-E280-4AC3-8D2D-4A1843A9A71C}"/>
              </a:ext>
            </a:extLst>
          </p:cNvPr>
          <p:cNvSpPr/>
          <p:nvPr/>
        </p:nvSpPr>
        <p:spPr>
          <a:xfrm>
            <a:off x="8556172" y="2263138"/>
            <a:ext cx="836021" cy="666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E87AD7-B6DF-4395-B608-38607B8C221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974184" y="2929342"/>
            <a:ext cx="0" cy="4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8E00DA6-AF0A-4FD1-B200-C1E3DC1DBCC2}"/>
              </a:ext>
            </a:extLst>
          </p:cNvPr>
          <p:cNvSpPr/>
          <p:nvPr/>
        </p:nvSpPr>
        <p:spPr>
          <a:xfrm>
            <a:off x="8556170" y="2253011"/>
            <a:ext cx="836024" cy="6662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0C8694-4B80-400C-95B0-C76E6073F7FE}"/>
              </a:ext>
            </a:extLst>
          </p:cNvPr>
          <p:cNvSpPr txBox="1"/>
          <p:nvPr/>
        </p:nvSpPr>
        <p:spPr>
          <a:xfrm>
            <a:off x="8595359" y="4533142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D0202B-B353-466E-A270-B1B73A378CD7}"/>
              </a:ext>
            </a:extLst>
          </p:cNvPr>
          <p:cNvSpPr txBox="1"/>
          <p:nvPr/>
        </p:nvSpPr>
        <p:spPr>
          <a:xfrm>
            <a:off x="8686801" y="2401447"/>
            <a:ext cx="8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free()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3D446E5-587E-4A70-AF98-FD8ED166517A}"/>
              </a:ext>
            </a:extLst>
          </p:cNvPr>
          <p:cNvSpPr/>
          <p:nvPr/>
        </p:nvSpPr>
        <p:spPr>
          <a:xfrm>
            <a:off x="3814354" y="731520"/>
            <a:ext cx="4572001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1021080" y="0"/>
            <a:ext cx="9836331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代码优化：</a:t>
            </a:r>
            <a:r>
              <a:rPr lang="en-US" altLang="zh-CN" dirty="0">
                <a:solidFill>
                  <a:schemeClr val="accent1"/>
                </a:solidFill>
              </a:rPr>
              <a:t>void </a:t>
            </a:r>
            <a:r>
              <a:rPr lang="en-US" altLang="zh-CN" dirty="0" err="1">
                <a:solidFill>
                  <a:schemeClr val="accent1"/>
                </a:solidFill>
              </a:rPr>
              <a:t>MoveUDLR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x,int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y){  ……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if (map[</a:t>
            </a:r>
            <a:r>
              <a:rPr lang="en-US" altLang="zh-CN" dirty="0" err="1">
                <a:solidFill>
                  <a:schemeClr val="accent1"/>
                </a:solidFill>
              </a:rPr>
              <a:t>row+x</a:t>
            </a:r>
            <a:r>
              <a:rPr lang="en-US" altLang="zh-CN" dirty="0">
                <a:solidFill>
                  <a:schemeClr val="accent1"/>
                </a:solidFill>
              </a:rPr>
              <a:t>][</a:t>
            </a:r>
            <a:r>
              <a:rPr lang="en-US" altLang="zh-CN" dirty="0" err="1">
                <a:solidFill>
                  <a:schemeClr val="accent1"/>
                </a:solidFill>
              </a:rPr>
              <a:t>col+y</a:t>
            </a:r>
            <a:r>
              <a:rPr lang="en-US" altLang="zh-CN" dirty="0">
                <a:solidFill>
                  <a:schemeClr val="accent1"/>
                </a:solidFill>
              </a:rPr>
              <a:t>] == 0)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link temp=(link)malloc(</a:t>
            </a:r>
            <a:r>
              <a:rPr lang="en-US" altLang="zh-CN" dirty="0" err="1">
                <a:solidFill>
                  <a:schemeClr val="accent1"/>
                </a:solidFill>
              </a:rPr>
              <a:t>sizeof</a:t>
            </a:r>
            <a:r>
              <a:rPr lang="en-US" altLang="zh-CN" dirty="0">
                <a:solidFill>
                  <a:schemeClr val="accent1"/>
                </a:solidFill>
              </a:rPr>
              <a:t>(struct Node));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temp-&gt;x = col + y;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temp-&gt;y = row + x;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temp-&gt;flag = 2;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temp-&gt;next = head;                   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      head = temp;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link p = </a:t>
            </a:r>
            <a:r>
              <a:rPr lang="en-US" altLang="zh-CN" dirty="0" err="1">
                <a:solidFill>
                  <a:schemeClr val="accent1"/>
                </a:solidFill>
              </a:rPr>
              <a:t>head,q</a:t>
            </a:r>
            <a:r>
              <a:rPr lang="en-US" altLang="zh-CN" dirty="0">
                <a:solidFill>
                  <a:schemeClr val="accent1"/>
                </a:solidFill>
              </a:rPr>
              <a:t> = head;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while(p-&gt;next-&gt;next)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p = p-&gt;next;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map[p-&gt;next-&gt;y][p-&gt;next-&gt;x] = 0;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free(p-&gt;next);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        p-&gt;next = NULL;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while(q)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          if(q==head)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     map[q-&gt;y][q-&gt;x] = 2;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                           else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          map[q-&gt;y][q-&gt;x] = 3;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                  q = q-&gt;next;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  	  }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 }     ……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023883-A340-4E7D-B60B-6889ECA99C88}"/>
              </a:ext>
            </a:extLst>
          </p:cNvPr>
          <p:cNvSpPr/>
          <p:nvPr/>
        </p:nvSpPr>
        <p:spPr>
          <a:xfrm>
            <a:off x="3788229" y="731520"/>
            <a:ext cx="4637314" cy="130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986245" y="836022"/>
            <a:ext cx="9836331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细节修补：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设定分数：</a:t>
            </a:r>
            <a:r>
              <a:rPr lang="en-US" altLang="zh-CN" dirty="0">
                <a:solidFill>
                  <a:schemeClr val="accent1"/>
                </a:solidFill>
              </a:rPr>
              <a:t> score += (Mode + </a:t>
            </a:r>
            <a:r>
              <a:rPr lang="en-US" altLang="zh-CN" dirty="0" err="1">
                <a:solidFill>
                  <a:schemeClr val="accent1"/>
                </a:solidFill>
              </a:rPr>
              <a:t>len</a:t>
            </a:r>
            <a:r>
              <a:rPr lang="en-US" altLang="zh-CN" dirty="0">
                <a:solidFill>
                  <a:schemeClr val="accent1"/>
                </a:solidFill>
              </a:rPr>
              <a:t>);     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地图模式（含有障碍物）</a:t>
            </a:r>
            <a:r>
              <a:rPr lang="en-US" altLang="zh-CN" dirty="0">
                <a:solidFill>
                  <a:schemeClr val="accent1"/>
                </a:solidFill>
              </a:rPr>
              <a:t>:  </a:t>
            </a:r>
            <a:r>
              <a:rPr lang="zh-CN" altLang="en-US" dirty="0">
                <a:solidFill>
                  <a:schemeClr val="accent1"/>
                </a:solidFill>
              </a:rPr>
              <a:t>设置地图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DABFDA-934F-4753-9BA9-6947504AA311}"/>
              </a:ext>
            </a:extLst>
          </p:cNvPr>
          <p:cNvSpPr/>
          <p:nvPr/>
        </p:nvSpPr>
        <p:spPr>
          <a:xfrm>
            <a:off x="3749040" y="692331"/>
            <a:ext cx="4754880" cy="287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99E597-C86C-402D-9205-1D5CC0A0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3056708"/>
            <a:ext cx="4389120" cy="31452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D492ED-FF0A-4E36-A98D-7F2F1946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056708"/>
            <a:ext cx="4389120" cy="32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7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603068" y="1364188"/>
            <a:ext cx="347472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排行榜存入文件：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en-US" altLang="zh-CN" sz="3200" dirty="0">
                <a:solidFill>
                  <a:schemeClr val="accent1"/>
                </a:solidFill>
              </a:rPr>
              <a:t>4</a:t>
            </a:r>
            <a:r>
              <a:rPr lang="zh-CN" altLang="en-US" sz="3200" dirty="0">
                <a:solidFill>
                  <a:schemeClr val="accent1"/>
                </a:solidFill>
              </a:rPr>
              <a:t>个排行榜：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zh-CN" altLang="en-US" sz="3200" dirty="0">
                <a:solidFill>
                  <a:schemeClr val="accent1"/>
                </a:solidFill>
              </a:rPr>
              <a:t>闯关，</a:t>
            </a:r>
            <a:r>
              <a:rPr lang="en-US" altLang="zh-CN" sz="3200" dirty="0">
                <a:solidFill>
                  <a:schemeClr val="accent1"/>
                </a:solidFill>
              </a:rPr>
              <a:t>Mode 1,2,3;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E56CF2-8E35-4010-8B33-EB109ACE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54" y="117693"/>
            <a:ext cx="6839059" cy="67403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9FC85B-49A8-495A-9B89-E818E082EA9B}"/>
              </a:ext>
            </a:extLst>
          </p:cNvPr>
          <p:cNvSpPr txBox="1"/>
          <p:nvPr/>
        </p:nvSpPr>
        <p:spPr>
          <a:xfrm>
            <a:off x="1071154" y="261257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细节修补：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7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1347651" y="2272936"/>
            <a:ext cx="3119846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sz="3200" dirty="0">
                <a:solidFill>
                  <a:schemeClr val="accent1"/>
                </a:solidFill>
              </a:rPr>
              <a:t>速度设置</a:t>
            </a:r>
            <a:r>
              <a:rPr lang="en-US" altLang="zh-CN" sz="3200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CN" sz="3200" dirty="0" err="1">
                <a:solidFill>
                  <a:schemeClr val="accent1"/>
                </a:solidFill>
              </a:rPr>
              <a:t>x,y</a:t>
            </a:r>
            <a:r>
              <a:rPr lang="zh-CN" altLang="en-US" sz="3200" dirty="0">
                <a:solidFill>
                  <a:schemeClr val="accent1"/>
                </a:solidFill>
              </a:rPr>
              <a:t>速度不一致</a:t>
            </a:r>
            <a:r>
              <a:rPr lang="en-US" altLang="zh-CN" sz="3200" dirty="0">
                <a:solidFill>
                  <a:schemeClr val="accent1"/>
                </a:solidFill>
              </a:rPr>
              <a:t>;</a:t>
            </a:r>
          </a:p>
          <a:p>
            <a:r>
              <a:rPr lang="zh-CN" altLang="en-US" sz="3200" dirty="0">
                <a:solidFill>
                  <a:schemeClr val="accent1"/>
                </a:solidFill>
              </a:rPr>
              <a:t>随着长度增加速度加快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8C640-DF67-427C-8408-B3137D79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82" y="1594516"/>
            <a:ext cx="6242446" cy="43098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B8D37E-B767-4380-B770-D46B8D35A4D0}"/>
              </a:ext>
            </a:extLst>
          </p:cNvPr>
          <p:cNvSpPr txBox="1"/>
          <p:nvPr/>
        </p:nvSpPr>
        <p:spPr>
          <a:xfrm>
            <a:off x="1227909" y="65314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细节修补：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4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707067-061E-4C28-B202-828169353697}"/>
              </a:ext>
            </a:extLst>
          </p:cNvPr>
          <p:cNvSpPr txBox="1"/>
          <p:nvPr/>
        </p:nvSpPr>
        <p:spPr>
          <a:xfrm>
            <a:off x="718457" y="813020"/>
            <a:ext cx="1020426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细节修补：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闯关模式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AAF8E-7915-4BF8-BCFA-2D52CDD2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8" y="1540913"/>
            <a:ext cx="7868444" cy="44810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A075EC5-904A-431E-8017-C2E3DBEF1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8" t="10499" r="46302" b="38710"/>
          <a:stretch/>
        </p:blipFill>
        <p:spPr>
          <a:xfrm>
            <a:off x="2580038" y="1215214"/>
            <a:ext cx="7868444" cy="51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0">
            <a:extLst>
              <a:ext uri="{FF2B5EF4-FFF2-40B4-BE49-F238E27FC236}">
                <a16:creationId xmlns:a16="http://schemas.microsoft.com/office/drawing/2014/main" id="{47E485D1-4D26-473D-8EF5-55A1FF819B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38445" y="1361288"/>
            <a:ext cx="8449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blipFill>
                  <a:blip r:embed="rId6"/>
                  <a:stretch>
                    <a:fillRect/>
                  </a:stretch>
                </a:blipFill>
                <a:latin typeface="造字工房俊雅锐宋体验版常规体" pitchFamily="50" charset="-122"/>
                <a:ea typeface="造字工房俊雅锐宋体验版常规体" pitchFamily="50" charset="-122"/>
              </a:rPr>
              <a:t>谢谢聆听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blipFill>
                <a:blip r:embed="rId6"/>
                <a:stretch>
                  <a:fillRect/>
                </a:stretch>
              </a:blipFill>
              <a:effectLst/>
              <a:uLnTx/>
              <a:uFillTx/>
              <a:latin typeface="造字工房俊雅锐宋体验版常规体" pitchFamily="50" charset="-122"/>
              <a:ea typeface="造字工房俊雅锐宋体验版常规体" pitchFamily="50" charset="-122"/>
              <a:cs typeface="+mn-cs"/>
            </a:endParaRPr>
          </a:p>
        </p:txBody>
      </p:sp>
      <p:cxnSp>
        <p:nvCxnSpPr>
          <p:cNvPr id="5" name="PA_直接连接符 34">
            <a:extLst>
              <a:ext uri="{FF2B5EF4-FFF2-40B4-BE49-F238E27FC236}">
                <a16:creationId xmlns:a16="http://schemas.microsoft.com/office/drawing/2014/main" id="{708933C1-537E-4696-9D55-71B66F0FB57E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485416" y="1231271"/>
            <a:ext cx="9155575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36">
            <a:extLst>
              <a:ext uri="{FF2B5EF4-FFF2-40B4-BE49-F238E27FC236}">
                <a16:creationId xmlns:a16="http://schemas.microsoft.com/office/drawing/2014/main" id="{CFCC8152-D8F9-46B4-972F-A0090FE54988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485416" y="2597084"/>
            <a:ext cx="9155575" cy="0"/>
          </a:xfrm>
          <a:prstGeom prst="line">
            <a:avLst/>
          </a:prstGeom>
          <a:ln w="38100">
            <a:gradFill>
              <a:gsLst>
                <a:gs pos="20000">
                  <a:srgbClr val="005CBF"/>
                </a:gs>
                <a:gs pos="0">
                  <a:srgbClr val="005CBF"/>
                </a:gs>
                <a:gs pos="80000">
                  <a:srgbClr val="21D6E0"/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87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星空.ppt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F8F9"/>
      </a:accent1>
      <a:accent2>
        <a:srgbClr val="21D6E0"/>
      </a:accent2>
      <a:accent3>
        <a:srgbClr val="7FC8E4"/>
      </a:accent3>
      <a:accent4>
        <a:srgbClr val="FDFDFD"/>
      </a:accent4>
      <a:accent5>
        <a:srgbClr val="03D4A8"/>
      </a:accent5>
      <a:accent6>
        <a:srgbClr val="0087E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CE922F-A1F6-4A35-BC1B-5DF593B4FDC5}" vid="{86A5F676-691F-457F-A57B-315D0947DA7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606</TotalTime>
  <Words>228</Words>
  <Application>Microsoft Office PowerPoint</Application>
  <PresentationFormat>宽屏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华文楷体</vt:lpstr>
      <vt:lpstr>宋体</vt:lpstr>
      <vt:lpstr>微软雅黑 Light</vt:lpstr>
      <vt:lpstr>造字工房俊雅锐宋体验版常规体</vt:lpstr>
      <vt:lpstr>헤드라인A</vt:lpstr>
      <vt:lpstr>Arial</vt:lpstr>
      <vt:lpstr>Calibri</vt:lpstr>
      <vt:lpstr>www.1ppt.com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张云超</dc:creator>
  <cp:lastModifiedBy>MSoffice</cp:lastModifiedBy>
  <cp:revision>64</cp:revision>
  <dcterms:created xsi:type="dcterms:W3CDTF">2017-03-15T15:35:47Z</dcterms:created>
  <dcterms:modified xsi:type="dcterms:W3CDTF">2017-06-21T08:58:05Z</dcterms:modified>
</cp:coreProperties>
</file>