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312" r:id="rId4"/>
    <p:sldId id="331" r:id="rId5"/>
    <p:sldId id="333" r:id="rId6"/>
    <p:sldId id="313" r:id="rId7"/>
    <p:sldId id="332" r:id="rId8"/>
    <p:sldId id="334" r:id="rId9"/>
    <p:sldId id="336" r:id="rId10"/>
    <p:sldId id="337" r:id="rId11"/>
    <p:sldId id="338" r:id="rId12"/>
    <p:sldId id="339" r:id="rId13"/>
    <p:sldId id="335" r:id="rId14"/>
    <p:sldId id="34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111352" y="178117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8132" y="194292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引擎文件系统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F759F7-C9F9-40AD-B3AC-18138FFD4EED}"/>
              </a:ext>
            </a:extLst>
          </p:cNvPr>
          <p:cNvCxnSpPr/>
          <p:nvPr/>
        </p:nvCxnSpPr>
        <p:spPr>
          <a:xfrm>
            <a:off x="5695418" y="3266083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39361" y="340995"/>
            <a:ext cx="80021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类似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的小型数据库管理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44D12-09F4-4074-BB80-314B2DE629A9}"/>
              </a:ext>
            </a:extLst>
          </p:cNvPr>
          <p:cNvSpPr txBox="1"/>
          <p:nvPr/>
        </p:nvSpPr>
        <p:spPr>
          <a:xfrm>
            <a:off x="1566755" y="1753299"/>
            <a:ext cx="4047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Key-Value</a:t>
            </a:r>
            <a:r>
              <a:rPr lang="zh-CN" altLang="en-US" dirty="0"/>
              <a:t>的</a:t>
            </a:r>
            <a:r>
              <a:rPr lang="en-US" altLang="zh-CN" dirty="0"/>
              <a:t>NoSQL</a:t>
            </a:r>
            <a:r>
              <a:rPr lang="zh-CN" altLang="en-US" dirty="0"/>
              <a:t>具有许多优点：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、强大的文件管理功能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、对批量大，容量小的文件具有优势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、对于删除、修改操作简单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、开发容易，逻辑简单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7D4FA6-BADA-439F-ABFA-8D6BB75E2CD6}"/>
              </a:ext>
            </a:extLst>
          </p:cNvPr>
          <p:cNvSpPr txBox="1"/>
          <p:nvPr/>
        </p:nvSpPr>
        <p:spPr>
          <a:xfrm>
            <a:off x="1592917" y="3415330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困难点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、加大系统负担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、对于较大的二进制文件写入较慢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、读取速度较慢。（可以仿照服务器设计缓存与预加载）</a:t>
            </a:r>
          </a:p>
        </p:txBody>
      </p:sp>
    </p:spTree>
    <p:extLst>
      <p:ext uri="{BB962C8B-B14F-4D97-AF65-F5344CB8AC3E}">
        <p14:creationId xmlns:p14="http://schemas.microsoft.com/office/powerpoint/2010/main" val="392264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8897" y="336216"/>
            <a:ext cx="80022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five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压缩方式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7D4FA6-BADA-439F-ABFA-8D6BB75E2CD6}"/>
              </a:ext>
            </a:extLst>
          </p:cNvPr>
          <p:cNvSpPr txBox="1"/>
          <p:nvPr/>
        </p:nvSpPr>
        <p:spPr>
          <a:xfrm>
            <a:off x="4066918" y="258544"/>
            <a:ext cx="202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UA4:GZIP</a:t>
            </a:r>
            <a:r>
              <a:rPr lang="zh-CN" altLang="en-US" dirty="0"/>
              <a:t>、</a:t>
            </a:r>
            <a:r>
              <a:rPr lang="en-US" altLang="zh-CN" dirty="0"/>
              <a:t>ZLIB</a:t>
            </a:r>
          </a:p>
          <a:p>
            <a:r>
              <a:rPr lang="en-US" altLang="zh-CN" dirty="0"/>
              <a:t>MPQ</a:t>
            </a:r>
            <a:r>
              <a:rPr lang="zh-CN" altLang="en-US" dirty="0"/>
              <a:t>：</a:t>
            </a:r>
            <a:r>
              <a:rPr lang="en-US" altLang="zh-CN" dirty="0"/>
              <a:t>BZIP2</a:t>
            </a:r>
            <a:r>
              <a:rPr lang="zh-CN" altLang="en-US" dirty="0"/>
              <a:t>、</a:t>
            </a:r>
            <a:r>
              <a:rPr lang="en-US" altLang="zh-CN" dirty="0"/>
              <a:t>ZLIB</a:t>
            </a:r>
          </a:p>
        </p:txBody>
      </p:sp>
      <p:pic>
        <p:nvPicPr>
          <p:cNvPr id="1026" name="Picture 2" descr="http://blog.chinaunix.net/photo/97771_100603155417.png">
            <a:extLst>
              <a:ext uri="{FF2B5EF4-FFF2-40B4-BE49-F238E27FC236}">
                <a16:creationId xmlns:a16="http://schemas.microsoft.com/office/drawing/2014/main" id="{04884B05-67A4-47DC-91A2-B1C28104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67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chinaunix.net/photo/97771_100603155429.png">
            <a:extLst>
              <a:ext uri="{FF2B5EF4-FFF2-40B4-BE49-F238E27FC236}">
                <a16:creationId xmlns:a16="http://schemas.microsoft.com/office/drawing/2014/main" id="{0262D912-E0D1-4EA8-BD66-CE9F61CB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18" y="112267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chinaunix.net/photo/97771_100603155447.png">
            <a:extLst>
              <a:ext uri="{FF2B5EF4-FFF2-40B4-BE49-F238E27FC236}">
                <a16:creationId xmlns:a16="http://schemas.microsoft.com/office/drawing/2014/main" id="{398CDA5C-FC95-43BA-9FE6-39E6894E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038780"/>
            <a:ext cx="40957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6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8897" y="336216"/>
            <a:ext cx="80022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five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压缩方式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3F352E-1DE5-490E-9BE8-E209B7D92F1E}"/>
              </a:ext>
            </a:extLst>
          </p:cNvPr>
          <p:cNvSpPr txBox="1"/>
          <p:nvPr/>
        </p:nvSpPr>
        <p:spPr>
          <a:xfrm>
            <a:off x="1929468" y="1426128"/>
            <a:ext cx="88633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LZMA</a:t>
            </a:r>
            <a:r>
              <a:rPr lang="zh-CN" altLang="en-US" dirty="0"/>
              <a:t>具有较高的压缩比率，但是压缩和解压速度较慢。</a:t>
            </a:r>
            <a:r>
              <a:rPr lang="en-US" altLang="zh-CN" dirty="0"/>
              <a:t>LZMA</a:t>
            </a:r>
            <a:r>
              <a:rPr lang="zh-CN" altLang="en-US" dirty="0"/>
              <a:t>被用于</a:t>
            </a:r>
            <a:r>
              <a:rPr lang="en-US" altLang="zh-CN" dirty="0"/>
              <a:t>7Z</a:t>
            </a:r>
            <a:r>
              <a:rPr lang="zh-CN" altLang="en-US" dirty="0"/>
              <a:t>和</a:t>
            </a:r>
            <a:r>
              <a:rPr lang="en-US" altLang="zh-CN" dirty="0"/>
              <a:t>XZ</a:t>
            </a:r>
            <a:r>
              <a:rPr lang="zh-CN" altLang="en-US" dirty="0"/>
              <a:t>压缩文件。</a:t>
            </a:r>
            <a:endParaRPr lang="en-US" altLang="zh-CN" dirty="0"/>
          </a:p>
          <a:p>
            <a:r>
              <a:rPr lang="en-US" altLang="zh-CN" dirty="0"/>
              <a:t>XZ</a:t>
            </a:r>
            <a:r>
              <a:rPr lang="zh-CN" altLang="en-US" dirty="0"/>
              <a:t>文件有多线程的优化版本，速度得到大幅提升。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对于压缩率要求不高，但是追求速度，应当采用</a:t>
            </a:r>
            <a:r>
              <a:rPr lang="en-US" altLang="zh-CN" dirty="0"/>
              <a:t>GZIP</a:t>
            </a:r>
            <a:r>
              <a:rPr lang="zh-CN" altLang="en-US" dirty="0"/>
              <a:t>和</a:t>
            </a:r>
            <a:r>
              <a:rPr lang="en-US" altLang="zh-CN" dirty="0"/>
              <a:t>ZIP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许多引擎并没有支持</a:t>
            </a:r>
            <a:r>
              <a:rPr lang="en-US" altLang="zh-CN" dirty="0"/>
              <a:t>LZMA</a:t>
            </a:r>
            <a:r>
              <a:rPr lang="zh-CN" altLang="en-US" dirty="0"/>
              <a:t>的压缩方式。对于可以预加载，或者速度要求不高的地方，</a:t>
            </a:r>
            <a:endParaRPr lang="en-US" altLang="zh-CN" dirty="0"/>
          </a:p>
          <a:p>
            <a:r>
              <a:rPr lang="zh-CN" altLang="en-US" dirty="0"/>
              <a:t>可以使用基于</a:t>
            </a:r>
            <a:r>
              <a:rPr lang="en-US" altLang="zh-CN" dirty="0"/>
              <a:t>LZMA</a:t>
            </a:r>
            <a:r>
              <a:rPr lang="zh-CN" altLang="en-US" dirty="0"/>
              <a:t>的压缩方式。</a:t>
            </a:r>
          </a:p>
        </p:txBody>
      </p:sp>
    </p:spTree>
    <p:extLst>
      <p:ext uri="{BB962C8B-B14F-4D97-AF65-F5344CB8AC3E}">
        <p14:creationId xmlns:p14="http://schemas.microsoft.com/office/powerpoint/2010/main" val="14979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3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six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44D12-09F4-4074-BB80-314B2DE629A9}"/>
              </a:ext>
            </a:extLst>
          </p:cNvPr>
          <p:cNvSpPr txBox="1"/>
          <p:nvPr/>
        </p:nvSpPr>
        <p:spPr>
          <a:xfrm>
            <a:off x="271581" y="1980525"/>
            <a:ext cx="118433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大部分引擎采用打包方式来进行文件封装管理，而非使用数据库。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、文件存储都支持分块模式和顺序模式。分块模式能更好切割文件利用空间，顺序具有更好的访问速度。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、打包文件，一般主要包括</a:t>
            </a:r>
            <a:r>
              <a:rPr lang="en-US" altLang="zh-CN" dirty="0"/>
              <a:t>3</a:t>
            </a:r>
            <a:r>
              <a:rPr lang="zh-CN" altLang="en-US" dirty="0"/>
              <a:t>个部分。文件头，索引和文件内容。索引一般放在最后。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、一般采用哈希的方式来加快访问速度。一个比较好的办法是路径和文件名分别哈希到不同的位，实现快速查找。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patch</a:t>
            </a:r>
            <a:r>
              <a:rPr lang="zh-CN" altLang="en-US" dirty="0"/>
              <a:t>一般都直接打成专门的</a:t>
            </a:r>
            <a:r>
              <a:rPr lang="en-US" altLang="zh-CN" dirty="0"/>
              <a:t>patch</a:t>
            </a:r>
            <a:r>
              <a:rPr lang="zh-CN" altLang="en-US" dirty="0"/>
              <a:t>包，具有独特的文件头。原有包的冗余部分额外处理。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、冗余部分一般采用标记的方法，不进行多余的</a:t>
            </a:r>
            <a:r>
              <a:rPr lang="en-US" altLang="zh-CN" dirty="0"/>
              <a:t>IO</a:t>
            </a:r>
            <a:r>
              <a:rPr lang="zh-CN" altLang="en-US" dirty="0"/>
              <a:t>处理。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、支持多种压缩方式和加密方式。通过变量来指定。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、实现了虚拟路径。通过挂载，加到路径树上。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、采用工厂模式实现</a:t>
            </a:r>
            <a:r>
              <a:rPr lang="en-US" altLang="zh-CN" dirty="0" err="1"/>
              <a:t>FileLoader</a:t>
            </a:r>
            <a:r>
              <a:rPr lang="zh-CN" altLang="en-US" dirty="0"/>
              <a:t>。</a:t>
            </a:r>
            <a:r>
              <a:rPr lang="en-US" altLang="zh-CN" dirty="0" err="1"/>
              <a:t>FileFactory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2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3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six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总结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D950BD5-4E0E-4357-939B-541391646290}"/>
              </a:ext>
            </a:extLst>
          </p:cNvPr>
          <p:cNvSpPr/>
          <p:nvPr/>
        </p:nvSpPr>
        <p:spPr>
          <a:xfrm>
            <a:off x="4767059" y="1321523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6F093F-7818-4C4A-AA36-16C2A0C0C253}"/>
              </a:ext>
            </a:extLst>
          </p:cNvPr>
          <p:cNvSpPr/>
          <p:nvPr/>
        </p:nvSpPr>
        <p:spPr>
          <a:xfrm>
            <a:off x="7548359" y="1321523"/>
            <a:ext cx="1134322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3BB546-5919-4174-AF11-DBAC1D374510}"/>
              </a:ext>
            </a:extLst>
          </p:cNvPr>
          <p:cNvSpPr/>
          <p:nvPr/>
        </p:nvSpPr>
        <p:spPr>
          <a:xfrm>
            <a:off x="3632737" y="1321523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36CCF1-6B0A-479A-82CE-03DA9C18BA08}"/>
              </a:ext>
            </a:extLst>
          </p:cNvPr>
          <p:cNvSpPr/>
          <p:nvPr/>
        </p:nvSpPr>
        <p:spPr>
          <a:xfrm>
            <a:off x="1162635" y="2999551"/>
            <a:ext cx="1048624" cy="6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CD50C6-BD6C-4EBC-928A-F2E9A67995F3}"/>
              </a:ext>
            </a:extLst>
          </p:cNvPr>
          <p:cNvSpPr/>
          <p:nvPr/>
        </p:nvSpPr>
        <p:spPr>
          <a:xfrm>
            <a:off x="2211259" y="2999551"/>
            <a:ext cx="1048624" cy="618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C7CBE7-58CD-4EA7-A7D1-C1D574DAE2B3}"/>
              </a:ext>
            </a:extLst>
          </p:cNvPr>
          <p:cNvSpPr/>
          <p:nvPr/>
        </p:nvSpPr>
        <p:spPr>
          <a:xfrm>
            <a:off x="3259883" y="2999551"/>
            <a:ext cx="1048624" cy="6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63BECD-8364-4EC3-BB47-CD1E06AD6AF1}"/>
              </a:ext>
            </a:extLst>
          </p:cNvPr>
          <p:cNvSpPr/>
          <p:nvPr/>
        </p:nvSpPr>
        <p:spPr>
          <a:xfrm>
            <a:off x="4308507" y="2999551"/>
            <a:ext cx="1048624" cy="618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EBADF9-5E01-43B7-8AED-094B3A826E69}"/>
              </a:ext>
            </a:extLst>
          </p:cNvPr>
          <p:cNvSpPr/>
          <p:nvPr/>
        </p:nvSpPr>
        <p:spPr>
          <a:xfrm>
            <a:off x="6600099" y="2999551"/>
            <a:ext cx="689934" cy="6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37B700-D57C-4EAB-955E-074DBCA76352}"/>
              </a:ext>
            </a:extLst>
          </p:cNvPr>
          <p:cNvSpPr/>
          <p:nvPr/>
        </p:nvSpPr>
        <p:spPr>
          <a:xfrm>
            <a:off x="7290033" y="2999551"/>
            <a:ext cx="1392648" cy="618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ECDB95-4C79-4227-9246-5937B7F92F32}"/>
              </a:ext>
            </a:extLst>
          </p:cNvPr>
          <p:cNvSpPr/>
          <p:nvPr/>
        </p:nvSpPr>
        <p:spPr>
          <a:xfrm>
            <a:off x="8682681" y="2999551"/>
            <a:ext cx="1619000" cy="6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A1B4A6-2533-49B4-9A57-9D121F1C316A}"/>
              </a:ext>
            </a:extLst>
          </p:cNvPr>
          <p:cNvSpPr/>
          <p:nvPr/>
        </p:nvSpPr>
        <p:spPr>
          <a:xfrm>
            <a:off x="10301681" y="2999551"/>
            <a:ext cx="629174" cy="618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File3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C40C4F8-C9C0-47B0-BC42-80713F021F44}"/>
              </a:ext>
            </a:extLst>
          </p:cNvPr>
          <p:cNvSpPr/>
          <p:nvPr/>
        </p:nvSpPr>
        <p:spPr>
          <a:xfrm rot="2942154">
            <a:off x="4317017" y="2134285"/>
            <a:ext cx="484632" cy="962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ABEEDD0E-4D57-446B-9217-D382284FC319}"/>
              </a:ext>
            </a:extLst>
          </p:cNvPr>
          <p:cNvSpPr/>
          <p:nvPr/>
        </p:nvSpPr>
        <p:spPr>
          <a:xfrm rot="18262420">
            <a:off x="7362305" y="2134284"/>
            <a:ext cx="484632" cy="962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FA74AA-4B75-48ED-ABC8-6B7D23046BB3}"/>
              </a:ext>
            </a:extLst>
          </p:cNvPr>
          <p:cNvSpPr txBox="1"/>
          <p:nvPr/>
        </p:nvSpPr>
        <p:spPr>
          <a:xfrm>
            <a:off x="1090569" y="4071177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等块化处理：</a:t>
            </a:r>
            <a:endParaRPr lang="en-US" altLang="zh-CN" dirty="0"/>
          </a:p>
          <a:p>
            <a:r>
              <a:rPr lang="zh-CN" altLang="en-US" dirty="0"/>
              <a:t>在需要移动资源时，操作简单，但是会造成一定的</a:t>
            </a:r>
            <a:endParaRPr lang="en-US" altLang="zh-CN" dirty="0"/>
          </a:p>
          <a:p>
            <a:r>
              <a:rPr lang="zh-CN" altLang="en-US" dirty="0"/>
              <a:t>资源浪费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EF95346-BC79-4193-8A7C-9743471A7B64}"/>
              </a:ext>
            </a:extLst>
          </p:cNvPr>
          <p:cNvSpPr txBox="1"/>
          <p:nvPr/>
        </p:nvSpPr>
        <p:spPr>
          <a:xfrm>
            <a:off x="7012651" y="4110605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非等块：</a:t>
            </a:r>
            <a:endParaRPr lang="en-US" altLang="zh-CN" dirty="0"/>
          </a:p>
          <a:p>
            <a:r>
              <a:rPr lang="zh-CN" altLang="en-US" dirty="0"/>
              <a:t>文件增删操作较为容易，移动资源时，较为复杂</a:t>
            </a:r>
          </a:p>
        </p:txBody>
      </p:sp>
    </p:spTree>
    <p:extLst>
      <p:ext uri="{BB962C8B-B14F-4D97-AF65-F5344CB8AC3E}">
        <p14:creationId xmlns:p14="http://schemas.microsoft.com/office/powerpoint/2010/main" val="21533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866517" y="3043555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虚幻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4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虚幻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文件系统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B65709-19CB-473D-8099-573B4761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004"/>
            <a:ext cx="12191999" cy="508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虚幻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文件系统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027322-5740-4272-9D03-55384073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" y="1135380"/>
            <a:ext cx="6981825" cy="53816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2CF10E-95AB-4194-9026-48A135D45F41}"/>
              </a:ext>
            </a:extLst>
          </p:cNvPr>
          <p:cNvSpPr/>
          <p:nvPr/>
        </p:nvSpPr>
        <p:spPr>
          <a:xfrm>
            <a:off x="6413500" y="1936750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3553F-6067-46CF-8834-B0B2DF0D164D}"/>
              </a:ext>
            </a:extLst>
          </p:cNvPr>
          <p:cNvSpPr/>
          <p:nvPr/>
        </p:nvSpPr>
        <p:spPr>
          <a:xfrm>
            <a:off x="9194800" y="1936750"/>
            <a:ext cx="1134322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EDC6C-4AC1-46DA-B3D3-087D67C5D76E}"/>
              </a:ext>
            </a:extLst>
          </p:cNvPr>
          <p:cNvSpPr/>
          <p:nvPr/>
        </p:nvSpPr>
        <p:spPr>
          <a:xfrm>
            <a:off x="10329122" y="1936750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17787D-488F-49DC-9396-B98A8464B208}"/>
              </a:ext>
            </a:extLst>
          </p:cNvPr>
          <p:cNvSpPr txBox="1"/>
          <p:nvPr/>
        </p:nvSpPr>
        <p:spPr>
          <a:xfrm>
            <a:off x="6671839" y="3069684"/>
            <a:ext cx="422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文件信息：</a:t>
            </a:r>
            <a:r>
              <a:rPr lang="en-US" altLang="zh-CN" dirty="0" err="1"/>
              <a:t>FPakFile</a:t>
            </a:r>
            <a:r>
              <a:rPr lang="en-US" altLang="zh-CN" dirty="0"/>
              <a:t>-&gt;Info</a:t>
            </a:r>
          </a:p>
          <a:p>
            <a:r>
              <a:rPr lang="en-US" altLang="zh-CN" dirty="0"/>
              <a:t>Magic</a:t>
            </a:r>
            <a:r>
              <a:rPr lang="zh-CN" altLang="en-US" dirty="0"/>
              <a:t>、</a:t>
            </a:r>
            <a:r>
              <a:rPr lang="en-US" altLang="zh-CN" dirty="0"/>
              <a:t>Version</a:t>
            </a:r>
            <a:r>
              <a:rPr lang="zh-CN" altLang="en-US" dirty="0"/>
              <a:t>、</a:t>
            </a:r>
            <a:r>
              <a:rPr lang="en-US" altLang="zh-CN" dirty="0" err="1"/>
              <a:t>IndexOffset</a:t>
            </a:r>
            <a:r>
              <a:rPr lang="zh-CN" altLang="en-US" dirty="0"/>
              <a:t>、</a:t>
            </a:r>
            <a:r>
              <a:rPr lang="en-US" altLang="zh-CN" dirty="0" err="1"/>
              <a:t>IndexSize</a:t>
            </a:r>
            <a:r>
              <a:rPr lang="zh-CN" altLang="en-US" dirty="0"/>
              <a:t>、</a:t>
            </a:r>
            <a:r>
              <a:rPr lang="en-US" altLang="zh-CN" dirty="0" err="1"/>
              <a:t>IndexHash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F7C8B2-5E4F-4AC8-B0A2-E7CDEF6B5464}"/>
              </a:ext>
            </a:extLst>
          </p:cNvPr>
          <p:cNvSpPr txBox="1"/>
          <p:nvPr/>
        </p:nvSpPr>
        <p:spPr>
          <a:xfrm>
            <a:off x="6671839" y="4165262"/>
            <a:ext cx="42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文件索引：</a:t>
            </a:r>
            <a:r>
              <a:rPr lang="en-US" altLang="zh-CN" dirty="0" err="1"/>
              <a:t>FPakFile</a:t>
            </a:r>
            <a:r>
              <a:rPr lang="en-US" altLang="zh-CN" dirty="0"/>
              <a:t>-&gt;Files</a:t>
            </a:r>
          </a:p>
          <a:p>
            <a:r>
              <a:rPr lang="en-US" altLang="zh-CN" dirty="0"/>
              <a:t>Filename</a:t>
            </a:r>
            <a:r>
              <a:rPr lang="zh-CN" altLang="en-US" dirty="0"/>
              <a:t>、</a:t>
            </a:r>
            <a:r>
              <a:rPr lang="en-US" altLang="zh-CN" dirty="0" err="1"/>
              <a:t>FPakEntry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F4BBBC-C30B-4E9C-B3A0-0C12D4AC314A}"/>
              </a:ext>
            </a:extLst>
          </p:cNvPr>
          <p:cNvSpPr txBox="1"/>
          <p:nvPr/>
        </p:nvSpPr>
        <p:spPr>
          <a:xfrm>
            <a:off x="6671839" y="5145603"/>
            <a:ext cx="42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文件内容：每个</a:t>
            </a:r>
            <a:r>
              <a:rPr lang="en-US" altLang="zh-CN" dirty="0"/>
              <a:t>Block</a:t>
            </a:r>
            <a:r>
              <a:rPr lang="zh-CN" altLang="en-US" dirty="0"/>
              <a:t>链表，记录着一个文件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0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虚幻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文件系统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6F2745-D7E4-4BEB-A63A-5FA1317E83AE}"/>
              </a:ext>
            </a:extLst>
          </p:cNvPr>
          <p:cNvSpPr txBox="1"/>
          <p:nvPr/>
        </p:nvSpPr>
        <p:spPr>
          <a:xfrm>
            <a:off x="1623060" y="1551963"/>
            <a:ext cx="5104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、文件分块存储，减少了碎片空间的存在。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、通过哈希快速查询。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、文件夹结构以</a:t>
            </a:r>
            <a:r>
              <a:rPr lang="en-US" altLang="zh-CN" dirty="0"/>
              <a:t>map</a:t>
            </a:r>
            <a:r>
              <a:rPr lang="zh-CN" altLang="en-US" dirty="0"/>
              <a:t>存储，以便快速迭代目录。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、删除操作仅标记。</a:t>
            </a:r>
          </a:p>
        </p:txBody>
      </p:sp>
    </p:spTree>
    <p:extLst>
      <p:ext uri="{BB962C8B-B14F-4D97-AF65-F5344CB8AC3E}">
        <p14:creationId xmlns:p14="http://schemas.microsoft.com/office/powerpoint/2010/main" val="396545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暴雪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MPQ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打包格式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50AA21-801C-487E-B32D-F84163FD78B0}"/>
              </a:ext>
            </a:extLst>
          </p:cNvPr>
          <p:cNvSpPr txBox="1"/>
          <p:nvPr/>
        </p:nvSpPr>
        <p:spPr>
          <a:xfrm>
            <a:off x="3002845" y="1995740"/>
            <a:ext cx="6186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SFileCreateArchive</a:t>
            </a:r>
            <a:r>
              <a:rPr lang="zh-CN" altLang="en-US" dirty="0"/>
              <a:t> 创建</a:t>
            </a:r>
            <a:r>
              <a:rPr lang="en-US" altLang="zh-CN" dirty="0"/>
              <a:t>MPQ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、初始化内存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、判断是否存在同名文件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、写入头部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、创建</a:t>
            </a:r>
            <a:r>
              <a:rPr lang="en-US" altLang="zh-CN" dirty="0" err="1"/>
              <a:t>HashTab</a:t>
            </a:r>
            <a:endParaRPr lang="en-US" altLang="zh-CN" dirty="0"/>
          </a:p>
          <a:p>
            <a:r>
              <a:rPr lang="zh-CN" altLang="en-US" dirty="0"/>
              <a:t>因为通过取余</a:t>
            </a:r>
            <a:r>
              <a:rPr lang="en-US" altLang="zh-CN" dirty="0" err="1"/>
              <a:t>HashTab</a:t>
            </a:r>
            <a:r>
              <a:rPr lang="zh-CN" altLang="en-US" dirty="0"/>
              <a:t>的大小来得到文件位置偏移。</a:t>
            </a:r>
            <a:endParaRPr lang="en-US" altLang="zh-CN" dirty="0"/>
          </a:p>
          <a:p>
            <a:r>
              <a:rPr lang="zh-CN" altLang="en-US" dirty="0"/>
              <a:t>所以在初始化的时候会指定最大文件数，且之后无法更改。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C0C81-2D0C-4708-90AF-264FDD03DAAF}"/>
              </a:ext>
            </a:extLst>
          </p:cNvPr>
          <p:cNvSpPr txBox="1"/>
          <p:nvPr/>
        </p:nvSpPr>
        <p:spPr>
          <a:xfrm>
            <a:off x="3002845" y="4928518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SFileCreateFile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2A74DE-0CFB-4790-AC56-3A5D102229EF}"/>
              </a:ext>
            </a:extLst>
          </p:cNvPr>
          <p:cNvSpPr txBox="1"/>
          <p:nvPr/>
        </p:nvSpPr>
        <p:spPr>
          <a:xfrm>
            <a:off x="4561670" y="4928518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SFileWriteFile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EE3A74-3E74-4FF7-AE44-BFEB14C9D507}"/>
              </a:ext>
            </a:extLst>
          </p:cNvPr>
          <p:cNvSpPr txBox="1"/>
          <p:nvPr/>
        </p:nvSpPr>
        <p:spPr>
          <a:xfrm>
            <a:off x="6027521" y="492851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SFileReadFile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028CC5-6F62-4595-AD3B-2CF5E63D90A5}"/>
              </a:ext>
            </a:extLst>
          </p:cNvPr>
          <p:cNvSpPr txBox="1"/>
          <p:nvPr/>
        </p:nvSpPr>
        <p:spPr>
          <a:xfrm>
            <a:off x="7440857" y="4928518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DeleteFileEntry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732F3B0-0CB0-4A38-A0A8-76E054E18C7F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782258" y="4027065"/>
            <a:ext cx="2313742" cy="90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7A2CA2-C9E7-4FF2-ADA0-1949CC37A1A2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5294596" y="4027065"/>
            <a:ext cx="801404" cy="90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28A1B65-EABC-41F0-90A5-7EBCDEA972A1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6096000" y="4027065"/>
            <a:ext cx="638189" cy="90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F3549E-7B86-4FCD-AA2C-D11B6BACEAE9}"/>
              </a:ext>
            </a:extLst>
          </p:cNvPr>
          <p:cNvCxnSpPr>
            <a:stCxn id="2" idx="2"/>
            <a:endCxn id="26" idx="0"/>
          </p:cNvCxnSpPr>
          <p:nvPr/>
        </p:nvCxnSpPr>
        <p:spPr>
          <a:xfrm>
            <a:off x="6096000" y="4027065"/>
            <a:ext cx="2155400" cy="90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暴雪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MPQ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打包格式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12CF10E-95AB-4194-9026-48A135D45F41}"/>
              </a:ext>
            </a:extLst>
          </p:cNvPr>
          <p:cNvSpPr/>
          <p:nvPr/>
        </p:nvSpPr>
        <p:spPr>
          <a:xfrm>
            <a:off x="1738453" y="1492250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3553F-6067-46CF-8834-B0B2DF0D164D}"/>
              </a:ext>
            </a:extLst>
          </p:cNvPr>
          <p:cNvSpPr/>
          <p:nvPr/>
        </p:nvSpPr>
        <p:spPr>
          <a:xfrm>
            <a:off x="4519753" y="1492250"/>
            <a:ext cx="966647" cy="800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HetTab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DEDC6C-4AC1-46DA-B3D3-087D67C5D76E}"/>
              </a:ext>
            </a:extLst>
          </p:cNvPr>
          <p:cNvSpPr/>
          <p:nvPr/>
        </p:nvSpPr>
        <p:spPr>
          <a:xfrm>
            <a:off x="638872" y="1492250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文件头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AA47E4-491B-4375-BF18-0F98C02839AF}"/>
              </a:ext>
            </a:extLst>
          </p:cNvPr>
          <p:cNvSpPr/>
          <p:nvPr/>
        </p:nvSpPr>
        <p:spPr>
          <a:xfrm>
            <a:off x="5486400" y="1492250"/>
            <a:ext cx="1079500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HashTab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40E57-AE58-4659-9662-AE076EAC3AA9}"/>
              </a:ext>
            </a:extLst>
          </p:cNvPr>
          <p:cNvSpPr txBox="1"/>
          <p:nvPr/>
        </p:nvSpPr>
        <p:spPr>
          <a:xfrm>
            <a:off x="638872" y="2870200"/>
            <a:ext cx="5379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读取文件时：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、读取文件头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、通过文件头的信息，读取哈希表，建立文件索引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、通过哈希，获得文件信息</a:t>
            </a:r>
            <a:r>
              <a:rPr lang="en-US" altLang="zh-CN" dirty="0" err="1"/>
              <a:t>FileEntry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、读取文件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7199CD-EFAB-4B35-819C-7FDEC3857CF9}"/>
              </a:ext>
            </a:extLst>
          </p:cNvPr>
          <p:cNvSpPr txBox="1"/>
          <p:nvPr/>
        </p:nvSpPr>
        <p:spPr>
          <a:xfrm>
            <a:off x="638872" y="5042584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删除文件时：</a:t>
            </a:r>
            <a:endParaRPr lang="en-US" altLang="zh-CN" dirty="0"/>
          </a:p>
          <a:p>
            <a:r>
              <a:rPr lang="zh-CN" altLang="en-US" dirty="0"/>
              <a:t>只做标记，不进行多余</a:t>
            </a:r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92FDB2-E37F-412E-BC24-E44453865110}"/>
              </a:ext>
            </a:extLst>
          </p:cNvPr>
          <p:cNvSpPr txBox="1"/>
          <p:nvPr/>
        </p:nvSpPr>
        <p:spPr>
          <a:xfrm>
            <a:off x="7080309" y="2862976"/>
            <a:ext cx="3504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Patch</a:t>
            </a:r>
            <a:r>
              <a:rPr lang="zh-CN" altLang="en-US" dirty="0"/>
              <a:t>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ApplyFilePatch_COPY</a:t>
            </a:r>
            <a:r>
              <a:rPr lang="en-US" altLang="zh-CN" dirty="0"/>
              <a:t> </a:t>
            </a:r>
            <a:r>
              <a:rPr lang="zh-CN" altLang="en-US" dirty="0"/>
              <a:t>文件替换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ApplyFilePatch_BSD0  Diff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5" y="340995"/>
            <a:ext cx="6463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暴雪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MPQ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打包格式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44D12-09F4-4074-BB80-314B2DE629A9}"/>
              </a:ext>
            </a:extLst>
          </p:cNvPr>
          <p:cNvSpPr txBox="1"/>
          <p:nvPr/>
        </p:nvSpPr>
        <p:spPr>
          <a:xfrm>
            <a:off x="1623060" y="1551963"/>
            <a:ext cx="77507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、文件连续存储，</a:t>
            </a:r>
            <a:r>
              <a:rPr lang="en-US" altLang="zh-CN" dirty="0"/>
              <a:t>Entry</a:t>
            </a:r>
            <a:r>
              <a:rPr lang="zh-CN" altLang="en-US" dirty="0"/>
              <a:t>仅记录偏移。同时也支持分块存储格式。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、采用多个哈希值进行识别，一个哈希进行定位，两个哈希进行验证。</a:t>
            </a:r>
            <a:endParaRPr lang="en-US" altLang="zh-CN" dirty="0"/>
          </a:p>
          <a:p>
            <a:r>
              <a:rPr lang="zh-CN" altLang="en-US" dirty="0"/>
              <a:t>采用线性的开放定址法处理冲突。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、舍弃文件结构，仅存储文件哈希值。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、删除操作仅标记。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patch</a:t>
            </a:r>
            <a:r>
              <a:rPr lang="zh-CN" altLang="en-US" dirty="0"/>
              <a:t>操作类似于优先级的方式实现。具有两种形式，一种是直接拷贝，</a:t>
            </a:r>
            <a:endParaRPr lang="en-US" altLang="zh-CN" dirty="0"/>
          </a:p>
          <a:p>
            <a:r>
              <a:rPr lang="zh-CN" altLang="en-US" dirty="0"/>
              <a:t>一种是</a:t>
            </a:r>
            <a:r>
              <a:rPr lang="en-US" altLang="zh-CN" dirty="0"/>
              <a:t>diff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980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2417" y="340995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CryEngine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8044D12-09F4-4074-BB80-314B2DE629A9}"/>
              </a:ext>
            </a:extLst>
          </p:cNvPr>
          <p:cNvSpPr txBox="1"/>
          <p:nvPr/>
        </p:nvSpPr>
        <p:spPr>
          <a:xfrm>
            <a:off x="1738453" y="3288484"/>
            <a:ext cx="5047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ARRAY</a:t>
            </a:r>
            <a:r>
              <a:rPr lang="zh-CN" altLang="en-US" dirty="0"/>
              <a:t>数组的方式存储全部文件。</a:t>
            </a:r>
            <a:endParaRPr lang="en-US" altLang="zh-CN" dirty="0"/>
          </a:p>
          <a:p>
            <a:r>
              <a:rPr lang="zh-CN" altLang="en-US" dirty="0"/>
              <a:t>查找文件时，通过</a:t>
            </a:r>
            <a:r>
              <a:rPr lang="en-US" altLang="zh-CN" dirty="0"/>
              <a:t>Iterator</a:t>
            </a:r>
            <a:r>
              <a:rPr lang="zh-CN" altLang="en-US" dirty="0"/>
              <a:t>遍历，查找目标文件。</a:t>
            </a:r>
            <a:endParaRPr lang="en-US" altLang="zh-CN" dirty="0"/>
          </a:p>
          <a:p>
            <a:r>
              <a:rPr lang="zh-CN" altLang="en-US" dirty="0"/>
              <a:t>文件通过记录与初始</a:t>
            </a:r>
            <a:r>
              <a:rPr lang="en-US" altLang="zh-CN" dirty="0"/>
              <a:t>root</a:t>
            </a:r>
            <a:r>
              <a:rPr lang="zh-CN" altLang="en-US" dirty="0"/>
              <a:t>的偏移来确定位置。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B7C2ED-F974-45EA-AEDA-1EE7D430572C}"/>
              </a:ext>
            </a:extLst>
          </p:cNvPr>
          <p:cNvSpPr/>
          <p:nvPr/>
        </p:nvSpPr>
        <p:spPr>
          <a:xfrm>
            <a:off x="2870623" y="2079363"/>
            <a:ext cx="27813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文件内容区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E04166-75B0-4B09-A1FD-F610D2815A08}"/>
              </a:ext>
            </a:extLst>
          </p:cNvPr>
          <p:cNvSpPr/>
          <p:nvPr/>
        </p:nvSpPr>
        <p:spPr>
          <a:xfrm>
            <a:off x="5651923" y="2079363"/>
            <a:ext cx="1134322" cy="8001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文件索引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4E2BCB-8879-4CAA-B4E6-28796A4B658A}"/>
              </a:ext>
            </a:extLst>
          </p:cNvPr>
          <p:cNvSpPr/>
          <p:nvPr/>
        </p:nvSpPr>
        <p:spPr>
          <a:xfrm>
            <a:off x="1736301" y="2079363"/>
            <a:ext cx="1134322" cy="800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文件信息</a:t>
            </a:r>
          </a:p>
        </p:txBody>
      </p:sp>
    </p:spTree>
    <p:extLst>
      <p:ext uri="{BB962C8B-B14F-4D97-AF65-F5344CB8AC3E}">
        <p14:creationId xmlns:p14="http://schemas.microsoft.com/office/powerpoint/2010/main" val="2743702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811</Words>
  <Application>Microsoft Office PowerPoint</Application>
  <PresentationFormat>宽屏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仿宋</vt:lpstr>
      <vt:lpstr>Arial</vt:lpstr>
      <vt:lpstr>Calibri</vt:lpstr>
      <vt:lpstr>Calibri Light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王垣深</cp:lastModifiedBy>
  <cp:revision>89</cp:revision>
  <dcterms:created xsi:type="dcterms:W3CDTF">2018-07-10T18:03:00Z</dcterms:created>
  <dcterms:modified xsi:type="dcterms:W3CDTF">2019-06-26T09:13:02Z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