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7" r:id="rId3"/>
    <p:sldId id="273" r:id="rId4"/>
    <p:sldId id="315" r:id="rId5"/>
    <p:sldId id="309" r:id="rId6"/>
    <p:sldId id="312" r:id="rId7"/>
    <p:sldId id="310" r:id="rId8"/>
    <p:sldId id="313" r:id="rId9"/>
    <p:sldId id="339" r:id="rId10"/>
    <p:sldId id="332" r:id="rId11"/>
    <p:sldId id="333" r:id="rId12"/>
    <p:sldId id="331" r:id="rId13"/>
    <p:sldId id="334" r:id="rId14"/>
    <p:sldId id="337" r:id="rId15"/>
    <p:sldId id="336" r:id="rId16"/>
    <p:sldId id="338" r:id="rId17"/>
    <p:sldId id="311" r:id="rId18"/>
    <p:sldId id="340" r:id="rId19"/>
    <p:sldId id="324" r:id="rId20"/>
    <p:sldId id="32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594235" y="662730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5076" y="1673632"/>
            <a:ext cx="7141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打包格式的优化与研究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F2626-C508-40D6-B290-6932BFB90907}"/>
              </a:ext>
            </a:extLst>
          </p:cNvPr>
          <p:cNvSpPr txBox="1"/>
          <p:nvPr/>
        </p:nvSpPr>
        <p:spPr>
          <a:xfrm>
            <a:off x="2293512" y="32780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王垣深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8DDD48-342A-4F66-885A-0CB371726EEB}"/>
              </a:ext>
            </a:extLst>
          </p:cNvPr>
          <p:cNvSpPr txBox="1"/>
          <p:nvPr/>
        </p:nvSpPr>
        <p:spPr>
          <a:xfrm>
            <a:off x="2293512" y="411742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导师：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丁海淼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451978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B63A4E85-5D08-4C88-8048-1282D0AC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52" y="1758328"/>
            <a:ext cx="3277765" cy="21295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C76487-5EE5-4B05-94ED-A3227D16830C}"/>
              </a:ext>
            </a:extLst>
          </p:cNvPr>
          <p:cNvSpPr txBox="1"/>
          <p:nvPr/>
        </p:nvSpPr>
        <p:spPr>
          <a:xfrm>
            <a:off x="2823337" y="3904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顺序读取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8BE028-E702-4145-BDA8-8A5474F8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81" y="1775333"/>
            <a:ext cx="3411343" cy="21295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9965E23-FE39-4EF3-A61A-44F3174B8126}"/>
              </a:ext>
            </a:extLst>
          </p:cNvPr>
          <p:cNvSpPr txBox="1"/>
          <p:nvPr/>
        </p:nvSpPr>
        <p:spPr>
          <a:xfrm>
            <a:off x="8139155" y="390487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段读取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3A2543-FDC4-4B72-8CD4-EE8B05D42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53" y="4392922"/>
            <a:ext cx="3277764" cy="20787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A6218F1-46CC-4E6D-BD98-E60081BF2D84}"/>
              </a:ext>
            </a:extLst>
          </p:cNvPr>
          <p:cNvSpPr txBox="1"/>
          <p:nvPr/>
        </p:nvSpPr>
        <p:spPr>
          <a:xfrm>
            <a:off x="2823337" y="64886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段读取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499DAB-AE0C-47D4-8820-400A3889E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81" y="4356233"/>
            <a:ext cx="3411343" cy="207874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CDBF0F7-BD33-44F1-B8F0-4D5E4825415C}"/>
              </a:ext>
            </a:extLst>
          </p:cNvPr>
          <p:cNvSpPr txBox="1"/>
          <p:nvPr/>
        </p:nvSpPr>
        <p:spPr>
          <a:xfrm>
            <a:off x="8139156" y="64886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段读取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06A30-BFD9-4828-85EE-8943F3B4C3FA}"/>
              </a:ext>
            </a:extLst>
          </p:cNvPr>
          <p:cNvSpPr txBox="1"/>
          <p:nvPr/>
        </p:nvSpPr>
        <p:spPr>
          <a:xfrm>
            <a:off x="839470" y="871608"/>
            <a:ext cx="1126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实验方法：在一个文件中写入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1M</a:t>
            </a:r>
            <a:r>
              <a:rPr lang="zh-CN" altLang="en-US" dirty="0"/>
              <a:t>大小的文段，共计</a:t>
            </a:r>
            <a:r>
              <a:rPr lang="en-US" altLang="zh-CN" dirty="0"/>
              <a:t>9.8G</a:t>
            </a:r>
            <a:r>
              <a:rPr lang="zh-CN" altLang="en-US" dirty="0"/>
              <a:t>的文件。测试顺序读取和分段读取的速度差。</a:t>
            </a:r>
            <a:endParaRPr lang="en-US" altLang="zh-CN" dirty="0"/>
          </a:p>
          <a:p>
            <a:r>
              <a:rPr lang="zh-CN" altLang="en-US" dirty="0"/>
              <a:t>分段读取采用分次</a:t>
            </a:r>
            <a:r>
              <a:rPr lang="en-US" altLang="zh-CN" dirty="0"/>
              <a:t>Seek</a:t>
            </a:r>
            <a:r>
              <a:rPr lang="zh-CN" altLang="en-US" dirty="0"/>
              <a:t>到其他位置读取文件的方法来进行模拟。</a:t>
            </a:r>
            <a:endParaRPr lang="en-US" altLang="zh-CN" dirty="0"/>
          </a:p>
          <a:p>
            <a:r>
              <a:rPr lang="zh-CN" altLang="en-US" dirty="0"/>
              <a:t>读取完毕的用时如下：</a:t>
            </a:r>
          </a:p>
        </p:txBody>
      </p:sp>
    </p:spTree>
    <p:extLst>
      <p:ext uri="{BB962C8B-B14F-4D97-AF65-F5344CB8AC3E}">
        <p14:creationId xmlns:p14="http://schemas.microsoft.com/office/powerpoint/2010/main" val="32867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451978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6D234BA-54E7-4B36-849E-C38650A3D9C2}"/>
              </a:ext>
            </a:extLst>
          </p:cNvPr>
          <p:cNvSpPr txBox="1"/>
          <p:nvPr/>
        </p:nvSpPr>
        <p:spPr>
          <a:xfrm>
            <a:off x="574717" y="1720840"/>
            <a:ext cx="116172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顺序读取的平均时间为</a:t>
            </a:r>
            <a:r>
              <a:rPr lang="en-US" altLang="zh-CN" dirty="0"/>
              <a:t>5.6s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个分段为</a:t>
            </a:r>
            <a:r>
              <a:rPr lang="en-US" altLang="zh-CN" dirty="0"/>
              <a:t>5.9s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分段达到</a:t>
            </a:r>
            <a:r>
              <a:rPr lang="en-US" altLang="zh-CN" dirty="0"/>
              <a:t>6.8s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分段高达</a:t>
            </a:r>
            <a:r>
              <a:rPr lang="en-US" altLang="zh-CN" dirty="0"/>
              <a:t>7.9s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分段的时间损耗为</a:t>
            </a:r>
            <a:r>
              <a:rPr lang="en-US" altLang="zh-CN" dirty="0"/>
              <a:t>5.3%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分段的时间损耗为</a:t>
            </a:r>
            <a:r>
              <a:rPr lang="en-US" altLang="zh-CN" dirty="0"/>
              <a:t>23.2%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可见，分段对效率存在一定损耗。二分段的损耗很小，当读取</a:t>
            </a:r>
            <a:r>
              <a:rPr lang="en-US" altLang="zh-CN" dirty="0"/>
              <a:t>1G</a:t>
            </a:r>
            <a:r>
              <a:rPr lang="zh-CN" altLang="en-US" dirty="0"/>
              <a:t>以下文件时，理论上会消耗小于</a:t>
            </a:r>
            <a:r>
              <a:rPr lang="en-US" altLang="zh-CN" dirty="0"/>
              <a:t>0.3ms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分段耗时的原因分析：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、陷入系统调用的损耗。每多分一段，读取时，就要多进行一次内核陷入。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、分段会频繁刷新缓冲区。当我们读取的片段不连续时，缓冲的后续文件内容将变得无用。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结论：为了能够实现打包文件冗余空间的利用和效率的平衡，应该采用分</a:t>
            </a:r>
            <a:r>
              <a:rPr lang="en-US" altLang="zh-CN" dirty="0"/>
              <a:t>2</a:t>
            </a:r>
            <a:r>
              <a:rPr lang="zh-CN" altLang="en-US" dirty="0"/>
              <a:t>段的方式。在效率有要求时，不分段。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17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451978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D8C40E5-FCDE-46E6-B4E5-9DBD493F982D}"/>
              </a:ext>
            </a:extLst>
          </p:cNvPr>
          <p:cNvSpPr/>
          <p:nvPr/>
        </p:nvSpPr>
        <p:spPr>
          <a:xfrm>
            <a:off x="1717229" y="1117049"/>
            <a:ext cx="2781300" cy="49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5AC6FE6-C23D-464D-A487-7090C55A931F}"/>
              </a:ext>
            </a:extLst>
          </p:cNvPr>
          <p:cNvSpPr/>
          <p:nvPr/>
        </p:nvSpPr>
        <p:spPr>
          <a:xfrm>
            <a:off x="4498529" y="1117049"/>
            <a:ext cx="1134322" cy="496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81B205-8BB3-41A8-A8E2-ADDE5FB1E21B}"/>
              </a:ext>
            </a:extLst>
          </p:cNvPr>
          <p:cNvSpPr/>
          <p:nvPr/>
        </p:nvSpPr>
        <p:spPr>
          <a:xfrm>
            <a:off x="582907" y="1117049"/>
            <a:ext cx="1134322" cy="4965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2F6DD8-876B-47DA-B11E-AC3CB86A1AAB}"/>
              </a:ext>
            </a:extLst>
          </p:cNvPr>
          <p:cNvSpPr txBox="1"/>
          <p:nvPr/>
        </p:nvSpPr>
        <p:spPr>
          <a:xfrm>
            <a:off x="8900932" y="2965380"/>
            <a:ext cx="2228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文件信息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FPakFile</a:t>
            </a:r>
            <a:r>
              <a:rPr lang="en-US" altLang="zh-CN" dirty="0"/>
              <a:t> -&gt; </a:t>
            </a:r>
            <a:r>
              <a:rPr lang="zh-CN" altLang="en-US" dirty="0"/>
              <a:t>文件索引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FileBlock</a:t>
            </a:r>
            <a:r>
              <a:rPr lang="en-US" altLang="zh-CN" dirty="0"/>
              <a:t> -&gt; </a:t>
            </a:r>
            <a:r>
              <a:rPr lang="zh-CN" altLang="en-US" dirty="0"/>
              <a:t>文件内容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B90260-56F8-4E1F-9182-FAA53AD5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6" y="2027418"/>
            <a:ext cx="8098678" cy="48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451978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2F2C999-B083-4264-94E8-FA8757A0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18" y="845229"/>
            <a:ext cx="5588425" cy="56067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EEB66E-5743-4E86-82A2-1986ED9D214D}"/>
              </a:ext>
            </a:extLst>
          </p:cNvPr>
          <p:cNvSpPr txBox="1"/>
          <p:nvPr/>
        </p:nvSpPr>
        <p:spPr>
          <a:xfrm>
            <a:off x="2824223" y="6309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创建文件流程图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AC0B55-9E67-40A1-BE9E-C45F0F6D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44" y="922635"/>
            <a:ext cx="3072814" cy="47095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99548C-09ED-40C6-91F1-E254F26F6119}"/>
              </a:ext>
            </a:extLst>
          </p:cNvPr>
          <p:cNvSpPr txBox="1"/>
          <p:nvPr/>
        </p:nvSpPr>
        <p:spPr>
          <a:xfrm>
            <a:off x="8412648" y="6309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读取文件流程图</a:t>
            </a:r>
          </a:p>
        </p:txBody>
      </p:sp>
    </p:spTree>
    <p:extLst>
      <p:ext uri="{BB962C8B-B14F-4D97-AF65-F5344CB8AC3E}">
        <p14:creationId xmlns:p14="http://schemas.microsoft.com/office/powerpoint/2010/main" val="313035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451978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blog.chinaunix.net/photo/97771_100603155417.png">
            <a:extLst>
              <a:ext uri="{FF2B5EF4-FFF2-40B4-BE49-F238E27FC236}">
                <a16:creationId xmlns:a16="http://schemas.microsoft.com/office/drawing/2014/main" id="{8007D204-74EE-4422-850C-7BF5A096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" y="180975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blog.chinaunix.net/photo/97771_100603155429.png">
            <a:extLst>
              <a:ext uri="{FF2B5EF4-FFF2-40B4-BE49-F238E27FC236}">
                <a16:creationId xmlns:a16="http://schemas.microsoft.com/office/drawing/2014/main" id="{FB92A536-9DC2-4E1D-B13D-0EC09A02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34" y="180975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blog.chinaunix.net/photo/97771_100603155447.png">
            <a:extLst>
              <a:ext uri="{FF2B5EF4-FFF2-40B4-BE49-F238E27FC236}">
                <a16:creationId xmlns:a16="http://schemas.microsoft.com/office/drawing/2014/main" id="{B5233125-965F-407E-A5FA-2B8DB465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6" y="172586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4A971F-69C1-4913-BB90-52CF094BA1DC}"/>
              </a:ext>
            </a:extLst>
          </p:cNvPr>
          <p:cNvSpPr txBox="1"/>
          <p:nvPr/>
        </p:nvSpPr>
        <p:spPr>
          <a:xfrm>
            <a:off x="552214" y="1152381"/>
            <a:ext cx="202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UA4:GZIP</a:t>
            </a:r>
            <a:r>
              <a:rPr lang="zh-CN" altLang="en-US" dirty="0"/>
              <a:t>、</a:t>
            </a:r>
            <a:r>
              <a:rPr lang="en-US" altLang="zh-CN" dirty="0"/>
              <a:t>ZLIB</a:t>
            </a:r>
          </a:p>
          <a:p>
            <a:r>
              <a:rPr lang="en-US" altLang="zh-CN" dirty="0"/>
              <a:t>MPQ</a:t>
            </a:r>
            <a:r>
              <a:rPr lang="zh-CN" altLang="en-US" dirty="0"/>
              <a:t>：</a:t>
            </a:r>
            <a:r>
              <a:rPr lang="en-US" altLang="zh-CN" dirty="0"/>
              <a:t>BZIP2</a:t>
            </a:r>
            <a:r>
              <a:rPr lang="zh-CN" altLang="en-US" dirty="0"/>
              <a:t>、</a:t>
            </a:r>
            <a:r>
              <a:rPr lang="en-US" altLang="zh-CN" dirty="0"/>
              <a:t>ZLIB</a:t>
            </a:r>
          </a:p>
        </p:txBody>
      </p:sp>
    </p:spTree>
    <p:extLst>
      <p:ext uri="{BB962C8B-B14F-4D97-AF65-F5344CB8AC3E}">
        <p14:creationId xmlns:p14="http://schemas.microsoft.com/office/powerpoint/2010/main" val="127460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503891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70FCFB3-7246-4D10-A33C-8385F3A2E8EE}"/>
              </a:ext>
            </a:extLst>
          </p:cNvPr>
          <p:cNvSpPr txBox="1"/>
          <p:nvPr/>
        </p:nvSpPr>
        <p:spPr>
          <a:xfrm>
            <a:off x="1316524" y="1287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断点续传：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473F6B-C253-4654-968C-66BECC62A2FB}"/>
              </a:ext>
            </a:extLst>
          </p:cNvPr>
          <p:cNvSpPr txBox="1"/>
          <p:nvPr/>
        </p:nvSpPr>
        <p:spPr>
          <a:xfrm>
            <a:off x="1316524" y="2115038"/>
            <a:ext cx="787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包内文件的断点续传：</a:t>
            </a:r>
            <a:r>
              <a:rPr lang="en-US" altLang="zh-CN" dirty="0" err="1"/>
              <a:t>PakEntry</a:t>
            </a:r>
            <a:r>
              <a:rPr lang="zh-CN" altLang="en-US" dirty="0"/>
              <a:t>具有</a:t>
            </a:r>
            <a:r>
              <a:rPr lang="en-US" altLang="zh-CN" dirty="0" err="1"/>
              <a:t>NormalFlag</a:t>
            </a:r>
            <a:r>
              <a:rPr lang="zh-CN" altLang="en-US" dirty="0"/>
              <a:t>、</a:t>
            </a:r>
            <a:r>
              <a:rPr lang="en-US" altLang="zh-CN" dirty="0" err="1"/>
              <a:t>DownloadFlag</a:t>
            </a:r>
            <a:r>
              <a:rPr lang="zh-CN" altLang="en-US" dirty="0"/>
              <a:t>等种标识。</a:t>
            </a:r>
            <a:endParaRPr lang="en-US" altLang="zh-CN" dirty="0"/>
          </a:p>
          <a:p>
            <a:r>
              <a:rPr lang="en-US" altLang="zh-CN" dirty="0"/>
              <a:t>		         </a:t>
            </a:r>
            <a:r>
              <a:rPr lang="en-US" altLang="zh-CN" dirty="0" err="1"/>
              <a:t>NormalFlag</a:t>
            </a:r>
            <a:r>
              <a:rPr lang="zh-CN" altLang="en-US" dirty="0"/>
              <a:t>，</a:t>
            </a:r>
            <a:r>
              <a:rPr lang="en-US" altLang="zh-CN" dirty="0" err="1"/>
              <a:t>compressSize</a:t>
            </a:r>
            <a:r>
              <a:rPr lang="zh-CN" altLang="en-US" dirty="0"/>
              <a:t>表示文件所占大小。</a:t>
            </a:r>
            <a:endParaRPr lang="en-US" altLang="zh-CN" dirty="0"/>
          </a:p>
          <a:p>
            <a:r>
              <a:rPr lang="en-US" altLang="zh-CN" dirty="0"/>
              <a:t>                                            </a:t>
            </a:r>
            <a:r>
              <a:rPr lang="en-US" altLang="zh-CN" dirty="0" err="1"/>
              <a:t>DownloadFlag</a:t>
            </a:r>
            <a:r>
              <a:rPr lang="zh-CN" altLang="en-US" dirty="0"/>
              <a:t>，</a:t>
            </a:r>
            <a:r>
              <a:rPr lang="en-US" altLang="zh-CN" dirty="0" err="1"/>
              <a:t>compressSize</a:t>
            </a:r>
            <a:r>
              <a:rPr lang="zh-CN" altLang="en-US" dirty="0"/>
              <a:t>表示已写入的文件大小。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97824F-9E30-4B04-A01F-E9071F20A021}"/>
              </a:ext>
            </a:extLst>
          </p:cNvPr>
          <p:cNvSpPr txBox="1"/>
          <p:nvPr/>
        </p:nvSpPr>
        <p:spPr>
          <a:xfrm>
            <a:off x="1316524" y="3806518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包外文件的断点续传：文件被命名为</a:t>
            </a:r>
            <a:r>
              <a:rPr lang="en-US" altLang="zh-CN" dirty="0"/>
              <a:t> .downloading</a:t>
            </a:r>
            <a:r>
              <a:rPr lang="zh-CN" altLang="en-US" dirty="0"/>
              <a:t>后缀。</a:t>
            </a:r>
            <a:endParaRPr lang="en-US" altLang="zh-CN" dirty="0"/>
          </a:p>
          <a:p>
            <a:r>
              <a:rPr lang="en-US" altLang="zh-CN" dirty="0"/>
              <a:t>		         </a:t>
            </a:r>
            <a:r>
              <a:rPr lang="zh-CN" altLang="en-US" dirty="0"/>
              <a:t>中断下载时，文件的总大小，</a:t>
            </a:r>
            <a:r>
              <a:rPr lang="en-US" altLang="zh-CN" dirty="0"/>
              <a:t>MD5</a:t>
            </a:r>
            <a:r>
              <a:rPr lang="zh-CN" altLang="en-US" dirty="0"/>
              <a:t>等信息会被序列化进文件。</a:t>
            </a:r>
            <a:endParaRPr lang="en-US" altLang="zh-CN" dirty="0"/>
          </a:p>
          <a:p>
            <a:r>
              <a:rPr lang="en-US" altLang="zh-CN" dirty="0"/>
              <a:t>		         </a:t>
            </a:r>
            <a:r>
              <a:rPr lang="zh-CN" altLang="en-US" dirty="0"/>
              <a:t>下次重启时，读取信息，还原下载环境。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4C8708-07EF-4D77-A1F5-2BEDD06389F5}"/>
              </a:ext>
            </a:extLst>
          </p:cNvPr>
          <p:cNvSpPr/>
          <p:nvPr/>
        </p:nvSpPr>
        <p:spPr>
          <a:xfrm>
            <a:off x="3092853" y="4981455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813453-DA71-48EA-9BCF-2F934086EFB4}"/>
              </a:ext>
            </a:extLst>
          </p:cNvPr>
          <p:cNvSpPr/>
          <p:nvPr/>
        </p:nvSpPr>
        <p:spPr>
          <a:xfrm>
            <a:off x="1566755" y="4981455"/>
            <a:ext cx="1526098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已下载信息</a:t>
            </a:r>
          </a:p>
        </p:txBody>
      </p:sp>
    </p:spTree>
    <p:extLst>
      <p:ext uri="{BB962C8B-B14F-4D97-AF65-F5344CB8AC3E}">
        <p14:creationId xmlns:p14="http://schemas.microsoft.com/office/powerpoint/2010/main" val="165507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503891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1A5AB90-BFF3-4331-A888-4900CF9BF8A5}"/>
              </a:ext>
            </a:extLst>
          </p:cNvPr>
          <p:cNvSpPr/>
          <p:nvPr/>
        </p:nvSpPr>
        <p:spPr>
          <a:xfrm>
            <a:off x="272310" y="1867673"/>
            <a:ext cx="94642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for(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： </a:t>
            </a:r>
            <a:r>
              <a:rPr lang="en-US" altLang="zh-CN" dirty="0" err="1">
                <a:latin typeface="Consolas" panose="020B0609020204030204" pitchFamily="49" charset="0"/>
              </a:rPr>
              <a:t>arrList</a:t>
            </a:r>
            <a:r>
              <a:rPr lang="en-US" altLang="zh-CN" dirty="0">
                <a:latin typeface="Consolas" panose="020B0609020204030204" pitchFamily="49" charset="0"/>
              </a:rPr>
              <a:t>):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pos = Compare(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fileName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[md5],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[size]);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if(pos == -1):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CreateEntry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fileName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taskList.PushBack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fileName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else if(pos != size):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taskList.PushBack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fileName</a:t>
            </a:r>
            <a:r>
              <a:rPr lang="en-US" altLang="zh-CN" dirty="0">
                <a:latin typeface="Consolas" panose="020B0609020204030204" pitchFamily="49" charset="0"/>
              </a:rPr>
              <a:t>], pos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 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6D0CEA-0EF0-4FFD-8772-FB99544814F9}"/>
              </a:ext>
            </a:extLst>
          </p:cNvPr>
          <p:cNvSpPr txBox="1"/>
          <p:nvPr/>
        </p:nvSpPr>
        <p:spPr>
          <a:xfrm>
            <a:off x="1069039" y="1297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创建下载任务：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E1FD95-2CFB-46CA-81CA-36B78FB2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836" y="1160366"/>
            <a:ext cx="5314950" cy="53435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7F0EA4F-71DD-42E2-8A78-1CB73C359DC1}"/>
              </a:ext>
            </a:extLst>
          </p:cNvPr>
          <p:cNvSpPr txBox="1"/>
          <p:nvPr/>
        </p:nvSpPr>
        <p:spPr>
          <a:xfrm>
            <a:off x="7512754" y="4431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任务下载：</a:t>
            </a:r>
          </a:p>
        </p:txBody>
      </p:sp>
    </p:spTree>
    <p:extLst>
      <p:ext uri="{BB962C8B-B14F-4D97-AF65-F5344CB8AC3E}">
        <p14:creationId xmlns:p14="http://schemas.microsoft.com/office/powerpoint/2010/main" val="402852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实验结果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实验结果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511165" y="6503891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94CA5F3-5052-4D2D-90C1-7F912DC28BF7}"/>
              </a:ext>
            </a:extLst>
          </p:cNvPr>
          <p:cNvSpPr txBox="1"/>
          <p:nvPr/>
        </p:nvSpPr>
        <p:spPr>
          <a:xfrm>
            <a:off x="1121715" y="1287967"/>
            <a:ext cx="1007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实验方法：部署了</a:t>
            </a:r>
            <a:r>
              <a:rPr lang="en-US" altLang="zh-CN" dirty="0"/>
              <a:t>500</a:t>
            </a:r>
            <a:r>
              <a:rPr lang="zh-CN" altLang="en-US" dirty="0"/>
              <a:t>个</a:t>
            </a:r>
            <a:r>
              <a:rPr lang="en-US" altLang="zh-CN" dirty="0"/>
              <a:t>1M-1.5Md</a:t>
            </a:r>
            <a:r>
              <a:rPr lang="zh-CN" altLang="en-US" dirty="0"/>
              <a:t>的文件，用来作为下载任务。分别测试直接落地到包，和下载到</a:t>
            </a:r>
            <a:endParaRPr lang="en-US" altLang="zh-CN" dirty="0"/>
          </a:p>
          <a:p>
            <a:r>
              <a:rPr lang="zh-CN" altLang="en-US" dirty="0"/>
              <a:t>本地，再合并到包文件这两种情况的耗时。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实验场景：内部局域网，</a:t>
            </a:r>
            <a:r>
              <a:rPr lang="en-US" altLang="zh-CN" dirty="0"/>
              <a:t>PC</a:t>
            </a:r>
            <a:r>
              <a:rPr lang="zh-CN" altLang="en-US" dirty="0"/>
              <a:t>机，机械硬盘。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280FB4A-E299-4AD8-9B68-31DCD02FE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19348"/>
              </p:ext>
            </p:extLst>
          </p:nvPr>
        </p:nvGraphicFramePr>
        <p:xfrm>
          <a:off x="1623060" y="305775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8451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0909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8456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72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直接落地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50s-70s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下载再合并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50s-70s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60s + 9.2s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5898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BE8A78D-58C0-4086-A79D-6A9F1C67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99236"/>
              </p:ext>
            </p:extLst>
          </p:nvPr>
        </p:nvGraphicFramePr>
        <p:xfrm>
          <a:off x="1623060" y="539137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8451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0909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8456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6872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直接落地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10.387s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10.387s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下载再合并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9.897s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10.530s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20.527s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5898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6A74DFA-E999-452E-ADD2-9ED75E701CD0}"/>
              </a:ext>
            </a:extLst>
          </p:cNvPr>
          <p:cNvSpPr/>
          <p:nvPr/>
        </p:nvSpPr>
        <p:spPr>
          <a:xfrm>
            <a:off x="1206033" y="4739728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实验场景：本机，</a:t>
            </a:r>
            <a:r>
              <a:rPr lang="en-US" altLang="zh-CN" dirty="0"/>
              <a:t>PC</a:t>
            </a:r>
            <a:r>
              <a:rPr lang="zh-CN" altLang="en-US" dirty="0"/>
              <a:t>机，机械硬盘。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47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70" y="610"/>
            <a:ext cx="5138014" cy="68567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9028" y="454705"/>
            <a:ext cx="4034972" cy="5805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211355">
            <a:off x="7505775" y="6128126"/>
            <a:ext cx="362707" cy="362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7988" y="2063674"/>
            <a:ext cx="3518107" cy="832390"/>
            <a:chOff x="1034375" y="4738725"/>
            <a:chExt cx="3518107" cy="832390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2186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单个包过大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517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当单个包多大时，处理冗余的效率就会降低。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对于多大的包应该进行分包处理。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7988" y="3155949"/>
            <a:ext cx="3518107" cy="601557"/>
            <a:chOff x="1034375" y="4738725"/>
            <a:chExt cx="3518107" cy="601557"/>
          </a:xfrm>
        </p:grpSpPr>
        <p:sp>
          <p:nvSpPr>
            <p:cNvPr id="14" name="标题 9"/>
            <p:cNvSpPr txBox="1"/>
            <p:nvPr/>
          </p:nvSpPr>
          <p:spPr>
            <a:xfrm>
              <a:off x="1034376" y="4738725"/>
              <a:ext cx="3291286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Loader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之间的优先级不能自由切换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287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应该提供一类提供各种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Loader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之间的优先级的灵活切换。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7988" y="4248223"/>
            <a:ext cx="4113628" cy="1294055"/>
            <a:chOff x="1034375" y="4738725"/>
            <a:chExt cx="4113628" cy="1294055"/>
          </a:xfrm>
        </p:grpSpPr>
        <p:sp>
          <p:nvSpPr>
            <p:cNvPr id="17" name="标题 9"/>
            <p:cNvSpPr txBox="1"/>
            <p:nvPr/>
          </p:nvSpPr>
          <p:spPr>
            <a:xfrm>
              <a:off x="1034376" y="4738725"/>
              <a:ext cx="411362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处理冗余时，需要临时占用双倍的磁盘空间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4375" y="5053216"/>
              <a:ext cx="3518107" cy="979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处理冗余可以在包内移动文件，或者在包外新建一个包，进行文件重新读取排序重写。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第一种方法，因为分块的原因，时间复杂度会达到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4N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的平方。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第二种方法，会多占用一定的空间。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3" t="13793"/>
          <a:stretch>
            <a:fillRect/>
          </a:stretch>
        </p:blipFill>
        <p:spPr>
          <a:xfrm>
            <a:off x="0" y="8888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9" t="51051" r="18232"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434521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0490" y="2507624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实现方案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9631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包格式实现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0490" y="449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实验结果与展望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项目介绍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77155" y="1813156"/>
            <a:ext cx="3784600" cy="3030220"/>
            <a:chOff x="7033" y="2920"/>
            <a:chExt cx="4836" cy="3937"/>
          </a:xfrm>
        </p:grpSpPr>
        <p:sp>
          <p:nvSpPr>
            <p:cNvPr id="36" name="椭圆 35"/>
            <p:cNvSpPr/>
            <p:nvPr/>
          </p:nvSpPr>
          <p:spPr>
            <a:xfrm>
              <a:off x="7607" y="2920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380" y="2920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607" y="4713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0" y="4719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任意多边形 53"/>
            <p:cNvSpPr/>
            <p:nvPr/>
          </p:nvSpPr>
          <p:spPr>
            <a:xfrm>
              <a:off x="10843" y="3360"/>
              <a:ext cx="1027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1" name="任意多边形 54"/>
            <p:cNvSpPr/>
            <p:nvPr/>
          </p:nvSpPr>
          <p:spPr>
            <a:xfrm flipV="1">
              <a:off x="10843" y="6363"/>
              <a:ext cx="1027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2" name="任意多边形 63"/>
            <p:cNvSpPr/>
            <p:nvPr/>
          </p:nvSpPr>
          <p:spPr>
            <a:xfrm flipH="1">
              <a:off x="7033" y="3360"/>
              <a:ext cx="1130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3" name="任意多边形 64"/>
            <p:cNvSpPr/>
            <p:nvPr/>
          </p:nvSpPr>
          <p:spPr>
            <a:xfrm flipH="1" flipV="1">
              <a:off x="7033" y="6363"/>
              <a:ext cx="1130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仿宋" panose="02010609060101010101" charset="-122"/>
                <a:cs typeface="仿宋" panose="02010609060101010101" charset="-122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159245" y="2005965"/>
            <a:ext cx="2495086" cy="686339"/>
            <a:chOff x="810699" y="4520981"/>
            <a:chExt cx="2495086" cy="686339"/>
          </a:xfrm>
        </p:grpSpPr>
        <p:sp>
          <p:nvSpPr>
            <p:cNvPr id="17" name="文本框 16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具有打包格式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10699" y="4911533"/>
              <a:ext cx="2495086" cy="29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实现一种打包格式存储文件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9245" y="3925570"/>
            <a:ext cx="2495086" cy="686339"/>
            <a:chOff x="810699" y="4520981"/>
            <a:chExt cx="2495086" cy="686339"/>
          </a:xfrm>
        </p:grpSpPr>
        <p:sp>
          <p:nvSpPr>
            <p:cNvPr id="9" name="文本框 8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支持压缩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10699" y="4911533"/>
              <a:ext cx="2495086" cy="29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包内的文件支持压缩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4580" y="2006600"/>
            <a:ext cx="2495086" cy="686339"/>
            <a:chOff x="810699" y="4520981"/>
            <a:chExt cx="2495086" cy="686339"/>
          </a:xfrm>
        </p:grpSpPr>
        <p:sp>
          <p:nvSpPr>
            <p:cNvPr id="13" name="文本框 12"/>
            <p:cNvSpPr txBox="1"/>
            <p:nvPr/>
          </p:nvSpPr>
          <p:spPr>
            <a:xfrm>
              <a:off x="1194874" y="4520981"/>
              <a:ext cx="1542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支持续传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10699" y="4911533"/>
              <a:ext cx="2495086" cy="295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下载时，支持续传功能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84580" y="3926205"/>
            <a:ext cx="2495086" cy="917171"/>
            <a:chOff x="810699" y="4520981"/>
            <a:chExt cx="2495086" cy="917171"/>
          </a:xfrm>
        </p:grpSpPr>
        <p:sp>
          <p:nvSpPr>
            <p:cNvPr id="19" name="文本框 18"/>
            <p:cNvSpPr txBox="1"/>
            <p:nvPr/>
          </p:nvSpPr>
          <p:spPr>
            <a:xfrm>
              <a:off x="1063332" y="4520981"/>
              <a:ext cx="1926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下载直接落地到包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699" y="4911533"/>
              <a:ext cx="2495086" cy="526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下载时，直接写进包文件，而不是下载到别处再进行合并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实现方案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实现方案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8CF0305-FA03-4558-B225-D5E3EFE7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9" y="1043590"/>
            <a:ext cx="10341581" cy="5009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07C3D86-009D-4646-9DC7-D27991D6D152}"/>
              </a:ext>
            </a:extLst>
          </p:cNvPr>
          <p:cNvSpPr/>
          <p:nvPr/>
        </p:nvSpPr>
        <p:spPr>
          <a:xfrm>
            <a:off x="1934098" y="1762072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6A9A76-E070-46E4-A2E2-7950F0F45F31}"/>
              </a:ext>
            </a:extLst>
          </p:cNvPr>
          <p:cNvSpPr/>
          <p:nvPr/>
        </p:nvSpPr>
        <p:spPr>
          <a:xfrm>
            <a:off x="4715398" y="1762072"/>
            <a:ext cx="1134322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D6CD7F-666E-45F7-82F7-235C0F74A580}"/>
              </a:ext>
            </a:extLst>
          </p:cNvPr>
          <p:cNvSpPr/>
          <p:nvPr/>
        </p:nvSpPr>
        <p:spPr>
          <a:xfrm>
            <a:off x="5849720" y="1762072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A029F6-1613-4ABC-9735-6D8340FABDFA}"/>
              </a:ext>
            </a:extLst>
          </p:cNvPr>
          <p:cNvSpPr txBox="1"/>
          <p:nvPr/>
        </p:nvSpPr>
        <p:spPr>
          <a:xfrm>
            <a:off x="829566" y="13927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虚幻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78733C-1F03-4306-8EAB-F4CC3C5C6F6D}"/>
              </a:ext>
            </a:extLst>
          </p:cNvPr>
          <p:cNvSpPr txBox="1"/>
          <p:nvPr/>
        </p:nvSpPr>
        <p:spPr>
          <a:xfrm>
            <a:off x="7864031" y="1700457"/>
            <a:ext cx="422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文件信息：</a:t>
            </a:r>
            <a:endParaRPr lang="en-US" altLang="zh-CN" dirty="0"/>
          </a:p>
          <a:p>
            <a:r>
              <a:rPr lang="en-US" altLang="zh-CN" dirty="0"/>
              <a:t>Magic</a:t>
            </a:r>
            <a:r>
              <a:rPr lang="zh-CN" altLang="en-US" dirty="0"/>
              <a:t>、</a:t>
            </a:r>
            <a:r>
              <a:rPr lang="en-US" altLang="zh-CN" dirty="0"/>
              <a:t>Version</a:t>
            </a:r>
            <a:r>
              <a:rPr lang="zh-CN" altLang="en-US" dirty="0"/>
              <a:t>、</a:t>
            </a:r>
            <a:r>
              <a:rPr lang="en-US" altLang="zh-CN" dirty="0" err="1"/>
              <a:t>IndexOffset</a:t>
            </a:r>
            <a:r>
              <a:rPr lang="zh-CN" altLang="en-US" dirty="0"/>
              <a:t>、</a:t>
            </a:r>
            <a:r>
              <a:rPr lang="en-US" altLang="zh-CN" dirty="0" err="1"/>
              <a:t>IndexSize</a:t>
            </a:r>
            <a:r>
              <a:rPr lang="zh-CN" altLang="en-US" dirty="0"/>
              <a:t>、</a:t>
            </a:r>
            <a:r>
              <a:rPr lang="en-US" altLang="zh-CN" dirty="0" err="1"/>
              <a:t>IndexHash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7A4FF1-F965-450D-BABB-541C147C5102}"/>
              </a:ext>
            </a:extLst>
          </p:cNvPr>
          <p:cNvSpPr/>
          <p:nvPr/>
        </p:nvSpPr>
        <p:spPr>
          <a:xfrm>
            <a:off x="3033679" y="3271303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A8404E-17BF-4D76-A98F-DE19B17CF471}"/>
              </a:ext>
            </a:extLst>
          </p:cNvPr>
          <p:cNvSpPr/>
          <p:nvPr/>
        </p:nvSpPr>
        <p:spPr>
          <a:xfrm>
            <a:off x="5814979" y="3271303"/>
            <a:ext cx="966647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HetTab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4E6702-D0A8-43C9-937E-F5CAA99D2BCB}"/>
              </a:ext>
            </a:extLst>
          </p:cNvPr>
          <p:cNvSpPr/>
          <p:nvPr/>
        </p:nvSpPr>
        <p:spPr>
          <a:xfrm>
            <a:off x="1934098" y="3271303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79CEAE-B75C-4FC2-A080-967505139BEE}"/>
              </a:ext>
            </a:extLst>
          </p:cNvPr>
          <p:cNvSpPr/>
          <p:nvPr/>
        </p:nvSpPr>
        <p:spPr>
          <a:xfrm>
            <a:off x="6781626" y="3271303"/>
            <a:ext cx="1079500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HashTab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993AB4-E050-425E-829E-8713028C95B1}"/>
              </a:ext>
            </a:extLst>
          </p:cNvPr>
          <p:cNvSpPr txBox="1"/>
          <p:nvPr/>
        </p:nvSpPr>
        <p:spPr>
          <a:xfrm>
            <a:off x="819150" y="276048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暴雪</a:t>
            </a:r>
            <a:r>
              <a:rPr lang="en-US" altLang="zh-CN" dirty="0"/>
              <a:t>MPQ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D8C40E5-FCDE-46E6-B4E5-9DBD493F982D}"/>
              </a:ext>
            </a:extLst>
          </p:cNvPr>
          <p:cNvSpPr/>
          <p:nvPr/>
        </p:nvSpPr>
        <p:spPr>
          <a:xfrm>
            <a:off x="3068420" y="4811252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5AC6FE6-C23D-464D-A487-7090C55A931F}"/>
              </a:ext>
            </a:extLst>
          </p:cNvPr>
          <p:cNvSpPr/>
          <p:nvPr/>
        </p:nvSpPr>
        <p:spPr>
          <a:xfrm>
            <a:off x="5849720" y="4811252"/>
            <a:ext cx="1134322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81B205-8BB3-41A8-A8E2-ADDE5FB1E21B}"/>
              </a:ext>
            </a:extLst>
          </p:cNvPr>
          <p:cNvSpPr/>
          <p:nvPr/>
        </p:nvSpPr>
        <p:spPr>
          <a:xfrm>
            <a:off x="1934098" y="4811252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9C2BCB-5D44-44F2-9836-34CD45D272B6}"/>
              </a:ext>
            </a:extLst>
          </p:cNvPr>
          <p:cNvSpPr txBox="1"/>
          <p:nvPr/>
        </p:nvSpPr>
        <p:spPr>
          <a:xfrm>
            <a:off x="814541" y="4269713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CryEngine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6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包格式的实现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F173DC5-D45E-4A86-9A9D-C95023FC2FF5}"/>
              </a:ext>
            </a:extLst>
          </p:cNvPr>
          <p:cNvSpPr txBox="1"/>
          <p:nvPr/>
        </p:nvSpPr>
        <p:spPr>
          <a:xfrm>
            <a:off x="1316524" y="3833549"/>
            <a:ext cx="10035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CRC32</a:t>
            </a:r>
            <a:r>
              <a:rPr lang="zh-CN" altLang="en-US" dirty="0"/>
              <a:t>具有简单的计算方式和计算结果。虽然地址域和安全性都不高，但是速度快，消耗少。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对于游戏中文件内容或者索引的散列，</a:t>
            </a:r>
            <a:r>
              <a:rPr lang="en-US" altLang="zh-CN" dirty="0"/>
              <a:t>2^128</a:t>
            </a:r>
            <a:r>
              <a:rPr lang="zh-CN" altLang="en-US" dirty="0"/>
              <a:t>次方的地址域已经足够大，</a:t>
            </a:r>
            <a:r>
              <a:rPr lang="en-US" altLang="zh-CN" dirty="0"/>
              <a:t>MD5</a:t>
            </a:r>
            <a:r>
              <a:rPr lang="zh-CN" altLang="en-US" dirty="0"/>
              <a:t>的表现要优于</a:t>
            </a:r>
            <a:r>
              <a:rPr lang="en-US" altLang="zh-CN" dirty="0"/>
              <a:t>SHA1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SHA2</a:t>
            </a:r>
            <a:r>
              <a:rPr lang="zh-CN" altLang="en-US" dirty="0"/>
              <a:t>（</a:t>
            </a:r>
            <a:r>
              <a:rPr lang="en-US" altLang="zh-CN" dirty="0"/>
              <a:t>SHA256</a:t>
            </a:r>
            <a:r>
              <a:rPr lang="zh-CN" altLang="en-US" dirty="0"/>
              <a:t>、</a:t>
            </a:r>
            <a:r>
              <a:rPr lang="en-US" altLang="zh-CN" dirty="0"/>
              <a:t>SHA512</a:t>
            </a:r>
            <a:r>
              <a:rPr lang="zh-CN" altLang="en-US" dirty="0"/>
              <a:t>）函数族与</a:t>
            </a:r>
            <a:r>
              <a:rPr lang="en-US" altLang="zh-CN" dirty="0"/>
              <a:t>SHA1</a:t>
            </a:r>
            <a:r>
              <a:rPr lang="zh-CN" altLang="en-US" dirty="0"/>
              <a:t>相比具有更高的地址域与安全性，但是消耗也更大。</a:t>
            </a:r>
            <a:endParaRPr lang="en-US" altLang="zh-CN" dirty="0"/>
          </a:p>
          <a:p>
            <a:r>
              <a:rPr lang="zh-CN" altLang="en-US" dirty="0"/>
              <a:t>对于文件名哈希，简单就是最好的，</a:t>
            </a:r>
            <a:r>
              <a:rPr lang="en-US" altLang="zh-CN" dirty="0"/>
              <a:t>CRC32</a:t>
            </a:r>
            <a:r>
              <a:rPr lang="zh-CN" altLang="en-US" dirty="0"/>
              <a:t>足够胜任任务。</a:t>
            </a:r>
            <a:endParaRPr lang="en-US" altLang="zh-CN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859B63F-EDD8-4383-84EC-CD6C6D5D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98346"/>
              </p:ext>
            </p:extLst>
          </p:nvPr>
        </p:nvGraphicFramePr>
        <p:xfrm>
          <a:off x="1316524" y="1375343"/>
          <a:ext cx="89678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170">
                  <a:extLst>
                    <a:ext uri="{9D8B030D-6E8A-4147-A177-3AD203B41FA5}">
                      <a16:colId xmlns:a16="http://schemas.microsoft.com/office/drawing/2014/main" val="2092903670"/>
                    </a:ext>
                  </a:extLst>
                </a:gridCol>
                <a:gridCol w="2645545">
                  <a:extLst>
                    <a:ext uri="{9D8B030D-6E8A-4147-A177-3AD203B41FA5}">
                      <a16:colId xmlns:a16="http://schemas.microsoft.com/office/drawing/2014/main" val="3858287222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2240359741"/>
                    </a:ext>
                  </a:extLst>
                </a:gridCol>
                <a:gridCol w="2512381">
                  <a:extLst>
                    <a:ext uri="{9D8B030D-6E8A-4147-A177-3AD203B41FA5}">
                      <a16:colId xmlns:a16="http://schemas.microsoft.com/office/drawing/2014/main" val="279713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MD5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0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分组长度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6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摘要长度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160bit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循环计算次数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1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数据最大长度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无限制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2^64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8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83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849</Words>
  <Application>Microsoft Office PowerPoint</Application>
  <PresentationFormat>宽屏</PresentationFormat>
  <Paragraphs>188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Gill Sans</vt:lpstr>
      <vt:lpstr>等线</vt:lpstr>
      <vt:lpstr>仿宋</vt:lpstr>
      <vt:lpstr>Arial</vt:lpstr>
      <vt:lpstr>Calibri</vt:lpstr>
      <vt:lpstr>Calibri Light</vt:lpstr>
      <vt:lpstr>Consolas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王垣深</cp:lastModifiedBy>
  <cp:revision>78</cp:revision>
  <dcterms:created xsi:type="dcterms:W3CDTF">2018-07-10T18:03:00Z</dcterms:created>
  <dcterms:modified xsi:type="dcterms:W3CDTF">2019-08-07T06:39:49Z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