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C3738-FA50-4221-A203-59C1B31C1CB2}" type="datetimeFigureOut">
              <a:rPr lang="pt-BR" smtClean="0"/>
              <a:t>03/06/2023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9895F-5D75-45EA-A9DB-710B93459E59}" type="slidenum">
              <a:rPr lang="pt-BR" smtClean="0"/>
              <a:t>‹nº›</a:t>
            </a:fld>
            <a:endParaRPr lang="pt-BR"/>
          </a:p>
        </p:txBody>
      </p:sp>
    </p:spTree>
    <p:extLst>
      <p:ext uri="{BB962C8B-B14F-4D97-AF65-F5344CB8AC3E}">
        <p14:creationId xmlns:p14="http://schemas.microsoft.com/office/powerpoint/2010/main" val="199469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9</a:t>
            </a:fld>
            <a:endParaRPr lang="pt-BR"/>
          </a:p>
        </p:txBody>
      </p:sp>
    </p:spTree>
    <p:extLst>
      <p:ext uri="{BB962C8B-B14F-4D97-AF65-F5344CB8AC3E}">
        <p14:creationId xmlns:p14="http://schemas.microsoft.com/office/powerpoint/2010/main" val="3932779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18</a:t>
            </a:fld>
            <a:endParaRPr lang="pt-BR"/>
          </a:p>
        </p:txBody>
      </p:sp>
    </p:spTree>
    <p:extLst>
      <p:ext uri="{BB962C8B-B14F-4D97-AF65-F5344CB8AC3E}">
        <p14:creationId xmlns:p14="http://schemas.microsoft.com/office/powerpoint/2010/main" val="42305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19</a:t>
            </a:fld>
            <a:endParaRPr lang="pt-BR"/>
          </a:p>
        </p:txBody>
      </p:sp>
    </p:spTree>
    <p:extLst>
      <p:ext uri="{BB962C8B-B14F-4D97-AF65-F5344CB8AC3E}">
        <p14:creationId xmlns:p14="http://schemas.microsoft.com/office/powerpoint/2010/main" val="276134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10</a:t>
            </a:fld>
            <a:endParaRPr lang="pt-BR"/>
          </a:p>
        </p:txBody>
      </p:sp>
    </p:spTree>
    <p:extLst>
      <p:ext uri="{BB962C8B-B14F-4D97-AF65-F5344CB8AC3E}">
        <p14:creationId xmlns:p14="http://schemas.microsoft.com/office/powerpoint/2010/main" val="334734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11</a:t>
            </a:fld>
            <a:endParaRPr lang="pt-BR"/>
          </a:p>
        </p:txBody>
      </p:sp>
    </p:spTree>
    <p:extLst>
      <p:ext uri="{BB962C8B-B14F-4D97-AF65-F5344CB8AC3E}">
        <p14:creationId xmlns:p14="http://schemas.microsoft.com/office/powerpoint/2010/main" val="246443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12</a:t>
            </a:fld>
            <a:endParaRPr lang="pt-BR"/>
          </a:p>
        </p:txBody>
      </p:sp>
    </p:spTree>
    <p:extLst>
      <p:ext uri="{BB962C8B-B14F-4D97-AF65-F5344CB8AC3E}">
        <p14:creationId xmlns:p14="http://schemas.microsoft.com/office/powerpoint/2010/main" val="190038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13</a:t>
            </a:fld>
            <a:endParaRPr lang="pt-BR"/>
          </a:p>
        </p:txBody>
      </p:sp>
    </p:spTree>
    <p:extLst>
      <p:ext uri="{BB962C8B-B14F-4D97-AF65-F5344CB8AC3E}">
        <p14:creationId xmlns:p14="http://schemas.microsoft.com/office/powerpoint/2010/main" val="311574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14</a:t>
            </a:fld>
            <a:endParaRPr lang="pt-BR"/>
          </a:p>
        </p:txBody>
      </p:sp>
    </p:spTree>
    <p:extLst>
      <p:ext uri="{BB962C8B-B14F-4D97-AF65-F5344CB8AC3E}">
        <p14:creationId xmlns:p14="http://schemas.microsoft.com/office/powerpoint/2010/main" val="168160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15</a:t>
            </a:fld>
            <a:endParaRPr lang="pt-BR"/>
          </a:p>
        </p:txBody>
      </p:sp>
    </p:spTree>
    <p:extLst>
      <p:ext uri="{BB962C8B-B14F-4D97-AF65-F5344CB8AC3E}">
        <p14:creationId xmlns:p14="http://schemas.microsoft.com/office/powerpoint/2010/main" val="333724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16</a:t>
            </a:fld>
            <a:endParaRPr lang="pt-BR"/>
          </a:p>
        </p:txBody>
      </p:sp>
    </p:spTree>
    <p:extLst>
      <p:ext uri="{BB962C8B-B14F-4D97-AF65-F5344CB8AC3E}">
        <p14:creationId xmlns:p14="http://schemas.microsoft.com/office/powerpoint/2010/main" val="306879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C5AE003-C550-45B2-95E5-A76628CE30C9}" type="slidenum">
              <a:rPr lang="pt-BR" smtClean="0"/>
              <a:pPr/>
              <a:t>17</a:t>
            </a:fld>
            <a:endParaRPr lang="pt-BR"/>
          </a:p>
        </p:txBody>
      </p:sp>
    </p:spTree>
    <p:extLst>
      <p:ext uri="{BB962C8B-B14F-4D97-AF65-F5344CB8AC3E}">
        <p14:creationId xmlns:p14="http://schemas.microsoft.com/office/powerpoint/2010/main" val="12702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65DAAFA-C406-4620-95FE-7501E56E7842}" type="datetimeFigureOut">
              <a:rPr lang="pt-BR" smtClean="0"/>
              <a:t>03/06/2023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255202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65DAAFA-C406-4620-95FE-7501E56E7842}" type="datetimeFigureOut">
              <a:rPr lang="pt-BR" smtClean="0"/>
              <a:t>03/06/2023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40281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65DAAFA-C406-4620-95FE-7501E56E7842}" type="datetimeFigureOut">
              <a:rPr lang="pt-BR" smtClean="0"/>
              <a:t>03/06/2023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34013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65DAAFA-C406-4620-95FE-7501E56E7842}" type="datetimeFigureOut">
              <a:rPr lang="pt-BR" smtClean="0"/>
              <a:t>03/06/2023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94939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65DAAFA-C406-4620-95FE-7501E56E7842}" type="datetimeFigureOut">
              <a:rPr lang="pt-BR" smtClean="0"/>
              <a:t>03/06/2023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384690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65DAAFA-C406-4620-95FE-7501E56E7842}" type="datetimeFigureOut">
              <a:rPr lang="pt-BR" smtClean="0"/>
              <a:t>03/06/2023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177754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65DAAFA-C406-4620-95FE-7501E56E7842}" type="datetimeFigureOut">
              <a:rPr lang="pt-BR" smtClean="0"/>
              <a:t>03/06/2023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316579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65DAAFA-C406-4620-95FE-7501E56E7842}" type="datetimeFigureOut">
              <a:rPr lang="pt-BR" smtClean="0"/>
              <a:t>03/06/2023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196594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65DAAFA-C406-4620-95FE-7501E56E7842}" type="datetimeFigureOut">
              <a:rPr lang="pt-BR" smtClean="0"/>
              <a:t>03/06/2023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334695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65DAAFA-C406-4620-95FE-7501E56E7842}" type="datetimeFigureOut">
              <a:rPr lang="pt-BR" smtClean="0"/>
              <a:t>03/06/2023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213942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65DAAFA-C406-4620-95FE-7501E56E7842}" type="datetimeFigureOut">
              <a:rPr lang="pt-BR" smtClean="0"/>
              <a:t>03/06/2023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17B299D-11A0-4ADD-8AF8-7CCE7B326892}" type="slidenum">
              <a:rPr lang="pt-BR" smtClean="0"/>
              <a:t>‹nº›</a:t>
            </a:fld>
            <a:endParaRPr lang="pt-BR"/>
          </a:p>
        </p:txBody>
      </p:sp>
    </p:spTree>
    <p:extLst>
      <p:ext uri="{BB962C8B-B14F-4D97-AF65-F5344CB8AC3E}">
        <p14:creationId xmlns:p14="http://schemas.microsoft.com/office/powerpoint/2010/main" val="116700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DAAFA-C406-4620-95FE-7501E56E7842}" type="datetimeFigureOut">
              <a:rPr lang="pt-BR" smtClean="0"/>
              <a:t>03/06/2023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B299D-11A0-4ADD-8AF8-7CCE7B326892}" type="slidenum">
              <a:rPr lang="pt-BR" smtClean="0"/>
              <a:t>‹nº›</a:t>
            </a:fld>
            <a:endParaRPr lang="pt-BR"/>
          </a:p>
        </p:txBody>
      </p:sp>
    </p:spTree>
    <p:extLst>
      <p:ext uri="{BB962C8B-B14F-4D97-AF65-F5344CB8AC3E}">
        <p14:creationId xmlns:p14="http://schemas.microsoft.com/office/powerpoint/2010/main" val="31990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819049"/>
            <a:ext cx="9144000" cy="2387600"/>
          </a:xfrm>
          <a:solidFill>
            <a:schemeClr val="bg1"/>
          </a:solidFill>
        </p:spPr>
        <p:txBody>
          <a:bodyPr/>
          <a:lstStyle/>
          <a:p>
            <a:r>
              <a:rPr lang="pt-BR" dirty="0" smtClean="0">
                <a:solidFill>
                  <a:srgbClr val="002060"/>
                </a:solidFill>
              </a:rPr>
              <a:t>DESENVOLVIMENTO SUSTENTÁVEL</a:t>
            </a:r>
            <a:endParaRPr lang="pt-BR" dirty="0">
              <a:solidFill>
                <a:srgbClr val="002060"/>
              </a:solidFill>
            </a:endParaRPr>
          </a:p>
        </p:txBody>
      </p:sp>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85257" cy="1760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a:off x="8360229" y="5297714"/>
            <a:ext cx="2714171" cy="369332"/>
          </a:xfrm>
          <a:prstGeom prst="rect">
            <a:avLst/>
          </a:prstGeom>
          <a:solidFill>
            <a:srgbClr val="FFFFFF">
              <a:shade val="85000"/>
            </a:srgbClr>
          </a:solidFill>
        </p:spPr>
        <p:txBody>
          <a:bodyPr wrap="square" rtlCol="0">
            <a:spAutoFit/>
          </a:bodyPr>
          <a:lstStyle/>
          <a:p>
            <a:r>
              <a:rPr lang="pt-BR" dirty="0" smtClean="0"/>
              <a:t>estela.maria@ifmg.edu.br</a:t>
            </a:r>
            <a:endParaRPr lang="pt-BR" dirty="0"/>
          </a:p>
        </p:txBody>
      </p:sp>
    </p:spTree>
    <p:extLst>
      <p:ext uri="{BB962C8B-B14F-4D97-AF65-F5344CB8AC3E}">
        <p14:creationId xmlns:p14="http://schemas.microsoft.com/office/powerpoint/2010/main" val="63443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dirty="0">
              <a:solidFill>
                <a:srgbClr val="002060"/>
              </a:solidFill>
              <a:latin typeface="Arial" pitchFamily="34" charset="0"/>
              <a:cs typeface="Arial" pitchFamily="34" charset="0"/>
            </a:endParaRPr>
          </a:p>
        </p:txBody>
      </p:sp>
      <p:sp>
        <p:nvSpPr>
          <p:cNvPr id="4" name="CaixaDeTexto 3"/>
          <p:cNvSpPr txBox="1"/>
          <p:nvPr/>
        </p:nvSpPr>
        <p:spPr>
          <a:xfrm>
            <a:off x="304801" y="1237128"/>
            <a:ext cx="11509828" cy="4568302"/>
          </a:xfrm>
          <a:prstGeom prst="rect">
            <a:avLst/>
          </a:prstGeom>
          <a:solidFill>
            <a:srgbClr val="FFFFFF">
              <a:shade val="85000"/>
            </a:srgbClr>
          </a:solidFill>
        </p:spPr>
        <p:txBody>
          <a:bodyPr wrap="square" rtlCol="0">
            <a:spAutoFit/>
          </a:bodyPr>
          <a:lstStyle/>
          <a:p>
            <a:pPr algn="just">
              <a:lnSpc>
                <a:spcPct val="200000"/>
              </a:lnSpc>
            </a:pPr>
            <a:r>
              <a:rPr lang="pt-BR" sz="3000" dirty="0">
                <a:latin typeface="Times New Roman" panose="02020603050405020304" pitchFamily="18" charset="0"/>
                <a:cs typeface="Times New Roman" panose="02020603050405020304" pitchFamily="18" charset="0"/>
              </a:rPr>
              <a:t>Esta Agenda é um plano de ação para as pessoas, para o planeta e para a prosperidade. Ela também busca fortalecer a paz universal com mais liberdade. Reconhecemos que a erradicação da pobreza em todas as suas formas e dimensões, incluindo a pobreza extrema, é o maior desafio global e um requisito indispensável para o desenvolvimento sustentável.</a:t>
            </a: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9520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4708981"/>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1.- Erradicação da pobreza: acabar com a pobreza em todas suas formas em todos os </a:t>
            </a:r>
            <a:r>
              <a:rPr lang="pt-BR" sz="3000" dirty="0" smtClean="0">
                <a:latin typeface="Times New Roman" panose="02020603050405020304" pitchFamily="18" charset="0"/>
                <a:cs typeface="Times New Roman" panose="02020603050405020304" pitchFamily="18" charset="0"/>
              </a:rPr>
              <a:t>lugares.</a:t>
            </a:r>
          </a:p>
          <a:p>
            <a:pPr algn="just">
              <a:lnSpc>
                <a:spcPct val="200000"/>
              </a:lnSpc>
            </a:pPr>
            <a:r>
              <a:rPr lang="pt-BR" sz="3000" dirty="0" smtClean="0">
                <a:latin typeface="Times New Roman" panose="02020603050405020304" pitchFamily="18" charset="0"/>
                <a:cs typeface="Times New Roman" panose="02020603050405020304" pitchFamily="18" charset="0"/>
              </a:rPr>
              <a:t>ODS 1.- Fome zero e agricultura sustentável: acabar com a fome, alcançar a segurança alimentar  e melhoria da nutrição e promover a agricultura sustentável.</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165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4708981"/>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a:t>
            </a:r>
            <a:r>
              <a:rPr lang="pt-BR" sz="3000" dirty="0" smtClean="0">
                <a:latin typeface="Times New Roman" panose="02020603050405020304" pitchFamily="18" charset="0"/>
                <a:cs typeface="Times New Roman" panose="02020603050405020304" pitchFamily="18" charset="0"/>
              </a:rPr>
              <a:t>3.- Saúde e bem estar: assegurar uma vida saudável e promover o bem estar para todos, em todas as idades.  </a:t>
            </a:r>
          </a:p>
          <a:p>
            <a:pPr algn="just">
              <a:lnSpc>
                <a:spcPct val="200000"/>
              </a:lnSpc>
            </a:pPr>
            <a:r>
              <a:rPr lang="pt-BR" sz="3000" dirty="0" smtClean="0">
                <a:latin typeface="Times New Roman" panose="02020603050405020304" pitchFamily="18" charset="0"/>
                <a:cs typeface="Times New Roman" panose="02020603050405020304" pitchFamily="18" charset="0"/>
              </a:rPr>
              <a:t>ODS 4.- Educação da qualidade: assegurar a educação inclusiva equitativa e de qualidade e promover oportunidades de aprendizagem ao longo da vida para todos.</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1925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5632311"/>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a:t>
            </a:r>
            <a:r>
              <a:rPr lang="pt-BR" sz="3000" dirty="0">
                <a:latin typeface="Times New Roman" panose="02020603050405020304" pitchFamily="18" charset="0"/>
                <a:cs typeface="Times New Roman" panose="02020603050405020304" pitchFamily="18" charset="0"/>
              </a:rPr>
              <a:t>5</a:t>
            </a:r>
            <a:r>
              <a:rPr lang="pt-BR" sz="3000" dirty="0" smtClean="0">
                <a:latin typeface="Times New Roman" panose="02020603050405020304" pitchFamily="18" charset="0"/>
                <a:cs typeface="Times New Roman" panose="02020603050405020304" pitchFamily="18" charset="0"/>
              </a:rPr>
              <a:t>.- Igualdade de gênero: alcançara igualdade de gênero e </a:t>
            </a:r>
            <a:r>
              <a:rPr lang="pt-BR" sz="3000" dirty="0" err="1" smtClean="0">
                <a:latin typeface="Times New Roman" panose="02020603050405020304" pitchFamily="18" charset="0"/>
                <a:cs typeface="Times New Roman" panose="02020603050405020304" pitchFamily="18" charset="0"/>
              </a:rPr>
              <a:t>empoderar</a:t>
            </a:r>
            <a:r>
              <a:rPr lang="pt-BR" sz="3000" dirty="0" smtClean="0">
                <a:latin typeface="Times New Roman" panose="02020603050405020304" pitchFamily="18" charset="0"/>
                <a:cs typeface="Times New Roman" panose="02020603050405020304" pitchFamily="18" charset="0"/>
              </a:rPr>
              <a:t> todas as mulheres.</a:t>
            </a:r>
          </a:p>
          <a:p>
            <a:pPr algn="just">
              <a:lnSpc>
                <a:spcPct val="200000"/>
              </a:lnSpc>
            </a:pPr>
            <a:r>
              <a:rPr lang="pt-BR" sz="3000" dirty="0" smtClean="0">
                <a:latin typeface="Times New Roman" panose="02020603050405020304" pitchFamily="18" charset="0"/>
                <a:cs typeface="Times New Roman" panose="02020603050405020304" pitchFamily="18" charset="0"/>
              </a:rPr>
              <a:t>ODS 6.- Água potável e saneamento: garantir disponibilidade e manejo sustentável da água e saneamento para todos.</a:t>
            </a:r>
          </a:p>
          <a:p>
            <a:pPr algn="just">
              <a:lnSpc>
                <a:spcPct val="200000"/>
              </a:lnSpc>
            </a:pPr>
            <a:r>
              <a:rPr lang="pt-BR" sz="3000" dirty="0" smtClean="0">
                <a:latin typeface="Times New Roman" panose="02020603050405020304" pitchFamily="18" charset="0"/>
                <a:cs typeface="Times New Roman" panose="02020603050405020304" pitchFamily="18" charset="0"/>
              </a:rPr>
              <a:t>ODS 7.- Energia Limpa e acessível: garantir acesso à energia barata, confiável, sustentável e renovável para todos.</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572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5632311"/>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a:t>
            </a:r>
            <a:r>
              <a:rPr lang="pt-BR" sz="3000" dirty="0" smtClean="0">
                <a:latin typeface="Times New Roman" panose="02020603050405020304" pitchFamily="18" charset="0"/>
                <a:cs typeface="Times New Roman" panose="02020603050405020304" pitchFamily="18" charset="0"/>
              </a:rPr>
              <a:t>8.- Trabalho decente e crescimento econômico: promover o crescimento econômico sustentado, inclusivo e sustentável, emprego pleno e produtivo e trabalho descente para todos.</a:t>
            </a:r>
          </a:p>
          <a:p>
            <a:pPr algn="just">
              <a:lnSpc>
                <a:spcPct val="200000"/>
              </a:lnSpc>
            </a:pPr>
            <a:r>
              <a:rPr lang="pt-BR" sz="3000" dirty="0" smtClean="0">
                <a:latin typeface="Times New Roman" panose="02020603050405020304" pitchFamily="18" charset="0"/>
                <a:cs typeface="Times New Roman" panose="02020603050405020304" pitchFamily="18" charset="0"/>
              </a:rPr>
              <a:t>ODS 9.- Indústria, inovação e infraestrutura: Construir infraestrutura </a:t>
            </a:r>
            <a:r>
              <a:rPr lang="pt-BR" sz="3000" dirty="0" err="1" smtClean="0">
                <a:latin typeface="Times New Roman" panose="02020603050405020304" pitchFamily="18" charset="0"/>
                <a:cs typeface="Times New Roman" panose="02020603050405020304" pitchFamily="18" charset="0"/>
              </a:rPr>
              <a:t>resiliente</a:t>
            </a:r>
            <a:r>
              <a:rPr lang="pt-BR" sz="3000" dirty="0" smtClean="0">
                <a:latin typeface="Times New Roman" panose="02020603050405020304" pitchFamily="18" charset="0"/>
                <a:cs typeface="Times New Roman" panose="02020603050405020304" pitchFamily="18" charset="0"/>
              </a:rPr>
              <a:t>, promover a industrialização inclusiva e sustentável, fomentar a inovação. </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219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5632311"/>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a:t>
            </a:r>
            <a:r>
              <a:rPr lang="pt-BR" sz="3000" dirty="0" smtClean="0">
                <a:latin typeface="Times New Roman" panose="02020603050405020304" pitchFamily="18" charset="0"/>
                <a:cs typeface="Times New Roman" panose="02020603050405020304" pitchFamily="18" charset="0"/>
              </a:rPr>
              <a:t>10.- Redução das desigualdades: reduzir as desigualdades dentro dos países e entre eles.</a:t>
            </a:r>
          </a:p>
          <a:p>
            <a:pPr algn="just">
              <a:lnSpc>
                <a:spcPct val="200000"/>
              </a:lnSpc>
            </a:pPr>
            <a:r>
              <a:rPr lang="pt-BR" sz="3000" dirty="0" smtClean="0">
                <a:latin typeface="Times New Roman" panose="02020603050405020304" pitchFamily="18" charset="0"/>
                <a:cs typeface="Times New Roman" panose="02020603050405020304" pitchFamily="18" charset="0"/>
              </a:rPr>
              <a:t>ODS 11.- Cidades e comunidades sustentáveis: Tornar as cidades e os assentamento humanos inclusivos, seguros, </a:t>
            </a:r>
            <a:r>
              <a:rPr lang="pt-BR" sz="3000" dirty="0" err="1" smtClean="0">
                <a:latin typeface="Times New Roman" panose="02020603050405020304" pitchFamily="18" charset="0"/>
                <a:cs typeface="Times New Roman" panose="02020603050405020304" pitchFamily="18" charset="0"/>
              </a:rPr>
              <a:t>resilientes</a:t>
            </a:r>
            <a:r>
              <a:rPr lang="pt-BR" sz="3000" dirty="0" smtClean="0">
                <a:latin typeface="Times New Roman" panose="02020603050405020304" pitchFamily="18" charset="0"/>
                <a:cs typeface="Times New Roman" panose="02020603050405020304" pitchFamily="18" charset="0"/>
              </a:rPr>
              <a:t> e sustentáveis.</a:t>
            </a:r>
          </a:p>
          <a:p>
            <a:pPr algn="just">
              <a:lnSpc>
                <a:spcPct val="200000"/>
              </a:lnSpc>
            </a:pPr>
            <a:r>
              <a:rPr lang="pt-BR" sz="3000" dirty="0" smtClean="0">
                <a:latin typeface="Times New Roman" panose="02020603050405020304" pitchFamily="18" charset="0"/>
                <a:cs typeface="Times New Roman" panose="02020603050405020304" pitchFamily="18" charset="0"/>
              </a:rPr>
              <a:t>ODS 12.- Consumo e produção responsáveis: assegurar padrões de produção e de consumo sustentável.</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898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854840" y="1555753"/>
            <a:ext cx="10569388" cy="4708981"/>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a:t>
            </a:r>
            <a:r>
              <a:rPr lang="pt-BR" sz="3000" dirty="0" smtClean="0">
                <a:latin typeface="Times New Roman" panose="02020603050405020304" pitchFamily="18" charset="0"/>
                <a:cs typeface="Times New Roman" panose="02020603050405020304" pitchFamily="18" charset="0"/>
              </a:rPr>
              <a:t>13.- Ação contra a mudança global do clima: tomar medidas urgentes para combater a mudança climática e seus impactos.</a:t>
            </a:r>
          </a:p>
          <a:p>
            <a:pPr algn="just">
              <a:lnSpc>
                <a:spcPct val="200000"/>
              </a:lnSpc>
            </a:pPr>
            <a:r>
              <a:rPr lang="pt-BR" sz="3000" dirty="0" smtClean="0">
                <a:latin typeface="Times New Roman" panose="02020603050405020304" pitchFamily="18" charset="0"/>
                <a:cs typeface="Times New Roman" panose="02020603050405020304" pitchFamily="18" charset="0"/>
              </a:rPr>
              <a:t>ODS 14.- Vida na água: Conservação e uso sustentável dos oceanos dos mares e dos recursos marinhos para o desenvolvimento sustentável.</a:t>
            </a: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125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3644972"/>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15.- Vida terrestre: proteger, recuperar e promover o uso sustentável dos ecossistemas terrestres, gerir de forma sustentável as florestas, combater a desertificação, deter e reverter a degradação da terra e deter a perda da biodiversidade.</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5933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3785652"/>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16.- Paz, justiça e instituições eficazes: promover sociedades pacíficas e inclusivos para o desenvolvimento sustentável, proporcionar o acesso à justiça para todos e construir instituições eficazes, responsáveis e inclusivos em todos os níveis.</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370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583"/>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2830286" y="260649"/>
            <a:ext cx="729816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b="1"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b="1" dirty="0">
              <a:solidFill>
                <a:srgbClr val="002060"/>
              </a:solidFill>
              <a:latin typeface="Arial" pitchFamily="34" charset="0"/>
              <a:cs typeface="Arial" pitchFamily="34" charset="0"/>
            </a:endParaRPr>
          </a:p>
        </p:txBody>
      </p:sp>
      <p:sp>
        <p:nvSpPr>
          <p:cNvPr id="4" name="CaixaDeTexto 3"/>
          <p:cNvSpPr txBox="1"/>
          <p:nvPr/>
        </p:nvSpPr>
        <p:spPr>
          <a:xfrm>
            <a:off x="362858" y="1327153"/>
            <a:ext cx="11509828" cy="1938992"/>
          </a:xfrm>
          <a:prstGeom prst="rect">
            <a:avLst/>
          </a:prstGeom>
          <a:solidFill>
            <a:srgbClr val="FFFFFF">
              <a:shade val="85000"/>
            </a:srgbClr>
          </a:solidFill>
        </p:spPr>
        <p:txBody>
          <a:bodyPr wrap="square" rtlCol="0">
            <a:spAutoFit/>
          </a:bodyPr>
          <a:lstStyle/>
          <a:p>
            <a:pPr algn="just">
              <a:lnSpc>
                <a:spcPct val="200000"/>
              </a:lnSpc>
            </a:pPr>
            <a:r>
              <a:rPr lang="pt-BR" sz="3000" dirty="0" smtClean="0">
                <a:latin typeface="Times New Roman" panose="02020603050405020304" pitchFamily="18" charset="0"/>
                <a:cs typeface="Times New Roman" panose="02020603050405020304" pitchFamily="18" charset="0"/>
              </a:rPr>
              <a:t>ODS 17.- Parcerias e meios de implementação: fortalecer os meios da implementação e revitalizar a </a:t>
            </a:r>
            <a:r>
              <a:rPr lang="pt-BR" sz="3000" smtClean="0">
                <a:latin typeface="Times New Roman" panose="02020603050405020304" pitchFamily="18" charset="0"/>
                <a:cs typeface="Times New Roman" panose="02020603050405020304" pitchFamily="18" charset="0"/>
              </a:rPr>
              <a:t>parceria global para </a:t>
            </a:r>
            <a:r>
              <a:rPr lang="pt-BR" sz="3000" dirty="0" smtClean="0">
                <a:latin typeface="Times New Roman" panose="02020603050405020304" pitchFamily="18" charset="0"/>
                <a:cs typeface="Times New Roman" panose="02020603050405020304" pitchFamily="18" charset="0"/>
              </a:rPr>
              <a:t>o DS</a:t>
            </a:r>
            <a:endParaRPr lang="pt-BR" sz="3000" dirty="0">
              <a:latin typeface="Times New Roman" panose="02020603050405020304" pitchFamily="18" charset="0"/>
              <a:cs typeface="Times New Roman" panose="02020603050405020304" pitchFamily="18" charset="0"/>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482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85257" cy="1760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aixaDeTexto 2"/>
          <p:cNvSpPr txBox="1"/>
          <p:nvPr/>
        </p:nvSpPr>
        <p:spPr>
          <a:xfrm>
            <a:off x="1930398" y="117693"/>
            <a:ext cx="9797143" cy="6740307"/>
          </a:xfrm>
          <a:prstGeom prst="rect">
            <a:avLst/>
          </a:prstGeom>
          <a:solidFill>
            <a:srgbClr val="FFFFFF">
              <a:shade val="85000"/>
            </a:srgbClr>
          </a:solidFill>
        </p:spPr>
        <p:txBody>
          <a:bodyPr wrap="square" rtlCol="0">
            <a:spAutoFit/>
          </a:bodyPr>
          <a:lstStyle/>
          <a:p>
            <a:pPr algn="just">
              <a:lnSpc>
                <a:spcPct val="150000"/>
              </a:lnSpc>
            </a:pPr>
            <a:r>
              <a:rPr lang="pt-BR" sz="3200" dirty="0" smtClean="0"/>
              <a:t>Segundo diferentes autores e pesquisadores caracteriza-se como processo de transformação no qual se busca a harmonização da exploração dos recursos, da direção dos investimentos, da orientação do desenvolvimento tecnológico e da mudança institucional a fim de reforçar o potencial presente e futuro do meio ambiente, suporte das atividades econômicos destas populações, respeitando a livre determinação sobre a evolução de seus perfis culturais.</a:t>
            </a:r>
            <a:endParaRPr lang="pt-BR" sz="3200" dirty="0"/>
          </a:p>
        </p:txBody>
      </p:sp>
    </p:spTree>
    <p:extLst>
      <p:ext uri="{BB962C8B-B14F-4D97-AF65-F5344CB8AC3E}">
        <p14:creationId xmlns:p14="http://schemas.microsoft.com/office/powerpoint/2010/main" val="423910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85257" cy="1760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aixaDeTexto 2"/>
          <p:cNvSpPr txBox="1"/>
          <p:nvPr/>
        </p:nvSpPr>
        <p:spPr>
          <a:xfrm>
            <a:off x="1654627" y="1482035"/>
            <a:ext cx="9797143" cy="1493358"/>
          </a:xfrm>
          <a:prstGeom prst="rect">
            <a:avLst/>
          </a:prstGeom>
          <a:solidFill>
            <a:srgbClr val="FFFFFF">
              <a:shade val="85000"/>
            </a:srgbClr>
          </a:solidFill>
        </p:spPr>
        <p:txBody>
          <a:bodyPr wrap="square" rtlCol="0">
            <a:spAutoFit/>
          </a:bodyPr>
          <a:lstStyle/>
          <a:p>
            <a:pPr marL="457200" indent="-457200" algn="just">
              <a:lnSpc>
                <a:spcPct val="150000"/>
              </a:lnSpc>
              <a:buFont typeface="Wingdings" panose="05000000000000000000" pitchFamily="2" charset="2"/>
              <a:buChar char="Ø"/>
            </a:pPr>
            <a:r>
              <a:rPr lang="pt-BR" sz="3200" dirty="0" smtClean="0"/>
              <a:t>É importante deixar claro que necessariamente crescimento econômico não implica desenvolvimento.</a:t>
            </a:r>
          </a:p>
        </p:txBody>
      </p:sp>
      <p:sp>
        <p:nvSpPr>
          <p:cNvPr id="2" name="CaixaDeTexto 1"/>
          <p:cNvSpPr txBox="1"/>
          <p:nvPr/>
        </p:nvSpPr>
        <p:spPr>
          <a:xfrm>
            <a:off x="682169" y="3251200"/>
            <a:ext cx="11045372" cy="2232021"/>
          </a:xfrm>
          <a:prstGeom prst="rect">
            <a:avLst/>
          </a:prstGeom>
          <a:solidFill>
            <a:srgbClr val="FFFFFF">
              <a:shade val="85000"/>
            </a:srgbClr>
          </a:solidFill>
        </p:spPr>
        <p:txBody>
          <a:bodyPr wrap="square" rtlCol="0">
            <a:spAutoFit/>
          </a:bodyPr>
          <a:lstStyle/>
          <a:p>
            <a:pPr marL="457200" indent="-457200" algn="just">
              <a:lnSpc>
                <a:spcPct val="150000"/>
              </a:lnSpc>
              <a:buFont typeface="Wingdings" panose="05000000000000000000" pitchFamily="2" charset="2"/>
              <a:buChar char="ü"/>
            </a:pPr>
            <a:r>
              <a:rPr lang="pt-BR" sz="3200" dirty="0">
                <a:solidFill>
                  <a:schemeClr val="accent2">
                    <a:lumMod val="75000"/>
                  </a:schemeClr>
                </a:solidFill>
              </a:rPr>
              <a:t>Crescimento: </a:t>
            </a:r>
            <a:r>
              <a:rPr lang="pt-BR" sz="3200" dirty="0"/>
              <a:t>relaciona-se à expansão da escala </a:t>
            </a:r>
            <a:r>
              <a:rPr lang="pt-BR" sz="3200" dirty="0" smtClean="0"/>
              <a:t>das dimensões 			físicos do sistema econômico, ou expansão da 			escala de produção.</a:t>
            </a:r>
          </a:p>
        </p:txBody>
      </p:sp>
    </p:spTree>
    <p:extLst>
      <p:ext uri="{BB962C8B-B14F-4D97-AF65-F5344CB8AC3E}">
        <p14:creationId xmlns:p14="http://schemas.microsoft.com/office/powerpoint/2010/main" val="278969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85257" cy="1760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CaixaDeTexto 1"/>
          <p:cNvSpPr txBox="1"/>
          <p:nvPr/>
        </p:nvSpPr>
        <p:spPr>
          <a:xfrm>
            <a:off x="1785256" y="667658"/>
            <a:ext cx="10218057" cy="5262979"/>
          </a:xfrm>
          <a:prstGeom prst="rect">
            <a:avLst/>
          </a:prstGeom>
          <a:solidFill>
            <a:schemeClr val="bg1"/>
          </a:solidFill>
        </p:spPr>
        <p:txBody>
          <a:bodyPr wrap="square" rtlCol="0">
            <a:spAutoFit/>
          </a:bodyPr>
          <a:lstStyle/>
          <a:p>
            <a:pPr marL="457200" indent="-457200" algn="just">
              <a:lnSpc>
                <a:spcPct val="150000"/>
              </a:lnSpc>
              <a:buFont typeface="Wingdings" panose="05000000000000000000" pitchFamily="2" charset="2"/>
              <a:buChar char="ü"/>
            </a:pPr>
            <a:r>
              <a:rPr lang="pt-BR" sz="3200" dirty="0" smtClean="0">
                <a:solidFill>
                  <a:schemeClr val="accent2">
                    <a:lumMod val="75000"/>
                  </a:schemeClr>
                </a:solidFill>
              </a:rPr>
              <a:t>Desenvolvimento: </a:t>
            </a:r>
            <a:r>
              <a:rPr lang="pt-BR" sz="3200" dirty="0" smtClean="0"/>
              <a:t>significa um estágio econômico, social 				e político de determinada 						comunidade, a qual é caracterizado 				por altos índices de rendimento dos 				fatores de produção ou seja pelos 				recursos materiais, o capital e o					trabalho.</a:t>
            </a:r>
            <a:endParaRPr lang="pt-BR" sz="3200" dirty="0"/>
          </a:p>
        </p:txBody>
      </p:sp>
    </p:spTree>
    <p:extLst>
      <p:ext uri="{BB962C8B-B14F-4D97-AF65-F5344CB8AC3E}">
        <p14:creationId xmlns:p14="http://schemas.microsoft.com/office/powerpoint/2010/main" val="3425652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85257" cy="1760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CaixaDeTexto 1"/>
          <p:cNvSpPr txBox="1"/>
          <p:nvPr/>
        </p:nvSpPr>
        <p:spPr>
          <a:xfrm>
            <a:off x="1785257" y="449944"/>
            <a:ext cx="10218057" cy="6001643"/>
          </a:xfrm>
          <a:prstGeom prst="rect">
            <a:avLst/>
          </a:prstGeom>
          <a:solidFill>
            <a:schemeClr val="bg1"/>
          </a:solidFill>
        </p:spPr>
        <p:txBody>
          <a:bodyPr wrap="square" rtlCol="0">
            <a:spAutoFit/>
          </a:bodyPr>
          <a:lstStyle/>
          <a:p>
            <a:pPr marL="457200" indent="-457200" algn="just">
              <a:lnSpc>
                <a:spcPct val="150000"/>
              </a:lnSpc>
              <a:buFont typeface="Wingdings" panose="05000000000000000000" pitchFamily="2" charset="2"/>
              <a:buChar char="ü"/>
            </a:pPr>
            <a:r>
              <a:rPr lang="pt-BR" sz="3200" dirty="0" smtClean="0">
                <a:solidFill>
                  <a:schemeClr val="accent2">
                    <a:lumMod val="75000"/>
                  </a:schemeClr>
                </a:solidFill>
              </a:rPr>
              <a:t>Sustentável: </a:t>
            </a:r>
            <a:r>
              <a:rPr lang="pt-BR" sz="3200" dirty="0" smtClean="0"/>
              <a:t>Possui dois significados, o primeiro o estático, que significa “impedir que caia, suportar, apoiar, conservar, manter e proteger” e o segundo dinâmico e positivo significa “favorecer, auxiliar, estimular, imitar e instigar”</a:t>
            </a:r>
          </a:p>
          <a:p>
            <a:pPr algn="just">
              <a:lnSpc>
                <a:spcPct val="150000"/>
              </a:lnSpc>
            </a:pPr>
            <a:r>
              <a:rPr lang="pt-BR" sz="3200" dirty="0" smtClean="0"/>
              <a:t>Assim, crescimento econômico não implica propriamente em desenvolvimento mas na expansão da escala de produção e dimensões de um sistema econômico.</a:t>
            </a:r>
            <a:endParaRPr lang="pt-BR" sz="3200" dirty="0"/>
          </a:p>
        </p:txBody>
      </p:sp>
    </p:spTree>
    <p:extLst>
      <p:ext uri="{BB962C8B-B14F-4D97-AF65-F5344CB8AC3E}">
        <p14:creationId xmlns:p14="http://schemas.microsoft.com/office/powerpoint/2010/main" val="604084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85257" cy="1760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aixaDeTexto 2"/>
          <p:cNvSpPr txBox="1"/>
          <p:nvPr/>
        </p:nvSpPr>
        <p:spPr>
          <a:xfrm>
            <a:off x="1930398" y="509578"/>
            <a:ext cx="9797143" cy="1493358"/>
          </a:xfrm>
          <a:prstGeom prst="rect">
            <a:avLst/>
          </a:prstGeom>
          <a:solidFill>
            <a:srgbClr val="FFFFFF">
              <a:shade val="85000"/>
            </a:srgbClr>
          </a:solidFill>
        </p:spPr>
        <p:txBody>
          <a:bodyPr wrap="square" rtlCol="0">
            <a:spAutoFit/>
          </a:bodyPr>
          <a:lstStyle/>
          <a:p>
            <a:pPr marL="457200" indent="-457200" algn="just">
              <a:lnSpc>
                <a:spcPct val="150000"/>
              </a:lnSpc>
              <a:buFont typeface="Wingdings" panose="05000000000000000000" pitchFamily="2" charset="2"/>
              <a:buChar char="Ø"/>
            </a:pPr>
            <a:r>
              <a:rPr lang="pt-BR" sz="3200" dirty="0" smtClean="0"/>
              <a:t>Já a palavra </a:t>
            </a:r>
            <a:r>
              <a:rPr lang="pt-BR" sz="3200" dirty="0" smtClean="0">
                <a:solidFill>
                  <a:srgbClr val="FF0000"/>
                </a:solidFill>
              </a:rPr>
              <a:t>desenvolvimento, </a:t>
            </a:r>
            <a:r>
              <a:rPr lang="pt-BR" sz="3200" dirty="0" smtClean="0"/>
              <a:t>implica em </a:t>
            </a:r>
            <a:r>
              <a:rPr lang="pt-BR" sz="3200" dirty="0" smtClean="0">
                <a:solidFill>
                  <a:srgbClr val="FF0000"/>
                </a:solidFill>
              </a:rPr>
              <a:t>sustentabilidade</a:t>
            </a:r>
            <a:r>
              <a:rPr lang="pt-BR" sz="3200" dirty="0" smtClean="0"/>
              <a:t>.</a:t>
            </a:r>
          </a:p>
        </p:txBody>
      </p:sp>
      <p:sp>
        <p:nvSpPr>
          <p:cNvPr id="2" name="CaixaDeTexto 1"/>
          <p:cNvSpPr txBox="1"/>
          <p:nvPr/>
        </p:nvSpPr>
        <p:spPr>
          <a:xfrm>
            <a:off x="232229" y="1886857"/>
            <a:ext cx="11596914" cy="5262979"/>
          </a:xfrm>
          <a:prstGeom prst="rect">
            <a:avLst/>
          </a:prstGeom>
          <a:solidFill>
            <a:srgbClr val="FFFFFF">
              <a:shade val="85000"/>
            </a:srgbClr>
          </a:solidFill>
        </p:spPr>
        <p:txBody>
          <a:bodyPr wrap="square" rtlCol="0">
            <a:spAutoFit/>
          </a:bodyPr>
          <a:lstStyle/>
          <a:p>
            <a:pPr algn="just">
              <a:lnSpc>
                <a:spcPct val="150000"/>
              </a:lnSpc>
            </a:pPr>
            <a:r>
              <a:rPr lang="pt-BR" sz="3200" dirty="0" smtClean="0"/>
              <a:t>Da questão da sustentabilidade surge a necessidade de tratar o capital material diferentemente do capital natural.</a:t>
            </a:r>
          </a:p>
          <a:p>
            <a:pPr algn="just">
              <a:lnSpc>
                <a:spcPct val="150000"/>
              </a:lnSpc>
            </a:pPr>
            <a:r>
              <a:rPr lang="pt-BR" sz="3200" dirty="0" smtClean="0"/>
              <a:t>Enquanto as formas de capital material podem ser reproduzidas via crescimento do produto, o capital natural tende a decrescer e a impor restrições ao crescimento futuro, criando condições de não sustentabilidade ao crescimento ou ao bem-estar das gerações futuras.</a:t>
            </a:r>
          </a:p>
        </p:txBody>
      </p:sp>
    </p:spTree>
    <p:extLst>
      <p:ext uri="{BB962C8B-B14F-4D97-AF65-F5344CB8AC3E}">
        <p14:creationId xmlns:p14="http://schemas.microsoft.com/office/powerpoint/2010/main" val="375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85257" cy="1760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aixaDeTexto 2"/>
          <p:cNvSpPr txBox="1"/>
          <p:nvPr/>
        </p:nvSpPr>
        <p:spPr>
          <a:xfrm>
            <a:off x="1930398" y="509578"/>
            <a:ext cx="9797143" cy="5262979"/>
          </a:xfrm>
          <a:prstGeom prst="rect">
            <a:avLst/>
          </a:prstGeom>
          <a:solidFill>
            <a:srgbClr val="FFFFFF">
              <a:shade val="85000"/>
            </a:srgbClr>
          </a:solidFill>
        </p:spPr>
        <p:txBody>
          <a:bodyPr wrap="square" rtlCol="0">
            <a:spAutoFit/>
          </a:bodyPr>
          <a:lstStyle/>
          <a:p>
            <a:pPr algn="just">
              <a:lnSpc>
                <a:spcPct val="150000"/>
              </a:lnSpc>
            </a:pPr>
            <a:r>
              <a:rPr lang="pt-BR" sz="3200" dirty="0" smtClean="0"/>
              <a:t>Assim o </a:t>
            </a:r>
            <a:r>
              <a:rPr lang="pt-BR" sz="3200" b="1" dirty="0" smtClean="0">
                <a:solidFill>
                  <a:srgbClr val="66FF66"/>
                </a:solidFill>
              </a:rPr>
              <a:t>Desenvolvimento Sustentável – </a:t>
            </a:r>
            <a:r>
              <a:rPr lang="pt-BR" sz="3200" b="1" dirty="0" smtClean="0">
                <a:solidFill>
                  <a:srgbClr val="66FF66"/>
                </a:solidFill>
              </a:rPr>
              <a:t>DS </a:t>
            </a:r>
            <a:r>
              <a:rPr lang="pt-BR" sz="3200" dirty="0" smtClean="0"/>
              <a:t>constitui-se na adoção de um padrão de desenvolvimento requerido para obterá satisfação douradora das necessidades humanas, com qualidade de vida. Isto necessariamente implicará na eficácia do uso dos fatores de produção dos recursos naturais (matérias-primas e insumos de processo) e sociais (mão de obra). </a:t>
            </a:r>
          </a:p>
        </p:txBody>
      </p:sp>
    </p:spTree>
    <p:extLst>
      <p:ext uri="{BB962C8B-B14F-4D97-AF65-F5344CB8AC3E}">
        <p14:creationId xmlns:p14="http://schemas.microsoft.com/office/powerpoint/2010/main" val="2435016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48229" cy="8273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aixaDeTexto 2"/>
          <p:cNvSpPr txBox="1"/>
          <p:nvPr/>
        </p:nvSpPr>
        <p:spPr>
          <a:xfrm>
            <a:off x="348343" y="856357"/>
            <a:ext cx="11582400" cy="6001643"/>
          </a:xfrm>
          <a:prstGeom prst="rect">
            <a:avLst/>
          </a:prstGeom>
          <a:solidFill>
            <a:srgbClr val="FFFFFF">
              <a:shade val="85000"/>
            </a:srgbClr>
          </a:solidFill>
        </p:spPr>
        <p:txBody>
          <a:bodyPr wrap="square" rtlCol="0">
            <a:spAutoFit/>
          </a:bodyPr>
          <a:lstStyle/>
          <a:p>
            <a:pPr algn="just">
              <a:lnSpc>
                <a:spcPct val="150000"/>
              </a:lnSpc>
            </a:pPr>
            <a:r>
              <a:rPr lang="pt-BR" sz="3200" b="1" dirty="0" smtClean="0">
                <a:solidFill>
                  <a:srgbClr val="66FF66"/>
                </a:solidFill>
              </a:rPr>
              <a:t>Conceituação</a:t>
            </a:r>
            <a:r>
              <a:rPr lang="pt-BR" sz="3200" dirty="0" smtClean="0"/>
              <a:t>:</a:t>
            </a:r>
          </a:p>
          <a:p>
            <a:pPr algn="just">
              <a:lnSpc>
                <a:spcPct val="150000"/>
              </a:lnSpc>
            </a:pPr>
            <a:r>
              <a:rPr lang="pt-BR" sz="3200" dirty="0" smtClean="0"/>
              <a:t>“É o desenvolvimento que visa atender as necessidades do presente, sem comprometer a capacidades das gerações futuras de atender suas necessidades em relação aos recursos materiais”</a:t>
            </a:r>
          </a:p>
          <a:p>
            <a:pPr algn="just">
              <a:lnSpc>
                <a:spcPct val="150000"/>
              </a:lnSpc>
            </a:pPr>
            <a:r>
              <a:rPr lang="pt-BR" sz="3200" dirty="0" smtClean="0"/>
              <a:t>A ideia do DS faz parte do relatório “</a:t>
            </a:r>
            <a:r>
              <a:rPr lang="pt-BR" sz="3200" i="1" dirty="0" err="1" smtClean="0"/>
              <a:t>Our</a:t>
            </a:r>
            <a:r>
              <a:rPr lang="pt-BR" sz="3200" i="1" dirty="0" smtClean="0"/>
              <a:t> Common Future</a:t>
            </a:r>
            <a:r>
              <a:rPr lang="pt-BR" sz="3200" dirty="0" smtClean="0"/>
              <a:t>” (Nosso futuro Comum), documento aprovado pela ONU em 1987e que relaciona 109 recomendações destinados a concretizar os propósitos firmados na Conferência de Estocolmo 1972.</a:t>
            </a:r>
          </a:p>
        </p:txBody>
      </p:sp>
    </p:spTree>
    <p:extLst>
      <p:ext uri="{BB962C8B-B14F-4D97-AF65-F5344CB8AC3E}">
        <p14:creationId xmlns:p14="http://schemas.microsoft.com/office/powerpoint/2010/main" val="398898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0"/>
            <a:ext cx="1709681" cy="1237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129" name="Rectangle 1"/>
          <p:cNvSpPr>
            <a:spLocks noChangeArrowheads="1"/>
          </p:cNvSpPr>
          <p:nvPr/>
        </p:nvSpPr>
        <p:spPr bwMode="auto">
          <a:xfrm>
            <a:off x="3647728" y="260649"/>
            <a:ext cx="648072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INSTITUTO FEDERAL DE MINAS GERAIS</a:t>
            </a:r>
            <a:endParaRPr lang="pt-BR" sz="2400" dirty="0">
              <a:solidFill>
                <a:srgbClr val="002060"/>
              </a:solidFill>
              <a:latin typeface="Arial" pitchFamily="34" charset="0"/>
              <a:cs typeface="Arial" pitchFamily="34" charset="0"/>
            </a:endParaRPr>
          </a:p>
          <a:p>
            <a:pPr algn="ctr" eaLnBrk="0" fontAlgn="base" hangingPunct="0">
              <a:spcBef>
                <a:spcPct val="0"/>
              </a:spcBef>
              <a:spcAft>
                <a:spcPct val="0"/>
              </a:spcAft>
              <a:tabLst>
                <a:tab pos="3886200" algn="l"/>
              </a:tabLst>
            </a:pPr>
            <a:r>
              <a:rPr lang="pt-BR" sz="2400" b="1" dirty="0">
                <a:solidFill>
                  <a:srgbClr val="002060"/>
                </a:solidFill>
                <a:latin typeface="Arial" pitchFamily="34" charset="0"/>
                <a:ea typeface="Calibri" pitchFamily="34" charset="0"/>
                <a:cs typeface="Arial" pitchFamily="34" charset="0"/>
              </a:rPr>
              <a:t>Campus Sabará </a:t>
            </a:r>
            <a:endParaRPr lang="pt-BR" sz="2400" dirty="0">
              <a:solidFill>
                <a:srgbClr val="002060"/>
              </a:solidFill>
              <a:latin typeface="Arial" pitchFamily="34" charset="0"/>
              <a:cs typeface="Arial" pitchFamily="34" charset="0"/>
            </a:endParaRPr>
          </a:p>
        </p:txBody>
      </p:sp>
      <p:sp>
        <p:nvSpPr>
          <p:cNvPr id="4" name="CaixaDeTexto 3"/>
          <p:cNvSpPr txBox="1"/>
          <p:nvPr/>
        </p:nvSpPr>
        <p:spPr>
          <a:xfrm>
            <a:off x="624114" y="1237128"/>
            <a:ext cx="10987314" cy="3785652"/>
          </a:xfrm>
          <a:prstGeom prst="rect">
            <a:avLst/>
          </a:prstGeom>
          <a:solidFill>
            <a:srgbClr val="FFFFFF">
              <a:shade val="85000"/>
            </a:srgbClr>
          </a:solidFill>
        </p:spPr>
        <p:txBody>
          <a:bodyPr wrap="square" rtlCol="0">
            <a:spAutoFit/>
          </a:bodyPr>
          <a:lstStyle/>
          <a:p>
            <a:pPr algn="just">
              <a:lnSpc>
                <a:spcPct val="150000"/>
              </a:lnSpc>
            </a:pPr>
            <a:r>
              <a:rPr lang="pt-BR" sz="3200" dirty="0" smtClean="0">
                <a:latin typeface="+mj-lt"/>
              </a:rPr>
              <a:t>A ONU propôs 17 objetivos e169 metas para todas as nações do mundo visando um desenvolvimento sustentável.</a:t>
            </a:r>
          </a:p>
          <a:p>
            <a:pPr algn="just">
              <a:lnSpc>
                <a:spcPct val="150000"/>
              </a:lnSpc>
            </a:pPr>
            <a:r>
              <a:rPr lang="pt-BR" sz="3200" dirty="0" smtClean="0">
                <a:latin typeface="+mj-lt"/>
              </a:rPr>
              <a:t>A AGENDA 2030 é o documento que apresenta como a organização determina que deve ser feito. É um conjunto de objetivos que todos os países devem implementar até o ano 2030</a:t>
            </a:r>
            <a:endParaRPr lang="pt-BR" sz="3200" dirty="0">
              <a:latin typeface="+mj-lt"/>
            </a:endParaRPr>
          </a:p>
        </p:txBody>
      </p:sp>
      <p:pic>
        <p:nvPicPr>
          <p:cNvPr id="6" name="Picture 2" descr="Resultado de imagem para meio ambiente"/>
          <p:cNvPicPr>
            <a:picLocks noChangeAspect="1" noChangeArrowheads="1"/>
          </p:cNvPicPr>
          <p:nvPr/>
        </p:nvPicPr>
        <p:blipFill>
          <a:blip r:embed="rId4" cstate="print"/>
          <a:srcRect/>
          <a:stretch>
            <a:fillRect/>
          </a:stretch>
        </p:blipFill>
        <p:spPr bwMode="auto">
          <a:xfrm>
            <a:off x="10542495" y="-1"/>
            <a:ext cx="1649506" cy="1237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827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985</Words>
  <Application>Microsoft Office PowerPoint</Application>
  <PresentationFormat>Widescreen</PresentationFormat>
  <Paragraphs>68</Paragraphs>
  <Slides>19</Slides>
  <Notes>11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Arial</vt:lpstr>
      <vt:lpstr>Calibri</vt:lpstr>
      <vt:lpstr>Calibri Light</vt:lpstr>
      <vt:lpstr>Times New Roman</vt:lpstr>
      <vt:lpstr>Wingdings</vt:lpstr>
      <vt:lpstr>Tema do Office</vt:lpstr>
      <vt:lpstr>DESENVOLVIMENTO SUSTENTÁVEL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SUSTENTÁVEL</dc:title>
  <dc:creator>Estela Maria Perez Diaz</dc:creator>
  <cp:lastModifiedBy>Estela Maria Perez Diaz</cp:lastModifiedBy>
  <cp:revision>21</cp:revision>
  <dcterms:created xsi:type="dcterms:W3CDTF">2023-06-01T14:20:28Z</dcterms:created>
  <dcterms:modified xsi:type="dcterms:W3CDTF">2023-06-04T00:30:27Z</dcterms:modified>
</cp:coreProperties>
</file>