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Lo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or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6" Type="http://schemas.openxmlformats.org/officeDocument/2006/relationships/font" Target="fonts/Lor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jp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1.jp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1.jp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6324124" y="818674"/>
            <a:ext cx="6924913" cy="668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200"/>
              <a:buFont typeface="Lora"/>
              <a:buNone/>
            </a:pPr>
            <a:r>
              <a:rPr b="0" i="0" lang="en-US" sz="42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Sistema de Caixa Eletrônico</a:t>
            </a:r>
            <a:endParaRPr b="0" i="0" sz="420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6324124" y="2033230"/>
            <a:ext cx="3857982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51" name="Google Shape;51;p11"/>
          <p:cNvSpPr/>
          <p:nvPr/>
        </p:nvSpPr>
        <p:spPr>
          <a:xfrm>
            <a:off x="10744557" y="2033230"/>
            <a:ext cx="3055620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52" name="Google Shape;52;p11"/>
          <p:cNvSpPr/>
          <p:nvPr/>
        </p:nvSpPr>
        <p:spPr>
          <a:xfrm>
            <a:off x="6324124" y="2857500"/>
            <a:ext cx="7468553" cy="145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Este projeto foi desenvolvido para um sistema de caixa eletrônico em Python, abrangendo aspectos como autenticação, operações bancárias e resultados. O sistema foi desenvolvido com foco na segurança e usabilidade, proporcionando aos usuários uma experiência completa e eficiente.</a:t>
            </a:r>
            <a:endParaRPr b="0" i="0" sz="1750" u="none" cap="none" strike="noStrike"/>
          </a:p>
        </p:txBody>
      </p:sp>
      <p:sp>
        <p:nvSpPr>
          <p:cNvPr id="53" name="Google Shape;53;p11"/>
          <p:cNvSpPr/>
          <p:nvPr/>
        </p:nvSpPr>
        <p:spPr>
          <a:xfrm>
            <a:off x="6324124" y="4568666"/>
            <a:ext cx="7468553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54" name="Google Shape;54;p11"/>
          <p:cNvSpPr/>
          <p:nvPr/>
        </p:nvSpPr>
        <p:spPr>
          <a:xfrm>
            <a:off x="6324124" y="5188268"/>
            <a:ext cx="7468553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55" name="Google Shape;55;p11"/>
          <p:cNvSpPr/>
          <p:nvPr/>
        </p:nvSpPr>
        <p:spPr>
          <a:xfrm>
            <a:off x="6324124" y="5807869"/>
            <a:ext cx="7468553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56" name="Google Shape;56;p11"/>
          <p:cNvSpPr/>
          <p:nvPr/>
        </p:nvSpPr>
        <p:spPr>
          <a:xfrm>
            <a:off x="6324124" y="6427470"/>
            <a:ext cx="7468553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57" name="Google Shape;57;p11"/>
          <p:cNvSpPr/>
          <p:nvPr/>
        </p:nvSpPr>
        <p:spPr>
          <a:xfrm>
            <a:off x="6324124" y="7047071"/>
            <a:ext cx="7468553" cy="363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2026" y="7410925"/>
            <a:ext cx="3269085" cy="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2125" y="4359350"/>
            <a:ext cx="4373125" cy="30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12772475" y="7775675"/>
            <a:ext cx="1857900" cy="453900"/>
          </a:xfrm>
          <a:prstGeom prst="rect">
            <a:avLst/>
          </a:prstGeom>
          <a:solidFill>
            <a:srgbClr val="252833"/>
          </a:solidFill>
          <a:ln cap="flat" cmpd="sng" w="9525">
            <a:solidFill>
              <a:srgbClr val="2528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222790" y="2410301"/>
            <a:ext cx="6184702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44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 Visão Geral e Objetivos</a:t>
            </a:r>
            <a:endParaRPr b="0" i="0" sz="4400" u="none" cap="none" strike="noStrike"/>
          </a:p>
        </p:txBody>
      </p:sp>
      <p:sp>
        <p:nvSpPr>
          <p:cNvPr id="67" name="Google Shape;67;p12"/>
          <p:cNvSpPr/>
          <p:nvPr/>
        </p:nvSpPr>
        <p:spPr>
          <a:xfrm>
            <a:off x="837724" y="3688675"/>
            <a:ext cx="6185535" cy="1532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O sistema de caixa eletrônico em Python, projetado para realizar operações bancárias de forma segura e eficiente, foi desenvolvido com o objetivo de oferecer aos usuários uma experiência simples e completa.</a:t>
            </a:r>
            <a:endParaRPr b="0" i="0" sz="1850" u="none" cap="none" strike="noStrike"/>
          </a:p>
        </p:txBody>
      </p:sp>
      <p:sp>
        <p:nvSpPr>
          <p:cNvPr id="68" name="Google Shape;68;p12"/>
          <p:cNvSpPr/>
          <p:nvPr/>
        </p:nvSpPr>
        <p:spPr>
          <a:xfrm>
            <a:off x="7614761" y="3688675"/>
            <a:ext cx="6185535" cy="191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Através de uma interface intuitiva, o sistema permite autenticação segura, depósitos, saques, verificação de saldo e exibição do extrato de movimentações, proporcionando uma plataforma completa para a realização de transações bancárias.</a:t>
            </a:r>
            <a:endParaRPr b="0" i="0" sz="1850" u="none" cap="none" strike="noStrike"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314" y="7410925"/>
            <a:ext cx="3269085" cy="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 rotWithShape="1">
          <a:blip r:embed="rId4">
            <a:alphaModFix/>
          </a:blip>
          <a:srcRect b="28678" l="0" r="0" t="0"/>
          <a:stretch/>
        </p:blipFill>
        <p:spPr>
          <a:xfrm>
            <a:off x="0" y="7220725"/>
            <a:ext cx="1996500" cy="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4454247" y="1602462"/>
            <a:ext cx="5721787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44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Requisitos do Sistema</a:t>
            </a:r>
            <a:endParaRPr b="0" i="0" sz="4400" u="none" cap="none" strike="noStrike"/>
          </a:p>
        </p:txBody>
      </p:sp>
      <p:sp>
        <p:nvSpPr>
          <p:cNvPr id="77" name="Google Shape;77;p13"/>
          <p:cNvSpPr/>
          <p:nvPr/>
        </p:nvSpPr>
        <p:spPr>
          <a:xfrm>
            <a:off x="837724" y="3054429"/>
            <a:ext cx="538520" cy="53852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1045369" y="3154680"/>
            <a:ext cx="123111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650" u="none" cap="none" strike="noStrike"/>
          </a:p>
        </p:txBody>
      </p:sp>
      <p:sp>
        <p:nvSpPr>
          <p:cNvPr id="79" name="Google Shape;79;p13"/>
          <p:cNvSpPr/>
          <p:nvPr/>
        </p:nvSpPr>
        <p:spPr>
          <a:xfrm>
            <a:off x="1615559" y="3054429"/>
            <a:ext cx="33810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Autenticação de usuários: O sistema deve permitir que os usuários se autentiquem através de um login e senha, garantindo a segurança das transações.</a:t>
            </a:r>
            <a:endParaRPr b="0" i="0" sz="1850" u="none" cap="none" strike="noStrike"/>
          </a:p>
        </p:txBody>
      </p:sp>
      <p:sp>
        <p:nvSpPr>
          <p:cNvPr id="80" name="Google Shape;80;p13"/>
          <p:cNvSpPr/>
          <p:nvPr/>
        </p:nvSpPr>
        <p:spPr>
          <a:xfrm>
            <a:off x="5235773" y="3054429"/>
            <a:ext cx="538520" cy="53852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5414248" y="3154680"/>
            <a:ext cx="181570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650" u="none" cap="none" strike="noStrike"/>
          </a:p>
        </p:txBody>
      </p:sp>
      <p:sp>
        <p:nvSpPr>
          <p:cNvPr id="82" name="Google Shape;82;p13"/>
          <p:cNvSpPr/>
          <p:nvPr/>
        </p:nvSpPr>
        <p:spPr>
          <a:xfrm>
            <a:off x="6013609" y="3054429"/>
            <a:ext cx="3380899" cy="1532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Depósito: O sistema deve permitir que os usuários efetuem depósitos de dinheiro em suas contas.</a:t>
            </a:r>
            <a:endParaRPr b="0" i="0" sz="1850" u="none" cap="none" strike="noStrike"/>
          </a:p>
        </p:txBody>
      </p:sp>
      <p:sp>
        <p:nvSpPr>
          <p:cNvPr id="83" name="Google Shape;83;p13"/>
          <p:cNvSpPr/>
          <p:nvPr/>
        </p:nvSpPr>
        <p:spPr>
          <a:xfrm>
            <a:off x="9633823" y="3054429"/>
            <a:ext cx="538520" cy="53852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9808964" y="3154680"/>
            <a:ext cx="188238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650" u="none" cap="none" strike="noStrike"/>
          </a:p>
        </p:txBody>
      </p:sp>
      <p:sp>
        <p:nvSpPr>
          <p:cNvPr id="85" name="Google Shape;85;p13"/>
          <p:cNvSpPr/>
          <p:nvPr/>
        </p:nvSpPr>
        <p:spPr>
          <a:xfrm>
            <a:off x="10411658" y="3054429"/>
            <a:ext cx="3380899" cy="191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Saque: O sistema deve permitir que os usuários efetuem saques de dinheiro de suas contas, respeitando os limites estabelecidos.</a:t>
            </a:r>
            <a:endParaRPr b="0" i="0" sz="1850" u="none" cap="none" strike="noStrike"/>
          </a:p>
        </p:txBody>
      </p:sp>
      <p:sp>
        <p:nvSpPr>
          <p:cNvPr id="86" name="Google Shape;86;p13"/>
          <p:cNvSpPr/>
          <p:nvPr/>
        </p:nvSpPr>
        <p:spPr>
          <a:xfrm>
            <a:off x="837724" y="5935266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1015365" y="6035516"/>
            <a:ext cx="1833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b="0" i="0" sz="2650" u="none" cap="none" strike="noStrike"/>
          </a:p>
        </p:txBody>
      </p:sp>
      <p:sp>
        <p:nvSpPr>
          <p:cNvPr id="88" name="Google Shape;88;p13"/>
          <p:cNvSpPr/>
          <p:nvPr/>
        </p:nvSpPr>
        <p:spPr>
          <a:xfrm>
            <a:off x="1615559" y="6016566"/>
            <a:ext cx="5580000" cy="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Verificação de saldo: O sistema deve permitir que os usuários consultem o saldo disponível em suas contas.</a:t>
            </a:r>
            <a:endParaRPr b="0" i="0" sz="1850" u="none" cap="none" strike="noStrike"/>
          </a:p>
        </p:txBody>
      </p:sp>
      <p:sp>
        <p:nvSpPr>
          <p:cNvPr id="89" name="Google Shape;89;p13"/>
          <p:cNvSpPr/>
          <p:nvPr/>
        </p:nvSpPr>
        <p:spPr>
          <a:xfrm>
            <a:off x="7434858" y="5859066"/>
            <a:ext cx="538500" cy="53850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7612023" y="5959316"/>
            <a:ext cx="1842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b="0" i="0" sz="2650" u="none" cap="none" strike="noStrike"/>
          </a:p>
        </p:txBody>
      </p:sp>
      <p:sp>
        <p:nvSpPr>
          <p:cNvPr id="91" name="Google Shape;91;p13"/>
          <p:cNvSpPr/>
          <p:nvPr/>
        </p:nvSpPr>
        <p:spPr>
          <a:xfrm>
            <a:off x="8212668" y="5824979"/>
            <a:ext cx="55800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Extrato de movimentações: O sistema deve permitir que os usuários visualizem um extrato com o histórico de suas transações.</a:t>
            </a:r>
            <a:endParaRPr b="0" i="0" sz="1850" u="none" cap="none" strike="noStrike"/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314" y="7410925"/>
            <a:ext cx="3269085" cy="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4">
            <a:alphaModFix/>
          </a:blip>
          <a:srcRect b="28678" l="0" r="0" t="0"/>
          <a:stretch/>
        </p:blipFill>
        <p:spPr>
          <a:xfrm>
            <a:off x="0" y="7220725"/>
            <a:ext cx="1996500" cy="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837724" y="1148834"/>
            <a:ext cx="7333059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44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 Planejamento e Arquitetura</a:t>
            </a:r>
            <a:endParaRPr b="0" i="0" sz="4400" u="none" cap="none" strike="noStrike"/>
          </a:p>
        </p:txBody>
      </p:sp>
      <p:sp>
        <p:nvSpPr>
          <p:cNvPr id="101" name="Google Shape;101;p14"/>
          <p:cNvSpPr/>
          <p:nvPr/>
        </p:nvSpPr>
        <p:spPr>
          <a:xfrm>
            <a:off x="837724" y="2211824"/>
            <a:ext cx="3614618" cy="2889290"/>
          </a:xfrm>
          <a:prstGeom prst="roundRect">
            <a:avLst>
              <a:gd fmla="val 1243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1077039" y="2451140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ora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Camada de Negócio</a:t>
            </a:r>
            <a:endParaRPr b="0" i="0" sz="2200" u="none" cap="none" strike="noStrike"/>
          </a:p>
        </p:txBody>
      </p:sp>
      <p:sp>
        <p:nvSpPr>
          <p:cNvPr id="103" name="Google Shape;103;p14"/>
          <p:cNvSpPr/>
          <p:nvPr/>
        </p:nvSpPr>
        <p:spPr>
          <a:xfrm>
            <a:off x="1077039" y="2946678"/>
            <a:ext cx="3135987" cy="191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Expectativas das partes interessadas. Definição do problema. Qual a melhor solução para resolver o problema.</a:t>
            </a:r>
            <a:endParaRPr b="0" i="0" sz="1850" u="none" cap="none" strike="noStrike"/>
          </a:p>
        </p:txBody>
      </p:sp>
      <p:sp>
        <p:nvSpPr>
          <p:cNvPr id="104" name="Google Shape;104;p14"/>
          <p:cNvSpPr/>
          <p:nvPr/>
        </p:nvSpPr>
        <p:spPr>
          <a:xfrm>
            <a:off x="4691658" y="2211824"/>
            <a:ext cx="3614618" cy="2889290"/>
          </a:xfrm>
          <a:prstGeom prst="roundRect">
            <a:avLst>
              <a:gd fmla="val 1243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930973" y="2451140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ora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Menu Interativo</a:t>
            </a:r>
            <a:endParaRPr b="0" i="0" sz="2200" u="none" cap="none" strike="noStrike"/>
          </a:p>
        </p:txBody>
      </p:sp>
      <p:sp>
        <p:nvSpPr>
          <p:cNvPr id="106" name="Google Shape;106;p14"/>
          <p:cNvSpPr/>
          <p:nvPr/>
        </p:nvSpPr>
        <p:spPr>
          <a:xfrm>
            <a:off x="4930973" y="2946678"/>
            <a:ext cx="3135987" cy="15320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Responde pela interação com o usuário, permitindo a entrada de dados e a exibição de informações.</a:t>
            </a:r>
            <a:endParaRPr b="0" i="0" sz="1850" u="none" cap="none" strike="noStrike"/>
          </a:p>
        </p:txBody>
      </p:sp>
      <p:sp>
        <p:nvSpPr>
          <p:cNvPr id="107" name="Google Shape;107;p14"/>
          <p:cNvSpPr/>
          <p:nvPr/>
        </p:nvSpPr>
        <p:spPr>
          <a:xfrm>
            <a:off x="837724" y="5340429"/>
            <a:ext cx="7468553" cy="1740218"/>
          </a:xfrm>
          <a:prstGeom prst="roundRect">
            <a:avLst>
              <a:gd fmla="val 2063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1077039" y="5579745"/>
            <a:ext cx="353377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ora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Camada de Acesso a Dados</a:t>
            </a:r>
            <a:endParaRPr b="0" i="0" sz="2200" u="none" cap="none" strike="noStrike"/>
          </a:p>
        </p:txBody>
      </p:sp>
      <p:sp>
        <p:nvSpPr>
          <p:cNvPr id="109" name="Google Shape;109;p14"/>
          <p:cNvSpPr/>
          <p:nvPr/>
        </p:nvSpPr>
        <p:spPr>
          <a:xfrm>
            <a:off x="1077039" y="6075283"/>
            <a:ext cx="6989921" cy="7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Realiza a comunicação com o sistema, armazenando e recuperando informações das contas dos usuários.</a:t>
            </a:r>
            <a:endParaRPr b="0" i="0" sz="1850" u="none" cap="none" strike="noStrike"/>
          </a:p>
        </p:txBody>
      </p:sp>
      <p:pic>
        <p:nvPicPr>
          <p:cNvPr id="110" name="Google Shape;11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314" y="7410925"/>
            <a:ext cx="3269085" cy="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 rotWithShape="1">
          <a:blip r:embed="rId5">
            <a:alphaModFix/>
          </a:blip>
          <a:srcRect b="28678" l="0" r="0" t="0"/>
          <a:stretch/>
        </p:blipFill>
        <p:spPr>
          <a:xfrm>
            <a:off x="0" y="7220725"/>
            <a:ext cx="1996500" cy="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9921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3339703" y="3894415"/>
            <a:ext cx="7950875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44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Implementação e Ferramentas</a:t>
            </a:r>
            <a:endParaRPr b="0" i="0" sz="4400" u="none" cap="none" strike="noStrike"/>
          </a:p>
        </p:txBody>
      </p:sp>
      <p:pic>
        <p:nvPicPr>
          <p:cNvPr descr="preencoded.png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724" y="4957405"/>
            <a:ext cx="598408" cy="598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837724" y="5795129"/>
            <a:ext cx="6297930" cy="7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A implementação do sistema de caixa eletrônico em Python na versão da linguagem Python 3 e as bibliotecas datetime e pytz.</a:t>
            </a:r>
            <a:endParaRPr b="0" i="0" sz="1850" u="none" cap="none" strike="noStrike"/>
          </a:p>
        </p:txBody>
      </p:sp>
      <p:pic>
        <p:nvPicPr>
          <p:cNvPr descr="preencoded.png" id="121" name="Google Shape;12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4627" y="4957405"/>
            <a:ext cx="598408" cy="598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7494627" y="5555829"/>
            <a:ext cx="62979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O código Python foi estruturado em módulos separados para cada componente do sistema, como interface gráfica (Menu), camada de negócio e camada de acesso a dados, facilitando a organização e manutenção do código.</a:t>
            </a:r>
            <a:endParaRPr b="0" i="0" sz="1850" u="none" cap="none" strike="noStrike"/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61314" y="7410925"/>
            <a:ext cx="3269085" cy="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7">
            <a:alphaModFix/>
          </a:blip>
          <a:srcRect b="28678" l="0" r="0" t="0"/>
          <a:stretch/>
        </p:blipFill>
        <p:spPr>
          <a:xfrm>
            <a:off x="0" y="7220725"/>
            <a:ext cx="1996500" cy="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837724" y="1316474"/>
            <a:ext cx="7468553" cy="1408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44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Autenticação de Usuários: Segurança e Validação</a:t>
            </a:r>
            <a:endParaRPr b="0" i="0" sz="4400" u="none" cap="none" strike="noStrike"/>
          </a:p>
        </p:txBody>
      </p:sp>
      <p:sp>
        <p:nvSpPr>
          <p:cNvPr id="132" name="Google Shape;132;p16"/>
          <p:cNvSpPr/>
          <p:nvPr/>
        </p:nvSpPr>
        <p:spPr>
          <a:xfrm>
            <a:off x="1181457" y="3083481"/>
            <a:ext cx="30480" cy="3829645"/>
          </a:xfrm>
          <a:prstGeom prst="roundRect">
            <a:avLst>
              <a:gd fmla="val 117806" name="adj"/>
            </a:avLst>
          </a:prstGeom>
          <a:solidFill>
            <a:srgbClr val="5D60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435477" y="3606641"/>
            <a:ext cx="837724" cy="30480"/>
          </a:xfrm>
          <a:prstGeom prst="roundRect">
            <a:avLst>
              <a:gd fmla="val 117806" name="adj"/>
            </a:avLst>
          </a:prstGeom>
          <a:solidFill>
            <a:srgbClr val="5D60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927437" y="3352681"/>
            <a:ext cx="538520" cy="53852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135082" y="3452932"/>
            <a:ext cx="123111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b="0" i="0" sz="2650" u="none" cap="none" strike="noStrike"/>
          </a:p>
        </p:txBody>
      </p:sp>
      <p:sp>
        <p:nvSpPr>
          <p:cNvPr id="136" name="Google Shape;136;p16"/>
          <p:cNvSpPr/>
          <p:nvPr/>
        </p:nvSpPr>
        <p:spPr>
          <a:xfrm>
            <a:off x="2513290" y="3322796"/>
            <a:ext cx="5792986" cy="38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Solicitar login e senha do usuário.</a:t>
            </a:r>
            <a:endParaRPr b="0" i="0" sz="1850" u="none" cap="none" strike="noStrike"/>
          </a:p>
        </p:txBody>
      </p:sp>
      <p:sp>
        <p:nvSpPr>
          <p:cNvPr id="137" name="Google Shape;137;p16"/>
          <p:cNvSpPr/>
          <p:nvPr/>
        </p:nvSpPr>
        <p:spPr>
          <a:xfrm>
            <a:off x="1435477" y="4707612"/>
            <a:ext cx="837724" cy="30480"/>
          </a:xfrm>
          <a:prstGeom prst="roundRect">
            <a:avLst>
              <a:gd fmla="val 117806" name="adj"/>
            </a:avLst>
          </a:prstGeom>
          <a:solidFill>
            <a:srgbClr val="5D60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27437" y="4453652"/>
            <a:ext cx="538520" cy="53852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1105912" y="4553902"/>
            <a:ext cx="181570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="0" i="0" sz="2650" u="none" cap="none" strike="noStrike"/>
          </a:p>
        </p:txBody>
      </p:sp>
      <p:sp>
        <p:nvSpPr>
          <p:cNvPr id="140" name="Google Shape;140;p16"/>
          <p:cNvSpPr/>
          <p:nvPr/>
        </p:nvSpPr>
        <p:spPr>
          <a:xfrm>
            <a:off x="2513290" y="4423767"/>
            <a:ext cx="5792986" cy="38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Validar as credenciais do usuário contra a base de dados.</a:t>
            </a:r>
            <a:endParaRPr b="0" i="0" sz="1850" u="none" cap="none" strike="noStrike"/>
          </a:p>
        </p:txBody>
      </p:sp>
      <p:sp>
        <p:nvSpPr>
          <p:cNvPr id="141" name="Google Shape;141;p16"/>
          <p:cNvSpPr/>
          <p:nvPr/>
        </p:nvSpPr>
        <p:spPr>
          <a:xfrm>
            <a:off x="1435477" y="5808583"/>
            <a:ext cx="837724" cy="30480"/>
          </a:xfrm>
          <a:prstGeom prst="roundRect">
            <a:avLst>
              <a:gd fmla="val 117806" name="adj"/>
            </a:avLst>
          </a:prstGeom>
          <a:solidFill>
            <a:srgbClr val="5D60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927437" y="5554623"/>
            <a:ext cx="538520" cy="538520"/>
          </a:xfrm>
          <a:prstGeom prst="roundRect">
            <a:avLst>
              <a:gd fmla="val 6668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102578" y="5654873"/>
            <a:ext cx="188238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50"/>
              <a:buFont typeface="Lora"/>
              <a:buNone/>
            </a:pPr>
            <a:r>
              <a:rPr b="0" i="0" lang="en-US" sz="2650" u="none" cap="none" strike="noStrike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b="0" i="0" sz="2650" u="none" cap="none" strike="noStrike"/>
          </a:p>
        </p:txBody>
      </p:sp>
      <p:sp>
        <p:nvSpPr>
          <p:cNvPr id="144" name="Google Shape;144;p16"/>
          <p:cNvSpPr/>
          <p:nvPr/>
        </p:nvSpPr>
        <p:spPr>
          <a:xfrm>
            <a:off x="2513290" y="5524738"/>
            <a:ext cx="5792986" cy="1149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Se as credenciais estiverem corretas, o sistema permite o acesso às operações bancárias. Caso contrário, o acesso é negado.</a:t>
            </a:r>
            <a:endParaRPr b="0" i="0" sz="1850" u="none" cap="none" strike="noStrike"/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314" y="7410925"/>
            <a:ext cx="3269085" cy="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5">
            <a:alphaModFix/>
          </a:blip>
          <a:srcRect b="28678" l="0" r="0" t="0"/>
          <a:stretch/>
        </p:blipFill>
        <p:spPr>
          <a:xfrm>
            <a:off x="0" y="7220725"/>
            <a:ext cx="1996500" cy="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837724" y="857964"/>
            <a:ext cx="9626084" cy="563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3500"/>
              <a:buFont typeface="Lora"/>
              <a:buNone/>
            </a:pPr>
            <a:r>
              <a:rPr b="0" i="0" lang="en-US" sz="35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Operações Bancárias: Depósito, Saque e Saldo</a:t>
            </a:r>
            <a:endParaRPr b="0" i="0" sz="3500" u="none" cap="none" strike="noStrike"/>
          </a:p>
        </p:txBody>
      </p:sp>
      <p:pic>
        <p:nvPicPr>
          <p:cNvPr descr="preencoded.png"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24" y="1804154"/>
            <a:ext cx="957501" cy="1391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>
            <a:off x="2082403" y="1995607"/>
            <a:ext cx="2252901" cy="28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9F90CF"/>
                </a:solidFill>
                <a:latin typeface="Lora"/>
                <a:ea typeface="Lora"/>
                <a:cs typeface="Lora"/>
                <a:sym typeface="Lora"/>
              </a:rPr>
              <a:t>Depósito</a:t>
            </a:r>
            <a:endParaRPr b="0" i="0" sz="1750" u="none" cap="none" strike="noStrike"/>
          </a:p>
        </p:txBody>
      </p:sp>
      <p:sp>
        <p:nvSpPr>
          <p:cNvPr id="155" name="Google Shape;155;p17"/>
          <p:cNvSpPr/>
          <p:nvPr/>
        </p:nvSpPr>
        <p:spPr>
          <a:xfrm>
            <a:off x="2082403" y="2392085"/>
            <a:ext cx="11710273" cy="61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O sistema permite que os usuários efetuem depósitos de dinheiro em suas contas, com a opção de utilizar notas ou moedas, e garantindo o registro preciso do valor depositado.</a:t>
            </a:r>
            <a:endParaRPr b="0" i="0" sz="1500" u="none" cap="none" strike="noStrike"/>
          </a:p>
        </p:txBody>
      </p:sp>
      <p:pic>
        <p:nvPicPr>
          <p:cNvPr descr="preencoded.png" id="156" name="Google Shape;15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724" y="3195995"/>
            <a:ext cx="957501" cy="139184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2082403" y="3387447"/>
            <a:ext cx="2252901" cy="28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9F90CF"/>
                </a:solidFill>
                <a:latin typeface="Lora"/>
                <a:ea typeface="Lora"/>
                <a:cs typeface="Lora"/>
                <a:sym typeface="Lora"/>
              </a:rPr>
              <a:t>Saque</a:t>
            </a:r>
            <a:endParaRPr b="0" i="0" sz="1750" u="none" cap="none" strike="noStrike"/>
          </a:p>
        </p:txBody>
      </p:sp>
      <p:sp>
        <p:nvSpPr>
          <p:cNvPr id="158" name="Google Shape;158;p17"/>
          <p:cNvSpPr/>
          <p:nvPr/>
        </p:nvSpPr>
        <p:spPr>
          <a:xfrm>
            <a:off x="2082403" y="3783925"/>
            <a:ext cx="11710273" cy="61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O sistema permite que os usuários efetuem saques de dinheiro de suas contas, com a opção de escolher o valor a ser sacado dentro do limite disponível. O sistema também verifica se o valor solicitado está disponível no caixa eletrônico, evitando erros e frustrações para o usuário.</a:t>
            </a:r>
            <a:endParaRPr b="0" i="0" sz="1500" u="none" cap="none" strike="noStrike"/>
          </a:p>
        </p:txBody>
      </p:sp>
      <p:pic>
        <p:nvPicPr>
          <p:cNvPr descr="preencoded.png" id="159" name="Google Shape;15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724" y="4587835"/>
            <a:ext cx="957501" cy="1391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/>
          <p:nvPr/>
        </p:nvSpPr>
        <p:spPr>
          <a:xfrm>
            <a:off x="2082403" y="4779288"/>
            <a:ext cx="2252901" cy="28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9F90CF"/>
                </a:solidFill>
                <a:latin typeface="Lora"/>
                <a:ea typeface="Lora"/>
                <a:cs typeface="Lora"/>
                <a:sym typeface="Lora"/>
              </a:rPr>
              <a:t>Consulta de Saldo</a:t>
            </a:r>
            <a:endParaRPr b="0" i="0" sz="1750" u="none" cap="none" strike="noStrike"/>
          </a:p>
        </p:txBody>
      </p:sp>
      <p:sp>
        <p:nvSpPr>
          <p:cNvPr id="161" name="Google Shape;161;p17"/>
          <p:cNvSpPr/>
          <p:nvPr/>
        </p:nvSpPr>
        <p:spPr>
          <a:xfrm>
            <a:off x="2082403" y="5175766"/>
            <a:ext cx="11710273" cy="61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O sistema permite que os usuários consultem o saldo disponível em suas contas, fornecendo informações precisas e atualizadas sobre os fundos disponíveis.</a:t>
            </a:r>
            <a:endParaRPr b="0" i="0" sz="1500" u="none" cap="none" strike="noStrike"/>
          </a:p>
        </p:txBody>
      </p:sp>
      <p:pic>
        <p:nvPicPr>
          <p:cNvPr descr="preencoded.png" id="162" name="Google Shape;16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7724" y="5979676"/>
            <a:ext cx="957501" cy="1391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/>
          <p:nvPr/>
        </p:nvSpPr>
        <p:spPr>
          <a:xfrm>
            <a:off x="2082403" y="6171128"/>
            <a:ext cx="2801541" cy="28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750"/>
              <a:buFont typeface="Lora"/>
              <a:buNone/>
            </a:pPr>
            <a:r>
              <a:rPr b="0" i="0" lang="en-US" sz="1750" u="none" cap="none" strike="noStrike">
                <a:solidFill>
                  <a:srgbClr val="9F90CF"/>
                </a:solidFill>
                <a:latin typeface="Lora"/>
                <a:ea typeface="Lora"/>
                <a:cs typeface="Lora"/>
                <a:sym typeface="Lora"/>
              </a:rPr>
              <a:t>Extrato de Movimentações</a:t>
            </a:r>
            <a:endParaRPr b="0" i="0" sz="1750" u="none" cap="none" strike="noStrike"/>
          </a:p>
        </p:txBody>
      </p:sp>
      <p:sp>
        <p:nvSpPr>
          <p:cNvPr id="164" name="Google Shape;164;p17"/>
          <p:cNvSpPr/>
          <p:nvPr/>
        </p:nvSpPr>
        <p:spPr>
          <a:xfrm>
            <a:off x="2082403" y="6567607"/>
            <a:ext cx="11710273" cy="612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9F90CF"/>
                </a:solidFill>
                <a:latin typeface="Arial"/>
                <a:ea typeface="Arial"/>
                <a:cs typeface="Arial"/>
                <a:sym typeface="Arial"/>
              </a:rPr>
              <a:t>O sistema permite que os usuários visualizem um extrato com o histórico de suas transações, incluindo depósitos, saques, transferências e pagamentos efetuados, organizados de forma cronológica para fácil consulta.</a:t>
            </a:r>
            <a:endParaRPr b="0" i="0" sz="1500" u="none" cap="none" strike="noStrike"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61314" y="7410925"/>
            <a:ext cx="3269085" cy="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 rotWithShape="1">
          <a:blip r:embed="rId8">
            <a:alphaModFix/>
          </a:blip>
          <a:srcRect b="28678" l="0" r="0" t="0"/>
          <a:stretch/>
        </p:blipFill>
        <p:spPr>
          <a:xfrm>
            <a:off x="0" y="7220725"/>
            <a:ext cx="1996500" cy="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3088005" y="1010007"/>
            <a:ext cx="8454271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8AC7"/>
              </a:buClr>
              <a:buSzPts val="4400"/>
              <a:buFont typeface="Lora"/>
              <a:buNone/>
            </a:pPr>
            <a:r>
              <a:rPr b="0" i="0" lang="en-US" sz="4400" u="none" cap="none" strike="noStrike">
                <a:solidFill>
                  <a:srgbClr val="F98AC7"/>
                </a:solidFill>
                <a:latin typeface="Lora"/>
                <a:ea typeface="Lora"/>
                <a:cs typeface="Lora"/>
                <a:sym typeface="Lora"/>
              </a:rPr>
              <a:t>Sugestões de Melhorias</a:t>
            </a:r>
            <a:endParaRPr b="0" i="0" sz="4400" u="none" cap="none" strike="noStrike"/>
          </a:p>
        </p:txBody>
      </p:sp>
      <p:sp>
        <p:nvSpPr>
          <p:cNvPr id="173" name="Google Shape;173;p18"/>
          <p:cNvSpPr/>
          <p:nvPr/>
        </p:nvSpPr>
        <p:spPr>
          <a:xfrm>
            <a:off x="815699" y="2192799"/>
            <a:ext cx="179400" cy="765900"/>
          </a:xfrm>
          <a:prstGeom prst="roundRect">
            <a:avLst>
              <a:gd fmla="val 20012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376124" y="2192774"/>
            <a:ext cx="12416552" cy="7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175" name="Google Shape;175;p18"/>
          <p:cNvSpPr/>
          <p:nvPr/>
        </p:nvSpPr>
        <p:spPr>
          <a:xfrm>
            <a:off x="815697" y="3198138"/>
            <a:ext cx="179400" cy="765900"/>
          </a:xfrm>
          <a:prstGeom prst="roundRect">
            <a:avLst>
              <a:gd fmla="val 20012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735098" y="3198138"/>
            <a:ext cx="12057578" cy="7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177" name="Google Shape;177;p18"/>
          <p:cNvSpPr/>
          <p:nvPr/>
        </p:nvSpPr>
        <p:spPr>
          <a:xfrm>
            <a:off x="815690" y="4203502"/>
            <a:ext cx="179400" cy="765900"/>
          </a:xfrm>
          <a:prstGeom prst="roundRect">
            <a:avLst>
              <a:gd fmla="val 20012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2094190" y="4203502"/>
            <a:ext cx="11698486" cy="7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179" name="Google Shape;179;p18"/>
          <p:cNvSpPr/>
          <p:nvPr/>
        </p:nvSpPr>
        <p:spPr>
          <a:xfrm>
            <a:off x="815707" y="5208853"/>
            <a:ext cx="179400" cy="765900"/>
          </a:xfrm>
          <a:prstGeom prst="roundRect">
            <a:avLst>
              <a:gd fmla="val 20012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2453283" y="5208865"/>
            <a:ext cx="11339393" cy="7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181" name="Google Shape;181;p18"/>
          <p:cNvSpPr/>
          <p:nvPr/>
        </p:nvSpPr>
        <p:spPr>
          <a:xfrm>
            <a:off x="815690" y="6214204"/>
            <a:ext cx="179400" cy="765900"/>
          </a:xfrm>
          <a:prstGeom prst="roundRect">
            <a:avLst>
              <a:gd fmla="val 20012" name="adj"/>
            </a:avLst>
          </a:prstGeom>
          <a:solidFill>
            <a:srgbClr val="4447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2094190" y="6214229"/>
            <a:ext cx="11698486" cy="766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9F90CF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/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1314" y="7410925"/>
            <a:ext cx="3269085" cy="8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 rotWithShape="1">
          <a:blip r:embed="rId4">
            <a:alphaModFix/>
          </a:blip>
          <a:srcRect b="28678" l="0" r="0" t="0"/>
          <a:stretch/>
        </p:blipFill>
        <p:spPr>
          <a:xfrm>
            <a:off x="0" y="7220725"/>
            <a:ext cx="1996500" cy="9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