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9" r:id="rId4"/>
    <p:sldId id="270" r:id="rId5"/>
    <p:sldId id="269" r:id="rId6"/>
    <p:sldId id="266" r:id="rId7"/>
    <p:sldId id="264" r:id="rId8"/>
    <p:sldId id="271" r:id="rId9"/>
    <p:sldId id="268" r:id="rId10"/>
    <p:sldId id="272" r:id="rId11"/>
    <p:sldId id="284" r:id="rId12"/>
    <p:sldId id="263" r:id="rId13"/>
    <p:sldId id="258" r:id="rId14"/>
    <p:sldId id="273" r:id="rId15"/>
    <p:sldId id="261" r:id="rId16"/>
    <p:sldId id="275" r:id="rId17"/>
    <p:sldId id="276" r:id="rId18"/>
    <p:sldId id="278" r:id="rId19"/>
    <p:sldId id="279" r:id="rId20"/>
    <p:sldId id="280" r:id="rId21"/>
    <p:sldId id="265" r:id="rId22"/>
    <p:sldId id="267" r:id="rId23"/>
    <p:sldId id="285" r:id="rId24"/>
    <p:sldId id="281" r:id="rId25"/>
    <p:sldId id="282" r:id="rId26"/>
    <p:sldId id="283" r:id="rId27"/>
    <p:sldId id="262" r:id="rId28"/>
  </p:sldIdLst>
  <p:sldSz cx="12192000" cy="6858000"/>
  <p:notesSz cx="6400800" cy="8686800"/>
  <p:defaultTex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709" userDrawn="1">
          <p15:clr>
            <a:srgbClr val="A4A3A4"/>
          </p15:clr>
        </p15:guide>
        <p15:guide id="2" orient="horz" pos="1389" userDrawn="1">
          <p15:clr>
            <a:srgbClr val="A4A3A4"/>
          </p15:clr>
        </p15:guide>
        <p15:guide id="3" orient="horz" pos="3838" userDrawn="1">
          <p15:clr>
            <a:srgbClr val="A4A3A4"/>
          </p15:clr>
        </p15:guide>
        <p15:guide id="5" pos="3840" userDrawn="1">
          <p15:clr>
            <a:srgbClr val="A4A3A4"/>
          </p15:clr>
        </p15:guide>
        <p15:guide id="6" pos="3727" userDrawn="1">
          <p15:clr>
            <a:srgbClr val="A4A3A4"/>
          </p15:clr>
        </p15:guide>
        <p15:guide id="7" pos="3953" userDrawn="1">
          <p15:clr>
            <a:srgbClr val="A4A3A4"/>
          </p15:clr>
        </p15:guide>
        <p15:guide id="8" pos="4861" userDrawn="1">
          <p15:clr>
            <a:srgbClr val="A4A3A4"/>
          </p15:clr>
        </p15:guide>
        <p15:guide id="9" pos="5065" userDrawn="1">
          <p15:clr>
            <a:srgbClr val="A4A3A4"/>
          </p15:clr>
        </p15:guide>
        <p15:guide id="10" pos="7106" userDrawn="1">
          <p15:clr>
            <a:srgbClr val="A4A3A4"/>
          </p15:clr>
        </p15:guide>
        <p15:guide id="11" pos="2819" userDrawn="1">
          <p15:clr>
            <a:srgbClr val="A4A3A4"/>
          </p15:clr>
        </p15:guide>
        <p15:guide id="12" pos="2615" userDrawn="1">
          <p15:clr>
            <a:srgbClr val="A4A3A4"/>
          </p15:clr>
        </p15:guide>
        <p15:guide id="13" pos="574" userDrawn="1">
          <p15:clr>
            <a:srgbClr val="A4A3A4"/>
          </p15:clr>
        </p15:guide>
        <p15:guide id="14" orient="horz" pos="799" userDrawn="1">
          <p15:clr>
            <a:srgbClr val="A4A3A4"/>
          </p15:clr>
        </p15:guide>
        <p15:guide id="15" orient="horz" pos="41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DB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FEF70-10D5-FCDB-20EC-F35E291D7FF4}" v="103" dt="2024-05-17T12:03:31.002"/>
    <p1510:client id="{05B1080F-5DF9-4DDF-A5A1-0C9392427B4B}" v="1873" dt="2024-05-17T12:34:26.016"/>
    <p1510:client id="{614D3326-CFB7-98AF-6EFA-2D3A7BE5211E}" v="170" dt="2024-05-17T11:21:34.741"/>
    <p1510:client id="{61E219E4-D3C4-533E-FB80-2091FFF4B1DF}" v="1069" dt="2024-05-15T17:10:48.868"/>
    <p1510:client id="{667B6D0B-0409-628F-D725-EB0C7F271E0F}" v="596" dt="2024-05-16T13:29:01.952"/>
    <p1510:client id="{8A3E2DF2-103B-1C3D-B218-8DAFA235AF33}" v="166" dt="2024-05-17T12:55:54.336"/>
    <p1510:client id="{CE4E9450-9648-49F9-68C0-39385B4289B1}" v="9" dt="2024-05-17T11:56:48.485"/>
    <p1510:client id="{ECC98CBB-A0F9-C9D4-F223-A76F9C3638D0}" v="93" dt="2024-05-17T12:10:40.168"/>
    <p1510:client id="{FADF63BB-3263-4989-F512-7B560712F4DF}" v="2" dt="2024-05-17T08:25:05.41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651"/>
  </p:normalViewPr>
  <p:slideViewPr>
    <p:cSldViewPr snapToGrid="0">
      <p:cViewPr varScale="1">
        <p:scale>
          <a:sx n="195" d="100"/>
          <a:sy n="195" d="100"/>
        </p:scale>
        <p:origin x="1760" y="184"/>
      </p:cViewPr>
      <p:guideLst>
        <p:guide orient="horz" pos="709"/>
        <p:guide orient="horz" pos="1389"/>
        <p:guide orient="horz" pos="3838"/>
        <p:guide pos="3840"/>
        <p:guide pos="3727"/>
        <p:guide pos="3953"/>
        <p:guide pos="4861"/>
        <p:guide pos="5065"/>
        <p:guide pos="7106"/>
        <p:guide pos="2819"/>
        <p:guide pos="2615"/>
        <p:guide pos="574"/>
        <p:guide orient="horz" pos="799"/>
        <p:guide orient="horz" pos="411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t" anchorCtr="0" compatLnSpc="1">
            <a:prstTxWarp prst="textNoShape">
              <a:avLst/>
            </a:prstTxWarp>
          </a:bodyPr>
          <a:lstStyle>
            <a:lvl1pPr defTabSz="862013">
              <a:defRPr sz="1100"/>
            </a:lvl1pPr>
          </a:lstStyle>
          <a:p>
            <a:endParaRPr lang="de-CH" dirty="0"/>
          </a:p>
        </p:txBody>
      </p:sp>
      <p:sp>
        <p:nvSpPr>
          <p:cNvPr id="5123" name="Rectangle 3"/>
          <p:cNvSpPr>
            <a:spLocks noGrp="1" noChangeArrowheads="1"/>
          </p:cNvSpPr>
          <p:nvPr>
            <p:ph type="dt" idx="1"/>
          </p:nvPr>
        </p:nvSpPr>
        <p:spPr bwMode="auto">
          <a:xfrm>
            <a:off x="3625850" y="0"/>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t" anchorCtr="0" compatLnSpc="1">
            <a:prstTxWarp prst="textNoShape">
              <a:avLst/>
            </a:prstTxWarp>
          </a:bodyPr>
          <a:lstStyle>
            <a:lvl1pPr algn="r" defTabSz="862013">
              <a:defRPr sz="1100"/>
            </a:lvl1pPr>
          </a:lstStyle>
          <a:p>
            <a:endParaRPr lang="de-CH" dirty="0"/>
          </a:p>
        </p:txBody>
      </p:sp>
      <p:sp>
        <p:nvSpPr>
          <p:cNvPr id="5124" name="Rectangle 4"/>
          <p:cNvSpPr>
            <a:spLocks noGrp="1" noRot="1" noChangeAspect="1" noChangeArrowheads="1" noTextEdit="1"/>
          </p:cNvSpPr>
          <p:nvPr>
            <p:ph type="sldImg" idx="2"/>
          </p:nvPr>
        </p:nvSpPr>
        <p:spPr bwMode="auto">
          <a:xfrm>
            <a:off x="307975" y="652463"/>
            <a:ext cx="5786438" cy="3255962"/>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5125" name="Rectangle 5"/>
          <p:cNvSpPr>
            <a:spLocks noGrp="1" noChangeArrowheads="1"/>
          </p:cNvSpPr>
          <p:nvPr>
            <p:ph type="body" sz="quarter" idx="3"/>
          </p:nvPr>
        </p:nvSpPr>
        <p:spPr bwMode="auto">
          <a:xfrm>
            <a:off x="639763" y="4125913"/>
            <a:ext cx="5121275" cy="3908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5126" name="Rectangle 6"/>
          <p:cNvSpPr>
            <a:spLocks noGrp="1" noChangeArrowheads="1"/>
          </p:cNvSpPr>
          <p:nvPr>
            <p:ph type="ftr" sz="quarter" idx="4"/>
          </p:nvPr>
        </p:nvSpPr>
        <p:spPr bwMode="auto">
          <a:xfrm>
            <a:off x="0" y="8251825"/>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b" anchorCtr="0" compatLnSpc="1">
            <a:prstTxWarp prst="textNoShape">
              <a:avLst/>
            </a:prstTxWarp>
          </a:bodyPr>
          <a:lstStyle>
            <a:lvl1pPr defTabSz="862013">
              <a:defRPr sz="1100"/>
            </a:lvl1pPr>
          </a:lstStyle>
          <a:p>
            <a:endParaRPr lang="de-CH" dirty="0"/>
          </a:p>
        </p:txBody>
      </p:sp>
      <p:sp>
        <p:nvSpPr>
          <p:cNvPr id="5127" name="Rectangle 7"/>
          <p:cNvSpPr>
            <a:spLocks noGrp="1" noChangeArrowheads="1"/>
          </p:cNvSpPr>
          <p:nvPr>
            <p:ph type="sldNum" sz="quarter" idx="5"/>
          </p:nvPr>
        </p:nvSpPr>
        <p:spPr bwMode="auto">
          <a:xfrm>
            <a:off x="3625850" y="8251825"/>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b" anchorCtr="0" compatLnSpc="1">
            <a:prstTxWarp prst="textNoShape">
              <a:avLst/>
            </a:prstTxWarp>
          </a:bodyPr>
          <a:lstStyle>
            <a:lvl1pPr algn="r" defTabSz="862013">
              <a:defRPr sz="1100"/>
            </a:lvl1pPr>
          </a:lstStyle>
          <a:p>
            <a:fld id="{54E7F490-E965-9B42-AE49-DA4BC6E663B1}" type="slidenum">
              <a:rPr lang="de-CH"/>
              <a:pPr/>
              <a:t>‹Nr.›</a:t>
            </a:fld>
            <a:endParaRPr lang="de-CH" dirty="0"/>
          </a:p>
        </p:txBody>
      </p:sp>
    </p:spTree>
    <p:extLst>
      <p:ext uri="{BB962C8B-B14F-4D97-AF65-F5344CB8AC3E}">
        <p14:creationId xmlns:p14="http://schemas.microsoft.com/office/powerpoint/2010/main" val="498438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1225" y="1989138"/>
            <a:ext cx="10369550" cy="1295400"/>
          </a:xfrm>
        </p:spPr>
        <p:txBody>
          <a:bodyPr/>
          <a:lstStyle>
            <a:lvl1pPr>
              <a:defRPr sz="3900"/>
            </a:lvl1pPr>
          </a:lstStyle>
          <a:p>
            <a:pPr lvl="0"/>
            <a:r>
              <a:rPr lang="de-DE" noProof="0"/>
              <a:t>Mastertitelformat bearbeiten</a:t>
            </a:r>
            <a:endParaRPr lang="de-CH" noProof="0"/>
          </a:p>
        </p:txBody>
      </p:sp>
      <p:sp>
        <p:nvSpPr>
          <p:cNvPr id="4099" name="Rectangle 3"/>
          <p:cNvSpPr>
            <a:spLocks noGrp="1" noChangeArrowheads="1"/>
          </p:cNvSpPr>
          <p:nvPr>
            <p:ph type="subTitle" idx="1"/>
          </p:nvPr>
        </p:nvSpPr>
        <p:spPr>
          <a:xfrm>
            <a:off x="911225" y="3429000"/>
            <a:ext cx="10369550" cy="1752600"/>
          </a:xfrm>
        </p:spPr>
        <p:txBody>
          <a:bodyPr/>
          <a:lstStyle>
            <a:lvl1pPr marL="0" indent="0">
              <a:buNone/>
              <a:defRPr/>
            </a:lvl1pPr>
          </a:lstStyle>
          <a:p>
            <a:pPr lvl="0"/>
            <a:r>
              <a:rPr lang="de-DE" noProof="0"/>
              <a:t>Master-Untertitelformat bearbeiten</a:t>
            </a:r>
            <a:endParaRPr lang="de-CH" noProof="0"/>
          </a:p>
        </p:txBody>
      </p:sp>
      <p:sp>
        <p:nvSpPr>
          <p:cNvPr id="3" name="Datumsplatzhalter 2"/>
          <p:cNvSpPr>
            <a:spLocks noGrp="1"/>
          </p:cNvSpPr>
          <p:nvPr>
            <p:ph type="dt" sz="half" idx="10"/>
          </p:nvPr>
        </p:nvSpPr>
        <p:spPr/>
        <p:txBody>
          <a:bodyPr/>
          <a:lstStyle/>
          <a:p>
            <a:fld id="{6E7CF971-57DE-0248-8D76-68392105DE2B}" type="datetime1">
              <a:rPr lang="de-CH" smtClean="0"/>
              <a:t>17.05.24</a:t>
            </a:fld>
            <a:endParaRPr lang="de-CH" dirty="0"/>
          </a:p>
        </p:txBody>
      </p:sp>
      <p:sp>
        <p:nvSpPr>
          <p:cNvPr id="4" name="Fußzeilenplatzhalter 3"/>
          <p:cNvSpPr>
            <a:spLocks noGrp="1"/>
          </p:cNvSpPr>
          <p:nvPr>
            <p:ph type="ftr" sz="quarter" idx="11"/>
          </p:nvPr>
        </p:nvSpPr>
        <p:spPr/>
        <p:txBody>
          <a:bodyPr/>
          <a:lstStyle/>
          <a:p>
            <a:r>
              <a:rPr lang="de-CH" dirty="0"/>
              <a:t>Simon Klaassen, Dario Küffer, Samuel Wallace</a:t>
            </a:r>
          </a:p>
        </p:txBody>
      </p:sp>
      <p:sp>
        <p:nvSpPr>
          <p:cNvPr id="5" name="Foliennummernplatzhalter 4"/>
          <p:cNvSpPr>
            <a:spLocks noGrp="1"/>
          </p:cNvSpPr>
          <p:nvPr>
            <p:ph type="sldNum" sz="quarter" idx="12"/>
          </p:nvPr>
        </p:nvSpPr>
        <p:spPr/>
        <p:txBody>
          <a:bodyPr/>
          <a:lstStyle/>
          <a:p>
            <a:r>
              <a:rPr lang="de-CH" dirty="0"/>
              <a:t>Seite </a:t>
            </a:r>
            <a:fld id="{9D46F3A4-F478-9440-BC8E-B732027F4C86}" type="slidenum">
              <a:rPr lang="de-CH" smtClean="0"/>
              <a:pPr/>
              <a:t>‹Nr.›</a:t>
            </a:fld>
            <a:endParaRPr lang="de-CH" dirty="0"/>
          </a:p>
        </p:txBody>
      </p:sp>
    </p:spTree>
  </p:cSld>
  <p:clrMapOvr>
    <a:masterClrMapping/>
  </p:clrMapOvr>
  <p:hf hdr="0"/>
  <p:extLst>
    <p:ext uri="{DCECCB84-F9BA-43D5-87BE-67443E8EF086}">
      <p15:sldGuideLst xmlns:p15="http://schemas.microsoft.com/office/powerpoint/2012/main">
        <p15:guide id="1" orient="horz" pos="1253" userDrawn="1">
          <p15:clr>
            <a:srgbClr val="9FCC3B"/>
          </p15:clr>
        </p15:guide>
        <p15:guide id="2" orient="horz" pos="2160" userDrawn="1">
          <p15:clr>
            <a:srgbClr val="9FCC3B"/>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apitel">
    <p:spTree>
      <p:nvGrpSpPr>
        <p:cNvPr id="1" name=""/>
        <p:cNvGrpSpPr/>
        <p:nvPr/>
      </p:nvGrpSpPr>
      <p:grpSpPr>
        <a:xfrm>
          <a:off x="0" y="0"/>
          <a:ext cx="0" cy="0"/>
          <a:chOff x="0" y="0"/>
          <a:chExt cx="0" cy="0"/>
        </a:xfrm>
      </p:grpSpPr>
      <p:sp>
        <p:nvSpPr>
          <p:cNvPr id="6" name="Rechteck 5"/>
          <p:cNvSpPr/>
          <p:nvPr userDrawn="1"/>
        </p:nvSpPr>
        <p:spPr bwMode="white">
          <a:xfrm>
            <a:off x="0" y="1125538"/>
            <a:ext cx="12192000" cy="5732462"/>
          </a:xfrm>
          <a:prstGeom prst="rect">
            <a:avLst/>
          </a:prstGeom>
          <a:solidFill>
            <a:srgbClr val="A3ADB7"/>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dirty="0">
              <a:ln>
                <a:noFill/>
              </a:ln>
              <a:solidFill>
                <a:srgbClr val="000000"/>
              </a:solidFill>
              <a:effectLst/>
              <a:latin typeface="Arial" charset="0"/>
              <a:ea typeface="ＭＳ Ｐゴシック" charset="0"/>
              <a:cs typeface="Arial" charset="0"/>
            </a:endParaRPr>
          </a:p>
        </p:txBody>
      </p:sp>
      <p:sp>
        <p:nvSpPr>
          <p:cNvPr id="2" name="Titel 1"/>
          <p:cNvSpPr>
            <a:spLocks noGrp="1"/>
          </p:cNvSpPr>
          <p:nvPr>
            <p:ph type="title"/>
          </p:nvPr>
        </p:nvSpPr>
        <p:spPr/>
        <p:txBody>
          <a:bodyPr/>
          <a:lstStyle>
            <a:lvl1pPr>
              <a:defRPr>
                <a:solidFill>
                  <a:schemeClr val="bg1"/>
                </a:solidFill>
              </a:defRPr>
            </a:lvl1pPr>
          </a:lstStyle>
          <a:p>
            <a:r>
              <a:rPr lang="de-DE"/>
              <a:t>Mastertitelformat bearbeiten</a:t>
            </a:r>
            <a:endParaRPr lang="de-CH"/>
          </a:p>
        </p:txBody>
      </p:sp>
    </p:spTree>
    <p:extLst>
      <p:ext uri="{BB962C8B-B14F-4D97-AF65-F5344CB8AC3E}">
        <p14:creationId xmlns:p14="http://schemas.microsoft.com/office/powerpoint/2010/main" val="184441715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lvl1pPr>
              <a:defRPr/>
            </a:lvl1pPr>
          </a:lstStyle>
          <a:p>
            <a:fld id="{A678E920-C0A6-5043-B96F-A76D3A1216C1}" type="datetime1">
              <a:rPr lang="de-CH" smtClean="0"/>
              <a:t>17.05.24</a:t>
            </a:fld>
            <a:endParaRPr lang="de-CH" dirty="0"/>
          </a:p>
        </p:txBody>
      </p:sp>
      <p:sp>
        <p:nvSpPr>
          <p:cNvPr id="5" name="Fußzeilenplatzhalter 4"/>
          <p:cNvSpPr>
            <a:spLocks noGrp="1"/>
          </p:cNvSpPr>
          <p:nvPr>
            <p:ph type="ftr" sz="quarter" idx="11"/>
          </p:nvPr>
        </p:nvSpPr>
        <p:spPr/>
        <p:txBody>
          <a:bodyPr/>
          <a:lstStyle>
            <a:lvl1pPr>
              <a:defRPr/>
            </a:lvl1pPr>
          </a:lstStyle>
          <a:p>
            <a:r>
              <a:rPr lang="de-CH" dirty="0"/>
              <a:t>Simon Klaassen, Dario Küffer, Samuel Wallace</a:t>
            </a:r>
          </a:p>
        </p:txBody>
      </p:sp>
      <p:sp>
        <p:nvSpPr>
          <p:cNvPr id="6" name="Foliennummernplatzhalter 5"/>
          <p:cNvSpPr>
            <a:spLocks noGrp="1"/>
          </p:cNvSpPr>
          <p:nvPr>
            <p:ph type="sldNum" sz="quarter" idx="12"/>
          </p:nvPr>
        </p:nvSpPr>
        <p:spPr/>
        <p:txBody>
          <a:bodyPr/>
          <a:lstStyle>
            <a:lvl1pPr>
              <a:defRPr/>
            </a:lvl1pPr>
          </a:lstStyle>
          <a:p>
            <a:r>
              <a:rPr lang="de-CH" dirty="0"/>
              <a:t>Seite </a:t>
            </a:r>
            <a:fld id="{1C5791B1-6579-0B4D-B06F-613121D36EDE}" type="slidenum">
              <a:rPr lang="de-CH"/>
              <a:pPr/>
              <a:t>‹Nr.›</a:t>
            </a:fld>
            <a:endParaRPr lang="de-CH" dirty="0"/>
          </a:p>
        </p:txBody>
      </p:sp>
    </p:spTree>
    <p:extLst>
      <p:ext uri="{BB962C8B-B14F-4D97-AF65-F5344CB8AC3E}">
        <p14:creationId xmlns:p14="http://schemas.microsoft.com/office/powerpoint/2010/main" val="213394345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a:p>
        </p:txBody>
      </p:sp>
      <p:sp>
        <p:nvSpPr>
          <p:cNvPr id="3" name="Inhaltsplatzhalter 2"/>
          <p:cNvSpPr>
            <a:spLocks noGrp="1"/>
          </p:cNvSpPr>
          <p:nvPr>
            <p:ph idx="1"/>
          </p:nvPr>
        </p:nvSpPr>
        <p:spPr>
          <a:xfrm>
            <a:off x="911225" y="2205039"/>
            <a:ext cx="5005388" cy="38877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lvl1pPr>
              <a:defRPr/>
            </a:lvl1pPr>
          </a:lstStyle>
          <a:p>
            <a:fld id="{7614BD7D-9138-A54F-B896-8D8DACB3CC94}" type="datetime1">
              <a:rPr lang="de-CH" smtClean="0"/>
              <a:t>17.05.24</a:t>
            </a:fld>
            <a:endParaRPr lang="de-CH" dirty="0"/>
          </a:p>
        </p:txBody>
      </p:sp>
      <p:sp>
        <p:nvSpPr>
          <p:cNvPr id="5" name="Fußzeilenplatzhalter 4"/>
          <p:cNvSpPr>
            <a:spLocks noGrp="1"/>
          </p:cNvSpPr>
          <p:nvPr>
            <p:ph type="ftr" sz="quarter" idx="11"/>
          </p:nvPr>
        </p:nvSpPr>
        <p:spPr/>
        <p:txBody>
          <a:bodyPr/>
          <a:lstStyle>
            <a:lvl1pPr>
              <a:defRPr/>
            </a:lvl1pPr>
          </a:lstStyle>
          <a:p>
            <a:r>
              <a:rPr lang="de-CH" dirty="0"/>
              <a:t>Simon Klaassen, Dario Küffer, Samuel Wallace</a:t>
            </a:r>
          </a:p>
        </p:txBody>
      </p:sp>
      <p:sp>
        <p:nvSpPr>
          <p:cNvPr id="6" name="Foliennummernplatzhalter 5"/>
          <p:cNvSpPr>
            <a:spLocks noGrp="1"/>
          </p:cNvSpPr>
          <p:nvPr>
            <p:ph type="sldNum" sz="quarter" idx="12"/>
          </p:nvPr>
        </p:nvSpPr>
        <p:spPr/>
        <p:txBody>
          <a:bodyPr/>
          <a:lstStyle>
            <a:lvl1pPr>
              <a:defRPr/>
            </a:lvl1pPr>
          </a:lstStyle>
          <a:p>
            <a:r>
              <a:rPr lang="de-CH" dirty="0"/>
              <a:t>Seite </a:t>
            </a:r>
            <a:fld id="{1C5791B1-6579-0B4D-B06F-613121D36EDE}" type="slidenum">
              <a:rPr lang="de-CH"/>
              <a:pPr/>
              <a:t>‹Nr.›</a:t>
            </a:fld>
            <a:endParaRPr lang="de-CH" dirty="0"/>
          </a:p>
        </p:txBody>
      </p:sp>
      <p:sp>
        <p:nvSpPr>
          <p:cNvPr id="7" name="Inhaltsplatzhalter 2"/>
          <p:cNvSpPr>
            <a:spLocks noGrp="1"/>
          </p:cNvSpPr>
          <p:nvPr>
            <p:ph idx="13"/>
          </p:nvPr>
        </p:nvSpPr>
        <p:spPr>
          <a:xfrm>
            <a:off x="6291040" y="2205039"/>
            <a:ext cx="5005388" cy="38877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Tree>
    <p:extLst>
      <p:ext uri="{BB962C8B-B14F-4D97-AF65-F5344CB8AC3E}">
        <p14:creationId xmlns:p14="http://schemas.microsoft.com/office/powerpoint/2010/main" val="34142506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a:p>
        </p:txBody>
      </p:sp>
      <p:sp>
        <p:nvSpPr>
          <p:cNvPr id="3" name="Datumsplatzhalter 2"/>
          <p:cNvSpPr>
            <a:spLocks noGrp="1"/>
          </p:cNvSpPr>
          <p:nvPr>
            <p:ph type="dt" sz="half" idx="10"/>
          </p:nvPr>
        </p:nvSpPr>
        <p:spPr/>
        <p:txBody>
          <a:bodyPr/>
          <a:lstStyle>
            <a:lvl1pPr>
              <a:defRPr/>
            </a:lvl1pPr>
          </a:lstStyle>
          <a:p>
            <a:fld id="{5FD6845E-AE4A-074A-96D8-3E012CFC0C71}" type="datetime1">
              <a:rPr lang="de-CH" smtClean="0"/>
              <a:t>17.05.24</a:t>
            </a:fld>
            <a:endParaRPr lang="de-CH" dirty="0"/>
          </a:p>
        </p:txBody>
      </p:sp>
      <p:sp>
        <p:nvSpPr>
          <p:cNvPr id="4" name="Fußzeilenplatzhalter 3"/>
          <p:cNvSpPr>
            <a:spLocks noGrp="1"/>
          </p:cNvSpPr>
          <p:nvPr>
            <p:ph type="ftr" sz="quarter" idx="11"/>
          </p:nvPr>
        </p:nvSpPr>
        <p:spPr/>
        <p:txBody>
          <a:bodyPr/>
          <a:lstStyle>
            <a:lvl1pPr>
              <a:defRPr/>
            </a:lvl1pPr>
          </a:lstStyle>
          <a:p>
            <a:r>
              <a:rPr lang="de-CH" dirty="0"/>
              <a:t>Simon Klaassen, Dario Küffer, Samuel Wallace</a:t>
            </a:r>
          </a:p>
        </p:txBody>
      </p:sp>
      <p:sp>
        <p:nvSpPr>
          <p:cNvPr id="5" name="Foliennummernplatzhalter 4"/>
          <p:cNvSpPr>
            <a:spLocks noGrp="1"/>
          </p:cNvSpPr>
          <p:nvPr>
            <p:ph type="sldNum" sz="quarter" idx="12"/>
          </p:nvPr>
        </p:nvSpPr>
        <p:spPr/>
        <p:txBody>
          <a:bodyPr/>
          <a:lstStyle>
            <a:lvl1pPr>
              <a:defRPr/>
            </a:lvl1pPr>
          </a:lstStyle>
          <a:p>
            <a:r>
              <a:rPr lang="de-CH" dirty="0"/>
              <a:t>Seite </a:t>
            </a:r>
            <a:fld id="{25BB1AB0-9216-5944-841B-2A7418D2F24D}" type="slidenum">
              <a:rPr lang="de-CH"/>
              <a:pPr/>
              <a:t>‹Nr.›</a:t>
            </a:fld>
            <a:endParaRPr lang="de-CH" dirty="0"/>
          </a:p>
        </p:txBody>
      </p:sp>
    </p:spTree>
    <p:extLst>
      <p:ext uri="{BB962C8B-B14F-4D97-AF65-F5344CB8AC3E}">
        <p14:creationId xmlns:p14="http://schemas.microsoft.com/office/powerpoint/2010/main" val="69864140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ld">
    <p:spTree>
      <p:nvGrpSpPr>
        <p:cNvPr id="1" name=""/>
        <p:cNvGrpSpPr/>
        <p:nvPr/>
      </p:nvGrpSpPr>
      <p:grpSpPr>
        <a:xfrm>
          <a:off x="0" y="0"/>
          <a:ext cx="0" cy="0"/>
          <a:chOff x="0" y="0"/>
          <a:chExt cx="0" cy="0"/>
        </a:xfrm>
      </p:grpSpPr>
      <p:sp>
        <p:nvSpPr>
          <p:cNvPr id="8" name="Bildplatzhalter 7"/>
          <p:cNvSpPr>
            <a:spLocks noGrp="1"/>
          </p:cNvSpPr>
          <p:nvPr>
            <p:ph type="pic" sz="quarter" idx="10"/>
          </p:nvPr>
        </p:nvSpPr>
        <p:spPr>
          <a:xfrm>
            <a:off x="192089" y="188912"/>
            <a:ext cx="11807824" cy="6480175"/>
          </a:xfrm>
        </p:spPr>
        <p:txBody>
          <a:bodyPr/>
          <a:lstStyle/>
          <a:p>
            <a:r>
              <a:rPr lang="de-DE" dirty="0"/>
              <a:t>Bild durch Klicken auf Symbol hinzufügen</a:t>
            </a:r>
            <a:endParaRPr lang="de-CH" dirty="0"/>
          </a:p>
        </p:txBody>
      </p:sp>
    </p:spTree>
    <p:extLst>
      <p:ext uri="{BB962C8B-B14F-4D97-AF65-F5344CB8AC3E}">
        <p14:creationId xmlns:p14="http://schemas.microsoft.com/office/powerpoint/2010/main" val="2131282136"/>
      </p:ext>
    </p:extLst>
  </p:cSld>
  <p:clrMapOvr>
    <a:masterClrMapping/>
  </p:clrMapOvr>
  <p:hf hdr="0"/>
  <p:extLst>
    <p:ext uri="{DCECCB84-F9BA-43D5-87BE-67443E8EF086}">
      <p15:sldGuideLst xmlns:p15="http://schemas.microsoft.com/office/powerpoint/2012/main">
        <p15:guide id="1" pos="121" userDrawn="1">
          <p15:clr>
            <a:srgbClr val="9FCC3B"/>
          </p15:clr>
        </p15:guide>
        <p15:guide id="2" pos="7559" userDrawn="1">
          <p15:clr>
            <a:srgbClr val="9FCC3B"/>
          </p15:clr>
        </p15:guide>
        <p15:guide id="3" orient="horz" pos="119" userDrawn="1">
          <p15:clr>
            <a:srgbClr val="9FCC3B"/>
          </p15:clr>
        </p15:guide>
        <p15:guide id="4" orient="horz" pos="4201" userDrawn="1">
          <p15:clr>
            <a:srgbClr val="9FCC3B"/>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fld id="{38296862-1F83-E04B-9D9F-0F67CFB4A768}" type="datetime1">
              <a:rPr lang="de-CH" smtClean="0"/>
              <a:t>17.05.24</a:t>
            </a:fld>
            <a:endParaRPr lang="de-CH" dirty="0"/>
          </a:p>
        </p:txBody>
      </p:sp>
      <p:sp>
        <p:nvSpPr>
          <p:cNvPr id="3" name="Fußzeilenplatzhalter 2"/>
          <p:cNvSpPr>
            <a:spLocks noGrp="1"/>
          </p:cNvSpPr>
          <p:nvPr>
            <p:ph type="ftr" sz="quarter" idx="11"/>
          </p:nvPr>
        </p:nvSpPr>
        <p:spPr/>
        <p:txBody>
          <a:bodyPr/>
          <a:lstStyle>
            <a:lvl1pPr>
              <a:defRPr/>
            </a:lvl1pPr>
          </a:lstStyle>
          <a:p>
            <a:r>
              <a:rPr lang="de-CH" dirty="0"/>
              <a:t>Simon Klaassen, Dario Küffer, Samuel Wallace</a:t>
            </a:r>
          </a:p>
        </p:txBody>
      </p:sp>
      <p:sp>
        <p:nvSpPr>
          <p:cNvPr id="4" name="Foliennummernplatzhalter 3"/>
          <p:cNvSpPr>
            <a:spLocks noGrp="1"/>
          </p:cNvSpPr>
          <p:nvPr>
            <p:ph type="sldNum" sz="quarter" idx="12"/>
          </p:nvPr>
        </p:nvSpPr>
        <p:spPr/>
        <p:txBody>
          <a:bodyPr/>
          <a:lstStyle>
            <a:lvl1pPr>
              <a:defRPr/>
            </a:lvl1pPr>
          </a:lstStyle>
          <a:p>
            <a:r>
              <a:rPr lang="de-CH" dirty="0"/>
              <a:t>Seite </a:t>
            </a:r>
            <a:fld id="{6DADB232-8830-5A47-BAA5-95C1DE269B83}" type="slidenum">
              <a:rPr lang="de-CH"/>
              <a:pPr/>
              <a:t>‹Nr.›</a:t>
            </a:fld>
            <a:endParaRPr lang="de-CH" dirty="0"/>
          </a:p>
        </p:txBody>
      </p:sp>
    </p:spTree>
    <p:extLst>
      <p:ext uri="{BB962C8B-B14F-4D97-AF65-F5344CB8AC3E}">
        <p14:creationId xmlns:p14="http://schemas.microsoft.com/office/powerpoint/2010/main" val="118112905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1225" y="1268414"/>
            <a:ext cx="10369550" cy="792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36000" rIns="0" bIns="0" numCol="1" anchor="t" anchorCtr="0" compatLnSpc="1">
            <a:prstTxWarp prst="textNoShape">
              <a:avLst/>
            </a:prstTxWarp>
          </a:bodyPr>
          <a:lstStyle/>
          <a:p>
            <a:pPr lvl="0"/>
            <a:r>
              <a:rPr lang="de-CH"/>
              <a:t>Mastertitelformat bearbeiten</a:t>
            </a:r>
          </a:p>
        </p:txBody>
      </p:sp>
      <p:sp>
        <p:nvSpPr>
          <p:cNvPr id="1027" name="Rectangle 3"/>
          <p:cNvSpPr>
            <a:spLocks noGrp="1" noChangeArrowheads="1"/>
          </p:cNvSpPr>
          <p:nvPr>
            <p:ph type="body" idx="1"/>
          </p:nvPr>
        </p:nvSpPr>
        <p:spPr bwMode="auto">
          <a:xfrm>
            <a:off x="911225" y="2205039"/>
            <a:ext cx="10369550" cy="3887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p>
        </p:txBody>
      </p:sp>
      <p:sp>
        <p:nvSpPr>
          <p:cNvPr id="1028" name="Rectangle 4"/>
          <p:cNvSpPr>
            <a:spLocks noGrp="1" noChangeArrowheads="1"/>
          </p:cNvSpPr>
          <p:nvPr>
            <p:ph type="dt" sz="half" idx="2"/>
          </p:nvPr>
        </p:nvSpPr>
        <p:spPr bwMode="auto">
          <a:xfrm>
            <a:off x="911225" y="6524625"/>
            <a:ext cx="1246716"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defRPr sz="1000"/>
            </a:lvl1pPr>
          </a:lstStyle>
          <a:p>
            <a:fld id="{EB71249A-33CB-E746-A2C8-B2B4715F7378}" type="datetime1">
              <a:rPr lang="de-CH" smtClean="0"/>
              <a:t>17.05.24</a:t>
            </a:fld>
            <a:endParaRPr lang="de-CH" dirty="0"/>
          </a:p>
        </p:txBody>
      </p:sp>
      <p:sp>
        <p:nvSpPr>
          <p:cNvPr id="1029" name="Rectangle 5"/>
          <p:cNvSpPr>
            <a:spLocks noGrp="1" noChangeArrowheads="1"/>
          </p:cNvSpPr>
          <p:nvPr>
            <p:ph type="ftr" sz="quarter" idx="3"/>
          </p:nvPr>
        </p:nvSpPr>
        <p:spPr bwMode="auto">
          <a:xfrm>
            <a:off x="2255308" y="6524625"/>
            <a:ext cx="7008284"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defRPr sz="1000"/>
            </a:lvl1pPr>
          </a:lstStyle>
          <a:p>
            <a:r>
              <a:rPr lang="de-CH" dirty="0"/>
              <a:t>Simon Klaassen, Dario Küffer, Samuel Wallace</a:t>
            </a:r>
          </a:p>
        </p:txBody>
      </p:sp>
      <p:sp>
        <p:nvSpPr>
          <p:cNvPr id="1030" name="Rectangle 6"/>
          <p:cNvSpPr>
            <a:spLocks noGrp="1" noChangeArrowheads="1"/>
          </p:cNvSpPr>
          <p:nvPr>
            <p:ph type="sldNum" sz="quarter" idx="4"/>
          </p:nvPr>
        </p:nvSpPr>
        <p:spPr bwMode="auto">
          <a:xfrm>
            <a:off x="10452484" y="6524625"/>
            <a:ext cx="828291"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a:defRPr sz="1000"/>
            </a:lvl1pPr>
          </a:lstStyle>
          <a:p>
            <a:r>
              <a:rPr lang="de-CH" dirty="0"/>
              <a:t>Seite </a:t>
            </a:r>
            <a:fld id="{9D46F3A4-F478-9440-BC8E-B732027F4C86}" type="slidenum">
              <a:rPr lang="de-CH"/>
              <a:pPr/>
              <a:t>‹Nr.›</a:t>
            </a:fld>
            <a:endParaRPr lang="de-CH" dirty="0"/>
          </a:p>
        </p:txBody>
      </p:sp>
      <p:sp>
        <p:nvSpPr>
          <p:cNvPr id="1034" name="Line 10"/>
          <p:cNvSpPr>
            <a:spLocks noChangeShapeType="1"/>
          </p:cNvSpPr>
          <p:nvPr/>
        </p:nvSpPr>
        <p:spPr bwMode="auto">
          <a:xfrm>
            <a:off x="0" y="1125538"/>
            <a:ext cx="12192000" cy="0"/>
          </a:xfrm>
          <a:prstGeom prst="line">
            <a:avLst/>
          </a:prstGeom>
          <a:noFill/>
          <a:ln w="15875">
            <a:solidFill>
              <a:srgbClr val="A3ADB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de-CH" sz="1700" dirty="0"/>
          </a:p>
        </p:txBody>
      </p:sp>
      <p:pic>
        <p:nvPicPr>
          <p:cNvPr id="10" name="Picture 7" descr="uzh_logo_d_pos_grau_1mm"/>
          <p:cNvPicPr preferRelativeResize="0">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95266" y="142875"/>
            <a:ext cx="1868488" cy="684213"/>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 Box 9"/>
          <p:cNvSpPr txBox="1">
            <a:spLocks noChangeArrowheads="1"/>
          </p:cNvSpPr>
          <p:nvPr userDrawn="1"/>
        </p:nvSpPr>
        <p:spPr bwMode="auto">
          <a:xfrm>
            <a:off x="911225" y="852488"/>
            <a:ext cx="7332663" cy="227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36000" rIns="0" bIns="0"/>
          <a:lstStyle/>
          <a:p>
            <a:pPr>
              <a:spcBef>
                <a:spcPct val="50000"/>
              </a:spcBef>
            </a:pPr>
            <a:r>
              <a:rPr lang="de-CH" sz="1400" b="1" dirty="0"/>
              <a:t>Universitätseinheit</a:t>
            </a:r>
          </a:p>
        </p:txBody>
      </p:sp>
    </p:spTree>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7" r:id="rId4"/>
    <p:sldLayoutId id="2147483654" r:id="rId5"/>
    <p:sldLayoutId id="2147483658" r:id="rId6"/>
    <p:sldLayoutId id="2147483655" r:id="rId7"/>
  </p:sldLayoutIdLst>
  <p:hf hdr="0"/>
  <p:txStyles>
    <p:titleStyle>
      <a:lvl1pPr algn="l" rtl="0" eaLnBrk="1" fontAlgn="base" hangingPunct="1">
        <a:spcBef>
          <a:spcPct val="0"/>
        </a:spcBef>
        <a:spcAft>
          <a:spcPct val="0"/>
        </a:spcAft>
        <a:defRPr sz="2400" b="1">
          <a:solidFill>
            <a:srgbClr val="0028A5"/>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2pPr>
      <a:lvl3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3pPr>
      <a:lvl4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4pPr>
      <a:lvl5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5pPr>
      <a:lvl6pPr marL="457200" algn="l" rtl="0" eaLnBrk="1" fontAlgn="base" hangingPunct="1">
        <a:spcBef>
          <a:spcPct val="0"/>
        </a:spcBef>
        <a:spcAft>
          <a:spcPct val="0"/>
        </a:spcAft>
        <a:defRPr sz="2400" b="1">
          <a:solidFill>
            <a:schemeClr val="tx2"/>
          </a:solidFill>
          <a:latin typeface="Arial" charset="0"/>
          <a:ea typeface="ＭＳ Ｐゴシック" charset="0"/>
          <a:cs typeface="Arial" charset="0"/>
        </a:defRPr>
      </a:lvl6pPr>
      <a:lvl7pPr marL="914400" algn="l" rtl="0" eaLnBrk="1" fontAlgn="base" hangingPunct="1">
        <a:spcBef>
          <a:spcPct val="0"/>
        </a:spcBef>
        <a:spcAft>
          <a:spcPct val="0"/>
        </a:spcAft>
        <a:defRPr sz="2400" b="1">
          <a:solidFill>
            <a:schemeClr val="tx2"/>
          </a:solidFill>
          <a:latin typeface="Arial" charset="0"/>
          <a:ea typeface="ＭＳ Ｐゴシック" charset="0"/>
          <a:cs typeface="Arial" charset="0"/>
        </a:defRPr>
      </a:lvl7pPr>
      <a:lvl8pPr marL="1371600" algn="l" rtl="0" eaLnBrk="1" fontAlgn="base" hangingPunct="1">
        <a:spcBef>
          <a:spcPct val="0"/>
        </a:spcBef>
        <a:spcAft>
          <a:spcPct val="0"/>
        </a:spcAft>
        <a:defRPr sz="2400" b="1">
          <a:solidFill>
            <a:schemeClr val="tx2"/>
          </a:solidFill>
          <a:latin typeface="Arial" charset="0"/>
          <a:ea typeface="ＭＳ Ｐゴシック" charset="0"/>
          <a:cs typeface="Arial" charset="0"/>
        </a:defRPr>
      </a:lvl8pPr>
      <a:lvl9pPr marL="1828800" algn="l" rtl="0" eaLnBrk="1" fontAlgn="base" hangingPunct="1">
        <a:spcBef>
          <a:spcPct val="0"/>
        </a:spcBef>
        <a:spcAft>
          <a:spcPct val="0"/>
        </a:spcAft>
        <a:defRPr sz="2400" b="1">
          <a:solidFill>
            <a:schemeClr val="tx2"/>
          </a:solidFill>
          <a:latin typeface="Arial" charset="0"/>
          <a:ea typeface="ＭＳ Ｐゴシック" charset="0"/>
          <a:cs typeface="Arial" charset="0"/>
        </a:defRPr>
      </a:lvl9pPr>
    </p:titleStyle>
    <p:bodyStyle>
      <a:lvl1pPr marL="342000" indent="-342000"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mn-ea"/>
          <a:cs typeface="+mn-cs"/>
        </a:defRPr>
      </a:lvl1pPr>
      <a:lvl2pPr marL="684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2pPr>
      <a:lvl3pPr marL="1026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3pPr>
      <a:lvl4pPr marL="1368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4pPr>
      <a:lvl5pPr marL="1710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4" userDrawn="1">
          <p15:clr>
            <a:srgbClr val="F26B43"/>
          </p15:clr>
        </p15:guide>
        <p15:guide id="2" pos="7106" userDrawn="1">
          <p15:clr>
            <a:srgbClr val="F26B43"/>
          </p15:clr>
        </p15:guide>
        <p15:guide id="3" orient="horz" pos="1389" userDrawn="1">
          <p15:clr>
            <a:srgbClr val="F26B43"/>
          </p15:clr>
        </p15:guide>
        <p15:guide id="4" orient="horz" pos="799" userDrawn="1">
          <p15:clr>
            <a:srgbClr val="F26B43"/>
          </p15:clr>
        </p15:guide>
        <p15:guide id="5" orient="horz" pos="4110" userDrawn="1">
          <p15:clr>
            <a:srgbClr val="F26B43"/>
          </p15:clr>
        </p15:guide>
        <p15:guide id="6" pos="3840" userDrawn="1">
          <p15:clr>
            <a:srgbClr val="F26B43"/>
          </p15:clr>
        </p15:guide>
        <p15:guide id="7" pos="3953" userDrawn="1">
          <p15:clr>
            <a:srgbClr val="5ACBF0"/>
          </p15:clr>
        </p15:guide>
        <p15:guide id="8" pos="3727" userDrawn="1">
          <p15:clr>
            <a:srgbClr val="5ACBF0"/>
          </p15:clr>
        </p15:guide>
        <p15:guide id="9" pos="2615" userDrawn="1">
          <p15:clr>
            <a:srgbClr val="5ACBF0"/>
          </p15:clr>
        </p15:guide>
        <p15:guide id="10" pos="2819" userDrawn="1">
          <p15:clr>
            <a:srgbClr val="5ACBF0"/>
          </p15:clr>
        </p15:guide>
        <p15:guide id="11" pos="4861" userDrawn="1">
          <p15:clr>
            <a:srgbClr val="5ACBF0"/>
          </p15:clr>
        </p15:guide>
        <p15:guide id="12" pos="5065" userDrawn="1">
          <p15:clr>
            <a:srgbClr val="5ACBF0"/>
          </p15:clr>
        </p15:guide>
        <p15:guide id="13" orient="horz" pos="709" userDrawn="1">
          <p15:clr>
            <a:srgbClr val="F26B43"/>
          </p15:clr>
        </p15:guide>
        <p15:guide id="14" orient="horz" pos="383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nlp.stanford.edu/projects/glove/"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xiv.org/abs/2401.11143"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de-CH" dirty="0"/>
              <a:t>Project </a:t>
            </a:r>
            <a:r>
              <a:rPr lang="en-US" dirty="0"/>
              <a:t>Presentation</a:t>
            </a:r>
          </a:p>
        </p:txBody>
      </p:sp>
      <p:sp>
        <p:nvSpPr>
          <p:cNvPr id="2051" name="Rectangle 3"/>
          <p:cNvSpPr>
            <a:spLocks noGrp="1" noChangeArrowheads="1"/>
          </p:cNvSpPr>
          <p:nvPr>
            <p:ph type="subTitle" idx="1"/>
          </p:nvPr>
        </p:nvSpPr>
        <p:spPr/>
        <p:txBody>
          <a:bodyPr/>
          <a:lstStyle/>
          <a:p>
            <a:r>
              <a:rPr lang="de-CH" sz="2400" b="1" dirty="0"/>
              <a:t>Exploring Laplacian Attention </a:t>
            </a:r>
            <a:r>
              <a:rPr lang="de-CH" sz="2400" b="1" noProof="1"/>
              <a:t>Functions</a:t>
            </a:r>
            <a:r>
              <a:rPr lang="de-CH" sz="2400" b="1" dirty="0"/>
              <a:t> for Text Classification</a:t>
            </a:r>
          </a:p>
          <a:p>
            <a:r>
              <a:rPr lang="de-CH" dirty="0"/>
              <a:t>Simon Klaassen, Dario Küffer, Samuel Wallace</a:t>
            </a:r>
          </a:p>
        </p:txBody>
      </p:sp>
      <p:sp>
        <p:nvSpPr>
          <p:cNvPr id="4" name="Rectangle 4"/>
          <p:cNvSpPr>
            <a:spLocks noGrp="1" noChangeArrowheads="1"/>
          </p:cNvSpPr>
          <p:nvPr>
            <p:ph type="dt" sz="half" idx="10"/>
          </p:nvPr>
        </p:nvSpPr>
        <p:spPr/>
        <p:txBody>
          <a:bodyPr/>
          <a:lstStyle/>
          <a:p>
            <a:fld id="{9575E604-2FAF-6B4A-8067-EA14155AB8FA}" type="datetime1">
              <a:rPr lang="de-CH" smtClean="0"/>
              <a:t>17.05.24</a:t>
            </a:fld>
            <a:endParaRPr lang="de-CH" dirty="0"/>
          </a:p>
        </p:txBody>
      </p:sp>
      <p:sp>
        <p:nvSpPr>
          <p:cNvPr id="5" name="Rectangle 6"/>
          <p:cNvSpPr>
            <a:spLocks noGrp="1" noChangeArrowheads="1"/>
          </p:cNvSpPr>
          <p:nvPr>
            <p:ph type="sldNum" sz="quarter" idx="12"/>
          </p:nvPr>
        </p:nvSpPr>
        <p:spPr/>
        <p:txBody>
          <a:bodyPr/>
          <a:lstStyle/>
          <a:p>
            <a:r>
              <a:rPr lang="de-CH" dirty="0">
                <a:latin typeface="Arial"/>
                <a:ea typeface="ＭＳ Ｐゴシック"/>
                <a:cs typeface="Arial"/>
              </a:rPr>
              <a:t>Seite </a:t>
            </a:r>
            <a:fld id="{4A24626C-687B-874B-940C-ECDAC1F949C5}" type="slidenum">
              <a:rPr lang="de-CH" smtClean="0">
                <a:latin typeface="Arial"/>
                <a:ea typeface="ＭＳ Ｐゴシック"/>
                <a:cs typeface="Arial"/>
              </a:rPr>
              <a:pPr/>
              <a:t>1</a:t>
            </a:fld>
            <a:endParaRPr lang="de-CH" dirty="0">
              <a:latin typeface="Arial"/>
              <a:ea typeface="ＭＳ Ｐゴシック"/>
              <a:cs typeface="Arial"/>
            </a:endParaRPr>
          </a:p>
        </p:txBody>
      </p:sp>
      <p:sp>
        <p:nvSpPr>
          <p:cNvPr id="12" name="Fußzeilenplatzhalter 11"/>
          <p:cNvSpPr>
            <a:spLocks noGrp="1"/>
          </p:cNvSpPr>
          <p:nvPr>
            <p:ph type="ftr" sz="quarter" idx="11"/>
          </p:nvPr>
        </p:nvSpPr>
        <p:spPr/>
        <p:txBody>
          <a:bodyPr/>
          <a:lstStyle/>
          <a:p>
            <a:r>
              <a:rPr lang="de-CH" dirty="0"/>
              <a:t>Simon Klaassen, Dario Küffer, Samuel Wallace</a:t>
            </a:r>
          </a:p>
        </p:txBody>
      </p:sp>
      <p:sp>
        <p:nvSpPr>
          <p:cNvPr id="8" name="Textfeld 7">
            <a:extLst>
              <a:ext uri="{FF2B5EF4-FFF2-40B4-BE49-F238E27FC236}">
                <a16:creationId xmlns:a16="http://schemas.microsoft.com/office/drawing/2014/main" id="{94B4288F-2488-3F93-32DA-68FEBA779EFF}"/>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07AF-AFD3-0CB5-A66A-6FAE72CDAA98}"/>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8DFD9D2E-1709-C495-990B-C6A27F13A7E9}"/>
              </a:ext>
            </a:extLst>
          </p:cNvPr>
          <p:cNvSpPr>
            <a:spLocks noGrp="1"/>
          </p:cNvSpPr>
          <p:nvPr>
            <p:ph idx="1"/>
          </p:nvPr>
        </p:nvSpPr>
        <p:spPr>
          <a:xfrm>
            <a:off x="911225" y="2205039"/>
            <a:ext cx="5114445" cy="3887787"/>
          </a:xfrm>
        </p:spPr>
        <p:txBody>
          <a:bodyPr/>
          <a:lstStyle/>
          <a:p>
            <a:pPr marL="341630" indent="-341630"/>
            <a:r>
              <a:rPr lang="en-US" dirty="0"/>
              <a:t>Used </a:t>
            </a:r>
            <a:r>
              <a:rPr lang="en-US" dirty="0">
                <a:hlinkClick r:id="rId2"/>
              </a:rPr>
              <a:t>GloVe</a:t>
            </a:r>
            <a:r>
              <a:rPr lang="en-US" dirty="0"/>
              <a:t> text embeddings </a:t>
            </a:r>
          </a:p>
          <a:p>
            <a:pPr marL="341630" indent="-341630"/>
            <a:r>
              <a:rPr lang="en-US" dirty="0">
                <a:solidFill>
                  <a:srgbClr val="000000"/>
                </a:solidFill>
                <a:ea typeface="ＭＳ Ｐゴシック"/>
                <a:cs typeface="+mn-lt"/>
              </a:rPr>
              <a:t>We experimented with different dimensionalities of GloVe embeddings to find the optimal balance between performance and computational efficiency. Specifically, we tested embeddings with dimensions of 50, 100, 200, and 300. Chose 100 dimensional</a:t>
            </a:r>
          </a:p>
          <a:p>
            <a:pPr marL="341630" indent="-341630"/>
            <a:r>
              <a:rPr lang="en-US" dirty="0">
                <a:ea typeface="ＭＳ Ｐゴシック"/>
                <a:cs typeface="+mn-lt"/>
              </a:rPr>
              <a:t>Achieved an accuracy of roughly 35%, this is statisitcally significant and above the random classifier of 25%</a:t>
            </a:r>
          </a:p>
          <a:p>
            <a:pPr marL="341630" indent="-341630"/>
            <a:r>
              <a:rPr lang="en-US" dirty="0">
                <a:ea typeface="ＭＳ Ｐゴシック"/>
                <a:cs typeface="+mn-lt"/>
              </a:rPr>
              <a:t>Serves as a baseline for our models</a:t>
            </a:r>
          </a:p>
        </p:txBody>
      </p:sp>
      <p:sp>
        <p:nvSpPr>
          <p:cNvPr id="4" name="Date Placeholder 3">
            <a:extLst>
              <a:ext uri="{FF2B5EF4-FFF2-40B4-BE49-F238E27FC236}">
                <a16:creationId xmlns:a16="http://schemas.microsoft.com/office/drawing/2014/main" id="{60133A16-C207-3729-850A-11502BEA5DDA}"/>
              </a:ext>
            </a:extLst>
          </p:cNvPr>
          <p:cNvSpPr>
            <a:spLocks noGrp="1"/>
          </p:cNvSpPr>
          <p:nvPr>
            <p:ph type="dt" sz="half" idx="10"/>
          </p:nvPr>
        </p:nvSpPr>
        <p:spPr/>
        <p:txBody>
          <a:bodyPr/>
          <a:lstStyle/>
          <a:p>
            <a:fld id="{A678E920-C0A6-5043-B96F-A76D3A1216C1}" type="datetime1">
              <a:rPr lang="de-CH" smtClean="0"/>
              <a:t>17.05.24</a:t>
            </a:fld>
            <a:endParaRPr lang="de-CH" dirty="0"/>
          </a:p>
        </p:txBody>
      </p:sp>
      <p:sp>
        <p:nvSpPr>
          <p:cNvPr id="5" name="Footer Placeholder 4">
            <a:extLst>
              <a:ext uri="{FF2B5EF4-FFF2-40B4-BE49-F238E27FC236}">
                <a16:creationId xmlns:a16="http://schemas.microsoft.com/office/drawing/2014/main" id="{0B9A87CB-C3E2-AE1D-A3B4-8FFB7E7D3C6A}"/>
              </a:ext>
            </a:extLst>
          </p:cNvPr>
          <p:cNvSpPr>
            <a:spLocks noGrp="1"/>
          </p:cNvSpPr>
          <p:nvPr>
            <p:ph type="ftr" sz="quarter" idx="11"/>
          </p:nvPr>
        </p:nvSpPr>
        <p:spPr/>
        <p:txBody>
          <a:bodyPr/>
          <a:lstStyle/>
          <a:p>
            <a:r>
              <a:rPr lang="de-CH" dirty="0"/>
              <a:t>Simon Klaassen, Dario Küffer, Samuel Wallace</a:t>
            </a:r>
          </a:p>
        </p:txBody>
      </p:sp>
      <p:sp>
        <p:nvSpPr>
          <p:cNvPr id="6" name="Slide Number Placeholder 5">
            <a:extLst>
              <a:ext uri="{FF2B5EF4-FFF2-40B4-BE49-F238E27FC236}">
                <a16:creationId xmlns:a16="http://schemas.microsoft.com/office/drawing/2014/main" id="{7A9F8633-53EB-E8B6-F579-704C3F9D76E5}"/>
              </a:ext>
            </a:extLst>
          </p:cNvPr>
          <p:cNvSpPr>
            <a:spLocks noGrp="1"/>
          </p:cNvSpPr>
          <p:nvPr>
            <p:ph type="sldNum" sz="quarter" idx="12"/>
          </p:nvPr>
        </p:nvSpPr>
        <p:spPr/>
        <p:txBody>
          <a:bodyPr/>
          <a:lstStyle/>
          <a:p>
            <a:r>
              <a:rPr lang="de-CH" dirty="0"/>
              <a:t>Seite </a:t>
            </a:r>
            <a:fld id="{1C5791B1-6579-0B4D-B06F-613121D36EDE}" type="slidenum">
              <a:rPr lang="de-CH"/>
              <a:pPr/>
              <a:t>10</a:t>
            </a:fld>
            <a:endParaRPr lang="de-CH" dirty="0"/>
          </a:p>
        </p:txBody>
      </p:sp>
      <p:pic>
        <p:nvPicPr>
          <p:cNvPr id="9" name="Picture 8" descr="A blue squares with numbers&#10;&#10;Description automatically generated">
            <a:extLst>
              <a:ext uri="{FF2B5EF4-FFF2-40B4-BE49-F238E27FC236}">
                <a16:creationId xmlns:a16="http://schemas.microsoft.com/office/drawing/2014/main" id="{7704E8B7-30AD-8410-AFDF-91A957AC079F}"/>
              </a:ext>
            </a:extLst>
          </p:cNvPr>
          <p:cNvPicPr>
            <a:picLocks noChangeAspect="1"/>
          </p:cNvPicPr>
          <p:nvPr/>
        </p:nvPicPr>
        <p:blipFill>
          <a:blip r:embed="rId3"/>
          <a:stretch>
            <a:fillRect/>
          </a:stretch>
        </p:blipFill>
        <p:spPr>
          <a:xfrm>
            <a:off x="6630652" y="2064327"/>
            <a:ext cx="4943956" cy="3891107"/>
          </a:xfrm>
          <a:prstGeom prst="rect">
            <a:avLst/>
          </a:prstGeom>
        </p:spPr>
      </p:pic>
      <p:sp>
        <p:nvSpPr>
          <p:cNvPr id="10" name="Textfeld 9">
            <a:extLst>
              <a:ext uri="{FF2B5EF4-FFF2-40B4-BE49-F238E27FC236}">
                <a16:creationId xmlns:a16="http://schemas.microsoft.com/office/drawing/2014/main" id="{34D0D32D-C770-6F06-BA06-B3293EFDE5EF}"/>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
        <p:nvSpPr>
          <p:cNvPr id="12" name="Textfeld 11">
            <a:extLst>
              <a:ext uri="{FF2B5EF4-FFF2-40B4-BE49-F238E27FC236}">
                <a16:creationId xmlns:a16="http://schemas.microsoft.com/office/drawing/2014/main" id="{E38FEAED-B230-BBE4-98CD-0CFE8D25E8EE}"/>
              </a:ext>
            </a:extLst>
          </p:cNvPr>
          <p:cNvSpPr txBox="1"/>
          <p:nvPr/>
        </p:nvSpPr>
        <p:spPr>
          <a:xfrm>
            <a:off x="6537960" y="6029113"/>
            <a:ext cx="432816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100" dirty="0">
                <a:solidFill>
                  <a:srgbClr val="7F7F7F"/>
                </a:solidFill>
                <a:latin typeface="Arial"/>
                <a:ea typeface="ＭＳ Ｐゴシック"/>
                <a:cs typeface="Arial"/>
              </a:rPr>
              <a:t>Image from notebook </a:t>
            </a:r>
            <a:r>
              <a:rPr lang="de-DE" sz="1100" i="1" dirty="0">
                <a:solidFill>
                  <a:srgbClr val="7F7F7F"/>
                </a:solidFill>
                <a:latin typeface="Arial"/>
                <a:ea typeface="ＭＳ Ｐゴシック"/>
                <a:cs typeface="Arial"/>
              </a:rPr>
              <a:t>"01-random-forest-classifier.ipynb"</a:t>
            </a:r>
            <a:endParaRPr lang="de-DE" dirty="0">
              <a:latin typeface="Arial"/>
              <a:ea typeface="ＭＳ Ｐゴシック"/>
              <a:cs typeface="Arial"/>
            </a:endParaRPr>
          </a:p>
        </p:txBody>
      </p:sp>
    </p:spTree>
    <p:extLst>
      <p:ext uri="{BB962C8B-B14F-4D97-AF65-F5344CB8AC3E}">
        <p14:creationId xmlns:p14="http://schemas.microsoft.com/office/powerpoint/2010/main" val="322159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de-CH" dirty="0"/>
              <a:t>GPT2 Classifier</a:t>
            </a:r>
          </a:p>
        </p:txBody>
      </p:sp>
      <p:sp>
        <p:nvSpPr>
          <p:cNvPr id="4" name="Datumsplatzhalter 3"/>
          <p:cNvSpPr>
            <a:spLocks noGrp="1"/>
          </p:cNvSpPr>
          <p:nvPr>
            <p:ph type="dt" sz="half" idx="10"/>
          </p:nvPr>
        </p:nvSpPr>
        <p:spPr/>
        <p:txBody>
          <a:bodyPr/>
          <a:lstStyle/>
          <a:p>
            <a:fld id="{6776221C-B0F6-9744-AFE0-7931FDD0A12D}" type="datetime1">
              <a:rPr lang="de-CH" smtClean="0"/>
              <a:t>17.05.24</a:t>
            </a:fld>
            <a:endParaRPr lang="de-CH" dirty="0"/>
          </a:p>
        </p:txBody>
      </p:sp>
      <p:sp>
        <p:nvSpPr>
          <p:cNvPr id="5" name="Fußzeilenplatzhalter 4"/>
          <p:cNvSpPr>
            <a:spLocks noGrp="1"/>
          </p:cNvSpPr>
          <p:nvPr>
            <p:ph type="ftr" sz="quarter" idx="11"/>
          </p:nvPr>
        </p:nvSpPr>
        <p:spPr/>
        <p:txBody>
          <a:bodyPr/>
          <a:lstStyle/>
          <a:p>
            <a:r>
              <a:rPr lang="de-CH" dirty="0"/>
              <a:t>Simon Klaassen, Dario Küffer, Samuel Wallace</a:t>
            </a:r>
          </a:p>
        </p:txBody>
      </p:sp>
      <p:sp>
        <p:nvSpPr>
          <p:cNvPr id="6" name="Foliennummernplatzhalter 5"/>
          <p:cNvSpPr>
            <a:spLocks noGrp="1"/>
          </p:cNvSpPr>
          <p:nvPr>
            <p:ph type="sldNum" sz="quarter" idx="12"/>
          </p:nvPr>
        </p:nvSpPr>
        <p:spPr/>
        <p:txBody>
          <a:bodyPr/>
          <a:lstStyle/>
          <a:p>
            <a:r>
              <a:rPr lang="de-CH" dirty="0"/>
              <a:t>Seite </a:t>
            </a:r>
            <a:fld id="{5FE53467-384A-8A48-BFCB-FC70BCC81C81}" type="slidenum">
              <a:rPr lang="de-CH" smtClean="0"/>
              <a:pPr/>
              <a:t>11</a:t>
            </a:fld>
            <a:endParaRPr lang="de-CH" dirty="0"/>
          </a:p>
        </p:txBody>
      </p:sp>
      <p:sp>
        <p:nvSpPr>
          <p:cNvPr id="2" name="Textfeld 1">
            <a:extLst>
              <a:ext uri="{FF2B5EF4-FFF2-40B4-BE49-F238E27FC236}">
                <a16:creationId xmlns:a16="http://schemas.microsoft.com/office/drawing/2014/main" id="{F4F0F606-5ED9-EE3B-D19E-481DCCF13E61}"/>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
        <p:nvSpPr>
          <p:cNvPr id="7" name="Content Placeholder 2">
            <a:extLst>
              <a:ext uri="{FF2B5EF4-FFF2-40B4-BE49-F238E27FC236}">
                <a16:creationId xmlns:a16="http://schemas.microsoft.com/office/drawing/2014/main" id="{A4EA391C-89AA-2216-23B6-651A9F052B86}"/>
              </a:ext>
            </a:extLst>
          </p:cNvPr>
          <p:cNvSpPr txBox="1">
            <a:spLocks/>
          </p:cNvSpPr>
          <p:nvPr/>
        </p:nvSpPr>
        <p:spPr bwMode="auto">
          <a:xfrm>
            <a:off x="911225" y="2205039"/>
            <a:ext cx="5120584" cy="3887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342000" indent="-342000"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mn-ea"/>
                <a:cs typeface="+mn-cs"/>
              </a:defRPr>
            </a:lvl1pPr>
            <a:lvl2pPr marL="684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2pPr>
            <a:lvl3pPr marL="1026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3pPr>
            <a:lvl4pPr marL="1368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4pPr>
            <a:lvl5pPr marL="1710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9pPr>
          </a:lstStyle>
          <a:p>
            <a:pPr marL="341630" indent="-341630"/>
            <a:r>
              <a:rPr lang="de-CH" b="1" kern="0" dirty="0"/>
              <a:t>Additional baseline</a:t>
            </a:r>
            <a:r>
              <a:rPr lang="de-CH" kern="0" dirty="0"/>
              <a:t>: See how well the regular GPT2-model performs on the classification task</a:t>
            </a:r>
          </a:p>
          <a:p>
            <a:pPr marL="341630" indent="-341630"/>
            <a:r>
              <a:rPr lang="de-CH" b="1" kern="0" dirty="0">
                <a:ea typeface="ＭＳ Ｐゴシック"/>
              </a:rPr>
              <a:t>Training</a:t>
            </a:r>
            <a:r>
              <a:rPr lang="de-CH" kern="0" dirty="0">
                <a:ea typeface="ＭＳ Ｐゴシック"/>
              </a:rPr>
              <a:t>: Fine-tuning pre-trained GPT2-model for 5 epochs on 1% of the training data</a:t>
            </a:r>
          </a:p>
          <a:p>
            <a:pPr marL="683895" lvl="1" indent="-341630">
              <a:buFont typeface="Courier New" panose="020B0604020202020204" pitchFamily="34" charset="0"/>
              <a:buChar char="o"/>
            </a:pPr>
            <a:r>
              <a:rPr lang="de-CH" kern="0" dirty="0">
                <a:ea typeface="ＭＳ Ｐゴシック"/>
              </a:rPr>
              <a:t>Accuracy on the test set: 92.1%</a:t>
            </a:r>
          </a:p>
          <a:p>
            <a:pPr marL="341630" indent="-341630"/>
            <a:r>
              <a:rPr lang="de-CH" b="1" kern="0" dirty="0">
                <a:ea typeface="ＭＳ Ｐゴシック"/>
              </a:rPr>
              <a:t>Conclusion</a:t>
            </a:r>
            <a:r>
              <a:rPr lang="de-CH" kern="0" dirty="0">
                <a:ea typeface="ＭＳ Ｐゴシック"/>
              </a:rPr>
              <a:t>: With little fine-tuning, GPT2-model already performs really well</a:t>
            </a:r>
          </a:p>
          <a:p>
            <a:pPr marL="683895" lvl="1" indent="-341630">
              <a:buFont typeface="Courier New" panose="020B0604020202020204" pitchFamily="34" charset="0"/>
              <a:buChar char="o"/>
            </a:pPr>
            <a:r>
              <a:rPr lang="de-CH" kern="0" dirty="0">
                <a:ea typeface="ＭＳ Ｐゴシック"/>
              </a:rPr>
              <a:t>Comparison: The paper reports achieving an accuracy of 94.5% with GAAM</a:t>
            </a:r>
          </a:p>
          <a:p>
            <a:pPr marL="341630" indent="-341630"/>
            <a:endParaRPr lang="de-CH" kern="0" dirty="0">
              <a:ea typeface="ＭＳ Ｐゴシック"/>
            </a:endParaRPr>
          </a:p>
          <a:p>
            <a:pPr marL="683895" lvl="1" indent="-341630">
              <a:buFont typeface="Courier New" panose="020B0604020202020204" pitchFamily="34" charset="0"/>
              <a:buChar char="o"/>
            </a:pPr>
            <a:endParaRPr lang="de-CH" kern="0" dirty="0">
              <a:ea typeface="ＭＳ Ｐゴシック"/>
            </a:endParaRPr>
          </a:p>
          <a:p>
            <a:pPr marL="342265" lvl="1" indent="0">
              <a:buNone/>
            </a:pPr>
            <a:endParaRPr lang="en-US" kern="0" dirty="0">
              <a:ea typeface="ＭＳ Ｐゴシック"/>
            </a:endParaRPr>
          </a:p>
          <a:p>
            <a:pPr marL="341630" indent="-341630"/>
            <a:endParaRPr lang="en-US" kern="0" dirty="0">
              <a:ea typeface="ＭＳ Ｐゴシック"/>
            </a:endParaRPr>
          </a:p>
        </p:txBody>
      </p:sp>
      <p:pic>
        <p:nvPicPr>
          <p:cNvPr id="11" name="Grafik 10" descr="Ein Bild, das Text, Screenshot, Rechteck, Quadrat enthält.&#10;&#10;Beschreibung automatisch generiert.">
            <a:extLst>
              <a:ext uri="{FF2B5EF4-FFF2-40B4-BE49-F238E27FC236}">
                <a16:creationId xmlns:a16="http://schemas.microsoft.com/office/drawing/2014/main" id="{B36F8055-52B9-7874-B044-CF9A9625B0D7}"/>
              </a:ext>
            </a:extLst>
          </p:cNvPr>
          <p:cNvPicPr>
            <a:picLocks noChangeAspect="1"/>
          </p:cNvPicPr>
          <p:nvPr/>
        </p:nvPicPr>
        <p:blipFill>
          <a:blip r:embed="rId2"/>
          <a:stretch>
            <a:fillRect/>
          </a:stretch>
        </p:blipFill>
        <p:spPr>
          <a:xfrm>
            <a:off x="6349961" y="1991206"/>
            <a:ext cx="5033898" cy="4022436"/>
          </a:xfrm>
          <a:prstGeom prst="rect">
            <a:avLst/>
          </a:prstGeom>
        </p:spPr>
      </p:pic>
      <p:sp>
        <p:nvSpPr>
          <p:cNvPr id="13" name="Textfeld 12">
            <a:extLst>
              <a:ext uri="{FF2B5EF4-FFF2-40B4-BE49-F238E27FC236}">
                <a16:creationId xmlns:a16="http://schemas.microsoft.com/office/drawing/2014/main" id="{F4DE8E2A-540F-EC76-8C45-350444603B03}"/>
              </a:ext>
            </a:extLst>
          </p:cNvPr>
          <p:cNvSpPr txBox="1"/>
          <p:nvPr/>
        </p:nvSpPr>
        <p:spPr>
          <a:xfrm>
            <a:off x="6353233" y="6098386"/>
            <a:ext cx="432816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100" dirty="0">
                <a:solidFill>
                  <a:srgbClr val="7F7F7F"/>
                </a:solidFill>
                <a:latin typeface="Arial"/>
                <a:ea typeface="ＭＳ Ｐゴシック"/>
                <a:cs typeface="Arial"/>
              </a:rPr>
              <a:t>Image from notebook </a:t>
            </a:r>
            <a:r>
              <a:rPr lang="de-DE" sz="1100" i="1" dirty="0">
                <a:solidFill>
                  <a:srgbClr val="7F7F7F"/>
                </a:solidFill>
                <a:latin typeface="Arial"/>
                <a:ea typeface="ＭＳ Ｐゴシック"/>
                <a:cs typeface="Arial"/>
              </a:rPr>
              <a:t>"02-baseline-gpt2-model.ipynb"</a:t>
            </a:r>
            <a:endParaRPr lang="de-DE" dirty="0">
              <a:latin typeface="Arial"/>
              <a:ea typeface="ＭＳ Ｐゴシック"/>
              <a:cs typeface="Arial"/>
            </a:endParaRPr>
          </a:p>
        </p:txBody>
      </p:sp>
    </p:spTree>
    <p:extLst>
      <p:ext uri="{BB962C8B-B14F-4D97-AF65-F5344CB8AC3E}">
        <p14:creationId xmlns:p14="http://schemas.microsoft.com/office/powerpoint/2010/main" val="388515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de-CH" dirty="0"/>
              <a:t>Integration of GAAM and LAAM into the GPT2-Architecture</a:t>
            </a:r>
          </a:p>
        </p:txBody>
      </p:sp>
      <p:sp>
        <p:nvSpPr>
          <p:cNvPr id="2" name="Textfeld 1">
            <a:extLst>
              <a:ext uri="{FF2B5EF4-FFF2-40B4-BE49-F238E27FC236}">
                <a16:creationId xmlns:a16="http://schemas.microsoft.com/office/drawing/2014/main" id="{0B2966EA-F95E-6CAD-9787-FD90A1F48C75}"/>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Tree>
    <p:extLst>
      <p:ext uri="{BB962C8B-B14F-4D97-AF65-F5344CB8AC3E}">
        <p14:creationId xmlns:p14="http://schemas.microsoft.com/office/powerpoint/2010/main" val="227631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de-CH" dirty="0"/>
              <a:t>Hyperparameter Tuning</a:t>
            </a:r>
          </a:p>
        </p:txBody>
      </p:sp>
      <p:sp>
        <p:nvSpPr>
          <p:cNvPr id="7171" name="Rectangle 3"/>
          <p:cNvSpPr>
            <a:spLocks noGrp="1" noChangeArrowheads="1"/>
          </p:cNvSpPr>
          <p:nvPr>
            <p:ph type="body" idx="1"/>
          </p:nvPr>
        </p:nvSpPr>
        <p:spPr/>
        <p:txBody>
          <a:bodyPr/>
          <a:lstStyle/>
          <a:p>
            <a:pPr marL="341630" indent="-341630">
              <a:buFont typeface="Calibri" panose="020B0604020202020204" pitchFamily="34" charset="0"/>
              <a:buChar char="-"/>
            </a:pPr>
            <a:r>
              <a:rPr lang="de-DE" dirty="0"/>
              <a:t>Hyperparameters in GAAM</a:t>
            </a:r>
          </a:p>
          <a:p>
            <a:pPr marL="683895" lvl="1" indent="-341630">
              <a:buFont typeface="Courier New" panose="020B0604020202020204" pitchFamily="34" charset="0"/>
              <a:buChar char="o"/>
            </a:pPr>
            <a:r>
              <a:rPr lang="de-DE" dirty="0">
                <a:ea typeface="ＭＳ Ｐゴシック"/>
              </a:rPr>
              <a:t>The number of Gaussians (suggested: 5)</a:t>
            </a:r>
          </a:p>
          <a:p>
            <a:pPr marL="683895" lvl="1" indent="-341630">
              <a:buFont typeface="Courier New" panose="020B0604020202020204" pitchFamily="34" charset="0"/>
              <a:buChar char="o"/>
            </a:pPr>
            <a:r>
              <a:rPr lang="de-DE" dirty="0">
                <a:ea typeface="ＭＳ Ｐゴシック"/>
              </a:rPr>
              <a:t>The number of Heads (suggested: 4)</a:t>
            </a:r>
          </a:p>
          <a:p>
            <a:pPr marL="341630" indent="-341630">
              <a:buFont typeface="Calibri" panose="020B0604020202020204" pitchFamily="34" charset="0"/>
              <a:buChar char="-"/>
            </a:pPr>
            <a:r>
              <a:rPr lang="de-DE" dirty="0">
                <a:ea typeface="ＭＳ Ｐゴシック"/>
              </a:rPr>
              <a:t>Question: Does increasing the number of heads and Gaussians increase the capabilities of GAAM?</a:t>
            </a:r>
          </a:p>
          <a:p>
            <a:pPr marL="683895" lvl="1" indent="-341630">
              <a:buFont typeface="Courier New" panose="020B0604020202020204" pitchFamily="34" charset="0"/>
              <a:buChar char="o"/>
            </a:pPr>
            <a:r>
              <a:rPr lang="de-DE" dirty="0">
                <a:ea typeface="ＭＳ Ｐゴシック"/>
              </a:rPr>
              <a:t>Training on 0.2% of the training dataset, for 5 epochs</a:t>
            </a:r>
          </a:p>
          <a:p>
            <a:pPr marL="341630" indent="-341630">
              <a:buFont typeface="Calibri" panose="020B0604020202020204" pitchFamily="34" charset="0"/>
              <a:buChar char="-"/>
            </a:pPr>
            <a:endParaRPr lang="de-DE" dirty="0">
              <a:ea typeface="ＭＳ Ｐゴシック"/>
            </a:endParaRPr>
          </a:p>
        </p:txBody>
      </p:sp>
      <p:sp>
        <p:nvSpPr>
          <p:cNvPr id="4" name="Datumsplatzhalter 3"/>
          <p:cNvSpPr>
            <a:spLocks noGrp="1"/>
          </p:cNvSpPr>
          <p:nvPr>
            <p:ph type="dt" sz="half" idx="10"/>
          </p:nvPr>
        </p:nvSpPr>
        <p:spPr/>
        <p:txBody>
          <a:bodyPr/>
          <a:lstStyle/>
          <a:p>
            <a:fld id="{6776221C-B0F6-9744-AFE0-7931FDD0A12D}" type="datetime1">
              <a:rPr lang="de-CH" smtClean="0"/>
              <a:t>17.05.24</a:t>
            </a:fld>
            <a:endParaRPr lang="de-CH" dirty="0"/>
          </a:p>
        </p:txBody>
      </p:sp>
      <p:sp>
        <p:nvSpPr>
          <p:cNvPr id="5" name="Fußzeilenplatzhalter 4"/>
          <p:cNvSpPr>
            <a:spLocks noGrp="1"/>
          </p:cNvSpPr>
          <p:nvPr>
            <p:ph type="ftr" sz="quarter" idx="11"/>
          </p:nvPr>
        </p:nvSpPr>
        <p:spPr/>
        <p:txBody>
          <a:bodyPr/>
          <a:lstStyle/>
          <a:p>
            <a:r>
              <a:rPr lang="de-CH" dirty="0"/>
              <a:t>Simon Klaassen, Dario Küffer, Samuel Wallace</a:t>
            </a:r>
          </a:p>
        </p:txBody>
      </p:sp>
      <p:sp>
        <p:nvSpPr>
          <p:cNvPr id="6" name="Foliennummernplatzhalter 5"/>
          <p:cNvSpPr>
            <a:spLocks noGrp="1"/>
          </p:cNvSpPr>
          <p:nvPr>
            <p:ph type="sldNum" sz="quarter" idx="12"/>
          </p:nvPr>
        </p:nvSpPr>
        <p:spPr/>
        <p:txBody>
          <a:bodyPr/>
          <a:lstStyle/>
          <a:p>
            <a:r>
              <a:rPr lang="de-CH" dirty="0"/>
              <a:t>Seite </a:t>
            </a:r>
            <a:fld id="{5FE53467-384A-8A48-BFCB-FC70BCC81C81}" type="slidenum">
              <a:rPr lang="de-CH" smtClean="0"/>
              <a:pPr/>
              <a:t>13</a:t>
            </a:fld>
            <a:endParaRPr lang="de-CH" dirty="0"/>
          </a:p>
        </p:txBody>
      </p:sp>
      <p:sp>
        <p:nvSpPr>
          <p:cNvPr id="2" name="Textfeld 1">
            <a:extLst>
              <a:ext uri="{FF2B5EF4-FFF2-40B4-BE49-F238E27FC236}">
                <a16:creationId xmlns:a16="http://schemas.microsoft.com/office/drawing/2014/main" id="{F4F0F606-5ED9-EE3B-D19E-481DCCF13E61}"/>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graphicFrame>
        <p:nvGraphicFramePr>
          <p:cNvPr id="3" name="Tabelle 2">
            <a:extLst>
              <a:ext uri="{FF2B5EF4-FFF2-40B4-BE49-F238E27FC236}">
                <a16:creationId xmlns:a16="http://schemas.microsoft.com/office/drawing/2014/main" id="{B61A721B-23D9-CB3B-1906-501C40C024DB}"/>
              </a:ext>
            </a:extLst>
          </p:cNvPr>
          <p:cNvGraphicFramePr>
            <a:graphicFrameLocks noGrp="1"/>
          </p:cNvGraphicFramePr>
          <p:nvPr>
            <p:extLst>
              <p:ext uri="{D42A27DB-BD31-4B8C-83A1-F6EECF244321}">
                <p14:modId xmlns:p14="http://schemas.microsoft.com/office/powerpoint/2010/main" val="3607406420"/>
              </p:ext>
            </p:extLst>
          </p:nvPr>
        </p:nvGraphicFramePr>
        <p:xfrm>
          <a:off x="1249680" y="4099560"/>
          <a:ext cx="4089675" cy="2049779"/>
        </p:xfrm>
        <a:graphic>
          <a:graphicData uri="http://schemas.openxmlformats.org/drawingml/2006/table">
            <a:tbl>
              <a:tblPr firstRow="1" bandRow="1">
                <a:tableStyleId>{5C22544A-7EE6-4342-B048-85BDC9FD1C3A}</a:tableStyleId>
              </a:tblPr>
              <a:tblGrid>
                <a:gridCol w="1470211">
                  <a:extLst>
                    <a:ext uri="{9D8B030D-6E8A-4147-A177-3AD203B41FA5}">
                      <a16:colId xmlns:a16="http://schemas.microsoft.com/office/drawing/2014/main" val="40700974"/>
                    </a:ext>
                  </a:extLst>
                </a:gridCol>
                <a:gridCol w="1550889">
                  <a:extLst>
                    <a:ext uri="{9D8B030D-6E8A-4147-A177-3AD203B41FA5}">
                      <a16:colId xmlns:a16="http://schemas.microsoft.com/office/drawing/2014/main" val="2095062105"/>
                    </a:ext>
                  </a:extLst>
                </a:gridCol>
                <a:gridCol w="1068575">
                  <a:extLst>
                    <a:ext uri="{9D8B030D-6E8A-4147-A177-3AD203B41FA5}">
                      <a16:colId xmlns:a16="http://schemas.microsoft.com/office/drawing/2014/main" val="4203376200"/>
                    </a:ext>
                  </a:extLst>
                </a:gridCol>
              </a:tblGrid>
              <a:tr h="495299">
                <a:tc>
                  <a:txBody>
                    <a:bodyPr/>
                    <a:lstStyle/>
                    <a:p>
                      <a:r>
                        <a:rPr lang="de-DE" sz="1400" dirty="0"/>
                        <a:t>Models</a:t>
                      </a:r>
                    </a:p>
                  </a:txBody>
                  <a:tcPr/>
                </a:tc>
                <a:tc>
                  <a:txBody>
                    <a:bodyPr/>
                    <a:lstStyle/>
                    <a:p>
                      <a:r>
                        <a:rPr lang="de-DE" sz="1400" dirty="0"/>
                        <a:t>Validation Loss</a:t>
                      </a:r>
                    </a:p>
                  </a:txBody>
                  <a:tcPr/>
                </a:tc>
                <a:tc>
                  <a:txBody>
                    <a:bodyPr/>
                    <a:lstStyle/>
                    <a:p>
                      <a:r>
                        <a:rPr lang="de-DE" sz="1400" dirty="0"/>
                        <a:t>Accuracy</a:t>
                      </a:r>
                    </a:p>
                  </a:txBody>
                  <a:tcPr/>
                </a:tc>
                <a:extLst>
                  <a:ext uri="{0D108BD9-81ED-4DB2-BD59-A6C34878D82A}">
                    <a16:rowId xmlns:a16="http://schemas.microsoft.com/office/drawing/2014/main" val="3059753221"/>
                  </a:ext>
                </a:extLst>
              </a:tr>
              <a:tr h="370840">
                <a:tc>
                  <a:txBody>
                    <a:bodyPr/>
                    <a:lstStyle/>
                    <a:p>
                      <a:r>
                        <a:rPr lang="de-DE" sz="1400" dirty="0"/>
                        <a:t>Gaussians = 5 </a:t>
                      </a:r>
                      <a:br>
                        <a:rPr lang="de-DE" sz="1400" dirty="0"/>
                      </a:br>
                      <a:r>
                        <a:rPr lang="de-DE" sz="1400" dirty="0"/>
                        <a:t>Heads = 4</a:t>
                      </a:r>
                    </a:p>
                  </a:txBody>
                  <a:tcPr/>
                </a:tc>
                <a:tc>
                  <a:txBody>
                    <a:bodyPr/>
                    <a:lstStyle/>
                    <a:p>
                      <a:r>
                        <a:rPr lang="de-DE" sz="1400" dirty="0"/>
                        <a:t>1.39</a:t>
                      </a:r>
                    </a:p>
                  </a:txBody>
                  <a:tcPr/>
                </a:tc>
                <a:tc>
                  <a:txBody>
                    <a:bodyPr/>
                    <a:lstStyle/>
                    <a:p>
                      <a:r>
                        <a:rPr lang="de-DE" sz="1400" dirty="0"/>
                        <a:t>25%</a:t>
                      </a:r>
                    </a:p>
                  </a:txBody>
                  <a:tcPr/>
                </a:tc>
                <a:extLst>
                  <a:ext uri="{0D108BD9-81ED-4DB2-BD59-A6C34878D82A}">
                    <a16:rowId xmlns:a16="http://schemas.microsoft.com/office/drawing/2014/main" val="3594615627"/>
                  </a:ext>
                </a:extLst>
              </a:tr>
              <a:tr h="370840">
                <a:tc>
                  <a:txBody>
                    <a:bodyPr/>
                    <a:lstStyle/>
                    <a:p>
                      <a:pPr lvl="0">
                        <a:buNone/>
                      </a:pPr>
                      <a:r>
                        <a:rPr lang="de-DE" sz="1400" b="0" i="0" u="none" strike="noStrike" noProof="0" dirty="0">
                          <a:solidFill>
                            <a:srgbClr val="000000"/>
                          </a:solidFill>
                          <a:latin typeface="Arial"/>
                        </a:rPr>
                        <a:t>Gaussians = 10 Heads = 8</a:t>
                      </a:r>
                      <a:endParaRPr lang="de-DE" dirty="0"/>
                    </a:p>
                  </a:txBody>
                  <a:tcPr/>
                </a:tc>
                <a:tc>
                  <a:txBody>
                    <a:bodyPr/>
                    <a:lstStyle/>
                    <a:p>
                      <a:pPr lvl="0">
                        <a:buNone/>
                      </a:pPr>
                      <a:r>
                        <a:rPr lang="de-DE" sz="1400" b="0" i="0" u="none" strike="noStrike" noProof="0" dirty="0">
                          <a:solidFill>
                            <a:srgbClr val="000000"/>
                          </a:solidFill>
                          <a:latin typeface="Arial"/>
                        </a:rPr>
                        <a:t>1.39</a:t>
                      </a:r>
                      <a:endParaRPr lang="de-DE" sz="1400" dirty="0"/>
                    </a:p>
                  </a:txBody>
                  <a:tcPr/>
                </a:tc>
                <a:tc>
                  <a:txBody>
                    <a:bodyPr/>
                    <a:lstStyle/>
                    <a:p>
                      <a:pPr lvl="0">
                        <a:buNone/>
                      </a:pPr>
                      <a:r>
                        <a:rPr lang="de-DE" sz="1400" b="0" i="0" u="none" strike="noStrike" noProof="0" dirty="0">
                          <a:solidFill>
                            <a:srgbClr val="000000"/>
                          </a:solidFill>
                          <a:latin typeface="Arial"/>
                        </a:rPr>
                        <a:t>25%</a:t>
                      </a:r>
                    </a:p>
                  </a:txBody>
                  <a:tcPr/>
                </a:tc>
                <a:extLst>
                  <a:ext uri="{0D108BD9-81ED-4DB2-BD59-A6C34878D82A}">
                    <a16:rowId xmlns:a16="http://schemas.microsoft.com/office/drawing/2014/main" val="71076809"/>
                  </a:ext>
                </a:extLst>
              </a:tr>
              <a:tr h="370840">
                <a:tc>
                  <a:txBody>
                    <a:bodyPr/>
                    <a:lstStyle/>
                    <a:p>
                      <a:pPr lvl="0">
                        <a:buNone/>
                      </a:pPr>
                      <a:r>
                        <a:rPr lang="de-DE" sz="1400" b="0" i="0" u="none" strike="noStrike" noProof="0" dirty="0">
                          <a:solidFill>
                            <a:srgbClr val="000000"/>
                          </a:solidFill>
                          <a:latin typeface="Arial"/>
                        </a:rPr>
                        <a:t>Gaussians = 20</a:t>
                      </a:r>
                      <a:br>
                        <a:rPr lang="de-DE" sz="1400" b="0" i="0" u="none" strike="noStrike" noProof="0" dirty="0">
                          <a:solidFill>
                            <a:srgbClr val="000000"/>
                          </a:solidFill>
                          <a:latin typeface="Arial"/>
                        </a:rPr>
                      </a:br>
                      <a:r>
                        <a:rPr lang="de-DE" sz="1400" b="0" i="0" u="none" strike="noStrike" noProof="0" dirty="0">
                          <a:solidFill>
                            <a:srgbClr val="000000"/>
                          </a:solidFill>
                          <a:latin typeface="Arial"/>
                        </a:rPr>
                        <a:t>Heads = 16</a:t>
                      </a:r>
                      <a:endParaRPr lang="de-DE" dirty="0"/>
                    </a:p>
                  </a:txBody>
                  <a:tcPr/>
                </a:tc>
                <a:tc>
                  <a:txBody>
                    <a:bodyPr/>
                    <a:lstStyle/>
                    <a:p>
                      <a:pPr lvl="0">
                        <a:buNone/>
                      </a:pPr>
                      <a:r>
                        <a:rPr lang="de-DE" sz="1400" b="0" i="0" u="none" strike="noStrike" noProof="0" dirty="0">
                          <a:solidFill>
                            <a:srgbClr val="000000"/>
                          </a:solidFill>
                          <a:latin typeface="Arial"/>
                        </a:rPr>
                        <a:t>1.39</a:t>
                      </a:r>
                      <a:endParaRPr lang="de-DE" sz="1400" dirty="0"/>
                    </a:p>
                  </a:txBody>
                  <a:tcPr/>
                </a:tc>
                <a:tc>
                  <a:txBody>
                    <a:bodyPr/>
                    <a:lstStyle/>
                    <a:p>
                      <a:pPr lvl="0">
                        <a:buNone/>
                      </a:pPr>
                      <a:r>
                        <a:rPr lang="de-DE" sz="1400" b="0" i="0" u="none" strike="noStrike" noProof="0" dirty="0">
                          <a:solidFill>
                            <a:srgbClr val="000000"/>
                          </a:solidFill>
                          <a:latin typeface="Arial"/>
                        </a:rPr>
                        <a:t>25%</a:t>
                      </a:r>
                    </a:p>
                  </a:txBody>
                  <a:tcPr/>
                </a:tc>
                <a:extLst>
                  <a:ext uri="{0D108BD9-81ED-4DB2-BD59-A6C34878D82A}">
                    <a16:rowId xmlns:a16="http://schemas.microsoft.com/office/drawing/2014/main" val="3172376704"/>
                  </a:ext>
                </a:extLst>
              </a:tr>
            </a:tbl>
          </a:graphicData>
        </a:graphic>
      </p:graphicFrame>
      <p:sp>
        <p:nvSpPr>
          <p:cNvPr id="8" name="Textfeld 7">
            <a:extLst>
              <a:ext uri="{FF2B5EF4-FFF2-40B4-BE49-F238E27FC236}">
                <a16:creationId xmlns:a16="http://schemas.microsoft.com/office/drawing/2014/main" id="{39103579-0C28-4D0A-358D-2B0795D011B6}"/>
              </a:ext>
            </a:extLst>
          </p:cNvPr>
          <p:cNvSpPr txBox="1"/>
          <p:nvPr/>
        </p:nvSpPr>
        <p:spPr>
          <a:xfrm>
            <a:off x="1173480" y="6156960"/>
            <a:ext cx="424434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100" dirty="0">
                <a:solidFill>
                  <a:schemeClr val="bg1">
                    <a:lumMod val="50000"/>
                  </a:schemeClr>
                </a:solidFill>
                <a:latin typeface="Arial"/>
                <a:ea typeface="ＭＳ Ｐゴシック"/>
                <a:cs typeface="Arial"/>
              </a:rPr>
              <a:t>Results from notebook </a:t>
            </a:r>
            <a:r>
              <a:rPr lang="de-DE" sz="1100" i="1" dirty="0">
                <a:solidFill>
                  <a:schemeClr val="bg1">
                    <a:lumMod val="50000"/>
                  </a:schemeClr>
                </a:solidFill>
                <a:latin typeface="Arial"/>
                <a:ea typeface="ＭＳ Ｐゴシック"/>
                <a:cs typeface="Arial"/>
              </a:rPr>
              <a:t>"03-gpt2-with-GAAM-hyp-tuning.ipynb"</a:t>
            </a:r>
            <a:endParaRPr lang="de-DE" dirty="0">
              <a:solidFill>
                <a:schemeClr val="bg1">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de-CH" dirty="0"/>
              <a:t>Hyperparameter Tuning</a:t>
            </a:r>
          </a:p>
        </p:txBody>
      </p:sp>
      <p:sp>
        <p:nvSpPr>
          <p:cNvPr id="7171" name="Rectangle 3"/>
          <p:cNvSpPr>
            <a:spLocks noGrp="1" noChangeArrowheads="1"/>
          </p:cNvSpPr>
          <p:nvPr>
            <p:ph type="body" idx="1"/>
          </p:nvPr>
        </p:nvSpPr>
        <p:spPr/>
        <p:txBody>
          <a:bodyPr/>
          <a:lstStyle/>
          <a:p>
            <a:pPr marL="341630" indent="-341630">
              <a:buFont typeface="Calibri" panose="020B0604020202020204" pitchFamily="34" charset="0"/>
              <a:buChar char="-"/>
            </a:pPr>
            <a:r>
              <a:rPr lang="de-DE" dirty="0"/>
              <a:t>Hyperparameters in GAAM</a:t>
            </a:r>
          </a:p>
          <a:p>
            <a:pPr marL="683895" lvl="1" indent="-341630">
              <a:buFont typeface="Courier New" panose="020B0604020202020204" pitchFamily="34" charset="0"/>
              <a:buChar char="o"/>
            </a:pPr>
            <a:r>
              <a:rPr lang="de-DE" dirty="0">
                <a:ea typeface="ＭＳ Ｐゴシック"/>
              </a:rPr>
              <a:t>The number of Gaussians (suggested: 5)</a:t>
            </a:r>
          </a:p>
          <a:p>
            <a:pPr marL="683895" lvl="1" indent="-341630">
              <a:buFont typeface="Courier New" panose="020B0604020202020204" pitchFamily="34" charset="0"/>
              <a:buChar char="o"/>
            </a:pPr>
            <a:r>
              <a:rPr lang="de-DE" dirty="0">
                <a:ea typeface="ＭＳ Ｐゴシック"/>
              </a:rPr>
              <a:t>The number of Heads (suggested: 4)</a:t>
            </a:r>
          </a:p>
          <a:p>
            <a:pPr marL="341630" indent="-341630">
              <a:buFont typeface="Calibri" panose="020B0604020202020204" pitchFamily="34" charset="0"/>
              <a:buChar char="-"/>
            </a:pPr>
            <a:r>
              <a:rPr lang="de-DE" dirty="0">
                <a:ea typeface="ＭＳ Ｐゴシック"/>
              </a:rPr>
              <a:t>Check: Does increasing the number of heads and Gaussians increase the capabilities of GAAM?</a:t>
            </a:r>
          </a:p>
          <a:p>
            <a:pPr marL="683895" lvl="1" indent="-341630">
              <a:buFont typeface="Courier New" panose="020B0604020202020204" pitchFamily="34" charset="0"/>
              <a:buChar char="o"/>
            </a:pPr>
            <a:r>
              <a:rPr lang="de-DE" dirty="0">
                <a:ea typeface="ＭＳ Ｐゴシック"/>
              </a:rPr>
              <a:t>On 0.2% of the data, for 5 epochs</a:t>
            </a:r>
          </a:p>
          <a:p>
            <a:pPr marL="341630" indent="-341630">
              <a:buFont typeface="Calibri" panose="020B0604020202020204" pitchFamily="34" charset="0"/>
              <a:buChar char="-"/>
            </a:pPr>
            <a:endParaRPr lang="de-DE" dirty="0">
              <a:ea typeface="ＭＳ Ｐゴシック"/>
            </a:endParaRPr>
          </a:p>
        </p:txBody>
      </p:sp>
      <p:sp>
        <p:nvSpPr>
          <p:cNvPr id="4" name="Datumsplatzhalter 3"/>
          <p:cNvSpPr>
            <a:spLocks noGrp="1"/>
          </p:cNvSpPr>
          <p:nvPr>
            <p:ph type="dt" sz="half" idx="10"/>
          </p:nvPr>
        </p:nvSpPr>
        <p:spPr/>
        <p:txBody>
          <a:bodyPr/>
          <a:lstStyle/>
          <a:p>
            <a:fld id="{6776221C-B0F6-9744-AFE0-7931FDD0A12D}" type="datetime1">
              <a:rPr lang="de-CH" smtClean="0"/>
              <a:t>17.05.24</a:t>
            </a:fld>
            <a:endParaRPr lang="de-CH" dirty="0"/>
          </a:p>
        </p:txBody>
      </p:sp>
      <p:sp>
        <p:nvSpPr>
          <p:cNvPr id="5" name="Fußzeilenplatzhalter 4"/>
          <p:cNvSpPr>
            <a:spLocks noGrp="1"/>
          </p:cNvSpPr>
          <p:nvPr>
            <p:ph type="ftr" sz="quarter" idx="11"/>
          </p:nvPr>
        </p:nvSpPr>
        <p:spPr/>
        <p:txBody>
          <a:bodyPr/>
          <a:lstStyle/>
          <a:p>
            <a:r>
              <a:rPr lang="de-CH" dirty="0"/>
              <a:t>Simon Klaassen, Dario Küffer, Samuel Wallace</a:t>
            </a:r>
          </a:p>
        </p:txBody>
      </p:sp>
      <p:sp>
        <p:nvSpPr>
          <p:cNvPr id="6" name="Foliennummernplatzhalter 5"/>
          <p:cNvSpPr>
            <a:spLocks noGrp="1"/>
          </p:cNvSpPr>
          <p:nvPr>
            <p:ph type="sldNum" sz="quarter" idx="12"/>
          </p:nvPr>
        </p:nvSpPr>
        <p:spPr/>
        <p:txBody>
          <a:bodyPr/>
          <a:lstStyle/>
          <a:p>
            <a:r>
              <a:rPr lang="de-CH" dirty="0"/>
              <a:t>Seite </a:t>
            </a:r>
            <a:fld id="{5FE53467-384A-8A48-BFCB-FC70BCC81C81}" type="slidenum">
              <a:rPr lang="de-CH" smtClean="0"/>
              <a:pPr/>
              <a:t>14</a:t>
            </a:fld>
            <a:endParaRPr lang="de-CH" dirty="0"/>
          </a:p>
        </p:txBody>
      </p:sp>
      <p:sp>
        <p:nvSpPr>
          <p:cNvPr id="2" name="Textfeld 1">
            <a:extLst>
              <a:ext uri="{FF2B5EF4-FFF2-40B4-BE49-F238E27FC236}">
                <a16:creationId xmlns:a16="http://schemas.microsoft.com/office/drawing/2014/main" id="{F4F0F606-5ED9-EE3B-D19E-481DCCF13E61}"/>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graphicFrame>
        <p:nvGraphicFramePr>
          <p:cNvPr id="3" name="Tabelle 2">
            <a:extLst>
              <a:ext uri="{FF2B5EF4-FFF2-40B4-BE49-F238E27FC236}">
                <a16:creationId xmlns:a16="http://schemas.microsoft.com/office/drawing/2014/main" id="{B61A721B-23D9-CB3B-1906-501C40C024DB}"/>
              </a:ext>
            </a:extLst>
          </p:cNvPr>
          <p:cNvGraphicFramePr>
            <a:graphicFrameLocks noGrp="1"/>
          </p:cNvGraphicFramePr>
          <p:nvPr>
            <p:extLst>
              <p:ext uri="{D42A27DB-BD31-4B8C-83A1-F6EECF244321}">
                <p14:modId xmlns:p14="http://schemas.microsoft.com/office/powerpoint/2010/main" val="3748265923"/>
              </p:ext>
            </p:extLst>
          </p:nvPr>
        </p:nvGraphicFramePr>
        <p:xfrm>
          <a:off x="1262678" y="4176208"/>
          <a:ext cx="4089675" cy="1855694"/>
        </p:xfrm>
        <a:graphic>
          <a:graphicData uri="http://schemas.openxmlformats.org/drawingml/2006/table">
            <a:tbl>
              <a:tblPr firstRow="1" bandRow="1">
                <a:tableStyleId>{5C22544A-7EE6-4342-B048-85BDC9FD1C3A}</a:tableStyleId>
              </a:tblPr>
              <a:tblGrid>
                <a:gridCol w="1470211">
                  <a:extLst>
                    <a:ext uri="{9D8B030D-6E8A-4147-A177-3AD203B41FA5}">
                      <a16:colId xmlns:a16="http://schemas.microsoft.com/office/drawing/2014/main" val="40700974"/>
                    </a:ext>
                  </a:extLst>
                </a:gridCol>
                <a:gridCol w="1550889">
                  <a:extLst>
                    <a:ext uri="{9D8B030D-6E8A-4147-A177-3AD203B41FA5}">
                      <a16:colId xmlns:a16="http://schemas.microsoft.com/office/drawing/2014/main" val="2095062105"/>
                    </a:ext>
                  </a:extLst>
                </a:gridCol>
                <a:gridCol w="1068575">
                  <a:extLst>
                    <a:ext uri="{9D8B030D-6E8A-4147-A177-3AD203B41FA5}">
                      <a16:colId xmlns:a16="http://schemas.microsoft.com/office/drawing/2014/main" val="4203376200"/>
                    </a:ext>
                  </a:extLst>
                </a:gridCol>
              </a:tblGrid>
              <a:tr h="484094">
                <a:tc>
                  <a:txBody>
                    <a:bodyPr/>
                    <a:lstStyle/>
                    <a:p>
                      <a:r>
                        <a:rPr lang="de-DE" sz="1400" dirty="0"/>
                        <a:t>Models</a:t>
                      </a:r>
                    </a:p>
                  </a:txBody>
                  <a:tcPr/>
                </a:tc>
                <a:tc>
                  <a:txBody>
                    <a:bodyPr/>
                    <a:lstStyle/>
                    <a:p>
                      <a:r>
                        <a:rPr lang="de-DE" sz="1400" dirty="0"/>
                        <a:t>Validation Loss</a:t>
                      </a:r>
                    </a:p>
                  </a:txBody>
                  <a:tcPr/>
                </a:tc>
                <a:tc>
                  <a:txBody>
                    <a:bodyPr/>
                    <a:lstStyle/>
                    <a:p>
                      <a:r>
                        <a:rPr lang="de-DE" sz="1400" dirty="0"/>
                        <a:t>Accuracy</a:t>
                      </a:r>
                    </a:p>
                  </a:txBody>
                  <a:tcPr/>
                </a:tc>
                <a:extLst>
                  <a:ext uri="{0D108BD9-81ED-4DB2-BD59-A6C34878D82A}">
                    <a16:rowId xmlns:a16="http://schemas.microsoft.com/office/drawing/2014/main" val="3059753221"/>
                  </a:ext>
                </a:extLst>
              </a:tr>
              <a:tr h="370840">
                <a:tc>
                  <a:txBody>
                    <a:bodyPr/>
                    <a:lstStyle/>
                    <a:p>
                      <a:r>
                        <a:rPr lang="de-DE" sz="1400" dirty="0"/>
                        <a:t>Gaussians = 5 </a:t>
                      </a:r>
                      <a:br>
                        <a:rPr lang="de-DE" sz="1400" dirty="0"/>
                      </a:br>
                      <a:r>
                        <a:rPr lang="de-DE" sz="1400" dirty="0"/>
                        <a:t>Heads = 4</a:t>
                      </a:r>
                    </a:p>
                  </a:txBody>
                  <a:tcPr/>
                </a:tc>
                <a:tc>
                  <a:txBody>
                    <a:bodyPr/>
                    <a:lstStyle/>
                    <a:p>
                      <a:r>
                        <a:rPr lang="de-DE" sz="1400" dirty="0"/>
                        <a:t>1.39</a:t>
                      </a:r>
                    </a:p>
                  </a:txBody>
                  <a:tcPr/>
                </a:tc>
                <a:tc>
                  <a:txBody>
                    <a:bodyPr/>
                    <a:lstStyle/>
                    <a:p>
                      <a:r>
                        <a:rPr lang="de-DE" sz="1400" dirty="0"/>
                        <a:t>25%</a:t>
                      </a:r>
                    </a:p>
                  </a:txBody>
                  <a:tcPr/>
                </a:tc>
                <a:extLst>
                  <a:ext uri="{0D108BD9-81ED-4DB2-BD59-A6C34878D82A}">
                    <a16:rowId xmlns:a16="http://schemas.microsoft.com/office/drawing/2014/main" val="3594615627"/>
                  </a:ext>
                </a:extLst>
              </a:tr>
              <a:tr h="370840">
                <a:tc>
                  <a:txBody>
                    <a:bodyPr/>
                    <a:lstStyle/>
                    <a:p>
                      <a:pPr lvl="0">
                        <a:buNone/>
                      </a:pPr>
                      <a:r>
                        <a:rPr lang="de-DE" sz="1100" b="0" i="0" u="none" strike="noStrike" noProof="0" dirty="0">
                          <a:solidFill>
                            <a:srgbClr val="A3ADB7"/>
                          </a:solidFill>
                          <a:latin typeface="Arial"/>
                        </a:rPr>
                        <a:t>Gaussians = 10 Heads = 8</a:t>
                      </a:r>
                      <a:endParaRPr lang="de-DE" sz="1100" dirty="0">
                        <a:solidFill>
                          <a:srgbClr val="A3ADB7"/>
                        </a:solidFill>
                      </a:endParaRPr>
                    </a:p>
                  </a:txBody>
                  <a:tcPr/>
                </a:tc>
                <a:tc>
                  <a:txBody>
                    <a:bodyPr/>
                    <a:lstStyle/>
                    <a:p>
                      <a:pPr lvl="0">
                        <a:buNone/>
                      </a:pPr>
                      <a:r>
                        <a:rPr lang="de-DE" sz="1100" b="0" i="0" u="none" strike="noStrike" noProof="0" dirty="0">
                          <a:solidFill>
                            <a:srgbClr val="A3ADB7"/>
                          </a:solidFill>
                          <a:latin typeface="Arial"/>
                        </a:rPr>
                        <a:t>1.39</a:t>
                      </a:r>
                      <a:endParaRPr lang="de-DE" sz="1100" dirty="0">
                        <a:solidFill>
                          <a:srgbClr val="A3ADB7"/>
                        </a:solidFill>
                      </a:endParaRPr>
                    </a:p>
                  </a:txBody>
                  <a:tcPr/>
                </a:tc>
                <a:tc>
                  <a:txBody>
                    <a:bodyPr/>
                    <a:lstStyle/>
                    <a:p>
                      <a:pPr lvl="0">
                        <a:buNone/>
                      </a:pPr>
                      <a:r>
                        <a:rPr lang="de-DE" sz="1100" b="0" i="0" u="none" strike="noStrike" noProof="0" dirty="0">
                          <a:solidFill>
                            <a:srgbClr val="A3ADB7"/>
                          </a:solidFill>
                          <a:latin typeface="Arial"/>
                        </a:rPr>
                        <a:t>25%</a:t>
                      </a:r>
                    </a:p>
                  </a:txBody>
                  <a:tcPr/>
                </a:tc>
                <a:extLst>
                  <a:ext uri="{0D108BD9-81ED-4DB2-BD59-A6C34878D82A}">
                    <a16:rowId xmlns:a16="http://schemas.microsoft.com/office/drawing/2014/main" val="71076809"/>
                  </a:ext>
                </a:extLst>
              </a:tr>
              <a:tr h="370840">
                <a:tc>
                  <a:txBody>
                    <a:bodyPr/>
                    <a:lstStyle/>
                    <a:p>
                      <a:pPr lvl="0">
                        <a:buNone/>
                      </a:pPr>
                      <a:r>
                        <a:rPr lang="de-DE" sz="1100" b="0" i="0" u="none" strike="noStrike" noProof="0" dirty="0">
                          <a:solidFill>
                            <a:srgbClr val="A3ADB7"/>
                          </a:solidFill>
                          <a:latin typeface="Arial"/>
                        </a:rPr>
                        <a:t>Gaussians = 20</a:t>
                      </a:r>
                      <a:br>
                        <a:rPr lang="de-DE" sz="1100" b="0" i="0" u="none" strike="noStrike" noProof="0" dirty="0">
                          <a:solidFill>
                            <a:srgbClr val="A3ADB7"/>
                          </a:solidFill>
                          <a:latin typeface="Arial"/>
                        </a:rPr>
                      </a:br>
                      <a:r>
                        <a:rPr lang="de-DE" sz="1100" b="0" i="0" u="none" strike="noStrike" noProof="0" dirty="0">
                          <a:solidFill>
                            <a:srgbClr val="A3ADB7"/>
                          </a:solidFill>
                          <a:latin typeface="Arial"/>
                        </a:rPr>
                        <a:t>Heads = 16</a:t>
                      </a:r>
                      <a:endParaRPr lang="de-DE" sz="1100" dirty="0">
                        <a:solidFill>
                          <a:srgbClr val="A3ADB7"/>
                        </a:solidFill>
                      </a:endParaRPr>
                    </a:p>
                  </a:txBody>
                  <a:tcPr/>
                </a:tc>
                <a:tc>
                  <a:txBody>
                    <a:bodyPr/>
                    <a:lstStyle/>
                    <a:p>
                      <a:pPr lvl="0">
                        <a:buNone/>
                      </a:pPr>
                      <a:r>
                        <a:rPr lang="de-DE" sz="1100" b="0" i="0" u="none" strike="noStrike" noProof="0" dirty="0">
                          <a:solidFill>
                            <a:srgbClr val="A3ADB7"/>
                          </a:solidFill>
                          <a:latin typeface="Arial"/>
                        </a:rPr>
                        <a:t>1.39</a:t>
                      </a:r>
                      <a:endParaRPr lang="de-DE" sz="1100" dirty="0">
                        <a:solidFill>
                          <a:srgbClr val="A3ADB7"/>
                        </a:solidFill>
                      </a:endParaRPr>
                    </a:p>
                  </a:txBody>
                  <a:tcPr/>
                </a:tc>
                <a:tc>
                  <a:txBody>
                    <a:bodyPr/>
                    <a:lstStyle/>
                    <a:p>
                      <a:pPr lvl="0">
                        <a:buNone/>
                      </a:pPr>
                      <a:r>
                        <a:rPr lang="de-DE" sz="1100" b="0" i="0" u="none" strike="noStrike" noProof="0" dirty="0">
                          <a:solidFill>
                            <a:srgbClr val="A3ADB7"/>
                          </a:solidFill>
                          <a:latin typeface="Arial"/>
                        </a:rPr>
                        <a:t>25%</a:t>
                      </a:r>
                    </a:p>
                  </a:txBody>
                  <a:tcPr/>
                </a:tc>
                <a:extLst>
                  <a:ext uri="{0D108BD9-81ED-4DB2-BD59-A6C34878D82A}">
                    <a16:rowId xmlns:a16="http://schemas.microsoft.com/office/drawing/2014/main" val="3172376704"/>
                  </a:ext>
                </a:extLst>
              </a:tr>
            </a:tbl>
          </a:graphicData>
        </a:graphic>
      </p:graphicFrame>
      <p:sp>
        <p:nvSpPr>
          <p:cNvPr id="8" name="Rechteck 7">
            <a:extLst>
              <a:ext uri="{FF2B5EF4-FFF2-40B4-BE49-F238E27FC236}">
                <a16:creationId xmlns:a16="http://schemas.microsoft.com/office/drawing/2014/main" id="{D3BB82CF-3916-76CD-B3FE-315DAD797F2D}"/>
              </a:ext>
            </a:extLst>
          </p:cNvPr>
          <p:cNvSpPr/>
          <p:nvPr/>
        </p:nvSpPr>
        <p:spPr bwMode="auto">
          <a:xfrm>
            <a:off x="5690235" y="4173855"/>
            <a:ext cx="4770120" cy="1866900"/>
          </a:xfrm>
          <a:prstGeom prst="rect">
            <a:avLst/>
          </a:prstGeom>
          <a:ln>
            <a:solidFill>
              <a:srgbClr val="A3ADB7"/>
            </a:solidFill>
            <a:headEnd type="none" w="med" len="med"/>
            <a:tailEnd type="none" w="med" len="med"/>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228600" tIns="91440" rIns="0" bIns="0" numCol="1" spcCol="0" rtlCol="0" fromWordArt="0" anchor="t" anchorCtr="0" forceAA="0" compatLnSpc="1">
            <a:prstTxWarp prst="textNoShape">
              <a:avLst/>
            </a:prstTxWarp>
            <a:noAutofit/>
          </a:bodyPr>
          <a:lstStyle/>
          <a:p>
            <a:pPr>
              <a:lnSpc>
                <a:spcPct val="150000"/>
              </a:lnSpc>
            </a:pPr>
            <a:r>
              <a:rPr lang="de-DE" b="1" dirty="0">
                <a:solidFill>
                  <a:schemeClr val="bg1">
                    <a:lumMod val="50000"/>
                  </a:schemeClr>
                </a:solidFill>
                <a:latin typeface="Arial"/>
                <a:ea typeface="ＭＳ Ｐゴシック"/>
                <a:cs typeface="Arial"/>
              </a:rPr>
              <a:t>Conclusion</a:t>
            </a:r>
            <a:endParaRPr lang="de-DE" dirty="0">
              <a:solidFill>
                <a:schemeClr val="bg1">
                  <a:lumMod val="50000"/>
                </a:schemeClr>
              </a:solidFill>
              <a:latin typeface="Arial"/>
              <a:ea typeface="ＭＳ Ｐゴシック"/>
              <a:cs typeface="Arial"/>
            </a:endParaRPr>
          </a:p>
          <a:p>
            <a:pPr marL="285750" indent="-285750">
              <a:lnSpc>
                <a:spcPct val="150000"/>
              </a:lnSpc>
              <a:buFont typeface="Calibri,Sans-Serif"/>
              <a:buChar char="-"/>
            </a:pPr>
            <a:r>
              <a:rPr lang="de-DE" dirty="0">
                <a:solidFill>
                  <a:srgbClr val="000000"/>
                </a:solidFill>
                <a:latin typeface="Arial"/>
                <a:ea typeface="ＭＳ Ｐゴシック"/>
                <a:cs typeface="Arial"/>
              </a:rPr>
              <a:t>Higher numbers of Gaussians and heads</a:t>
            </a:r>
            <a:br>
              <a:rPr lang="de-DE" dirty="0">
                <a:solidFill>
                  <a:srgbClr val="000000"/>
                </a:solidFill>
                <a:latin typeface="Arial"/>
                <a:ea typeface="ＭＳ Ｐゴシック"/>
                <a:cs typeface="Arial"/>
              </a:rPr>
            </a:br>
            <a:r>
              <a:rPr lang="de-DE" dirty="0">
                <a:solidFill>
                  <a:srgbClr val="000000"/>
                </a:solidFill>
                <a:latin typeface="Arial"/>
                <a:ea typeface="ＭＳ Ｐゴシック"/>
                <a:cs typeface="Arial"/>
              </a:rPr>
              <a:t>do not yield better results</a:t>
            </a:r>
          </a:p>
          <a:p>
            <a:pPr>
              <a:lnSpc>
                <a:spcPct val="150000"/>
              </a:lnSpc>
            </a:pPr>
            <a:r>
              <a:rPr lang="de-DE" dirty="0">
                <a:solidFill>
                  <a:srgbClr val="000000"/>
                </a:solidFill>
                <a:latin typeface="Arial"/>
                <a:ea typeface="ＭＳ Ｐゴシック"/>
                <a:cs typeface="Arial"/>
              </a:rPr>
              <a:t>=&gt; Stick with the smallest model.</a:t>
            </a:r>
            <a:endParaRPr lang="de-DE" dirty="0">
              <a:latin typeface="Arial"/>
              <a:ea typeface="ＭＳ Ｐゴシック"/>
              <a:cs typeface="Arial"/>
            </a:endParaRPr>
          </a:p>
        </p:txBody>
      </p:sp>
      <p:sp>
        <p:nvSpPr>
          <p:cNvPr id="10" name="Textfeld 9">
            <a:extLst>
              <a:ext uri="{FF2B5EF4-FFF2-40B4-BE49-F238E27FC236}">
                <a16:creationId xmlns:a16="http://schemas.microsoft.com/office/drawing/2014/main" id="{4C03A029-9794-5499-5B35-20CBCE1A747E}"/>
              </a:ext>
            </a:extLst>
          </p:cNvPr>
          <p:cNvSpPr txBox="1"/>
          <p:nvPr/>
        </p:nvSpPr>
        <p:spPr>
          <a:xfrm>
            <a:off x="1188720" y="6096000"/>
            <a:ext cx="424434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100" dirty="0">
                <a:solidFill>
                  <a:schemeClr val="bg1">
                    <a:lumMod val="50000"/>
                  </a:schemeClr>
                </a:solidFill>
                <a:latin typeface="Arial"/>
                <a:ea typeface="ＭＳ Ｐゴシック"/>
                <a:cs typeface="Arial"/>
              </a:rPr>
              <a:t>Results from notebook </a:t>
            </a:r>
            <a:r>
              <a:rPr lang="de-DE" sz="1100" i="1" dirty="0">
                <a:solidFill>
                  <a:schemeClr val="bg1">
                    <a:lumMod val="50000"/>
                  </a:schemeClr>
                </a:solidFill>
                <a:latin typeface="Arial"/>
                <a:ea typeface="ＭＳ Ｐゴシック"/>
                <a:cs typeface="Arial"/>
              </a:rPr>
              <a:t>"03-gpt2-with-GAAM-hyp-tuning.ipynb"</a:t>
            </a:r>
          </a:p>
        </p:txBody>
      </p:sp>
    </p:spTree>
    <p:extLst>
      <p:ext uri="{BB962C8B-B14F-4D97-AF65-F5344CB8AC3E}">
        <p14:creationId xmlns:p14="http://schemas.microsoft.com/office/powerpoint/2010/main" val="296136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de-CH" dirty="0"/>
              <a:t>GPT2-Models With GAAM/LAAM</a:t>
            </a:r>
          </a:p>
        </p:txBody>
      </p:sp>
      <p:sp>
        <p:nvSpPr>
          <p:cNvPr id="7171" name="Rectangle 3"/>
          <p:cNvSpPr>
            <a:spLocks noGrp="1" noChangeArrowheads="1"/>
          </p:cNvSpPr>
          <p:nvPr>
            <p:ph type="body" idx="1"/>
          </p:nvPr>
        </p:nvSpPr>
        <p:spPr>
          <a:xfrm>
            <a:off x="911225" y="2205039"/>
            <a:ext cx="10369550" cy="1223961"/>
          </a:xfrm>
        </p:spPr>
        <p:txBody>
          <a:bodyPr/>
          <a:lstStyle/>
          <a:p>
            <a:pPr marL="341630" indent="-341630">
              <a:buFont typeface="Calibri" panose="020B0604020202020204" pitchFamily="34" charset="0"/>
              <a:buChar char="-"/>
            </a:pPr>
            <a:r>
              <a:rPr lang="de-DE" dirty="0"/>
              <a:t>Approach: </a:t>
            </a:r>
            <a:r>
              <a:rPr lang="de-DE" dirty="0">
                <a:ea typeface="ＭＳ Ｐゴシック"/>
              </a:rPr>
              <a:t>Replace the GPT2-Attention blocks with GAAM/LAAM blocks, respectively</a:t>
            </a:r>
          </a:p>
          <a:p>
            <a:pPr marL="683895" lvl="1" indent="-341630">
              <a:buFont typeface="Courier New" panose="020B0604020202020204" pitchFamily="34" charset="0"/>
              <a:buChar char="o"/>
            </a:pPr>
            <a:r>
              <a:rPr lang="de-DE" dirty="0">
                <a:ea typeface="ＭＳ Ｐゴシック"/>
              </a:rPr>
              <a:t>Implementation of the GAAM block provided by the paper</a:t>
            </a:r>
          </a:p>
          <a:p>
            <a:pPr marL="683895" lvl="1" indent="-341630">
              <a:buFont typeface="Courier New" panose="020B0604020202020204" pitchFamily="34" charset="0"/>
              <a:buChar char="o"/>
            </a:pPr>
            <a:r>
              <a:rPr lang="de-DE" dirty="0">
                <a:ea typeface="ＭＳ Ｐゴシック"/>
              </a:rPr>
              <a:t>GAAM block adjusted according to our problemsetting to obtain a LAAM block</a:t>
            </a:r>
          </a:p>
          <a:p>
            <a:pPr marL="683895" lvl="1" indent="-341630">
              <a:buFont typeface="Courier New" panose="020B0604020202020204" pitchFamily="34" charset="0"/>
              <a:buChar char="o"/>
            </a:pPr>
            <a:endParaRPr lang="de-DE" dirty="0">
              <a:ea typeface="ＭＳ Ｐゴシック"/>
            </a:endParaRPr>
          </a:p>
          <a:p>
            <a:pPr marL="341630" indent="-341630">
              <a:buFont typeface="Calibri" panose="020B0604020202020204" pitchFamily="34" charset="0"/>
              <a:buChar char="-"/>
            </a:pPr>
            <a:endParaRPr lang="de-DE" dirty="0">
              <a:ea typeface="ＭＳ Ｐゴシック"/>
            </a:endParaRPr>
          </a:p>
        </p:txBody>
      </p:sp>
      <p:sp>
        <p:nvSpPr>
          <p:cNvPr id="4" name="Datumsplatzhalter 3"/>
          <p:cNvSpPr>
            <a:spLocks noGrp="1"/>
          </p:cNvSpPr>
          <p:nvPr>
            <p:ph type="dt" sz="half" idx="10"/>
          </p:nvPr>
        </p:nvSpPr>
        <p:spPr/>
        <p:txBody>
          <a:bodyPr/>
          <a:lstStyle/>
          <a:p>
            <a:fld id="{6776221C-B0F6-9744-AFE0-7931FDD0A12D}" type="datetime1">
              <a:rPr lang="de-CH" smtClean="0"/>
              <a:t>17.05.24</a:t>
            </a:fld>
            <a:endParaRPr lang="de-CH" dirty="0"/>
          </a:p>
        </p:txBody>
      </p:sp>
      <p:sp>
        <p:nvSpPr>
          <p:cNvPr id="5" name="Fußzeilenplatzhalter 4"/>
          <p:cNvSpPr>
            <a:spLocks noGrp="1"/>
          </p:cNvSpPr>
          <p:nvPr>
            <p:ph type="ftr" sz="quarter" idx="11"/>
          </p:nvPr>
        </p:nvSpPr>
        <p:spPr/>
        <p:txBody>
          <a:bodyPr/>
          <a:lstStyle/>
          <a:p>
            <a:r>
              <a:rPr lang="de-CH" dirty="0"/>
              <a:t>Simon Klaassen, Dario Küffer, Samuel Wallace</a:t>
            </a:r>
          </a:p>
        </p:txBody>
      </p:sp>
      <p:sp>
        <p:nvSpPr>
          <p:cNvPr id="6" name="Foliennummernplatzhalter 5"/>
          <p:cNvSpPr>
            <a:spLocks noGrp="1"/>
          </p:cNvSpPr>
          <p:nvPr>
            <p:ph type="sldNum" sz="quarter" idx="12"/>
          </p:nvPr>
        </p:nvSpPr>
        <p:spPr/>
        <p:txBody>
          <a:bodyPr/>
          <a:lstStyle/>
          <a:p>
            <a:r>
              <a:rPr lang="de-CH" dirty="0"/>
              <a:t>Seite </a:t>
            </a:r>
            <a:fld id="{5FE53467-384A-8A48-BFCB-FC70BCC81C81}" type="slidenum">
              <a:rPr lang="de-CH" smtClean="0"/>
              <a:pPr/>
              <a:t>15</a:t>
            </a:fld>
            <a:endParaRPr lang="de-CH" dirty="0"/>
          </a:p>
        </p:txBody>
      </p:sp>
      <p:sp>
        <p:nvSpPr>
          <p:cNvPr id="2" name="Textfeld 1">
            <a:extLst>
              <a:ext uri="{FF2B5EF4-FFF2-40B4-BE49-F238E27FC236}">
                <a16:creationId xmlns:a16="http://schemas.microsoft.com/office/drawing/2014/main" id="{F4F0F606-5ED9-EE3B-D19E-481DCCF13E61}"/>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26E836A-2522-0301-C3DF-63300671A028}"/>
                  </a:ext>
                </a:extLst>
              </p:cNvPr>
              <p:cNvSpPr txBox="1">
                <a:spLocks noChangeArrowheads="1"/>
              </p:cNvSpPr>
              <p:nvPr/>
            </p:nvSpPr>
            <p:spPr bwMode="auto">
              <a:xfrm>
                <a:off x="1534583" y="3429000"/>
                <a:ext cx="3976869" cy="2495811"/>
              </a:xfrm>
              <a:prstGeom prst="rect">
                <a:avLst/>
              </a:prstGeom>
              <a:noFill/>
              <a:ln>
                <a:noFill/>
              </a:ln>
              <a:effectLst/>
              <a:extLst>
                <a:ext uri="{909E8E84-426E-40dd-AFC4-6F175D3DCCD1}">
                  <a14:hiddenFill xmlns="">
                    <a:solidFill>
                      <a:schemeClr val="accent1"/>
                    </a:solidFill>
                  </a14:hiddenFill>
                </a:ext>
                <a:ext uri="{91240B29-F687-4f45-9708-019B960494DF}">
                  <a14:hiddenLine xmlns="" w="9525">
                    <a:solidFill>
                      <a:schemeClr val="tx1"/>
                    </a:solid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342000" indent="-342000"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mn-ea"/>
                    <a:cs typeface="+mn-cs"/>
                  </a:defRPr>
                </a:lvl1pPr>
                <a:lvl2pPr marL="684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2pPr>
                <a:lvl3pPr marL="1026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3pPr>
                <a:lvl4pPr marL="1368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4pPr>
                <a:lvl5pPr marL="1710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9pPr>
              </a:lstStyle>
              <a:p>
                <a:pPr marL="0" indent="0">
                  <a:buNone/>
                </a:pPr>
                <a:r>
                  <a:rPr lang="de-DE" b="1" kern="0" dirty="0"/>
                  <a:t>GAAM</a:t>
                </a:r>
              </a:p>
              <a:p>
                <a:pPr marL="0" indent="0">
                  <a:buNone/>
                </a:pPr>
                <a:endParaRPr lang="de-DE" sz="1500" kern="0" dirty="0">
                  <a:ea typeface="ＭＳ Ｐゴシック"/>
                </a:endParaRPr>
              </a:p>
              <a:p>
                <a:pPr marL="0" indent="0">
                  <a:buNone/>
                </a:pPr>
                <a14:m>
                  <m:oMathPara xmlns:m="http://schemas.openxmlformats.org/officeDocument/2006/math">
                    <m:oMathParaPr>
                      <m:jc m:val="centerGroup"/>
                    </m:oMathParaPr>
                    <m:oMath xmlns:m="http://schemas.openxmlformats.org/officeDocument/2006/math">
                      <m:acc>
                        <m:accPr>
                          <m:chr m:val="̅"/>
                          <m:ctrlPr>
                            <a:rPr lang="de-CH" sz="1800" i="1" kern="100" smtClean="0">
                              <a:solidFill>
                                <a:srgbClr val="000000"/>
                              </a:solidFill>
                              <a:effectLst/>
                              <a:latin typeface="Cambria Math" panose="02040503050406030204" pitchFamily="18" charset="0"/>
                              <a:ea typeface="Times New Roman" panose="02020603050405020304" pitchFamily="18" charset="0"/>
                              <a:cs typeface="Times New Roman (Textkörper CS)"/>
                            </a:rPr>
                          </m:ctrlPr>
                        </m:accPr>
                        <m:e>
                          <m:r>
                            <m:rPr>
                              <m:sty m:val="p"/>
                            </m:rPr>
                            <a:rPr lang="en-CA" sz="1800" kern="100">
                              <a:solidFill>
                                <a:srgbClr val="000000"/>
                              </a:solidFill>
                              <a:effectLst/>
                              <a:latin typeface="Cambria Math" panose="02040503050406030204" pitchFamily="18" charset="0"/>
                              <a:ea typeface="Times New Roman" panose="02020603050405020304" pitchFamily="18" charset="0"/>
                              <a:cs typeface="Times New Roman (Textkörper CS)"/>
                            </a:rPr>
                            <m:t>μ</m:t>
                          </m:r>
                        </m:e>
                      </m:acc>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m:t>
                      </m:r>
                      <m:f>
                        <m:f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fPr>
                        <m:num>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1</m:t>
                          </m:r>
                        </m:num>
                        <m:den>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𝑁</m:t>
                          </m:r>
                        </m:den>
                      </m:f>
                      <m:nary>
                        <m:naryPr>
                          <m:chr m:val="∑"/>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naryPr>
                        <m:sub>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𝑖</m:t>
                          </m:r>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=1</m:t>
                          </m:r>
                        </m:sub>
                        <m:sup>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𝑁</m:t>
                          </m:r>
                        </m:sup>
                        <m:e>
                          <m:sSub>
                            <m:sSub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sSubPr>
                            <m:e>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𝑥</m:t>
                              </m:r>
                            </m:e>
                            <m:sub>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𝑖</m:t>
                              </m:r>
                            </m:sub>
                          </m:sSub>
                        </m:e>
                      </m:nary>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m:t>
                      </m:r>
                      <m:r>
                        <a:rPr lang="en-CA" sz="1800" kern="100">
                          <a:solidFill>
                            <a:srgbClr val="000000"/>
                          </a:solidFill>
                          <a:effectLst/>
                          <a:latin typeface="Cambria Math" panose="02040503050406030204" pitchFamily="18" charset="0"/>
                          <a:ea typeface="Times New Roman" panose="02020603050405020304" pitchFamily="18" charset="0"/>
                          <a:cs typeface="Times New Roman (Textkörper CS)"/>
                        </a:rPr>
                        <m:t> </m:t>
                      </m:r>
                      <m:bar>
                        <m:barPr>
                          <m:pos m:val="top"/>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barPr>
                        <m:e>
                          <m:sSup>
                            <m:sSup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sSupPr>
                            <m:e>
                              <m:r>
                                <m:rPr>
                                  <m:sty m:val="p"/>
                                </m:rPr>
                                <a:rPr lang="en-CA" sz="1800" kern="100">
                                  <a:solidFill>
                                    <a:srgbClr val="000000"/>
                                  </a:solidFill>
                                  <a:effectLst/>
                                  <a:latin typeface="Cambria Math" panose="02040503050406030204" pitchFamily="18" charset="0"/>
                                  <a:ea typeface="Times New Roman" panose="02020603050405020304" pitchFamily="18" charset="0"/>
                                  <a:cs typeface="Times New Roman (Textkörper CS)"/>
                                </a:rPr>
                                <m:t>σ</m:t>
                              </m:r>
                            </m:e>
                            <m:sup>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2</m:t>
                              </m:r>
                            </m:sup>
                          </m:sSup>
                        </m:e>
                      </m:bar>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m:t>
                      </m:r>
                      <m:f>
                        <m:f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fPr>
                        <m:num>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1</m:t>
                          </m:r>
                        </m:num>
                        <m:den>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𝑁</m:t>
                          </m:r>
                        </m:den>
                      </m:f>
                      <m:nary>
                        <m:naryPr>
                          <m:chr m:val="∑"/>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naryPr>
                        <m:sub>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𝑖</m:t>
                          </m:r>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=1</m:t>
                          </m:r>
                        </m:sub>
                        <m:sup>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𝑁</m:t>
                          </m:r>
                        </m:sup>
                        <m:e>
                          <m:sSubSup>
                            <m:sSubSup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sSubSupPr>
                            <m:e>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𝑥</m:t>
                              </m:r>
                            </m:e>
                            <m:sub>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𝑖</m:t>
                              </m:r>
                            </m:sub>
                            <m:sup>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2</m:t>
                              </m:r>
                            </m:sup>
                          </m:sSubSup>
                        </m:e>
                      </m:nary>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m:t>
                      </m:r>
                      <m:sSup>
                        <m:sSup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sSupPr>
                        <m:e>
                          <m:d>
                            <m:d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dPr>
                            <m:e>
                              <m:r>
                                <m:rPr>
                                  <m:sty m:val="p"/>
                                </m:rPr>
                                <a:rPr lang="en-CA" sz="1800" kern="100">
                                  <a:solidFill>
                                    <a:srgbClr val="000000"/>
                                  </a:solidFill>
                                  <a:effectLst/>
                                  <a:latin typeface="Cambria Math" panose="02040503050406030204" pitchFamily="18" charset="0"/>
                                  <a:ea typeface="Times New Roman" panose="02020603050405020304" pitchFamily="18" charset="0"/>
                                  <a:cs typeface="Times New Roman (Textkörper CS)"/>
                                </a:rPr>
                                <m:t>μ</m:t>
                              </m:r>
                            </m:e>
                          </m:d>
                        </m:e>
                        <m:sup>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2</m:t>
                          </m:r>
                        </m:sup>
                      </m:sSup>
                    </m:oMath>
                  </m:oMathPara>
                </a14:m>
                <a:endParaRPr lang="de-CH" sz="1800" kern="100" dirty="0">
                  <a:solidFill>
                    <a:srgbClr val="000000"/>
                  </a:solidFill>
                  <a:effectLst/>
                  <a:latin typeface="Verdana" panose="020B0604030504040204" pitchFamily="34" charset="0"/>
                  <a:ea typeface="Aptos" panose="020B0004020202020204" pitchFamily="34" charset="0"/>
                  <a:cs typeface="Times New Roman (Textkörper CS)"/>
                </a:endParaRPr>
              </a:p>
              <a:p>
                <a:pPr marL="0" indent="0">
                  <a:buNone/>
                </a:pPr>
                <a:endParaRPr lang="de-CH" sz="1500" kern="100" dirty="0">
                  <a:solidFill>
                    <a:srgbClr val="000000"/>
                  </a:solidFill>
                  <a:effectLst/>
                  <a:latin typeface="Verdana" panose="020B0604030504040204" pitchFamily="34" charset="0"/>
                  <a:ea typeface="Aptos" panose="020B0004020202020204" pitchFamily="34" charset="0"/>
                  <a:cs typeface="Times New Roman (Textkörper CS)"/>
                </a:endParaRPr>
              </a:p>
              <a:p>
                <a:pPr marL="0" indent="0">
                  <a:buNone/>
                </a:pPr>
                <a14:m>
                  <m:oMathPara xmlns:m="http://schemas.openxmlformats.org/officeDocument/2006/math">
                    <m:oMathParaPr>
                      <m:jc m:val="centerGroup"/>
                    </m:oMathParaPr>
                    <m:oMath xmlns:m="http://schemas.openxmlformats.org/officeDocument/2006/math">
                      <m:r>
                        <m:rPr>
                          <m:nor/>
                        </m:rPr>
                        <a:rPr lang="de-CH" sz="1800" kern="100" smtClean="0">
                          <a:solidFill>
                            <a:srgbClr val="000000"/>
                          </a:solidFill>
                          <a:effectLst/>
                          <a:latin typeface="Cambria Math" panose="02040503050406030204" pitchFamily="18" charset="0"/>
                          <a:ea typeface="Times New Roman" panose="02020603050405020304" pitchFamily="18" charset="0"/>
                          <a:cs typeface="Times New Roman (Textkörper CS)"/>
                        </a:rPr>
                        <m:t>GAAM</m:t>
                      </m:r>
                      <m:d>
                        <m:d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dPr>
                        <m:e>
                          <m:sSub>
                            <m:sSub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sSubPr>
                            <m:e>
                              <m: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𝑥</m:t>
                              </m:r>
                            </m:e>
                            <m:sub>
                              <m: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𝑖</m:t>
                              </m:r>
                            </m:sub>
                          </m:sSub>
                        </m:e>
                      </m:d>
                      <m: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t>=</m:t>
                      </m:r>
                      <m:func>
                        <m:func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funcPr>
                        <m:fName>
                          <m:r>
                            <m:rPr>
                              <m:sty m:val="p"/>
                            </m:rPr>
                            <a:rPr lang="de-CH" sz="1800" kern="100">
                              <a:solidFill>
                                <a:srgbClr val="000000"/>
                              </a:solidFill>
                              <a:effectLst/>
                              <a:latin typeface="Cambria Math" panose="02040503050406030204" pitchFamily="18" charset="0"/>
                              <a:ea typeface="Times New Roman" panose="02020603050405020304" pitchFamily="18" charset="0"/>
                              <a:cs typeface="Times New Roman (Textkörper CS)"/>
                            </a:rPr>
                            <m:t>exp</m:t>
                          </m:r>
                        </m:fName>
                        <m:e>
                          <m:d>
                            <m:d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dPr>
                            <m:e>
                              <m: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t>−</m:t>
                              </m:r>
                              <m:f>
                                <m:f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fPr>
                                <m:num>
                                  <m:sSubSup>
                                    <m:sSubSup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sSubSupPr>
                                    <m:e>
                                      <m: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𝑥</m:t>
                                      </m:r>
                                    </m:e>
                                    <m:sub>
                                      <m:r>
                                        <m:rPr>
                                          <m:nor/>
                                        </m:rPr>
                                        <a:rPr lang="de-CH" sz="1800" kern="100">
                                          <a:solidFill>
                                            <a:srgbClr val="000000"/>
                                          </a:solidFill>
                                          <a:effectLst/>
                                          <a:latin typeface="Cambria Math" panose="02040503050406030204" pitchFamily="18" charset="0"/>
                                          <a:ea typeface="Times New Roman" panose="02020603050405020304" pitchFamily="18" charset="0"/>
                                          <a:cs typeface="Times New Roman (Textkörper CS)"/>
                                        </a:rPr>
                                        <m:t>norm</m:t>
                                      </m:r>
                                      <m:r>
                                        <m:rPr>
                                          <m:nor/>
                                        </m:rPr>
                                        <a:rPr lang="de-CH" sz="1800" kern="100">
                                          <a:solidFill>
                                            <a:srgbClr val="000000"/>
                                          </a:solidFill>
                                          <a:effectLst/>
                                          <a:latin typeface="Cambria Math" panose="02040503050406030204" pitchFamily="18" charset="0"/>
                                          <a:ea typeface="Times New Roman" panose="02020603050405020304" pitchFamily="18" charset="0"/>
                                          <a:cs typeface="Times New Roman (Textkörper CS)"/>
                                        </a:rPr>
                                        <m:t> </m:t>
                                      </m:r>
                                    </m:sub>
                                    <m:sup>
                                      <m: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t>2</m:t>
                                      </m:r>
                                    </m:sup>
                                  </m:sSubSup>
                                </m:num>
                                <m:den>
                                  <m: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t>2</m:t>
                                  </m:r>
                                  <m:r>
                                    <m:rPr>
                                      <m:sty m:val="p"/>
                                    </m:rPr>
                                    <a:rPr lang="de-CH" sz="1800" kern="100">
                                      <a:solidFill>
                                        <a:srgbClr val="000000"/>
                                      </a:solidFill>
                                      <a:effectLst/>
                                      <a:latin typeface="Cambria Math" panose="02040503050406030204" pitchFamily="18" charset="0"/>
                                      <a:ea typeface="Times New Roman" panose="02020603050405020304" pitchFamily="18" charset="0"/>
                                      <a:cs typeface="Times New Roman (Textkörper CS)"/>
                                    </a:rPr>
                                    <m:t>ξ</m:t>
                                  </m:r>
                                </m:den>
                              </m:f>
                            </m:e>
                          </m:d>
                        </m:e>
                      </m:func>
                    </m:oMath>
                  </m:oMathPara>
                </a14:m>
                <a:endParaRPr lang="de-CH" sz="1800" kern="100" dirty="0">
                  <a:solidFill>
                    <a:srgbClr val="000000"/>
                  </a:solidFill>
                  <a:effectLst/>
                  <a:latin typeface="Verdana" panose="020B0604030504040204" pitchFamily="34" charset="0"/>
                  <a:ea typeface="Aptos" panose="020B0004020202020204" pitchFamily="34" charset="0"/>
                  <a:cs typeface="Times New Roman (Textkörper CS)"/>
                </a:endParaRPr>
              </a:p>
              <a:p>
                <a:pPr marL="0" indent="0">
                  <a:buNone/>
                </a:pPr>
                <a:endParaRPr lang="de-CH" sz="1800" kern="100" dirty="0">
                  <a:solidFill>
                    <a:srgbClr val="000000"/>
                  </a:solidFill>
                  <a:effectLst/>
                  <a:latin typeface="Verdana" panose="020B0604030504040204" pitchFamily="34" charset="0"/>
                  <a:ea typeface="Aptos" panose="020B0004020202020204" pitchFamily="34" charset="0"/>
                  <a:cs typeface="Times New Roman (Textkörper CS)"/>
                </a:endParaRPr>
              </a:p>
              <a:p>
                <a:pPr marL="341630" indent="-341630">
                  <a:buFont typeface="Calibri" panose="020B0604020202020204" pitchFamily="34" charset="0"/>
                  <a:buChar char="-"/>
                </a:pPr>
                <a:endParaRPr lang="de-DE" kern="0" dirty="0">
                  <a:ea typeface="ＭＳ Ｐゴシック"/>
                </a:endParaRPr>
              </a:p>
            </p:txBody>
          </p:sp>
        </mc:Choice>
        <mc:Fallback xmlns="">
          <p:sp>
            <p:nvSpPr>
              <p:cNvPr id="3" name="Rectangle 3">
                <a:extLst>
                  <a:ext uri="{FF2B5EF4-FFF2-40B4-BE49-F238E27FC236}">
                    <a16:creationId xmlns:a16="http://schemas.microsoft.com/office/drawing/2014/main" id="{A26E836A-2522-0301-C3DF-63300671A028}"/>
                  </a:ext>
                </a:extLst>
              </p:cNvPr>
              <p:cNvSpPr txBox="1">
                <a:spLocks noRot="1" noChangeAspect="1" noMove="1" noResize="1" noEditPoints="1" noAdjustHandles="1" noChangeArrowheads="1" noChangeShapeType="1" noTextEdit="1"/>
              </p:cNvSpPr>
              <p:nvPr/>
            </p:nvSpPr>
            <p:spPr bwMode="auto">
              <a:xfrm>
                <a:off x="1534583" y="3429000"/>
                <a:ext cx="3976869" cy="2495811"/>
              </a:xfrm>
              <a:prstGeom prst="rect">
                <a:avLst/>
              </a:prstGeom>
              <a:blipFill>
                <a:blip r:embed="rId2"/>
                <a:stretch>
                  <a:fillRect l="-3374" t="-2689"/>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a14="http://schemas.microsoft.com/office/drawing/2010/main"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0A9F66B7-4A92-9F4A-F953-AC2561464432}"/>
                  </a:ext>
                </a:extLst>
              </p:cNvPr>
              <p:cNvSpPr txBox="1">
                <a:spLocks noChangeArrowheads="1"/>
              </p:cNvSpPr>
              <p:nvPr/>
            </p:nvSpPr>
            <p:spPr bwMode="auto">
              <a:xfrm>
                <a:off x="5670260" y="3428999"/>
                <a:ext cx="3976869" cy="2495811"/>
              </a:xfrm>
              <a:prstGeom prst="rect">
                <a:avLst/>
              </a:prstGeom>
              <a:noFill/>
              <a:ln>
                <a:noFill/>
              </a:ln>
              <a:effectLst/>
              <a:extLst>
                <a:ext uri="{909E8E84-426E-40dd-AFC4-6F175D3DCCD1}">
                  <a14:hiddenFill xmlns="">
                    <a:solidFill>
                      <a:schemeClr val="accent1"/>
                    </a:solidFill>
                  </a14:hiddenFill>
                </a:ext>
                <a:ext uri="{91240B29-F687-4f45-9708-019B960494DF}">
                  <a14:hiddenLine xmlns="" w="9525">
                    <a:solidFill>
                      <a:schemeClr val="tx1"/>
                    </a:solid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342000" indent="-342000"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mn-ea"/>
                    <a:cs typeface="+mn-cs"/>
                  </a:defRPr>
                </a:lvl1pPr>
                <a:lvl2pPr marL="684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2pPr>
                <a:lvl3pPr marL="1026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3pPr>
                <a:lvl4pPr marL="1368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4pPr>
                <a:lvl5pPr marL="1710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9pPr>
              </a:lstStyle>
              <a:p>
                <a:pPr marL="0" indent="0">
                  <a:buNone/>
                </a:pPr>
                <a:r>
                  <a:rPr lang="de-DE" b="1" kern="0" dirty="0"/>
                  <a:t>LAAM</a:t>
                </a:r>
              </a:p>
              <a:p>
                <a:pPr marL="0" indent="0">
                  <a:buNone/>
                </a:pPr>
                <a:endParaRPr lang="de-DE" sz="1500" kern="0" dirty="0">
                  <a:ea typeface="ＭＳ Ｐゴシック"/>
                </a:endParaRPr>
              </a:p>
              <a:p>
                <a:pPr marL="0" indent="0">
                  <a:buNone/>
                </a:pPr>
                <a14:m>
                  <m:oMathPara xmlns:m="http://schemas.openxmlformats.org/officeDocument/2006/math">
                    <m:oMathParaPr>
                      <m:jc m:val="centerGroup"/>
                    </m:oMathParaPr>
                    <m:oMath xmlns:m="http://schemas.openxmlformats.org/officeDocument/2006/math">
                      <m:acc>
                        <m:accPr>
                          <m:chr m:val="̅"/>
                          <m:ctrlPr>
                            <a:rPr lang="de-CH" sz="1800" i="1" kern="100" smtClean="0">
                              <a:solidFill>
                                <a:srgbClr val="000000"/>
                              </a:solidFill>
                              <a:effectLst/>
                              <a:latin typeface="Cambria Math" panose="02040503050406030204" pitchFamily="18" charset="0"/>
                              <a:ea typeface="Times New Roman" panose="02020603050405020304" pitchFamily="18" charset="0"/>
                              <a:cs typeface="Times New Roman (Textkörper CS)"/>
                            </a:rPr>
                          </m:ctrlPr>
                        </m:accPr>
                        <m:e>
                          <m:sSub>
                            <m:sSub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sSubPr>
                            <m:e>
                              <m:r>
                                <m:rPr>
                                  <m:sty m:val="p"/>
                                </m:rPr>
                                <a:rPr lang="en-CA" sz="1800" kern="100">
                                  <a:solidFill>
                                    <a:srgbClr val="000000"/>
                                  </a:solidFill>
                                  <a:effectLst/>
                                  <a:latin typeface="Cambria Math" panose="02040503050406030204" pitchFamily="18" charset="0"/>
                                  <a:ea typeface="Times New Roman" panose="02020603050405020304" pitchFamily="18" charset="0"/>
                                  <a:cs typeface="Times New Roman (Textkörper CS)"/>
                                </a:rPr>
                                <m:t>μ</m:t>
                              </m:r>
                            </m:e>
                            <m:sub>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𝐿</m:t>
                              </m:r>
                            </m:sub>
                          </m:sSub>
                        </m:e>
                      </m:acc>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m:t>
                      </m:r>
                      <m:r>
                        <m:rPr>
                          <m:nor/>
                        </m:rPr>
                        <a:rPr lang="en-CA" sz="1800" kern="100">
                          <a:solidFill>
                            <a:srgbClr val="000000"/>
                          </a:solidFill>
                          <a:effectLst/>
                          <a:latin typeface="Cambria Math" panose="02040503050406030204" pitchFamily="18" charset="0"/>
                          <a:ea typeface="Times New Roman" panose="02020603050405020304" pitchFamily="18" charset="0"/>
                          <a:cs typeface="Times New Roman (Textkörper CS)"/>
                        </a:rPr>
                        <m:t>med</m:t>
                      </m:r>
                      <m:d>
                        <m:d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dPr>
                        <m:e>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𝑥</m:t>
                          </m:r>
                        </m:e>
                      </m:d>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m:t>
                      </m:r>
                      <m:r>
                        <a:rPr lang="en-CA" sz="1800" kern="100">
                          <a:solidFill>
                            <a:srgbClr val="000000"/>
                          </a:solidFill>
                          <a:effectLst/>
                          <a:latin typeface="Cambria Math" panose="02040503050406030204" pitchFamily="18" charset="0"/>
                          <a:ea typeface="Times New Roman" panose="02020603050405020304" pitchFamily="18" charset="0"/>
                          <a:cs typeface="Times New Roman (Textkörper CS)"/>
                        </a:rPr>
                        <m:t> </m:t>
                      </m:r>
                      <m:acc>
                        <m:accPr>
                          <m:chr m:val="̅"/>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accPr>
                        <m:e>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𝑏</m:t>
                          </m:r>
                        </m:e>
                      </m:acc>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m:t>
                      </m:r>
                      <m:f>
                        <m:f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fPr>
                        <m:num>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1</m:t>
                          </m:r>
                        </m:num>
                        <m:den>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𝑁</m:t>
                          </m:r>
                        </m:den>
                      </m:f>
                      <m:nary>
                        <m:naryPr>
                          <m:chr m:val="∑"/>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naryPr>
                        <m:sub>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𝑖</m:t>
                          </m:r>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=1</m:t>
                          </m:r>
                        </m:sub>
                        <m:sup>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𝑁</m:t>
                          </m:r>
                        </m:sup>
                        <m:e>
                          <m:d>
                            <m:dPr>
                              <m:begChr m:val="|"/>
                              <m:endChr m:val="|"/>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dPr>
                            <m:e>
                              <m:sSub>
                                <m:sSub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sSubPr>
                                <m:e>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𝑥</m:t>
                                  </m:r>
                                </m:e>
                                <m:sub>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𝑖</m:t>
                                  </m:r>
                                </m:sub>
                              </m:sSub>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m:t>
                              </m:r>
                              <m:acc>
                                <m:accPr>
                                  <m:chr m:val="̅"/>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accPr>
                                <m:e>
                                  <m:sSub>
                                    <m:sSub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sSubPr>
                                    <m:e>
                                      <m:r>
                                        <m:rPr>
                                          <m:sty m:val="p"/>
                                        </m:rPr>
                                        <a:rPr lang="en-CA" sz="1800" kern="100">
                                          <a:solidFill>
                                            <a:srgbClr val="000000"/>
                                          </a:solidFill>
                                          <a:effectLst/>
                                          <a:latin typeface="Cambria Math" panose="02040503050406030204" pitchFamily="18" charset="0"/>
                                          <a:ea typeface="Times New Roman" panose="02020603050405020304" pitchFamily="18" charset="0"/>
                                          <a:cs typeface="Times New Roman (Textkörper CS)"/>
                                        </a:rPr>
                                        <m:t>μ</m:t>
                                      </m:r>
                                    </m:e>
                                    <m:sub>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𝐿</m:t>
                                      </m:r>
                                    </m:sub>
                                  </m:sSub>
                                </m:e>
                              </m:acc>
                            </m:e>
                          </m:d>
                        </m:e>
                      </m:nary>
                    </m:oMath>
                  </m:oMathPara>
                </a14:m>
                <a:endParaRPr lang="de-CH" sz="1800" kern="100" dirty="0">
                  <a:solidFill>
                    <a:srgbClr val="000000"/>
                  </a:solidFill>
                  <a:effectLst/>
                  <a:latin typeface="Verdana" panose="020B0604030504040204" pitchFamily="34" charset="0"/>
                  <a:ea typeface="Aptos" panose="020B0004020202020204" pitchFamily="34" charset="0"/>
                  <a:cs typeface="Times New Roman (Textkörper CS)"/>
                </a:endParaRPr>
              </a:p>
              <a:p>
                <a:pPr marL="0" indent="0">
                  <a:buNone/>
                </a:pPr>
                <a:endParaRPr lang="de-CH" sz="1500" kern="100" dirty="0">
                  <a:solidFill>
                    <a:srgbClr val="000000"/>
                  </a:solidFill>
                  <a:effectLst/>
                  <a:latin typeface="Verdana" panose="020B0604030504040204" pitchFamily="34" charset="0"/>
                  <a:ea typeface="Aptos" panose="020B0004020202020204" pitchFamily="34" charset="0"/>
                  <a:cs typeface="Times New Roman (Textkörper CS)"/>
                </a:endParaRPr>
              </a:p>
              <a:p>
                <a:pPr marL="0" indent="0">
                  <a:buNone/>
                </a:pPr>
                <a14:m>
                  <m:oMathPara xmlns:m="http://schemas.openxmlformats.org/officeDocument/2006/math">
                    <m:oMathParaPr>
                      <m:jc m:val="centerGroup"/>
                    </m:oMathParaPr>
                    <m:oMath xmlns:m="http://schemas.openxmlformats.org/officeDocument/2006/math">
                      <m:r>
                        <m:rPr>
                          <m:nor/>
                        </m:rPr>
                        <a:rPr lang="de-CH" sz="1800" kern="100" smtClean="0">
                          <a:solidFill>
                            <a:srgbClr val="000000"/>
                          </a:solidFill>
                          <a:effectLst/>
                          <a:latin typeface="Cambria Math" panose="02040503050406030204" pitchFamily="18" charset="0"/>
                          <a:ea typeface="Times New Roman" panose="02020603050405020304" pitchFamily="18" charset="0"/>
                          <a:cs typeface="Times New Roman (Textkörper CS)"/>
                        </a:rPr>
                        <m:t>LAAM</m:t>
                      </m:r>
                      <m:d>
                        <m:d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dPr>
                        <m:e>
                          <m:sSub>
                            <m:sSub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sSubPr>
                            <m:e>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𝑥</m:t>
                              </m:r>
                            </m:e>
                            <m:sub>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𝑖</m:t>
                              </m:r>
                            </m:sub>
                          </m:sSub>
                        </m:e>
                      </m:d>
                      <m: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t>=</m:t>
                      </m:r>
                      <m:func>
                        <m:func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funcPr>
                        <m:fName>
                          <m:r>
                            <m:rPr>
                              <m:sty m:val="p"/>
                            </m:rPr>
                            <a:rPr lang="de-CH" sz="1800" kern="100">
                              <a:solidFill>
                                <a:srgbClr val="000000"/>
                              </a:solidFill>
                              <a:effectLst/>
                              <a:latin typeface="Cambria Math" panose="02040503050406030204" pitchFamily="18" charset="0"/>
                              <a:ea typeface="Times New Roman" panose="02020603050405020304" pitchFamily="18" charset="0"/>
                              <a:cs typeface="Times New Roman (Textkörper CS)"/>
                            </a:rPr>
                            <m:t>exp</m:t>
                          </m:r>
                        </m:fName>
                        <m:e>
                          <m:d>
                            <m:d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dPr>
                            <m:e>
                              <m: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t>−</m:t>
                              </m:r>
                              <m:f>
                                <m:f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fPr>
                                <m:num>
                                  <m:d>
                                    <m:dPr>
                                      <m:begChr m:val="|"/>
                                      <m:endChr m:val="|"/>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dPr>
                                    <m:e>
                                      <m:sSub>
                                        <m:sSub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sSubPr>
                                        <m:e>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𝑥</m:t>
                                          </m:r>
                                        </m:e>
                                        <m:sub>
                                          <m:r>
                                            <m:rPr>
                                              <m:nor/>
                                            </m:rPr>
                                            <a:rPr lang="de-CH" sz="1800" kern="100">
                                              <a:solidFill>
                                                <a:srgbClr val="000000"/>
                                              </a:solidFill>
                                              <a:effectLst/>
                                              <a:latin typeface="Cambria Math" panose="02040503050406030204" pitchFamily="18" charset="0"/>
                                              <a:ea typeface="Times New Roman" panose="02020603050405020304" pitchFamily="18" charset="0"/>
                                              <a:cs typeface="Times New Roman (Textkörper CS)"/>
                                            </a:rPr>
                                            <m:t>norm</m:t>
                                          </m:r>
                                        </m:sub>
                                      </m:sSub>
                                    </m:e>
                                  </m:d>
                                </m:num>
                                <m:den>
                                  <m:sSub>
                                    <m:sSubPr>
                                      <m:ctrlPr>
                                        <a:rPr lang="de-CH" sz="1800" i="1" kern="100">
                                          <a:solidFill>
                                            <a:srgbClr val="000000"/>
                                          </a:solidFill>
                                          <a:effectLst/>
                                          <a:latin typeface="Cambria Math" panose="02040503050406030204" pitchFamily="18" charset="0"/>
                                          <a:ea typeface="Times New Roman" panose="02020603050405020304" pitchFamily="18" charset="0"/>
                                          <a:cs typeface="Times New Roman (Textkörper CS)"/>
                                        </a:rPr>
                                      </m:ctrlPr>
                                    </m:sSubPr>
                                    <m:e>
                                      <m:r>
                                        <m:rPr>
                                          <m:sty m:val="p"/>
                                        </m:rPr>
                                        <a:rPr lang="en-CA" sz="1800" kern="100">
                                          <a:solidFill>
                                            <a:srgbClr val="000000"/>
                                          </a:solidFill>
                                          <a:effectLst/>
                                          <a:latin typeface="Cambria Math" panose="02040503050406030204" pitchFamily="18" charset="0"/>
                                          <a:ea typeface="Times New Roman" panose="02020603050405020304" pitchFamily="18" charset="0"/>
                                          <a:cs typeface="Times New Roman (Textkörper CS)"/>
                                        </a:rPr>
                                        <m:t>ξ</m:t>
                                      </m:r>
                                    </m:e>
                                    <m:sub>
                                      <m:r>
                                        <a:rPr lang="en-CA" sz="1800" i="1" kern="100">
                                          <a:solidFill>
                                            <a:srgbClr val="000000"/>
                                          </a:solidFill>
                                          <a:effectLst/>
                                          <a:latin typeface="Cambria Math" panose="02040503050406030204" pitchFamily="18" charset="0"/>
                                          <a:ea typeface="Times New Roman" panose="02020603050405020304" pitchFamily="18" charset="0"/>
                                          <a:cs typeface="Times New Roman (Textkörper CS)"/>
                                        </a:rPr>
                                        <m:t>𝐿</m:t>
                                      </m:r>
                                    </m:sub>
                                  </m:sSub>
                                </m:den>
                              </m:f>
                            </m:e>
                          </m:d>
                        </m:e>
                      </m:func>
                    </m:oMath>
                  </m:oMathPara>
                </a14:m>
                <a:endParaRPr lang="de-CH" sz="1800" kern="100" dirty="0">
                  <a:solidFill>
                    <a:srgbClr val="000000"/>
                  </a:solidFill>
                  <a:effectLst/>
                  <a:latin typeface="Verdana" panose="020B0604030504040204" pitchFamily="34" charset="0"/>
                  <a:ea typeface="Aptos" panose="020B0004020202020204" pitchFamily="34" charset="0"/>
                  <a:cs typeface="Times New Roman (Textkörper CS)"/>
                </a:endParaRPr>
              </a:p>
              <a:p>
                <a:pPr marL="0" indent="0">
                  <a:buNone/>
                </a:pPr>
                <a:endParaRPr lang="de-CH" sz="1800" kern="100" dirty="0">
                  <a:solidFill>
                    <a:srgbClr val="000000"/>
                  </a:solidFill>
                  <a:effectLst/>
                  <a:latin typeface="Verdana" panose="020B0604030504040204" pitchFamily="34" charset="0"/>
                  <a:ea typeface="Aptos" panose="020B0004020202020204" pitchFamily="34" charset="0"/>
                  <a:cs typeface="Times New Roman (Textkörper CS)"/>
                </a:endParaRPr>
              </a:p>
              <a:p>
                <a:pPr marL="341630" indent="-341630">
                  <a:buFont typeface="Calibri" panose="020B0604020202020204" pitchFamily="34" charset="0"/>
                  <a:buChar char="-"/>
                </a:pPr>
                <a:endParaRPr lang="de-DE" kern="0" dirty="0">
                  <a:ea typeface="ＭＳ Ｐゴシック"/>
                </a:endParaRPr>
              </a:p>
            </p:txBody>
          </p:sp>
        </mc:Choice>
        <mc:Fallback xmlns="">
          <p:sp>
            <p:nvSpPr>
              <p:cNvPr id="7" name="Rectangle 3">
                <a:extLst>
                  <a:ext uri="{FF2B5EF4-FFF2-40B4-BE49-F238E27FC236}">
                    <a16:creationId xmlns:a16="http://schemas.microsoft.com/office/drawing/2014/main" id="{0A9F66B7-4A92-9F4A-F953-AC2561464432}"/>
                  </a:ext>
                </a:extLst>
              </p:cNvPr>
              <p:cNvSpPr txBox="1">
                <a:spLocks noRot="1" noChangeAspect="1" noMove="1" noResize="1" noEditPoints="1" noAdjustHandles="1" noChangeArrowheads="1" noChangeShapeType="1" noTextEdit="1"/>
              </p:cNvSpPr>
              <p:nvPr/>
            </p:nvSpPr>
            <p:spPr bwMode="auto">
              <a:xfrm>
                <a:off x="5670260" y="3428999"/>
                <a:ext cx="3976869" cy="2495811"/>
              </a:xfrm>
              <a:prstGeom prst="rect">
                <a:avLst/>
              </a:prstGeom>
              <a:blipFill>
                <a:blip r:embed="rId3"/>
                <a:stretch>
                  <a:fillRect l="-3216" t="-2439"/>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a14="http://schemas.microsoft.com/office/drawing/2010/main" xmlns:ma14="http://schemas.microsoft.com/office/mac/drawingml/2011/main" xmlns="" val="1"/>
                </a:ext>
              </a:extLst>
            </p:spPr>
            <p:txBody>
              <a:bodyPr/>
              <a:lstStyle/>
              <a:p>
                <a:r>
                  <a:rPr lang="en-US">
                    <a:noFill/>
                  </a:rPr>
                  <a:t> </a:t>
                </a:r>
              </a:p>
            </p:txBody>
          </p:sp>
        </mc:Fallback>
      </mc:AlternateContent>
    </p:spTree>
    <p:extLst>
      <p:ext uri="{BB962C8B-B14F-4D97-AF65-F5344CB8AC3E}">
        <p14:creationId xmlns:p14="http://schemas.microsoft.com/office/powerpoint/2010/main" val="2926192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de-CH" dirty="0"/>
              <a:t>GPT2-Models With GAAM/LAAM - Results</a:t>
            </a:r>
          </a:p>
        </p:txBody>
      </p:sp>
      <p:sp>
        <p:nvSpPr>
          <p:cNvPr id="7171" name="Rectangle 3"/>
          <p:cNvSpPr>
            <a:spLocks noGrp="1" noChangeArrowheads="1"/>
          </p:cNvSpPr>
          <p:nvPr>
            <p:ph type="body" idx="1"/>
          </p:nvPr>
        </p:nvSpPr>
        <p:spPr>
          <a:xfrm>
            <a:off x="911225" y="2205039"/>
            <a:ext cx="10369550" cy="1223961"/>
          </a:xfrm>
        </p:spPr>
        <p:txBody>
          <a:bodyPr/>
          <a:lstStyle/>
          <a:p>
            <a:pPr marL="341630" indent="-341630">
              <a:buFont typeface="Calibri" panose="020B0604020202020204" pitchFamily="34" charset="0"/>
              <a:buChar char="-"/>
            </a:pPr>
            <a:r>
              <a:rPr lang="de-DE" b="1" dirty="0"/>
              <a:t>Training</a:t>
            </a:r>
            <a:r>
              <a:rPr lang="de-DE" dirty="0"/>
              <a:t>: 10 epochs on 1% of the dataset</a:t>
            </a:r>
            <a:endParaRPr lang="de-DE" dirty="0">
              <a:ea typeface="ＭＳ Ｐゴシック"/>
            </a:endParaRPr>
          </a:p>
          <a:p>
            <a:pPr marL="683895" lvl="1" indent="-341630">
              <a:buFont typeface="Courier New" panose="020B0604020202020204" pitchFamily="34" charset="0"/>
              <a:buChar char="o"/>
            </a:pPr>
            <a:endParaRPr lang="de-DE" dirty="0">
              <a:ea typeface="ＭＳ Ｐゴシック"/>
            </a:endParaRPr>
          </a:p>
          <a:p>
            <a:pPr marL="341630" indent="-341630">
              <a:buFont typeface="Calibri" panose="020B0604020202020204" pitchFamily="34" charset="0"/>
              <a:buChar char="-"/>
            </a:pPr>
            <a:endParaRPr lang="de-DE" dirty="0">
              <a:ea typeface="ＭＳ Ｐゴシック"/>
            </a:endParaRPr>
          </a:p>
        </p:txBody>
      </p:sp>
      <p:sp>
        <p:nvSpPr>
          <p:cNvPr id="4" name="Datumsplatzhalter 3"/>
          <p:cNvSpPr>
            <a:spLocks noGrp="1"/>
          </p:cNvSpPr>
          <p:nvPr>
            <p:ph type="dt" sz="half" idx="10"/>
          </p:nvPr>
        </p:nvSpPr>
        <p:spPr/>
        <p:txBody>
          <a:bodyPr/>
          <a:lstStyle/>
          <a:p>
            <a:fld id="{6776221C-B0F6-9744-AFE0-7931FDD0A12D}" type="datetime1">
              <a:rPr lang="de-CH" smtClean="0"/>
              <a:t>17.05.24</a:t>
            </a:fld>
            <a:endParaRPr lang="de-CH" dirty="0"/>
          </a:p>
        </p:txBody>
      </p:sp>
      <p:sp>
        <p:nvSpPr>
          <p:cNvPr id="5" name="Fußzeilenplatzhalter 4"/>
          <p:cNvSpPr>
            <a:spLocks noGrp="1"/>
          </p:cNvSpPr>
          <p:nvPr>
            <p:ph type="ftr" sz="quarter" idx="11"/>
          </p:nvPr>
        </p:nvSpPr>
        <p:spPr/>
        <p:txBody>
          <a:bodyPr/>
          <a:lstStyle/>
          <a:p>
            <a:r>
              <a:rPr lang="de-CH" dirty="0"/>
              <a:t>Simon Klaassen, Dario Küffer, Samuel Wallace</a:t>
            </a:r>
          </a:p>
        </p:txBody>
      </p:sp>
      <p:sp>
        <p:nvSpPr>
          <p:cNvPr id="6" name="Foliennummernplatzhalter 5"/>
          <p:cNvSpPr>
            <a:spLocks noGrp="1"/>
          </p:cNvSpPr>
          <p:nvPr>
            <p:ph type="sldNum" sz="quarter" idx="12"/>
          </p:nvPr>
        </p:nvSpPr>
        <p:spPr/>
        <p:txBody>
          <a:bodyPr/>
          <a:lstStyle/>
          <a:p>
            <a:r>
              <a:rPr lang="de-CH" dirty="0"/>
              <a:t>Seite </a:t>
            </a:r>
            <a:fld id="{5FE53467-384A-8A48-BFCB-FC70BCC81C81}" type="slidenum">
              <a:rPr lang="de-CH" smtClean="0"/>
              <a:pPr/>
              <a:t>16</a:t>
            </a:fld>
            <a:endParaRPr lang="de-CH" dirty="0"/>
          </a:p>
        </p:txBody>
      </p:sp>
      <p:sp>
        <p:nvSpPr>
          <p:cNvPr id="2" name="Textfeld 1">
            <a:extLst>
              <a:ext uri="{FF2B5EF4-FFF2-40B4-BE49-F238E27FC236}">
                <a16:creationId xmlns:a16="http://schemas.microsoft.com/office/drawing/2014/main" id="{F4F0F606-5ED9-EE3B-D19E-481DCCF13E61}"/>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graphicFrame>
        <p:nvGraphicFramePr>
          <p:cNvPr id="8" name="Tabelle 7">
            <a:extLst>
              <a:ext uri="{FF2B5EF4-FFF2-40B4-BE49-F238E27FC236}">
                <a16:creationId xmlns:a16="http://schemas.microsoft.com/office/drawing/2014/main" id="{97C12C98-E7E5-27EA-3D00-F557E989AF5D}"/>
              </a:ext>
            </a:extLst>
          </p:cNvPr>
          <p:cNvGraphicFramePr>
            <a:graphicFrameLocks noGrp="1"/>
          </p:cNvGraphicFramePr>
          <p:nvPr>
            <p:extLst>
              <p:ext uri="{D42A27DB-BD31-4B8C-83A1-F6EECF244321}">
                <p14:modId xmlns:p14="http://schemas.microsoft.com/office/powerpoint/2010/main" val="465304291"/>
              </p:ext>
            </p:extLst>
          </p:nvPr>
        </p:nvGraphicFramePr>
        <p:xfrm>
          <a:off x="1271470" y="2680813"/>
          <a:ext cx="4258893" cy="1596614"/>
        </p:xfrm>
        <a:graphic>
          <a:graphicData uri="http://schemas.openxmlformats.org/drawingml/2006/table">
            <a:tbl>
              <a:tblPr firstRow="1" bandRow="1">
                <a:tableStyleId>{5C22544A-7EE6-4342-B048-85BDC9FD1C3A}</a:tableStyleId>
              </a:tblPr>
              <a:tblGrid>
                <a:gridCol w="1700330">
                  <a:extLst>
                    <a:ext uri="{9D8B030D-6E8A-4147-A177-3AD203B41FA5}">
                      <a16:colId xmlns:a16="http://schemas.microsoft.com/office/drawing/2014/main" val="40700974"/>
                    </a:ext>
                  </a:extLst>
                </a:gridCol>
                <a:gridCol w="1494692">
                  <a:extLst>
                    <a:ext uri="{9D8B030D-6E8A-4147-A177-3AD203B41FA5}">
                      <a16:colId xmlns:a16="http://schemas.microsoft.com/office/drawing/2014/main" val="2095062105"/>
                    </a:ext>
                  </a:extLst>
                </a:gridCol>
                <a:gridCol w="1063871">
                  <a:extLst>
                    <a:ext uri="{9D8B030D-6E8A-4147-A177-3AD203B41FA5}">
                      <a16:colId xmlns:a16="http://schemas.microsoft.com/office/drawing/2014/main" val="4203376200"/>
                    </a:ext>
                  </a:extLst>
                </a:gridCol>
              </a:tblGrid>
              <a:tr h="484094">
                <a:tc>
                  <a:txBody>
                    <a:bodyPr/>
                    <a:lstStyle/>
                    <a:p>
                      <a:r>
                        <a:rPr lang="de-DE" sz="1400" dirty="0"/>
                        <a:t>GPT2 With GAAM</a:t>
                      </a:r>
                    </a:p>
                  </a:txBody>
                  <a:tcPr/>
                </a:tc>
                <a:tc>
                  <a:txBody>
                    <a:bodyPr/>
                    <a:lstStyle/>
                    <a:p>
                      <a:r>
                        <a:rPr lang="de-DE" sz="1400" dirty="0"/>
                        <a:t>Validation Loss</a:t>
                      </a:r>
                    </a:p>
                  </a:txBody>
                  <a:tcPr/>
                </a:tc>
                <a:tc>
                  <a:txBody>
                    <a:bodyPr/>
                    <a:lstStyle/>
                    <a:p>
                      <a:r>
                        <a:rPr lang="de-DE" sz="1400" dirty="0"/>
                        <a:t>Accuracy</a:t>
                      </a:r>
                    </a:p>
                  </a:txBody>
                  <a:tcPr/>
                </a:tc>
                <a:extLst>
                  <a:ext uri="{0D108BD9-81ED-4DB2-BD59-A6C34878D82A}">
                    <a16:rowId xmlns:a16="http://schemas.microsoft.com/office/drawing/2014/main" val="3059753221"/>
                  </a:ext>
                </a:extLst>
              </a:tr>
              <a:tr h="370840">
                <a:tc>
                  <a:txBody>
                    <a:bodyPr/>
                    <a:lstStyle/>
                    <a:p>
                      <a:r>
                        <a:rPr lang="de-DE" sz="1400" dirty="0"/>
                        <a:t>Epoch 1</a:t>
                      </a:r>
                    </a:p>
                  </a:txBody>
                  <a:tcPr/>
                </a:tc>
                <a:tc>
                  <a:txBody>
                    <a:bodyPr/>
                    <a:lstStyle/>
                    <a:p>
                      <a:r>
                        <a:rPr lang="de-DE" sz="1400" dirty="0"/>
                        <a:t>1.390</a:t>
                      </a:r>
                    </a:p>
                  </a:txBody>
                  <a:tcPr/>
                </a:tc>
                <a:tc>
                  <a:txBody>
                    <a:bodyPr/>
                    <a:lstStyle/>
                    <a:p>
                      <a:r>
                        <a:rPr lang="de-DE" sz="1400" dirty="0"/>
                        <a:t>25%</a:t>
                      </a:r>
                    </a:p>
                  </a:txBody>
                  <a:tcPr/>
                </a:tc>
                <a:extLst>
                  <a:ext uri="{0D108BD9-81ED-4DB2-BD59-A6C34878D82A}">
                    <a16:rowId xmlns:a16="http://schemas.microsoft.com/office/drawing/2014/main" val="3594615627"/>
                  </a:ext>
                </a:extLst>
              </a:tr>
              <a:tr h="370840">
                <a:tc>
                  <a:txBody>
                    <a:bodyPr/>
                    <a:lstStyle/>
                    <a:p>
                      <a:pPr lvl="0">
                        <a:buNone/>
                      </a:pPr>
                      <a:r>
                        <a:rPr lang="de-DE" sz="1400" dirty="0">
                          <a:solidFill>
                            <a:schemeClr val="tx1"/>
                          </a:solidFill>
                        </a:rPr>
                        <a:t>Epoch 5</a:t>
                      </a:r>
                    </a:p>
                  </a:txBody>
                  <a:tcPr/>
                </a:tc>
                <a:tc>
                  <a:txBody>
                    <a:bodyPr/>
                    <a:lstStyle/>
                    <a:p>
                      <a:pPr lvl="0">
                        <a:buNone/>
                      </a:pPr>
                      <a:r>
                        <a:rPr lang="de-DE" sz="1400" i="0" dirty="0">
                          <a:solidFill>
                            <a:schemeClr val="tx1"/>
                          </a:solidFill>
                        </a:rPr>
                        <a:t>1.387</a:t>
                      </a:r>
                    </a:p>
                  </a:txBody>
                  <a:tcPr/>
                </a:tc>
                <a:tc>
                  <a:txBody>
                    <a:bodyPr/>
                    <a:lstStyle/>
                    <a:p>
                      <a:pPr lvl="0">
                        <a:buNone/>
                      </a:pPr>
                      <a:r>
                        <a:rPr lang="de-DE" sz="1400" b="0" i="0" u="none" strike="noStrike" noProof="0" dirty="0">
                          <a:solidFill>
                            <a:schemeClr val="tx1"/>
                          </a:solidFill>
                          <a:latin typeface="Arial"/>
                        </a:rPr>
                        <a:t>25%</a:t>
                      </a:r>
                    </a:p>
                  </a:txBody>
                  <a:tcPr/>
                </a:tc>
                <a:extLst>
                  <a:ext uri="{0D108BD9-81ED-4DB2-BD59-A6C34878D82A}">
                    <a16:rowId xmlns:a16="http://schemas.microsoft.com/office/drawing/2014/main" val="71076809"/>
                  </a:ext>
                </a:extLst>
              </a:tr>
              <a:tr h="370840">
                <a:tc>
                  <a:txBody>
                    <a:bodyPr/>
                    <a:lstStyle/>
                    <a:p>
                      <a:pPr lvl="0">
                        <a:buNone/>
                      </a:pPr>
                      <a:r>
                        <a:rPr lang="de-DE" sz="1400" b="0" i="0" u="none" strike="noStrike" noProof="0" dirty="0">
                          <a:solidFill>
                            <a:schemeClr val="tx1"/>
                          </a:solidFill>
                          <a:latin typeface="Arial"/>
                        </a:rPr>
                        <a:t>Epoch 10</a:t>
                      </a:r>
                      <a:endParaRPr lang="de-DE" sz="1400" dirty="0">
                        <a:solidFill>
                          <a:schemeClr val="tx1"/>
                        </a:solidFill>
                      </a:endParaRPr>
                    </a:p>
                  </a:txBody>
                  <a:tcPr/>
                </a:tc>
                <a:tc>
                  <a:txBody>
                    <a:bodyPr/>
                    <a:lstStyle/>
                    <a:p>
                      <a:pPr lvl="0">
                        <a:buNone/>
                      </a:pPr>
                      <a:r>
                        <a:rPr lang="de-DE" sz="1400" i="0" dirty="0">
                          <a:solidFill>
                            <a:schemeClr val="tx1"/>
                          </a:solidFill>
                        </a:rPr>
                        <a:t>1.386</a:t>
                      </a:r>
                    </a:p>
                  </a:txBody>
                  <a:tcPr/>
                </a:tc>
                <a:tc>
                  <a:txBody>
                    <a:bodyPr/>
                    <a:lstStyle/>
                    <a:p>
                      <a:pPr lvl="0">
                        <a:buNone/>
                      </a:pPr>
                      <a:r>
                        <a:rPr lang="de-DE" sz="1400" b="0" i="0" u="none" strike="noStrike" noProof="0" dirty="0">
                          <a:solidFill>
                            <a:schemeClr val="tx1"/>
                          </a:solidFill>
                          <a:latin typeface="Arial"/>
                        </a:rPr>
                        <a:t>25%</a:t>
                      </a:r>
                    </a:p>
                  </a:txBody>
                  <a:tcPr/>
                </a:tc>
                <a:extLst>
                  <a:ext uri="{0D108BD9-81ED-4DB2-BD59-A6C34878D82A}">
                    <a16:rowId xmlns:a16="http://schemas.microsoft.com/office/drawing/2014/main" val="3172376704"/>
                  </a:ext>
                </a:extLst>
              </a:tr>
            </a:tbl>
          </a:graphicData>
        </a:graphic>
      </p:graphicFrame>
      <p:graphicFrame>
        <p:nvGraphicFramePr>
          <p:cNvPr id="3" name="Tabelle 2">
            <a:extLst>
              <a:ext uri="{FF2B5EF4-FFF2-40B4-BE49-F238E27FC236}">
                <a16:creationId xmlns:a16="http://schemas.microsoft.com/office/drawing/2014/main" id="{4A7E8758-6A69-1FB5-616A-92C1851BD065}"/>
              </a:ext>
            </a:extLst>
          </p:cNvPr>
          <p:cNvGraphicFramePr>
            <a:graphicFrameLocks noGrp="1"/>
          </p:cNvGraphicFramePr>
          <p:nvPr>
            <p:extLst>
              <p:ext uri="{D42A27DB-BD31-4B8C-83A1-F6EECF244321}">
                <p14:modId xmlns:p14="http://schemas.microsoft.com/office/powerpoint/2010/main" val="2501089330"/>
              </p:ext>
            </p:extLst>
          </p:nvPr>
        </p:nvGraphicFramePr>
        <p:xfrm>
          <a:off x="6368986" y="2680812"/>
          <a:ext cx="4258893" cy="1596614"/>
        </p:xfrm>
        <a:graphic>
          <a:graphicData uri="http://schemas.openxmlformats.org/drawingml/2006/table">
            <a:tbl>
              <a:tblPr firstRow="1" bandRow="1">
                <a:tableStyleId>{5C22544A-7EE6-4342-B048-85BDC9FD1C3A}</a:tableStyleId>
              </a:tblPr>
              <a:tblGrid>
                <a:gridCol w="1700330">
                  <a:extLst>
                    <a:ext uri="{9D8B030D-6E8A-4147-A177-3AD203B41FA5}">
                      <a16:colId xmlns:a16="http://schemas.microsoft.com/office/drawing/2014/main" val="40700974"/>
                    </a:ext>
                  </a:extLst>
                </a:gridCol>
                <a:gridCol w="1494692">
                  <a:extLst>
                    <a:ext uri="{9D8B030D-6E8A-4147-A177-3AD203B41FA5}">
                      <a16:colId xmlns:a16="http://schemas.microsoft.com/office/drawing/2014/main" val="2095062105"/>
                    </a:ext>
                  </a:extLst>
                </a:gridCol>
                <a:gridCol w="1063871">
                  <a:extLst>
                    <a:ext uri="{9D8B030D-6E8A-4147-A177-3AD203B41FA5}">
                      <a16:colId xmlns:a16="http://schemas.microsoft.com/office/drawing/2014/main" val="4203376200"/>
                    </a:ext>
                  </a:extLst>
                </a:gridCol>
              </a:tblGrid>
              <a:tr h="484094">
                <a:tc>
                  <a:txBody>
                    <a:bodyPr/>
                    <a:lstStyle/>
                    <a:p>
                      <a:r>
                        <a:rPr lang="de-DE" sz="1400" dirty="0"/>
                        <a:t>GPT2 With LAAM</a:t>
                      </a:r>
                    </a:p>
                  </a:txBody>
                  <a:tcPr/>
                </a:tc>
                <a:tc>
                  <a:txBody>
                    <a:bodyPr/>
                    <a:lstStyle/>
                    <a:p>
                      <a:r>
                        <a:rPr lang="de-DE" sz="1400" dirty="0"/>
                        <a:t>Validation Loss</a:t>
                      </a:r>
                    </a:p>
                  </a:txBody>
                  <a:tcPr/>
                </a:tc>
                <a:tc>
                  <a:txBody>
                    <a:bodyPr/>
                    <a:lstStyle/>
                    <a:p>
                      <a:r>
                        <a:rPr lang="de-DE" sz="1400" dirty="0"/>
                        <a:t>Accuracy</a:t>
                      </a:r>
                    </a:p>
                  </a:txBody>
                  <a:tcPr/>
                </a:tc>
                <a:extLst>
                  <a:ext uri="{0D108BD9-81ED-4DB2-BD59-A6C34878D82A}">
                    <a16:rowId xmlns:a16="http://schemas.microsoft.com/office/drawing/2014/main" val="3059753221"/>
                  </a:ext>
                </a:extLst>
              </a:tr>
              <a:tr h="370840">
                <a:tc>
                  <a:txBody>
                    <a:bodyPr/>
                    <a:lstStyle/>
                    <a:p>
                      <a:r>
                        <a:rPr lang="de-DE" sz="1400" dirty="0"/>
                        <a:t>Epoch 1</a:t>
                      </a:r>
                    </a:p>
                  </a:txBody>
                  <a:tcPr/>
                </a:tc>
                <a:tc>
                  <a:txBody>
                    <a:bodyPr/>
                    <a:lstStyle/>
                    <a:p>
                      <a:r>
                        <a:rPr lang="de-DE" sz="1400" dirty="0"/>
                        <a:t>1.388</a:t>
                      </a:r>
                    </a:p>
                  </a:txBody>
                  <a:tcPr/>
                </a:tc>
                <a:tc>
                  <a:txBody>
                    <a:bodyPr/>
                    <a:lstStyle/>
                    <a:p>
                      <a:r>
                        <a:rPr lang="de-DE" sz="1400" dirty="0"/>
                        <a:t>25%</a:t>
                      </a:r>
                    </a:p>
                  </a:txBody>
                  <a:tcPr/>
                </a:tc>
                <a:extLst>
                  <a:ext uri="{0D108BD9-81ED-4DB2-BD59-A6C34878D82A}">
                    <a16:rowId xmlns:a16="http://schemas.microsoft.com/office/drawing/2014/main" val="3594615627"/>
                  </a:ext>
                </a:extLst>
              </a:tr>
              <a:tr h="370840">
                <a:tc>
                  <a:txBody>
                    <a:bodyPr/>
                    <a:lstStyle/>
                    <a:p>
                      <a:pPr lvl="0">
                        <a:buNone/>
                      </a:pPr>
                      <a:r>
                        <a:rPr lang="de-DE" sz="1400" dirty="0">
                          <a:solidFill>
                            <a:schemeClr val="tx1"/>
                          </a:solidFill>
                        </a:rPr>
                        <a:t>Epoch 5</a:t>
                      </a:r>
                    </a:p>
                  </a:txBody>
                  <a:tcPr/>
                </a:tc>
                <a:tc>
                  <a:txBody>
                    <a:bodyPr/>
                    <a:lstStyle/>
                    <a:p>
                      <a:pPr lvl="0">
                        <a:buNone/>
                      </a:pPr>
                      <a:r>
                        <a:rPr lang="de-DE" sz="1400" dirty="0">
                          <a:solidFill>
                            <a:schemeClr val="tx1"/>
                          </a:solidFill>
                        </a:rPr>
                        <a:t>1.389</a:t>
                      </a:r>
                    </a:p>
                  </a:txBody>
                  <a:tcPr/>
                </a:tc>
                <a:tc>
                  <a:txBody>
                    <a:bodyPr/>
                    <a:lstStyle/>
                    <a:p>
                      <a:pPr lvl="0">
                        <a:buNone/>
                      </a:pPr>
                      <a:r>
                        <a:rPr lang="de-DE" sz="1400" b="0" i="0" u="none" strike="noStrike" noProof="0" dirty="0">
                          <a:solidFill>
                            <a:schemeClr val="tx1"/>
                          </a:solidFill>
                          <a:latin typeface="Arial"/>
                        </a:rPr>
                        <a:t>25%</a:t>
                      </a:r>
                    </a:p>
                  </a:txBody>
                  <a:tcPr/>
                </a:tc>
                <a:extLst>
                  <a:ext uri="{0D108BD9-81ED-4DB2-BD59-A6C34878D82A}">
                    <a16:rowId xmlns:a16="http://schemas.microsoft.com/office/drawing/2014/main" val="71076809"/>
                  </a:ext>
                </a:extLst>
              </a:tr>
              <a:tr h="370840">
                <a:tc>
                  <a:txBody>
                    <a:bodyPr/>
                    <a:lstStyle/>
                    <a:p>
                      <a:pPr lvl="0">
                        <a:buNone/>
                      </a:pPr>
                      <a:r>
                        <a:rPr lang="de-DE" sz="1400" b="0" i="0" u="none" strike="noStrike" noProof="0" dirty="0">
                          <a:solidFill>
                            <a:schemeClr val="tx1"/>
                          </a:solidFill>
                          <a:latin typeface="Arial"/>
                        </a:rPr>
                        <a:t>Epoch 10</a:t>
                      </a:r>
                      <a:endParaRPr lang="de-DE" sz="1400" dirty="0">
                        <a:solidFill>
                          <a:schemeClr val="tx1"/>
                        </a:solidFill>
                      </a:endParaRPr>
                    </a:p>
                  </a:txBody>
                  <a:tcPr/>
                </a:tc>
                <a:tc>
                  <a:txBody>
                    <a:bodyPr/>
                    <a:lstStyle/>
                    <a:p>
                      <a:pPr lvl="0">
                        <a:buNone/>
                      </a:pPr>
                      <a:r>
                        <a:rPr lang="de-DE" sz="1400" dirty="0">
                          <a:solidFill>
                            <a:schemeClr val="tx1"/>
                          </a:solidFill>
                        </a:rPr>
                        <a:t>1.386</a:t>
                      </a:r>
                    </a:p>
                  </a:txBody>
                  <a:tcPr/>
                </a:tc>
                <a:tc>
                  <a:txBody>
                    <a:bodyPr/>
                    <a:lstStyle/>
                    <a:p>
                      <a:pPr lvl="0">
                        <a:buNone/>
                      </a:pPr>
                      <a:r>
                        <a:rPr lang="de-DE" sz="1400" b="0" i="0" u="none" strike="noStrike" noProof="0" dirty="0">
                          <a:solidFill>
                            <a:schemeClr val="tx1"/>
                          </a:solidFill>
                          <a:latin typeface="Arial"/>
                        </a:rPr>
                        <a:t>25%</a:t>
                      </a:r>
                    </a:p>
                  </a:txBody>
                  <a:tcPr/>
                </a:tc>
                <a:extLst>
                  <a:ext uri="{0D108BD9-81ED-4DB2-BD59-A6C34878D82A}">
                    <a16:rowId xmlns:a16="http://schemas.microsoft.com/office/drawing/2014/main" val="3172376704"/>
                  </a:ext>
                </a:extLst>
              </a:tr>
            </a:tbl>
          </a:graphicData>
        </a:graphic>
      </p:graphicFrame>
      <p:sp>
        <p:nvSpPr>
          <p:cNvPr id="7" name="Textfeld 6">
            <a:extLst>
              <a:ext uri="{FF2B5EF4-FFF2-40B4-BE49-F238E27FC236}">
                <a16:creationId xmlns:a16="http://schemas.microsoft.com/office/drawing/2014/main" id="{E3201D08-994D-B85F-77D2-F36B167126AC}"/>
              </a:ext>
            </a:extLst>
          </p:cNvPr>
          <p:cNvSpPr txBox="1"/>
          <p:nvPr/>
        </p:nvSpPr>
        <p:spPr>
          <a:xfrm>
            <a:off x="1203960" y="4335780"/>
            <a:ext cx="432816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100" dirty="0">
                <a:solidFill>
                  <a:srgbClr val="7F7F7F"/>
                </a:solidFill>
                <a:latin typeface="Arial"/>
                <a:ea typeface="ＭＳ Ｐゴシック"/>
                <a:cs typeface="Arial"/>
              </a:rPr>
              <a:t>Results from notebook </a:t>
            </a:r>
            <a:r>
              <a:rPr lang="de-DE" sz="1100" i="1" dirty="0">
                <a:solidFill>
                  <a:srgbClr val="7F7F7F"/>
                </a:solidFill>
                <a:latin typeface="Arial"/>
                <a:ea typeface="ＭＳ Ｐゴシック"/>
                <a:cs typeface="Arial"/>
              </a:rPr>
              <a:t>"04-gpt2-with-GAAM.ipynb"</a:t>
            </a:r>
            <a:endParaRPr lang="de-DE" dirty="0">
              <a:latin typeface="Arial"/>
              <a:ea typeface="ＭＳ Ｐゴシック"/>
              <a:cs typeface="Arial"/>
            </a:endParaRPr>
          </a:p>
        </p:txBody>
      </p:sp>
      <p:sp>
        <p:nvSpPr>
          <p:cNvPr id="9" name="Textfeld 8">
            <a:extLst>
              <a:ext uri="{FF2B5EF4-FFF2-40B4-BE49-F238E27FC236}">
                <a16:creationId xmlns:a16="http://schemas.microsoft.com/office/drawing/2014/main" id="{284AB304-CC50-E382-EA2D-08E49C953F1A}"/>
              </a:ext>
            </a:extLst>
          </p:cNvPr>
          <p:cNvSpPr txBox="1"/>
          <p:nvPr/>
        </p:nvSpPr>
        <p:spPr>
          <a:xfrm>
            <a:off x="6301739" y="4335779"/>
            <a:ext cx="432816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100" dirty="0">
                <a:solidFill>
                  <a:srgbClr val="7F7F7F"/>
                </a:solidFill>
                <a:latin typeface="Arial"/>
                <a:ea typeface="ＭＳ Ｐゴシック"/>
                <a:cs typeface="Arial"/>
              </a:rPr>
              <a:t>Results from notebook </a:t>
            </a:r>
            <a:r>
              <a:rPr lang="de-DE" sz="1100" i="1" dirty="0">
                <a:solidFill>
                  <a:srgbClr val="7F7F7F"/>
                </a:solidFill>
                <a:latin typeface="Arial"/>
                <a:ea typeface="ＭＳ Ｐゴシック"/>
                <a:cs typeface="Arial"/>
              </a:rPr>
              <a:t>"05-gpt2-with-LAAM.ipynb"</a:t>
            </a:r>
            <a:endParaRPr lang="de-DE" dirty="0">
              <a:latin typeface="Arial"/>
              <a:ea typeface="ＭＳ Ｐゴシック"/>
              <a:cs typeface="Arial"/>
            </a:endParaRPr>
          </a:p>
        </p:txBody>
      </p:sp>
      <p:sp>
        <p:nvSpPr>
          <p:cNvPr id="13" name="Rectangle 3">
            <a:extLst>
              <a:ext uri="{FF2B5EF4-FFF2-40B4-BE49-F238E27FC236}">
                <a16:creationId xmlns:a16="http://schemas.microsoft.com/office/drawing/2014/main" id="{7ED40542-BBBF-A224-3BB5-62ED7030F888}"/>
              </a:ext>
            </a:extLst>
          </p:cNvPr>
          <p:cNvSpPr txBox="1">
            <a:spLocks noChangeArrowheads="1"/>
          </p:cNvSpPr>
          <p:nvPr/>
        </p:nvSpPr>
        <p:spPr bwMode="auto">
          <a:xfrm>
            <a:off x="844066" y="4820357"/>
            <a:ext cx="10369550" cy="12239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342000" indent="-342000"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mn-ea"/>
                <a:cs typeface="+mn-cs"/>
              </a:defRPr>
            </a:lvl1pPr>
            <a:lvl2pPr marL="684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2pPr>
            <a:lvl3pPr marL="1026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3pPr>
            <a:lvl4pPr marL="1368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4pPr>
            <a:lvl5pPr marL="1710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9pPr>
          </a:lstStyle>
          <a:p>
            <a:pPr marL="341630" indent="-341630">
              <a:buFont typeface="Calibri" panose="020B0604020202020204" pitchFamily="34" charset="0"/>
              <a:buChar char="-"/>
            </a:pPr>
            <a:r>
              <a:rPr lang="de-DE" kern="0" dirty="0"/>
              <a:t>Barely any improvement, same accuracy can be achieved by random guessing</a:t>
            </a:r>
          </a:p>
          <a:p>
            <a:pPr marL="341630" indent="-341630">
              <a:buFont typeface="Calibri" panose="020B0604020202020204" pitchFamily="34" charset="0"/>
              <a:buChar char="-"/>
            </a:pPr>
            <a:r>
              <a:rPr lang="de-DE" kern="0" dirty="0"/>
              <a:t>How can the performance be this bad?</a:t>
            </a:r>
            <a:endParaRPr lang="de-DE" kern="0" dirty="0">
              <a:ea typeface="ＭＳ Ｐゴシック"/>
            </a:endParaRPr>
          </a:p>
          <a:p>
            <a:pPr marL="683895" lvl="1" indent="-341630">
              <a:buFont typeface="Courier New" panose="020B0604020202020204" pitchFamily="34" charset="0"/>
              <a:buChar char="o"/>
            </a:pPr>
            <a:endParaRPr lang="de-DE" kern="0" dirty="0">
              <a:ea typeface="ＭＳ Ｐゴシック"/>
            </a:endParaRPr>
          </a:p>
          <a:p>
            <a:pPr marL="341630" indent="-341630">
              <a:buFont typeface="Calibri" panose="020B0604020202020204" pitchFamily="34" charset="0"/>
              <a:buChar char="-"/>
            </a:pPr>
            <a:endParaRPr lang="de-DE" kern="0" dirty="0">
              <a:ea typeface="ＭＳ Ｐゴシック"/>
            </a:endParaRPr>
          </a:p>
        </p:txBody>
      </p:sp>
    </p:spTree>
    <p:extLst>
      <p:ext uri="{BB962C8B-B14F-4D97-AF65-F5344CB8AC3E}">
        <p14:creationId xmlns:p14="http://schemas.microsoft.com/office/powerpoint/2010/main" val="1000035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de-CH" dirty="0"/>
              <a:t>GPT2-Models With GAAM/LAAM - Interpretation of the Results</a:t>
            </a:r>
            <a:endParaRPr lang="de-DE" dirty="0"/>
          </a:p>
        </p:txBody>
      </p:sp>
      <p:sp>
        <p:nvSpPr>
          <p:cNvPr id="7171" name="Rectangle 3"/>
          <p:cNvSpPr>
            <a:spLocks noGrp="1" noChangeArrowheads="1"/>
          </p:cNvSpPr>
          <p:nvPr>
            <p:ph type="body" idx="1"/>
          </p:nvPr>
        </p:nvSpPr>
        <p:spPr/>
        <p:txBody>
          <a:bodyPr/>
          <a:lstStyle/>
          <a:p>
            <a:pPr marL="341630" indent="-341630">
              <a:buFont typeface="Calibri" panose="020B0604020202020204" pitchFamily="34" charset="0"/>
              <a:buChar char="-"/>
            </a:pPr>
            <a:r>
              <a:rPr lang="de-CH" dirty="0"/>
              <a:t>The GPT2-Models with </a:t>
            </a:r>
            <a:r>
              <a:rPr lang="de-CH" b="1" dirty="0"/>
              <a:t>GAAM/LAAM always predict the label to be 2</a:t>
            </a:r>
            <a:r>
              <a:rPr lang="de-CH" dirty="0"/>
              <a:t>, before and after training, explaining the consistently bad accuracy of the model</a:t>
            </a:r>
          </a:p>
          <a:p>
            <a:pPr marL="683895" lvl="1" indent="-341630">
              <a:buFont typeface="Courier New" panose="020B0604020202020204" pitchFamily="34" charset="0"/>
              <a:buChar char="o"/>
            </a:pPr>
            <a:r>
              <a:rPr lang="de-CH" dirty="0">
                <a:ea typeface="ＭＳ Ｐゴシック"/>
              </a:rPr>
              <a:t>What might cause this erroneous behavior?</a:t>
            </a:r>
          </a:p>
        </p:txBody>
      </p:sp>
      <p:sp>
        <p:nvSpPr>
          <p:cNvPr id="4" name="Datumsplatzhalter 3"/>
          <p:cNvSpPr>
            <a:spLocks noGrp="1"/>
          </p:cNvSpPr>
          <p:nvPr>
            <p:ph type="dt" sz="half" idx="10"/>
          </p:nvPr>
        </p:nvSpPr>
        <p:spPr/>
        <p:txBody>
          <a:bodyPr/>
          <a:lstStyle/>
          <a:p>
            <a:fld id="{6776221C-B0F6-9744-AFE0-7931FDD0A12D}" type="datetime1">
              <a:rPr lang="de-CH" smtClean="0"/>
              <a:t>17.05.24</a:t>
            </a:fld>
            <a:endParaRPr lang="de-CH" dirty="0"/>
          </a:p>
        </p:txBody>
      </p:sp>
      <p:sp>
        <p:nvSpPr>
          <p:cNvPr id="5" name="Fußzeilenplatzhalter 4"/>
          <p:cNvSpPr>
            <a:spLocks noGrp="1"/>
          </p:cNvSpPr>
          <p:nvPr>
            <p:ph type="ftr" sz="quarter" idx="11"/>
          </p:nvPr>
        </p:nvSpPr>
        <p:spPr/>
        <p:txBody>
          <a:bodyPr/>
          <a:lstStyle/>
          <a:p>
            <a:r>
              <a:rPr lang="de-CH" dirty="0"/>
              <a:t>Simon Klaassen, Dario Küffer, Samuel Wallace</a:t>
            </a:r>
          </a:p>
        </p:txBody>
      </p:sp>
      <p:sp>
        <p:nvSpPr>
          <p:cNvPr id="6" name="Foliennummernplatzhalter 5"/>
          <p:cNvSpPr>
            <a:spLocks noGrp="1"/>
          </p:cNvSpPr>
          <p:nvPr>
            <p:ph type="sldNum" sz="quarter" idx="12"/>
          </p:nvPr>
        </p:nvSpPr>
        <p:spPr/>
        <p:txBody>
          <a:bodyPr/>
          <a:lstStyle/>
          <a:p>
            <a:r>
              <a:rPr lang="de-CH" dirty="0"/>
              <a:t>Seite </a:t>
            </a:r>
            <a:fld id="{5FE53467-384A-8A48-BFCB-FC70BCC81C81}" type="slidenum">
              <a:rPr lang="de-CH" smtClean="0"/>
              <a:pPr/>
              <a:t>17</a:t>
            </a:fld>
            <a:endParaRPr lang="de-CH" dirty="0"/>
          </a:p>
        </p:txBody>
      </p:sp>
      <p:sp>
        <p:nvSpPr>
          <p:cNvPr id="2" name="Textfeld 1">
            <a:extLst>
              <a:ext uri="{FF2B5EF4-FFF2-40B4-BE49-F238E27FC236}">
                <a16:creationId xmlns:a16="http://schemas.microsoft.com/office/drawing/2014/main" id="{F4F0F606-5ED9-EE3B-D19E-481DCCF13E61}"/>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Tree>
    <p:extLst>
      <p:ext uri="{BB962C8B-B14F-4D97-AF65-F5344CB8AC3E}">
        <p14:creationId xmlns:p14="http://schemas.microsoft.com/office/powerpoint/2010/main" val="3432026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de-CH" dirty="0"/>
              <a:t>GPT2-Models With GAAM/LAAM - Interpretation of the Results</a:t>
            </a:r>
            <a:endParaRPr lang="de-DE" dirty="0"/>
          </a:p>
        </p:txBody>
      </p:sp>
      <p:sp>
        <p:nvSpPr>
          <p:cNvPr id="7171" name="Rectangle 3"/>
          <p:cNvSpPr>
            <a:spLocks noGrp="1" noChangeArrowheads="1"/>
          </p:cNvSpPr>
          <p:nvPr>
            <p:ph type="body" idx="1"/>
          </p:nvPr>
        </p:nvSpPr>
        <p:spPr/>
        <p:txBody>
          <a:bodyPr/>
          <a:lstStyle/>
          <a:p>
            <a:pPr marL="341630" indent="-341630">
              <a:buFont typeface="Calibri" panose="020B0604020202020204" pitchFamily="34" charset="0"/>
              <a:buChar char="-"/>
            </a:pPr>
            <a:r>
              <a:rPr lang="de-CH" dirty="0"/>
              <a:t>The GPT2-Models with </a:t>
            </a:r>
            <a:r>
              <a:rPr lang="de-CH" b="1" dirty="0"/>
              <a:t>GAAM/LAAM always predict the label to be 2</a:t>
            </a:r>
            <a:r>
              <a:rPr lang="de-CH" dirty="0"/>
              <a:t>, before and after training, explaining the consistently bad accuracy of the model</a:t>
            </a:r>
          </a:p>
          <a:p>
            <a:pPr marL="683895" lvl="1" indent="-341630">
              <a:buFont typeface="Courier New" panose="020B0604020202020204" pitchFamily="34" charset="0"/>
              <a:buChar char="o"/>
            </a:pPr>
            <a:r>
              <a:rPr lang="de-CH" dirty="0">
                <a:ea typeface="ＭＳ Ｐゴシック"/>
              </a:rPr>
              <a:t>What might cause this erroneous behavior?</a:t>
            </a:r>
          </a:p>
          <a:p>
            <a:pPr marL="341630" indent="-341630">
              <a:buFont typeface="Calibri" panose="020B0604020202020204" pitchFamily="34" charset="0"/>
              <a:buChar char="-"/>
            </a:pPr>
            <a:r>
              <a:rPr lang="de-CH" dirty="0">
                <a:ea typeface="ＭＳ Ｐゴシック"/>
              </a:rPr>
              <a:t>We asked the authors of the paper</a:t>
            </a:r>
          </a:p>
          <a:p>
            <a:pPr marL="683895" lvl="1" indent="-341630">
              <a:buFont typeface="Courier New" panose="020B0604020202020204" pitchFamily="34" charset="0"/>
              <a:buChar char="o"/>
            </a:pPr>
            <a:r>
              <a:rPr lang="de-CH" dirty="0">
                <a:ea typeface="ＭＳ Ｐゴシック"/>
              </a:rPr>
              <a:t>Feedback: Suggestion of </a:t>
            </a:r>
            <a:r>
              <a:rPr lang="de-CH" b="1" dirty="0">
                <a:ea typeface="ＭＳ Ｐゴシック"/>
              </a:rPr>
              <a:t>two new approaches</a:t>
            </a:r>
          </a:p>
          <a:p>
            <a:pPr marL="1026795" lvl="2" indent="-342900">
              <a:buAutoNum type="arabicPeriod"/>
            </a:pPr>
            <a:r>
              <a:rPr lang="de-CH" dirty="0">
                <a:ea typeface="ＭＳ Ｐゴシック"/>
              </a:rPr>
              <a:t>Add GAAM before GPT2-Attention layer, rather than replacing it</a:t>
            </a:r>
          </a:p>
          <a:p>
            <a:pPr marL="1026795" lvl="2" indent="-342900">
              <a:buAutoNum type="arabicPeriod"/>
            </a:pPr>
            <a:r>
              <a:rPr lang="de-CH" dirty="0">
                <a:ea typeface="ＭＳ Ｐゴシック"/>
              </a:rPr>
              <a:t>Extract deep features from the GPT2-Model, then create a separate, GAAM-based classifier on top of that</a:t>
            </a:r>
          </a:p>
        </p:txBody>
      </p:sp>
      <p:sp>
        <p:nvSpPr>
          <p:cNvPr id="4" name="Datumsplatzhalter 3"/>
          <p:cNvSpPr>
            <a:spLocks noGrp="1"/>
          </p:cNvSpPr>
          <p:nvPr>
            <p:ph type="dt" sz="half" idx="10"/>
          </p:nvPr>
        </p:nvSpPr>
        <p:spPr/>
        <p:txBody>
          <a:bodyPr/>
          <a:lstStyle/>
          <a:p>
            <a:fld id="{6776221C-B0F6-9744-AFE0-7931FDD0A12D}" type="datetime1">
              <a:rPr lang="de-CH" smtClean="0"/>
              <a:t>17.05.24</a:t>
            </a:fld>
            <a:endParaRPr lang="de-CH" dirty="0"/>
          </a:p>
        </p:txBody>
      </p:sp>
      <p:sp>
        <p:nvSpPr>
          <p:cNvPr id="5" name="Fußzeilenplatzhalter 4"/>
          <p:cNvSpPr>
            <a:spLocks noGrp="1"/>
          </p:cNvSpPr>
          <p:nvPr>
            <p:ph type="ftr" sz="quarter" idx="11"/>
          </p:nvPr>
        </p:nvSpPr>
        <p:spPr/>
        <p:txBody>
          <a:bodyPr/>
          <a:lstStyle/>
          <a:p>
            <a:r>
              <a:rPr lang="de-CH" dirty="0"/>
              <a:t>Simon Klaassen, Dario Küffer, Samuel Wallace</a:t>
            </a:r>
          </a:p>
        </p:txBody>
      </p:sp>
      <p:sp>
        <p:nvSpPr>
          <p:cNvPr id="6" name="Foliennummernplatzhalter 5"/>
          <p:cNvSpPr>
            <a:spLocks noGrp="1"/>
          </p:cNvSpPr>
          <p:nvPr>
            <p:ph type="sldNum" sz="quarter" idx="12"/>
          </p:nvPr>
        </p:nvSpPr>
        <p:spPr/>
        <p:txBody>
          <a:bodyPr/>
          <a:lstStyle/>
          <a:p>
            <a:r>
              <a:rPr lang="de-CH" dirty="0"/>
              <a:t>Seite </a:t>
            </a:r>
            <a:fld id="{5FE53467-384A-8A48-BFCB-FC70BCC81C81}" type="slidenum">
              <a:rPr lang="de-CH" smtClean="0"/>
              <a:pPr/>
              <a:t>18</a:t>
            </a:fld>
            <a:endParaRPr lang="de-CH" dirty="0"/>
          </a:p>
        </p:txBody>
      </p:sp>
      <p:sp>
        <p:nvSpPr>
          <p:cNvPr id="2" name="Textfeld 1">
            <a:extLst>
              <a:ext uri="{FF2B5EF4-FFF2-40B4-BE49-F238E27FC236}">
                <a16:creationId xmlns:a16="http://schemas.microsoft.com/office/drawing/2014/main" id="{F4F0F606-5ED9-EE3B-D19E-481DCCF13E61}"/>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Tree>
    <p:extLst>
      <p:ext uri="{BB962C8B-B14F-4D97-AF65-F5344CB8AC3E}">
        <p14:creationId xmlns:p14="http://schemas.microsoft.com/office/powerpoint/2010/main" val="3659266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de-CH" dirty="0"/>
              <a:t>Approach 1: GPT2-Models With Regular Attention and GAAM </a:t>
            </a:r>
          </a:p>
        </p:txBody>
      </p:sp>
      <p:sp>
        <p:nvSpPr>
          <p:cNvPr id="7171" name="Rectangle 3"/>
          <p:cNvSpPr>
            <a:spLocks noGrp="1" noChangeArrowheads="1"/>
          </p:cNvSpPr>
          <p:nvPr>
            <p:ph type="body" idx="1"/>
          </p:nvPr>
        </p:nvSpPr>
        <p:spPr/>
        <p:txBody>
          <a:bodyPr/>
          <a:lstStyle/>
          <a:p>
            <a:pPr marL="341630" indent="-341630">
              <a:buFont typeface="Calibri" panose="020B0604020202020204" pitchFamily="34" charset="0"/>
              <a:buChar char="-"/>
            </a:pPr>
            <a:r>
              <a:rPr lang="de-CH" b="1" dirty="0"/>
              <a:t>Approach</a:t>
            </a:r>
            <a:r>
              <a:rPr lang="de-CH" dirty="0"/>
              <a:t>: Create a new attention mechanism that first applies GAAM and second GPT2's regular attention mechanism</a:t>
            </a:r>
          </a:p>
          <a:p>
            <a:pPr marL="341630" indent="-341630">
              <a:buFont typeface="Calibri" panose="020B0604020202020204" pitchFamily="34" charset="0"/>
              <a:buChar char="-"/>
            </a:pPr>
            <a:r>
              <a:rPr lang="de-DE" b="1" dirty="0">
                <a:ea typeface="ＭＳ Ｐゴシック"/>
              </a:rPr>
              <a:t>Training</a:t>
            </a:r>
            <a:r>
              <a:rPr lang="de-DE" dirty="0">
                <a:ea typeface="ＭＳ Ｐゴシック"/>
              </a:rPr>
              <a:t>: 10 epochs on 1% of the dataset</a:t>
            </a:r>
          </a:p>
          <a:p>
            <a:pPr marL="341630" indent="-341630">
              <a:buFont typeface="Calibri" panose="020B0604020202020204" pitchFamily="34" charset="0"/>
              <a:buChar char="-"/>
            </a:pPr>
            <a:endParaRPr lang="de-DE" dirty="0">
              <a:ea typeface="ＭＳ Ｐゴシック"/>
            </a:endParaRPr>
          </a:p>
          <a:p>
            <a:pPr marL="341630" indent="-341630">
              <a:buFont typeface="Calibri" panose="020B0604020202020204" pitchFamily="34" charset="0"/>
              <a:buChar char="-"/>
            </a:pPr>
            <a:endParaRPr lang="de-DE" dirty="0">
              <a:ea typeface="ＭＳ Ｐゴシック"/>
            </a:endParaRPr>
          </a:p>
          <a:p>
            <a:pPr marL="341630" indent="-341630">
              <a:buFont typeface="Calibri" panose="020B0604020202020204" pitchFamily="34" charset="0"/>
              <a:buChar char="-"/>
            </a:pPr>
            <a:endParaRPr lang="de-DE" dirty="0">
              <a:ea typeface="ＭＳ Ｐゴシック"/>
            </a:endParaRPr>
          </a:p>
          <a:p>
            <a:pPr marL="341630" indent="-341630">
              <a:buFont typeface="Calibri" panose="020B0604020202020204" pitchFamily="34" charset="0"/>
              <a:buChar char="-"/>
            </a:pPr>
            <a:endParaRPr lang="de-DE" dirty="0">
              <a:ea typeface="ＭＳ Ｐゴシック"/>
            </a:endParaRPr>
          </a:p>
          <a:p>
            <a:pPr marL="341630" indent="-341630">
              <a:buFont typeface="Calibri" panose="020B0604020202020204" pitchFamily="34" charset="0"/>
              <a:buChar char="-"/>
            </a:pPr>
            <a:endParaRPr lang="de-DE" dirty="0">
              <a:ea typeface="ＭＳ Ｐゴシック"/>
            </a:endParaRPr>
          </a:p>
          <a:p>
            <a:pPr marL="341630" indent="-341630">
              <a:buFont typeface="Calibri" panose="020B0604020202020204" pitchFamily="34" charset="0"/>
              <a:buChar char="-"/>
            </a:pPr>
            <a:endParaRPr lang="de-DE" dirty="0">
              <a:ea typeface="ＭＳ Ｐゴシック"/>
            </a:endParaRPr>
          </a:p>
          <a:p>
            <a:pPr marL="285750" indent="-285750">
              <a:buFont typeface="Calibri" panose="020B0604020202020204" pitchFamily="34" charset="0"/>
              <a:buChar char="-"/>
            </a:pPr>
            <a:r>
              <a:rPr lang="de-DE" b="1" dirty="0">
                <a:ea typeface="ＭＳ Ｐゴシック"/>
              </a:rPr>
              <a:t>Conclusion</a:t>
            </a:r>
            <a:r>
              <a:rPr lang="de-DE" dirty="0">
                <a:ea typeface="ＭＳ Ｐゴシック"/>
              </a:rPr>
              <a:t>: No improvement compared to just using GAAM</a:t>
            </a:r>
          </a:p>
        </p:txBody>
      </p:sp>
      <p:sp>
        <p:nvSpPr>
          <p:cNvPr id="4" name="Datumsplatzhalter 3"/>
          <p:cNvSpPr>
            <a:spLocks noGrp="1"/>
          </p:cNvSpPr>
          <p:nvPr>
            <p:ph type="dt" sz="half" idx="10"/>
          </p:nvPr>
        </p:nvSpPr>
        <p:spPr/>
        <p:txBody>
          <a:bodyPr/>
          <a:lstStyle/>
          <a:p>
            <a:fld id="{6776221C-B0F6-9744-AFE0-7931FDD0A12D}" type="datetime1">
              <a:rPr lang="de-CH" smtClean="0"/>
              <a:t>17.05.24</a:t>
            </a:fld>
            <a:endParaRPr lang="de-CH" dirty="0"/>
          </a:p>
        </p:txBody>
      </p:sp>
      <p:sp>
        <p:nvSpPr>
          <p:cNvPr id="5" name="Fußzeilenplatzhalter 4"/>
          <p:cNvSpPr>
            <a:spLocks noGrp="1"/>
          </p:cNvSpPr>
          <p:nvPr>
            <p:ph type="ftr" sz="quarter" idx="11"/>
          </p:nvPr>
        </p:nvSpPr>
        <p:spPr/>
        <p:txBody>
          <a:bodyPr/>
          <a:lstStyle/>
          <a:p>
            <a:r>
              <a:rPr lang="de-CH" dirty="0"/>
              <a:t>Simon Klaassen, Dario Küffer, Samuel Wallace</a:t>
            </a:r>
          </a:p>
        </p:txBody>
      </p:sp>
      <p:sp>
        <p:nvSpPr>
          <p:cNvPr id="6" name="Foliennummernplatzhalter 5"/>
          <p:cNvSpPr>
            <a:spLocks noGrp="1"/>
          </p:cNvSpPr>
          <p:nvPr>
            <p:ph type="sldNum" sz="quarter" idx="12"/>
          </p:nvPr>
        </p:nvSpPr>
        <p:spPr/>
        <p:txBody>
          <a:bodyPr/>
          <a:lstStyle/>
          <a:p>
            <a:r>
              <a:rPr lang="de-CH" dirty="0"/>
              <a:t>Seite </a:t>
            </a:r>
            <a:fld id="{5FE53467-384A-8A48-BFCB-FC70BCC81C81}" type="slidenum">
              <a:rPr lang="de-CH" smtClean="0"/>
              <a:pPr/>
              <a:t>19</a:t>
            </a:fld>
            <a:endParaRPr lang="de-CH" dirty="0"/>
          </a:p>
        </p:txBody>
      </p:sp>
      <p:sp>
        <p:nvSpPr>
          <p:cNvPr id="2" name="Textfeld 1">
            <a:extLst>
              <a:ext uri="{FF2B5EF4-FFF2-40B4-BE49-F238E27FC236}">
                <a16:creationId xmlns:a16="http://schemas.microsoft.com/office/drawing/2014/main" id="{F4F0F606-5ED9-EE3B-D19E-481DCCF13E61}"/>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graphicFrame>
        <p:nvGraphicFramePr>
          <p:cNvPr id="7" name="Tabelle 6">
            <a:extLst>
              <a:ext uri="{FF2B5EF4-FFF2-40B4-BE49-F238E27FC236}">
                <a16:creationId xmlns:a16="http://schemas.microsoft.com/office/drawing/2014/main" id="{A8C059C6-87F0-2EC3-DB49-0341EA7CD471}"/>
              </a:ext>
            </a:extLst>
          </p:cNvPr>
          <p:cNvGraphicFramePr>
            <a:graphicFrameLocks noGrp="1"/>
          </p:cNvGraphicFramePr>
          <p:nvPr>
            <p:extLst>
              <p:ext uri="{D42A27DB-BD31-4B8C-83A1-F6EECF244321}">
                <p14:modId xmlns:p14="http://schemas.microsoft.com/office/powerpoint/2010/main" val="3218248643"/>
              </p:ext>
            </p:extLst>
          </p:nvPr>
        </p:nvGraphicFramePr>
        <p:xfrm>
          <a:off x="1312291" y="3252313"/>
          <a:ext cx="6585644" cy="1596614"/>
        </p:xfrm>
        <a:graphic>
          <a:graphicData uri="http://schemas.openxmlformats.org/drawingml/2006/table">
            <a:tbl>
              <a:tblPr firstRow="1" bandRow="1">
                <a:tableStyleId>{5C22544A-7EE6-4342-B048-85BDC9FD1C3A}</a:tableStyleId>
              </a:tblPr>
              <a:tblGrid>
                <a:gridCol w="3946071">
                  <a:extLst>
                    <a:ext uri="{9D8B030D-6E8A-4147-A177-3AD203B41FA5}">
                      <a16:colId xmlns:a16="http://schemas.microsoft.com/office/drawing/2014/main" val="40700974"/>
                    </a:ext>
                  </a:extLst>
                </a:gridCol>
                <a:gridCol w="1606585">
                  <a:extLst>
                    <a:ext uri="{9D8B030D-6E8A-4147-A177-3AD203B41FA5}">
                      <a16:colId xmlns:a16="http://schemas.microsoft.com/office/drawing/2014/main" val="2095062105"/>
                    </a:ext>
                  </a:extLst>
                </a:gridCol>
                <a:gridCol w="1032988">
                  <a:extLst>
                    <a:ext uri="{9D8B030D-6E8A-4147-A177-3AD203B41FA5}">
                      <a16:colId xmlns:a16="http://schemas.microsoft.com/office/drawing/2014/main" val="4203376200"/>
                    </a:ext>
                  </a:extLst>
                </a:gridCol>
              </a:tblGrid>
              <a:tr h="484094">
                <a:tc>
                  <a:txBody>
                    <a:bodyPr/>
                    <a:lstStyle/>
                    <a:p>
                      <a:r>
                        <a:rPr lang="de-DE" sz="1400" dirty="0"/>
                        <a:t>GPT2 With Combined Attention Mechanism</a:t>
                      </a:r>
                    </a:p>
                  </a:txBody>
                  <a:tcPr/>
                </a:tc>
                <a:tc>
                  <a:txBody>
                    <a:bodyPr/>
                    <a:lstStyle/>
                    <a:p>
                      <a:r>
                        <a:rPr lang="de-DE" sz="1400" dirty="0"/>
                        <a:t>Validation Loss</a:t>
                      </a:r>
                    </a:p>
                  </a:txBody>
                  <a:tcPr/>
                </a:tc>
                <a:tc>
                  <a:txBody>
                    <a:bodyPr/>
                    <a:lstStyle/>
                    <a:p>
                      <a:r>
                        <a:rPr lang="de-DE" sz="1400" dirty="0"/>
                        <a:t>Accuracy</a:t>
                      </a:r>
                    </a:p>
                  </a:txBody>
                  <a:tcPr/>
                </a:tc>
                <a:extLst>
                  <a:ext uri="{0D108BD9-81ED-4DB2-BD59-A6C34878D82A}">
                    <a16:rowId xmlns:a16="http://schemas.microsoft.com/office/drawing/2014/main" val="3059753221"/>
                  </a:ext>
                </a:extLst>
              </a:tr>
              <a:tr h="370840">
                <a:tc>
                  <a:txBody>
                    <a:bodyPr/>
                    <a:lstStyle/>
                    <a:p>
                      <a:r>
                        <a:rPr lang="de-DE" sz="1400" dirty="0"/>
                        <a:t>Epoch 1</a:t>
                      </a:r>
                    </a:p>
                  </a:txBody>
                  <a:tcPr/>
                </a:tc>
                <a:tc>
                  <a:txBody>
                    <a:bodyPr/>
                    <a:lstStyle/>
                    <a:p>
                      <a:r>
                        <a:rPr lang="de-DE" sz="1400" dirty="0"/>
                        <a:t>1.391</a:t>
                      </a:r>
                      <a:endParaRPr lang="de-DE" dirty="0"/>
                    </a:p>
                  </a:txBody>
                  <a:tcPr/>
                </a:tc>
                <a:tc>
                  <a:txBody>
                    <a:bodyPr/>
                    <a:lstStyle/>
                    <a:p>
                      <a:r>
                        <a:rPr lang="de-DE" sz="1400" dirty="0"/>
                        <a:t>25%</a:t>
                      </a:r>
                    </a:p>
                  </a:txBody>
                  <a:tcPr/>
                </a:tc>
                <a:extLst>
                  <a:ext uri="{0D108BD9-81ED-4DB2-BD59-A6C34878D82A}">
                    <a16:rowId xmlns:a16="http://schemas.microsoft.com/office/drawing/2014/main" val="3594615627"/>
                  </a:ext>
                </a:extLst>
              </a:tr>
              <a:tr h="370840">
                <a:tc>
                  <a:txBody>
                    <a:bodyPr/>
                    <a:lstStyle/>
                    <a:p>
                      <a:pPr lvl="0">
                        <a:buNone/>
                      </a:pPr>
                      <a:r>
                        <a:rPr lang="de-DE" sz="1400" dirty="0">
                          <a:solidFill>
                            <a:schemeClr val="tx1"/>
                          </a:solidFill>
                        </a:rPr>
                        <a:t>Epoch 5</a:t>
                      </a:r>
                    </a:p>
                  </a:txBody>
                  <a:tcPr/>
                </a:tc>
                <a:tc>
                  <a:txBody>
                    <a:bodyPr/>
                    <a:lstStyle/>
                    <a:p>
                      <a:pPr lvl="0">
                        <a:buNone/>
                      </a:pPr>
                      <a:r>
                        <a:rPr lang="de-DE" sz="1400" i="0" dirty="0">
                          <a:solidFill>
                            <a:schemeClr val="tx1"/>
                          </a:solidFill>
                        </a:rPr>
                        <a:t>1.387</a:t>
                      </a:r>
                    </a:p>
                  </a:txBody>
                  <a:tcPr/>
                </a:tc>
                <a:tc>
                  <a:txBody>
                    <a:bodyPr/>
                    <a:lstStyle/>
                    <a:p>
                      <a:pPr lvl="0">
                        <a:buNone/>
                      </a:pPr>
                      <a:r>
                        <a:rPr lang="de-DE" sz="1400" b="0" i="0" u="none" strike="noStrike" noProof="0" dirty="0">
                          <a:solidFill>
                            <a:schemeClr val="tx1"/>
                          </a:solidFill>
                          <a:latin typeface="Arial"/>
                        </a:rPr>
                        <a:t>25%</a:t>
                      </a:r>
                    </a:p>
                  </a:txBody>
                  <a:tcPr/>
                </a:tc>
                <a:extLst>
                  <a:ext uri="{0D108BD9-81ED-4DB2-BD59-A6C34878D82A}">
                    <a16:rowId xmlns:a16="http://schemas.microsoft.com/office/drawing/2014/main" val="71076809"/>
                  </a:ext>
                </a:extLst>
              </a:tr>
              <a:tr h="370840">
                <a:tc>
                  <a:txBody>
                    <a:bodyPr/>
                    <a:lstStyle/>
                    <a:p>
                      <a:pPr lvl="0">
                        <a:buNone/>
                      </a:pPr>
                      <a:r>
                        <a:rPr lang="de-DE" sz="1400" b="0" i="0" u="none" strike="noStrike" noProof="0" dirty="0">
                          <a:solidFill>
                            <a:schemeClr val="tx1"/>
                          </a:solidFill>
                          <a:latin typeface="Arial"/>
                        </a:rPr>
                        <a:t>Epoch 10</a:t>
                      </a:r>
                      <a:endParaRPr lang="de-DE" sz="1400" dirty="0">
                        <a:solidFill>
                          <a:schemeClr val="tx1"/>
                        </a:solidFill>
                      </a:endParaRPr>
                    </a:p>
                  </a:txBody>
                  <a:tcPr/>
                </a:tc>
                <a:tc>
                  <a:txBody>
                    <a:bodyPr/>
                    <a:lstStyle/>
                    <a:p>
                      <a:pPr lvl="0">
                        <a:buNone/>
                      </a:pPr>
                      <a:r>
                        <a:rPr lang="de-DE" sz="1400" i="0" dirty="0">
                          <a:solidFill>
                            <a:schemeClr val="tx1"/>
                          </a:solidFill>
                        </a:rPr>
                        <a:t>1.386</a:t>
                      </a:r>
                    </a:p>
                  </a:txBody>
                  <a:tcPr/>
                </a:tc>
                <a:tc>
                  <a:txBody>
                    <a:bodyPr/>
                    <a:lstStyle/>
                    <a:p>
                      <a:pPr lvl="0">
                        <a:buNone/>
                      </a:pPr>
                      <a:r>
                        <a:rPr lang="de-DE" sz="1400" b="0" i="0" u="none" strike="noStrike" noProof="0" dirty="0">
                          <a:solidFill>
                            <a:schemeClr val="tx1"/>
                          </a:solidFill>
                          <a:latin typeface="Arial"/>
                        </a:rPr>
                        <a:t>25%</a:t>
                      </a:r>
                    </a:p>
                  </a:txBody>
                  <a:tcPr/>
                </a:tc>
                <a:extLst>
                  <a:ext uri="{0D108BD9-81ED-4DB2-BD59-A6C34878D82A}">
                    <a16:rowId xmlns:a16="http://schemas.microsoft.com/office/drawing/2014/main" val="3172376704"/>
                  </a:ext>
                </a:extLst>
              </a:tr>
            </a:tbl>
          </a:graphicData>
        </a:graphic>
      </p:graphicFrame>
      <p:sp>
        <p:nvSpPr>
          <p:cNvPr id="9" name="Textfeld 8">
            <a:extLst>
              <a:ext uri="{FF2B5EF4-FFF2-40B4-BE49-F238E27FC236}">
                <a16:creationId xmlns:a16="http://schemas.microsoft.com/office/drawing/2014/main" id="{60AEAC7F-A1D2-D1E0-8048-8FE5B0EB2293}"/>
              </a:ext>
            </a:extLst>
          </p:cNvPr>
          <p:cNvSpPr txBox="1"/>
          <p:nvPr/>
        </p:nvSpPr>
        <p:spPr>
          <a:xfrm>
            <a:off x="1217567" y="4851339"/>
            <a:ext cx="488454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100" dirty="0">
                <a:solidFill>
                  <a:srgbClr val="7F7F7F"/>
                </a:solidFill>
                <a:latin typeface="Arial"/>
                <a:ea typeface="ＭＳ Ｐゴシック"/>
                <a:cs typeface="Arial"/>
              </a:rPr>
              <a:t>Results from notebook </a:t>
            </a:r>
            <a:r>
              <a:rPr lang="de-DE" sz="1100" i="1" dirty="0">
                <a:solidFill>
                  <a:srgbClr val="7F7F7F"/>
                </a:solidFill>
                <a:latin typeface="Arial"/>
                <a:ea typeface="ＭＳ Ｐゴシック"/>
                <a:cs typeface="Arial"/>
              </a:rPr>
              <a:t>"06-gpt2-with-normal-attention-and-GAAM.ipynb"</a:t>
            </a:r>
            <a:endParaRPr lang="de-DE" dirty="0">
              <a:latin typeface="Arial"/>
              <a:ea typeface="ＭＳ Ｐゴシック"/>
              <a:cs typeface="Arial"/>
            </a:endParaRPr>
          </a:p>
        </p:txBody>
      </p:sp>
    </p:spTree>
    <p:extLst>
      <p:ext uri="{BB962C8B-B14F-4D97-AF65-F5344CB8AC3E}">
        <p14:creationId xmlns:p14="http://schemas.microsoft.com/office/powerpoint/2010/main" val="22850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C2BFB222-43F5-354C-8D10-3182169C6FA5}" type="datetime1">
              <a:rPr lang="de-CH" smtClean="0"/>
              <a:t>17.05.24</a:t>
            </a:fld>
            <a:endParaRPr lang="de-CH" dirty="0"/>
          </a:p>
        </p:txBody>
      </p:sp>
      <p:sp>
        <p:nvSpPr>
          <p:cNvPr id="5" name="Fußzeilenplatzhalter 4"/>
          <p:cNvSpPr>
            <a:spLocks noGrp="1"/>
          </p:cNvSpPr>
          <p:nvPr>
            <p:ph type="ftr" sz="quarter" idx="11"/>
          </p:nvPr>
        </p:nvSpPr>
        <p:spPr/>
        <p:txBody>
          <a:bodyPr/>
          <a:lstStyle/>
          <a:p>
            <a:r>
              <a:rPr lang="de-CH" dirty="0"/>
              <a:t>Simon Klaassen, Dario Küffer, Samuel Wallace</a:t>
            </a:r>
          </a:p>
        </p:txBody>
      </p:sp>
      <p:sp>
        <p:nvSpPr>
          <p:cNvPr id="6" name="Foliennummernplatzhalter 5"/>
          <p:cNvSpPr>
            <a:spLocks noGrp="1"/>
          </p:cNvSpPr>
          <p:nvPr>
            <p:ph type="sldNum" sz="quarter" idx="12"/>
          </p:nvPr>
        </p:nvSpPr>
        <p:spPr/>
        <p:txBody>
          <a:bodyPr/>
          <a:lstStyle/>
          <a:p>
            <a:r>
              <a:rPr lang="de-CH" dirty="0"/>
              <a:t>Seite </a:t>
            </a:r>
            <a:fld id="{E9DDE316-F9FF-4C48-92B0-FF77709BEAF6}" type="slidenum">
              <a:rPr lang="de-CH"/>
              <a:pPr/>
              <a:t>2</a:t>
            </a:fld>
            <a:endParaRPr lang="de-CH" dirty="0"/>
          </a:p>
        </p:txBody>
      </p:sp>
      <p:sp>
        <p:nvSpPr>
          <p:cNvPr id="6146" name="Rectangle 2"/>
          <p:cNvSpPr>
            <a:spLocks noGrp="1" noChangeArrowheads="1"/>
          </p:cNvSpPr>
          <p:nvPr>
            <p:ph type="title"/>
          </p:nvPr>
        </p:nvSpPr>
        <p:spPr/>
        <p:txBody>
          <a:bodyPr/>
          <a:lstStyle/>
          <a:p>
            <a:r>
              <a:rPr lang="de-CH" dirty="0"/>
              <a:t>Table of Contents</a:t>
            </a:r>
          </a:p>
        </p:txBody>
      </p:sp>
      <p:sp>
        <p:nvSpPr>
          <p:cNvPr id="6147" name="Rectangle 3"/>
          <p:cNvSpPr>
            <a:spLocks noGrp="1" noChangeArrowheads="1"/>
          </p:cNvSpPr>
          <p:nvPr>
            <p:ph type="body" idx="1"/>
          </p:nvPr>
        </p:nvSpPr>
        <p:spPr/>
        <p:txBody>
          <a:bodyPr/>
          <a:lstStyle/>
          <a:p>
            <a:pPr marL="341630" indent="-341630">
              <a:buFont typeface="Calibri" panose="020B0604020202020204" pitchFamily="34" charset="0"/>
              <a:buChar char="-"/>
            </a:pPr>
            <a:r>
              <a:rPr lang="de-CH" dirty="0"/>
              <a:t>Problemsetting</a:t>
            </a:r>
            <a:endParaRPr lang="de-DE" dirty="0"/>
          </a:p>
          <a:p>
            <a:pPr marL="341630" indent="-341630">
              <a:buFont typeface="Calibri" panose="020B0604020202020204" pitchFamily="34" charset="0"/>
              <a:buChar char="-"/>
            </a:pPr>
            <a:r>
              <a:rPr lang="de-CH" dirty="0">
                <a:ea typeface="ＭＳ Ｐゴシック"/>
              </a:rPr>
              <a:t>Baseline Models</a:t>
            </a:r>
          </a:p>
          <a:p>
            <a:pPr marL="341630" indent="-341630">
              <a:buFont typeface="Calibri" panose="020B0604020202020204" pitchFamily="34" charset="0"/>
              <a:buChar char="-"/>
            </a:pPr>
            <a:r>
              <a:rPr lang="de-CH" dirty="0">
                <a:ea typeface="ＭＳ Ｐゴシック"/>
              </a:rPr>
              <a:t>Using GAAM/LAAM in GPT2</a:t>
            </a:r>
          </a:p>
          <a:p>
            <a:pPr marL="341630" indent="-341630">
              <a:buFont typeface="Calibri" panose="020B0604020202020204" pitchFamily="34" charset="0"/>
              <a:buChar char="-"/>
            </a:pPr>
            <a:r>
              <a:rPr lang="de-CH" dirty="0">
                <a:ea typeface="ＭＳ Ｐゴシック"/>
              </a:rPr>
              <a:t>Proprietary Gaussian/Laplacian Attention Mechanisms</a:t>
            </a:r>
          </a:p>
          <a:p>
            <a:pPr marL="341630" indent="-341630">
              <a:buFont typeface="Calibri" panose="020B0604020202020204" pitchFamily="34" charset="0"/>
              <a:buChar char="-"/>
            </a:pPr>
            <a:endParaRPr lang="de-CH" dirty="0">
              <a:ea typeface="ＭＳ Ｐゴシック"/>
            </a:endParaRPr>
          </a:p>
          <a:p>
            <a:pPr marL="341630" indent="-341630">
              <a:buFont typeface="Calibri" panose="020B0604020202020204" pitchFamily="34" charset="0"/>
              <a:buChar char="-"/>
            </a:pPr>
            <a:endParaRPr lang="de-CH" dirty="0">
              <a:ea typeface="ＭＳ Ｐゴシック"/>
            </a:endParaRPr>
          </a:p>
          <a:p>
            <a:pPr marL="342265" lvl="1" indent="0">
              <a:buNone/>
            </a:pPr>
            <a:endParaRPr lang="de-CH" dirty="0">
              <a:ea typeface="ＭＳ Ｐゴシック"/>
            </a:endParaRPr>
          </a:p>
          <a:p>
            <a:pPr marL="341630" indent="-341630">
              <a:buFont typeface="Courier New" panose="020B0604020202020204" pitchFamily="34" charset="0"/>
              <a:buChar char="o"/>
            </a:pPr>
            <a:endParaRPr lang="de-CH" dirty="0">
              <a:ea typeface="ＭＳ Ｐゴシック"/>
            </a:endParaRPr>
          </a:p>
        </p:txBody>
      </p:sp>
      <p:sp>
        <p:nvSpPr>
          <p:cNvPr id="2" name="Textfeld 1">
            <a:extLst>
              <a:ext uri="{FF2B5EF4-FFF2-40B4-BE49-F238E27FC236}">
                <a16:creationId xmlns:a16="http://schemas.microsoft.com/office/drawing/2014/main" id="{ADF2B010-9864-3FA4-AAE4-3BE50AFB5195}"/>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de-CH" dirty="0"/>
              <a:t>Approach 2: Two-Model Architecture</a:t>
            </a:r>
          </a:p>
        </p:txBody>
      </p:sp>
      <p:sp>
        <p:nvSpPr>
          <p:cNvPr id="7171" name="Rectangle 3"/>
          <p:cNvSpPr>
            <a:spLocks noGrp="1" noChangeArrowheads="1"/>
          </p:cNvSpPr>
          <p:nvPr>
            <p:ph type="body" idx="1"/>
          </p:nvPr>
        </p:nvSpPr>
        <p:spPr/>
        <p:txBody>
          <a:bodyPr/>
          <a:lstStyle/>
          <a:p>
            <a:pPr marL="341630" indent="-341630">
              <a:buFont typeface="Calibri" panose="020B0604020202020204" pitchFamily="34" charset="0"/>
              <a:buChar char="-"/>
            </a:pPr>
            <a:r>
              <a:rPr lang="de-CH" b="1" dirty="0"/>
              <a:t>Approach</a:t>
            </a:r>
            <a:r>
              <a:rPr lang="de-CH" dirty="0"/>
              <a:t>: </a:t>
            </a:r>
            <a:r>
              <a:rPr lang="de-CH" dirty="0">
                <a:ea typeface="ＭＳ Ｐゴシック"/>
                <a:cs typeface="+mn-lt"/>
              </a:rPr>
              <a:t>Extract intermediate outputs from GPT2, convert to tensor and build a classifier that uses</a:t>
            </a:r>
            <a:br>
              <a:rPr lang="de-CH" dirty="0">
                <a:ea typeface="ＭＳ Ｐゴシック"/>
                <a:cs typeface="+mn-lt"/>
              </a:rPr>
            </a:br>
            <a:r>
              <a:rPr lang="de-CH" dirty="0">
                <a:ea typeface="ＭＳ Ｐゴシック"/>
                <a:cs typeface="+mn-lt"/>
              </a:rPr>
              <a:t>GAAM &gt; Conv2d &gt; Conv2d &gt; Linear Layer</a:t>
            </a:r>
            <a:endParaRPr lang="de-CH" dirty="0">
              <a:ea typeface="ＭＳ Ｐゴシック"/>
            </a:endParaRPr>
          </a:p>
          <a:p>
            <a:pPr marL="285750" indent="-285750">
              <a:buFont typeface="Calibri" panose="020B0604020202020204" pitchFamily="34" charset="0"/>
              <a:buChar char="-"/>
            </a:pPr>
            <a:r>
              <a:rPr lang="de-DE" b="1" dirty="0">
                <a:ea typeface="ＭＳ Ｐゴシック"/>
              </a:rPr>
              <a:t>Training</a:t>
            </a:r>
            <a:r>
              <a:rPr lang="de-DE" dirty="0">
                <a:ea typeface="ＭＳ Ｐゴシック"/>
              </a:rPr>
              <a:t>: 100 epochs on 1% of the dataset</a:t>
            </a:r>
          </a:p>
          <a:p>
            <a:pPr marL="341630" indent="-341630">
              <a:buFont typeface="Calibri" panose="020B0604020202020204" pitchFamily="34" charset="0"/>
              <a:buChar char="-"/>
            </a:pPr>
            <a:endParaRPr lang="de-DE" dirty="0">
              <a:ea typeface="ＭＳ Ｐゴシック"/>
            </a:endParaRPr>
          </a:p>
          <a:p>
            <a:pPr marL="341630" indent="-341630">
              <a:buFont typeface="Calibri" panose="020B0604020202020204" pitchFamily="34" charset="0"/>
              <a:buChar char="-"/>
            </a:pPr>
            <a:endParaRPr lang="de-DE" dirty="0">
              <a:ea typeface="ＭＳ Ｐゴシック"/>
            </a:endParaRPr>
          </a:p>
          <a:p>
            <a:pPr marL="341630" indent="-341630">
              <a:buFont typeface="Calibri" panose="020B0604020202020204" pitchFamily="34" charset="0"/>
              <a:buChar char="-"/>
            </a:pPr>
            <a:endParaRPr lang="de-DE" dirty="0">
              <a:ea typeface="ＭＳ Ｐゴシック"/>
            </a:endParaRPr>
          </a:p>
          <a:p>
            <a:pPr marL="341630" indent="-341630">
              <a:buFont typeface="Calibri" panose="020B0604020202020204" pitchFamily="34" charset="0"/>
              <a:buChar char="-"/>
            </a:pPr>
            <a:endParaRPr lang="de-DE" dirty="0">
              <a:ea typeface="ＭＳ Ｐゴシック"/>
            </a:endParaRPr>
          </a:p>
          <a:p>
            <a:pPr marL="341630" indent="-341630">
              <a:buFont typeface="Calibri" panose="020B0604020202020204" pitchFamily="34" charset="0"/>
              <a:buChar char="-"/>
            </a:pPr>
            <a:endParaRPr lang="de-DE" dirty="0">
              <a:ea typeface="ＭＳ Ｐゴシック"/>
            </a:endParaRPr>
          </a:p>
          <a:p>
            <a:pPr marL="341630" indent="-341630">
              <a:buFont typeface="Calibri" panose="020B0604020202020204" pitchFamily="34" charset="0"/>
              <a:buChar char="-"/>
            </a:pPr>
            <a:endParaRPr lang="de-DE" dirty="0">
              <a:ea typeface="ＭＳ Ｐゴシック"/>
            </a:endParaRPr>
          </a:p>
          <a:p>
            <a:pPr marL="341630" indent="-341630">
              <a:buFont typeface="Calibri" panose="020B0604020202020204" pitchFamily="34" charset="0"/>
              <a:buChar char="-"/>
            </a:pPr>
            <a:endParaRPr lang="de-DE" dirty="0">
              <a:ea typeface="ＭＳ Ｐゴシック"/>
            </a:endParaRPr>
          </a:p>
          <a:p>
            <a:pPr marL="341630" indent="-341630">
              <a:buFont typeface="Calibri" panose="020B0604020202020204" pitchFamily="34" charset="0"/>
              <a:buChar char="-"/>
            </a:pPr>
            <a:endParaRPr lang="de-DE" dirty="0">
              <a:ea typeface="ＭＳ Ｐゴシック"/>
            </a:endParaRPr>
          </a:p>
          <a:p>
            <a:pPr marL="285750" indent="-285750">
              <a:buFont typeface="Calibri" panose="020B0604020202020204" pitchFamily="34" charset="0"/>
              <a:buChar char="-"/>
            </a:pPr>
            <a:r>
              <a:rPr lang="de-DE" b="1" dirty="0">
                <a:ea typeface="ＭＳ Ｐゴシック"/>
              </a:rPr>
              <a:t>Conclusion</a:t>
            </a:r>
            <a:r>
              <a:rPr lang="de-DE" dirty="0">
                <a:ea typeface="ＭＳ Ｐゴシック"/>
              </a:rPr>
              <a:t>: Predicts label 3 most of the time, but training for more epochs could improve the results</a:t>
            </a:r>
          </a:p>
        </p:txBody>
      </p:sp>
      <p:sp>
        <p:nvSpPr>
          <p:cNvPr id="4" name="Datumsplatzhalter 3"/>
          <p:cNvSpPr>
            <a:spLocks noGrp="1"/>
          </p:cNvSpPr>
          <p:nvPr>
            <p:ph type="dt" sz="half" idx="10"/>
          </p:nvPr>
        </p:nvSpPr>
        <p:spPr/>
        <p:txBody>
          <a:bodyPr/>
          <a:lstStyle/>
          <a:p>
            <a:fld id="{6776221C-B0F6-9744-AFE0-7931FDD0A12D}" type="datetime1">
              <a:rPr lang="de-CH" smtClean="0"/>
              <a:t>17.05.24</a:t>
            </a:fld>
            <a:endParaRPr lang="de-CH" dirty="0"/>
          </a:p>
        </p:txBody>
      </p:sp>
      <p:sp>
        <p:nvSpPr>
          <p:cNvPr id="5" name="Fußzeilenplatzhalter 4"/>
          <p:cNvSpPr>
            <a:spLocks noGrp="1"/>
          </p:cNvSpPr>
          <p:nvPr>
            <p:ph type="ftr" sz="quarter" idx="11"/>
          </p:nvPr>
        </p:nvSpPr>
        <p:spPr/>
        <p:txBody>
          <a:bodyPr/>
          <a:lstStyle/>
          <a:p>
            <a:r>
              <a:rPr lang="de-CH" dirty="0"/>
              <a:t>Simon Klaassen, Dario Küffer, Samuel Wallace</a:t>
            </a:r>
          </a:p>
        </p:txBody>
      </p:sp>
      <p:sp>
        <p:nvSpPr>
          <p:cNvPr id="6" name="Foliennummernplatzhalter 5"/>
          <p:cNvSpPr>
            <a:spLocks noGrp="1"/>
          </p:cNvSpPr>
          <p:nvPr>
            <p:ph type="sldNum" sz="quarter" idx="12"/>
          </p:nvPr>
        </p:nvSpPr>
        <p:spPr/>
        <p:txBody>
          <a:bodyPr/>
          <a:lstStyle/>
          <a:p>
            <a:r>
              <a:rPr lang="de-CH" dirty="0"/>
              <a:t>Seite </a:t>
            </a:r>
            <a:fld id="{5FE53467-384A-8A48-BFCB-FC70BCC81C81}" type="slidenum">
              <a:rPr lang="de-CH" smtClean="0"/>
              <a:pPr/>
              <a:t>20</a:t>
            </a:fld>
            <a:endParaRPr lang="de-CH" dirty="0"/>
          </a:p>
        </p:txBody>
      </p:sp>
      <p:sp>
        <p:nvSpPr>
          <p:cNvPr id="2" name="Textfeld 1">
            <a:extLst>
              <a:ext uri="{FF2B5EF4-FFF2-40B4-BE49-F238E27FC236}">
                <a16:creationId xmlns:a16="http://schemas.microsoft.com/office/drawing/2014/main" id="{F4F0F606-5ED9-EE3B-D19E-481DCCF13E61}"/>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
        <p:nvSpPr>
          <p:cNvPr id="11" name="Textfeld 10">
            <a:extLst>
              <a:ext uri="{FF2B5EF4-FFF2-40B4-BE49-F238E27FC236}">
                <a16:creationId xmlns:a16="http://schemas.microsoft.com/office/drawing/2014/main" id="{4C301DA7-2A1C-C5AC-62E8-912945B09734}"/>
              </a:ext>
            </a:extLst>
          </p:cNvPr>
          <p:cNvSpPr txBox="1"/>
          <p:nvPr/>
        </p:nvSpPr>
        <p:spPr>
          <a:xfrm>
            <a:off x="1299574" y="5723679"/>
            <a:ext cx="488454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100" dirty="0">
                <a:solidFill>
                  <a:srgbClr val="7F7F7F"/>
                </a:solidFill>
                <a:latin typeface="Arial"/>
                <a:ea typeface="ＭＳ Ｐゴシック"/>
                <a:cs typeface="Arial"/>
              </a:rPr>
              <a:t>Images from notebook </a:t>
            </a:r>
            <a:r>
              <a:rPr lang="de-DE" sz="1100" i="1" dirty="0">
                <a:solidFill>
                  <a:srgbClr val="7F7F7F"/>
                </a:solidFill>
                <a:latin typeface="Arial"/>
                <a:ea typeface="ＭＳ Ｐゴシック"/>
                <a:cs typeface="Arial"/>
              </a:rPr>
              <a:t>"07-two-model-architecture.ipynb"</a:t>
            </a:r>
            <a:endParaRPr lang="de-DE" i="1" dirty="0">
              <a:latin typeface="Arial"/>
              <a:ea typeface="ＭＳ Ｐゴシック"/>
              <a:cs typeface="Arial"/>
            </a:endParaRPr>
          </a:p>
        </p:txBody>
      </p:sp>
      <p:pic>
        <p:nvPicPr>
          <p:cNvPr id="7" name="Grafik 6" descr="Ein Bild, das Text, Screenshot, Rechteck, Diagramm enthält.&#10;&#10;Beschreibung automatisch generiert.">
            <a:extLst>
              <a:ext uri="{FF2B5EF4-FFF2-40B4-BE49-F238E27FC236}">
                <a16:creationId xmlns:a16="http://schemas.microsoft.com/office/drawing/2014/main" id="{61070F94-6229-AFCD-0AB3-70B2B15770AB}"/>
              </a:ext>
            </a:extLst>
          </p:cNvPr>
          <p:cNvPicPr>
            <a:picLocks noChangeAspect="1"/>
          </p:cNvPicPr>
          <p:nvPr/>
        </p:nvPicPr>
        <p:blipFill>
          <a:blip r:embed="rId2"/>
          <a:stretch>
            <a:fillRect/>
          </a:stretch>
        </p:blipFill>
        <p:spPr>
          <a:xfrm>
            <a:off x="4796152" y="3296166"/>
            <a:ext cx="3010068" cy="2372093"/>
          </a:xfrm>
          <a:prstGeom prst="rect">
            <a:avLst/>
          </a:prstGeom>
        </p:spPr>
      </p:pic>
      <p:pic>
        <p:nvPicPr>
          <p:cNvPr id="9" name="Grafik 8" descr="Ein Bild, das Text, Diagramm, Reihe, Screenshot enthält.&#10;&#10;Beschreibung automatisch generiert.">
            <a:extLst>
              <a:ext uri="{FF2B5EF4-FFF2-40B4-BE49-F238E27FC236}">
                <a16:creationId xmlns:a16="http://schemas.microsoft.com/office/drawing/2014/main" id="{9CBE189D-4807-174A-82D1-9C1145868898}"/>
              </a:ext>
            </a:extLst>
          </p:cNvPr>
          <p:cNvPicPr>
            <a:picLocks noChangeAspect="1"/>
          </p:cNvPicPr>
          <p:nvPr/>
        </p:nvPicPr>
        <p:blipFill>
          <a:blip r:embed="rId3"/>
          <a:stretch>
            <a:fillRect/>
          </a:stretch>
        </p:blipFill>
        <p:spPr>
          <a:xfrm>
            <a:off x="1300852" y="3306621"/>
            <a:ext cx="2990349" cy="2366579"/>
          </a:xfrm>
          <a:prstGeom prst="rect">
            <a:avLst/>
          </a:prstGeom>
        </p:spPr>
      </p:pic>
    </p:spTree>
    <p:extLst>
      <p:ext uri="{BB962C8B-B14F-4D97-AF65-F5344CB8AC3E}">
        <p14:creationId xmlns:p14="http://schemas.microsoft.com/office/powerpoint/2010/main" val="4243227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de-CH" dirty="0"/>
              <a:t>Proprietary Gaussian/Laplacian Attention Mechanisms</a:t>
            </a:r>
          </a:p>
        </p:txBody>
      </p:sp>
      <p:sp>
        <p:nvSpPr>
          <p:cNvPr id="2" name="Textfeld 1">
            <a:extLst>
              <a:ext uri="{FF2B5EF4-FFF2-40B4-BE49-F238E27FC236}">
                <a16:creationId xmlns:a16="http://schemas.microsoft.com/office/drawing/2014/main" id="{0B2966EA-F95E-6CAD-9787-FD90A1F48C75}"/>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Tree>
    <p:extLst>
      <p:ext uri="{BB962C8B-B14F-4D97-AF65-F5344CB8AC3E}">
        <p14:creationId xmlns:p14="http://schemas.microsoft.com/office/powerpoint/2010/main" val="3787701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de-CH" dirty="0"/>
              <a:t>Two-Model Architecture with our own Gaussian/Laplacian Attention Mechanism (1)</a:t>
            </a:r>
            <a:endParaRPr lang="de-CH" b="0" dirty="0">
              <a:solidFill>
                <a:srgbClr val="000000"/>
              </a:solidFill>
            </a:endParaRPr>
          </a:p>
        </p:txBody>
      </p:sp>
      <p:sp>
        <p:nvSpPr>
          <p:cNvPr id="7171" name="Rectangle 3"/>
          <p:cNvSpPr>
            <a:spLocks noGrp="1" noChangeArrowheads="1"/>
          </p:cNvSpPr>
          <p:nvPr>
            <p:ph type="body" idx="1"/>
          </p:nvPr>
        </p:nvSpPr>
        <p:spPr/>
        <p:txBody>
          <a:bodyPr/>
          <a:lstStyle/>
          <a:p>
            <a:pPr marL="341630" indent="-341630">
              <a:buFont typeface="Calibri,Sans-Serif"/>
              <a:buChar char="-"/>
            </a:pPr>
            <a:r>
              <a:rPr lang="de-CH" b="1" dirty="0"/>
              <a:t>Approach</a:t>
            </a:r>
            <a:r>
              <a:rPr lang="de-CH" dirty="0"/>
              <a:t>: Instead of using the code from the researcher, we implement our own Gaussian/Laplacian attention mechanism</a:t>
            </a:r>
          </a:p>
          <a:p>
            <a:pPr marL="341630" indent="-341630">
              <a:buFont typeface="Calibri,Sans-Serif"/>
              <a:buChar char="-"/>
            </a:pPr>
            <a:r>
              <a:rPr lang="de-DE" b="1" dirty="0"/>
              <a:t>Training</a:t>
            </a:r>
            <a:r>
              <a:rPr lang="de-DE" dirty="0"/>
              <a:t>: 100 epochs on 1% of the dataset</a:t>
            </a:r>
          </a:p>
          <a:p>
            <a:pPr marL="341630" indent="-341630">
              <a:buFont typeface="Calibri,Sans-Serif"/>
              <a:buChar char="-"/>
            </a:pPr>
            <a:endParaRPr lang="de-DE" dirty="0"/>
          </a:p>
          <a:p>
            <a:pPr marL="341630" indent="-341630">
              <a:buFont typeface="Calibri,Sans-Serif"/>
              <a:buChar char="-"/>
            </a:pPr>
            <a:endParaRPr lang="de-DE" dirty="0"/>
          </a:p>
          <a:p>
            <a:pPr marL="341630" indent="-341630">
              <a:buFont typeface="Calibri,Sans-Serif"/>
              <a:buChar char="-"/>
            </a:pPr>
            <a:endParaRPr lang="de-DE" dirty="0"/>
          </a:p>
          <a:p>
            <a:pPr marL="341630" indent="-341630">
              <a:buFont typeface="Calibri,Sans-Serif"/>
              <a:buChar char="-"/>
            </a:pPr>
            <a:endParaRPr lang="de-DE" dirty="0"/>
          </a:p>
          <a:p>
            <a:pPr marL="341630" indent="-341630">
              <a:buFont typeface="Calibri,Sans-Serif"/>
              <a:buChar char="-"/>
            </a:pPr>
            <a:endParaRPr lang="de-DE" dirty="0"/>
          </a:p>
          <a:p>
            <a:pPr marL="341630" indent="-341630">
              <a:buFont typeface="Arial"/>
              <a:buChar char="–"/>
            </a:pPr>
            <a:r>
              <a:rPr lang="de-DE" b="1" dirty="0"/>
              <a:t>Conclusion</a:t>
            </a:r>
            <a:r>
              <a:rPr lang="de-DE" dirty="0"/>
              <a:t>: Both models are able to predict the labels on the training dataset with 100% accuracy, but the model overfits.</a:t>
            </a:r>
          </a:p>
          <a:p>
            <a:pPr marL="285750" indent="-285750">
              <a:buFont typeface="Calibri,Sans-Serif"/>
              <a:buChar char="-"/>
            </a:pPr>
            <a:endParaRPr lang="de-DE" dirty="0"/>
          </a:p>
        </p:txBody>
      </p:sp>
      <p:sp>
        <p:nvSpPr>
          <p:cNvPr id="4" name="Datumsplatzhalter 3"/>
          <p:cNvSpPr>
            <a:spLocks noGrp="1"/>
          </p:cNvSpPr>
          <p:nvPr>
            <p:ph type="dt" sz="half" idx="10"/>
          </p:nvPr>
        </p:nvSpPr>
        <p:spPr/>
        <p:txBody>
          <a:bodyPr/>
          <a:lstStyle/>
          <a:p>
            <a:fld id="{6776221C-B0F6-9744-AFE0-7931FDD0A12D}" type="datetime1">
              <a:rPr lang="de-CH" smtClean="0"/>
              <a:t>17.05.24</a:t>
            </a:fld>
            <a:endParaRPr lang="de-CH" dirty="0"/>
          </a:p>
        </p:txBody>
      </p:sp>
      <p:sp>
        <p:nvSpPr>
          <p:cNvPr id="5" name="Fußzeilenplatzhalter 4"/>
          <p:cNvSpPr>
            <a:spLocks noGrp="1"/>
          </p:cNvSpPr>
          <p:nvPr>
            <p:ph type="ftr" sz="quarter" idx="11"/>
          </p:nvPr>
        </p:nvSpPr>
        <p:spPr/>
        <p:txBody>
          <a:bodyPr/>
          <a:lstStyle/>
          <a:p>
            <a:r>
              <a:rPr lang="de-CH" dirty="0"/>
              <a:t>Simon Klaassen, Dario Küffer, Samuel Wallace</a:t>
            </a:r>
          </a:p>
        </p:txBody>
      </p:sp>
      <p:sp>
        <p:nvSpPr>
          <p:cNvPr id="6" name="Foliennummernplatzhalter 5"/>
          <p:cNvSpPr>
            <a:spLocks noGrp="1"/>
          </p:cNvSpPr>
          <p:nvPr>
            <p:ph type="sldNum" sz="quarter" idx="12"/>
          </p:nvPr>
        </p:nvSpPr>
        <p:spPr/>
        <p:txBody>
          <a:bodyPr/>
          <a:lstStyle/>
          <a:p>
            <a:r>
              <a:rPr lang="de-CH" dirty="0"/>
              <a:t>Seite </a:t>
            </a:r>
            <a:fld id="{5FE53467-384A-8A48-BFCB-FC70BCC81C81}" type="slidenum">
              <a:rPr lang="de-CH" smtClean="0"/>
              <a:pPr/>
              <a:t>22</a:t>
            </a:fld>
            <a:endParaRPr lang="de-CH" dirty="0"/>
          </a:p>
        </p:txBody>
      </p:sp>
      <p:sp>
        <p:nvSpPr>
          <p:cNvPr id="2" name="Textfeld 1">
            <a:extLst>
              <a:ext uri="{FF2B5EF4-FFF2-40B4-BE49-F238E27FC236}">
                <a16:creationId xmlns:a16="http://schemas.microsoft.com/office/drawing/2014/main" id="{F4F0F606-5ED9-EE3B-D19E-481DCCF13E61}"/>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
        <p:nvSpPr>
          <p:cNvPr id="10" name="Textfeld 9">
            <a:extLst>
              <a:ext uri="{FF2B5EF4-FFF2-40B4-BE49-F238E27FC236}">
                <a16:creationId xmlns:a16="http://schemas.microsoft.com/office/drawing/2014/main" id="{BE1DE5D0-AE4D-62E3-6198-B9DB00104898}"/>
              </a:ext>
            </a:extLst>
          </p:cNvPr>
          <p:cNvSpPr txBox="1"/>
          <p:nvPr/>
        </p:nvSpPr>
        <p:spPr>
          <a:xfrm>
            <a:off x="1132928" y="4542585"/>
            <a:ext cx="57466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100" dirty="0">
                <a:solidFill>
                  <a:srgbClr val="7F7F7F"/>
                </a:solidFill>
                <a:latin typeface="Arial"/>
                <a:ea typeface="ＭＳ Ｐゴシック"/>
                <a:cs typeface="Arial"/>
              </a:rPr>
              <a:t>Results from notebook</a:t>
            </a:r>
            <a:r>
              <a:rPr lang="de-DE" sz="1100" i="1" dirty="0">
                <a:solidFill>
                  <a:srgbClr val="7F7F7F"/>
                </a:solidFill>
                <a:latin typeface="Arial"/>
                <a:ea typeface="ＭＳ Ｐゴシック"/>
                <a:cs typeface="Arial"/>
              </a:rPr>
              <a:t> "08-two-model-architecture-with-proprietary-att-mechanism.ipynb"</a:t>
            </a:r>
            <a:endParaRPr lang="de-DE" i="1" dirty="0">
              <a:latin typeface="Arial"/>
              <a:ea typeface="ＭＳ Ｐゴシック"/>
              <a:cs typeface="Arial"/>
            </a:endParaRPr>
          </a:p>
        </p:txBody>
      </p:sp>
      <p:graphicFrame>
        <p:nvGraphicFramePr>
          <p:cNvPr id="12" name="Tabelle 11">
            <a:extLst>
              <a:ext uri="{FF2B5EF4-FFF2-40B4-BE49-F238E27FC236}">
                <a16:creationId xmlns:a16="http://schemas.microsoft.com/office/drawing/2014/main" id="{2EF057D4-92B6-6B81-161F-506756C95714}"/>
              </a:ext>
            </a:extLst>
          </p:cNvPr>
          <p:cNvGraphicFramePr>
            <a:graphicFrameLocks noGrp="1"/>
          </p:cNvGraphicFramePr>
          <p:nvPr>
            <p:extLst>
              <p:ext uri="{D42A27DB-BD31-4B8C-83A1-F6EECF244321}">
                <p14:modId xmlns:p14="http://schemas.microsoft.com/office/powerpoint/2010/main" val="1700182450"/>
              </p:ext>
            </p:extLst>
          </p:nvPr>
        </p:nvGraphicFramePr>
        <p:xfrm>
          <a:off x="1206458" y="3252313"/>
          <a:ext cx="6585634" cy="1225774"/>
        </p:xfrm>
        <a:graphic>
          <a:graphicData uri="http://schemas.openxmlformats.org/drawingml/2006/table">
            <a:tbl>
              <a:tblPr firstRow="1" bandRow="1">
                <a:tableStyleId>{5C22544A-7EE6-4342-B048-85BDC9FD1C3A}</a:tableStyleId>
              </a:tblPr>
              <a:tblGrid>
                <a:gridCol w="2249713">
                  <a:extLst>
                    <a:ext uri="{9D8B030D-6E8A-4147-A177-3AD203B41FA5}">
                      <a16:colId xmlns:a16="http://schemas.microsoft.com/office/drawing/2014/main" val="40700974"/>
                    </a:ext>
                  </a:extLst>
                </a:gridCol>
                <a:gridCol w="2201333">
                  <a:extLst>
                    <a:ext uri="{9D8B030D-6E8A-4147-A177-3AD203B41FA5}">
                      <a16:colId xmlns:a16="http://schemas.microsoft.com/office/drawing/2014/main" val="2095062105"/>
                    </a:ext>
                  </a:extLst>
                </a:gridCol>
                <a:gridCol w="2134588">
                  <a:extLst>
                    <a:ext uri="{9D8B030D-6E8A-4147-A177-3AD203B41FA5}">
                      <a16:colId xmlns:a16="http://schemas.microsoft.com/office/drawing/2014/main" val="4203376200"/>
                    </a:ext>
                  </a:extLst>
                </a:gridCol>
              </a:tblGrid>
              <a:tr h="484094">
                <a:tc>
                  <a:txBody>
                    <a:bodyPr/>
                    <a:lstStyle/>
                    <a:p>
                      <a:pPr lvl="0">
                        <a:buNone/>
                      </a:pPr>
                      <a:r>
                        <a:rPr lang="de-DE" sz="1400" dirty="0"/>
                        <a:t>Model</a:t>
                      </a:r>
                      <a:endParaRPr lang="de-DE" dirty="0"/>
                    </a:p>
                  </a:txBody>
                  <a:tcPr/>
                </a:tc>
                <a:tc>
                  <a:txBody>
                    <a:bodyPr/>
                    <a:lstStyle/>
                    <a:p>
                      <a:pPr lvl="0">
                        <a:buNone/>
                      </a:pPr>
                      <a:r>
                        <a:rPr lang="de-DE" sz="1400" dirty="0"/>
                        <a:t>Accuracy Train Data</a:t>
                      </a:r>
                      <a:endParaRPr lang="de-DE" dirty="0"/>
                    </a:p>
                  </a:txBody>
                  <a:tcPr/>
                </a:tc>
                <a:tc>
                  <a:txBody>
                    <a:bodyPr/>
                    <a:lstStyle/>
                    <a:p>
                      <a:r>
                        <a:rPr lang="de-DE" sz="1400" dirty="0"/>
                        <a:t>Accuracy Test Data</a:t>
                      </a:r>
                    </a:p>
                  </a:txBody>
                  <a:tcPr/>
                </a:tc>
                <a:extLst>
                  <a:ext uri="{0D108BD9-81ED-4DB2-BD59-A6C34878D82A}">
                    <a16:rowId xmlns:a16="http://schemas.microsoft.com/office/drawing/2014/main" val="3059753221"/>
                  </a:ext>
                </a:extLst>
              </a:tr>
              <a:tr h="370840">
                <a:tc>
                  <a:txBody>
                    <a:bodyPr/>
                    <a:lstStyle/>
                    <a:p>
                      <a:r>
                        <a:rPr lang="de-DE" sz="1400" dirty="0"/>
                        <a:t>Gaussian</a:t>
                      </a:r>
                    </a:p>
                  </a:txBody>
                  <a:tcPr/>
                </a:tc>
                <a:tc>
                  <a:txBody>
                    <a:bodyPr/>
                    <a:lstStyle/>
                    <a:p>
                      <a:pPr lvl="0">
                        <a:buNone/>
                      </a:pPr>
                      <a:r>
                        <a:rPr lang="de-DE" sz="1400" dirty="0"/>
                        <a:t>100%</a:t>
                      </a:r>
                      <a:endParaRPr lang="de-DE" dirty="0"/>
                    </a:p>
                  </a:txBody>
                  <a:tcPr/>
                </a:tc>
                <a:tc>
                  <a:txBody>
                    <a:bodyPr/>
                    <a:lstStyle/>
                    <a:p>
                      <a:pPr lvl="0">
                        <a:buNone/>
                      </a:pPr>
                      <a:r>
                        <a:rPr lang="de-DE" sz="1400" b="0" i="0" u="none" strike="noStrike" baseline="0" noProof="0" dirty="0">
                          <a:solidFill>
                            <a:srgbClr val="000000"/>
                          </a:solidFill>
                          <a:latin typeface="Arial"/>
                        </a:rPr>
                        <a:t>31.58%</a:t>
                      </a:r>
                      <a:endParaRPr lang="de-DE" dirty="0"/>
                    </a:p>
                  </a:txBody>
                  <a:tcPr/>
                </a:tc>
                <a:extLst>
                  <a:ext uri="{0D108BD9-81ED-4DB2-BD59-A6C34878D82A}">
                    <a16:rowId xmlns:a16="http://schemas.microsoft.com/office/drawing/2014/main" val="3594615627"/>
                  </a:ext>
                </a:extLst>
              </a:tr>
              <a:tr h="370840">
                <a:tc>
                  <a:txBody>
                    <a:bodyPr/>
                    <a:lstStyle/>
                    <a:p>
                      <a:pPr lvl="0">
                        <a:buNone/>
                      </a:pPr>
                      <a:r>
                        <a:rPr lang="de-DE" sz="1400" dirty="0">
                          <a:solidFill>
                            <a:schemeClr val="tx1"/>
                          </a:solidFill>
                        </a:rPr>
                        <a:t>Laplacian</a:t>
                      </a:r>
                    </a:p>
                  </a:txBody>
                  <a:tcPr/>
                </a:tc>
                <a:tc>
                  <a:txBody>
                    <a:bodyPr/>
                    <a:lstStyle/>
                    <a:p>
                      <a:pPr lvl="0">
                        <a:buNone/>
                      </a:pPr>
                      <a:r>
                        <a:rPr lang="de-DE" sz="1400" i="0" dirty="0">
                          <a:solidFill>
                            <a:schemeClr val="tx1"/>
                          </a:solidFill>
                        </a:rPr>
                        <a:t>100%</a:t>
                      </a:r>
                      <a:endParaRPr lang="de-DE" dirty="0"/>
                    </a:p>
                  </a:txBody>
                  <a:tcPr/>
                </a:tc>
                <a:tc>
                  <a:txBody>
                    <a:bodyPr/>
                    <a:lstStyle/>
                    <a:p>
                      <a:pPr lvl="0">
                        <a:buNone/>
                      </a:pPr>
                      <a:r>
                        <a:rPr lang="de-DE" sz="1400" b="0" i="0" u="none" strike="noStrike" baseline="0" noProof="0" dirty="0">
                          <a:solidFill>
                            <a:srgbClr val="000000"/>
                          </a:solidFill>
                          <a:latin typeface="Arial"/>
                        </a:rPr>
                        <a:t>23.68%</a:t>
                      </a:r>
                      <a:endParaRPr lang="de-DE" dirty="0"/>
                    </a:p>
                  </a:txBody>
                  <a:tcPr/>
                </a:tc>
                <a:extLst>
                  <a:ext uri="{0D108BD9-81ED-4DB2-BD59-A6C34878D82A}">
                    <a16:rowId xmlns:a16="http://schemas.microsoft.com/office/drawing/2014/main" val="71076809"/>
                  </a:ext>
                </a:extLst>
              </a:tr>
            </a:tbl>
          </a:graphicData>
        </a:graphic>
      </p:graphicFrame>
    </p:spTree>
    <p:extLst>
      <p:ext uri="{BB962C8B-B14F-4D97-AF65-F5344CB8AC3E}">
        <p14:creationId xmlns:p14="http://schemas.microsoft.com/office/powerpoint/2010/main" val="4136329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p:txBody>
          <a:bodyPr/>
          <a:lstStyle/>
          <a:p>
            <a:pPr marL="341630" indent="-341630">
              <a:buFont typeface="Calibri" panose="020B0604020202020204" pitchFamily="34" charset="0"/>
              <a:buChar char="-"/>
            </a:pPr>
            <a:r>
              <a:rPr lang="de-CH" b="1" dirty="0"/>
              <a:t>Approach</a:t>
            </a:r>
            <a:r>
              <a:rPr lang="de-CH" dirty="0"/>
              <a:t>: Instead of using the code from the researcher, we implement our own Gaussian/Laplacian attention mechanism</a:t>
            </a:r>
          </a:p>
          <a:p>
            <a:pPr marL="341630" indent="-341630">
              <a:buFont typeface="Calibri" panose="020B0604020202020204" pitchFamily="34" charset="0"/>
              <a:buChar char="-"/>
            </a:pPr>
            <a:r>
              <a:rPr lang="de-DE" b="1" dirty="0"/>
              <a:t>Training</a:t>
            </a:r>
            <a:r>
              <a:rPr lang="de-DE" dirty="0"/>
              <a:t>: 100 epochs on 1% of the dataset</a:t>
            </a:r>
          </a:p>
          <a:p>
            <a:pPr marL="341630" indent="-341630">
              <a:buFont typeface="Calibri"/>
              <a:buChar char="-"/>
            </a:pPr>
            <a:endParaRPr lang="de-DE" dirty="0"/>
          </a:p>
          <a:p>
            <a:pPr marL="341630" indent="-341630">
              <a:buFont typeface="Calibri"/>
              <a:buChar char="-"/>
            </a:pPr>
            <a:endParaRPr lang="de-DE" dirty="0"/>
          </a:p>
          <a:p>
            <a:pPr marL="341630" indent="-341630">
              <a:buFont typeface="Calibri"/>
              <a:buChar char="-"/>
            </a:pPr>
            <a:endParaRPr lang="de-DE" dirty="0"/>
          </a:p>
          <a:p>
            <a:pPr marL="341630" indent="-341630">
              <a:buFont typeface="Calibri"/>
              <a:buChar char="-"/>
            </a:pPr>
            <a:endParaRPr lang="de-DE" dirty="0"/>
          </a:p>
          <a:p>
            <a:pPr marL="341630" indent="-341630">
              <a:buFont typeface="Calibri"/>
              <a:buChar char="-"/>
            </a:pPr>
            <a:endParaRPr lang="de-DE" dirty="0"/>
          </a:p>
          <a:p>
            <a:pPr marL="341630" indent="-341630">
              <a:buFont typeface="Calibri"/>
              <a:buChar char="-"/>
            </a:pPr>
            <a:endParaRPr lang="de-DE" dirty="0"/>
          </a:p>
          <a:p>
            <a:pPr marL="341630" indent="-341630">
              <a:buFont typeface="Calibri"/>
              <a:buChar char="-"/>
            </a:pPr>
            <a:endParaRPr lang="de-DE" dirty="0"/>
          </a:p>
          <a:p>
            <a:pPr marL="341630" indent="-341630">
              <a:buFont typeface="Calibri"/>
              <a:buChar char="-"/>
            </a:pPr>
            <a:endParaRPr lang="de-DE" dirty="0"/>
          </a:p>
          <a:p>
            <a:pPr marL="341630" indent="-341630">
              <a:buFont typeface="Arial,Sans-Serif"/>
              <a:buChar char="–"/>
            </a:pPr>
            <a:r>
              <a:rPr lang="de-DE" b="1" dirty="0"/>
              <a:t>Conclusion</a:t>
            </a:r>
            <a:r>
              <a:rPr lang="de-DE" dirty="0"/>
              <a:t>: Strong tendency to predict label 2.</a:t>
            </a:r>
          </a:p>
          <a:p>
            <a:pPr marL="285750" indent="-285750">
              <a:buFont typeface="Calibri"/>
              <a:buChar char="-"/>
            </a:pPr>
            <a:endParaRPr lang="de-DE" dirty="0"/>
          </a:p>
        </p:txBody>
      </p:sp>
      <p:sp>
        <p:nvSpPr>
          <p:cNvPr id="7170" name="Rectangle 2"/>
          <p:cNvSpPr>
            <a:spLocks noGrp="1" noChangeArrowheads="1"/>
          </p:cNvSpPr>
          <p:nvPr>
            <p:ph type="title"/>
          </p:nvPr>
        </p:nvSpPr>
        <p:spPr/>
        <p:txBody>
          <a:bodyPr/>
          <a:lstStyle/>
          <a:p>
            <a:r>
              <a:rPr lang="de-CH" dirty="0"/>
              <a:t>Two-Model Architecture with our own Gaussian/Laplacian Attention Mechanism (2)</a:t>
            </a:r>
          </a:p>
        </p:txBody>
      </p:sp>
      <p:sp>
        <p:nvSpPr>
          <p:cNvPr id="4" name="Datumsplatzhalter 3"/>
          <p:cNvSpPr>
            <a:spLocks noGrp="1"/>
          </p:cNvSpPr>
          <p:nvPr>
            <p:ph type="dt" sz="half" idx="10"/>
          </p:nvPr>
        </p:nvSpPr>
        <p:spPr/>
        <p:txBody>
          <a:bodyPr/>
          <a:lstStyle/>
          <a:p>
            <a:fld id="{6776221C-B0F6-9744-AFE0-7931FDD0A12D}" type="datetime1">
              <a:rPr lang="de-CH" smtClean="0"/>
              <a:t>17.05.24</a:t>
            </a:fld>
            <a:endParaRPr lang="de-CH" dirty="0"/>
          </a:p>
        </p:txBody>
      </p:sp>
      <p:sp>
        <p:nvSpPr>
          <p:cNvPr id="5" name="Fußzeilenplatzhalter 4"/>
          <p:cNvSpPr>
            <a:spLocks noGrp="1"/>
          </p:cNvSpPr>
          <p:nvPr>
            <p:ph type="ftr" sz="quarter" idx="11"/>
          </p:nvPr>
        </p:nvSpPr>
        <p:spPr/>
        <p:txBody>
          <a:bodyPr/>
          <a:lstStyle/>
          <a:p>
            <a:r>
              <a:rPr lang="de-CH" dirty="0"/>
              <a:t>Simon Klaassen, Dario Küffer, Samuel Wallace</a:t>
            </a:r>
          </a:p>
        </p:txBody>
      </p:sp>
      <p:sp>
        <p:nvSpPr>
          <p:cNvPr id="6" name="Foliennummernplatzhalter 5"/>
          <p:cNvSpPr>
            <a:spLocks noGrp="1"/>
          </p:cNvSpPr>
          <p:nvPr>
            <p:ph type="sldNum" sz="quarter" idx="12"/>
          </p:nvPr>
        </p:nvSpPr>
        <p:spPr/>
        <p:txBody>
          <a:bodyPr/>
          <a:lstStyle/>
          <a:p>
            <a:r>
              <a:rPr lang="de-CH" dirty="0"/>
              <a:t>Seite </a:t>
            </a:r>
            <a:fld id="{5FE53467-384A-8A48-BFCB-FC70BCC81C81}" type="slidenum">
              <a:rPr lang="de-CH" smtClean="0"/>
              <a:pPr/>
              <a:t>23</a:t>
            </a:fld>
            <a:endParaRPr lang="de-CH" dirty="0"/>
          </a:p>
        </p:txBody>
      </p:sp>
      <p:sp>
        <p:nvSpPr>
          <p:cNvPr id="2" name="Textfeld 1">
            <a:extLst>
              <a:ext uri="{FF2B5EF4-FFF2-40B4-BE49-F238E27FC236}">
                <a16:creationId xmlns:a16="http://schemas.microsoft.com/office/drawing/2014/main" id="{F4F0F606-5ED9-EE3B-D19E-481DCCF13E61}"/>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pic>
        <p:nvPicPr>
          <p:cNvPr id="3" name="Grafik 2" descr="Ein Bild, das Text, Screenshot, Diagramm, Reihe enthält.&#10;&#10;Beschreibung automatisch generiert.">
            <a:extLst>
              <a:ext uri="{FF2B5EF4-FFF2-40B4-BE49-F238E27FC236}">
                <a16:creationId xmlns:a16="http://schemas.microsoft.com/office/drawing/2014/main" id="{504AA649-5EEE-DC48-F1A0-0BCF78327CAB}"/>
              </a:ext>
            </a:extLst>
          </p:cNvPr>
          <p:cNvPicPr>
            <a:picLocks noChangeAspect="1"/>
          </p:cNvPicPr>
          <p:nvPr/>
        </p:nvPicPr>
        <p:blipFill>
          <a:blip r:embed="rId2"/>
          <a:stretch>
            <a:fillRect/>
          </a:stretch>
        </p:blipFill>
        <p:spPr>
          <a:xfrm>
            <a:off x="925477" y="3267433"/>
            <a:ext cx="3007009" cy="2400301"/>
          </a:xfrm>
          <a:prstGeom prst="rect">
            <a:avLst/>
          </a:prstGeom>
        </p:spPr>
      </p:pic>
      <p:pic>
        <p:nvPicPr>
          <p:cNvPr id="13" name="Grafik 12" descr="Ein Bild, das Screenshot, Text, Rechteck, Quadrat enthält.&#10;&#10;Beschreibung automatisch generiert.">
            <a:extLst>
              <a:ext uri="{FF2B5EF4-FFF2-40B4-BE49-F238E27FC236}">
                <a16:creationId xmlns:a16="http://schemas.microsoft.com/office/drawing/2014/main" id="{3FA62BA6-A032-5FE4-6B92-DF07C499DDCE}"/>
              </a:ext>
            </a:extLst>
          </p:cNvPr>
          <p:cNvPicPr>
            <a:picLocks noChangeAspect="1"/>
          </p:cNvPicPr>
          <p:nvPr/>
        </p:nvPicPr>
        <p:blipFill>
          <a:blip r:embed="rId3"/>
          <a:stretch>
            <a:fillRect/>
          </a:stretch>
        </p:blipFill>
        <p:spPr>
          <a:xfrm>
            <a:off x="4620190" y="3271860"/>
            <a:ext cx="2920833" cy="2372093"/>
          </a:xfrm>
          <a:prstGeom prst="rect">
            <a:avLst/>
          </a:prstGeom>
        </p:spPr>
      </p:pic>
      <p:pic>
        <p:nvPicPr>
          <p:cNvPr id="14" name="Grafik 13" descr="Ein Bild, das Text, Screenshot, Rechteck, Diagramm enthält.&#10;&#10;Beschreibung automatisch generiert.">
            <a:extLst>
              <a:ext uri="{FF2B5EF4-FFF2-40B4-BE49-F238E27FC236}">
                <a16:creationId xmlns:a16="http://schemas.microsoft.com/office/drawing/2014/main" id="{C86EBA55-1EFF-0A21-5583-89F51899BAF7}"/>
              </a:ext>
            </a:extLst>
          </p:cNvPr>
          <p:cNvPicPr>
            <a:picLocks noChangeAspect="1"/>
          </p:cNvPicPr>
          <p:nvPr/>
        </p:nvPicPr>
        <p:blipFill>
          <a:blip r:embed="rId4"/>
          <a:stretch>
            <a:fillRect/>
          </a:stretch>
        </p:blipFill>
        <p:spPr>
          <a:xfrm>
            <a:off x="8307117" y="3271860"/>
            <a:ext cx="2966453" cy="2372093"/>
          </a:xfrm>
          <a:prstGeom prst="rect">
            <a:avLst/>
          </a:prstGeom>
        </p:spPr>
      </p:pic>
      <p:sp>
        <p:nvSpPr>
          <p:cNvPr id="17" name="Textfeld 16">
            <a:extLst>
              <a:ext uri="{FF2B5EF4-FFF2-40B4-BE49-F238E27FC236}">
                <a16:creationId xmlns:a16="http://schemas.microsoft.com/office/drawing/2014/main" id="{0C215417-C58D-8E68-0E7D-0382286001B3}"/>
              </a:ext>
            </a:extLst>
          </p:cNvPr>
          <p:cNvSpPr txBox="1"/>
          <p:nvPr/>
        </p:nvSpPr>
        <p:spPr>
          <a:xfrm>
            <a:off x="894322" y="5712524"/>
            <a:ext cx="57466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100" dirty="0">
                <a:solidFill>
                  <a:srgbClr val="7F7F7F"/>
                </a:solidFill>
                <a:latin typeface="Arial"/>
                <a:ea typeface="ＭＳ Ｐゴシック"/>
                <a:cs typeface="Arial"/>
              </a:rPr>
              <a:t>Images from notebook</a:t>
            </a:r>
            <a:r>
              <a:rPr lang="de-DE" sz="1100" i="1" dirty="0">
                <a:solidFill>
                  <a:srgbClr val="7F7F7F"/>
                </a:solidFill>
                <a:latin typeface="Arial"/>
                <a:ea typeface="ＭＳ Ｐゴシック"/>
                <a:cs typeface="Arial"/>
              </a:rPr>
              <a:t> "08-two-model-architecture-with-proprietary-att-mechanism.ipynb"</a:t>
            </a:r>
            <a:endParaRPr lang="de-DE" i="1" dirty="0">
              <a:latin typeface="Arial"/>
              <a:ea typeface="ＭＳ Ｐゴシック"/>
              <a:cs typeface="Arial"/>
            </a:endParaRPr>
          </a:p>
        </p:txBody>
      </p:sp>
    </p:spTree>
    <p:extLst>
      <p:ext uri="{BB962C8B-B14F-4D97-AF65-F5344CB8AC3E}">
        <p14:creationId xmlns:p14="http://schemas.microsoft.com/office/powerpoint/2010/main" val="1767840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de-CH" dirty="0"/>
              <a:t>Discussion</a:t>
            </a:r>
          </a:p>
        </p:txBody>
      </p:sp>
      <p:sp>
        <p:nvSpPr>
          <p:cNvPr id="2" name="Textfeld 1">
            <a:extLst>
              <a:ext uri="{FF2B5EF4-FFF2-40B4-BE49-F238E27FC236}">
                <a16:creationId xmlns:a16="http://schemas.microsoft.com/office/drawing/2014/main" id="{0B2966EA-F95E-6CAD-9787-FD90A1F48C75}"/>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Tree>
    <p:extLst>
      <p:ext uri="{BB962C8B-B14F-4D97-AF65-F5344CB8AC3E}">
        <p14:creationId xmlns:p14="http://schemas.microsoft.com/office/powerpoint/2010/main" val="3738193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de-CH" dirty="0"/>
              <a:t>Discussion – Review of GAAM/LAAM</a:t>
            </a:r>
          </a:p>
        </p:txBody>
      </p:sp>
      <p:sp>
        <p:nvSpPr>
          <p:cNvPr id="7171" name="Rectangle 3"/>
          <p:cNvSpPr>
            <a:spLocks noGrp="1" noChangeArrowheads="1"/>
          </p:cNvSpPr>
          <p:nvPr>
            <p:ph type="body" idx="1"/>
          </p:nvPr>
        </p:nvSpPr>
        <p:spPr/>
        <p:txBody>
          <a:bodyPr/>
          <a:lstStyle/>
          <a:p>
            <a:pPr marL="341630" indent="-341630">
              <a:buFont typeface="Calibri" panose="020B0604020202020204" pitchFamily="34" charset="0"/>
              <a:buChar char="-"/>
            </a:pPr>
            <a:r>
              <a:rPr lang="de-CH" dirty="0"/>
              <a:t>Within the scope of this project, we could not replicate the results achieved with GAAM</a:t>
            </a:r>
          </a:p>
          <a:p>
            <a:pPr marL="341630" indent="-341630">
              <a:buFont typeface="Calibri" panose="020B0604020202020204" pitchFamily="34" charset="0"/>
              <a:buChar char="-"/>
            </a:pPr>
            <a:r>
              <a:rPr lang="de-CH" dirty="0"/>
              <a:t>Potential reasons:</a:t>
            </a:r>
            <a:endParaRPr lang="de-CH" dirty="0">
              <a:ea typeface="ＭＳ Ｐゴシック"/>
            </a:endParaRPr>
          </a:p>
          <a:p>
            <a:pPr marL="683895" lvl="1" indent="-341630">
              <a:buFont typeface="Courier New" panose="020B0604020202020204" pitchFamily="34" charset="0"/>
              <a:buChar char="o"/>
            </a:pPr>
            <a:r>
              <a:rPr lang="de-CH" dirty="0">
                <a:ea typeface="ＭＳ Ｐゴシック"/>
              </a:rPr>
              <a:t>Full code used in the paper was not provided as indicated. Because of that, GAAM remained, to some extent, a black box for us</a:t>
            </a:r>
          </a:p>
          <a:p>
            <a:pPr marL="683895" lvl="1" indent="-341630">
              <a:buFont typeface="Courier New" panose="020B0604020202020204" pitchFamily="34" charset="0"/>
              <a:buChar char="o"/>
            </a:pPr>
            <a:r>
              <a:rPr lang="de-CH" dirty="0">
                <a:ea typeface="ＭＳ Ｐゴシック"/>
              </a:rPr>
              <a:t>Insufficient training / suboptimal training setup</a:t>
            </a:r>
          </a:p>
          <a:p>
            <a:pPr marL="683895" lvl="1" indent="-341630">
              <a:buFont typeface="Courier New" panose="020B0604020202020204" pitchFamily="34" charset="0"/>
              <a:buChar char="o"/>
            </a:pPr>
            <a:r>
              <a:rPr lang="de-CH" dirty="0">
                <a:ea typeface="ＭＳ Ｐゴシック"/>
              </a:rPr>
              <a:t>Incompatability with the GPT2-Architecture</a:t>
            </a:r>
          </a:p>
          <a:p>
            <a:pPr marL="341630" indent="-341630">
              <a:buFont typeface="Calibri" panose="020B0604020202020204" pitchFamily="34" charset="0"/>
              <a:buChar char="-"/>
            </a:pPr>
            <a:r>
              <a:rPr lang="de-CH" dirty="0">
                <a:ea typeface="ＭＳ Ｐゴシック"/>
              </a:rPr>
              <a:t>Changing the internal distribution from a Gaussian to a Laplacian distribution did not affect the results much</a:t>
            </a:r>
          </a:p>
        </p:txBody>
      </p:sp>
      <p:sp>
        <p:nvSpPr>
          <p:cNvPr id="4" name="Datumsplatzhalter 3"/>
          <p:cNvSpPr>
            <a:spLocks noGrp="1"/>
          </p:cNvSpPr>
          <p:nvPr>
            <p:ph type="dt" sz="half" idx="10"/>
          </p:nvPr>
        </p:nvSpPr>
        <p:spPr/>
        <p:txBody>
          <a:bodyPr/>
          <a:lstStyle/>
          <a:p>
            <a:fld id="{6776221C-B0F6-9744-AFE0-7931FDD0A12D}" type="datetime1">
              <a:rPr lang="de-CH" smtClean="0"/>
              <a:t>17.05.24</a:t>
            </a:fld>
            <a:endParaRPr lang="de-CH" dirty="0"/>
          </a:p>
        </p:txBody>
      </p:sp>
      <p:sp>
        <p:nvSpPr>
          <p:cNvPr id="5" name="Fußzeilenplatzhalter 4"/>
          <p:cNvSpPr>
            <a:spLocks noGrp="1"/>
          </p:cNvSpPr>
          <p:nvPr>
            <p:ph type="ftr" sz="quarter" idx="11"/>
          </p:nvPr>
        </p:nvSpPr>
        <p:spPr/>
        <p:txBody>
          <a:bodyPr/>
          <a:lstStyle/>
          <a:p>
            <a:r>
              <a:rPr lang="de-CH" dirty="0"/>
              <a:t>Simon Klaassen, Dario Küffer, Samuel Wallace</a:t>
            </a:r>
          </a:p>
        </p:txBody>
      </p:sp>
      <p:sp>
        <p:nvSpPr>
          <p:cNvPr id="6" name="Foliennummernplatzhalter 5"/>
          <p:cNvSpPr>
            <a:spLocks noGrp="1"/>
          </p:cNvSpPr>
          <p:nvPr>
            <p:ph type="sldNum" sz="quarter" idx="12"/>
          </p:nvPr>
        </p:nvSpPr>
        <p:spPr/>
        <p:txBody>
          <a:bodyPr/>
          <a:lstStyle/>
          <a:p>
            <a:r>
              <a:rPr lang="de-CH" dirty="0"/>
              <a:t>Seite </a:t>
            </a:r>
            <a:fld id="{5FE53467-384A-8A48-BFCB-FC70BCC81C81}" type="slidenum">
              <a:rPr lang="de-CH" smtClean="0"/>
              <a:pPr/>
              <a:t>25</a:t>
            </a:fld>
            <a:endParaRPr lang="de-CH" dirty="0"/>
          </a:p>
        </p:txBody>
      </p:sp>
      <p:sp>
        <p:nvSpPr>
          <p:cNvPr id="2" name="Textfeld 1">
            <a:extLst>
              <a:ext uri="{FF2B5EF4-FFF2-40B4-BE49-F238E27FC236}">
                <a16:creationId xmlns:a16="http://schemas.microsoft.com/office/drawing/2014/main" id="{F4F0F606-5ED9-EE3B-D19E-481DCCF13E61}"/>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Tree>
    <p:extLst>
      <p:ext uri="{BB962C8B-B14F-4D97-AF65-F5344CB8AC3E}">
        <p14:creationId xmlns:p14="http://schemas.microsoft.com/office/powerpoint/2010/main" val="2863543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de-CH" dirty="0"/>
              <a:t>Discussion – Potential of Gaussian/Laplacian Attention Mechanisms</a:t>
            </a:r>
          </a:p>
        </p:txBody>
      </p:sp>
      <p:sp>
        <p:nvSpPr>
          <p:cNvPr id="7171" name="Rectangle 3"/>
          <p:cNvSpPr>
            <a:spLocks noGrp="1" noChangeArrowheads="1"/>
          </p:cNvSpPr>
          <p:nvPr>
            <p:ph type="body" idx="1"/>
          </p:nvPr>
        </p:nvSpPr>
        <p:spPr/>
        <p:txBody>
          <a:bodyPr/>
          <a:lstStyle/>
          <a:p>
            <a:pPr marL="341630" indent="-341630">
              <a:buFont typeface="Calibri" panose="020B0604020202020204" pitchFamily="34" charset="0"/>
              <a:buChar char="-"/>
            </a:pPr>
            <a:r>
              <a:rPr lang="de-CH" dirty="0">
                <a:ea typeface="ＭＳ Ｐゴシック"/>
              </a:rPr>
              <a:t>However, our own implementations of a Gaussian/Laplacian attention mechanism show that Gaussian/Laplacian attention mechanisms have potential</a:t>
            </a:r>
          </a:p>
          <a:p>
            <a:pPr marL="683895" lvl="1" indent="-341630">
              <a:buFont typeface="Courier New" panose="020B0604020202020204" pitchFamily="34" charset="0"/>
              <a:buChar char="o"/>
            </a:pPr>
            <a:r>
              <a:rPr lang="de-CH" dirty="0">
                <a:ea typeface="ＭＳ Ｐゴシック"/>
              </a:rPr>
              <a:t>We would be interested to see how they perform when trained on larger amounts of data with well-tuned hyperparameters</a:t>
            </a:r>
          </a:p>
          <a:p>
            <a:pPr marL="341630" indent="-341630">
              <a:buFont typeface="Calibri" panose="020B0604020202020204" pitchFamily="34" charset="0"/>
              <a:buChar char="-"/>
            </a:pPr>
            <a:r>
              <a:rPr lang="de-CH" dirty="0">
                <a:ea typeface="ＭＳ Ｐゴシック"/>
              </a:rPr>
              <a:t>Difficult to tell whether Laplacian or Gaussian attention mechanisms are more adequate</a:t>
            </a:r>
          </a:p>
          <a:p>
            <a:pPr marL="683895" lvl="1" indent="-341630">
              <a:buFont typeface="Courier New" panose="020B0604020202020204" pitchFamily="34" charset="0"/>
              <a:buChar char="o"/>
            </a:pPr>
            <a:r>
              <a:rPr lang="de-CH" dirty="0">
                <a:ea typeface="ＭＳ Ｐゴシック"/>
              </a:rPr>
              <a:t>Requires further research</a:t>
            </a:r>
          </a:p>
        </p:txBody>
      </p:sp>
      <p:sp>
        <p:nvSpPr>
          <p:cNvPr id="4" name="Datumsplatzhalter 3"/>
          <p:cNvSpPr>
            <a:spLocks noGrp="1"/>
          </p:cNvSpPr>
          <p:nvPr>
            <p:ph type="dt" sz="half" idx="10"/>
          </p:nvPr>
        </p:nvSpPr>
        <p:spPr/>
        <p:txBody>
          <a:bodyPr/>
          <a:lstStyle/>
          <a:p>
            <a:fld id="{6776221C-B0F6-9744-AFE0-7931FDD0A12D}" type="datetime1">
              <a:rPr lang="de-CH" smtClean="0"/>
              <a:t>17.05.24</a:t>
            </a:fld>
            <a:endParaRPr lang="de-CH" dirty="0"/>
          </a:p>
        </p:txBody>
      </p:sp>
      <p:sp>
        <p:nvSpPr>
          <p:cNvPr id="5" name="Fußzeilenplatzhalter 4"/>
          <p:cNvSpPr>
            <a:spLocks noGrp="1"/>
          </p:cNvSpPr>
          <p:nvPr>
            <p:ph type="ftr" sz="quarter" idx="11"/>
          </p:nvPr>
        </p:nvSpPr>
        <p:spPr/>
        <p:txBody>
          <a:bodyPr/>
          <a:lstStyle/>
          <a:p>
            <a:r>
              <a:rPr lang="de-CH" dirty="0"/>
              <a:t>Simon Klaassen, Dario Küffer, Samuel Wallace</a:t>
            </a:r>
          </a:p>
        </p:txBody>
      </p:sp>
      <p:sp>
        <p:nvSpPr>
          <p:cNvPr id="6" name="Foliennummernplatzhalter 5"/>
          <p:cNvSpPr>
            <a:spLocks noGrp="1"/>
          </p:cNvSpPr>
          <p:nvPr>
            <p:ph type="sldNum" sz="quarter" idx="12"/>
          </p:nvPr>
        </p:nvSpPr>
        <p:spPr/>
        <p:txBody>
          <a:bodyPr/>
          <a:lstStyle/>
          <a:p>
            <a:r>
              <a:rPr lang="de-CH" dirty="0"/>
              <a:t>Seite </a:t>
            </a:r>
            <a:fld id="{5FE53467-384A-8A48-BFCB-FC70BCC81C81}" type="slidenum">
              <a:rPr lang="de-CH" smtClean="0"/>
              <a:pPr/>
              <a:t>26</a:t>
            </a:fld>
            <a:endParaRPr lang="de-CH" dirty="0"/>
          </a:p>
        </p:txBody>
      </p:sp>
      <p:sp>
        <p:nvSpPr>
          <p:cNvPr id="2" name="Textfeld 1">
            <a:extLst>
              <a:ext uri="{FF2B5EF4-FFF2-40B4-BE49-F238E27FC236}">
                <a16:creationId xmlns:a16="http://schemas.microsoft.com/office/drawing/2014/main" id="{F4F0F606-5ED9-EE3B-D19E-481DCCF13E61}"/>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Tree>
    <p:extLst>
      <p:ext uri="{BB962C8B-B14F-4D97-AF65-F5344CB8AC3E}">
        <p14:creationId xmlns:p14="http://schemas.microsoft.com/office/powerpoint/2010/main" val="1481032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de-CH" dirty="0"/>
              <a:t>References</a:t>
            </a:r>
          </a:p>
        </p:txBody>
      </p:sp>
      <p:sp>
        <p:nvSpPr>
          <p:cNvPr id="7171" name="Rectangle 3"/>
          <p:cNvSpPr>
            <a:spLocks noGrp="1" noChangeArrowheads="1"/>
          </p:cNvSpPr>
          <p:nvPr>
            <p:ph type="body" idx="1"/>
          </p:nvPr>
        </p:nvSpPr>
        <p:spPr/>
        <p:txBody>
          <a:bodyPr/>
          <a:lstStyle/>
          <a:p>
            <a:pPr marL="457200" indent="-914400">
              <a:lnSpc>
                <a:spcPct val="150000"/>
              </a:lnSpc>
              <a:spcBef>
                <a:spcPts val="2800"/>
              </a:spcBef>
              <a:spcAft>
                <a:spcPts val="0"/>
              </a:spcAft>
              <a:buNone/>
            </a:pPr>
            <a:r>
              <a:rPr lang="de-CH" dirty="0">
                <a:ea typeface="+mn-lt"/>
                <a:cs typeface="+mn-lt"/>
              </a:rPr>
              <a:t>Ioannides, G., Chadha, A., &amp; Elkins, A. (2024). Gaussian Adaptive Attention is All You Need: Robust Contextual Representations Across Multiple Modalities. </a:t>
            </a:r>
            <a:r>
              <a:rPr lang="de-CH" i="1" dirty="0">
                <a:ea typeface="+mn-lt"/>
                <a:cs typeface="+mn-lt"/>
              </a:rPr>
              <a:t>arXiv preprint arXiv:2401.11143</a:t>
            </a:r>
            <a:r>
              <a:rPr lang="de-CH" dirty="0">
                <a:ea typeface="+mn-lt"/>
                <a:cs typeface="+mn-lt"/>
              </a:rPr>
              <a:t>.</a:t>
            </a:r>
            <a:endParaRPr lang="de-DE" dirty="0"/>
          </a:p>
        </p:txBody>
      </p:sp>
      <p:sp>
        <p:nvSpPr>
          <p:cNvPr id="4" name="Datumsplatzhalter 3"/>
          <p:cNvSpPr>
            <a:spLocks noGrp="1"/>
          </p:cNvSpPr>
          <p:nvPr>
            <p:ph type="dt" sz="half" idx="10"/>
          </p:nvPr>
        </p:nvSpPr>
        <p:spPr/>
        <p:txBody>
          <a:bodyPr/>
          <a:lstStyle/>
          <a:p>
            <a:fld id="{6776221C-B0F6-9744-AFE0-7931FDD0A12D}" type="datetime1">
              <a:rPr lang="de-CH" smtClean="0"/>
              <a:t>17.05.24</a:t>
            </a:fld>
            <a:endParaRPr lang="de-CH" dirty="0"/>
          </a:p>
        </p:txBody>
      </p:sp>
      <p:sp>
        <p:nvSpPr>
          <p:cNvPr id="5" name="Fußzeilenplatzhalter 4"/>
          <p:cNvSpPr>
            <a:spLocks noGrp="1"/>
          </p:cNvSpPr>
          <p:nvPr>
            <p:ph type="ftr" sz="quarter" idx="11"/>
          </p:nvPr>
        </p:nvSpPr>
        <p:spPr/>
        <p:txBody>
          <a:bodyPr/>
          <a:lstStyle/>
          <a:p>
            <a:r>
              <a:rPr lang="de-CH" dirty="0"/>
              <a:t>Simon Klaassen, Dario Küffer, Samuel Wallace</a:t>
            </a:r>
          </a:p>
        </p:txBody>
      </p:sp>
      <p:sp>
        <p:nvSpPr>
          <p:cNvPr id="6" name="Foliennummernplatzhalter 5"/>
          <p:cNvSpPr>
            <a:spLocks noGrp="1"/>
          </p:cNvSpPr>
          <p:nvPr>
            <p:ph type="sldNum" sz="quarter" idx="12"/>
          </p:nvPr>
        </p:nvSpPr>
        <p:spPr/>
        <p:txBody>
          <a:bodyPr/>
          <a:lstStyle/>
          <a:p>
            <a:r>
              <a:rPr lang="de-CH" dirty="0"/>
              <a:t>Seite </a:t>
            </a:r>
            <a:fld id="{5FE53467-384A-8A48-BFCB-FC70BCC81C81}" type="slidenum">
              <a:rPr lang="de-CH" smtClean="0"/>
              <a:pPr/>
              <a:t>27</a:t>
            </a:fld>
            <a:endParaRPr lang="de-CH" dirty="0"/>
          </a:p>
        </p:txBody>
      </p:sp>
      <p:sp>
        <p:nvSpPr>
          <p:cNvPr id="2" name="Textfeld 1">
            <a:extLst>
              <a:ext uri="{FF2B5EF4-FFF2-40B4-BE49-F238E27FC236}">
                <a16:creationId xmlns:a16="http://schemas.microsoft.com/office/drawing/2014/main" id="{F4F0F606-5ED9-EE3B-D19E-481DCCF13E61}"/>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Tree>
    <p:extLst>
      <p:ext uri="{BB962C8B-B14F-4D97-AF65-F5344CB8AC3E}">
        <p14:creationId xmlns:p14="http://schemas.microsoft.com/office/powerpoint/2010/main" val="3537660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de-CH" dirty="0"/>
              <a:t>Problemsetting</a:t>
            </a:r>
          </a:p>
        </p:txBody>
      </p:sp>
      <p:sp>
        <p:nvSpPr>
          <p:cNvPr id="2" name="Textfeld 1">
            <a:extLst>
              <a:ext uri="{FF2B5EF4-FFF2-40B4-BE49-F238E27FC236}">
                <a16:creationId xmlns:a16="http://schemas.microsoft.com/office/drawing/2014/main" id="{0B2966EA-F95E-6CAD-9787-FD90A1F48C75}"/>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pic>
        <p:nvPicPr>
          <p:cNvPr id="3" name="Picture 2" descr="A diagram of a network&#10;&#10;Description automatically generated">
            <a:extLst>
              <a:ext uri="{FF2B5EF4-FFF2-40B4-BE49-F238E27FC236}">
                <a16:creationId xmlns:a16="http://schemas.microsoft.com/office/drawing/2014/main" id="{80B70BF4-90CC-ED5F-7D36-1CE50807E7A3}"/>
              </a:ext>
            </a:extLst>
          </p:cNvPr>
          <p:cNvPicPr>
            <a:picLocks noChangeAspect="1"/>
          </p:cNvPicPr>
          <p:nvPr/>
        </p:nvPicPr>
        <p:blipFill>
          <a:blip r:embed="rId2"/>
          <a:stretch>
            <a:fillRect/>
          </a:stretch>
        </p:blipFill>
        <p:spPr>
          <a:xfrm>
            <a:off x="839932" y="2061020"/>
            <a:ext cx="7329920" cy="2935117"/>
          </a:xfrm>
          <a:prstGeom prst="rect">
            <a:avLst/>
          </a:prstGeom>
        </p:spPr>
      </p:pic>
      <p:sp>
        <p:nvSpPr>
          <p:cNvPr id="4" name="TextBox 3">
            <a:extLst>
              <a:ext uri="{FF2B5EF4-FFF2-40B4-BE49-F238E27FC236}">
                <a16:creationId xmlns:a16="http://schemas.microsoft.com/office/drawing/2014/main" id="{A967C927-EEFB-5DDE-21BA-9E52E0DB060E}"/>
              </a:ext>
            </a:extLst>
          </p:cNvPr>
          <p:cNvSpPr txBox="1"/>
          <p:nvPr/>
        </p:nvSpPr>
        <p:spPr>
          <a:xfrm>
            <a:off x="752378" y="5492750"/>
            <a:ext cx="7316931"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ＭＳ Ｐゴシック"/>
                <a:cs typeface="Arial"/>
              </a:rPr>
              <a:t>We aim to investigate novel attention mechanisms in existing pre-trained transformer architectures.</a:t>
            </a:r>
            <a:endParaRPr lang="en-US" dirty="0"/>
          </a:p>
        </p:txBody>
      </p:sp>
      <p:sp>
        <p:nvSpPr>
          <p:cNvPr id="6" name="TextBox 5">
            <a:extLst>
              <a:ext uri="{FF2B5EF4-FFF2-40B4-BE49-F238E27FC236}">
                <a16:creationId xmlns:a16="http://schemas.microsoft.com/office/drawing/2014/main" id="{AD4F5472-2AF5-1019-0807-0B9755A8E42E}"/>
              </a:ext>
            </a:extLst>
          </p:cNvPr>
          <p:cNvSpPr txBox="1"/>
          <p:nvPr/>
        </p:nvSpPr>
        <p:spPr>
          <a:xfrm>
            <a:off x="756130" y="5051041"/>
            <a:ext cx="44577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100" dirty="0">
                <a:solidFill>
                  <a:srgbClr val="7F7F7F"/>
                </a:solidFill>
                <a:latin typeface="Arial"/>
                <a:ea typeface="ＭＳ Ｐゴシック"/>
                <a:cs typeface="Arial"/>
              </a:rPr>
              <a:t>Image from Ioannides et al., P. 4</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139B-1740-0ED5-86AB-90B792A50E8A}"/>
              </a:ext>
            </a:extLst>
          </p:cNvPr>
          <p:cNvSpPr>
            <a:spLocks noGrp="1"/>
          </p:cNvSpPr>
          <p:nvPr>
            <p:ph type="title"/>
          </p:nvPr>
        </p:nvSpPr>
        <p:spPr/>
        <p:txBody>
          <a:bodyPr/>
          <a:lstStyle/>
          <a:p>
            <a:r>
              <a:rPr lang="en-US" dirty="0"/>
              <a:t>Motivation </a:t>
            </a:r>
          </a:p>
        </p:txBody>
      </p:sp>
      <p:sp>
        <p:nvSpPr>
          <p:cNvPr id="3" name="Content Placeholder 2">
            <a:extLst>
              <a:ext uri="{FF2B5EF4-FFF2-40B4-BE49-F238E27FC236}">
                <a16:creationId xmlns:a16="http://schemas.microsoft.com/office/drawing/2014/main" id="{B4438628-E83A-C45A-31CB-0C9E4BDF90CB}"/>
              </a:ext>
            </a:extLst>
          </p:cNvPr>
          <p:cNvSpPr>
            <a:spLocks noGrp="1"/>
          </p:cNvSpPr>
          <p:nvPr>
            <p:ph idx="1"/>
          </p:nvPr>
        </p:nvSpPr>
        <p:spPr/>
        <p:txBody>
          <a:bodyPr/>
          <a:lstStyle/>
          <a:p>
            <a:pPr marL="341630" indent="-341630"/>
            <a:r>
              <a:rPr lang="en-US" dirty="0"/>
              <a:t>Extend research on a novel self-attention mechanism from - </a:t>
            </a:r>
            <a:r>
              <a:rPr lang="en-US" b="1" dirty="0">
                <a:latin typeface="Lucida Grande"/>
              </a:rPr>
              <a:t>Gaussian Adaptive Attention is All You Need: Robust Contextual Representations Across Multiple Modalities </a:t>
            </a:r>
            <a:r>
              <a:rPr lang="en-US" sz="1800" dirty="0">
                <a:hlinkClick r:id="rId2"/>
              </a:rPr>
              <a:t>arXiv:2401.11143</a:t>
            </a:r>
            <a:r>
              <a:rPr lang="en-US" sz="1800" b="1" dirty="0"/>
              <a:t> </a:t>
            </a:r>
            <a:endParaRPr lang="en-US" dirty="0"/>
          </a:p>
          <a:p>
            <a:pPr marL="341630" indent="-341630"/>
            <a:r>
              <a:rPr lang="en-US" dirty="0"/>
              <a:t>Develop own novel attention mechanism using the Laplacian Distribution. This is sensible because:</a:t>
            </a:r>
          </a:p>
          <a:p>
            <a:pPr marL="683895" lvl="1" indent="-341630">
              <a:buFont typeface="Courier New" panose="020B0604020202020204" pitchFamily="34" charset="0"/>
              <a:buChar char="o"/>
            </a:pPr>
            <a:r>
              <a:rPr lang="en-US" dirty="0">
                <a:ea typeface="ＭＳ Ｐゴシック"/>
              </a:rPr>
              <a:t>Both distributions are symmetric around their mean</a:t>
            </a:r>
          </a:p>
          <a:p>
            <a:pPr marL="683895" lvl="1" indent="-341630">
              <a:buFont typeface="Courier New" panose="020B0604020202020204" pitchFamily="34" charset="0"/>
              <a:buChar char="o"/>
            </a:pPr>
            <a:r>
              <a:rPr lang="en-US" dirty="0">
                <a:ea typeface="ＭＳ Ｐゴシック"/>
              </a:rPr>
              <a:t>They are both part of the family of exponential distributions</a:t>
            </a:r>
          </a:p>
          <a:p>
            <a:pPr marL="683895" lvl="1" indent="-341630">
              <a:buFont typeface="Courier New" panose="020B0604020202020204" pitchFamily="34" charset="0"/>
              <a:buChar char="o"/>
            </a:pPr>
            <a:r>
              <a:rPr lang="en-US" dirty="0">
                <a:ea typeface="ＭＳ Ｐゴシック"/>
              </a:rPr>
              <a:t>In some applications, the Laplacian distribution can be used as an alternative to the Gaussian distribution, especially when the data has heavier tails or more outliers</a:t>
            </a:r>
          </a:p>
          <a:p>
            <a:pPr marL="341630" indent="-341630"/>
            <a:r>
              <a:rPr lang="en-US" dirty="0"/>
              <a:t>Replicate findings from the paper</a:t>
            </a:r>
          </a:p>
        </p:txBody>
      </p:sp>
      <p:sp>
        <p:nvSpPr>
          <p:cNvPr id="5" name="Textfeld 4">
            <a:extLst>
              <a:ext uri="{FF2B5EF4-FFF2-40B4-BE49-F238E27FC236}">
                <a16:creationId xmlns:a16="http://schemas.microsoft.com/office/drawing/2014/main" id="{2EDCFF58-869A-9657-07C5-227F8A320256}"/>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Tree>
    <p:extLst>
      <p:ext uri="{BB962C8B-B14F-4D97-AF65-F5344CB8AC3E}">
        <p14:creationId xmlns:p14="http://schemas.microsoft.com/office/powerpoint/2010/main" val="301383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DFA9-8D68-84AD-96EB-02C22A798919}"/>
              </a:ext>
            </a:extLst>
          </p:cNvPr>
          <p:cNvSpPr>
            <a:spLocks noGrp="1"/>
          </p:cNvSpPr>
          <p:nvPr>
            <p:ph type="title"/>
          </p:nvPr>
        </p:nvSpPr>
        <p:spPr/>
        <p:txBody>
          <a:bodyPr/>
          <a:lstStyle/>
          <a:p>
            <a:r>
              <a:rPr lang="en-US" dirty="0"/>
              <a:t>Modality</a:t>
            </a:r>
          </a:p>
        </p:txBody>
      </p:sp>
      <p:sp>
        <p:nvSpPr>
          <p:cNvPr id="3" name="Subtitle 2">
            <a:extLst>
              <a:ext uri="{FF2B5EF4-FFF2-40B4-BE49-F238E27FC236}">
                <a16:creationId xmlns:a16="http://schemas.microsoft.com/office/drawing/2014/main" id="{EE374E84-1FF9-EAB8-20C0-F34951B81A9C}"/>
              </a:ext>
            </a:extLst>
          </p:cNvPr>
          <p:cNvSpPr>
            <a:spLocks noGrp="1"/>
          </p:cNvSpPr>
          <p:nvPr>
            <p:ph idx="1"/>
          </p:nvPr>
        </p:nvSpPr>
        <p:spPr/>
        <p:txBody>
          <a:bodyPr/>
          <a:lstStyle/>
          <a:p>
            <a:pPr marL="341630" indent="-341630"/>
            <a:r>
              <a:rPr lang="en-US" dirty="0"/>
              <a:t>Original Paper experimented across many Modalities - (text, speech and vision) </a:t>
            </a:r>
          </a:p>
          <a:p>
            <a:pPr marL="341630" indent="-341630"/>
            <a:r>
              <a:rPr lang="en-US" dirty="0"/>
              <a:t>Planned to experiment with </a:t>
            </a:r>
          </a:p>
          <a:p>
            <a:pPr marL="683895" lvl="1" indent="-341630">
              <a:buFont typeface="Calibri" panose="020B0604020202020204" pitchFamily="34" charset="0"/>
              <a:buChar char="-"/>
            </a:pPr>
            <a:r>
              <a:rPr lang="en-US" dirty="0">
                <a:ea typeface="ＭＳ Ｐゴシック"/>
              </a:rPr>
              <a:t>Text - "ag-news"-dataset</a:t>
            </a:r>
          </a:p>
          <a:p>
            <a:pPr marL="341630" indent="-341630"/>
            <a:r>
              <a:rPr lang="en-US" dirty="0">
                <a:ea typeface="ＭＳ Ｐゴシック"/>
              </a:rPr>
              <a:t>Focused on text</a:t>
            </a:r>
          </a:p>
          <a:p>
            <a:pPr marL="683895" lvl="1" indent="-341630">
              <a:buFont typeface="Calibri" panose="020B0604020202020204" pitchFamily="34" charset="0"/>
              <a:buChar char="-"/>
            </a:pPr>
            <a:r>
              <a:rPr lang="en-US" dirty="0">
                <a:ea typeface="ＭＳ Ｐゴシック"/>
              </a:rPr>
              <a:t>Relative ease of implementation compared to images</a:t>
            </a:r>
          </a:p>
          <a:p>
            <a:pPr marL="683895" lvl="1" indent="-341630">
              <a:buFont typeface="Calibri" panose="020B0604020202020204" pitchFamily="34" charset="0"/>
              <a:buChar char="-"/>
            </a:pPr>
            <a:r>
              <a:rPr lang="en-US" dirty="0">
                <a:ea typeface="ＭＳ Ｐゴシック"/>
              </a:rPr>
              <a:t>Availability of pre-trained tokenizers (GPT2Tokenizer, LlamaTokenizer)</a:t>
            </a:r>
            <a:endParaRPr lang="en-US" sz="900" dirty="0">
              <a:solidFill>
                <a:srgbClr val="0A3069"/>
              </a:solidFill>
              <a:ea typeface="+mn-lt"/>
              <a:cs typeface="+mn-lt"/>
            </a:endParaRPr>
          </a:p>
          <a:p>
            <a:pPr marL="683895" lvl="1" indent="-341630">
              <a:buFont typeface="Calibri" panose="020B0604020202020204" pitchFamily="34" charset="0"/>
              <a:buChar char="-"/>
            </a:pPr>
            <a:endParaRPr lang="en-US" dirty="0">
              <a:ea typeface="ＭＳ Ｐゴシック"/>
            </a:endParaRPr>
          </a:p>
          <a:p>
            <a:pPr marL="683895" lvl="1" indent="-341630">
              <a:buFont typeface="Calibri" panose="020B0604020202020204" pitchFamily="34" charset="0"/>
              <a:buChar char="-"/>
            </a:pPr>
            <a:endParaRPr lang="en-US" dirty="0">
              <a:ea typeface="ＭＳ Ｐゴシック"/>
            </a:endParaRPr>
          </a:p>
          <a:p>
            <a:pPr marL="683895" lvl="1" indent="-341630">
              <a:buFont typeface="Calibri" panose="020B0604020202020204" pitchFamily="34" charset="0"/>
              <a:buChar char="-"/>
            </a:pPr>
            <a:endParaRPr lang="en-US" dirty="0">
              <a:ea typeface="ＭＳ Ｐゴシック"/>
            </a:endParaRPr>
          </a:p>
          <a:p>
            <a:pPr marL="683895" lvl="1" indent="-341630">
              <a:buFont typeface="Calibri" panose="020B0604020202020204" pitchFamily="34" charset="0"/>
              <a:buChar char="-"/>
            </a:pPr>
            <a:endParaRPr lang="en-US" dirty="0">
              <a:ea typeface="ＭＳ Ｐゴシック"/>
            </a:endParaRPr>
          </a:p>
          <a:p>
            <a:pPr marL="683895" lvl="1" indent="-341630">
              <a:buFont typeface="Calibri" panose="020B0604020202020204" pitchFamily="34" charset="0"/>
              <a:buChar char="-"/>
            </a:pPr>
            <a:endParaRPr lang="en-US" dirty="0">
              <a:ea typeface="ＭＳ Ｐゴシック"/>
            </a:endParaRPr>
          </a:p>
          <a:p>
            <a:pPr marL="683895" lvl="1" indent="-341630">
              <a:buFont typeface="Calibri" panose="020B0604020202020204" pitchFamily="34" charset="0"/>
              <a:buChar char="-"/>
            </a:pPr>
            <a:endParaRPr lang="en-US" dirty="0">
              <a:ea typeface="ＭＳ Ｐゴシック"/>
            </a:endParaRPr>
          </a:p>
          <a:p>
            <a:pPr marL="683895" lvl="1" indent="-341630">
              <a:buFont typeface="Calibri" charset="0"/>
              <a:buChar char="-"/>
            </a:pPr>
            <a:endParaRPr lang="en-US" dirty="0">
              <a:ea typeface="ＭＳ Ｐゴシック"/>
            </a:endParaRPr>
          </a:p>
          <a:p>
            <a:pPr marL="342265" lvl="1" indent="0">
              <a:buNone/>
            </a:pPr>
            <a:endParaRPr lang="en-US" dirty="0">
              <a:ea typeface="ＭＳ Ｐゴシック"/>
            </a:endParaRPr>
          </a:p>
          <a:p>
            <a:pPr marL="342265" lvl="1" indent="0">
              <a:buNone/>
            </a:pPr>
            <a:endParaRPr lang="en-US" dirty="0">
              <a:ea typeface="ＭＳ Ｐゴシック"/>
            </a:endParaRPr>
          </a:p>
        </p:txBody>
      </p:sp>
      <p:sp>
        <p:nvSpPr>
          <p:cNvPr id="5" name="Textfeld 4">
            <a:extLst>
              <a:ext uri="{FF2B5EF4-FFF2-40B4-BE49-F238E27FC236}">
                <a16:creationId xmlns:a16="http://schemas.microsoft.com/office/drawing/2014/main" id="{687DC68F-8C65-887B-BAA7-3E5ACF050499}"/>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Tree>
    <p:extLst>
      <p:ext uri="{BB962C8B-B14F-4D97-AF65-F5344CB8AC3E}">
        <p14:creationId xmlns:p14="http://schemas.microsoft.com/office/powerpoint/2010/main" val="1280894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de-CH" dirty="0"/>
              <a:t>Choosing a Model</a:t>
            </a:r>
            <a:endParaRPr lang="en-US" dirty="0"/>
          </a:p>
        </p:txBody>
      </p:sp>
      <p:sp>
        <p:nvSpPr>
          <p:cNvPr id="7171" name="Rectangle 3"/>
          <p:cNvSpPr>
            <a:spLocks noGrp="1" noChangeArrowheads="1"/>
          </p:cNvSpPr>
          <p:nvPr>
            <p:ph type="body" idx="1"/>
          </p:nvPr>
        </p:nvSpPr>
        <p:spPr/>
        <p:txBody>
          <a:bodyPr/>
          <a:lstStyle/>
          <a:p>
            <a:pPr marL="341630" indent="-341630">
              <a:buFont typeface="Calibri" panose="020B0604020202020204" pitchFamily="34" charset="0"/>
              <a:buChar char="-"/>
            </a:pPr>
            <a:r>
              <a:rPr lang="de-CH" dirty="0"/>
              <a:t>Computationally, training a transformer is not feasible</a:t>
            </a:r>
          </a:p>
          <a:p>
            <a:pPr marL="341630" indent="-341630">
              <a:buFont typeface="Calibri" panose="020B0604020202020204" pitchFamily="34" charset="0"/>
              <a:buChar char="-"/>
            </a:pPr>
            <a:r>
              <a:rPr lang="en-GB" dirty="0"/>
              <a:t>Fine-tune </a:t>
            </a:r>
            <a:r>
              <a:rPr lang="de-CH" dirty="0"/>
              <a:t>a pre-trained model instead</a:t>
            </a:r>
          </a:p>
          <a:p>
            <a:pPr marL="683895" lvl="1" indent="-341630">
              <a:buFont typeface="Courier New" panose="020B0604020202020204" pitchFamily="34" charset="0"/>
              <a:buChar char="o"/>
            </a:pPr>
            <a:r>
              <a:rPr lang="de-CH" dirty="0">
                <a:ea typeface="ＭＳ Ｐゴシック"/>
              </a:rPr>
              <a:t>First attempt: Llama2</a:t>
            </a:r>
          </a:p>
          <a:p>
            <a:pPr marL="1025525" lvl="2" indent="-341630">
              <a:buFont typeface="Wingdings" panose="020B0604020202020204" pitchFamily="34" charset="0"/>
              <a:buChar char="§"/>
            </a:pPr>
            <a:r>
              <a:rPr lang="de-CH" dirty="0">
                <a:ea typeface="ＭＳ Ｐゴシック"/>
              </a:rPr>
              <a:t>Rougly ~7B parameters on the smallest model</a:t>
            </a:r>
          </a:p>
          <a:p>
            <a:pPr marL="1025525" lvl="2" indent="-341630">
              <a:buFont typeface="Wingdings" panose="020B0604020202020204" pitchFamily="34" charset="0"/>
              <a:buChar char="§"/>
            </a:pPr>
            <a:r>
              <a:rPr lang="de-CH" dirty="0">
                <a:ea typeface="ＭＳ Ｐゴシック"/>
              </a:rPr>
              <a:t>Even with most of the pre-trained layers frozen it was not realistic to use</a:t>
            </a:r>
          </a:p>
          <a:p>
            <a:pPr marL="683895" lvl="1" indent="-341630">
              <a:buFont typeface="Courier New" panose="020B0604020202020204" pitchFamily="34" charset="0"/>
              <a:buChar char="o"/>
            </a:pPr>
            <a:r>
              <a:rPr lang="de-CH" dirty="0">
                <a:ea typeface="ＭＳ Ｐゴシック"/>
              </a:rPr>
              <a:t>Second attempt: GPT2</a:t>
            </a:r>
            <a:endParaRPr lang="de-CH" dirty="0"/>
          </a:p>
          <a:p>
            <a:pPr marL="1025525" lvl="2" indent="-341630">
              <a:buFont typeface="Wingdings" panose="020B0604020202020204" pitchFamily="34" charset="0"/>
              <a:buChar char="§"/>
            </a:pPr>
            <a:r>
              <a:rPr lang="de-CH" dirty="0"/>
              <a:t>We utilised the </a:t>
            </a:r>
            <a:r>
              <a:rPr lang="de-CH" dirty="0">
                <a:solidFill>
                  <a:srgbClr val="000000"/>
                </a:solidFill>
                <a:ea typeface="+mn-lt"/>
                <a:cs typeface="+mn-lt"/>
              </a:rPr>
              <a:t>GPT2ForSequenceClassification-model from the transformers library</a:t>
            </a:r>
            <a:endParaRPr lang="de-CH" dirty="0">
              <a:solidFill>
                <a:srgbClr val="000000"/>
              </a:solidFill>
            </a:endParaRPr>
          </a:p>
          <a:p>
            <a:pPr marL="1025525" lvl="2" indent="-341630">
              <a:buFont typeface="Wingdings" panose="020B0604020202020204" pitchFamily="34" charset="0"/>
              <a:buChar char="§"/>
            </a:pPr>
            <a:r>
              <a:rPr lang="de-CH" dirty="0"/>
              <a:t>And planned to replace the self-attention block with the GAAM-block introduced in the paper</a:t>
            </a:r>
          </a:p>
          <a:p>
            <a:pPr marL="1025525" lvl="2" indent="-341630">
              <a:buFont typeface="Wingdings" panose="020B0604020202020204" pitchFamily="34" charset="0"/>
              <a:buChar char="§"/>
            </a:pPr>
            <a:endParaRPr lang="de-CH" dirty="0"/>
          </a:p>
          <a:p>
            <a:pPr marL="341630" indent="-341630">
              <a:buFont typeface="Calibri" panose="020B0604020202020204" pitchFamily="34" charset="0"/>
              <a:buChar char="-"/>
            </a:pPr>
            <a:endParaRPr lang="de-CH" dirty="0"/>
          </a:p>
        </p:txBody>
      </p:sp>
      <p:sp>
        <p:nvSpPr>
          <p:cNvPr id="4" name="Datumsplatzhalter 3"/>
          <p:cNvSpPr>
            <a:spLocks noGrp="1"/>
          </p:cNvSpPr>
          <p:nvPr>
            <p:ph type="dt" sz="half" idx="10"/>
          </p:nvPr>
        </p:nvSpPr>
        <p:spPr/>
        <p:txBody>
          <a:bodyPr/>
          <a:lstStyle/>
          <a:p>
            <a:fld id="{6776221C-B0F6-9744-AFE0-7931FDD0A12D}" type="datetime1">
              <a:rPr lang="de-CH" smtClean="0"/>
              <a:t>17.05.24</a:t>
            </a:fld>
            <a:endParaRPr lang="de-CH" dirty="0"/>
          </a:p>
        </p:txBody>
      </p:sp>
      <p:sp>
        <p:nvSpPr>
          <p:cNvPr id="5" name="Fußzeilenplatzhalter 4"/>
          <p:cNvSpPr>
            <a:spLocks noGrp="1"/>
          </p:cNvSpPr>
          <p:nvPr>
            <p:ph type="ftr" sz="quarter" idx="11"/>
          </p:nvPr>
        </p:nvSpPr>
        <p:spPr/>
        <p:txBody>
          <a:bodyPr/>
          <a:lstStyle/>
          <a:p>
            <a:r>
              <a:rPr lang="de-CH" dirty="0"/>
              <a:t>Simon Klaassen, Dario Küffer, Samuel Wallace</a:t>
            </a:r>
          </a:p>
        </p:txBody>
      </p:sp>
      <p:sp>
        <p:nvSpPr>
          <p:cNvPr id="6" name="Foliennummernplatzhalter 5"/>
          <p:cNvSpPr>
            <a:spLocks noGrp="1"/>
          </p:cNvSpPr>
          <p:nvPr>
            <p:ph type="sldNum" sz="quarter" idx="12"/>
          </p:nvPr>
        </p:nvSpPr>
        <p:spPr/>
        <p:txBody>
          <a:bodyPr/>
          <a:lstStyle/>
          <a:p>
            <a:r>
              <a:rPr lang="de-CH" dirty="0"/>
              <a:t>Seite </a:t>
            </a:r>
            <a:fld id="{5FE53467-384A-8A48-BFCB-FC70BCC81C81}" type="slidenum">
              <a:rPr lang="de-CH" smtClean="0"/>
              <a:pPr/>
              <a:t>6</a:t>
            </a:fld>
            <a:endParaRPr lang="de-CH" dirty="0"/>
          </a:p>
        </p:txBody>
      </p:sp>
      <p:sp>
        <p:nvSpPr>
          <p:cNvPr id="2" name="Textfeld 1">
            <a:extLst>
              <a:ext uri="{FF2B5EF4-FFF2-40B4-BE49-F238E27FC236}">
                <a16:creationId xmlns:a16="http://schemas.microsoft.com/office/drawing/2014/main" id="{F4F0F606-5ED9-EE3B-D19E-481DCCF13E61}"/>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Tree>
    <p:extLst>
      <p:ext uri="{BB962C8B-B14F-4D97-AF65-F5344CB8AC3E}">
        <p14:creationId xmlns:p14="http://schemas.microsoft.com/office/powerpoint/2010/main" val="408669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de-CH" dirty="0"/>
              <a:t>Baseline Models</a:t>
            </a:r>
          </a:p>
        </p:txBody>
      </p:sp>
      <p:sp>
        <p:nvSpPr>
          <p:cNvPr id="2" name="Textfeld 1">
            <a:extLst>
              <a:ext uri="{FF2B5EF4-FFF2-40B4-BE49-F238E27FC236}">
                <a16:creationId xmlns:a16="http://schemas.microsoft.com/office/drawing/2014/main" id="{0B2966EA-F95E-6CAD-9787-FD90A1F48C75}"/>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Tree>
    <p:extLst>
      <p:ext uri="{BB962C8B-B14F-4D97-AF65-F5344CB8AC3E}">
        <p14:creationId xmlns:p14="http://schemas.microsoft.com/office/powerpoint/2010/main" val="2202322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5D5F-26D5-C42B-821C-874C37D17C38}"/>
              </a:ext>
            </a:extLst>
          </p:cNvPr>
          <p:cNvSpPr>
            <a:spLocks noGrp="1"/>
          </p:cNvSpPr>
          <p:nvPr>
            <p:ph type="title"/>
          </p:nvPr>
        </p:nvSpPr>
        <p:spPr/>
        <p:txBody>
          <a:bodyPr/>
          <a:lstStyle/>
          <a:p>
            <a:r>
              <a:rPr lang="en-US" dirty="0"/>
              <a:t>Dataset </a:t>
            </a:r>
          </a:p>
        </p:txBody>
      </p:sp>
      <p:sp>
        <p:nvSpPr>
          <p:cNvPr id="3" name="Content Placeholder 2">
            <a:extLst>
              <a:ext uri="{FF2B5EF4-FFF2-40B4-BE49-F238E27FC236}">
                <a16:creationId xmlns:a16="http://schemas.microsoft.com/office/drawing/2014/main" id="{588EFCD3-BE06-CC01-BDC4-6118AF5BB250}"/>
              </a:ext>
            </a:extLst>
          </p:cNvPr>
          <p:cNvSpPr>
            <a:spLocks noGrp="1"/>
          </p:cNvSpPr>
          <p:nvPr>
            <p:ph idx="1"/>
          </p:nvPr>
        </p:nvSpPr>
        <p:spPr>
          <a:xfrm>
            <a:off x="911225" y="1969908"/>
            <a:ext cx="5833150" cy="3887787"/>
          </a:xfrm>
        </p:spPr>
        <p:txBody>
          <a:bodyPr/>
          <a:lstStyle/>
          <a:p>
            <a:pPr marL="341630" indent="-341630"/>
            <a:r>
              <a:rPr lang="en-US" dirty="0"/>
              <a:t>AG-News </a:t>
            </a:r>
          </a:p>
          <a:p>
            <a:pPr marL="683895" lvl="1" indent="-341630">
              <a:buFont typeface="Courier New" panose="020B0604020202020204" pitchFamily="34" charset="0"/>
              <a:buChar char="o"/>
            </a:pPr>
            <a:r>
              <a:rPr lang="en-US" dirty="0">
                <a:ea typeface="ＭＳ Ｐゴシック"/>
              </a:rPr>
              <a:t>A</a:t>
            </a:r>
            <a:r>
              <a:rPr lang="en-US" dirty="0">
                <a:solidFill>
                  <a:srgbClr val="000000"/>
                </a:solidFill>
                <a:ea typeface="ＭＳ Ｐゴシック"/>
                <a:cs typeface="+mn-lt"/>
              </a:rPr>
              <a:t> collection of more than 1 million news articles</a:t>
            </a:r>
            <a:endParaRPr lang="en-US" dirty="0">
              <a:solidFill>
                <a:srgbClr val="000000"/>
              </a:solidFill>
              <a:ea typeface="ＭＳ Ｐゴシック"/>
            </a:endParaRPr>
          </a:p>
          <a:p>
            <a:pPr marL="683895" lvl="1" indent="-341630">
              <a:buFont typeface="Courier New" panose="020B0604020202020204" pitchFamily="34" charset="0"/>
              <a:buChar char="o"/>
            </a:pPr>
            <a:r>
              <a:rPr lang="en-US" dirty="0">
                <a:solidFill>
                  <a:srgbClr val="000000"/>
                </a:solidFill>
                <a:ea typeface="+mn-lt"/>
                <a:cs typeface="+mn-lt"/>
              </a:rPr>
              <a:t>The class ids are numbered 1-4, where 1 represents World, 2 represents Sports, 3 represents Business, and 4 represents Sci/Tech</a:t>
            </a:r>
            <a:endParaRPr lang="en-US" dirty="0">
              <a:solidFill>
                <a:srgbClr val="000000"/>
              </a:solidFill>
            </a:endParaRPr>
          </a:p>
          <a:p>
            <a:pPr marL="341630" indent="-341630"/>
            <a:r>
              <a:rPr lang="en-US" dirty="0"/>
              <a:t>In Depth</a:t>
            </a:r>
          </a:p>
          <a:p>
            <a:pPr marL="683895" lvl="1" indent="-341630">
              <a:buFont typeface="Courier New" panose="020B0604020202020204" pitchFamily="34" charset="0"/>
              <a:buChar char="o"/>
            </a:pPr>
            <a:r>
              <a:rPr lang="en-US" dirty="0">
                <a:ea typeface="+mn-lt"/>
                <a:cs typeface="+mn-lt"/>
              </a:rPr>
              <a:t>In terms of data distribution, each category contributed 30,000 articles to the training set and 1,900 articles to the validation set</a:t>
            </a:r>
          </a:p>
          <a:p>
            <a:pPr marL="683895" lvl="1" indent="-341630">
              <a:buFont typeface="Courier New" panose="020B0604020202020204" pitchFamily="34" charset="0"/>
              <a:buChar char="o"/>
            </a:pPr>
            <a:r>
              <a:rPr lang="en-US" dirty="0">
                <a:ea typeface="ＭＳ Ｐゴシック"/>
              </a:rPr>
              <a:t>Found that certain characters where present more than expected, e.g. "#39;s". Upon investigation, this is HTML representing (')</a:t>
            </a:r>
          </a:p>
          <a:p>
            <a:pPr marL="1025525" lvl="2" indent="-341630">
              <a:buFont typeface="Wingdings" panose="020B0604020202020204" pitchFamily="34" charset="0"/>
              <a:buChar char="§"/>
            </a:pPr>
            <a:r>
              <a:rPr lang="en-US" dirty="0">
                <a:ea typeface="ＭＳ Ｐゴシック"/>
              </a:rPr>
              <a:t>Decide to ignore these as they should not effect the overall learning of the model</a:t>
            </a:r>
          </a:p>
          <a:p>
            <a:pPr marL="683895" lvl="2" indent="0">
              <a:buNone/>
            </a:pPr>
            <a:endParaRPr lang="en-US" dirty="0">
              <a:ea typeface="ＭＳ Ｐゴシック"/>
            </a:endParaRPr>
          </a:p>
          <a:p>
            <a:pPr marL="683895" lvl="1" indent="-341630">
              <a:buFont typeface="Courier New" panose="020B0604020202020204" pitchFamily="34" charset="0"/>
              <a:buChar char="o"/>
            </a:pPr>
            <a:endParaRPr lang="en-US" dirty="0">
              <a:ea typeface="ＭＳ Ｐゴシック"/>
            </a:endParaRPr>
          </a:p>
        </p:txBody>
      </p:sp>
      <p:pic>
        <p:nvPicPr>
          <p:cNvPr id="5" name="Picture 4">
            <a:extLst>
              <a:ext uri="{FF2B5EF4-FFF2-40B4-BE49-F238E27FC236}">
                <a16:creationId xmlns:a16="http://schemas.microsoft.com/office/drawing/2014/main" id="{FE057071-2591-7FC1-DFF3-E2869693AF22}"/>
              </a:ext>
            </a:extLst>
          </p:cNvPr>
          <p:cNvPicPr>
            <a:picLocks noChangeAspect="1"/>
          </p:cNvPicPr>
          <p:nvPr/>
        </p:nvPicPr>
        <p:blipFill>
          <a:blip r:embed="rId2"/>
          <a:stretch>
            <a:fillRect/>
          </a:stretch>
        </p:blipFill>
        <p:spPr>
          <a:xfrm>
            <a:off x="7220143" y="4233430"/>
            <a:ext cx="4332143" cy="2147263"/>
          </a:xfrm>
          <a:prstGeom prst="rect">
            <a:avLst/>
          </a:prstGeom>
        </p:spPr>
      </p:pic>
      <p:pic>
        <p:nvPicPr>
          <p:cNvPr id="6" name="Picture 5" descr="A word cloud of words&#10;&#10;Description automatically generated">
            <a:extLst>
              <a:ext uri="{FF2B5EF4-FFF2-40B4-BE49-F238E27FC236}">
                <a16:creationId xmlns:a16="http://schemas.microsoft.com/office/drawing/2014/main" id="{7E32AB52-485E-9657-8BA1-F0013529962A}"/>
              </a:ext>
            </a:extLst>
          </p:cNvPr>
          <p:cNvPicPr>
            <a:picLocks noChangeAspect="1"/>
          </p:cNvPicPr>
          <p:nvPr/>
        </p:nvPicPr>
        <p:blipFill>
          <a:blip r:embed="rId3"/>
          <a:stretch>
            <a:fillRect/>
          </a:stretch>
        </p:blipFill>
        <p:spPr>
          <a:xfrm>
            <a:off x="7221875" y="1667213"/>
            <a:ext cx="4333009" cy="2349788"/>
          </a:xfrm>
          <a:prstGeom prst="rect">
            <a:avLst/>
          </a:prstGeom>
        </p:spPr>
      </p:pic>
      <p:sp>
        <p:nvSpPr>
          <p:cNvPr id="7" name="Textfeld 6">
            <a:extLst>
              <a:ext uri="{FF2B5EF4-FFF2-40B4-BE49-F238E27FC236}">
                <a16:creationId xmlns:a16="http://schemas.microsoft.com/office/drawing/2014/main" id="{5C868738-24D1-CB89-DDD9-903036EC7409}"/>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
        <p:nvSpPr>
          <p:cNvPr id="9" name="Textfeld 8">
            <a:extLst>
              <a:ext uri="{FF2B5EF4-FFF2-40B4-BE49-F238E27FC236}">
                <a16:creationId xmlns:a16="http://schemas.microsoft.com/office/drawing/2014/main" id="{6DC21B7C-79A6-4684-7B00-AEFCC923CEA9}"/>
              </a:ext>
            </a:extLst>
          </p:cNvPr>
          <p:cNvSpPr txBox="1"/>
          <p:nvPr/>
        </p:nvSpPr>
        <p:spPr>
          <a:xfrm>
            <a:off x="7146020" y="6437052"/>
            <a:ext cx="432816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100" dirty="0">
                <a:solidFill>
                  <a:srgbClr val="7F7F7F"/>
                </a:solidFill>
                <a:latin typeface="Arial"/>
                <a:ea typeface="ＭＳ Ｐゴシック"/>
                <a:cs typeface="Arial"/>
              </a:rPr>
              <a:t>Images from notebook </a:t>
            </a:r>
            <a:r>
              <a:rPr lang="de-DE" sz="1100" i="1" dirty="0">
                <a:solidFill>
                  <a:srgbClr val="7F7F7F"/>
                </a:solidFill>
                <a:latin typeface="Arial"/>
                <a:ea typeface="ＭＳ Ｐゴシック"/>
                <a:cs typeface="Arial"/>
              </a:rPr>
              <a:t>"01-random-forest-classifier.ipynb"</a:t>
            </a:r>
            <a:endParaRPr lang="de-DE" dirty="0">
              <a:latin typeface="Arial"/>
              <a:ea typeface="ＭＳ Ｐゴシック"/>
              <a:cs typeface="Arial"/>
            </a:endParaRPr>
          </a:p>
        </p:txBody>
      </p:sp>
    </p:spTree>
    <p:extLst>
      <p:ext uri="{BB962C8B-B14F-4D97-AF65-F5344CB8AC3E}">
        <p14:creationId xmlns:p14="http://schemas.microsoft.com/office/powerpoint/2010/main" val="3118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C237-DF5A-5F15-89F4-60731A9864E6}"/>
              </a:ext>
            </a:extLst>
          </p:cNvPr>
          <p:cNvSpPr>
            <a:spLocks noGrp="1"/>
          </p:cNvSpPr>
          <p:nvPr>
            <p:ph type="title"/>
          </p:nvPr>
        </p:nvSpPr>
        <p:spPr/>
        <p:txBody>
          <a:bodyPr/>
          <a:lstStyle/>
          <a:p>
            <a:r>
              <a:rPr lang="en-US" dirty="0"/>
              <a:t>Dataset Exploration</a:t>
            </a:r>
          </a:p>
        </p:txBody>
      </p:sp>
      <p:sp>
        <p:nvSpPr>
          <p:cNvPr id="3" name="Content Placeholder 2">
            <a:extLst>
              <a:ext uri="{FF2B5EF4-FFF2-40B4-BE49-F238E27FC236}">
                <a16:creationId xmlns:a16="http://schemas.microsoft.com/office/drawing/2014/main" id="{5D418720-8AC3-A5FE-C0F2-12569B891D3B}"/>
              </a:ext>
            </a:extLst>
          </p:cNvPr>
          <p:cNvSpPr>
            <a:spLocks noGrp="1"/>
          </p:cNvSpPr>
          <p:nvPr>
            <p:ph idx="1"/>
          </p:nvPr>
        </p:nvSpPr>
        <p:spPr>
          <a:xfrm>
            <a:off x="911225" y="2205039"/>
            <a:ext cx="4894600" cy="3887787"/>
          </a:xfrm>
        </p:spPr>
        <p:txBody>
          <a:bodyPr/>
          <a:lstStyle/>
          <a:p>
            <a:pPr marL="341630" indent="-341630"/>
            <a:r>
              <a:rPr lang="en-US" dirty="0"/>
              <a:t>We identified the class proportionality to be 25%</a:t>
            </a:r>
          </a:p>
          <a:p>
            <a:pPr marL="683895" lvl="1" indent="-341630">
              <a:buFont typeface="Courier New" panose="020B0604020202020204" pitchFamily="34" charset="0"/>
              <a:buChar char="o"/>
            </a:pPr>
            <a:r>
              <a:rPr lang="en-US" dirty="0">
                <a:ea typeface="ＭＳ Ｐゴシック"/>
              </a:rPr>
              <a:t>Due to the balanced nature of the dataset, a majority classifier will produce an accuracy of 25% similar to a random classifier</a:t>
            </a:r>
          </a:p>
          <a:p>
            <a:pPr marL="683895" lvl="1" indent="-341630">
              <a:buFont typeface="Courier New" panose="020B0604020202020204" pitchFamily="34" charset="0"/>
              <a:buChar char="o"/>
            </a:pPr>
            <a:r>
              <a:rPr lang="en-US" dirty="0">
                <a:ea typeface="ＭＳ Ｐゴシック"/>
              </a:rPr>
              <a:t>Felt this baseline was too low of a target to achieve</a:t>
            </a:r>
          </a:p>
          <a:p>
            <a:pPr marL="683895" lvl="1" indent="-341630">
              <a:buFont typeface="Courier New" panose="020B0604020202020204" pitchFamily="34" charset="0"/>
              <a:buChar char="o"/>
            </a:pPr>
            <a:r>
              <a:rPr lang="en-US" dirty="0">
                <a:ea typeface="ＭＳ Ｐゴシック"/>
              </a:rPr>
              <a:t>Opted for a more sophisticated statistical baseline</a:t>
            </a:r>
            <a:endParaRPr lang="en-US" dirty="0"/>
          </a:p>
          <a:p>
            <a:pPr marL="342265" lvl="1" indent="0">
              <a:buNone/>
            </a:pPr>
            <a:endParaRPr lang="en-US" dirty="0">
              <a:ea typeface="ＭＳ Ｐゴシック"/>
            </a:endParaRPr>
          </a:p>
          <a:p>
            <a:pPr marL="341630" indent="-341630"/>
            <a:endParaRPr lang="en-US" dirty="0"/>
          </a:p>
        </p:txBody>
      </p:sp>
      <p:pic>
        <p:nvPicPr>
          <p:cNvPr id="4" name="Picture 3" descr="A chart of different colors&#10;&#10;Description automatically generated">
            <a:extLst>
              <a:ext uri="{FF2B5EF4-FFF2-40B4-BE49-F238E27FC236}">
                <a16:creationId xmlns:a16="http://schemas.microsoft.com/office/drawing/2014/main" id="{84C69056-E8A6-72D6-6D9B-B87343BD7AAE}"/>
              </a:ext>
            </a:extLst>
          </p:cNvPr>
          <p:cNvPicPr>
            <a:picLocks noChangeAspect="1"/>
          </p:cNvPicPr>
          <p:nvPr/>
        </p:nvPicPr>
        <p:blipFill rotWithShape="1">
          <a:blip r:embed="rId2"/>
          <a:srcRect l="-63" t="-31" r="-300" b="481"/>
          <a:stretch/>
        </p:blipFill>
        <p:spPr>
          <a:xfrm>
            <a:off x="6096138" y="2063544"/>
            <a:ext cx="5552721" cy="3431017"/>
          </a:xfrm>
          <a:prstGeom prst="rect">
            <a:avLst/>
          </a:prstGeom>
        </p:spPr>
      </p:pic>
      <p:sp>
        <p:nvSpPr>
          <p:cNvPr id="6" name="Textfeld 5">
            <a:extLst>
              <a:ext uri="{FF2B5EF4-FFF2-40B4-BE49-F238E27FC236}">
                <a16:creationId xmlns:a16="http://schemas.microsoft.com/office/drawing/2014/main" id="{66D8B847-0417-78B4-8778-8E586637E701}"/>
              </a:ext>
            </a:extLst>
          </p:cNvPr>
          <p:cNvSpPr txBox="1"/>
          <p:nvPr/>
        </p:nvSpPr>
        <p:spPr>
          <a:xfrm>
            <a:off x="839416" y="836712"/>
            <a:ext cx="3168352" cy="276999"/>
          </a:xfrm>
          <a:prstGeom prst="rect">
            <a:avLst/>
          </a:prstGeom>
          <a:solidFill>
            <a:schemeClr val="bg1"/>
          </a:solidFill>
        </p:spPr>
        <p:txBody>
          <a:bodyPr wrap="square" rtlCol="0">
            <a:spAutoFit/>
          </a:bodyPr>
          <a:lstStyle/>
          <a:p>
            <a:r>
              <a:rPr lang="de-DE" sz="1200" b="1" dirty="0"/>
              <a:t>Advanced Machine Learning</a:t>
            </a:r>
          </a:p>
        </p:txBody>
      </p:sp>
      <p:sp>
        <p:nvSpPr>
          <p:cNvPr id="7" name="Textfeld 6">
            <a:extLst>
              <a:ext uri="{FF2B5EF4-FFF2-40B4-BE49-F238E27FC236}">
                <a16:creationId xmlns:a16="http://schemas.microsoft.com/office/drawing/2014/main" id="{F37A1FF1-EE9A-EAB1-526A-1D7501C6723E}"/>
              </a:ext>
            </a:extLst>
          </p:cNvPr>
          <p:cNvSpPr txBox="1"/>
          <p:nvPr/>
        </p:nvSpPr>
        <p:spPr>
          <a:xfrm>
            <a:off x="6099233" y="5559598"/>
            <a:ext cx="432816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100" dirty="0">
                <a:solidFill>
                  <a:srgbClr val="7F7F7F"/>
                </a:solidFill>
                <a:latin typeface="Arial"/>
                <a:ea typeface="ＭＳ Ｐゴシック"/>
                <a:cs typeface="Arial"/>
              </a:rPr>
              <a:t>Image from notebook </a:t>
            </a:r>
            <a:r>
              <a:rPr lang="de-DE" sz="1100" i="1" dirty="0">
                <a:solidFill>
                  <a:srgbClr val="7F7F7F"/>
                </a:solidFill>
                <a:latin typeface="Arial"/>
                <a:ea typeface="ＭＳ Ｐゴシック"/>
                <a:cs typeface="Arial"/>
              </a:rPr>
              <a:t>"01-random-forest-classifier.ipynb"</a:t>
            </a:r>
            <a:endParaRPr lang="de-DE" dirty="0">
              <a:latin typeface="Arial"/>
              <a:ea typeface="ＭＳ Ｐゴシック"/>
              <a:cs typeface="Arial"/>
            </a:endParaRPr>
          </a:p>
        </p:txBody>
      </p:sp>
    </p:spTree>
    <p:extLst>
      <p:ext uri="{BB962C8B-B14F-4D97-AF65-F5344CB8AC3E}">
        <p14:creationId xmlns:p14="http://schemas.microsoft.com/office/powerpoint/2010/main" val="1320159470"/>
      </p:ext>
    </p:extLst>
  </p:cSld>
  <p:clrMapOvr>
    <a:masterClrMapping/>
  </p:clrMapOvr>
</p:sld>
</file>

<file path=ppt/theme/theme1.xml><?xml version="1.0" encoding="utf-8"?>
<a:theme xmlns:a="http://schemas.openxmlformats.org/drawingml/2006/main" name="UZH">
  <a:themeElements>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fontScheme name="Office-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0" tIns="0" rIns="0" bIns="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24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clrMap bg1="lt1" tx1="dk1" bg2="lt2" tx2="dk2" accent1="accent1" accent2="accent2" accent3="accent3" accent4="accent4" accent5="accent5" accent6="accent6" hlink="hlink" folHlink="folHlink"/>
    </a:extraClrScheme>
  </a:extraClrSchemeLst>
  <a:custClrLst>
    <a:custClr name="Blau 100%">
      <a:srgbClr val="0028A5"/>
    </a:custClr>
    <a:custClr name="Grau 100%">
      <a:srgbClr val="A3ADB7"/>
    </a:custClr>
    <a:custClr name="Ockerrot 100%">
      <a:srgbClr val="DC6027"/>
    </a:custClr>
    <a:custClr name="Türkis 100%">
      <a:srgbClr val="0B82A0"/>
    </a:custClr>
    <a:custClr name="Flaschengrün 100%">
      <a:srgbClr val="2A7F62"/>
    </a:custClr>
    <a:custClr name="Lindengrün 100%">
      <a:srgbClr val="91C34A"/>
    </a:custClr>
    <a:custClr name="Warmgelb 100%">
      <a:srgbClr val="FEDE00"/>
    </a:custClr>
    <a:custClr name="blank">
      <a:srgbClr val="FFFFFF"/>
    </a:custClr>
    <a:custClr name="blank">
      <a:srgbClr val="FFFFFF"/>
    </a:custClr>
    <a:custClr name="blank">
      <a:srgbClr val="FFFFFF"/>
    </a:custClr>
    <a:custClr name="Blau 80%">
      <a:srgbClr val="3353B7"/>
    </a:custClr>
    <a:custClr name="Grau 80%">
      <a:srgbClr val="B5BDC5"/>
    </a:custClr>
    <a:custClr name="Ockerrot 80%">
      <a:srgbClr val="E38052"/>
    </a:custClr>
    <a:custClr name="Türkis 80%">
      <a:srgbClr val="3C9FB6"/>
    </a:custClr>
    <a:custClr name="Flaschengrün 80%">
      <a:srgbClr val="569D85"/>
    </a:custClr>
    <a:custClr name="Lindengrün 80%">
      <a:srgbClr val="AAD470"/>
    </a:custClr>
    <a:custClr name="Warmgelb 80%">
      <a:srgbClr val="FBE651"/>
    </a:custClr>
    <a:custClr name="blank">
      <a:srgbClr val="FFFFFF"/>
    </a:custClr>
    <a:custClr name="blank">
      <a:srgbClr val="FFFFFF"/>
    </a:custClr>
    <a:custClr name="blank">
      <a:srgbClr val="FFFFFF"/>
    </a:custClr>
    <a:custClr name="Blau 60%">
      <a:srgbClr val="667EC9"/>
    </a:custClr>
    <a:custClr name="Grau 60%">
      <a:srgbClr val="C8CED4"/>
    </a:custClr>
    <a:custClr name="Ockerrot 60%">
      <a:srgbClr val="EAA07D"/>
    </a:custClr>
    <a:custClr name="Türkis 60%">
      <a:srgbClr val="6BB7C7"/>
    </a:custClr>
    <a:custClr name="Flaschengrün 60%">
      <a:srgbClr val="80B6A4"/>
    </a:custClr>
    <a:custClr name="Lindengrün 60%">
      <a:srgbClr val="BFDF94"/>
    </a:custClr>
    <a:custClr name="Warmgelb 60%">
      <a:srgbClr val="FCEC7C"/>
    </a:custClr>
    <a:custClr name="blank">
      <a:srgbClr val="FFFFFF"/>
    </a:custClr>
    <a:custClr name="blank">
      <a:srgbClr val="FFFFFF"/>
    </a:custClr>
    <a:custClr name="blank">
      <a:srgbClr val="FFFFFF"/>
    </a:custClr>
    <a:custClr name="Blau 40%">
      <a:srgbClr val="99A9DB"/>
    </a:custClr>
    <a:custClr name="Grau 40%">
      <a:srgbClr val="DADEE2"/>
    </a:custClr>
    <a:custClr name="Ockerrot 40%">
      <a:srgbClr val="F1BFA9"/>
    </a:custClr>
    <a:custClr name="Türkis 40%">
      <a:srgbClr val="ABCEC2"/>
    </a:custClr>
    <a:custClr name="Flaschengrün 40%">
      <a:srgbClr val="ABCEC2"/>
    </a:custClr>
    <a:custClr name="Lindengrün 40%">
      <a:srgbClr val="D5E9B7"/>
    </a:custClr>
    <a:custClr name="Warmgelb 40%">
      <a:srgbClr val="FDF3A8"/>
    </a:custClr>
    <a:custClr name="blank">
      <a:srgbClr val="FFFFFF"/>
    </a:custClr>
    <a:custClr name="blank">
      <a:srgbClr val="FFFFFF"/>
    </a:custClr>
    <a:custClr name="blank">
      <a:srgbClr val="FFFFFF"/>
    </a:custClr>
    <a:custClr name="Blau 20%">
      <a:srgbClr val="CCD4ED"/>
    </a:custClr>
    <a:custClr name="Grau 20%">
      <a:srgbClr val="EDEFF1"/>
    </a:custClr>
    <a:custClr name="Ockerrot 20%">
      <a:srgbClr val="F8DFD4"/>
    </a:custClr>
    <a:custClr name="Türkis 20%">
      <a:srgbClr val="CFE8EC"/>
    </a:custClr>
    <a:custClr name="Flaschengrün 20%">
      <a:srgbClr val="D5E7E1"/>
    </a:custClr>
    <a:custClr name="Lindengrün 20%">
      <a:srgbClr val="EAF4DB"/>
    </a:custClr>
    <a:custClr name="Warmgelb 20%">
      <a:srgbClr val="FEF9D3"/>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uzh_praesentation_d.potx" id="{67891CA6-A60A-47A9-9A5B-B1F18C651C53}" vid="{09CBD7FB-EA4D-412D-B9FE-37E9028065E1}"/>
    </a:ext>
  </a:ext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UZH</Template>
  <TotalTime>0</TotalTime>
  <Words>1855</Words>
  <Application>Microsoft Macintosh PowerPoint</Application>
  <PresentationFormat>Breitbild</PresentationFormat>
  <Paragraphs>335</Paragraphs>
  <Slides>27</Slides>
  <Notes>0</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27</vt:i4>
      </vt:variant>
    </vt:vector>
  </HeadingPairs>
  <TitlesOfParts>
    <vt:vector size="38" baseType="lpstr">
      <vt:lpstr>ＭＳ Ｐゴシック</vt:lpstr>
      <vt:lpstr>Arial</vt:lpstr>
      <vt:lpstr>Arial,Sans-Serif</vt:lpstr>
      <vt:lpstr>Calibri</vt:lpstr>
      <vt:lpstr>Calibri,Sans-Serif</vt:lpstr>
      <vt:lpstr>Cambria Math</vt:lpstr>
      <vt:lpstr>Courier New</vt:lpstr>
      <vt:lpstr>Lucida Grande</vt:lpstr>
      <vt:lpstr>Verdana</vt:lpstr>
      <vt:lpstr>Wingdings</vt:lpstr>
      <vt:lpstr>UZH</vt:lpstr>
      <vt:lpstr>Project Presentation</vt:lpstr>
      <vt:lpstr>Table of Contents</vt:lpstr>
      <vt:lpstr>Problemsetting</vt:lpstr>
      <vt:lpstr>Motivation </vt:lpstr>
      <vt:lpstr>Modality</vt:lpstr>
      <vt:lpstr>Choosing a Model</vt:lpstr>
      <vt:lpstr>Baseline Models</vt:lpstr>
      <vt:lpstr>Dataset </vt:lpstr>
      <vt:lpstr>Dataset Exploration</vt:lpstr>
      <vt:lpstr>Random Forest</vt:lpstr>
      <vt:lpstr>GPT2 Classifier</vt:lpstr>
      <vt:lpstr>Integration of GAAM and LAAM into the GPT2-Architecture</vt:lpstr>
      <vt:lpstr>Hyperparameter Tuning</vt:lpstr>
      <vt:lpstr>Hyperparameter Tuning</vt:lpstr>
      <vt:lpstr>GPT2-Models With GAAM/LAAM</vt:lpstr>
      <vt:lpstr>GPT2-Models With GAAM/LAAM - Results</vt:lpstr>
      <vt:lpstr>GPT2-Models With GAAM/LAAM - Interpretation of the Results</vt:lpstr>
      <vt:lpstr>GPT2-Models With GAAM/LAAM - Interpretation of the Results</vt:lpstr>
      <vt:lpstr>Approach 1: GPT2-Models With Regular Attention and GAAM </vt:lpstr>
      <vt:lpstr>Approach 2: Two-Model Architecture</vt:lpstr>
      <vt:lpstr>Proprietary Gaussian/Laplacian Attention Mechanisms</vt:lpstr>
      <vt:lpstr>Two-Model Architecture with our own Gaussian/Laplacian Attention Mechanism (1)</vt:lpstr>
      <vt:lpstr>Two-Model Architecture with our own Gaussian/Laplacian Attention Mechanism (2)</vt:lpstr>
      <vt:lpstr>Discussion</vt:lpstr>
      <vt:lpstr>Discussion – Review of GAAM/LAAM</vt:lpstr>
      <vt:lpstr>Discussion – Potential of Gaussian/Laplacian Attention Mechanisms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subject/>
  <dc:creator>Simon Klaassen</dc:creator>
  <cp:keywords/>
  <dc:description>Vorlage uzh_praesentationen_16:9_d MSO2016 v3 11.02.2016</dc:description>
  <cp:lastModifiedBy>Pieter Klaassen</cp:lastModifiedBy>
  <cp:revision>146</cp:revision>
  <dcterms:created xsi:type="dcterms:W3CDTF">2024-05-14T09:27:07Z</dcterms:created>
  <dcterms:modified xsi:type="dcterms:W3CDTF">2024-05-17T13:01:11Z</dcterms:modified>
  <cp:category/>
</cp:coreProperties>
</file>