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1" r:id="rId2"/>
    <p:sldId id="274" r:id="rId3"/>
    <p:sldId id="266" r:id="rId4"/>
    <p:sldId id="265" r:id="rId5"/>
    <p:sldId id="272" r:id="rId6"/>
    <p:sldId id="275" r:id="rId7"/>
    <p:sldId id="267" r:id="rId8"/>
    <p:sldId id="276" r:id="rId9"/>
    <p:sldId id="264" r:id="rId10"/>
    <p:sldId id="268" r:id="rId11"/>
    <p:sldId id="277" r:id="rId12"/>
    <p:sldId id="269" r:id="rId13"/>
    <p:sldId id="270" r:id="rId14"/>
    <p:sldId id="271" r:id="rId15"/>
    <p:sldId id="273" r:id="rId16"/>
    <p:sldId id="27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DF6DAA-8DCE-4FBC-93CE-FA1926A23A41}">
          <p14:sldIdLst>
            <p14:sldId id="261"/>
            <p14:sldId id="274"/>
            <p14:sldId id="266"/>
            <p14:sldId id="265"/>
            <p14:sldId id="272"/>
            <p14:sldId id="275"/>
            <p14:sldId id="267"/>
            <p14:sldId id="276"/>
            <p14:sldId id="264"/>
            <p14:sldId id="268"/>
            <p14:sldId id="277"/>
            <p14:sldId id="269"/>
            <p14:sldId id="270"/>
            <p14:sldId id="271"/>
            <p14:sldId id="273"/>
            <p14:sldId id="27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9A683-380D-4BA0-DA70-DEDC51FB0669}" v="1134" dt="2024-12-09T01:35:10.848"/>
    <p1510:client id="{3F9D22E2-D440-AB2F-3A2B-B4D2324ADD01}" v="4" dt="2024-12-09T01:26:00.213"/>
    <p1510:client id="{4BBBF606-C24F-684D-418E-BEC79214E85E}" v="54" dt="2024-12-09T19:42:26.549"/>
    <p1510:client id="{910E7962-E4FB-6C37-8AD3-ECF4A5329F9C}" v="411" dt="2024-12-08T22:18:50.967"/>
    <p1510:client id="{91C810A7-6441-D87F-D253-1E7A5175908C}" v="575" dt="2024-12-09T20:18:20.534"/>
    <p1510:client id="{9F6ED8B5-8957-E2F8-212F-8DE7BACD7BDF}" v="5" dt="2024-12-09T14:01:56.910"/>
    <p1510:client id="{B275650E-15E8-B6DC-9AA6-59F44DE27749}" v="1" dt="2024-12-09T03:18:33.880"/>
    <p1510:client id="{BCF17D57-4878-D100-B8AB-134AB662766C}" v="845" dt="2024-12-09T20:02:03.499"/>
    <p1510:client id="{C7895A2E-2107-1877-FA23-407676828D42}" v="416" dt="2024-12-09T15:21:46.917"/>
    <p1510:client id="{EE326DE4-D747-35E3-B680-09427794CFEB}" v="255" dt="2024-12-09T16:28:29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93A73B-FFFD-4E04-BD7E-CDB9EC5C9F18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1D592B-DB0F-4770-AB3F-F49267DC2D48}">
      <dgm:prSet/>
      <dgm:spPr/>
      <dgm:t>
        <a:bodyPr/>
        <a:lstStyle/>
        <a:p>
          <a:r>
            <a:rPr lang="en-US" b="0">
              <a:latin typeface="Aptos"/>
            </a:rPr>
            <a:t>Is it possible to forecast YouTube success rate strategies? </a:t>
          </a:r>
        </a:p>
      </dgm:t>
    </dgm:pt>
    <dgm:pt modelId="{A23A2351-DE90-4566-A71E-39B0CE4D779E}" type="parTrans" cxnId="{5A5D31A4-5E29-45A8-870C-4A9FC8A1416E}">
      <dgm:prSet/>
      <dgm:spPr/>
      <dgm:t>
        <a:bodyPr/>
        <a:lstStyle/>
        <a:p>
          <a:endParaRPr lang="en-US"/>
        </a:p>
      </dgm:t>
    </dgm:pt>
    <dgm:pt modelId="{D60249B4-CD27-4CF3-99C1-B4C87FF2FDC8}" type="sibTrans" cxnId="{5A5D31A4-5E29-45A8-870C-4A9FC8A1416E}">
      <dgm:prSet/>
      <dgm:spPr/>
      <dgm:t>
        <a:bodyPr/>
        <a:lstStyle/>
        <a:p>
          <a:endParaRPr lang="en-US"/>
        </a:p>
      </dgm:t>
    </dgm:pt>
    <dgm:pt modelId="{6FFF934E-7202-4554-99E3-9E96ECD83DF4}">
      <dgm:prSet/>
      <dgm:spPr/>
      <dgm:t>
        <a:bodyPr/>
        <a:lstStyle/>
        <a:p>
          <a:r>
            <a:rPr lang="en-US">
              <a:latin typeface="Aptos"/>
            </a:rPr>
            <a:t>Is there a correlation between upload frequency to video views and subscribers?</a:t>
          </a:r>
        </a:p>
      </dgm:t>
    </dgm:pt>
    <dgm:pt modelId="{5601E85C-1B7F-47D2-9CA2-30CFE1BE47F0}" type="parTrans" cxnId="{23D3591F-E164-4B6C-AB37-45A6BEC1DD47}">
      <dgm:prSet/>
      <dgm:spPr/>
      <dgm:t>
        <a:bodyPr/>
        <a:lstStyle/>
        <a:p>
          <a:endParaRPr lang="en-US"/>
        </a:p>
      </dgm:t>
    </dgm:pt>
    <dgm:pt modelId="{C58D20B4-1599-42E1-9A39-A09C3AD122AA}" type="sibTrans" cxnId="{23D3591F-E164-4B6C-AB37-45A6BEC1DD47}">
      <dgm:prSet/>
      <dgm:spPr/>
      <dgm:t>
        <a:bodyPr/>
        <a:lstStyle/>
        <a:p>
          <a:endParaRPr lang="en-US"/>
        </a:p>
      </dgm:t>
    </dgm:pt>
    <dgm:pt modelId="{DE881E33-57F7-4BEC-A9A7-7CDC321FB453}" type="pres">
      <dgm:prSet presAssocID="{0593A73B-FFFD-4E04-BD7E-CDB9EC5C9F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5D506E-BF35-478F-ABC9-70602C0D976D}" type="pres">
      <dgm:prSet presAssocID="{421D592B-DB0F-4770-AB3F-F49267DC2D48}" presName="hierRoot1" presStyleCnt="0"/>
      <dgm:spPr/>
    </dgm:pt>
    <dgm:pt modelId="{6E28E794-634E-4B22-807D-84489938CD7D}" type="pres">
      <dgm:prSet presAssocID="{421D592B-DB0F-4770-AB3F-F49267DC2D48}" presName="composite" presStyleCnt="0"/>
      <dgm:spPr/>
    </dgm:pt>
    <dgm:pt modelId="{88A808E8-1F4C-4FEC-ACC6-0B9F259D119B}" type="pres">
      <dgm:prSet presAssocID="{421D592B-DB0F-4770-AB3F-F49267DC2D48}" presName="background" presStyleLbl="node0" presStyleIdx="0" presStyleCnt="2"/>
      <dgm:spPr/>
    </dgm:pt>
    <dgm:pt modelId="{1E0B0E8D-F2A1-49E7-A6D1-1A0755189FA7}" type="pres">
      <dgm:prSet presAssocID="{421D592B-DB0F-4770-AB3F-F49267DC2D48}" presName="text" presStyleLbl="fgAcc0" presStyleIdx="0" presStyleCnt="2">
        <dgm:presLayoutVars>
          <dgm:chPref val="3"/>
        </dgm:presLayoutVars>
      </dgm:prSet>
      <dgm:spPr/>
    </dgm:pt>
    <dgm:pt modelId="{8EF983B3-96F4-4A2D-BA15-B437B8CEA556}" type="pres">
      <dgm:prSet presAssocID="{421D592B-DB0F-4770-AB3F-F49267DC2D48}" presName="hierChild2" presStyleCnt="0"/>
      <dgm:spPr/>
    </dgm:pt>
    <dgm:pt modelId="{F65D3450-4255-440A-9CF8-1DE63A049177}" type="pres">
      <dgm:prSet presAssocID="{6FFF934E-7202-4554-99E3-9E96ECD83DF4}" presName="hierRoot1" presStyleCnt="0"/>
      <dgm:spPr/>
    </dgm:pt>
    <dgm:pt modelId="{A1E4295F-FF3B-4836-91D9-09275F8F031E}" type="pres">
      <dgm:prSet presAssocID="{6FFF934E-7202-4554-99E3-9E96ECD83DF4}" presName="composite" presStyleCnt="0"/>
      <dgm:spPr/>
    </dgm:pt>
    <dgm:pt modelId="{A9A210C9-4E90-41AC-89C8-195BFA3E6422}" type="pres">
      <dgm:prSet presAssocID="{6FFF934E-7202-4554-99E3-9E96ECD83DF4}" presName="background" presStyleLbl="node0" presStyleIdx="1" presStyleCnt="2"/>
      <dgm:spPr/>
    </dgm:pt>
    <dgm:pt modelId="{4C93529F-4FA6-4DA5-A383-23C2EAEC3872}" type="pres">
      <dgm:prSet presAssocID="{6FFF934E-7202-4554-99E3-9E96ECD83DF4}" presName="text" presStyleLbl="fgAcc0" presStyleIdx="1" presStyleCnt="2">
        <dgm:presLayoutVars>
          <dgm:chPref val="3"/>
        </dgm:presLayoutVars>
      </dgm:prSet>
      <dgm:spPr/>
    </dgm:pt>
    <dgm:pt modelId="{894DDD49-C6C2-437A-AD19-F8F399DD6140}" type="pres">
      <dgm:prSet presAssocID="{6FFF934E-7202-4554-99E3-9E96ECD83DF4}" presName="hierChild2" presStyleCnt="0"/>
      <dgm:spPr/>
    </dgm:pt>
  </dgm:ptLst>
  <dgm:cxnLst>
    <dgm:cxn modelId="{23D3591F-E164-4B6C-AB37-45A6BEC1DD47}" srcId="{0593A73B-FFFD-4E04-BD7E-CDB9EC5C9F18}" destId="{6FFF934E-7202-4554-99E3-9E96ECD83DF4}" srcOrd="1" destOrd="0" parTransId="{5601E85C-1B7F-47D2-9CA2-30CFE1BE47F0}" sibTransId="{C58D20B4-1599-42E1-9A39-A09C3AD122AA}"/>
    <dgm:cxn modelId="{A4153A63-4D27-441F-AD22-065ECD8D6FC7}" type="presOf" srcId="{421D592B-DB0F-4770-AB3F-F49267DC2D48}" destId="{1E0B0E8D-F2A1-49E7-A6D1-1A0755189FA7}" srcOrd="0" destOrd="0" presId="urn:microsoft.com/office/officeart/2005/8/layout/hierarchy1"/>
    <dgm:cxn modelId="{5FE3BF7A-80D0-42DC-B089-42A0214197FE}" type="presOf" srcId="{6FFF934E-7202-4554-99E3-9E96ECD83DF4}" destId="{4C93529F-4FA6-4DA5-A383-23C2EAEC3872}" srcOrd="0" destOrd="0" presId="urn:microsoft.com/office/officeart/2005/8/layout/hierarchy1"/>
    <dgm:cxn modelId="{2B84FAA3-8370-4869-A157-BD6C611B1CC0}" type="presOf" srcId="{0593A73B-FFFD-4E04-BD7E-CDB9EC5C9F18}" destId="{DE881E33-57F7-4BEC-A9A7-7CDC321FB453}" srcOrd="0" destOrd="0" presId="urn:microsoft.com/office/officeart/2005/8/layout/hierarchy1"/>
    <dgm:cxn modelId="{5A5D31A4-5E29-45A8-870C-4A9FC8A1416E}" srcId="{0593A73B-FFFD-4E04-BD7E-CDB9EC5C9F18}" destId="{421D592B-DB0F-4770-AB3F-F49267DC2D48}" srcOrd="0" destOrd="0" parTransId="{A23A2351-DE90-4566-A71E-39B0CE4D779E}" sibTransId="{D60249B4-CD27-4CF3-99C1-B4C87FF2FDC8}"/>
    <dgm:cxn modelId="{20C40570-8EB0-4621-ACA6-807788C2CBF1}" type="presParOf" srcId="{DE881E33-57F7-4BEC-A9A7-7CDC321FB453}" destId="{525D506E-BF35-478F-ABC9-70602C0D976D}" srcOrd="0" destOrd="0" presId="urn:microsoft.com/office/officeart/2005/8/layout/hierarchy1"/>
    <dgm:cxn modelId="{4A11AD1D-1384-400E-9CDE-AF0C3DED520F}" type="presParOf" srcId="{525D506E-BF35-478F-ABC9-70602C0D976D}" destId="{6E28E794-634E-4B22-807D-84489938CD7D}" srcOrd="0" destOrd="0" presId="urn:microsoft.com/office/officeart/2005/8/layout/hierarchy1"/>
    <dgm:cxn modelId="{3A5F85C6-0D9F-46A3-B051-3A5803FD01D6}" type="presParOf" srcId="{6E28E794-634E-4B22-807D-84489938CD7D}" destId="{88A808E8-1F4C-4FEC-ACC6-0B9F259D119B}" srcOrd="0" destOrd="0" presId="urn:microsoft.com/office/officeart/2005/8/layout/hierarchy1"/>
    <dgm:cxn modelId="{3CFE95AD-C66E-44C8-85DA-BA335FB0CF2F}" type="presParOf" srcId="{6E28E794-634E-4B22-807D-84489938CD7D}" destId="{1E0B0E8D-F2A1-49E7-A6D1-1A0755189FA7}" srcOrd="1" destOrd="0" presId="urn:microsoft.com/office/officeart/2005/8/layout/hierarchy1"/>
    <dgm:cxn modelId="{197BAC2B-037B-42CF-9788-CEE68A94DE16}" type="presParOf" srcId="{525D506E-BF35-478F-ABC9-70602C0D976D}" destId="{8EF983B3-96F4-4A2D-BA15-B437B8CEA556}" srcOrd="1" destOrd="0" presId="urn:microsoft.com/office/officeart/2005/8/layout/hierarchy1"/>
    <dgm:cxn modelId="{EE674FD1-0E9E-4228-8B11-2244078187CF}" type="presParOf" srcId="{DE881E33-57F7-4BEC-A9A7-7CDC321FB453}" destId="{F65D3450-4255-440A-9CF8-1DE63A049177}" srcOrd="1" destOrd="0" presId="urn:microsoft.com/office/officeart/2005/8/layout/hierarchy1"/>
    <dgm:cxn modelId="{AD114AF8-21FD-4A7D-B9B3-66D68230C5EC}" type="presParOf" srcId="{F65D3450-4255-440A-9CF8-1DE63A049177}" destId="{A1E4295F-FF3B-4836-91D9-09275F8F031E}" srcOrd="0" destOrd="0" presId="urn:microsoft.com/office/officeart/2005/8/layout/hierarchy1"/>
    <dgm:cxn modelId="{A9024EF0-6BA3-472C-AFF6-A8023EF605C1}" type="presParOf" srcId="{A1E4295F-FF3B-4836-91D9-09275F8F031E}" destId="{A9A210C9-4E90-41AC-89C8-195BFA3E6422}" srcOrd="0" destOrd="0" presId="urn:microsoft.com/office/officeart/2005/8/layout/hierarchy1"/>
    <dgm:cxn modelId="{3CC21FAE-8BC9-4D79-B405-B72F81920D95}" type="presParOf" srcId="{A1E4295F-FF3B-4836-91D9-09275F8F031E}" destId="{4C93529F-4FA6-4DA5-A383-23C2EAEC3872}" srcOrd="1" destOrd="0" presId="urn:microsoft.com/office/officeart/2005/8/layout/hierarchy1"/>
    <dgm:cxn modelId="{64A52023-C4A5-4BAA-B198-E79C5CB314F9}" type="presParOf" srcId="{F65D3450-4255-440A-9CF8-1DE63A049177}" destId="{894DDD49-C6C2-437A-AD19-F8F399DD61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808E8-1F4C-4FEC-ACC6-0B9F259D119B}">
      <dsp:nvSpPr>
        <dsp:cNvPr id="0" name=""/>
        <dsp:cNvSpPr/>
      </dsp:nvSpPr>
      <dsp:spPr>
        <a:xfrm>
          <a:off x="964" y="126962"/>
          <a:ext cx="3386617" cy="215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E0B0E8D-F2A1-49E7-A6D1-1A0755189FA7}">
      <dsp:nvSpPr>
        <dsp:cNvPr id="0" name=""/>
        <dsp:cNvSpPr/>
      </dsp:nvSpPr>
      <dsp:spPr>
        <a:xfrm>
          <a:off x="377255" y="484438"/>
          <a:ext cx="3386617" cy="2150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>
              <a:latin typeface="Aptos"/>
            </a:rPr>
            <a:t>Is it possible to forecast YouTube success rate strategies? </a:t>
          </a:r>
        </a:p>
      </dsp:txBody>
      <dsp:txXfrm>
        <a:off x="440241" y="547424"/>
        <a:ext cx="3260645" cy="2024530"/>
      </dsp:txXfrm>
    </dsp:sp>
    <dsp:sp modelId="{A9A210C9-4E90-41AC-89C8-195BFA3E6422}">
      <dsp:nvSpPr>
        <dsp:cNvPr id="0" name=""/>
        <dsp:cNvSpPr/>
      </dsp:nvSpPr>
      <dsp:spPr>
        <a:xfrm>
          <a:off x="4140163" y="126962"/>
          <a:ext cx="3386617" cy="215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C93529F-4FA6-4DA5-A383-23C2EAEC3872}">
      <dsp:nvSpPr>
        <dsp:cNvPr id="0" name=""/>
        <dsp:cNvSpPr/>
      </dsp:nvSpPr>
      <dsp:spPr>
        <a:xfrm>
          <a:off x="4516454" y="484438"/>
          <a:ext cx="3386617" cy="2150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ptos"/>
            </a:rPr>
            <a:t>Is there a correlation between upload frequency to video views and subscribers?</a:t>
          </a:r>
        </a:p>
      </dsp:txBody>
      <dsp:txXfrm>
        <a:off x="4579440" y="547424"/>
        <a:ext cx="3260645" cy="2024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F97E7-4191-4851-BC9B-38863CF13D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BE7B1-739B-4060-A208-72A692EE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1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BE7B1-739B-4060-A208-72A692EE5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4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BE7B1-739B-4060-A208-72A692EE5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5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Because of this, it allows </a:t>
            </a:r>
            <a:r>
              <a:rPr lang="en-US" err="1">
                <a:latin typeface="Calibri"/>
                <a:ea typeface="Calibri"/>
                <a:cs typeface="Calibri"/>
              </a:rPr>
              <a:t>youtube</a:t>
            </a:r>
            <a:r>
              <a:rPr lang="en-US">
                <a:latin typeface="Calibri"/>
                <a:ea typeface="Calibri"/>
                <a:cs typeface="Calibri"/>
              </a:rPr>
              <a:t> creators to be able to make a living solely off this platform.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BE7B1-739B-4060-A208-72A692EE5A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1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3835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859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115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800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372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076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213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138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049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542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3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3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80636DC-E2FE-6EFC-697E-FCF1E5997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721" y="648404"/>
            <a:ext cx="6884244" cy="5336340"/>
          </a:xfrm>
        </p:spPr>
        <p:txBody>
          <a:bodyPr vert="horz" lIns="228600" tIns="228600" rIns="228600" bIns="0" rtlCol="0" anchor="ctr">
            <a:normAutofit/>
          </a:bodyPr>
          <a:lstStyle/>
          <a:p>
            <a:pPr algn="r"/>
            <a:r>
              <a:rPr lang="en-US" sz="8800">
                <a:solidFill>
                  <a:schemeClr val="tx1"/>
                </a:solidFill>
                <a:latin typeface="Aptos"/>
              </a:rPr>
              <a:t>Dating Mining Final Project</a:t>
            </a:r>
            <a:endParaRPr lang="en-US" sz="8800">
              <a:solidFill>
                <a:schemeClr val="tx1"/>
              </a:solidFill>
              <a:latin typeface="Aptos"/>
              <a:ea typeface="Calibri Light"/>
              <a:cs typeface="Calibri Light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3A6802F-A4EE-CB56-A7FA-5F6D5F107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688" y="760830"/>
            <a:ext cx="3065591" cy="53363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Aptos"/>
              </a:rPr>
              <a:t>Giancarlo Ayllon, Chris Bernal, Alex Chavez, Ashlyn Sam, Jonathan Wallace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3B6AA8-F569-A146-1C72-83C328F38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504710-EEED-26BE-6D26-5C499733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C4328-5876-EAD8-E6A8-D1FBD271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1" y="642593"/>
            <a:ext cx="9554943" cy="888222"/>
          </a:xfrm>
        </p:spPr>
        <p:txBody>
          <a:bodyPr anchor="t">
            <a:noAutofit/>
          </a:bodyPr>
          <a:lstStyle/>
          <a:p>
            <a:pPr algn="l"/>
            <a:r>
              <a:rPr lang="en-US" sz="4500" b="1">
                <a:solidFill>
                  <a:schemeClr val="accent1"/>
                </a:solidFill>
                <a:latin typeface="Aptos"/>
              </a:rPr>
              <a:t>Methodologies – Data Exploration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701ED-36A6-FE01-E057-CA065C7E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6EC5A2-4E95-4632-C875-DB193FBAB34A}"/>
              </a:ext>
            </a:extLst>
          </p:cNvPr>
          <p:cNvSpPr txBox="1">
            <a:spLocks/>
          </p:cNvSpPr>
          <p:nvPr/>
        </p:nvSpPr>
        <p:spPr>
          <a:xfrm>
            <a:off x="2074313" y="1718959"/>
            <a:ext cx="5992789" cy="4661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>
                <a:latin typeface="Aptos"/>
                <a:ea typeface="+mn-lt"/>
                <a:cs typeface="+mn-lt"/>
              </a:rPr>
              <a:t>Supporting Scatter Plots</a:t>
            </a:r>
          </a:p>
          <a:p>
            <a:r>
              <a:rPr lang="en-US" sz="2200">
                <a:latin typeface="Aptos"/>
              </a:rPr>
              <a:t>the scatter plots represent a channel's video views and uploads pair. </a:t>
            </a:r>
          </a:p>
          <a:p>
            <a:r>
              <a:rPr lang="en-US" sz="2200">
                <a:latin typeface="Aptos"/>
                <a:ea typeface="+mn-lt"/>
                <a:cs typeface="+mn-lt"/>
              </a:rPr>
              <a:t>red line is a best-fit line that shows where the relationship strength and direction lies. 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200">
                <a:latin typeface="Aptos"/>
                <a:ea typeface="+mn-lt"/>
                <a:cs typeface="+mn-lt"/>
              </a:rPr>
              <a:t>correlation matrix numbers:</a:t>
            </a:r>
          </a:p>
          <a:p>
            <a:pPr lvl="2"/>
            <a:r>
              <a:rPr lang="en-US" sz="2200">
                <a:latin typeface="Aptos"/>
                <a:ea typeface="+mn-lt"/>
                <a:cs typeface="+mn-lt"/>
              </a:rPr>
              <a:t>0.37</a:t>
            </a:r>
          </a:p>
          <a:p>
            <a:pPr lvl="2"/>
            <a:r>
              <a:rPr lang="en-US" sz="2200">
                <a:latin typeface="Aptos"/>
                <a:ea typeface="+mn-lt"/>
                <a:cs typeface="+mn-lt"/>
              </a:rPr>
              <a:t>0.093</a:t>
            </a:r>
          </a:p>
          <a:p>
            <a:r>
              <a:rPr lang="en-US" sz="2200">
                <a:latin typeface="Aptos"/>
              </a:rPr>
              <a:t>positive, but weak in both. </a:t>
            </a:r>
          </a:p>
          <a:p>
            <a:endParaRPr lang="en-US" sz="2400">
              <a:latin typeface="Aptos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latin typeface="Aptos"/>
              <a:ea typeface="+mn-lt"/>
              <a:cs typeface="+mn-lt"/>
            </a:endParaRPr>
          </a:p>
          <a:p>
            <a:endParaRPr lang="en-US" sz="2400">
              <a:latin typeface="Aptos"/>
              <a:ea typeface="+mn-lt"/>
              <a:cs typeface="+mn-lt"/>
            </a:endParaRPr>
          </a:p>
        </p:txBody>
      </p:sp>
      <p:pic>
        <p:nvPicPr>
          <p:cNvPr id="6" name="Picture 5" descr="A diagram of a diagram with a red line and blue dots&#10;&#10;Description automatically generated">
            <a:extLst>
              <a:ext uri="{FF2B5EF4-FFF2-40B4-BE49-F238E27FC236}">
                <a16:creationId xmlns:a16="http://schemas.microsoft.com/office/drawing/2014/main" id="{478542F6-F867-4DB1-7E2E-819B8C07E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232" y="1536383"/>
            <a:ext cx="3584575" cy="2687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B646D-1203-D129-C282-5C187242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40" y="4066223"/>
            <a:ext cx="3738880" cy="278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1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C4328-5876-EAD8-E6A8-D1FBD271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1" y="642593"/>
            <a:ext cx="9554943" cy="888222"/>
          </a:xfrm>
        </p:spPr>
        <p:txBody>
          <a:bodyPr anchor="t">
            <a:noAutofit/>
          </a:bodyPr>
          <a:lstStyle/>
          <a:p>
            <a:pPr algn="l"/>
            <a:r>
              <a:rPr lang="en-US" sz="4500" b="1">
                <a:solidFill>
                  <a:schemeClr val="accent1"/>
                </a:solidFill>
                <a:latin typeface="Aptos"/>
              </a:rPr>
              <a:t>Methodologies – Data Exploration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701ED-36A6-FE01-E057-CA065C7E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11</a:t>
            </a:fld>
            <a:endParaRPr lang="en-US"/>
          </a:p>
        </p:txBody>
      </p:sp>
      <p:pic>
        <p:nvPicPr>
          <p:cNvPr id="3" name="Picture 2" descr="A screen shot of a screen&#10;&#10;Description automatically generated">
            <a:extLst>
              <a:ext uri="{FF2B5EF4-FFF2-40B4-BE49-F238E27FC236}">
                <a16:creationId xmlns:a16="http://schemas.microsoft.com/office/drawing/2014/main" id="{AF035BE5-F04C-6735-4A49-991D4B535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530" y="1536383"/>
            <a:ext cx="4269740" cy="2901315"/>
          </a:xfrm>
          <a:prstGeom prst="rect">
            <a:avLst/>
          </a:prstGeom>
        </p:spPr>
      </p:pic>
      <p:pic>
        <p:nvPicPr>
          <p:cNvPr id="5" name="Picture 4" descr="A screen shot of a screen&#10;&#10;Description automatically generated">
            <a:extLst>
              <a:ext uri="{FF2B5EF4-FFF2-40B4-BE49-F238E27FC236}">
                <a16:creationId xmlns:a16="http://schemas.microsoft.com/office/drawing/2014/main" id="{050AA965-8CD0-0DAE-297B-B9485604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290" y="4157663"/>
            <a:ext cx="4137660" cy="2708275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AD0E660-E513-6918-CC90-63F7FBC27062}"/>
              </a:ext>
            </a:extLst>
          </p:cNvPr>
          <p:cNvSpPr txBox="1">
            <a:spLocks/>
          </p:cNvSpPr>
          <p:nvPr/>
        </p:nvSpPr>
        <p:spPr>
          <a:xfrm>
            <a:off x="2074313" y="1718959"/>
            <a:ext cx="5992789" cy="46614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>
                <a:latin typeface="Aptos"/>
                <a:ea typeface="+mn-lt"/>
                <a:cs typeface="+mn-lt"/>
              </a:rPr>
              <a:t>Bee Swarm Plots</a:t>
            </a:r>
          </a:p>
          <a:p>
            <a:r>
              <a:rPr lang="en-US" sz="2200">
                <a:latin typeface="Aptos"/>
              </a:rPr>
              <a:t>The bee swarm plots help show data density and potential trends. Makes it easier to see clusters.</a:t>
            </a:r>
          </a:p>
          <a:p>
            <a:r>
              <a:rPr lang="en-US" sz="2200">
                <a:latin typeface="Aptos"/>
                <a:ea typeface="+mn-lt"/>
                <a:cs typeface="+mn-lt"/>
              </a:rPr>
              <a:t>Uploads vs. Video Views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000">
                <a:latin typeface="Aptos"/>
                <a:ea typeface="+mn-lt"/>
                <a:cs typeface="+mn-lt"/>
              </a:rPr>
              <a:t>A weak but noticeable positive trend is noticeable. 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000">
                <a:latin typeface="Aptos"/>
                <a:ea typeface="+mn-lt"/>
                <a:cs typeface="+mn-lt"/>
              </a:rPr>
              <a:t>The density of the points is fairly constant following this trend.</a:t>
            </a:r>
          </a:p>
          <a:p>
            <a:r>
              <a:rPr lang="en-US" sz="2200">
                <a:latin typeface="Aptos"/>
                <a:ea typeface="+mn-lt"/>
                <a:cs typeface="+mn-lt"/>
              </a:rPr>
              <a:t>Uploads vs. Subscribers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000">
                <a:latin typeface="Aptos"/>
                <a:ea typeface="+mn-lt"/>
                <a:cs typeface="+mn-lt"/>
              </a:rPr>
              <a:t>No trend is noticeable. 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000">
                <a:latin typeface="Aptos"/>
                <a:ea typeface="+mn-lt"/>
                <a:cs typeface="+mn-lt"/>
              </a:rPr>
              <a:t>High density towards the bottom half of subscribers.</a:t>
            </a:r>
          </a:p>
          <a:p>
            <a:endParaRPr lang="en-US" sz="2400">
              <a:latin typeface="Aptos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latin typeface="Aptos"/>
              <a:ea typeface="+mn-lt"/>
              <a:cs typeface="+mn-lt"/>
            </a:endParaRPr>
          </a:p>
          <a:p>
            <a:endParaRPr lang="en-US" sz="2400">
              <a:latin typeface="Apto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541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C4328-5876-EAD8-E6A8-D1FBD271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1" y="191832"/>
            <a:ext cx="9554943" cy="888222"/>
          </a:xfrm>
        </p:spPr>
        <p:txBody>
          <a:bodyPr anchor="t">
            <a:noAutofit/>
          </a:bodyPr>
          <a:lstStyle/>
          <a:p>
            <a:pPr algn="l"/>
            <a:r>
              <a:rPr lang="en-US" sz="4500" b="1">
                <a:solidFill>
                  <a:schemeClr val="accent1"/>
                </a:solidFill>
                <a:latin typeface="Aptos"/>
              </a:rPr>
              <a:t>Methodologies – Data Modeling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701ED-36A6-FE01-E057-CA065C7E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625999-BDF0-F7DB-C615-1C0C8DD1D8AD}"/>
              </a:ext>
            </a:extLst>
          </p:cNvPr>
          <p:cNvSpPr txBox="1">
            <a:spLocks/>
          </p:cNvSpPr>
          <p:nvPr/>
        </p:nvSpPr>
        <p:spPr>
          <a:xfrm>
            <a:off x="2074313" y="1225269"/>
            <a:ext cx="5929055" cy="54491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>
                <a:latin typeface="Aptos"/>
                <a:ea typeface="+mn-lt"/>
                <a:cs typeface="+mn-lt"/>
              </a:rPr>
              <a:t>Linear Regression</a:t>
            </a:r>
          </a:p>
          <a:p>
            <a:r>
              <a:rPr lang="en-US" sz="2200">
                <a:latin typeface="Aptos"/>
              </a:rPr>
              <a:t>Investigates the linear relationship between the log-transformed upload count and two dependent variables: log-transformed video views and log-transformed subscriber counts.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000">
                <a:latin typeface="Aptos"/>
                <a:ea typeface="+mn-lt"/>
                <a:cs typeface="+mn-lt"/>
              </a:rPr>
              <a:t>Mean Squared Error (MSE) quantifies the model’s prediction accuracy</a:t>
            </a:r>
          </a:p>
          <a:p>
            <a:pPr lvl="2"/>
            <a:r>
              <a:rPr lang="en-US" sz="1800">
                <a:latin typeface="Aptos"/>
                <a:ea typeface="+mn-lt"/>
                <a:cs typeface="+mn-lt"/>
              </a:rPr>
              <a:t>Lower MSE values suggest better fit.</a:t>
            </a:r>
            <a:endParaRPr lang="en-US" sz="1800"/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200">
                <a:latin typeface="Aptos"/>
                <a:ea typeface="+mn-lt"/>
                <a:cs typeface="+mn-lt"/>
              </a:rPr>
              <a:t>The model was effective, likely due to a relatively linear relationship between upload count and the dependent variables.</a:t>
            </a:r>
            <a:endParaRPr lang="en-US"/>
          </a:p>
          <a:p>
            <a:r>
              <a:rPr lang="en-US" sz="2200">
                <a:latin typeface="Aptos"/>
                <a:ea typeface="+mn-lt"/>
                <a:cs typeface="+mn-lt"/>
              </a:rPr>
              <a:t>Takeaway: Graphs show how an increase in upload rates positively impacts viewership, but not so much with subscriber count.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000">
                <a:latin typeface="Aptos"/>
                <a:ea typeface="+mn-lt"/>
                <a:cs typeface="+mn-lt"/>
              </a:rPr>
              <a:t>Closer to the "perfect" line means greater relationship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>
              <a:latin typeface="Aptos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endParaRPr lang="en-US" sz="2400">
              <a:latin typeface="Aptos"/>
            </a:endParaRPr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7777682E-4E72-2F7D-AC75-BB3274EE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012" y="1087771"/>
            <a:ext cx="3263983" cy="2765161"/>
          </a:xfrm>
          <a:prstGeom prst="rect">
            <a:avLst/>
          </a:prstGeom>
        </p:spPr>
      </p:pic>
      <p:pic>
        <p:nvPicPr>
          <p:cNvPr id="6" name="Picture 5" descr="A green and black line graph&#10;&#10;Description automatically generated">
            <a:extLst>
              <a:ext uri="{FF2B5EF4-FFF2-40B4-BE49-F238E27FC236}">
                <a16:creationId xmlns:a16="http://schemas.microsoft.com/office/drawing/2014/main" id="{0305470C-1613-55B6-7185-2D2D7D7E0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789" y="3857716"/>
            <a:ext cx="3516410" cy="29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1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C4328-5876-EAD8-E6A8-D1FBD271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1" y="185393"/>
            <a:ext cx="9554943" cy="888222"/>
          </a:xfrm>
        </p:spPr>
        <p:txBody>
          <a:bodyPr anchor="t">
            <a:noAutofit/>
          </a:bodyPr>
          <a:lstStyle/>
          <a:p>
            <a:pPr algn="l"/>
            <a:r>
              <a:rPr lang="en-US" sz="4500" b="1">
                <a:solidFill>
                  <a:schemeClr val="accent1"/>
                </a:solidFill>
                <a:latin typeface="Aptos"/>
              </a:rPr>
              <a:t>Methodologies – Data Modeling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701ED-36A6-FE01-E057-CA065C7E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625999-BDF0-F7DB-C615-1C0C8DD1D8AD}"/>
              </a:ext>
            </a:extLst>
          </p:cNvPr>
          <p:cNvSpPr txBox="1">
            <a:spLocks/>
          </p:cNvSpPr>
          <p:nvPr/>
        </p:nvSpPr>
        <p:spPr>
          <a:xfrm>
            <a:off x="2074313" y="1071259"/>
            <a:ext cx="5559036" cy="56132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>
                <a:latin typeface="Aptos"/>
                <a:ea typeface="+mn-lt"/>
                <a:cs typeface="+mn-lt"/>
              </a:rPr>
              <a:t>KNN Model</a:t>
            </a:r>
          </a:p>
          <a:p>
            <a:r>
              <a:rPr lang="en-US" sz="2200">
                <a:latin typeface="Aptos"/>
              </a:rPr>
              <a:t>Classifies channels into two categories based on whether their video views exceed the median value. It uses the upload count as a predictor.</a:t>
            </a:r>
          </a:p>
          <a:p>
            <a:r>
              <a:rPr lang="en-US" sz="2200">
                <a:latin typeface="Aptos"/>
                <a:ea typeface="+mn-lt"/>
                <a:cs typeface="+mn-lt"/>
              </a:rPr>
              <a:t>Takeaway: To pair with linear regression in viewership, the </a:t>
            </a:r>
            <a:r>
              <a:rPr lang="en-US" sz="2200" err="1">
                <a:latin typeface="Aptos"/>
                <a:ea typeface="+mn-lt"/>
                <a:cs typeface="+mn-lt"/>
              </a:rPr>
              <a:t>kNN</a:t>
            </a:r>
            <a:r>
              <a:rPr lang="en-US" sz="2200">
                <a:latin typeface="Aptos"/>
                <a:ea typeface="+mn-lt"/>
                <a:cs typeface="+mn-lt"/>
              </a:rPr>
              <a:t> model shows that higher uploads also correlate with higher viewership</a:t>
            </a:r>
            <a:endParaRPr lang="en-US" sz="2200">
              <a:latin typeface="Aptos"/>
            </a:endParaRP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000">
                <a:latin typeface="Aptos"/>
                <a:ea typeface="+mn-lt"/>
                <a:cs typeface="+mn-lt"/>
              </a:rPr>
              <a:t>Actual 0 and Predicted 0: Channels correctly classified as low-view (true negatives).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000">
                <a:latin typeface="Aptos"/>
                <a:ea typeface="+mn-lt"/>
                <a:cs typeface="+mn-lt"/>
              </a:rPr>
              <a:t>Actual 1 and Predicted 1: Channels correctly classified as high-view (true positives).</a:t>
            </a:r>
            <a:endParaRPr lang="en-US"/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000">
                <a:latin typeface="Aptos"/>
                <a:ea typeface="+mn-lt"/>
                <a:cs typeface="+mn-lt"/>
              </a:rPr>
              <a:t>Actual 0, Predicted 1: Channels incorrectly classified as high-view (false positives).</a:t>
            </a:r>
            <a:endParaRPr lang="en-US"/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000">
                <a:latin typeface="Aptos"/>
                <a:ea typeface="+mn-lt"/>
                <a:cs typeface="+mn-lt"/>
              </a:rPr>
              <a:t>Actual 1, Predicted 0: Channels incorrectly classified as low-view (false negatives).</a:t>
            </a:r>
            <a:endParaRPr lang="en-US" sz="2000"/>
          </a:p>
          <a:p>
            <a:r>
              <a:rPr lang="en-US" sz="2200">
                <a:latin typeface="Aptos"/>
                <a:ea typeface="+mn-lt"/>
                <a:cs typeface="+mn-lt"/>
              </a:rPr>
              <a:t>Thus, there are more false negatives than false positives. Showing that there are more channels that have high-view rates in relation to upload</a:t>
            </a:r>
          </a:p>
          <a:p>
            <a:endParaRPr lang="en-US" sz="2200"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endParaRPr lang="en-US" sz="2400">
              <a:latin typeface="Aptos"/>
            </a:endParaRPr>
          </a:p>
        </p:txBody>
      </p:sp>
      <p:pic>
        <p:nvPicPr>
          <p:cNvPr id="3" name="Picture 2" descr="A blue squares with numbers and lines&#10;&#10;Description automatically generated">
            <a:extLst>
              <a:ext uri="{FF2B5EF4-FFF2-40B4-BE49-F238E27FC236}">
                <a16:creationId xmlns:a16="http://schemas.microsoft.com/office/drawing/2014/main" id="{DF8A1AD9-8F67-62BC-F16C-8AD429B6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877" y="1996586"/>
            <a:ext cx="4466999" cy="40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4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C4328-5876-EAD8-E6A8-D1FBD271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1" y="191832"/>
            <a:ext cx="9554943" cy="888222"/>
          </a:xfrm>
        </p:spPr>
        <p:txBody>
          <a:bodyPr anchor="t">
            <a:noAutofit/>
          </a:bodyPr>
          <a:lstStyle/>
          <a:p>
            <a:pPr algn="l"/>
            <a:r>
              <a:rPr lang="en-US" sz="4500" b="1">
                <a:solidFill>
                  <a:schemeClr val="accent1"/>
                </a:solidFill>
                <a:latin typeface="Aptos"/>
              </a:rPr>
              <a:t>Methodologies – Data Modeling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701ED-36A6-FE01-E057-CA065C7E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625999-BDF0-F7DB-C615-1C0C8DD1D8AD}"/>
              </a:ext>
            </a:extLst>
          </p:cNvPr>
          <p:cNvSpPr txBox="1">
            <a:spLocks/>
          </p:cNvSpPr>
          <p:nvPr/>
        </p:nvSpPr>
        <p:spPr>
          <a:xfrm>
            <a:off x="2074313" y="1075015"/>
            <a:ext cx="5770546" cy="57815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atin typeface="Aptos"/>
                <a:ea typeface="+mn-lt"/>
                <a:cs typeface="+mn-lt"/>
              </a:rPr>
              <a:t>Logistic Regression</a:t>
            </a:r>
            <a:endParaRPr lang="en-US">
              <a:latin typeface="Rockwell" panose="02060603020205020403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latin typeface="Aptos"/>
                <a:ea typeface="+mn-lt"/>
                <a:cs typeface="+mn-lt"/>
              </a:rPr>
              <a:t>The</a:t>
            </a:r>
            <a:r>
              <a:rPr lang="en-US" sz="1800">
                <a:latin typeface="Aptos"/>
                <a:ea typeface="+mn-lt"/>
                <a:cs typeface="+mn-lt"/>
              </a:rPr>
              <a:t> Area Under the Curve (AUC) score measures overall performance, with values closer to 1 indicating better classification.</a:t>
            </a:r>
            <a:endParaRPr lang="en-US" sz="1800"/>
          </a:p>
          <a:p>
            <a:r>
              <a:rPr lang="en-US">
                <a:latin typeface="Aptos"/>
                <a:ea typeface="+mn-lt"/>
                <a:cs typeface="+mn-lt"/>
              </a:rPr>
              <a:t>Reveals the probability of achieving high video views based on upload count. Higher AUC values mean the model predicts the probability of high video views effectively. </a:t>
            </a:r>
            <a:endParaRPr lang="en-US">
              <a:latin typeface="Aptos"/>
            </a:endParaRPr>
          </a:p>
          <a:p>
            <a:r>
              <a:rPr lang="en-US">
                <a:latin typeface="Aptos"/>
                <a:ea typeface="+mn-lt"/>
                <a:cs typeface="+mn-lt"/>
              </a:rPr>
              <a:t>AUC = 0.63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1800">
                <a:latin typeface="Aptos"/>
                <a:ea typeface="+mn-lt"/>
                <a:cs typeface="+mn-lt"/>
              </a:rPr>
              <a:t>The logistic regression model has moderate strength.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1800">
                <a:latin typeface="Aptos"/>
                <a:ea typeface="+mn-lt"/>
                <a:cs typeface="+mn-lt"/>
              </a:rPr>
              <a:t>For a randomly chosen channel from the "high-view" group and one from the "low-view" group, the model correctly predicts the "high-view" channel 63% of the time.</a:t>
            </a:r>
            <a:endParaRPr lang="en-US" sz="1800"/>
          </a:p>
          <a:p>
            <a:r>
              <a:rPr lang="en-US" sz="2000">
                <a:latin typeface="Aptos"/>
                <a:ea typeface="+mn-lt"/>
                <a:cs typeface="+mn-lt"/>
              </a:rPr>
              <a:t>Takeaway: Model predicts 63% of the time a channel with have a high view count if it's uploads also increase, showing a moderate correlation.</a:t>
            </a:r>
          </a:p>
          <a:p>
            <a:pPr lvl="1">
              <a:buFont typeface="Courier New" panose="05000000000000000000" pitchFamily="2" charset="2"/>
              <a:buChar char="o"/>
            </a:pPr>
            <a:endParaRPr lang="en-US" sz="2000">
              <a:latin typeface="Aptos"/>
            </a:endParaRPr>
          </a:p>
          <a:p>
            <a:endParaRPr lang="en-US" sz="2200"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endParaRPr lang="en-US" sz="2400">
              <a:latin typeface="Aptos"/>
            </a:endParaRPr>
          </a:p>
        </p:txBody>
      </p:sp>
      <p:pic>
        <p:nvPicPr>
          <p:cNvPr id="3" name="Picture 2" descr="A graph of a logistic curve&#10;&#10;Description automatically generated">
            <a:extLst>
              <a:ext uri="{FF2B5EF4-FFF2-40B4-BE49-F238E27FC236}">
                <a16:creationId xmlns:a16="http://schemas.microsoft.com/office/drawing/2014/main" id="{30130A72-48C6-1E2F-2212-3D88901A2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966" y="2043448"/>
            <a:ext cx="4091574" cy="328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5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C4328-5876-EAD8-E6A8-D1FBD271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1" y="642593"/>
            <a:ext cx="9554943" cy="888222"/>
          </a:xfrm>
        </p:spPr>
        <p:txBody>
          <a:bodyPr anchor="t">
            <a:noAutofit/>
          </a:bodyPr>
          <a:lstStyle/>
          <a:p>
            <a:pPr algn="l"/>
            <a:r>
              <a:rPr lang="en-US" sz="4500" b="1">
                <a:solidFill>
                  <a:schemeClr val="accent1"/>
                </a:solidFill>
                <a:latin typeface="Aptos"/>
              </a:rPr>
              <a:t>Methodologies – Data Modeling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701ED-36A6-FE01-E057-CA065C7E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625999-BDF0-F7DB-C615-1C0C8DD1D8AD}"/>
              </a:ext>
            </a:extLst>
          </p:cNvPr>
          <p:cNvSpPr txBox="1">
            <a:spLocks/>
          </p:cNvSpPr>
          <p:nvPr/>
        </p:nvSpPr>
        <p:spPr>
          <a:xfrm>
            <a:off x="2008622" y="1613853"/>
            <a:ext cx="6182998" cy="51807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>
                <a:latin typeface="Aptos"/>
                <a:ea typeface="+mn-lt"/>
                <a:cs typeface="+mn-lt"/>
              </a:rPr>
              <a:t>Random Forest Model</a:t>
            </a:r>
          </a:p>
          <a:p>
            <a:r>
              <a:rPr lang="en-US" sz="2200">
                <a:latin typeface="Aptos"/>
              </a:rPr>
              <a:t>Combines multiple prediction trees into a "forest" to create one big prediction.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200">
                <a:latin typeface="Aptos"/>
                <a:ea typeface="+mn-lt"/>
                <a:cs typeface="+mn-lt"/>
              </a:rPr>
              <a:t>The confusion matrix shows how well the model performed in predicting successful and unsuccessful channels.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200">
                <a:latin typeface="Aptos"/>
              </a:rPr>
              <a:t>The model correctly predicted most False (unsuccessful) cases, while it struggled with True (successful) cases due to class imbalance.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200">
                <a:latin typeface="Aptos"/>
                <a:ea typeface="+mn-lt"/>
                <a:cs typeface="+mn-lt"/>
              </a:rPr>
              <a:t>As a result, the model achieved 90% accuracy.</a:t>
            </a:r>
          </a:p>
          <a:p>
            <a:r>
              <a:rPr lang="en-US" sz="2200">
                <a:latin typeface="Aptos"/>
              </a:rPr>
              <a:t>Takeaway: The confusion matrix highlights the need for balancing the data to better predict rare cases.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>
              <a:latin typeface="Aptos"/>
              <a:ea typeface="+mn-lt"/>
              <a:cs typeface="+mn-lt"/>
            </a:endParaRPr>
          </a:p>
          <a:p>
            <a:endParaRPr lang="en-US" sz="2400">
              <a:latin typeface="Apto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79443-A14B-8AF0-F045-50D98D74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17" y="2607374"/>
            <a:ext cx="3488467" cy="28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C4328-5876-EAD8-E6A8-D1FBD271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1" y="642593"/>
            <a:ext cx="9554943" cy="888222"/>
          </a:xfrm>
        </p:spPr>
        <p:txBody>
          <a:bodyPr anchor="t">
            <a:noAutofit/>
          </a:bodyPr>
          <a:lstStyle/>
          <a:p>
            <a:pPr algn="l"/>
            <a:r>
              <a:rPr lang="en-US" sz="4500" b="1">
                <a:solidFill>
                  <a:schemeClr val="accent1"/>
                </a:solidFill>
                <a:latin typeface="Aptos"/>
              </a:rPr>
              <a:t>Methodologies – Data Modeling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701ED-36A6-FE01-E057-CA065C7E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625999-BDF0-F7DB-C615-1C0C8DD1D8AD}"/>
              </a:ext>
            </a:extLst>
          </p:cNvPr>
          <p:cNvSpPr txBox="1">
            <a:spLocks/>
          </p:cNvSpPr>
          <p:nvPr/>
        </p:nvSpPr>
        <p:spPr>
          <a:xfrm>
            <a:off x="2074313" y="1535028"/>
            <a:ext cx="9690825" cy="2356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>
                <a:latin typeface="Aptos"/>
                <a:ea typeface="+mn-lt"/>
                <a:cs typeface="+mn-lt"/>
              </a:rPr>
              <a:t>Feature Importance Graph</a:t>
            </a:r>
          </a:p>
          <a:p>
            <a:r>
              <a:rPr lang="en-US" sz="2200">
                <a:latin typeface="Aptos"/>
              </a:rPr>
              <a:t>The graph shows the top factors that influence YouTube success.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200">
                <a:latin typeface="Aptos"/>
                <a:ea typeface="+mn-lt"/>
                <a:cs typeface="+mn-lt"/>
              </a:rPr>
              <a:t>Top 3 features: rank, subscribers, and highest monthly earnings.</a:t>
            </a:r>
          </a:p>
          <a:p>
            <a:r>
              <a:rPr lang="en-US" sz="2200">
                <a:latin typeface="Aptos"/>
              </a:rPr>
              <a:t>Takeaway: This analysis confirms that upload count doesn't play a crucial role in influencing a channel's video views and subscribers, but it still has a small, indirect impact.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>
              <a:latin typeface="Aptos"/>
              <a:ea typeface="+mn-lt"/>
              <a:cs typeface="+mn-lt"/>
            </a:endParaRPr>
          </a:p>
          <a:p>
            <a:endParaRPr lang="en-US" sz="2400">
              <a:latin typeface="Apto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AE9A0-8146-5EAE-259F-04154870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682" y="3495002"/>
            <a:ext cx="6844862" cy="33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4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76593-CA2B-4DC8-38F6-F9990FCE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1" y="664679"/>
            <a:ext cx="6230857" cy="855092"/>
          </a:xfrm>
        </p:spPr>
        <p:txBody>
          <a:bodyPr anchor="t">
            <a:noAutofit/>
          </a:bodyPr>
          <a:lstStyle/>
          <a:p>
            <a:pPr algn="l"/>
            <a:r>
              <a:rPr lang="en-US" sz="4500" b="1">
                <a:solidFill>
                  <a:schemeClr val="accent1"/>
                </a:solidFill>
                <a:latin typeface="Aptos"/>
              </a:rPr>
              <a:t>Results and Conclusion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FA65C-D23F-5EB8-587E-A0B732EC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6A826E-7117-CE8A-57EA-1BA48452DEF3}"/>
              </a:ext>
            </a:extLst>
          </p:cNvPr>
          <p:cNvSpPr txBox="1">
            <a:spLocks/>
          </p:cNvSpPr>
          <p:nvPr/>
        </p:nvSpPr>
        <p:spPr>
          <a:xfrm>
            <a:off x="2008624" y="1521890"/>
            <a:ext cx="9888083" cy="53126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>
                <a:latin typeface="Aptos"/>
                <a:ea typeface="+mn-lt"/>
                <a:cs typeface="+mn-lt"/>
              </a:rPr>
              <a:t>Our data and visualizations show...</a:t>
            </a:r>
          </a:p>
          <a:p>
            <a:r>
              <a:rPr lang="en-US" sz="2200">
                <a:latin typeface="Aptos"/>
              </a:rPr>
              <a:t>The strengths of different models: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200">
                <a:latin typeface="Aptos"/>
                <a:ea typeface="+mn-lt"/>
                <a:cs typeface="+mn-lt"/>
              </a:rPr>
              <a:t>Linear Regression: Good for identifying trends and relationships between numerical features.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200" err="1">
                <a:latin typeface="Aptos"/>
                <a:ea typeface="+mn-lt"/>
                <a:cs typeface="+mn-lt"/>
              </a:rPr>
              <a:t>kNN</a:t>
            </a:r>
            <a:r>
              <a:rPr lang="en-US" sz="2200">
                <a:latin typeface="Aptos"/>
                <a:ea typeface="+mn-lt"/>
                <a:cs typeface="+mn-lt"/>
              </a:rPr>
              <a:t>: Effective for capturing non-linear patterns but sensitive to noisy data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200">
                <a:latin typeface="Aptos"/>
                <a:ea typeface="+mn-lt"/>
                <a:cs typeface="+mn-lt"/>
              </a:rPr>
              <a:t>Logistic Regression: Simple and interpretable for binary classification but struggles with complex patterns</a:t>
            </a:r>
          </a:p>
          <a:p>
            <a:pPr lvl="1">
              <a:buFont typeface="Courier New,monospace" panose="05000000000000000000" pitchFamily="2" charset="2"/>
              <a:buChar char="o"/>
            </a:pPr>
            <a:r>
              <a:rPr lang="en-US" sz="2200">
                <a:latin typeface="Aptos"/>
                <a:ea typeface="+mn-lt"/>
                <a:cs typeface="+mn-lt"/>
              </a:rPr>
              <a:t>Random Forest: Best overall performance, highlighting the importance of features such as subscribers, rank, and upload frequency.</a:t>
            </a:r>
          </a:p>
          <a:p>
            <a:pPr marL="0" indent="0">
              <a:buNone/>
            </a:pPr>
            <a:r>
              <a:rPr lang="en-US" sz="2200" b="1">
                <a:latin typeface="Aptos"/>
                <a:ea typeface="+mn-lt"/>
                <a:cs typeface="+mn-lt"/>
              </a:rPr>
              <a:t>Our findings suggest that...</a:t>
            </a:r>
          </a:p>
          <a:p>
            <a:r>
              <a:rPr lang="en-US" sz="2200">
                <a:latin typeface="Aptos"/>
                <a:ea typeface="+mn-lt"/>
                <a:cs typeface="+mn-lt"/>
              </a:rPr>
              <a:t>YouTube success strategies can be forecasted: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000">
                <a:latin typeface="Aptos"/>
                <a:ea typeface="+mn-lt"/>
                <a:cs typeface="+mn-lt"/>
              </a:rPr>
              <a:t>Features like upload frequency, video views, and subscribers strongly influence success.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000">
                <a:latin typeface="Aptos"/>
              </a:rPr>
              <a:t>Random Forest confirms that increasing subscribers and maintaining consistent uploads are key drivers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000">
                <a:latin typeface="Aptos"/>
              </a:rPr>
              <a:t>Upload count does not significantly influence a channel's video views count and subscriber count, but there is a positive relationship.</a:t>
            </a:r>
          </a:p>
          <a:p>
            <a:endParaRPr lang="en-US" sz="2200">
              <a:highlight>
                <a:srgbClr val="FFFF00"/>
              </a:highlight>
              <a:latin typeface="Aptos"/>
            </a:endParaRPr>
          </a:p>
          <a:p>
            <a:pPr marL="0" indent="0">
              <a:buNone/>
            </a:pPr>
            <a:endParaRPr lang="en-US" sz="2400">
              <a:latin typeface="Aptos"/>
            </a:endParaRPr>
          </a:p>
          <a:p>
            <a:endParaRPr lang="en-US" sz="24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48318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46E3C-E2B4-FF37-F52E-CE9B7E30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1" y="653636"/>
            <a:ext cx="6230857" cy="866136"/>
          </a:xfrm>
        </p:spPr>
        <p:txBody>
          <a:bodyPr anchor="t">
            <a:noAutofit/>
          </a:bodyPr>
          <a:lstStyle/>
          <a:p>
            <a:pPr algn="l"/>
            <a:r>
              <a:rPr lang="en-US" sz="4500" b="1">
                <a:solidFill>
                  <a:schemeClr val="accent1"/>
                </a:solidFill>
                <a:latin typeface="Aptos"/>
              </a:rPr>
              <a:t>Data Mining Life Cycle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35EF-A2AB-3495-86EF-6CB0E2327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315" y="1713014"/>
            <a:ext cx="5509254" cy="482436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500" b="1">
                <a:latin typeface="Aptos"/>
                <a:cs typeface="Times New Roman"/>
              </a:rPr>
              <a:t>CRISP-DM Standard</a:t>
            </a:r>
          </a:p>
          <a:p>
            <a:pPr marL="342900" indent="-342900"/>
            <a:r>
              <a:rPr lang="en-US" sz="2400">
                <a:latin typeface="Aptos"/>
                <a:cs typeface="Times New Roman"/>
              </a:rPr>
              <a:t>systematic approach to data mining</a:t>
            </a:r>
          </a:p>
          <a:p>
            <a:pPr marL="342900" indent="-342900"/>
            <a:r>
              <a:rPr lang="en-US" sz="2400">
                <a:latin typeface="Aptos"/>
                <a:cs typeface="Times New Roman"/>
              </a:rPr>
              <a:t>worked our project through the cycle</a:t>
            </a:r>
          </a:p>
          <a:p>
            <a:pPr marL="342900" indent="-342900"/>
            <a:r>
              <a:rPr lang="en-US" sz="2400">
                <a:latin typeface="Aptos"/>
                <a:cs typeface="Times New Roman"/>
              </a:rPr>
              <a:t>6 stages: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n-US" sz="2400">
                <a:latin typeface="Aptos"/>
                <a:cs typeface="Times New Roman"/>
              </a:rPr>
              <a:t>business understanding, data understanding, data preparation, modeling, evaluation, and deployment</a:t>
            </a:r>
          </a:p>
          <a:p>
            <a:pPr marL="0" indent="0">
              <a:buNone/>
            </a:pPr>
            <a:endParaRPr lang="en-US" sz="2400">
              <a:latin typeface="Aptos"/>
              <a:cs typeface="Times New Roman"/>
            </a:endParaRPr>
          </a:p>
          <a:p>
            <a:pPr marL="0" indent="0">
              <a:buNone/>
            </a:pPr>
            <a:endParaRPr lang="en-US" sz="2400">
              <a:latin typeface="Aptos"/>
              <a:cs typeface="Times New Roman"/>
            </a:endParaRP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762BDDB1-C5A7-6261-B7FA-05E29461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</a:t>
            </a:fld>
            <a:endParaRPr lang="en-US"/>
          </a:p>
        </p:txBody>
      </p:sp>
      <p:pic>
        <p:nvPicPr>
          <p:cNvPr id="5" name="Picture 4" descr="Data mining - Glossaire FineProxy">
            <a:extLst>
              <a:ext uri="{FF2B5EF4-FFF2-40B4-BE49-F238E27FC236}">
                <a16:creationId xmlns:a16="http://schemas.microsoft.com/office/drawing/2014/main" id="{2414EB36-6696-F5BC-F191-CE9D783A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02" t="18852" r="8547" b="2459"/>
          <a:stretch/>
        </p:blipFill>
        <p:spPr>
          <a:xfrm>
            <a:off x="7549662" y="1713000"/>
            <a:ext cx="4489938" cy="447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2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46E3C-E2B4-FF37-F52E-CE9B7E30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1" y="653636"/>
            <a:ext cx="6230857" cy="866136"/>
          </a:xfrm>
        </p:spPr>
        <p:txBody>
          <a:bodyPr anchor="t">
            <a:noAutofit/>
          </a:bodyPr>
          <a:lstStyle/>
          <a:p>
            <a:pPr algn="l"/>
            <a:r>
              <a:rPr lang="en-US" sz="4500" b="1">
                <a:solidFill>
                  <a:schemeClr val="accent1"/>
                </a:solidFill>
                <a:latin typeface="Aptos"/>
              </a:rPr>
              <a:t>Project Topic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35EF-A2AB-3495-86EF-6CB0E2327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315" y="1739858"/>
            <a:ext cx="8144737" cy="33168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500" b="1">
                <a:latin typeface="Aptos"/>
                <a:cs typeface="Times New Roman"/>
              </a:rPr>
              <a:t>YouTube</a:t>
            </a:r>
          </a:p>
          <a:p>
            <a:pPr marL="342900" indent="-342900"/>
            <a:r>
              <a:rPr lang="en-US" sz="2400">
                <a:latin typeface="Aptos"/>
                <a:cs typeface="Times New Roman"/>
              </a:rPr>
              <a:t>second most popular search engine and second most popular social media platform</a:t>
            </a:r>
          </a:p>
          <a:p>
            <a:pPr marL="342900" indent="-342900"/>
            <a:r>
              <a:rPr lang="en-US" sz="2400">
                <a:latin typeface="Aptos"/>
                <a:cs typeface="Times New Roman"/>
              </a:rPr>
              <a:t>traffics 2.7 billion users per month</a:t>
            </a:r>
          </a:p>
          <a:p>
            <a:pPr marL="342900" indent="-342900"/>
            <a:r>
              <a:rPr lang="en-US" sz="2400">
                <a:latin typeface="Aptos"/>
                <a:cs typeface="Times New Roman"/>
              </a:rPr>
              <a:t>highest earning content creator made $85 million (2023) </a:t>
            </a:r>
          </a:p>
          <a:p>
            <a:pPr marL="342900" indent="-342900"/>
            <a:endParaRPr lang="en-US" sz="2400">
              <a:latin typeface="Aptos"/>
              <a:cs typeface="Times New Roman"/>
            </a:endParaRPr>
          </a:p>
          <a:p>
            <a:pPr marL="0" indent="0">
              <a:buNone/>
            </a:pPr>
            <a:endParaRPr lang="en-US" sz="2400">
              <a:latin typeface="Aptos"/>
              <a:cs typeface="Times New Roman"/>
            </a:endParaRPr>
          </a:p>
          <a:p>
            <a:pPr marL="0" indent="0">
              <a:buNone/>
            </a:pPr>
            <a:endParaRPr lang="en-US" sz="2400">
              <a:latin typeface="Aptos"/>
              <a:cs typeface="Times New Roman"/>
            </a:endParaRP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762BDDB1-C5A7-6261-B7FA-05E29461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3</a:t>
            </a:fld>
            <a:endParaRPr lang="en-US"/>
          </a:p>
        </p:txBody>
      </p:sp>
      <p:pic>
        <p:nvPicPr>
          <p:cNvPr id="39" name="Picture 38" descr="Youtube PNG Logo Images | Youtube Icons | Free Download - Pngtree">
            <a:extLst>
              <a:ext uri="{FF2B5EF4-FFF2-40B4-BE49-F238E27FC236}">
                <a16:creationId xmlns:a16="http://schemas.microsoft.com/office/drawing/2014/main" id="{543E53A6-562F-B4E0-BFDB-038C26A84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64000"/>
                    </a14:imgEffect>
                    <a14:imgEffect>
                      <a14:brightnessContrast bright="24000"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8800" y="44840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2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46E3C-E2B4-FF37-F52E-CE9B7E30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1" y="653636"/>
            <a:ext cx="6230857" cy="866136"/>
          </a:xfrm>
        </p:spPr>
        <p:txBody>
          <a:bodyPr anchor="t">
            <a:noAutofit/>
          </a:bodyPr>
          <a:lstStyle/>
          <a:p>
            <a:pPr algn="l"/>
            <a:r>
              <a:rPr lang="en-US" sz="4500" b="1">
                <a:solidFill>
                  <a:schemeClr val="accent1"/>
                </a:solidFill>
                <a:latin typeface="Aptos"/>
              </a:rPr>
              <a:t>Objectives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35EF-A2AB-3495-86EF-6CB0E2327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315" y="2017133"/>
            <a:ext cx="7537346" cy="6001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latin typeface="Aptos"/>
                <a:cs typeface="Times New Roman"/>
              </a:rPr>
              <a:t>Using data mining concepts and techniques...</a:t>
            </a:r>
          </a:p>
          <a:p>
            <a:pPr marL="0" indent="0">
              <a:buNone/>
            </a:pPr>
            <a:endParaRPr lang="en-US" sz="2400">
              <a:latin typeface="Aptos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16F12C-49B2-975B-6205-2F17D039914C}"/>
              </a:ext>
            </a:extLst>
          </p:cNvPr>
          <p:cNvGraphicFramePr>
            <a:graphicFrameLocks/>
          </p:cNvGraphicFramePr>
          <p:nvPr/>
        </p:nvGraphicFramePr>
        <p:xfrm>
          <a:off x="3104765" y="3006976"/>
          <a:ext cx="7904037" cy="2761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762BDDB1-C5A7-6261-B7FA-05E29461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C4328-5876-EAD8-E6A8-D1FBD271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1" y="641145"/>
            <a:ext cx="9978397" cy="889670"/>
          </a:xfrm>
        </p:spPr>
        <p:txBody>
          <a:bodyPr anchor="t">
            <a:noAutofit/>
          </a:bodyPr>
          <a:lstStyle/>
          <a:p>
            <a:pPr algn="l"/>
            <a:r>
              <a:rPr lang="en-US" sz="4500" b="1">
                <a:solidFill>
                  <a:schemeClr val="accent1"/>
                </a:solidFill>
                <a:latin typeface="Aptos"/>
              </a:rPr>
              <a:t>Methodologies – Data Preparation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9E3A-5732-660A-5589-63CACABE1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356" y="1718959"/>
            <a:ext cx="9701869" cy="1781805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Aptos"/>
                <a:ea typeface="+mn-lt"/>
                <a:cs typeface="+mn-lt"/>
              </a:rPr>
              <a:t>data was originally skewed </a:t>
            </a:r>
            <a:endParaRPr lang="en-US" sz="2200">
              <a:latin typeface="Aptos"/>
            </a:endParaRP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200">
                <a:latin typeface="Aptos"/>
                <a:ea typeface="+mn-lt"/>
                <a:cs typeface="+mn-lt"/>
              </a:rPr>
              <a:t>used log to normalize the data</a:t>
            </a:r>
          </a:p>
          <a:p>
            <a:r>
              <a:rPr lang="en-US" sz="2200">
                <a:latin typeface="Aptos"/>
                <a:ea typeface="+mn-lt"/>
                <a:cs typeface="+mn-lt"/>
              </a:rPr>
              <a:t>used bar charts, scatter plots, and interquartile checks</a:t>
            </a:r>
          </a:p>
          <a:p>
            <a:pPr marL="0" indent="0">
              <a:buNone/>
            </a:pPr>
            <a:endParaRPr lang="en-US" sz="2400">
              <a:latin typeface="Aptos"/>
              <a:ea typeface="+mn-lt"/>
              <a:cs typeface="+mn-lt"/>
            </a:endParaRPr>
          </a:p>
          <a:p>
            <a:endParaRPr lang="en-US" sz="2400">
              <a:latin typeface="Apto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701ED-36A6-FE01-E057-CA065C7E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5</a:t>
            </a:fld>
            <a:endParaRPr lang="en-US"/>
          </a:p>
        </p:txBody>
      </p:sp>
      <p:pic>
        <p:nvPicPr>
          <p:cNvPr id="5" name="Picture 4" descr="A graph of blue dots&#10;&#10;Description automatically generated">
            <a:extLst>
              <a:ext uri="{FF2B5EF4-FFF2-40B4-BE49-F238E27FC236}">
                <a16:creationId xmlns:a16="http://schemas.microsoft.com/office/drawing/2014/main" id="{F32354A5-7E95-0E0E-AE50-04FFA4A2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22" y="3584544"/>
            <a:ext cx="4117265" cy="3000428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A9847-AEE9-89F8-29C6-A207B0EC0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117" y="3698509"/>
            <a:ext cx="5244464" cy="27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C4328-5876-EAD8-E6A8-D1FBD271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1" y="641145"/>
            <a:ext cx="9978397" cy="889670"/>
          </a:xfrm>
        </p:spPr>
        <p:txBody>
          <a:bodyPr anchor="t">
            <a:noAutofit/>
          </a:bodyPr>
          <a:lstStyle/>
          <a:p>
            <a:pPr algn="l"/>
            <a:r>
              <a:rPr lang="en-US" sz="4500" b="1">
                <a:solidFill>
                  <a:schemeClr val="accent1"/>
                </a:solidFill>
                <a:latin typeface="Aptos"/>
              </a:rPr>
              <a:t>Methodologies – Data Preparation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701ED-36A6-FE01-E057-CA065C7E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6</a:t>
            </a:fld>
            <a:endParaRPr lang="en-US"/>
          </a:p>
        </p:txBody>
      </p:sp>
      <p:pic>
        <p:nvPicPr>
          <p:cNvPr id="7" name="Picture 6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97D6D7CC-3333-C602-8944-2AEB07E28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175" y="1800165"/>
            <a:ext cx="6141529" cy="47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6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C4328-5876-EAD8-E6A8-D1FBD271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1" y="641145"/>
            <a:ext cx="9978397" cy="889670"/>
          </a:xfrm>
        </p:spPr>
        <p:txBody>
          <a:bodyPr anchor="t">
            <a:noAutofit/>
          </a:bodyPr>
          <a:lstStyle/>
          <a:p>
            <a:pPr algn="l"/>
            <a:r>
              <a:rPr lang="en-US" sz="4500" b="1">
                <a:solidFill>
                  <a:schemeClr val="accent1"/>
                </a:solidFill>
                <a:latin typeface="Aptos"/>
              </a:rPr>
              <a:t>Methodologies – Data Preparation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9E3A-5732-660A-5589-63CACABE1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313" y="1718959"/>
            <a:ext cx="5148899" cy="44101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>
                <a:latin typeface="Aptos"/>
              </a:rPr>
              <a:t>identify missing data and remove outliers</a:t>
            </a:r>
          </a:p>
          <a:p>
            <a:pPr lvl="1">
              <a:buFont typeface="Courier New,monospace" panose="05000000000000000000" pitchFamily="2" charset="2"/>
              <a:buChar char="o"/>
            </a:pPr>
            <a:r>
              <a:rPr lang="en-US" sz="2200">
                <a:latin typeface="Aptos"/>
              </a:rPr>
              <a:t>outliers included viral videos, channels with 0 subscribers, music channels, etc.</a:t>
            </a:r>
          </a:p>
          <a:p>
            <a:r>
              <a:rPr lang="en-US" sz="2200">
                <a:latin typeface="Aptos"/>
              </a:rPr>
              <a:t>upper and lower bound were important for outlier identification</a:t>
            </a:r>
          </a:p>
          <a:p>
            <a:r>
              <a:rPr lang="en-US" sz="2200">
                <a:latin typeface="Aptos"/>
              </a:rPr>
              <a:t>used box plot to visually show that the outliers have been removed from the dataset</a:t>
            </a:r>
            <a:endParaRPr lang="en-US" sz="2200"/>
          </a:p>
          <a:p>
            <a:pPr marL="457200" lvl="1" indent="0">
              <a:buNone/>
            </a:pPr>
            <a:endParaRPr lang="en-US" sz="2200">
              <a:latin typeface="Apto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701ED-36A6-FE01-E057-CA065C7E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7</a:t>
            </a:fld>
            <a:endParaRPr lang="en-US"/>
          </a:p>
        </p:txBody>
      </p:sp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FFF14391-DE69-DF6B-7C81-C58CE44DE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08" y="4062810"/>
            <a:ext cx="3252996" cy="2698687"/>
          </a:xfrm>
          <a:prstGeom prst="rect">
            <a:avLst/>
          </a:prstGeom>
        </p:spPr>
      </p:pic>
      <p:pic>
        <p:nvPicPr>
          <p:cNvPr id="37" name="Picture 36" descr="A diagram of a graph&#10;&#10;Description automatically generated">
            <a:extLst>
              <a:ext uri="{FF2B5EF4-FFF2-40B4-BE49-F238E27FC236}">
                <a16:creationId xmlns:a16="http://schemas.microsoft.com/office/drawing/2014/main" id="{EDFFC779-E15D-F275-521B-C9471BF9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155" y="1579046"/>
            <a:ext cx="3461446" cy="24827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11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C4328-5876-EAD8-E6A8-D1FBD271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1" y="641145"/>
            <a:ext cx="9978397" cy="889670"/>
          </a:xfrm>
        </p:spPr>
        <p:txBody>
          <a:bodyPr anchor="t">
            <a:noAutofit/>
          </a:bodyPr>
          <a:lstStyle/>
          <a:p>
            <a:pPr algn="l"/>
            <a:r>
              <a:rPr lang="en-US" sz="4500" b="1">
                <a:solidFill>
                  <a:schemeClr val="accent1"/>
                </a:solidFill>
                <a:latin typeface="Aptos"/>
              </a:rPr>
              <a:t>Methodologies – Data Exploration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9E3A-5732-660A-5589-63CACABE1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313" y="1718959"/>
            <a:ext cx="5148899" cy="50064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>
                <a:latin typeface="Aptos"/>
              </a:rPr>
              <a:t>Descriptive Statistics:</a:t>
            </a:r>
            <a:endParaRPr lang="en-US">
              <a:latin typeface="Rockwell" panose="02060603020205020403"/>
            </a:endParaRPr>
          </a:p>
          <a:p>
            <a:pPr lvl="1">
              <a:buFont typeface="Courier New,monospace" panose="05000000000000000000" pitchFamily="2" charset="2"/>
              <a:buChar char="o"/>
            </a:pPr>
            <a:r>
              <a:rPr lang="en-US" sz="2200">
                <a:latin typeface="Aptos"/>
              </a:rPr>
              <a:t>high SD in uploads but lower SD's in video views and subscribers. Shows how we did not remove outliers in uploads.</a:t>
            </a:r>
            <a:endParaRPr lang="en-US" sz="2200">
              <a:latin typeface="Rockwell" panose="02060603020205020403"/>
            </a:endParaRPr>
          </a:p>
          <a:p>
            <a:pPr lvl="1">
              <a:buFont typeface="Courier New,monospace" panose="05000000000000000000" pitchFamily="2" charset="2"/>
              <a:buChar char="o"/>
            </a:pPr>
            <a:r>
              <a:rPr lang="en-US" sz="2200">
                <a:latin typeface="Aptos"/>
              </a:rPr>
              <a:t>upload has a high range (~8.7) compared to views (~4.15) and subscribers (~1.17).</a:t>
            </a:r>
            <a:endParaRPr lang="en-US" sz="2200">
              <a:latin typeface="Rockwell" panose="02060603020205020403"/>
            </a:endParaRPr>
          </a:p>
          <a:p>
            <a:pPr lvl="1">
              <a:buFont typeface="Courier New,monospace" panose="05000000000000000000" pitchFamily="2" charset="2"/>
              <a:buChar char="o"/>
            </a:pPr>
            <a:r>
              <a:rPr lang="en-US" sz="2200">
                <a:latin typeface="Aptos"/>
              </a:rPr>
              <a:t>the compactness of the middle percentiles show how we have created a normal distribution.</a:t>
            </a:r>
            <a:endParaRPr lang="en-US">
              <a:latin typeface="Rockwell" panose="02060603020205020403"/>
            </a:endParaRPr>
          </a:p>
          <a:p>
            <a:pPr marL="457200" lvl="1" indent="0">
              <a:buNone/>
            </a:pPr>
            <a:endParaRPr lang="en-US" sz="2200">
              <a:latin typeface="Apto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701ED-36A6-FE01-E057-CA065C7E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8</a:t>
            </a:fld>
            <a:endParaRPr lang="en-US"/>
          </a:p>
        </p:txBody>
      </p:sp>
      <p:pic>
        <p:nvPicPr>
          <p:cNvPr id="6" name="Picture 5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9D27BD23-41E5-6AC4-EF5B-B130DA760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0" y="2127167"/>
            <a:ext cx="4632960" cy="34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C4328-5876-EAD8-E6A8-D1FBD271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1" y="642593"/>
            <a:ext cx="9554943" cy="888222"/>
          </a:xfrm>
        </p:spPr>
        <p:txBody>
          <a:bodyPr anchor="t">
            <a:noAutofit/>
          </a:bodyPr>
          <a:lstStyle/>
          <a:p>
            <a:pPr algn="l"/>
            <a:r>
              <a:rPr lang="en-US" sz="4500" b="1">
                <a:solidFill>
                  <a:schemeClr val="accent1"/>
                </a:solidFill>
                <a:latin typeface="Aptos"/>
              </a:rPr>
              <a:t>Methodologies – Data Exploration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701ED-36A6-FE01-E057-CA065C7E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2BA56-6FDE-A74F-5FB7-352AD22025A4}"/>
              </a:ext>
            </a:extLst>
          </p:cNvPr>
          <p:cNvSpPr txBox="1">
            <a:spLocks/>
          </p:cNvSpPr>
          <p:nvPr/>
        </p:nvSpPr>
        <p:spPr>
          <a:xfrm>
            <a:off x="2084473" y="1718959"/>
            <a:ext cx="6146752" cy="42511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>
                <a:latin typeface="Aptos"/>
                <a:ea typeface="+mn-lt"/>
                <a:cs typeface="+mn-lt"/>
              </a:rPr>
              <a:t>Correlation Heat Map</a:t>
            </a:r>
          </a:p>
          <a:p>
            <a:r>
              <a:rPr lang="en-US" sz="2200">
                <a:latin typeface="Aptos"/>
                <a:ea typeface="+mn-lt"/>
                <a:cs typeface="+mn-lt"/>
              </a:rPr>
              <a:t>visual representation of the correlation between multiple variables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200">
                <a:latin typeface="Aptos"/>
                <a:ea typeface="+mn-lt"/>
                <a:cs typeface="+mn-lt"/>
              </a:rPr>
              <a:t>in our case, this shows the correlation between uploads, video views, and subscribers.</a:t>
            </a:r>
          </a:p>
          <a:p>
            <a:r>
              <a:rPr lang="en-US" sz="2400">
                <a:latin typeface="Aptos"/>
              </a:rPr>
              <a:t>the numbers: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200">
                <a:latin typeface="Aptos"/>
              </a:rPr>
              <a:t>uploads and subscribers: 0.093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200">
                <a:latin typeface="Aptos"/>
                <a:ea typeface="+mn-lt"/>
                <a:cs typeface="+mn-lt"/>
              </a:rPr>
              <a:t>uploads and video views: 0.37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 sz="2200">
                <a:latin typeface="Aptos"/>
                <a:ea typeface="+mn-lt"/>
                <a:cs typeface="+mn-lt"/>
              </a:rPr>
              <a:t>video views and subscribers: 0.5</a:t>
            </a:r>
          </a:p>
          <a:p>
            <a:endParaRPr lang="en-US" sz="2400">
              <a:latin typeface="Aptos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latin typeface="Aptos"/>
              <a:ea typeface="+mn-lt"/>
              <a:cs typeface="+mn-lt"/>
            </a:endParaRPr>
          </a:p>
          <a:p>
            <a:endParaRPr lang="en-US" sz="2400">
              <a:latin typeface="Aptos"/>
              <a:ea typeface="+mn-lt"/>
              <a:cs typeface="+mn-lt"/>
            </a:endParaRPr>
          </a:p>
        </p:txBody>
      </p:sp>
      <p:pic>
        <p:nvPicPr>
          <p:cNvPr id="34" name="Picture 3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9E12EC1-06D1-2528-86B4-262251292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413" y="5976012"/>
            <a:ext cx="6096000" cy="646545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5C7BB2EC-24BE-80BE-8B9B-601496CF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591" y="1927908"/>
            <a:ext cx="380809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1158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1125</Words>
  <Application>Microsoft Office PowerPoint</Application>
  <PresentationFormat>Widescreen</PresentationFormat>
  <Paragraphs>136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Atlas</vt:lpstr>
      <vt:lpstr>Dating Mining Final Project</vt:lpstr>
      <vt:lpstr>Data Mining Life Cycle</vt:lpstr>
      <vt:lpstr>Project Topic</vt:lpstr>
      <vt:lpstr>Objectives</vt:lpstr>
      <vt:lpstr>Methodologies – Data Preparation</vt:lpstr>
      <vt:lpstr>Methodologies – Data Preparation</vt:lpstr>
      <vt:lpstr>Methodologies – Data Preparation</vt:lpstr>
      <vt:lpstr>Methodologies – Data Exploration</vt:lpstr>
      <vt:lpstr>Methodologies – Data Exploration</vt:lpstr>
      <vt:lpstr>Methodologies – Data Exploration</vt:lpstr>
      <vt:lpstr>Methodologies – Data Exploration</vt:lpstr>
      <vt:lpstr>Methodologies – Data Modeling</vt:lpstr>
      <vt:lpstr>Methodologies – Data Modeling</vt:lpstr>
      <vt:lpstr>Methodologies – Data Modeling</vt:lpstr>
      <vt:lpstr>Methodologies – Data Modeling</vt:lpstr>
      <vt:lpstr>Methodologies – Data Modeling</vt:lpstr>
      <vt:lpstr>Results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Ashlyn Sam</cp:lastModifiedBy>
  <cp:revision>4</cp:revision>
  <dcterms:created xsi:type="dcterms:W3CDTF">2024-12-04T19:46:22Z</dcterms:created>
  <dcterms:modified xsi:type="dcterms:W3CDTF">2024-12-09T20:46:52Z</dcterms:modified>
</cp:coreProperties>
</file>