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9" r:id="rId1"/>
  </p:sldMasterIdLst>
  <p:notesMasterIdLst>
    <p:notesMasterId r:id="rId9"/>
  </p:notesMasterIdLst>
  <p:sldIdLst>
    <p:sldId id="270" r:id="rId2"/>
    <p:sldId id="273" r:id="rId3"/>
    <p:sldId id="274" r:id="rId4"/>
    <p:sldId id="276" r:id="rId5"/>
    <p:sldId id="279" r:id="rId6"/>
    <p:sldId id="277" r:id="rId7"/>
    <p:sldId id="278" r:id="rId8"/>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8B45"/>
    <a:srgbClr val="FD8D3C"/>
    <a:srgbClr val="0868AC"/>
    <a:srgbClr val="006D2C"/>
    <a:srgbClr val="810F7C"/>
    <a:srgbClr val="F8AE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53815" autoAdjust="0"/>
  </p:normalViewPr>
  <p:slideViewPr>
    <p:cSldViewPr snapToGrid="0">
      <p:cViewPr varScale="1">
        <p:scale>
          <a:sx n="42" d="100"/>
          <a:sy n="42" d="100"/>
        </p:scale>
        <p:origin x="265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FF967-C464-4942-BABC-5E7819AD52D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5F51375-5DA4-4843-8472-40B5D629C39D}">
      <dgm:prSet/>
      <dgm:spPr/>
      <dgm:t>
        <a:bodyPr/>
        <a:lstStyle/>
        <a:p>
          <a:pPr>
            <a:lnSpc>
              <a:spcPct val="100000"/>
            </a:lnSpc>
          </a:pPr>
          <a:r>
            <a:rPr lang="en-US" b="1" dirty="0"/>
            <a:t>Generic Butcher – An Introduction</a:t>
          </a:r>
          <a:endParaRPr lang="en-US" dirty="0"/>
        </a:p>
      </dgm:t>
    </dgm:pt>
    <dgm:pt modelId="{58DDC17A-F2F3-406F-8C68-AAEBA03C5A03}" type="parTrans" cxnId="{CB4961EB-0258-4717-B856-191FC64EA9EC}">
      <dgm:prSet/>
      <dgm:spPr/>
      <dgm:t>
        <a:bodyPr/>
        <a:lstStyle/>
        <a:p>
          <a:endParaRPr lang="en-US"/>
        </a:p>
      </dgm:t>
    </dgm:pt>
    <dgm:pt modelId="{D527BFD9-C10A-4497-982B-6B8A4CCD31CB}" type="sibTrans" cxnId="{CB4961EB-0258-4717-B856-191FC64EA9EC}">
      <dgm:prSet/>
      <dgm:spPr/>
      <dgm:t>
        <a:bodyPr/>
        <a:lstStyle/>
        <a:p>
          <a:endParaRPr lang="en-US"/>
        </a:p>
      </dgm:t>
    </dgm:pt>
    <dgm:pt modelId="{B0FE799A-4CDD-409B-BA00-B0F2EBD6146E}">
      <dgm:prSet/>
      <dgm:spPr/>
      <dgm:t>
        <a:bodyPr/>
        <a:lstStyle/>
        <a:p>
          <a:pPr>
            <a:lnSpc>
              <a:spcPct val="100000"/>
            </a:lnSpc>
          </a:pPr>
          <a:endParaRPr lang="en-US" dirty="0"/>
        </a:p>
      </dgm:t>
    </dgm:pt>
    <dgm:pt modelId="{86A704B7-7C0F-48BA-8DCA-6D4F7E02502E}" type="parTrans" cxnId="{2BC719C0-B380-4BE4-9DFA-F86DDE644F8D}">
      <dgm:prSet/>
      <dgm:spPr/>
      <dgm:t>
        <a:bodyPr/>
        <a:lstStyle/>
        <a:p>
          <a:endParaRPr lang="en-US"/>
        </a:p>
      </dgm:t>
    </dgm:pt>
    <dgm:pt modelId="{8B8DCF06-9C48-438B-99D2-975C9ABF5676}" type="sibTrans" cxnId="{2BC719C0-B380-4BE4-9DFA-F86DDE644F8D}">
      <dgm:prSet/>
      <dgm:spPr/>
      <dgm:t>
        <a:bodyPr/>
        <a:lstStyle/>
        <a:p>
          <a:endParaRPr lang="en-US"/>
        </a:p>
      </dgm:t>
    </dgm:pt>
    <dgm:pt modelId="{21718271-C5B2-476D-B398-5CD3C3FB5CA7}">
      <dgm:prSet/>
      <dgm:spPr/>
      <dgm:t>
        <a:bodyPr/>
        <a:lstStyle/>
        <a:p>
          <a:pPr>
            <a:lnSpc>
              <a:spcPct val="100000"/>
            </a:lnSpc>
          </a:pPr>
          <a:r>
            <a:rPr lang="en-US" b="1" dirty="0"/>
            <a:t>Product Demo – the GBC Solution</a:t>
          </a:r>
          <a:endParaRPr lang="en-US" dirty="0"/>
        </a:p>
      </dgm:t>
    </dgm:pt>
    <dgm:pt modelId="{CBFD8098-2578-4E98-8A79-9E67AF3067B2}" type="parTrans" cxnId="{315123A3-CFA5-4800-8D01-336A7685C6AD}">
      <dgm:prSet/>
      <dgm:spPr/>
      <dgm:t>
        <a:bodyPr/>
        <a:lstStyle/>
        <a:p>
          <a:endParaRPr lang="en-US"/>
        </a:p>
      </dgm:t>
    </dgm:pt>
    <dgm:pt modelId="{FED35BCE-AA4B-4D24-81E4-DD5BDF4ED8FB}" type="sibTrans" cxnId="{315123A3-CFA5-4800-8D01-336A7685C6AD}">
      <dgm:prSet/>
      <dgm:spPr/>
      <dgm:t>
        <a:bodyPr/>
        <a:lstStyle/>
        <a:p>
          <a:endParaRPr lang="en-US"/>
        </a:p>
      </dgm:t>
    </dgm:pt>
    <dgm:pt modelId="{BF812813-D2C0-420B-9847-45E5215FFF5B}">
      <dgm:prSet/>
      <dgm:spPr/>
      <dgm:t>
        <a:bodyPr/>
        <a:lstStyle/>
        <a:p>
          <a:pPr>
            <a:lnSpc>
              <a:spcPct val="100000"/>
            </a:lnSpc>
          </a:pPr>
          <a:endParaRPr lang="en-US" dirty="0"/>
        </a:p>
      </dgm:t>
    </dgm:pt>
    <dgm:pt modelId="{1F05BE1A-ADCE-4F24-BF9F-4819F9F53115}" type="parTrans" cxnId="{0B56A6F7-8B33-4572-B84F-5D2A9F8F034F}">
      <dgm:prSet/>
      <dgm:spPr/>
      <dgm:t>
        <a:bodyPr/>
        <a:lstStyle/>
        <a:p>
          <a:endParaRPr lang="en-US"/>
        </a:p>
      </dgm:t>
    </dgm:pt>
    <dgm:pt modelId="{0E6E6C41-437A-45CE-84D2-CB9536C785C1}" type="sibTrans" cxnId="{0B56A6F7-8B33-4572-B84F-5D2A9F8F034F}">
      <dgm:prSet/>
      <dgm:spPr/>
      <dgm:t>
        <a:bodyPr/>
        <a:lstStyle/>
        <a:p>
          <a:endParaRPr lang="en-US"/>
        </a:p>
      </dgm:t>
    </dgm:pt>
    <dgm:pt modelId="{3C5D12C5-BB29-4827-9022-104D4410E213}">
      <dgm:prSet/>
      <dgm:spPr/>
      <dgm:t>
        <a:bodyPr/>
        <a:lstStyle/>
        <a:p>
          <a:pPr>
            <a:lnSpc>
              <a:spcPct val="100000"/>
            </a:lnSpc>
          </a:pPr>
          <a:r>
            <a:rPr lang="en-US" b="1" dirty="0"/>
            <a:t>Project Overview </a:t>
          </a:r>
          <a:endParaRPr lang="en-US" dirty="0"/>
        </a:p>
      </dgm:t>
    </dgm:pt>
    <dgm:pt modelId="{9FEC540E-8627-4010-B790-E31787EC7361}" type="parTrans" cxnId="{16A7FC1E-D092-4412-B788-3C6CC4F65244}">
      <dgm:prSet/>
      <dgm:spPr/>
      <dgm:t>
        <a:bodyPr/>
        <a:lstStyle/>
        <a:p>
          <a:endParaRPr lang="en-US"/>
        </a:p>
      </dgm:t>
    </dgm:pt>
    <dgm:pt modelId="{F5BB2AAF-C8DA-4CFE-8725-7F04C5702ECF}" type="sibTrans" cxnId="{16A7FC1E-D092-4412-B788-3C6CC4F65244}">
      <dgm:prSet/>
      <dgm:spPr/>
      <dgm:t>
        <a:bodyPr/>
        <a:lstStyle/>
        <a:p>
          <a:endParaRPr lang="en-US"/>
        </a:p>
      </dgm:t>
    </dgm:pt>
    <dgm:pt modelId="{8847D012-7E01-4023-B286-30117E3CB49E}">
      <dgm:prSet/>
      <dgm:spPr/>
      <dgm:t>
        <a:bodyPr/>
        <a:lstStyle/>
        <a:p>
          <a:pPr>
            <a:lnSpc>
              <a:spcPct val="100000"/>
            </a:lnSpc>
          </a:pPr>
          <a:endParaRPr lang="en-US" dirty="0"/>
        </a:p>
      </dgm:t>
    </dgm:pt>
    <dgm:pt modelId="{8D6820A0-B7FF-4D3E-82BD-6A6C66A71E8B}" type="parTrans" cxnId="{1F752858-C2D3-45BC-A4E6-52165192642D}">
      <dgm:prSet/>
      <dgm:spPr/>
      <dgm:t>
        <a:bodyPr/>
        <a:lstStyle/>
        <a:p>
          <a:endParaRPr lang="en-US"/>
        </a:p>
      </dgm:t>
    </dgm:pt>
    <dgm:pt modelId="{C134D9F1-E582-4442-98A8-0F7F69F994CA}" type="sibTrans" cxnId="{1F752858-C2D3-45BC-A4E6-52165192642D}">
      <dgm:prSet/>
      <dgm:spPr/>
      <dgm:t>
        <a:bodyPr/>
        <a:lstStyle/>
        <a:p>
          <a:endParaRPr lang="en-US"/>
        </a:p>
      </dgm:t>
    </dgm:pt>
    <dgm:pt modelId="{1A2B36F7-4FAF-4A9E-A1C2-BB5E4DA9A416}">
      <dgm:prSet/>
      <dgm:spPr/>
      <dgm:t>
        <a:bodyPr/>
        <a:lstStyle/>
        <a:p>
          <a:pPr>
            <a:lnSpc>
              <a:spcPct val="100000"/>
            </a:lnSpc>
          </a:pPr>
          <a:endParaRPr lang="en-US" dirty="0"/>
        </a:p>
      </dgm:t>
    </dgm:pt>
    <dgm:pt modelId="{36C5D99F-7C41-400C-8660-C7924E408674}" type="parTrans" cxnId="{2004D656-0756-407F-A344-2F2D08EBB532}">
      <dgm:prSet/>
      <dgm:spPr/>
      <dgm:t>
        <a:bodyPr/>
        <a:lstStyle/>
        <a:p>
          <a:endParaRPr lang="en-US"/>
        </a:p>
      </dgm:t>
    </dgm:pt>
    <dgm:pt modelId="{78AD6119-E257-4CAB-AA33-C6A63FAA7D35}" type="sibTrans" cxnId="{2004D656-0756-407F-A344-2F2D08EBB532}">
      <dgm:prSet/>
      <dgm:spPr/>
      <dgm:t>
        <a:bodyPr/>
        <a:lstStyle/>
        <a:p>
          <a:endParaRPr lang="en-US"/>
        </a:p>
      </dgm:t>
    </dgm:pt>
    <dgm:pt modelId="{D01F0DBB-5366-4B00-BE6B-2BF7A013A2B1}">
      <dgm:prSet/>
      <dgm:spPr/>
      <dgm:t>
        <a:bodyPr/>
        <a:lstStyle/>
        <a:p>
          <a:pPr>
            <a:lnSpc>
              <a:spcPct val="100000"/>
            </a:lnSpc>
          </a:pPr>
          <a:r>
            <a:rPr lang="en-US" b="1" dirty="0"/>
            <a:t>Considerations and Future Features</a:t>
          </a:r>
          <a:endParaRPr lang="en-US" dirty="0"/>
        </a:p>
      </dgm:t>
    </dgm:pt>
    <dgm:pt modelId="{98BABCC9-44A8-458A-814C-9E0F64DF2744}" type="parTrans" cxnId="{8A1B0900-CACB-41DC-B8D7-502DE2AF4502}">
      <dgm:prSet/>
      <dgm:spPr/>
      <dgm:t>
        <a:bodyPr/>
        <a:lstStyle/>
        <a:p>
          <a:endParaRPr lang="en-US"/>
        </a:p>
      </dgm:t>
    </dgm:pt>
    <dgm:pt modelId="{28457A8D-AE8E-4CC4-8238-AC41FB799E00}" type="sibTrans" cxnId="{8A1B0900-CACB-41DC-B8D7-502DE2AF4502}">
      <dgm:prSet/>
      <dgm:spPr/>
      <dgm:t>
        <a:bodyPr/>
        <a:lstStyle/>
        <a:p>
          <a:endParaRPr lang="en-US"/>
        </a:p>
      </dgm:t>
    </dgm:pt>
    <dgm:pt modelId="{6716C2B5-9EBA-40A9-BE42-458DF0FBF274}">
      <dgm:prSet/>
      <dgm:spPr/>
      <dgm:t>
        <a:bodyPr/>
        <a:lstStyle/>
        <a:p>
          <a:pPr>
            <a:lnSpc>
              <a:spcPct val="100000"/>
            </a:lnSpc>
          </a:pPr>
          <a:endParaRPr lang="en-US" dirty="0"/>
        </a:p>
      </dgm:t>
    </dgm:pt>
    <dgm:pt modelId="{E8777128-FB2A-46EC-AE39-14A98CA73B32}" type="parTrans" cxnId="{A5A2B058-6919-4FE1-8B50-19D9B90A1059}">
      <dgm:prSet/>
      <dgm:spPr/>
      <dgm:t>
        <a:bodyPr/>
        <a:lstStyle/>
        <a:p>
          <a:endParaRPr lang="en-US"/>
        </a:p>
      </dgm:t>
    </dgm:pt>
    <dgm:pt modelId="{B03D5768-096A-4176-9D30-8EB43A8FE925}" type="sibTrans" cxnId="{A5A2B058-6919-4FE1-8B50-19D9B90A1059}">
      <dgm:prSet/>
      <dgm:spPr/>
      <dgm:t>
        <a:bodyPr/>
        <a:lstStyle/>
        <a:p>
          <a:endParaRPr lang="en-US"/>
        </a:p>
      </dgm:t>
    </dgm:pt>
    <dgm:pt modelId="{4784DF0D-BC27-4E5C-9B54-ACDB6F260FC9}">
      <dgm:prSet/>
      <dgm:spPr/>
      <dgm:t>
        <a:bodyPr/>
        <a:lstStyle/>
        <a:p>
          <a:pPr>
            <a:lnSpc>
              <a:spcPct val="100000"/>
            </a:lnSpc>
          </a:pPr>
          <a:r>
            <a:rPr lang="en-US" b="1"/>
            <a:t>Questions</a:t>
          </a:r>
          <a:endParaRPr lang="en-US"/>
        </a:p>
      </dgm:t>
    </dgm:pt>
    <dgm:pt modelId="{7EA5DC26-8E7E-42D2-820D-FBE1FF9E0725}" type="parTrans" cxnId="{43F2A028-F516-42CF-994A-FD576AC503CA}">
      <dgm:prSet/>
      <dgm:spPr/>
      <dgm:t>
        <a:bodyPr/>
        <a:lstStyle/>
        <a:p>
          <a:endParaRPr lang="en-US"/>
        </a:p>
      </dgm:t>
    </dgm:pt>
    <dgm:pt modelId="{98D4761A-69E5-42B4-B1FC-5E78D9802389}" type="sibTrans" cxnId="{43F2A028-F516-42CF-994A-FD576AC503CA}">
      <dgm:prSet/>
      <dgm:spPr/>
      <dgm:t>
        <a:bodyPr/>
        <a:lstStyle/>
        <a:p>
          <a:endParaRPr lang="en-US"/>
        </a:p>
      </dgm:t>
    </dgm:pt>
    <dgm:pt modelId="{08B61908-9C02-4834-88E6-A80B0A46707E}" type="pres">
      <dgm:prSet presAssocID="{3E4FF967-C464-4942-BABC-5E7819AD52D2}" presName="root" presStyleCnt="0">
        <dgm:presLayoutVars>
          <dgm:dir/>
          <dgm:resizeHandles val="exact"/>
        </dgm:presLayoutVars>
      </dgm:prSet>
      <dgm:spPr/>
    </dgm:pt>
    <dgm:pt modelId="{4E67BAA7-F73B-4410-8ED9-C36F2C05A4D3}" type="pres">
      <dgm:prSet presAssocID="{B5F51375-5DA4-4843-8472-40B5D629C39D}" presName="compNode" presStyleCnt="0"/>
      <dgm:spPr/>
    </dgm:pt>
    <dgm:pt modelId="{464B1397-E14A-4DE4-AD75-0AC18CD3BCEF}" type="pres">
      <dgm:prSet presAssocID="{B5F51375-5DA4-4843-8472-40B5D629C39D}" presName="bgRect" presStyleLbl="bgShp" presStyleIdx="0" presStyleCnt="5"/>
      <dgm:spPr/>
    </dgm:pt>
    <dgm:pt modelId="{95030337-E2A0-4D4E-A73C-5A99FCB02E8C}" type="pres">
      <dgm:prSet presAssocID="{B5F51375-5DA4-4843-8472-40B5D629C39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ig"/>
        </a:ext>
      </dgm:extLst>
    </dgm:pt>
    <dgm:pt modelId="{0C84D657-7BE2-46AD-ADAD-AFDE0FFCFD93}" type="pres">
      <dgm:prSet presAssocID="{B5F51375-5DA4-4843-8472-40B5D629C39D}" presName="spaceRect" presStyleCnt="0"/>
      <dgm:spPr/>
    </dgm:pt>
    <dgm:pt modelId="{D99992D1-EC22-4353-9264-2C80C04647D5}" type="pres">
      <dgm:prSet presAssocID="{B5F51375-5DA4-4843-8472-40B5D629C39D}" presName="parTx" presStyleLbl="revTx" presStyleIdx="0" presStyleCnt="9">
        <dgm:presLayoutVars>
          <dgm:chMax val="0"/>
          <dgm:chPref val="0"/>
        </dgm:presLayoutVars>
      </dgm:prSet>
      <dgm:spPr/>
    </dgm:pt>
    <dgm:pt modelId="{446B28C2-BC30-4C19-94F4-E6AEE1EE4750}" type="pres">
      <dgm:prSet presAssocID="{B5F51375-5DA4-4843-8472-40B5D629C39D}" presName="desTx" presStyleLbl="revTx" presStyleIdx="1" presStyleCnt="9">
        <dgm:presLayoutVars/>
      </dgm:prSet>
      <dgm:spPr/>
    </dgm:pt>
    <dgm:pt modelId="{8FF419DC-5643-4717-A712-39C13CC2F13A}" type="pres">
      <dgm:prSet presAssocID="{D527BFD9-C10A-4497-982B-6B8A4CCD31CB}" presName="sibTrans" presStyleCnt="0"/>
      <dgm:spPr/>
    </dgm:pt>
    <dgm:pt modelId="{0B3F766C-FF97-4454-BD53-6AC85D1F186B}" type="pres">
      <dgm:prSet presAssocID="{21718271-C5B2-476D-B398-5CD3C3FB5CA7}" presName="compNode" presStyleCnt="0"/>
      <dgm:spPr/>
    </dgm:pt>
    <dgm:pt modelId="{AE0F623B-94EE-4D78-B5FD-A6EF42A2FD18}" type="pres">
      <dgm:prSet presAssocID="{21718271-C5B2-476D-B398-5CD3C3FB5CA7}" presName="bgRect" presStyleLbl="bgShp" presStyleIdx="1" presStyleCnt="5"/>
      <dgm:spPr/>
    </dgm:pt>
    <dgm:pt modelId="{82611B0E-BD60-451F-83B8-2F380618D022}" type="pres">
      <dgm:prSet presAssocID="{21718271-C5B2-476D-B398-5CD3C3FB5CA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88E69407-C59C-42DB-B614-30A775BFF50D}" type="pres">
      <dgm:prSet presAssocID="{21718271-C5B2-476D-B398-5CD3C3FB5CA7}" presName="spaceRect" presStyleCnt="0"/>
      <dgm:spPr/>
    </dgm:pt>
    <dgm:pt modelId="{A7D8AD90-5838-4A04-BED5-3A5751C3DC88}" type="pres">
      <dgm:prSet presAssocID="{21718271-C5B2-476D-B398-5CD3C3FB5CA7}" presName="parTx" presStyleLbl="revTx" presStyleIdx="2" presStyleCnt="9">
        <dgm:presLayoutVars>
          <dgm:chMax val="0"/>
          <dgm:chPref val="0"/>
        </dgm:presLayoutVars>
      </dgm:prSet>
      <dgm:spPr/>
    </dgm:pt>
    <dgm:pt modelId="{F91B4E5C-E8B5-42D9-B68E-149AF5B605D4}" type="pres">
      <dgm:prSet presAssocID="{21718271-C5B2-476D-B398-5CD3C3FB5CA7}" presName="desTx" presStyleLbl="revTx" presStyleIdx="3" presStyleCnt="9">
        <dgm:presLayoutVars/>
      </dgm:prSet>
      <dgm:spPr/>
    </dgm:pt>
    <dgm:pt modelId="{B404D41B-D151-468B-8281-C5CCF950ECFB}" type="pres">
      <dgm:prSet presAssocID="{FED35BCE-AA4B-4D24-81E4-DD5BDF4ED8FB}" presName="sibTrans" presStyleCnt="0"/>
      <dgm:spPr/>
    </dgm:pt>
    <dgm:pt modelId="{4D9B0D66-9C84-47CC-A349-2DC8E00FA0B8}" type="pres">
      <dgm:prSet presAssocID="{3C5D12C5-BB29-4827-9022-104D4410E213}" presName="compNode" presStyleCnt="0"/>
      <dgm:spPr/>
    </dgm:pt>
    <dgm:pt modelId="{982FCA7C-624B-47C0-9780-DA0C78ED7B3D}" type="pres">
      <dgm:prSet presAssocID="{3C5D12C5-BB29-4827-9022-104D4410E213}" presName="bgRect" presStyleLbl="bgShp" presStyleIdx="2" presStyleCnt="5"/>
      <dgm:spPr/>
    </dgm:pt>
    <dgm:pt modelId="{5986E409-B67C-4CFF-9E69-03B185F99AF1}" type="pres">
      <dgm:prSet presAssocID="{3C5D12C5-BB29-4827-9022-104D4410E21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nitor"/>
        </a:ext>
      </dgm:extLst>
    </dgm:pt>
    <dgm:pt modelId="{0A6EA168-DB05-489E-810B-7F2D5C017B47}" type="pres">
      <dgm:prSet presAssocID="{3C5D12C5-BB29-4827-9022-104D4410E213}" presName="spaceRect" presStyleCnt="0"/>
      <dgm:spPr/>
    </dgm:pt>
    <dgm:pt modelId="{EDE20C6F-F331-4A4E-89A5-7F947AB20CD2}" type="pres">
      <dgm:prSet presAssocID="{3C5D12C5-BB29-4827-9022-104D4410E213}" presName="parTx" presStyleLbl="revTx" presStyleIdx="4" presStyleCnt="9">
        <dgm:presLayoutVars>
          <dgm:chMax val="0"/>
          <dgm:chPref val="0"/>
        </dgm:presLayoutVars>
      </dgm:prSet>
      <dgm:spPr/>
    </dgm:pt>
    <dgm:pt modelId="{235BE7CB-BC0D-422C-8D0E-981BFEC039D8}" type="pres">
      <dgm:prSet presAssocID="{3C5D12C5-BB29-4827-9022-104D4410E213}" presName="desTx" presStyleLbl="revTx" presStyleIdx="5" presStyleCnt="9">
        <dgm:presLayoutVars/>
      </dgm:prSet>
      <dgm:spPr/>
    </dgm:pt>
    <dgm:pt modelId="{BA3A83C1-7D3A-4A74-99B2-F48B0AB065B2}" type="pres">
      <dgm:prSet presAssocID="{F5BB2AAF-C8DA-4CFE-8725-7F04C5702ECF}" presName="sibTrans" presStyleCnt="0"/>
      <dgm:spPr/>
    </dgm:pt>
    <dgm:pt modelId="{6EEEAF0F-EB61-414E-A51C-6467ED5D6F93}" type="pres">
      <dgm:prSet presAssocID="{D01F0DBB-5366-4B00-BE6B-2BF7A013A2B1}" presName="compNode" presStyleCnt="0"/>
      <dgm:spPr/>
    </dgm:pt>
    <dgm:pt modelId="{B02DA7EE-72DF-428B-9267-8D4AFED3C41F}" type="pres">
      <dgm:prSet presAssocID="{D01F0DBB-5366-4B00-BE6B-2BF7A013A2B1}" presName="bgRect" presStyleLbl="bgShp" presStyleIdx="3" presStyleCnt="5"/>
      <dgm:spPr/>
    </dgm:pt>
    <dgm:pt modelId="{1C1B24C7-1A38-4A73-9324-99C4A754F47F}" type="pres">
      <dgm:prSet presAssocID="{D01F0DBB-5366-4B00-BE6B-2BF7A013A2B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8203F88C-49B2-450A-A4ED-2725923A1A4C}" type="pres">
      <dgm:prSet presAssocID="{D01F0DBB-5366-4B00-BE6B-2BF7A013A2B1}" presName="spaceRect" presStyleCnt="0"/>
      <dgm:spPr/>
    </dgm:pt>
    <dgm:pt modelId="{49231ABE-7BFF-4C4A-82DF-C0BA2EF1FE46}" type="pres">
      <dgm:prSet presAssocID="{D01F0DBB-5366-4B00-BE6B-2BF7A013A2B1}" presName="parTx" presStyleLbl="revTx" presStyleIdx="6" presStyleCnt="9">
        <dgm:presLayoutVars>
          <dgm:chMax val="0"/>
          <dgm:chPref val="0"/>
        </dgm:presLayoutVars>
      </dgm:prSet>
      <dgm:spPr/>
    </dgm:pt>
    <dgm:pt modelId="{CFC1D89A-C12C-4E00-A795-0545F08A3947}" type="pres">
      <dgm:prSet presAssocID="{D01F0DBB-5366-4B00-BE6B-2BF7A013A2B1}" presName="desTx" presStyleLbl="revTx" presStyleIdx="7" presStyleCnt="9">
        <dgm:presLayoutVars/>
      </dgm:prSet>
      <dgm:spPr/>
    </dgm:pt>
    <dgm:pt modelId="{35D17FF7-5267-4802-9800-F496D6FF854D}" type="pres">
      <dgm:prSet presAssocID="{28457A8D-AE8E-4CC4-8238-AC41FB799E00}" presName="sibTrans" presStyleCnt="0"/>
      <dgm:spPr/>
    </dgm:pt>
    <dgm:pt modelId="{04E760B5-6BD4-49AC-8FE6-F0D05BE540B6}" type="pres">
      <dgm:prSet presAssocID="{4784DF0D-BC27-4E5C-9B54-ACDB6F260FC9}" presName="compNode" presStyleCnt="0"/>
      <dgm:spPr/>
    </dgm:pt>
    <dgm:pt modelId="{E5921C29-911B-4A49-B974-783DC4897AC1}" type="pres">
      <dgm:prSet presAssocID="{4784DF0D-BC27-4E5C-9B54-ACDB6F260FC9}" presName="bgRect" presStyleLbl="bgShp" presStyleIdx="4" presStyleCnt="5"/>
      <dgm:spPr/>
    </dgm:pt>
    <dgm:pt modelId="{4CC86E01-24D9-4E43-98CA-ED831C6A3C68}" type="pres">
      <dgm:prSet presAssocID="{4784DF0D-BC27-4E5C-9B54-ACDB6F260FC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elp"/>
        </a:ext>
      </dgm:extLst>
    </dgm:pt>
    <dgm:pt modelId="{D7DEBD76-B520-415B-86B9-C40FE60C6FFE}" type="pres">
      <dgm:prSet presAssocID="{4784DF0D-BC27-4E5C-9B54-ACDB6F260FC9}" presName="spaceRect" presStyleCnt="0"/>
      <dgm:spPr/>
    </dgm:pt>
    <dgm:pt modelId="{FDE5B518-2C52-41AA-847B-D0EFF2DA2965}" type="pres">
      <dgm:prSet presAssocID="{4784DF0D-BC27-4E5C-9B54-ACDB6F260FC9}" presName="parTx" presStyleLbl="revTx" presStyleIdx="8" presStyleCnt="9">
        <dgm:presLayoutVars>
          <dgm:chMax val="0"/>
          <dgm:chPref val="0"/>
        </dgm:presLayoutVars>
      </dgm:prSet>
      <dgm:spPr/>
    </dgm:pt>
  </dgm:ptLst>
  <dgm:cxnLst>
    <dgm:cxn modelId="{8A1B0900-CACB-41DC-B8D7-502DE2AF4502}" srcId="{3E4FF967-C464-4942-BABC-5E7819AD52D2}" destId="{D01F0DBB-5366-4B00-BE6B-2BF7A013A2B1}" srcOrd="3" destOrd="0" parTransId="{98BABCC9-44A8-458A-814C-9E0F64DF2744}" sibTransId="{28457A8D-AE8E-4CC4-8238-AC41FB799E00}"/>
    <dgm:cxn modelId="{16A7FC1E-D092-4412-B788-3C6CC4F65244}" srcId="{3E4FF967-C464-4942-BABC-5E7819AD52D2}" destId="{3C5D12C5-BB29-4827-9022-104D4410E213}" srcOrd="2" destOrd="0" parTransId="{9FEC540E-8627-4010-B790-E31787EC7361}" sibTransId="{F5BB2AAF-C8DA-4CFE-8725-7F04C5702ECF}"/>
    <dgm:cxn modelId="{43F2A028-F516-42CF-994A-FD576AC503CA}" srcId="{3E4FF967-C464-4942-BABC-5E7819AD52D2}" destId="{4784DF0D-BC27-4E5C-9B54-ACDB6F260FC9}" srcOrd="4" destOrd="0" parTransId="{7EA5DC26-8E7E-42D2-820D-FBE1FF9E0725}" sibTransId="{98D4761A-69E5-42B4-B1FC-5E78D9802389}"/>
    <dgm:cxn modelId="{58F0D82B-66E0-4B04-AEB3-C74872769F56}" type="presOf" srcId="{B5F51375-5DA4-4843-8472-40B5D629C39D}" destId="{D99992D1-EC22-4353-9264-2C80C04647D5}" srcOrd="0" destOrd="0" presId="urn:microsoft.com/office/officeart/2018/2/layout/IconVerticalSolidList"/>
    <dgm:cxn modelId="{2604A639-6422-46AD-B353-425EC4AE2751}" type="presOf" srcId="{3C5D12C5-BB29-4827-9022-104D4410E213}" destId="{EDE20C6F-F331-4A4E-89A5-7F947AB20CD2}" srcOrd="0" destOrd="0" presId="urn:microsoft.com/office/officeart/2018/2/layout/IconVerticalSolidList"/>
    <dgm:cxn modelId="{84EE653B-1B3D-4F08-B82A-A6585802A82A}" type="presOf" srcId="{BF812813-D2C0-420B-9847-45E5215FFF5B}" destId="{F91B4E5C-E8B5-42D9-B68E-149AF5B605D4}" srcOrd="0" destOrd="0" presId="urn:microsoft.com/office/officeart/2018/2/layout/IconVerticalSolidList"/>
    <dgm:cxn modelId="{A46D1946-8867-4E7E-92E5-413536A8AA13}" type="presOf" srcId="{6716C2B5-9EBA-40A9-BE42-458DF0FBF274}" destId="{CFC1D89A-C12C-4E00-A795-0545F08A3947}" srcOrd="0" destOrd="0" presId="urn:microsoft.com/office/officeart/2018/2/layout/IconVerticalSolidList"/>
    <dgm:cxn modelId="{9CD3B746-7EE5-4FA2-9304-08C3D16CEE39}" type="presOf" srcId="{8847D012-7E01-4023-B286-30117E3CB49E}" destId="{235BE7CB-BC0D-422C-8D0E-981BFEC039D8}" srcOrd="0" destOrd="0" presId="urn:microsoft.com/office/officeart/2018/2/layout/IconVerticalSolidList"/>
    <dgm:cxn modelId="{83A60273-20C5-4F07-A476-FFC5A67D737C}" type="presOf" srcId="{21718271-C5B2-476D-B398-5CD3C3FB5CA7}" destId="{A7D8AD90-5838-4A04-BED5-3A5751C3DC88}" srcOrd="0" destOrd="0" presId="urn:microsoft.com/office/officeart/2018/2/layout/IconVerticalSolidList"/>
    <dgm:cxn modelId="{2004D656-0756-407F-A344-2F2D08EBB532}" srcId="{3C5D12C5-BB29-4827-9022-104D4410E213}" destId="{1A2B36F7-4FAF-4A9E-A1C2-BB5E4DA9A416}" srcOrd="1" destOrd="0" parTransId="{36C5D99F-7C41-400C-8660-C7924E408674}" sibTransId="{78AD6119-E257-4CAB-AA33-C6A63FAA7D35}"/>
    <dgm:cxn modelId="{1F752858-C2D3-45BC-A4E6-52165192642D}" srcId="{3C5D12C5-BB29-4827-9022-104D4410E213}" destId="{8847D012-7E01-4023-B286-30117E3CB49E}" srcOrd="0" destOrd="0" parTransId="{8D6820A0-B7FF-4D3E-82BD-6A6C66A71E8B}" sibTransId="{C134D9F1-E582-4442-98A8-0F7F69F994CA}"/>
    <dgm:cxn modelId="{A5A2B058-6919-4FE1-8B50-19D9B90A1059}" srcId="{D01F0DBB-5366-4B00-BE6B-2BF7A013A2B1}" destId="{6716C2B5-9EBA-40A9-BE42-458DF0FBF274}" srcOrd="0" destOrd="0" parTransId="{E8777128-FB2A-46EC-AE39-14A98CA73B32}" sibTransId="{B03D5768-096A-4176-9D30-8EB43A8FE925}"/>
    <dgm:cxn modelId="{21108E86-5194-472E-B2FA-277C531628A6}" type="presOf" srcId="{3E4FF967-C464-4942-BABC-5E7819AD52D2}" destId="{08B61908-9C02-4834-88E6-A80B0A46707E}" srcOrd="0" destOrd="0" presId="urn:microsoft.com/office/officeart/2018/2/layout/IconVerticalSolidList"/>
    <dgm:cxn modelId="{315123A3-CFA5-4800-8D01-336A7685C6AD}" srcId="{3E4FF967-C464-4942-BABC-5E7819AD52D2}" destId="{21718271-C5B2-476D-B398-5CD3C3FB5CA7}" srcOrd="1" destOrd="0" parTransId="{CBFD8098-2578-4E98-8A79-9E67AF3067B2}" sibTransId="{FED35BCE-AA4B-4D24-81E4-DD5BDF4ED8FB}"/>
    <dgm:cxn modelId="{2BC719C0-B380-4BE4-9DFA-F86DDE644F8D}" srcId="{B5F51375-5DA4-4843-8472-40B5D629C39D}" destId="{B0FE799A-4CDD-409B-BA00-B0F2EBD6146E}" srcOrd="0" destOrd="0" parTransId="{86A704B7-7C0F-48BA-8DCA-6D4F7E02502E}" sibTransId="{8B8DCF06-9C48-438B-99D2-975C9ABF5676}"/>
    <dgm:cxn modelId="{A37ECDC7-731D-4D39-9D98-AFDE1FC300C2}" type="presOf" srcId="{4784DF0D-BC27-4E5C-9B54-ACDB6F260FC9}" destId="{FDE5B518-2C52-41AA-847B-D0EFF2DA2965}" srcOrd="0" destOrd="0" presId="urn:microsoft.com/office/officeart/2018/2/layout/IconVerticalSolidList"/>
    <dgm:cxn modelId="{6AEF50D7-0864-4659-A888-58948B81CCC0}" type="presOf" srcId="{1A2B36F7-4FAF-4A9E-A1C2-BB5E4DA9A416}" destId="{235BE7CB-BC0D-422C-8D0E-981BFEC039D8}" srcOrd="0" destOrd="1" presId="urn:microsoft.com/office/officeart/2018/2/layout/IconVerticalSolidList"/>
    <dgm:cxn modelId="{17BB14E1-2AD6-4083-A0C2-0130AEB8A759}" type="presOf" srcId="{D01F0DBB-5366-4B00-BE6B-2BF7A013A2B1}" destId="{49231ABE-7BFF-4C4A-82DF-C0BA2EF1FE46}" srcOrd="0" destOrd="0" presId="urn:microsoft.com/office/officeart/2018/2/layout/IconVerticalSolidList"/>
    <dgm:cxn modelId="{CC4837E3-C8D8-4CBB-911D-F2CEE81D0EF5}" type="presOf" srcId="{B0FE799A-4CDD-409B-BA00-B0F2EBD6146E}" destId="{446B28C2-BC30-4C19-94F4-E6AEE1EE4750}" srcOrd="0" destOrd="0" presId="urn:microsoft.com/office/officeart/2018/2/layout/IconVerticalSolidList"/>
    <dgm:cxn modelId="{CB4961EB-0258-4717-B856-191FC64EA9EC}" srcId="{3E4FF967-C464-4942-BABC-5E7819AD52D2}" destId="{B5F51375-5DA4-4843-8472-40B5D629C39D}" srcOrd="0" destOrd="0" parTransId="{58DDC17A-F2F3-406F-8C68-AAEBA03C5A03}" sibTransId="{D527BFD9-C10A-4497-982B-6B8A4CCD31CB}"/>
    <dgm:cxn modelId="{0B56A6F7-8B33-4572-B84F-5D2A9F8F034F}" srcId="{21718271-C5B2-476D-B398-5CD3C3FB5CA7}" destId="{BF812813-D2C0-420B-9847-45E5215FFF5B}" srcOrd="0" destOrd="0" parTransId="{1F05BE1A-ADCE-4F24-BF9F-4819F9F53115}" sibTransId="{0E6E6C41-437A-45CE-84D2-CB9536C785C1}"/>
    <dgm:cxn modelId="{E5EB2D93-A7E9-4D7C-8E2E-4F1868156E13}" type="presParOf" srcId="{08B61908-9C02-4834-88E6-A80B0A46707E}" destId="{4E67BAA7-F73B-4410-8ED9-C36F2C05A4D3}" srcOrd="0" destOrd="0" presId="urn:microsoft.com/office/officeart/2018/2/layout/IconVerticalSolidList"/>
    <dgm:cxn modelId="{E9775782-3ACB-48A4-A4DA-8174316DBA59}" type="presParOf" srcId="{4E67BAA7-F73B-4410-8ED9-C36F2C05A4D3}" destId="{464B1397-E14A-4DE4-AD75-0AC18CD3BCEF}" srcOrd="0" destOrd="0" presId="urn:microsoft.com/office/officeart/2018/2/layout/IconVerticalSolidList"/>
    <dgm:cxn modelId="{DBDD05B8-AE57-46C1-939B-08E4F188D126}" type="presParOf" srcId="{4E67BAA7-F73B-4410-8ED9-C36F2C05A4D3}" destId="{95030337-E2A0-4D4E-A73C-5A99FCB02E8C}" srcOrd="1" destOrd="0" presId="urn:microsoft.com/office/officeart/2018/2/layout/IconVerticalSolidList"/>
    <dgm:cxn modelId="{4D65D450-1E11-4A42-B8BA-F0E83B547895}" type="presParOf" srcId="{4E67BAA7-F73B-4410-8ED9-C36F2C05A4D3}" destId="{0C84D657-7BE2-46AD-ADAD-AFDE0FFCFD93}" srcOrd="2" destOrd="0" presId="urn:microsoft.com/office/officeart/2018/2/layout/IconVerticalSolidList"/>
    <dgm:cxn modelId="{A073D354-E377-4F9E-8CF6-86637F451477}" type="presParOf" srcId="{4E67BAA7-F73B-4410-8ED9-C36F2C05A4D3}" destId="{D99992D1-EC22-4353-9264-2C80C04647D5}" srcOrd="3" destOrd="0" presId="urn:microsoft.com/office/officeart/2018/2/layout/IconVerticalSolidList"/>
    <dgm:cxn modelId="{AD6BC329-04AB-4770-8CCB-FEE7A4185453}" type="presParOf" srcId="{4E67BAA7-F73B-4410-8ED9-C36F2C05A4D3}" destId="{446B28C2-BC30-4C19-94F4-E6AEE1EE4750}" srcOrd="4" destOrd="0" presId="urn:microsoft.com/office/officeart/2018/2/layout/IconVerticalSolidList"/>
    <dgm:cxn modelId="{FDAF10CE-905A-43DD-AC28-2808DB7740F9}" type="presParOf" srcId="{08B61908-9C02-4834-88E6-A80B0A46707E}" destId="{8FF419DC-5643-4717-A712-39C13CC2F13A}" srcOrd="1" destOrd="0" presId="urn:microsoft.com/office/officeart/2018/2/layout/IconVerticalSolidList"/>
    <dgm:cxn modelId="{F342D9E9-EA0B-4A28-9CFF-9622599E9B67}" type="presParOf" srcId="{08B61908-9C02-4834-88E6-A80B0A46707E}" destId="{0B3F766C-FF97-4454-BD53-6AC85D1F186B}" srcOrd="2" destOrd="0" presId="urn:microsoft.com/office/officeart/2018/2/layout/IconVerticalSolidList"/>
    <dgm:cxn modelId="{F6F756EA-CF46-4940-A05D-15C500A098D5}" type="presParOf" srcId="{0B3F766C-FF97-4454-BD53-6AC85D1F186B}" destId="{AE0F623B-94EE-4D78-B5FD-A6EF42A2FD18}" srcOrd="0" destOrd="0" presId="urn:microsoft.com/office/officeart/2018/2/layout/IconVerticalSolidList"/>
    <dgm:cxn modelId="{B2EC1CEA-2036-4C1E-BEAE-546F9D6B99F1}" type="presParOf" srcId="{0B3F766C-FF97-4454-BD53-6AC85D1F186B}" destId="{82611B0E-BD60-451F-83B8-2F380618D022}" srcOrd="1" destOrd="0" presId="urn:microsoft.com/office/officeart/2018/2/layout/IconVerticalSolidList"/>
    <dgm:cxn modelId="{3D011657-A815-47BC-924D-072CB4FC1B17}" type="presParOf" srcId="{0B3F766C-FF97-4454-BD53-6AC85D1F186B}" destId="{88E69407-C59C-42DB-B614-30A775BFF50D}" srcOrd="2" destOrd="0" presId="urn:microsoft.com/office/officeart/2018/2/layout/IconVerticalSolidList"/>
    <dgm:cxn modelId="{371A689D-DDF8-4916-8C76-B786863F7550}" type="presParOf" srcId="{0B3F766C-FF97-4454-BD53-6AC85D1F186B}" destId="{A7D8AD90-5838-4A04-BED5-3A5751C3DC88}" srcOrd="3" destOrd="0" presId="urn:microsoft.com/office/officeart/2018/2/layout/IconVerticalSolidList"/>
    <dgm:cxn modelId="{84BE1D88-7AA2-453A-8A38-380D893097AB}" type="presParOf" srcId="{0B3F766C-FF97-4454-BD53-6AC85D1F186B}" destId="{F91B4E5C-E8B5-42D9-B68E-149AF5B605D4}" srcOrd="4" destOrd="0" presId="urn:microsoft.com/office/officeart/2018/2/layout/IconVerticalSolidList"/>
    <dgm:cxn modelId="{8A735158-9624-450F-948F-9174E8E94BB9}" type="presParOf" srcId="{08B61908-9C02-4834-88E6-A80B0A46707E}" destId="{B404D41B-D151-468B-8281-C5CCF950ECFB}" srcOrd="3" destOrd="0" presId="urn:microsoft.com/office/officeart/2018/2/layout/IconVerticalSolidList"/>
    <dgm:cxn modelId="{F56D7DE7-6052-42AA-9DAF-F38F9757040F}" type="presParOf" srcId="{08B61908-9C02-4834-88E6-A80B0A46707E}" destId="{4D9B0D66-9C84-47CC-A349-2DC8E00FA0B8}" srcOrd="4" destOrd="0" presId="urn:microsoft.com/office/officeart/2018/2/layout/IconVerticalSolidList"/>
    <dgm:cxn modelId="{E5F62859-FA0C-494F-BD49-07479284FB0E}" type="presParOf" srcId="{4D9B0D66-9C84-47CC-A349-2DC8E00FA0B8}" destId="{982FCA7C-624B-47C0-9780-DA0C78ED7B3D}" srcOrd="0" destOrd="0" presId="urn:microsoft.com/office/officeart/2018/2/layout/IconVerticalSolidList"/>
    <dgm:cxn modelId="{7120C734-1919-4605-AE32-B53B30FF1C1C}" type="presParOf" srcId="{4D9B0D66-9C84-47CC-A349-2DC8E00FA0B8}" destId="{5986E409-B67C-4CFF-9E69-03B185F99AF1}" srcOrd="1" destOrd="0" presId="urn:microsoft.com/office/officeart/2018/2/layout/IconVerticalSolidList"/>
    <dgm:cxn modelId="{B29DBB27-1C82-409E-BFB2-345B8E01D07F}" type="presParOf" srcId="{4D9B0D66-9C84-47CC-A349-2DC8E00FA0B8}" destId="{0A6EA168-DB05-489E-810B-7F2D5C017B47}" srcOrd="2" destOrd="0" presId="urn:microsoft.com/office/officeart/2018/2/layout/IconVerticalSolidList"/>
    <dgm:cxn modelId="{BAE2FC6E-9CBC-4304-9D34-9595DFE647A9}" type="presParOf" srcId="{4D9B0D66-9C84-47CC-A349-2DC8E00FA0B8}" destId="{EDE20C6F-F331-4A4E-89A5-7F947AB20CD2}" srcOrd="3" destOrd="0" presId="urn:microsoft.com/office/officeart/2018/2/layout/IconVerticalSolidList"/>
    <dgm:cxn modelId="{2CBD2968-DDF3-4FB0-994B-A68782393EB1}" type="presParOf" srcId="{4D9B0D66-9C84-47CC-A349-2DC8E00FA0B8}" destId="{235BE7CB-BC0D-422C-8D0E-981BFEC039D8}" srcOrd="4" destOrd="0" presId="urn:microsoft.com/office/officeart/2018/2/layout/IconVerticalSolidList"/>
    <dgm:cxn modelId="{1BD5587D-A523-461A-AB15-840261627546}" type="presParOf" srcId="{08B61908-9C02-4834-88E6-A80B0A46707E}" destId="{BA3A83C1-7D3A-4A74-99B2-F48B0AB065B2}" srcOrd="5" destOrd="0" presId="urn:microsoft.com/office/officeart/2018/2/layout/IconVerticalSolidList"/>
    <dgm:cxn modelId="{11FF715A-36BA-48E7-8AD4-A2B6A8CBA57F}" type="presParOf" srcId="{08B61908-9C02-4834-88E6-A80B0A46707E}" destId="{6EEEAF0F-EB61-414E-A51C-6467ED5D6F93}" srcOrd="6" destOrd="0" presId="urn:microsoft.com/office/officeart/2018/2/layout/IconVerticalSolidList"/>
    <dgm:cxn modelId="{AB874200-1C54-4BE9-99A5-A3108CE621B7}" type="presParOf" srcId="{6EEEAF0F-EB61-414E-A51C-6467ED5D6F93}" destId="{B02DA7EE-72DF-428B-9267-8D4AFED3C41F}" srcOrd="0" destOrd="0" presId="urn:microsoft.com/office/officeart/2018/2/layout/IconVerticalSolidList"/>
    <dgm:cxn modelId="{6F964A9B-EAE0-43CB-92C4-1DCE80953775}" type="presParOf" srcId="{6EEEAF0F-EB61-414E-A51C-6467ED5D6F93}" destId="{1C1B24C7-1A38-4A73-9324-99C4A754F47F}" srcOrd="1" destOrd="0" presId="urn:microsoft.com/office/officeart/2018/2/layout/IconVerticalSolidList"/>
    <dgm:cxn modelId="{0F7A036B-C114-49FA-B824-421FE3FD5186}" type="presParOf" srcId="{6EEEAF0F-EB61-414E-A51C-6467ED5D6F93}" destId="{8203F88C-49B2-450A-A4ED-2725923A1A4C}" srcOrd="2" destOrd="0" presId="urn:microsoft.com/office/officeart/2018/2/layout/IconVerticalSolidList"/>
    <dgm:cxn modelId="{EA057942-CADE-4E99-B94B-29661C5422DF}" type="presParOf" srcId="{6EEEAF0F-EB61-414E-A51C-6467ED5D6F93}" destId="{49231ABE-7BFF-4C4A-82DF-C0BA2EF1FE46}" srcOrd="3" destOrd="0" presId="urn:microsoft.com/office/officeart/2018/2/layout/IconVerticalSolidList"/>
    <dgm:cxn modelId="{09D2AD20-213A-4E10-A630-69E8BAAC7693}" type="presParOf" srcId="{6EEEAF0F-EB61-414E-A51C-6467ED5D6F93}" destId="{CFC1D89A-C12C-4E00-A795-0545F08A3947}" srcOrd="4" destOrd="0" presId="urn:microsoft.com/office/officeart/2018/2/layout/IconVerticalSolidList"/>
    <dgm:cxn modelId="{443139E7-D898-43FE-BACC-E63A8D18E2F8}" type="presParOf" srcId="{08B61908-9C02-4834-88E6-A80B0A46707E}" destId="{35D17FF7-5267-4802-9800-F496D6FF854D}" srcOrd="7" destOrd="0" presId="urn:microsoft.com/office/officeart/2018/2/layout/IconVerticalSolidList"/>
    <dgm:cxn modelId="{92E23981-B751-45F7-A53F-2B6CB4214CED}" type="presParOf" srcId="{08B61908-9C02-4834-88E6-A80B0A46707E}" destId="{04E760B5-6BD4-49AC-8FE6-F0D05BE540B6}" srcOrd="8" destOrd="0" presId="urn:microsoft.com/office/officeart/2018/2/layout/IconVerticalSolidList"/>
    <dgm:cxn modelId="{58BF50FA-1250-4D55-A2F5-84BE9D962A88}" type="presParOf" srcId="{04E760B5-6BD4-49AC-8FE6-F0D05BE540B6}" destId="{E5921C29-911B-4A49-B974-783DC4897AC1}" srcOrd="0" destOrd="0" presId="urn:microsoft.com/office/officeart/2018/2/layout/IconVerticalSolidList"/>
    <dgm:cxn modelId="{307020E0-3E35-4D4F-B0C1-25A9D773B236}" type="presParOf" srcId="{04E760B5-6BD4-49AC-8FE6-F0D05BE540B6}" destId="{4CC86E01-24D9-4E43-98CA-ED831C6A3C68}" srcOrd="1" destOrd="0" presId="urn:microsoft.com/office/officeart/2018/2/layout/IconVerticalSolidList"/>
    <dgm:cxn modelId="{6DC965B7-8810-47F7-9EED-46FBDC3A2244}" type="presParOf" srcId="{04E760B5-6BD4-49AC-8FE6-F0D05BE540B6}" destId="{D7DEBD76-B520-415B-86B9-C40FE60C6FFE}" srcOrd="2" destOrd="0" presId="urn:microsoft.com/office/officeart/2018/2/layout/IconVerticalSolidList"/>
    <dgm:cxn modelId="{85A8311A-8303-41D1-B753-A1502EBE0600}" type="presParOf" srcId="{04E760B5-6BD4-49AC-8FE6-F0D05BE540B6}" destId="{FDE5B518-2C52-41AA-847B-D0EFF2DA296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4B1397-E14A-4DE4-AD75-0AC18CD3BCEF}">
      <dsp:nvSpPr>
        <dsp:cNvPr id="0" name=""/>
        <dsp:cNvSpPr/>
      </dsp:nvSpPr>
      <dsp:spPr>
        <a:xfrm>
          <a:off x="0" y="3961"/>
          <a:ext cx="7886700" cy="843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030337-E2A0-4D4E-A73C-5A99FCB02E8C}">
      <dsp:nvSpPr>
        <dsp:cNvPr id="0" name=""/>
        <dsp:cNvSpPr/>
      </dsp:nvSpPr>
      <dsp:spPr>
        <a:xfrm>
          <a:off x="255262" y="193826"/>
          <a:ext cx="464113" cy="4641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9992D1-EC22-4353-9264-2C80C04647D5}">
      <dsp:nvSpPr>
        <dsp:cNvPr id="0" name=""/>
        <dsp:cNvSpPr/>
      </dsp:nvSpPr>
      <dsp:spPr>
        <a:xfrm>
          <a:off x="974638" y="3961"/>
          <a:ext cx="3549015" cy="843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307" tIns="89307" rIns="89307" bIns="89307" numCol="1" spcCol="1270" anchor="ctr" anchorCtr="0">
          <a:noAutofit/>
        </a:bodyPr>
        <a:lstStyle/>
        <a:p>
          <a:pPr marL="0" lvl="0" indent="0" algn="l" defTabSz="844550">
            <a:lnSpc>
              <a:spcPct val="100000"/>
            </a:lnSpc>
            <a:spcBef>
              <a:spcPct val="0"/>
            </a:spcBef>
            <a:spcAft>
              <a:spcPct val="35000"/>
            </a:spcAft>
            <a:buNone/>
          </a:pPr>
          <a:r>
            <a:rPr lang="en-US" sz="1900" b="1" kern="1200" dirty="0"/>
            <a:t>Generic Butcher – An Introduction</a:t>
          </a:r>
          <a:endParaRPr lang="en-US" sz="1900" kern="1200" dirty="0"/>
        </a:p>
      </dsp:txBody>
      <dsp:txXfrm>
        <a:off x="974638" y="3961"/>
        <a:ext cx="3549015" cy="843842"/>
      </dsp:txXfrm>
    </dsp:sp>
    <dsp:sp modelId="{446B28C2-BC30-4C19-94F4-E6AEE1EE4750}">
      <dsp:nvSpPr>
        <dsp:cNvPr id="0" name=""/>
        <dsp:cNvSpPr/>
      </dsp:nvSpPr>
      <dsp:spPr>
        <a:xfrm>
          <a:off x="4523653" y="3961"/>
          <a:ext cx="3363046" cy="843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307" tIns="89307" rIns="89307" bIns="89307"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4523653" y="3961"/>
        <a:ext cx="3363046" cy="843842"/>
      </dsp:txXfrm>
    </dsp:sp>
    <dsp:sp modelId="{AE0F623B-94EE-4D78-B5FD-A6EF42A2FD18}">
      <dsp:nvSpPr>
        <dsp:cNvPr id="0" name=""/>
        <dsp:cNvSpPr/>
      </dsp:nvSpPr>
      <dsp:spPr>
        <a:xfrm>
          <a:off x="0" y="1058765"/>
          <a:ext cx="7886700" cy="843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611B0E-BD60-451F-83B8-2F380618D022}">
      <dsp:nvSpPr>
        <dsp:cNvPr id="0" name=""/>
        <dsp:cNvSpPr/>
      </dsp:nvSpPr>
      <dsp:spPr>
        <a:xfrm>
          <a:off x="255262" y="1248629"/>
          <a:ext cx="464113" cy="4641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D8AD90-5838-4A04-BED5-3A5751C3DC88}">
      <dsp:nvSpPr>
        <dsp:cNvPr id="0" name=""/>
        <dsp:cNvSpPr/>
      </dsp:nvSpPr>
      <dsp:spPr>
        <a:xfrm>
          <a:off x="974638" y="1058765"/>
          <a:ext cx="3549015" cy="843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307" tIns="89307" rIns="89307" bIns="89307" numCol="1" spcCol="1270" anchor="ctr" anchorCtr="0">
          <a:noAutofit/>
        </a:bodyPr>
        <a:lstStyle/>
        <a:p>
          <a:pPr marL="0" lvl="0" indent="0" algn="l" defTabSz="844550">
            <a:lnSpc>
              <a:spcPct val="100000"/>
            </a:lnSpc>
            <a:spcBef>
              <a:spcPct val="0"/>
            </a:spcBef>
            <a:spcAft>
              <a:spcPct val="35000"/>
            </a:spcAft>
            <a:buNone/>
          </a:pPr>
          <a:r>
            <a:rPr lang="en-US" sz="1900" b="1" kern="1200" dirty="0"/>
            <a:t>Product Demo – the GBC Solution</a:t>
          </a:r>
          <a:endParaRPr lang="en-US" sz="1900" kern="1200" dirty="0"/>
        </a:p>
      </dsp:txBody>
      <dsp:txXfrm>
        <a:off x="974638" y="1058765"/>
        <a:ext cx="3549015" cy="843842"/>
      </dsp:txXfrm>
    </dsp:sp>
    <dsp:sp modelId="{F91B4E5C-E8B5-42D9-B68E-149AF5B605D4}">
      <dsp:nvSpPr>
        <dsp:cNvPr id="0" name=""/>
        <dsp:cNvSpPr/>
      </dsp:nvSpPr>
      <dsp:spPr>
        <a:xfrm>
          <a:off x="4523653" y="1058765"/>
          <a:ext cx="3363046" cy="843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307" tIns="89307" rIns="89307" bIns="89307"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4523653" y="1058765"/>
        <a:ext cx="3363046" cy="843842"/>
      </dsp:txXfrm>
    </dsp:sp>
    <dsp:sp modelId="{982FCA7C-624B-47C0-9780-DA0C78ED7B3D}">
      <dsp:nvSpPr>
        <dsp:cNvPr id="0" name=""/>
        <dsp:cNvSpPr/>
      </dsp:nvSpPr>
      <dsp:spPr>
        <a:xfrm>
          <a:off x="0" y="2113568"/>
          <a:ext cx="7886700" cy="843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86E409-B67C-4CFF-9E69-03B185F99AF1}">
      <dsp:nvSpPr>
        <dsp:cNvPr id="0" name=""/>
        <dsp:cNvSpPr/>
      </dsp:nvSpPr>
      <dsp:spPr>
        <a:xfrm>
          <a:off x="255262" y="2303433"/>
          <a:ext cx="464113" cy="4641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E20C6F-F331-4A4E-89A5-7F947AB20CD2}">
      <dsp:nvSpPr>
        <dsp:cNvPr id="0" name=""/>
        <dsp:cNvSpPr/>
      </dsp:nvSpPr>
      <dsp:spPr>
        <a:xfrm>
          <a:off x="974638" y="2113568"/>
          <a:ext cx="3549015" cy="843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307" tIns="89307" rIns="89307" bIns="89307" numCol="1" spcCol="1270" anchor="ctr" anchorCtr="0">
          <a:noAutofit/>
        </a:bodyPr>
        <a:lstStyle/>
        <a:p>
          <a:pPr marL="0" lvl="0" indent="0" algn="l" defTabSz="844550">
            <a:lnSpc>
              <a:spcPct val="100000"/>
            </a:lnSpc>
            <a:spcBef>
              <a:spcPct val="0"/>
            </a:spcBef>
            <a:spcAft>
              <a:spcPct val="35000"/>
            </a:spcAft>
            <a:buNone/>
          </a:pPr>
          <a:r>
            <a:rPr lang="en-US" sz="1900" b="1" kern="1200" dirty="0"/>
            <a:t>Project Overview </a:t>
          </a:r>
          <a:endParaRPr lang="en-US" sz="1900" kern="1200" dirty="0"/>
        </a:p>
      </dsp:txBody>
      <dsp:txXfrm>
        <a:off x="974638" y="2113568"/>
        <a:ext cx="3549015" cy="843842"/>
      </dsp:txXfrm>
    </dsp:sp>
    <dsp:sp modelId="{235BE7CB-BC0D-422C-8D0E-981BFEC039D8}">
      <dsp:nvSpPr>
        <dsp:cNvPr id="0" name=""/>
        <dsp:cNvSpPr/>
      </dsp:nvSpPr>
      <dsp:spPr>
        <a:xfrm>
          <a:off x="4523653" y="2113568"/>
          <a:ext cx="3363046" cy="843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307" tIns="89307" rIns="89307" bIns="89307" numCol="1" spcCol="1270" anchor="ctr" anchorCtr="0">
          <a:noAutofit/>
        </a:bodyPr>
        <a:lstStyle/>
        <a:p>
          <a:pPr marL="0" lvl="0" indent="0" algn="l" defTabSz="800100">
            <a:lnSpc>
              <a:spcPct val="100000"/>
            </a:lnSpc>
            <a:spcBef>
              <a:spcPct val="0"/>
            </a:spcBef>
            <a:spcAft>
              <a:spcPct val="35000"/>
            </a:spcAft>
            <a:buNone/>
          </a:pPr>
          <a:endParaRPr lang="en-US" sz="1800" kern="1200" dirty="0"/>
        </a:p>
        <a:p>
          <a:pPr marL="0" lvl="0" indent="0" algn="l" defTabSz="800100">
            <a:lnSpc>
              <a:spcPct val="100000"/>
            </a:lnSpc>
            <a:spcBef>
              <a:spcPct val="0"/>
            </a:spcBef>
            <a:spcAft>
              <a:spcPct val="35000"/>
            </a:spcAft>
            <a:buNone/>
          </a:pPr>
          <a:endParaRPr lang="en-US" sz="1800" kern="1200" dirty="0"/>
        </a:p>
      </dsp:txBody>
      <dsp:txXfrm>
        <a:off x="4523653" y="2113568"/>
        <a:ext cx="3363046" cy="843842"/>
      </dsp:txXfrm>
    </dsp:sp>
    <dsp:sp modelId="{B02DA7EE-72DF-428B-9267-8D4AFED3C41F}">
      <dsp:nvSpPr>
        <dsp:cNvPr id="0" name=""/>
        <dsp:cNvSpPr/>
      </dsp:nvSpPr>
      <dsp:spPr>
        <a:xfrm>
          <a:off x="0" y="3168372"/>
          <a:ext cx="7886700" cy="843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1B24C7-1A38-4A73-9324-99C4A754F47F}">
      <dsp:nvSpPr>
        <dsp:cNvPr id="0" name=""/>
        <dsp:cNvSpPr/>
      </dsp:nvSpPr>
      <dsp:spPr>
        <a:xfrm>
          <a:off x="255262" y="3358236"/>
          <a:ext cx="464113" cy="4641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231ABE-7BFF-4C4A-82DF-C0BA2EF1FE46}">
      <dsp:nvSpPr>
        <dsp:cNvPr id="0" name=""/>
        <dsp:cNvSpPr/>
      </dsp:nvSpPr>
      <dsp:spPr>
        <a:xfrm>
          <a:off x="974638" y="3168372"/>
          <a:ext cx="3549015" cy="843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307" tIns="89307" rIns="89307" bIns="89307" numCol="1" spcCol="1270" anchor="ctr" anchorCtr="0">
          <a:noAutofit/>
        </a:bodyPr>
        <a:lstStyle/>
        <a:p>
          <a:pPr marL="0" lvl="0" indent="0" algn="l" defTabSz="844550">
            <a:lnSpc>
              <a:spcPct val="100000"/>
            </a:lnSpc>
            <a:spcBef>
              <a:spcPct val="0"/>
            </a:spcBef>
            <a:spcAft>
              <a:spcPct val="35000"/>
            </a:spcAft>
            <a:buNone/>
          </a:pPr>
          <a:r>
            <a:rPr lang="en-US" sz="1900" b="1" kern="1200" dirty="0"/>
            <a:t>Considerations and Future Features</a:t>
          </a:r>
          <a:endParaRPr lang="en-US" sz="1900" kern="1200" dirty="0"/>
        </a:p>
      </dsp:txBody>
      <dsp:txXfrm>
        <a:off x="974638" y="3168372"/>
        <a:ext cx="3549015" cy="843842"/>
      </dsp:txXfrm>
    </dsp:sp>
    <dsp:sp modelId="{CFC1D89A-C12C-4E00-A795-0545F08A3947}">
      <dsp:nvSpPr>
        <dsp:cNvPr id="0" name=""/>
        <dsp:cNvSpPr/>
      </dsp:nvSpPr>
      <dsp:spPr>
        <a:xfrm>
          <a:off x="4523653" y="3168372"/>
          <a:ext cx="3363046" cy="843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307" tIns="89307" rIns="89307" bIns="89307"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4523653" y="3168372"/>
        <a:ext cx="3363046" cy="843842"/>
      </dsp:txXfrm>
    </dsp:sp>
    <dsp:sp modelId="{E5921C29-911B-4A49-B974-783DC4897AC1}">
      <dsp:nvSpPr>
        <dsp:cNvPr id="0" name=""/>
        <dsp:cNvSpPr/>
      </dsp:nvSpPr>
      <dsp:spPr>
        <a:xfrm>
          <a:off x="0" y="4223175"/>
          <a:ext cx="7886700" cy="843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C86E01-24D9-4E43-98CA-ED831C6A3C68}">
      <dsp:nvSpPr>
        <dsp:cNvPr id="0" name=""/>
        <dsp:cNvSpPr/>
      </dsp:nvSpPr>
      <dsp:spPr>
        <a:xfrm>
          <a:off x="255262" y="4413040"/>
          <a:ext cx="464113" cy="46411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E5B518-2C52-41AA-847B-D0EFF2DA2965}">
      <dsp:nvSpPr>
        <dsp:cNvPr id="0" name=""/>
        <dsp:cNvSpPr/>
      </dsp:nvSpPr>
      <dsp:spPr>
        <a:xfrm>
          <a:off x="974638" y="4223175"/>
          <a:ext cx="6912061" cy="843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307" tIns="89307" rIns="89307" bIns="89307" numCol="1" spcCol="1270" anchor="ctr" anchorCtr="0">
          <a:noAutofit/>
        </a:bodyPr>
        <a:lstStyle/>
        <a:p>
          <a:pPr marL="0" lvl="0" indent="0" algn="l" defTabSz="844550">
            <a:lnSpc>
              <a:spcPct val="100000"/>
            </a:lnSpc>
            <a:spcBef>
              <a:spcPct val="0"/>
            </a:spcBef>
            <a:spcAft>
              <a:spcPct val="35000"/>
            </a:spcAft>
            <a:buNone/>
          </a:pPr>
          <a:r>
            <a:rPr lang="en-US" sz="1900" b="1" kern="1200"/>
            <a:t>Questions</a:t>
          </a:r>
          <a:endParaRPr lang="en-US" sz="1900" kern="1200"/>
        </a:p>
      </dsp:txBody>
      <dsp:txXfrm>
        <a:off x="974638" y="4223175"/>
        <a:ext cx="6912061" cy="84384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B2AEF31B-9BA7-49BC-8039-11CBAE6AD98B}" type="datetimeFigureOut">
              <a:rPr lang="en-US" smtClean="0"/>
              <a:t>7/22/2024</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C9C43186-AD6A-445D-B844-26F43D424E92}" type="slidenum">
              <a:rPr lang="en-US" smtClean="0"/>
              <a:t>‹#›</a:t>
            </a:fld>
            <a:endParaRPr lang="en-US"/>
          </a:p>
        </p:txBody>
      </p:sp>
    </p:spTree>
    <p:extLst>
      <p:ext uri="{BB962C8B-B14F-4D97-AF65-F5344CB8AC3E}">
        <p14:creationId xmlns:p14="http://schemas.microsoft.com/office/powerpoint/2010/main" val="3614375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C43186-AD6A-445D-B844-26F43D424E92}" type="slidenum">
              <a:rPr lang="en-US" smtClean="0"/>
              <a:t>1</a:t>
            </a:fld>
            <a:endParaRPr lang="en-US"/>
          </a:p>
        </p:txBody>
      </p:sp>
    </p:spTree>
    <p:extLst>
      <p:ext uri="{BB962C8B-B14F-4D97-AF65-F5344CB8AC3E}">
        <p14:creationId xmlns:p14="http://schemas.microsoft.com/office/powerpoint/2010/main" val="4064700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1</a:t>
            </a:r>
          </a:p>
          <a:p>
            <a:r>
              <a:rPr lang="en-US" dirty="0"/>
              <a:t>-We’re here as the Generic Butcher Company quality control team to give a quick run down on a problem and a solution we’re facing.  </a:t>
            </a:r>
          </a:p>
          <a:p>
            <a:r>
              <a:rPr lang="en-US" dirty="0"/>
              <a:t>-The team is all here- Abigail, Saad, Kevin, Josh, and myself, Caite. </a:t>
            </a:r>
          </a:p>
          <a:p>
            <a:r>
              <a:rPr lang="en-US" dirty="0"/>
              <a:t>-We’re looking for permission to move forward with managing a new QC  database and web-hosted dashboard. </a:t>
            </a:r>
          </a:p>
          <a:p>
            <a:endParaRPr lang="en-US" dirty="0"/>
          </a:p>
          <a:p>
            <a:r>
              <a:rPr lang="en-US" dirty="0"/>
              <a:t>-We’ll give a demo in a few minutes, how it’s implemented, some wants and then open everyone up for questions. </a:t>
            </a:r>
          </a:p>
          <a:p>
            <a:endParaRPr lang="en-US" dirty="0"/>
          </a:p>
          <a:p>
            <a:endParaRPr lang="en-US" sz="1200" b="1" dirty="0"/>
          </a:p>
        </p:txBody>
      </p:sp>
      <p:sp>
        <p:nvSpPr>
          <p:cNvPr id="4" name="Slide Number Placeholder 3"/>
          <p:cNvSpPr>
            <a:spLocks noGrp="1"/>
          </p:cNvSpPr>
          <p:nvPr>
            <p:ph type="sldNum" sz="quarter" idx="5"/>
          </p:nvPr>
        </p:nvSpPr>
        <p:spPr/>
        <p:txBody>
          <a:bodyPr/>
          <a:lstStyle/>
          <a:p>
            <a:fld id="{C9C43186-AD6A-445D-B844-26F43D424E92}" type="slidenum">
              <a:rPr lang="en-US" smtClean="0"/>
              <a:t>2</a:t>
            </a:fld>
            <a:endParaRPr lang="en-US"/>
          </a:p>
        </p:txBody>
      </p:sp>
    </p:spTree>
    <p:extLst>
      <p:ext uri="{BB962C8B-B14F-4D97-AF65-F5344CB8AC3E}">
        <p14:creationId xmlns:p14="http://schemas.microsoft.com/office/powerpoint/2010/main" val="752094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Pg 2</a:t>
            </a:r>
          </a:p>
          <a:p>
            <a:r>
              <a:rPr lang="en-US" b="1" dirty="0"/>
              <a:t>So what actually did we do? </a:t>
            </a:r>
          </a:p>
          <a:p>
            <a:r>
              <a:rPr lang="en-US" dirty="0"/>
              <a:t>We have created a prototype tool that dynamically calls our monthly quality report for weight and height of all our products.  It helps us find insights quickly and it cuts manual work alongside some security concerns.  </a:t>
            </a:r>
          </a:p>
          <a:p>
            <a:endParaRPr lang="en-US" sz="1500" dirty="0"/>
          </a:p>
          <a:p>
            <a:r>
              <a:rPr lang="en-US" sz="1500" b="1" dirty="0"/>
              <a:t>I’m sure you’re wondering why that matters.  </a:t>
            </a:r>
          </a:p>
          <a:p>
            <a:pPr marL="228600" lvl="0" indent="-228600">
              <a:buFont typeface="+mj-lt"/>
              <a:buAutoNum type="arabicPeriod"/>
            </a:pPr>
            <a:r>
              <a:rPr lang="en-US" sz="1500" dirty="0"/>
              <a:t>We cut meat to spec– that’s it. We sell our process.  I know it may have been a long time since you’ve been in the plant but the way our process works is that we: </a:t>
            </a:r>
          </a:p>
          <a:p>
            <a:pPr marL="685800" lvl="1" indent="-228600">
              <a:buFont typeface="+mj-lt"/>
              <a:buAutoNum type="arabicPeriod"/>
            </a:pPr>
            <a:r>
              <a:rPr lang="en-US" sz="1500" dirty="0"/>
              <a:t>Unload giant hunks of beef</a:t>
            </a:r>
          </a:p>
          <a:p>
            <a:pPr marL="685800" lvl="1" indent="-228600">
              <a:buFont typeface="+mj-lt"/>
              <a:buAutoNum type="arabicPeriod"/>
            </a:pPr>
            <a:r>
              <a:rPr lang="en-US" sz="1500" dirty="0"/>
              <a:t>cut to customer specifications</a:t>
            </a:r>
          </a:p>
          <a:p>
            <a:pPr marL="685800" lvl="1" indent="-228600">
              <a:buFont typeface="+mj-lt"/>
              <a:buAutoNum type="arabicPeriod"/>
            </a:pPr>
            <a:r>
              <a:rPr lang="en-US" sz="1500" dirty="0"/>
              <a:t>Then we weigh them, and send those steaks through a conveyor belt that has a camera to determine the height of the steaks- basically their thickness. </a:t>
            </a:r>
          </a:p>
          <a:p>
            <a:pPr marL="685800" lvl="1" indent="-228600">
              <a:buFont typeface="+mj-lt"/>
              <a:buAutoNum type="arabicPeriod"/>
            </a:pPr>
            <a:r>
              <a:rPr lang="en-US" sz="1500" dirty="0"/>
              <a:t>We try to keep this weight and height within a 95% of the customer’s spec, and over time if we can keep within spec AND serve slightly smaller steaks on average, we gain larger profits.</a:t>
            </a:r>
          </a:p>
          <a:p>
            <a:pPr marL="685800" lvl="1" indent="-228600">
              <a:buFont typeface="+mj-lt"/>
              <a:buAutoNum type="arabicPeriod"/>
            </a:pPr>
            <a:endParaRPr lang="en-US" sz="1500" dirty="0"/>
          </a:p>
          <a:p>
            <a:pPr marL="228600" lvl="0" indent="-228600">
              <a:buFont typeface="+mj-lt"/>
              <a:buAutoNum type="arabicPeriod"/>
            </a:pPr>
            <a:r>
              <a:rPr lang="en-US" sz="1500" dirty="0"/>
              <a:t>Because we sell our process, it is EXTREMELY important we know when our product is out of compliance vs customer requirements. That quality is all we have to our name.  We need a tool that can quickly show our compliance issues so we can address them internally before we serve data to the customer.   </a:t>
            </a:r>
          </a:p>
          <a:p>
            <a:pPr marL="228600" lvl="0" indent="-228600">
              <a:buFont typeface="+mj-lt"/>
              <a:buAutoNum type="arabicPeriod"/>
            </a:pPr>
            <a:r>
              <a:rPr lang="en-US" sz="1500" dirty="0"/>
              <a:t>Currently, our metrics are only available in CSV format ---- we still have to transform and clean it ad hoc.  </a:t>
            </a:r>
          </a:p>
          <a:p>
            <a:pPr marL="228600" lvl="0" indent="-228600">
              <a:buFont typeface="+mj-lt"/>
              <a:buAutoNum type="arabicPeriod"/>
            </a:pPr>
            <a:r>
              <a:rPr lang="en-US" sz="1500" dirty="0"/>
              <a:t>We hate this.  It takes FOREVER! This tool we’ve created will save so much time.  </a:t>
            </a:r>
          </a:p>
          <a:p>
            <a:pPr marL="228600" lvl="0" indent="-228600">
              <a:buFont typeface="+mj-lt"/>
              <a:buAutoNum type="arabicPeriod"/>
            </a:pPr>
            <a:r>
              <a:rPr lang="en-US" sz="1500" dirty="0"/>
              <a:t>When we are looking to report to you as management, we just don’t have robust or custom visualizations.  We have a list of “wants” that excel just is hateful about when we ask it to perform. </a:t>
            </a:r>
          </a:p>
          <a:p>
            <a:pPr marL="228600" lvl="0" indent="-228600">
              <a:buFont typeface="+mj-lt"/>
              <a:buAutoNum type="arabicPeriod"/>
            </a:pPr>
            <a:r>
              <a:rPr lang="en-US" sz="1500" dirty="0"/>
              <a:t>And honestly, those monthly reports we have to wait on Janet to finish, and anyone can accidentally delete them.</a:t>
            </a:r>
          </a:p>
          <a:p>
            <a:pPr marL="228600" lvl="0" indent="-228600">
              <a:buFont typeface="+mj-lt"/>
              <a:buAutoNum type="arabicPeriod"/>
            </a:pPr>
            <a:r>
              <a:rPr lang="en-US" sz="1500" dirty="0"/>
              <a:t>When we find errors we delete them right now.  That’s been the standard.  Beyond obvious ethical considerations, this means if we want to go back and look at historical trends, and where errors are, we can’t.  They’re lost forever.  </a:t>
            </a:r>
          </a:p>
          <a:p>
            <a:endParaRPr lang="en-US" dirty="0"/>
          </a:p>
          <a:p>
            <a:r>
              <a:rPr lang="en-US" dirty="0"/>
              <a:t>Segue - We are really pushing to set up a database and dashboard for our reporting.  So we banded together and came up with what we want to see- Kevin’s going to speak to our solution--- </a:t>
            </a:r>
          </a:p>
        </p:txBody>
      </p:sp>
      <p:sp>
        <p:nvSpPr>
          <p:cNvPr id="4" name="Slide Number Placeholder 3"/>
          <p:cNvSpPr>
            <a:spLocks noGrp="1"/>
          </p:cNvSpPr>
          <p:nvPr>
            <p:ph type="sldNum" sz="quarter" idx="5"/>
          </p:nvPr>
        </p:nvSpPr>
        <p:spPr/>
        <p:txBody>
          <a:bodyPr/>
          <a:lstStyle/>
          <a:p>
            <a:fld id="{C9C43186-AD6A-445D-B844-26F43D424E92}" type="slidenum">
              <a:rPr lang="en-US" smtClean="0"/>
              <a:t>3</a:t>
            </a:fld>
            <a:endParaRPr lang="en-US"/>
          </a:p>
        </p:txBody>
      </p:sp>
    </p:spTree>
    <p:extLst>
      <p:ext uri="{BB962C8B-B14F-4D97-AF65-F5344CB8AC3E}">
        <p14:creationId xmlns:p14="http://schemas.microsoft.com/office/powerpoint/2010/main" val="701189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1D1C1D"/>
                </a:solidFill>
                <a:effectLst/>
                <a:highlight>
                  <a:srgbClr val="F8F8F8"/>
                </a:highlight>
                <a:latin typeface="Slack-Lato"/>
              </a:rPr>
              <a:t>Kevin</a:t>
            </a:r>
            <a:r>
              <a:rPr lang="en-US" b="0" i="0" dirty="0">
                <a:solidFill>
                  <a:srgbClr val="1D1C1D"/>
                </a:solidFill>
                <a:effectLst/>
                <a:highlight>
                  <a:srgbClr val="F8F8F8"/>
                </a:highlight>
                <a:latin typeface="Slack-Lato"/>
              </a:rPr>
              <a:t> – Introduction to our solution–</a:t>
            </a:r>
            <a:br>
              <a:rPr lang="en-US" dirty="0"/>
            </a:br>
            <a:r>
              <a:rPr lang="en-US" b="0" i="0" dirty="0">
                <a:solidFill>
                  <a:srgbClr val="1D1C1D"/>
                </a:solidFill>
                <a:effectLst/>
                <a:highlight>
                  <a:srgbClr val="F8F8F8"/>
                </a:highlight>
                <a:latin typeface="Slack-Lato"/>
              </a:rPr>
              <a:t>- As we went through the data our focus was to provide  a list of all areas that needed immediate attention. So, this was our focus as we cleaned and analyzed the data.</a:t>
            </a:r>
            <a:br>
              <a:rPr lang="en-US" dirty="0"/>
            </a:br>
            <a:r>
              <a:rPr lang="en-US" b="0" i="0" dirty="0">
                <a:solidFill>
                  <a:srgbClr val="1D1C1D"/>
                </a:solidFill>
                <a:effectLst/>
                <a:highlight>
                  <a:srgbClr val="F8F8F8"/>
                </a:highlight>
                <a:latin typeface="Slack-Lato"/>
              </a:rPr>
              <a:t>- During the cleaning process we removed:</a:t>
            </a:r>
            <a:br>
              <a:rPr lang="en-US" dirty="0"/>
            </a:br>
            <a:r>
              <a:rPr lang="en-US" b="0" i="0" dirty="0">
                <a:solidFill>
                  <a:srgbClr val="1D1C1D"/>
                </a:solidFill>
                <a:effectLst/>
                <a:highlight>
                  <a:srgbClr val="F8F8F8"/>
                </a:highlight>
                <a:latin typeface="Slack-Lato"/>
              </a:rPr>
              <a:t>- TEST BLOCKS.</a:t>
            </a:r>
            <a:br>
              <a:rPr lang="en-US" dirty="0"/>
            </a:br>
            <a:r>
              <a:rPr lang="en-US" b="0" i="0" dirty="0">
                <a:solidFill>
                  <a:srgbClr val="1D1C1D"/>
                </a:solidFill>
                <a:effectLst/>
                <a:highlight>
                  <a:srgbClr val="F8F8F8"/>
                </a:highlight>
                <a:latin typeface="Slack-Lato"/>
              </a:rPr>
              <a:t>- steaks that were &lt; .05 inches.</a:t>
            </a:r>
            <a:br>
              <a:rPr lang="en-US" dirty="0"/>
            </a:br>
            <a:r>
              <a:rPr lang="en-US" b="0" i="0" dirty="0">
                <a:solidFill>
                  <a:srgbClr val="1D1C1D"/>
                </a:solidFill>
                <a:effectLst/>
                <a:highlight>
                  <a:srgbClr val="F8F8F8"/>
                </a:highlight>
                <a:latin typeface="Slack-Lato"/>
              </a:rPr>
              <a:t>- steaks that were  &gt; 50 oz</a:t>
            </a:r>
            <a:br>
              <a:rPr lang="en-US" dirty="0"/>
            </a:br>
            <a:r>
              <a:rPr lang="en-US" b="0" i="0" dirty="0">
                <a:solidFill>
                  <a:srgbClr val="1D1C1D"/>
                </a:solidFill>
                <a:effectLst/>
                <a:highlight>
                  <a:srgbClr val="F8F8F8"/>
                </a:highlight>
                <a:latin typeface="Slack-Lato"/>
              </a:rPr>
              <a:t>- After the data was cleaned the data was loaded to our  “ACTION” page.</a:t>
            </a:r>
            <a:br>
              <a:rPr lang="en-US" dirty="0"/>
            </a:br>
            <a:r>
              <a:rPr lang="en-US" b="0" i="0" dirty="0">
                <a:solidFill>
                  <a:srgbClr val="1D1C1D"/>
                </a:solidFill>
                <a:effectLst/>
                <a:highlight>
                  <a:srgbClr val="F8F8F8"/>
                </a:highlight>
                <a:latin typeface="Slack-Lato"/>
              </a:rPr>
              <a:t>- action page quickly identifies products that are not meeting standard</a:t>
            </a:r>
            <a:br>
              <a:rPr lang="en-US" dirty="0"/>
            </a:br>
            <a:r>
              <a:rPr lang="en-US" b="0" i="0" dirty="0">
                <a:solidFill>
                  <a:srgbClr val="1D1C1D"/>
                </a:solidFill>
                <a:effectLst/>
                <a:highlight>
                  <a:srgbClr val="F8F8F8"/>
                </a:highlight>
                <a:latin typeface="Slack-Lato"/>
              </a:rPr>
              <a:t>-  provides the production team areas that need immediate attention.</a:t>
            </a:r>
            <a:br>
              <a:rPr lang="en-US" dirty="0"/>
            </a:br>
            <a:r>
              <a:rPr lang="en-US" b="0" i="0" dirty="0">
                <a:solidFill>
                  <a:srgbClr val="1D1C1D"/>
                </a:solidFill>
                <a:effectLst/>
                <a:highlight>
                  <a:srgbClr val="F8F8F8"/>
                </a:highlight>
                <a:latin typeface="Slack-Lato"/>
              </a:rPr>
              <a:t>- allows them to conduct root cause analysis to determine if it was a problem with the process, equipment, training, or the individual themselves.</a:t>
            </a:r>
            <a:br>
              <a:rPr lang="en-US" dirty="0"/>
            </a:br>
            <a:r>
              <a:rPr lang="en-US" b="0" i="0" dirty="0">
                <a:solidFill>
                  <a:srgbClr val="1D1C1D"/>
                </a:solidFill>
                <a:effectLst/>
                <a:highlight>
                  <a:srgbClr val="F8F8F8"/>
                </a:highlight>
                <a:latin typeface="Slack-Lato"/>
              </a:rPr>
              <a:t>- Segue- now Josh will live demo the action page</a:t>
            </a:r>
          </a:p>
          <a:p>
            <a:endParaRPr lang="en-US" b="0" i="0" dirty="0">
              <a:solidFill>
                <a:srgbClr val="1D1C1D"/>
              </a:solidFill>
              <a:effectLst/>
              <a:highlight>
                <a:srgbClr val="F8F8F8"/>
              </a:highlight>
              <a:latin typeface="Slack-Lato"/>
            </a:endParaRPr>
          </a:p>
          <a:p>
            <a:endParaRPr lang="en-US" dirty="0"/>
          </a:p>
          <a:p>
            <a:endParaRPr lang="en-US" dirty="0"/>
          </a:p>
          <a:p>
            <a:r>
              <a:rPr lang="en-US" b="1" dirty="0"/>
              <a:t>Josh – </a:t>
            </a:r>
            <a:endParaRPr lang="en-US" dirty="0"/>
          </a:p>
          <a:p>
            <a:pPr marL="0" indent="0">
              <a:buFontTx/>
              <a:buNone/>
            </a:pPr>
            <a:r>
              <a:rPr lang="en-US" dirty="0"/>
              <a:t>- We designed our landing page so that if there are products out of spec, this page highlights them bright red. </a:t>
            </a:r>
          </a:p>
          <a:p>
            <a:pPr marL="171450" indent="-171450">
              <a:buFontTx/>
              <a:buChar char="-"/>
            </a:pPr>
            <a:r>
              <a:rPr lang="en-US" dirty="0"/>
              <a:t>If nothing is out of spec, we show that. I know immediately which products I should review and address.  </a:t>
            </a:r>
          </a:p>
          <a:p>
            <a:pPr marL="171450" indent="-171450">
              <a:buFontTx/>
              <a:buChar char="-"/>
            </a:pPr>
            <a:r>
              <a:rPr lang="en-US" dirty="0"/>
              <a:t>Those products pop up in the card here and I can know what I’m looking for if I want to drill down into a more robust overview.</a:t>
            </a:r>
          </a:p>
          <a:p>
            <a:endParaRPr lang="en-US" dirty="0"/>
          </a:p>
          <a:p>
            <a:r>
              <a:rPr lang="en-US" dirty="0"/>
              <a:t>Segue- Abigail will speak to our overview report page.  </a:t>
            </a:r>
          </a:p>
          <a:p>
            <a:r>
              <a:rPr lang="en-US" dirty="0"/>
              <a:t>_______________________________________________</a:t>
            </a:r>
          </a:p>
          <a:p>
            <a:endParaRPr lang="en-US" dirty="0"/>
          </a:p>
          <a:p>
            <a:r>
              <a:rPr lang="en-US" b="1" dirty="0"/>
              <a:t>Abigail – </a:t>
            </a:r>
            <a:r>
              <a:rPr lang="en-US" dirty="0"/>
              <a:t>Overview Page – discuss the features in Overview </a:t>
            </a:r>
          </a:p>
          <a:p>
            <a:r>
              <a:rPr lang="en-US" dirty="0"/>
              <a:t>CARD HERE</a:t>
            </a:r>
          </a:p>
          <a:p>
            <a:r>
              <a:rPr lang="en-US" dirty="0"/>
              <a:t>Segue- TO KEVIN	</a:t>
            </a:r>
          </a:p>
          <a:p>
            <a:r>
              <a:rPr lang="en-US" dirty="0"/>
              <a:t>__________________________</a:t>
            </a:r>
          </a:p>
          <a:p>
            <a:r>
              <a:rPr lang="en-US" b="1" i="0" dirty="0">
                <a:solidFill>
                  <a:srgbClr val="1D1C1D"/>
                </a:solidFill>
                <a:effectLst/>
                <a:highlight>
                  <a:srgbClr val="F8F8F8"/>
                </a:highlight>
                <a:latin typeface="Slack-Lato"/>
              </a:rPr>
              <a:t>Kevin – </a:t>
            </a:r>
            <a:r>
              <a:rPr lang="en-US" b="0" i="0" dirty="0">
                <a:solidFill>
                  <a:srgbClr val="1D1C1D"/>
                </a:solidFill>
                <a:effectLst/>
                <a:highlight>
                  <a:srgbClr val="F8F8F8"/>
                </a:highlight>
                <a:latin typeface="Slack-Lato"/>
              </a:rPr>
              <a:t>- Going to give a quick refresher on histograms</a:t>
            </a:r>
            <a:br>
              <a:rPr lang="en-US" dirty="0"/>
            </a:br>
            <a:r>
              <a:rPr lang="en-US" b="0" i="0" dirty="0">
                <a:solidFill>
                  <a:srgbClr val="1D1C1D"/>
                </a:solidFill>
                <a:effectLst/>
                <a:highlight>
                  <a:srgbClr val="F8F8F8"/>
                </a:highlight>
                <a:latin typeface="Slack-Lato"/>
              </a:rPr>
              <a:t> - 95% compliance goal.</a:t>
            </a:r>
            <a:br>
              <a:rPr lang="en-US" dirty="0"/>
            </a:br>
            <a:r>
              <a:rPr lang="en-US" b="0" i="0" dirty="0">
                <a:solidFill>
                  <a:srgbClr val="1D1C1D"/>
                </a:solidFill>
                <a:effectLst/>
                <a:highlight>
                  <a:srgbClr val="F8F8F8"/>
                </a:highlight>
                <a:latin typeface="Slack-Lato"/>
              </a:rPr>
              <a:t>- On our the x-axis for height steps by a 10th of an inch</a:t>
            </a:r>
            <a:br>
              <a:rPr lang="en-US" dirty="0"/>
            </a:br>
            <a:r>
              <a:rPr lang="en-US" b="0" i="0" dirty="0">
                <a:solidFill>
                  <a:srgbClr val="1D1C1D"/>
                </a:solidFill>
                <a:effectLst/>
                <a:highlight>
                  <a:srgbClr val="F8F8F8"/>
                </a:highlight>
                <a:latin typeface="Slack-Lato"/>
              </a:rPr>
              <a:t>-  and quarter oz for weight</a:t>
            </a:r>
            <a:br>
              <a:rPr lang="en-US" dirty="0"/>
            </a:br>
            <a:r>
              <a:rPr lang="en-US" b="0" i="0" dirty="0">
                <a:solidFill>
                  <a:srgbClr val="1D1C1D"/>
                </a:solidFill>
                <a:effectLst/>
                <a:highlight>
                  <a:srgbClr val="F8F8F8"/>
                </a:highlight>
                <a:latin typeface="Slack-Lato"/>
              </a:rPr>
              <a:t>- Our products page provides histogram that center on the average which should be close to product spec</a:t>
            </a:r>
            <a:br>
              <a:rPr lang="en-US" dirty="0"/>
            </a:br>
            <a:r>
              <a:rPr lang="en-US" b="0" i="0" dirty="0">
                <a:solidFill>
                  <a:srgbClr val="1D1C1D"/>
                </a:solidFill>
                <a:effectLst/>
                <a:highlight>
                  <a:srgbClr val="F8F8F8"/>
                </a:highlight>
                <a:latin typeface="Slack-Lato"/>
              </a:rPr>
              <a:t>- goal post</a:t>
            </a:r>
            <a:br>
              <a:rPr lang="en-US" dirty="0"/>
            </a:br>
            <a:r>
              <a:rPr lang="en-US" b="0" i="0" dirty="0">
                <a:solidFill>
                  <a:srgbClr val="1D1C1D"/>
                </a:solidFill>
                <a:effectLst/>
                <a:highlight>
                  <a:srgbClr val="F8F8F8"/>
                </a:highlight>
                <a:latin typeface="Slack-Lato"/>
              </a:rPr>
              <a:t>- each of these columns represents the count of the steaks</a:t>
            </a:r>
            <a:br>
              <a:rPr lang="en-US" dirty="0"/>
            </a:br>
            <a:r>
              <a:rPr lang="en-US" b="0" i="0" dirty="0">
                <a:solidFill>
                  <a:srgbClr val="1D1C1D"/>
                </a:solidFill>
                <a:effectLst/>
                <a:highlight>
                  <a:srgbClr val="F8F8F8"/>
                </a:highlight>
                <a:latin typeface="Slack-Lato"/>
              </a:rPr>
              <a:t>- give an example of a curve we might want to look at even though it’s in compliance</a:t>
            </a:r>
            <a:br>
              <a:rPr lang="en-US" dirty="0"/>
            </a:br>
            <a:r>
              <a:rPr lang="en-US" b="0" i="0" dirty="0">
                <a:solidFill>
                  <a:srgbClr val="1D1C1D"/>
                </a:solidFill>
                <a:effectLst/>
                <a:highlight>
                  <a:srgbClr val="F8F8F8"/>
                </a:highlight>
                <a:latin typeface="Slack-Lato"/>
              </a:rPr>
              <a:t>Segue – As we ask for the opportunity to move forward with this project, we were not without some challenges that Abigail can speak to.</a:t>
            </a:r>
            <a:endParaRPr lang="en-US" dirty="0"/>
          </a:p>
          <a:p>
            <a:endParaRPr lang="en-US" b="1" dirty="0"/>
          </a:p>
          <a:p>
            <a:r>
              <a:rPr lang="en-US" b="1" dirty="0"/>
              <a:t>________________________________________</a:t>
            </a:r>
          </a:p>
          <a:p>
            <a:endParaRPr lang="en-US" b="1" dirty="0"/>
          </a:p>
          <a:p>
            <a:r>
              <a:rPr lang="en-US" b="1" dirty="0"/>
              <a:t>Abigail</a:t>
            </a:r>
            <a:r>
              <a:rPr lang="en-US" dirty="0"/>
              <a:t>- Challenges</a:t>
            </a:r>
          </a:p>
          <a:p>
            <a:r>
              <a:rPr lang="en-US" dirty="0"/>
              <a:t>CARD HERE</a:t>
            </a:r>
          </a:p>
          <a:p>
            <a:r>
              <a:rPr lang="en-US" dirty="0"/>
              <a:t>Segue- TO SAAD</a:t>
            </a:r>
          </a:p>
        </p:txBody>
      </p:sp>
      <p:sp>
        <p:nvSpPr>
          <p:cNvPr id="4" name="Slide Number Placeholder 3"/>
          <p:cNvSpPr>
            <a:spLocks noGrp="1"/>
          </p:cNvSpPr>
          <p:nvPr>
            <p:ph type="sldNum" sz="quarter" idx="5"/>
          </p:nvPr>
        </p:nvSpPr>
        <p:spPr/>
        <p:txBody>
          <a:bodyPr/>
          <a:lstStyle/>
          <a:p>
            <a:fld id="{C9C43186-AD6A-445D-B844-26F43D424E92}" type="slidenum">
              <a:rPr lang="en-US" smtClean="0"/>
              <a:t>4</a:t>
            </a:fld>
            <a:endParaRPr lang="en-US"/>
          </a:p>
        </p:txBody>
      </p:sp>
    </p:spTree>
    <p:extLst>
      <p:ext uri="{BB962C8B-B14F-4D97-AF65-F5344CB8AC3E}">
        <p14:creationId xmlns:p14="http://schemas.microsoft.com/office/powerpoint/2010/main" val="3166553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highlight>
                  <a:srgbClr val="F8F8F8"/>
                </a:highlight>
                <a:latin typeface="Slack-Lato"/>
              </a:rPr>
              <a:t>Thanks Abigail. Hey everyone! </a:t>
            </a:r>
          </a:p>
          <a:p>
            <a:endParaRPr lang="en-US" b="0" i="0" dirty="0">
              <a:solidFill>
                <a:srgbClr val="1D1C1D"/>
              </a:solidFill>
              <a:effectLst/>
              <a:highlight>
                <a:srgbClr val="F8F8F8"/>
              </a:highlight>
              <a:latin typeface="Slack-Lato"/>
            </a:endParaRPr>
          </a:p>
          <a:p>
            <a:r>
              <a:rPr lang="en-US" b="0" i="0" dirty="0">
                <a:solidFill>
                  <a:srgbClr val="1D1C1D"/>
                </a:solidFill>
                <a:effectLst/>
                <a:highlight>
                  <a:srgbClr val="F8F8F8"/>
                </a:highlight>
                <a:latin typeface="Slack-Lato"/>
              </a:rPr>
              <a:t>To give you a bit of background, we have been grueling through the same errors and time sinks, month over month every time we get a new csv from the production line. We decided, why don't we band together and solve these problems.</a:t>
            </a:r>
            <a:br>
              <a:rPr lang="en-US" dirty="0"/>
            </a:br>
            <a:endParaRPr lang="en-US" dirty="0"/>
          </a:p>
          <a:p>
            <a:r>
              <a:rPr lang="en-US" b="0" i="0" dirty="0">
                <a:solidFill>
                  <a:srgbClr val="1D1C1D"/>
                </a:solidFill>
                <a:effectLst/>
                <a:highlight>
                  <a:srgbClr val="F8F8F8"/>
                </a:highlight>
                <a:latin typeface="Slack-Lato"/>
              </a:rPr>
              <a:t>After a bunch of dedicated research, we put together a model that would keep our data safer, standardize reporting amongst the department, and overall gain trust with our data. </a:t>
            </a:r>
          </a:p>
          <a:p>
            <a:endParaRPr lang="en-US" b="0" i="0" dirty="0">
              <a:solidFill>
                <a:srgbClr val="1D1C1D"/>
              </a:solidFill>
              <a:effectLst/>
              <a:highlight>
                <a:srgbClr val="F8F8F8"/>
              </a:highlight>
              <a:latin typeface="Slack-Lato"/>
            </a:endParaRPr>
          </a:p>
          <a:p>
            <a:r>
              <a:rPr lang="en-US" b="0" i="0" dirty="0">
                <a:solidFill>
                  <a:srgbClr val="1D1C1D"/>
                </a:solidFill>
                <a:effectLst/>
                <a:highlight>
                  <a:srgbClr val="F8F8F8"/>
                </a:highlight>
                <a:latin typeface="Slack-Lato"/>
              </a:rPr>
              <a:t>The first step to tackle was where.  Storing data in local CSV files is risky. By moving our data to a cloud database, we gain enhanced security features like encryption, automated backups and data constraints. Our data is now secure from those scary hackers. </a:t>
            </a:r>
          </a:p>
          <a:p>
            <a:endParaRPr lang="en-US" b="0" i="0" dirty="0">
              <a:solidFill>
                <a:srgbClr val="1D1C1D"/>
              </a:solidFill>
              <a:effectLst/>
              <a:highlight>
                <a:srgbClr val="F8F8F8"/>
              </a:highlight>
              <a:latin typeface="Slack-Lato"/>
            </a:endParaRPr>
          </a:p>
          <a:p>
            <a:r>
              <a:rPr lang="en-US" b="0" i="0" dirty="0">
                <a:solidFill>
                  <a:srgbClr val="1D1C1D"/>
                </a:solidFill>
                <a:effectLst/>
                <a:highlight>
                  <a:srgbClr val="F8F8F8"/>
                </a:highlight>
                <a:latin typeface="Slack-Lato"/>
              </a:rPr>
              <a:t>On top of that, we can be confident that the data that passes the checks to be stored in the database is reliable, allowing us to trust the data unlike being in doubt whether the csv populated </a:t>
            </a:r>
            <a:r>
              <a:rPr lang="en-US" b="0" i="0" dirty="0" err="1">
                <a:solidFill>
                  <a:srgbClr val="1D1C1D"/>
                </a:solidFill>
                <a:effectLst/>
                <a:highlight>
                  <a:srgbClr val="F8F8F8"/>
                </a:highlight>
                <a:latin typeface="Slack-Lato"/>
              </a:rPr>
              <a:t>properly.Second</a:t>
            </a:r>
            <a:r>
              <a:rPr lang="en-US" b="0" i="0" dirty="0">
                <a:solidFill>
                  <a:srgbClr val="1D1C1D"/>
                </a:solidFill>
                <a:effectLst/>
                <a:highlight>
                  <a:srgbClr val="F8F8F8"/>
                </a:highlight>
                <a:latin typeface="Slack-Lato"/>
              </a:rPr>
              <a:t>- Security. CSVs are hacker food. Our application keeps data password protected and uses </a:t>
            </a:r>
            <a:r>
              <a:rPr lang="en-US" b="0" i="0" dirty="0" err="1">
                <a:solidFill>
                  <a:srgbClr val="1D1C1D"/>
                </a:solidFill>
                <a:effectLst/>
                <a:highlight>
                  <a:srgbClr val="F8F8F8"/>
                </a:highlight>
                <a:latin typeface="Slack-Lato"/>
              </a:rPr>
              <a:t>secureAPI</a:t>
            </a:r>
            <a:r>
              <a:rPr lang="en-US" b="0" i="0" dirty="0">
                <a:solidFill>
                  <a:srgbClr val="1D1C1D"/>
                </a:solidFill>
                <a:effectLst/>
                <a:highlight>
                  <a:srgbClr val="F8F8F8"/>
                </a:highlight>
                <a:latin typeface="Slack-Lato"/>
              </a:rPr>
              <a:t> endpoints (in </a:t>
            </a:r>
            <a:r>
              <a:rPr lang="en-US" b="0" i="0" dirty="0" err="1">
                <a:solidFill>
                  <a:srgbClr val="1D1C1D"/>
                </a:solidFill>
                <a:effectLst/>
                <a:highlight>
                  <a:srgbClr val="F8F8F8"/>
                </a:highlight>
                <a:latin typeface="Slack-Lato"/>
              </a:rPr>
              <a:t>lamens</a:t>
            </a:r>
            <a:r>
              <a:rPr lang="en-US" b="0" i="0" dirty="0">
                <a:solidFill>
                  <a:srgbClr val="1D1C1D"/>
                </a:solidFill>
                <a:effectLst/>
                <a:highlight>
                  <a:srgbClr val="F8F8F8"/>
                </a:highlight>
                <a:latin typeface="Slack-Lato"/>
              </a:rPr>
              <a:t> terms, multiple layers between all the data and what we need to see day in day out).</a:t>
            </a:r>
          </a:p>
          <a:p>
            <a:endParaRPr lang="en-US" b="0" i="0" dirty="0">
              <a:solidFill>
                <a:srgbClr val="1D1C1D"/>
              </a:solidFill>
              <a:effectLst/>
              <a:highlight>
                <a:srgbClr val="F8F8F8"/>
              </a:highlight>
              <a:latin typeface="Slack-Lato"/>
            </a:endParaRPr>
          </a:p>
          <a:p>
            <a:r>
              <a:rPr lang="en-US" b="0" i="0" dirty="0">
                <a:solidFill>
                  <a:srgbClr val="1D1C1D"/>
                </a:solidFill>
                <a:effectLst/>
                <a:highlight>
                  <a:srgbClr val="F8F8F8"/>
                </a:highlight>
                <a:latin typeface="Slack-Lato"/>
              </a:rPr>
              <a:t>Third - Time. Automating data processes with our application saves significant time, reducing manual labor and human error. This allows our team to focus on more critical </a:t>
            </a:r>
            <a:r>
              <a:rPr lang="en-US" b="0" i="0" dirty="0" err="1">
                <a:solidFill>
                  <a:srgbClr val="1D1C1D"/>
                </a:solidFill>
                <a:effectLst/>
                <a:highlight>
                  <a:srgbClr val="F8F8F8"/>
                </a:highlight>
                <a:latin typeface="Slack-Lato"/>
              </a:rPr>
              <a:t>tasks.Developing</a:t>
            </a:r>
            <a:r>
              <a:rPr lang="en-US" b="0" i="0" dirty="0">
                <a:solidFill>
                  <a:srgbClr val="1D1C1D"/>
                </a:solidFill>
                <a:effectLst/>
                <a:highlight>
                  <a:srgbClr val="F8F8F8"/>
                </a:highlight>
                <a:latin typeface="Slack-Lato"/>
              </a:rPr>
              <a:t> this prototype has been a sound decision; It ensures data security,</a:t>
            </a:r>
            <a:br>
              <a:rPr lang="en-US" dirty="0"/>
            </a:br>
            <a:r>
              <a:rPr lang="en-US" b="0" i="0" dirty="0">
                <a:solidFill>
                  <a:srgbClr val="1D1C1D"/>
                </a:solidFill>
                <a:effectLst/>
                <a:highlight>
                  <a:srgbClr val="F8F8F8"/>
                </a:highlight>
                <a:latin typeface="Slack-Lato"/>
              </a:rPr>
              <a:t>reliability, and time-efficiency. Our application safeguards our valuable data and puts us in a position to leverage the future, that in 2024 and beyond, seems to be data.</a:t>
            </a:r>
          </a:p>
          <a:p>
            <a:endParaRPr lang="en-US" b="0" i="0" dirty="0">
              <a:solidFill>
                <a:srgbClr val="1D1C1D"/>
              </a:solidFill>
              <a:effectLst/>
              <a:highlight>
                <a:srgbClr val="F8F8F8"/>
              </a:highlight>
              <a:latin typeface="Slack-Lato"/>
            </a:endParaRPr>
          </a:p>
          <a:p>
            <a:r>
              <a:rPr lang="en-US" b="0" i="0" dirty="0">
                <a:solidFill>
                  <a:srgbClr val="1D1C1D"/>
                </a:solidFill>
                <a:effectLst/>
                <a:highlight>
                  <a:srgbClr val="F8F8F8"/>
                </a:highlight>
                <a:latin typeface="Slack-Lato"/>
              </a:rPr>
              <a:t>Speaking of the future, as our youngest team member, its only fair that Josh is brought in to talk about the future endless possibilities of this application. He will discuss a few of them with you.</a:t>
            </a:r>
            <a:endParaRPr lang="en-US" dirty="0"/>
          </a:p>
        </p:txBody>
      </p:sp>
      <p:sp>
        <p:nvSpPr>
          <p:cNvPr id="4" name="Slide Number Placeholder 3"/>
          <p:cNvSpPr>
            <a:spLocks noGrp="1"/>
          </p:cNvSpPr>
          <p:nvPr>
            <p:ph type="sldNum" sz="quarter" idx="5"/>
          </p:nvPr>
        </p:nvSpPr>
        <p:spPr/>
        <p:txBody>
          <a:bodyPr/>
          <a:lstStyle/>
          <a:p>
            <a:fld id="{C9C43186-AD6A-445D-B844-26F43D424E92}" type="slidenum">
              <a:rPr lang="en-US" smtClean="0"/>
              <a:t>5</a:t>
            </a:fld>
            <a:endParaRPr lang="en-US"/>
          </a:p>
        </p:txBody>
      </p:sp>
    </p:spTree>
    <p:extLst>
      <p:ext uri="{BB962C8B-B14F-4D97-AF65-F5344CB8AC3E}">
        <p14:creationId xmlns:p14="http://schemas.microsoft.com/office/powerpoint/2010/main" val="2389294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1" dirty="0"/>
              <a:t>Josh </a:t>
            </a:r>
            <a:r>
              <a:rPr lang="en-US" dirty="0"/>
              <a:t>–FINALE</a:t>
            </a:r>
          </a:p>
          <a:p>
            <a:endParaRPr lang="en-US" b="0" i="0" dirty="0">
              <a:solidFill>
                <a:srgbClr val="1F2328"/>
              </a:solidFill>
              <a:effectLst/>
              <a:highlight>
                <a:srgbClr val="FFFFFF"/>
              </a:highlight>
              <a:latin typeface="-apple-system"/>
            </a:endParaRPr>
          </a:p>
          <a:p>
            <a:r>
              <a:rPr lang="en-US" b="0" i="0" dirty="0">
                <a:solidFill>
                  <a:srgbClr val="1F2328"/>
                </a:solidFill>
                <a:effectLst/>
                <a:highlight>
                  <a:srgbClr val="FFFFFF"/>
                </a:highlight>
                <a:latin typeface="-apple-system"/>
              </a:rPr>
              <a:t>If we get permission to move forward, some future features we’d really like to explore are: </a:t>
            </a:r>
          </a:p>
          <a:p>
            <a:pPr algn="l">
              <a:buFont typeface="Arial" panose="020B0604020202020204" pitchFamily="34" charset="0"/>
              <a:buChar char="•"/>
            </a:pPr>
            <a:endParaRPr lang="en-US" b="0" i="0" dirty="0">
              <a:solidFill>
                <a:srgbClr val="1F2328"/>
              </a:solidFill>
              <a:effectLst/>
              <a:highlight>
                <a:srgbClr val="FFFFFF"/>
              </a:highlight>
              <a:latin typeface="-apple-system"/>
            </a:endParaRPr>
          </a:p>
          <a:p>
            <a:pPr algn="l">
              <a:buFont typeface="Arial" panose="020B0604020202020204" pitchFamily="34" charset="0"/>
              <a:buChar char="•"/>
            </a:pPr>
            <a:r>
              <a:rPr lang="en-US" b="0" i="0" dirty="0">
                <a:solidFill>
                  <a:srgbClr val="1F2328"/>
                </a:solidFill>
                <a:effectLst/>
                <a:highlight>
                  <a:srgbClr val="FFFFFF"/>
                </a:highlight>
                <a:latin typeface="-apple-system"/>
              </a:rPr>
              <a:t>Adding quarterly view, monthly, view, weekly, daily ingestion and view</a:t>
            </a:r>
          </a:p>
          <a:p>
            <a:pPr algn="l">
              <a:buFont typeface="Arial" panose="020B0604020202020204" pitchFamily="34" charset="0"/>
              <a:buChar char="•"/>
            </a:pPr>
            <a:r>
              <a:rPr lang="en-US" b="0" i="0" dirty="0">
                <a:solidFill>
                  <a:srgbClr val="1F2328"/>
                </a:solidFill>
                <a:effectLst/>
                <a:highlight>
                  <a:srgbClr val="FFFFFF"/>
                </a:highlight>
                <a:latin typeface="-apple-system"/>
              </a:rPr>
              <a:t>Adding outliers lists by product and date</a:t>
            </a:r>
          </a:p>
          <a:p>
            <a:pPr algn="l">
              <a:buFont typeface="Arial" panose="020B0604020202020204" pitchFamily="34" charset="0"/>
              <a:buChar char="•"/>
            </a:pPr>
            <a:r>
              <a:rPr lang="en-US" b="0" i="0" dirty="0">
                <a:solidFill>
                  <a:srgbClr val="1F2328"/>
                </a:solidFill>
                <a:effectLst/>
                <a:highlight>
                  <a:srgbClr val="FFFFFF"/>
                </a:highlight>
                <a:latin typeface="-apple-system"/>
              </a:rPr>
              <a:t>Transforming data differently based on who the stakeholder is(customer or internal)</a:t>
            </a:r>
          </a:p>
          <a:p>
            <a:pPr algn="l">
              <a:buFont typeface="Arial" panose="020B0604020202020204" pitchFamily="34" charset="0"/>
              <a:buChar char="•"/>
            </a:pPr>
            <a:r>
              <a:rPr lang="en-US" b="0" i="0" dirty="0">
                <a:solidFill>
                  <a:srgbClr val="1F2328"/>
                </a:solidFill>
                <a:effectLst/>
                <a:highlight>
                  <a:srgbClr val="FFFFFF"/>
                </a:highlight>
                <a:latin typeface="-apple-system"/>
              </a:rPr>
              <a:t>It might also be nice to have emails when data is uploaded to the database or reports that we can pull CSVs from here. </a:t>
            </a:r>
            <a:r>
              <a:rPr lang="en-US" dirty="0"/>
              <a:t>	</a:t>
            </a:r>
          </a:p>
          <a:p>
            <a:pPr lvl="1"/>
            <a:endParaRPr lang="en-US" sz="1200" b="0" dirty="0"/>
          </a:p>
          <a:p>
            <a:pPr lvl="1"/>
            <a:r>
              <a:rPr lang="en-US" sz="1200" b="0" dirty="0"/>
              <a:t>- Segue – Enough talk, does anyone have any questions? </a:t>
            </a:r>
          </a:p>
          <a:p>
            <a:endParaRPr lang="en-US" dirty="0"/>
          </a:p>
        </p:txBody>
      </p:sp>
      <p:sp>
        <p:nvSpPr>
          <p:cNvPr id="4" name="Slide Number Placeholder 3"/>
          <p:cNvSpPr>
            <a:spLocks noGrp="1"/>
          </p:cNvSpPr>
          <p:nvPr>
            <p:ph type="sldNum" sz="quarter" idx="5"/>
          </p:nvPr>
        </p:nvSpPr>
        <p:spPr/>
        <p:txBody>
          <a:bodyPr/>
          <a:lstStyle/>
          <a:p>
            <a:fld id="{C9C43186-AD6A-445D-B844-26F43D424E92}" type="slidenum">
              <a:rPr lang="en-US" smtClean="0"/>
              <a:t>6</a:t>
            </a:fld>
            <a:endParaRPr lang="en-US"/>
          </a:p>
        </p:txBody>
      </p:sp>
    </p:spTree>
    <p:extLst>
      <p:ext uri="{BB962C8B-B14F-4D97-AF65-F5344CB8AC3E}">
        <p14:creationId xmlns:p14="http://schemas.microsoft.com/office/powerpoint/2010/main" val="1060013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TIME</a:t>
            </a:r>
          </a:p>
        </p:txBody>
      </p:sp>
      <p:sp>
        <p:nvSpPr>
          <p:cNvPr id="4" name="Slide Number Placeholder 3"/>
          <p:cNvSpPr>
            <a:spLocks noGrp="1"/>
          </p:cNvSpPr>
          <p:nvPr>
            <p:ph type="sldNum" sz="quarter" idx="5"/>
          </p:nvPr>
        </p:nvSpPr>
        <p:spPr/>
        <p:txBody>
          <a:bodyPr/>
          <a:lstStyle/>
          <a:p>
            <a:fld id="{C9C43186-AD6A-445D-B844-26F43D424E92}" type="slidenum">
              <a:rPr lang="en-US" smtClean="0"/>
              <a:t>7</a:t>
            </a:fld>
            <a:endParaRPr lang="en-US"/>
          </a:p>
        </p:txBody>
      </p:sp>
    </p:spTree>
    <p:extLst>
      <p:ext uri="{BB962C8B-B14F-4D97-AF65-F5344CB8AC3E}">
        <p14:creationId xmlns:p14="http://schemas.microsoft.com/office/powerpoint/2010/main" val="334009240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14B12A-A3C8-4365-BDE8-02421AFC9837}" type="datetimeFigureOut">
              <a:rPr lang="en-US" smtClean="0"/>
              <a:t>7/22/2024</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A19C819E-716E-4089-81D8-E6BA848AC995}" type="slidenum">
              <a:rPr lang="en-US" smtClean="0"/>
              <a:t>‹#›</a:t>
            </a:fld>
            <a:endParaRPr lang="en-US"/>
          </a:p>
        </p:txBody>
      </p:sp>
    </p:spTree>
    <p:extLst>
      <p:ext uri="{BB962C8B-B14F-4D97-AF65-F5344CB8AC3E}">
        <p14:creationId xmlns:p14="http://schemas.microsoft.com/office/powerpoint/2010/main" val="660120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14B12A-A3C8-4365-BDE8-02421AFC9837}" type="datetimeFigureOut">
              <a:rPr lang="en-US" smtClean="0"/>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C819E-716E-4089-81D8-E6BA848AC995}" type="slidenum">
              <a:rPr lang="en-US" smtClean="0"/>
              <a:t>‹#›</a:t>
            </a:fld>
            <a:endParaRPr lang="en-US"/>
          </a:p>
        </p:txBody>
      </p:sp>
    </p:spTree>
    <p:extLst>
      <p:ext uri="{BB962C8B-B14F-4D97-AF65-F5344CB8AC3E}">
        <p14:creationId xmlns:p14="http://schemas.microsoft.com/office/powerpoint/2010/main" val="1697820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14B12A-A3C8-4365-BDE8-02421AFC9837}" type="datetimeFigureOut">
              <a:rPr lang="en-US" smtClean="0"/>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C819E-716E-4089-81D8-E6BA848AC995}" type="slidenum">
              <a:rPr lang="en-US" smtClean="0"/>
              <a:t>‹#›</a:t>
            </a:fld>
            <a:endParaRPr lang="en-US"/>
          </a:p>
        </p:txBody>
      </p:sp>
    </p:spTree>
    <p:extLst>
      <p:ext uri="{BB962C8B-B14F-4D97-AF65-F5344CB8AC3E}">
        <p14:creationId xmlns:p14="http://schemas.microsoft.com/office/powerpoint/2010/main" val="3033476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14B12A-A3C8-4365-BDE8-02421AFC9837}" type="datetimeFigureOut">
              <a:rPr lang="en-US" smtClean="0"/>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C819E-716E-4089-81D8-E6BA848AC995}" type="slidenum">
              <a:rPr lang="en-US" smtClean="0"/>
              <a:t>‹#›</a:t>
            </a:fld>
            <a:endParaRPr lang="en-US"/>
          </a:p>
        </p:txBody>
      </p:sp>
    </p:spTree>
    <p:extLst>
      <p:ext uri="{BB962C8B-B14F-4D97-AF65-F5344CB8AC3E}">
        <p14:creationId xmlns:p14="http://schemas.microsoft.com/office/powerpoint/2010/main" val="296995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E114B12A-A3C8-4365-BDE8-02421AFC9837}" type="datetimeFigureOut">
              <a:rPr lang="en-US" smtClean="0"/>
              <a:t>7/22/2024</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A19C819E-716E-4089-81D8-E6BA848AC995}" type="slidenum">
              <a:rPr lang="en-US" smtClean="0"/>
              <a:t>‹#›</a:t>
            </a:fld>
            <a:endParaRPr lang="en-US"/>
          </a:p>
        </p:txBody>
      </p:sp>
    </p:spTree>
    <p:extLst>
      <p:ext uri="{BB962C8B-B14F-4D97-AF65-F5344CB8AC3E}">
        <p14:creationId xmlns:p14="http://schemas.microsoft.com/office/powerpoint/2010/main" val="929416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14B12A-A3C8-4365-BDE8-02421AFC9837}"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C819E-716E-4089-81D8-E6BA848AC995}" type="slidenum">
              <a:rPr lang="en-US" smtClean="0"/>
              <a:t>‹#›</a:t>
            </a:fld>
            <a:endParaRPr lang="en-US"/>
          </a:p>
        </p:txBody>
      </p:sp>
    </p:spTree>
    <p:extLst>
      <p:ext uri="{BB962C8B-B14F-4D97-AF65-F5344CB8AC3E}">
        <p14:creationId xmlns:p14="http://schemas.microsoft.com/office/powerpoint/2010/main" val="2644983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14B12A-A3C8-4365-BDE8-02421AFC9837}" type="datetimeFigureOut">
              <a:rPr lang="en-US" smtClean="0"/>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C819E-716E-4089-81D8-E6BA848AC995}" type="slidenum">
              <a:rPr lang="en-US" smtClean="0"/>
              <a:t>‹#›</a:t>
            </a:fld>
            <a:endParaRPr lang="en-US"/>
          </a:p>
        </p:txBody>
      </p:sp>
    </p:spTree>
    <p:extLst>
      <p:ext uri="{BB962C8B-B14F-4D97-AF65-F5344CB8AC3E}">
        <p14:creationId xmlns:p14="http://schemas.microsoft.com/office/powerpoint/2010/main" val="610684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E114B12A-A3C8-4365-BDE8-02421AFC9837}" type="datetimeFigureOut">
              <a:rPr lang="en-US" smtClean="0"/>
              <a:t>7/22/2024</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A19C819E-716E-4089-81D8-E6BA848AC995}" type="slidenum">
              <a:rPr lang="en-US" smtClean="0"/>
              <a:t>‹#›</a:t>
            </a:fld>
            <a:endParaRPr lang="en-US"/>
          </a:p>
        </p:txBody>
      </p:sp>
    </p:spTree>
    <p:extLst>
      <p:ext uri="{BB962C8B-B14F-4D97-AF65-F5344CB8AC3E}">
        <p14:creationId xmlns:p14="http://schemas.microsoft.com/office/powerpoint/2010/main" val="584621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4B12A-A3C8-4365-BDE8-02421AFC9837}" type="datetimeFigureOut">
              <a:rPr lang="en-US" smtClean="0"/>
              <a:t>7/22/2024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9C819E-716E-4089-81D8-E6BA848AC995}" type="slidenum">
              <a:rPr lang="en-US" smtClean="0"/>
              <a:t>‹#›</a:t>
            </a:fld>
            <a:endParaRPr lang="en-US"/>
          </a:p>
        </p:txBody>
      </p:sp>
    </p:spTree>
    <p:extLst>
      <p:ext uri="{BB962C8B-B14F-4D97-AF65-F5344CB8AC3E}">
        <p14:creationId xmlns:p14="http://schemas.microsoft.com/office/powerpoint/2010/main" val="2093178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E114B12A-A3C8-4365-BDE8-02421AFC9837}" type="datetimeFigureOut">
              <a:rPr lang="en-US" smtClean="0"/>
              <a:t>7/22/2024</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A19C819E-716E-4089-81D8-E6BA848AC995}" type="slidenum">
              <a:rPr lang="en-US" smtClean="0"/>
              <a:t>‹#›</a:t>
            </a:fld>
            <a:endParaRPr lang="en-US"/>
          </a:p>
        </p:txBody>
      </p:sp>
    </p:spTree>
    <p:extLst>
      <p:ext uri="{BB962C8B-B14F-4D97-AF65-F5344CB8AC3E}">
        <p14:creationId xmlns:p14="http://schemas.microsoft.com/office/powerpoint/2010/main" val="3321618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E114B12A-A3C8-4365-BDE8-02421AFC9837}" type="datetimeFigureOut">
              <a:rPr lang="en-US" smtClean="0"/>
              <a:t>7/22/2024</a:t>
            </a:fld>
            <a:endParaRPr lang="en-US"/>
          </a:p>
        </p:txBody>
      </p:sp>
      <p:sp>
        <p:nvSpPr>
          <p:cNvPr id="10" name="Slide Number Placeholder 9"/>
          <p:cNvSpPr>
            <a:spLocks noGrp="1"/>
          </p:cNvSpPr>
          <p:nvPr>
            <p:ph type="sldNum" sz="quarter" idx="12"/>
          </p:nvPr>
        </p:nvSpPr>
        <p:spPr/>
        <p:txBody>
          <a:bodyPr/>
          <a:lstStyle/>
          <a:p>
            <a:fld id="{A19C819E-716E-4089-81D8-E6BA848AC995}" type="slidenum">
              <a:rPr lang="en-US" smtClean="0"/>
              <a:t>‹#›</a:t>
            </a:fld>
            <a:endParaRPr lang="en-US"/>
          </a:p>
        </p:txBody>
      </p:sp>
    </p:spTree>
    <p:extLst>
      <p:ext uri="{BB962C8B-B14F-4D97-AF65-F5344CB8AC3E}">
        <p14:creationId xmlns:p14="http://schemas.microsoft.com/office/powerpoint/2010/main" val="642574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E114B12A-A3C8-4365-BDE8-02421AFC9837}" type="datetimeFigureOut">
              <a:rPr lang="en-US" smtClean="0"/>
              <a:t>7/22/2024</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A19C819E-716E-4089-81D8-E6BA848AC995}" type="slidenum">
              <a:rPr lang="en-US" smtClean="0"/>
              <a:t>‹#›</a:t>
            </a:fld>
            <a:endParaRPr lang="en-US"/>
          </a:p>
        </p:txBody>
      </p:sp>
    </p:spTree>
    <p:extLst>
      <p:ext uri="{BB962C8B-B14F-4D97-AF65-F5344CB8AC3E}">
        <p14:creationId xmlns:p14="http://schemas.microsoft.com/office/powerpoint/2010/main" val="614745688"/>
      </p:ext>
    </p:extLst>
  </p:cSld>
  <p:clrMap bg1="lt1" tx1="dk1" bg2="lt2" tx2="dk2" accent1="accent1" accent2="accent2" accent3="accent3" accent4="accent4" accent5="accent5" accent6="accent6" hlink="hlink" folHlink="folHlink"/>
  <p:sldLayoutIdLst>
    <p:sldLayoutId id="2147483980" r:id="rId1"/>
    <p:sldLayoutId id="2147483981" r:id="rId2"/>
    <p:sldLayoutId id="2147483982" r:id="rId3"/>
    <p:sldLayoutId id="2147483983" r:id="rId4"/>
    <p:sldLayoutId id="2147483984" r:id="rId5"/>
    <p:sldLayoutId id="2147483985" r:id="rId6"/>
    <p:sldLayoutId id="2147483986" r:id="rId7"/>
    <p:sldLayoutId id="2147483987" r:id="rId8"/>
    <p:sldLayoutId id="2147483988" r:id="rId9"/>
    <p:sldLayoutId id="2147483989" r:id="rId10"/>
    <p:sldLayoutId id="2147483990"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18" Type="http://schemas.openxmlformats.org/officeDocument/2006/relationships/image" Target="../media/image26.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20.png"/><Relationship Id="rId17" Type="http://schemas.openxmlformats.org/officeDocument/2006/relationships/image" Target="../media/image25.svg"/><Relationship Id="rId2" Type="http://schemas.openxmlformats.org/officeDocument/2006/relationships/notesSlide" Target="../notesSlides/notesSlide3.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4.xml"/><Relationship Id="rId6" Type="http://schemas.microsoft.com/office/2007/relationships/hdphoto" Target="../media/hdphoto2.wdp"/><Relationship Id="rId11" Type="http://schemas.openxmlformats.org/officeDocument/2006/relationships/image" Target="../media/image19.svg"/><Relationship Id="rId5" Type="http://schemas.openxmlformats.org/officeDocument/2006/relationships/image" Target="../media/image4.png"/><Relationship Id="rId15" Type="http://schemas.openxmlformats.org/officeDocument/2006/relationships/image" Target="../media/image23.svg"/><Relationship Id="rId10" Type="http://schemas.openxmlformats.org/officeDocument/2006/relationships/image" Target="../media/image18.png"/><Relationship Id="rId19" Type="http://schemas.openxmlformats.org/officeDocument/2006/relationships/image" Target="../media/image27.svg"/><Relationship Id="rId4" Type="http://schemas.microsoft.com/office/2007/relationships/hdphoto" Target="../media/hdphoto1.wdp"/><Relationship Id="rId9" Type="http://schemas.openxmlformats.org/officeDocument/2006/relationships/image" Target="../media/image17.svg"/><Relationship Id="rId14" Type="http://schemas.openxmlformats.org/officeDocument/2006/relationships/image" Target="../media/image22.png"/></Relationships>
</file>

<file path=ppt/slides/_rels/slide4.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2.svg"/><Relationship Id="rId3" Type="http://schemas.openxmlformats.org/officeDocument/2006/relationships/image" Target="../media/image4.png"/><Relationship Id="rId7" Type="http://schemas.openxmlformats.org/officeDocument/2006/relationships/image" Target="../media/image28.png"/><Relationship Id="rId12"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microsoft.com/office/2007/relationships/hdphoto" Target="../media/hdphoto1.wdp"/><Relationship Id="rId11" Type="http://schemas.openxmlformats.org/officeDocument/2006/relationships/image" Target="../media/image23.svg"/><Relationship Id="rId5" Type="http://schemas.openxmlformats.org/officeDocument/2006/relationships/image" Target="../media/image3.png"/><Relationship Id="rId10" Type="http://schemas.openxmlformats.org/officeDocument/2006/relationships/image" Target="../media/image22.png"/><Relationship Id="rId4" Type="http://schemas.microsoft.com/office/2007/relationships/hdphoto" Target="../media/hdphoto2.wdp"/><Relationship Id="rId9" Type="http://schemas.openxmlformats.org/officeDocument/2006/relationships/image" Target="../media/image30.sv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eg"/><Relationship Id="rId7" Type="http://schemas.microsoft.com/office/2007/relationships/hdphoto" Target="../media/hdphoto1.wdp"/><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 Id="rId9" Type="http://schemas.openxmlformats.org/officeDocument/2006/relationships/image" Target="../media/image3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5.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descr="A red and white logo&#10;&#10;Description automatically generated">
            <a:extLst>
              <a:ext uri="{FF2B5EF4-FFF2-40B4-BE49-F238E27FC236}">
                <a16:creationId xmlns:a16="http://schemas.microsoft.com/office/drawing/2014/main" id="{5BA79285-1A48-80A2-D5C1-A29180DEA4A8}"/>
              </a:ext>
            </a:extLst>
          </p:cNvPr>
          <p:cNvPicPr>
            <a:picLocks noChangeAspect="1"/>
          </p:cNvPicPr>
          <p:nvPr/>
        </p:nvPicPr>
        <p:blipFill rotWithShape="1">
          <a:blip r:embed="rId3">
            <a:alphaModFix amt="93000"/>
            <a:extLst>
              <a:ext uri="{28A0092B-C50C-407E-A947-70E740481C1C}">
                <a14:useLocalDpi xmlns:a14="http://schemas.microsoft.com/office/drawing/2010/main" val="0"/>
              </a:ext>
            </a:extLst>
          </a:blip>
          <a:srcRect t="17743"/>
          <a:stretch/>
        </p:blipFill>
        <p:spPr>
          <a:xfrm>
            <a:off x="0" y="0"/>
            <a:ext cx="9144000" cy="6858000"/>
          </a:xfrm>
          <a:prstGeom prst="rect">
            <a:avLst/>
          </a:prstGeom>
        </p:spPr>
      </p:pic>
      <p:sp>
        <p:nvSpPr>
          <p:cNvPr id="6" name="Title 5">
            <a:extLst>
              <a:ext uri="{FF2B5EF4-FFF2-40B4-BE49-F238E27FC236}">
                <a16:creationId xmlns:a16="http://schemas.microsoft.com/office/drawing/2014/main" id="{2FA9A5D0-DC46-4D4E-BA70-36C30370C8F0}"/>
              </a:ext>
            </a:extLst>
          </p:cNvPr>
          <p:cNvSpPr>
            <a:spLocks noGrp="1"/>
          </p:cNvSpPr>
          <p:nvPr>
            <p:ph type="ctrTitle"/>
          </p:nvPr>
        </p:nvSpPr>
        <p:spPr>
          <a:xfrm>
            <a:off x="647700" y="5013151"/>
            <a:ext cx="7543800" cy="1522993"/>
          </a:xfrm>
        </p:spPr>
        <p:txBody>
          <a:bodyPr vert="horz" lIns="91440" tIns="45720" rIns="91440" bIns="45720" rtlCol="0" anchor="ctr">
            <a:normAutofit fontScale="90000"/>
          </a:bodyPr>
          <a:lstStyle/>
          <a:p>
            <a:pPr>
              <a:lnSpc>
                <a:spcPct val="90000"/>
              </a:lnSpc>
            </a:pPr>
            <a:r>
              <a:rPr lang="en-US" sz="5400" dirty="0">
                <a:ln w="3175" cmpd="sng">
                  <a:noFill/>
                </a:ln>
                <a:blipFill>
                  <a:blip r:embed="rId4">
                    <a:extLst>
                      <a:ext uri="{28A0092B-C50C-407E-A947-70E740481C1C}">
                        <a14:useLocalDpi xmlns:a14="http://schemas.microsoft.com/office/drawing/2010/main" val="0"/>
                      </a:ext>
                    </a:extLst>
                  </a:blip>
                  <a:tile tx="6350" ty="-127000" sx="65000" sy="64000" flip="none" algn="tl"/>
                </a:blipFill>
              </a:rPr>
              <a:t>QUALITY : TOOLS FOR SUCCESS</a:t>
            </a:r>
            <a:r>
              <a:rPr lang="en-US" sz="4400" dirty="0">
                <a:ln w="3175" cmpd="sng">
                  <a:noFill/>
                </a:ln>
                <a:blipFill>
                  <a:blip r:embed="rId4">
                    <a:extLst>
                      <a:ext uri="{28A0092B-C50C-407E-A947-70E740481C1C}">
                        <a14:useLocalDpi xmlns:a14="http://schemas.microsoft.com/office/drawing/2010/main" val="0"/>
                      </a:ext>
                    </a:extLst>
                  </a:blip>
                  <a:tile tx="6350" ty="-127000" sx="65000" sy="64000" flip="none" algn="tl"/>
                </a:blipFill>
              </a:rPr>
              <a:t>	</a:t>
            </a:r>
            <a:br>
              <a:rPr lang="en-US" sz="5200" dirty="0">
                <a:ln w="3175" cmpd="sng">
                  <a:noFill/>
                </a:ln>
                <a:blipFill>
                  <a:blip r:embed="rId4">
                    <a:extLst>
                      <a:ext uri="{28A0092B-C50C-407E-A947-70E740481C1C}">
                        <a14:useLocalDpi xmlns:a14="http://schemas.microsoft.com/office/drawing/2010/main" val="0"/>
                      </a:ext>
                    </a:extLst>
                  </a:blip>
                  <a:tile tx="6350" ty="-127000" sx="65000" sy="64000" flip="none" algn="tl"/>
                </a:blipFill>
              </a:rPr>
            </a:br>
            <a:endParaRPr lang="en-US" sz="5200" dirty="0">
              <a:ln w="3175" cmpd="sng">
                <a:noFill/>
              </a:ln>
              <a:blipFill>
                <a:blip r:embed="rId4">
                  <a:extLst>
                    <a:ext uri="{28A0092B-C50C-407E-A947-70E740481C1C}">
                      <a14:useLocalDpi xmlns:a14="http://schemas.microsoft.com/office/drawing/2010/main" val="0"/>
                    </a:ext>
                  </a:extLst>
                </a:blip>
                <a:tile tx="6350" ty="-127000" sx="65000" sy="64000" flip="none" algn="tl"/>
              </a:blipFill>
            </a:endParaRPr>
          </a:p>
        </p:txBody>
      </p:sp>
      <p:sp>
        <p:nvSpPr>
          <p:cNvPr id="3" name="Subtitle 2"/>
          <p:cNvSpPr>
            <a:spLocks/>
          </p:cNvSpPr>
          <p:nvPr/>
        </p:nvSpPr>
        <p:spPr>
          <a:xfrm>
            <a:off x="482599" y="1313090"/>
            <a:ext cx="8178800" cy="1974649"/>
          </a:xfrm>
          <a:prstGeom prst="rect">
            <a:avLst/>
          </a:prstGeom>
        </p:spPr>
        <p:txBody>
          <a:bodyPr>
            <a:normAutofit/>
          </a:bodyPr>
          <a:lstStyle/>
          <a:p>
            <a:pPr defTabSz="538373">
              <a:spcAft>
                <a:spcPts val="895"/>
              </a:spcAft>
            </a:pPr>
            <a:r>
              <a:rPr lang="en-US" sz="2119" i="1" dirty="0"/>
              <a:t>July</a:t>
            </a:r>
            <a:r>
              <a:rPr lang="en-US" sz="2119" i="1" kern="1200" dirty="0">
                <a:solidFill>
                  <a:schemeClr val="tx1"/>
                </a:solidFill>
                <a:latin typeface="+mn-lt"/>
                <a:ea typeface="+mn-ea"/>
                <a:cs typeface="+mn-cs"/>
              </a:rPr>
              <a:t> 2024</a:t>
            </a:r>
            <a:endParaRPr lang="en-US" sz="1800" i="1" dirty="0"/>
          </a:p>
        </p:txBody>
      </p:sp>
      <p:cxnSp>
        <p:nvCxnSpPr>
          <p:cNvPr id="4" name="Straight Connector 3">
            <a:extLst>
              <a:ext uri="{FF2B5EF4-FFF2-40B4-BE49-F238E27FC236}">
                <a16:creationId xmlns:a16="http://schemas.microsoft.com/office/drawing/2014/main" id="{8F26BB9A-3782-4FFC-A29F-1A72AC2E802A}"/>
              </a:ext>
            </a:extLst>
          </p:cNvPr>
          <p:cNvCxnSpPr>
            <a:cxnSpLocks/>
          </p:cNvCxnSpPr>
          <p:nvPr/>
        </p:nvCxnSpPr>
        <p:spPr>
          <a:xfrm flipH="1">
            <a:off x="482599" y="1274432"/>
            <a:ext cx="817880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7" name="AutoShape 2" descr="yGjjsXe3R1eUKY8lP4z4FQ.webp">
            <a:extLst>
              <a:ext uri="{FF2B5EF4-FFF2-40B4-BE49-F238E27FC236}">
                <a16:creationId xmlns:a16="http://schemas.microsoft.com/office/drawing/2014/main" id="{C10345C2-75CD-7DFB-78D9-A141CDA719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23582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red and white logo&#10;&#10;Description automatically generated">
            <a:extLst>
              <a:ext uri="{FF2B5EF4-FFF2-40B4-BE49-F238E27FC236}">
                <a16:creationId xmlns:a16="http://schemas.microsoft.com/office/drawing/2014/main" id="{36D176FE-9D37-6353-C7A3-E694635B9855}"/>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t="17743"/>
          <a:stretch/>
        </p:blipFill>
        <p:spPr>
          <a:xfrm>
            <a:off x="0" y="0"/>
            <a:ext cx="9144000" cy="6858000"/>
          </a:xfrm>
          <a:prstGeom prst="rect">
            <a:avLst/>
          </a:prstGeom>
        </p:spPr>
      </p:pic>
      <p:sp>
        <p:nvSpPr>
          <p:cNvPr id="2" name="Title 1">
            <a:extLst>
              <a:ext uri="{FF2B5EF4-FFF2-40B4-BE49-F238E27FC236}">
                <a16:creationId xmlns:a16="http://schemas.microsoft.com/office/drawing/2014/main" id="{F2CF371B-8DC2-4D45-8F0B-DD73E387B50D}"/>
              </a:ext>
            </a:extLst>
          </p:cNvPr>
          <p:cNvSpPr>
            <a:spLocks noGrp="1"/>
          </p:cNvSpPr>
          <p:nvPr>
            <p:ph type="title"/>
          </p:nvPr>
        </p:nvSpPr>
        <p:spPr>
          <a:xfrm>
            <a:off x="628650" y="365126"/>
            <a:ext cx="7886700" cy="715635"/>
          </a:xfrm>
        </p:spPr>
        <p:txBody>
          <a:bodyPr>
            <a:normAutofit/>
          </a:bodyPr>
          <a:lstStyle/>
          <a:p>
            <a:r>
              <a:rPr lang="en-US" sz="3200" dirty="0"/>
              <a:t>Quality : </a:t>
            </a:r>
            <a:r>
              <a:rPr lang="en-US" sz="3200" dirty="0" err="1"/>
              <a:t>TooLs</a:t>
            </a:r>
            <a:r>
              <a:rPr lang="en-US" sz="3200" dirty="0"/>
              <a:t> for success</a:t>
            </a:r>
            <a:r>
              <a:rPr lang="en-US" sz="2400" dirty="0"/>
              <a:t>	</a:t>
            </a:r>
          </a:p>
        </p:txBody>
      </p:sp>
      <p:graphicFrame>
        <p:nvGraphicFramePr>
          <p:cNvPr id="16" name="Content Placeholder 11">
            <a:extLst>
              <a:ext uri="{FF2B5EF4-FFF2-40B4-BE49-F238E27FC236}">
                <a16:creationId xmlns:a16="http://schemas.microsoft.com/office/drawing/2014/main" id="{C7FA47C8-D5DE-1874-7988-EAFC267D2B09}"/>
              </a:ext>
            </a:extLst>
          </p:cNvPr>
          <p:cNvGraphicFramePr>
            <a:graphicFrameLocks noGrp="1"/>
          </p:cNvGraphicFramePr>
          <p:nvPr>
            <p:ph sz="half" idx="1"/>
            <p:extLst>
              <p:ext uri="{D42A27DB-BD31-4B8C-83A1-F6EECF244321}">
                <p14:modId xmlns:p14="http://schemas.microsoft.com/office/powerpoint/2010/main" val="3485512932"/>
              </p:ext>
            </p:extLst>
          </p:nvPr>
        </p:nvGraphicFramePr>
        <p:xfrm>
          <a:off x="628650" y="1105983"/>
          <a:ext cx="7886700" cy="50709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9" name="Straight Connector 8">
            <a:extLst>
              <a:ext uri="{FF2B5EF4-FFF2-40B4-BE49-F238E27FC236}">
                <a16:creationId xmlns:a16="http://schemas.microsoft.com/office/drawing/2014/main" id="{8F26BB9A-3782-4FFC-A29F-1A72AC2E802A}"/>
              </a:ext>
            </a:extLst>
          </p:cNvPr>
          <p:cNvCxnSpPr>
            <a:cxnSpLocks/>
          </p:cNvCxnSpPr>
          <p:nvPr/>
        </p:nvCxnSpPr>
        <p:spPr>
          <a:xfrm flipH="1">
            <a:off x="628650" y="956736"/>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0485BC1-9513-42A5-AF72-3344E0BA19A2}"/>
              </a:ext>
            </a:extLst>
          </p:cNvPr>
          <p:cNvSpPr txBox="1">
            <a:spLocks/>
          </p:cNvSpPr>
          <p:nvPr/>
        </p:nvSpPr>
        <p:spPr>
          <a:xfrm>
            <a:off x="872982" y="1080761"/>
            <a:ext cx="7875890" cy="33376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i="1" dirty="0"/>
          </a:p>
        </p:txBody>
      </p:sp>
    </p:spTree>
    <p:extLst>
      <p:ext uri="{BB962C8B-B14F-4D97-AF65-F5344CB8AC3E}">
        <p14:creationId xmlns:p14="http://schemas.microsoft.com/office/powerpoint/2010/main" val="193923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24" name="Oval 23">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5" name="Oval 24">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7" name="Rectangle 26">
            <a:extLst>
              <a:ext uri="{FF2B5EF4-FFF2-40B4-BE49-F238E27FC236}">
                <a16:creationId xmlns:a16="http://schemas.microsoft.com/office/drawing/2014/main" id="{4DA90C30-B990-4CCA-B584-40F864DA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8955" cy="68579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7DD7DD-DF2E-CA6D-3D85-2591E716338B}"/>
              </a:ext>
            </a:extLst>
          </p:cNvPr>
          <p:cNvSpPr>
            <a:spLocks noGrp="1"/>
          </p:cNvSpPr>
          <p:nvPr>
            <p:ph type="title"/>
          </p:nvPr>
        </p:nvSpPr>
        <p:spPr>
          <a:xfrm>
            <a:off x="286710" y="484632"/>
            <a:ext cx="5057883" cy="1609344"/>
          </a:xfrm>
        </p:spPr>
        <p:txBody>
          <a:bodyPr vert="horz" lIns="91440" tIns="45720" rIns="91440" bIns="45720" rtlCol="0" anchor="ctr">
            <a:normAutofit/>
          </a:bodyPr>
          <a:lstStyle/>
          <a:p>
            <a:r>
              <a:rPr lang="en-US" sz="3600" b="1" dirty="0"/>
              <a:t>Generic Butcher – An Introduction</a:t>
            </a:r>
            <a:br>
              <a:rPr lang="en-US" sz="3600" dirty="0"/>
            </a:br>
            <a:endParaRPr lang="en-US" sz="3600" dirty="0"/>
          </a:p>
        </p:txBody>
      </p:sp>
      <p:pic>
        <p:nvPicPr>
          <p:cNvPr id="7" name="Picture 6" descr="A red and white logo&#10;&#10;Description automatically generated">
            <a:extLst>
              <a:ext uri="{FF2B5EF4-FFF2-40B4-BE49-F238E27FC236}">
                <a16:creationId xmlns:a16="http://schemas.microsoft.com/office/drawing/2014/main" id="{04A3E69E-C47D-524F-A4AE-5D3671ADAF81}"/>
              </a:ext>
            </a:extLst>
          </p:cNvPr>
          <p:cNvPicPr>
            <a:picLocks noChangeAspect="1"/>
          </p:cNvPicPr>
          <p:nvPr/>
        </p:nvPicPr>
        <p:blipFill rotWithShape="1">
          <a:blip r:embed="rId7">
            <a:extLst>
              <a:ext uri="{28A0092B-C50C-407E-A947-70E740481C1C}">
                <a14:useLocalDpi xmlns:a14="http://schemas.microsoft.com/office/drawing/2010/main" val="0"/>
              </a:ext>
            </a:extLst>
          </a:blip>
          <a:srcRect l="14568" r="18769"/>
          <a:stretch/>
        </p:blipFill>
        <p:spPr>
          <a:xfrm>
            <a:off x="6152595" y="1385050"/>
            <a:ext cx="2526882" cy="3790531"/>
          </a:xfrm>
          <a:prstGeom prst="rect">
            <a:avLst/>
          </a:prstGeom>
        </p:spPr>
      </p:pic>
      <p:grpSp>
        <p:nvGrpSpPr>
          <p:cNvPr id="29" name="Group 28">
            <a:extLst>
              <a:ext uri="{FF2B5EF4-FFF2-40B4-BE49-F238E27FC236}">
                <a16:creationId xmlns:a16="http://schemas.microsoft.com/office/drawing/2014/main" id="{D060B936-2771-48DC-842C-14EE9318E3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30" name="Oval 29">
              <a:extLst>
                <a:ext uri="{FF2B5EF4-FFF2-40B4-BE49-F238E27FC236}">
                  <a16:creationId xmlns:a16="http://schemas.microsoft.com/office/drawing/2014/main" id="{DB4EC8B4-4BB2-45C2-A68A-28E36AC10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1" name="Oval 30">
              <a:extLst>
                <a:ext uri="{FF2B5EF4-FFF2-40B4-BE49-F238E27FC236}">
                  <a16:creationId xmlns:a16="http://schemas.microsoft.com/office/drawing/2014/main" id="{1431D296-F8F1-41C3-A211-E83E243C5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5" name="Graphic 4" descr="Cow with solid fill">
            <a:extLst>
              <a:ext uri="{FF2B5EF4-FFF2-40B4-BE49-F238E27FC236}">
                <a16:creationId xmlns:a16="http://schemas.microsoft.com/office/drawing/2014/main" id="{20B97B1D-508E-721F-BCDD-A89E8875E13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5231" y="1385050"/>
            <a:ext cx="1438065" cy="1438065"/>
          </a:xfrm>
          <a:prstGeom prst="rect">
            <a:avLst/>
          </a:prstGeom>
        </p:spPr>
      </p:pic>
      <p:pic>
        <p:nvPicPr>
          <p:cNvPr id="8" name="Graphic 7" descr="Factory with solid fill">
            <a:extLst>
              <a:ext uri="{FF2B5EF4-FFF2-40B4-BE49-F238E27FC236}">
                <a16:creationId xmlns:a16="http://schemas.microsoft.com/office/drawing/2014/main" id="{7DE3B404-C6F8-14B3-DA65-BB0938010CE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02254" y="2456347"/>
            <a:ext cx="1076094" cy="1076094"/>
          </a:xfrm>
          <a:prstGeom prst="rect">
            <a:avLst/>
          </a:prstGeom>
        </p:spPr>
      </p:pic>
      <p:pic>
        <p:nvPicPr>
          <p:cNvPr id="10" name="Graphic 9" descr="Camera with solid fill">
            <a:extLst>
              <a:ext uri="{FF2B5EF4-FFF2-40B4-BE49-F238E27FC236}">
                <a16:creationId xmlns:a16="http://schemas.microsoft.com/office/drawing/2014/main" id="{AEF06B1B-7057-4D36-48AF-B28DF7B4D5F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116569" y="3667455"/>
            <a:ext cx="914400" cy="914400"/>
          </a:xfrm>
          <a:prstGeom prst="rect">
            <a:avLst/>
          </a:prstGeom>
        </p:spPr>
      </p:pic>
      <p:pic>
        <p:nvPicPr>
          <p:cNvPr id="15" name="Graphic 14" descr="Scale with solid fill">
            <a:extLst>
              <a:ext uri="{FF2B5EF4-FFF2-40B4-BE49-F238E27FC236}">
                <a16:creationId xmlns:a16="http://schemas.microsoft.com/office/drawing/2014/main" id="{DEC5171E-2EEB-48AF-EB79-7937D686562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3198" y="3671567"/>
            <a:ext cx="914400" cy="914400"/>
          </a:xfrm>
          <a:prstGeom prst="rect">
            <a:avLst/>
          </a:prstGeom>
        </p:spPr>
      </p:pic>
      <p:pic>
        <p:nvPicPr>
          <p:cNvPr id="19" name="Graphic 18" descr="Bar graph with upward trend with solid fill">
            <a:extLst>
              <a:ext uri="{FF2B5EF4-FFF2-40B4-BE49-F238E27FC236}">
                <a16:creationId xmlns:a16="http://schemas.microsoft.com/office/drawing/2014/main" id="{0D54CAEB-3C4B-A29D-BC97-756A511C1B8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538328" y="5613650"/>
            <a:ext cx="914400" cy="914400"/>
          </a:xfrm>
          <a:prstGeom prst="rect">
            <a:avLst/>
          </a:prstGeom>
        </p:spPr>
      </p:pic>
      <p:pic>
        <p:nvPicPr>
          <p:cNvPr id="21" name="Graphic 20" descr="List with solid fill">
            <a:extLst>
              <a:ext uri="{FF2B5EF4-FFF2-40B4-BE49-F238E27FC236}">
                <a16:creationId xmlns:a16="http://schemas.microsoft.com/office/drawing/2014/main" id="{08CC5A8D-48C1-34E1-F92E-FF81F082C04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802162" y="4571731"/>
            <a:ext cx="914400" cy="914400"/>
          </a:xfrm>
          <a:prstGeom prst="rect">
            <a:avLst/>
          </a:prstGeom>
        </p:spPr>
      </p:pic>
      <p:cxnSp>
        <p:nvCxnSpPr>
          <p:cNvPr id="26" name="Connector: Elbow 25">
            <a:extLst>
              <a:ext uri="{FF2B5EF4-FFF2-40B4-BE49-F238E27FC236}">
                <a16:creationId xmlns:a16="http://schemas.microsoft.com/office/drawing/2014/main" id="{E0A927E1-C9FC-72EC-7207-12621063E981}"/>
              </a:ext>
            </a:extLst>
          </p:cNvPr>
          <p:cNvCxnSpPr/>
          <p:nvPr/>
        </p:nvCxnSpPr>
        <p:spPr>
          <a:xfrm>
            <a:off x="720436" y="2701636"/>
            <a:ext cx="616419" cy="2019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F306AAA9-CA30-4FA5-0B41-E6C1E00216C3}"/>
              </a:ext>
            </a:extLst>
          </p:cNvPr>
          <p:cNvCxnSpPr>
            <a:cxnSpLocks/>
          </p:cNvCxnSpPr>
          <p:nvPr/>
        </p:nvCxnSpPr>
        <p:spPr>
          <a:xfrm rot="16200000" flipH="1">
            <a:off x="2288872" y="3274894"/>
            <a:ext cx="594843" cy="3082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A7093C4-1250-828B-0972-3CFEF2960454}"/>
              </a:ext>
            </a:extLst>
          </p:cNvPr>
          <p:cNvCxnSpPr>
            <a:cxnSpLocks/>
          </p:cNvCxnSpPr>
          <p:nvPr/>
        </p:nvCxnSpPr>
        <p:spPr>
          <a:xfrm rot="16200000" flipH="1">
            <a:off x="3071332" y="5619324"/>
            <a:ext cx="594843" cy="3082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DB08EC7-A2FD-E3C3-08D5-53EFD50A734F}"/>
              </a:ext>
            </a:extLst>
          </p:cNvPr>
          <p:cNvSpPr txBox="1"/>
          <p:nvPr/>
        </p:nvSpPr>
        <p:spPr>
          <a:xfrm>
            <a:off x="1383819" y="2105479"/>
            <a:ext cx="2342369" cy="369332"/>
          </a:xfrm>
          <a:prstGeom prst="rect">
            <a:avLst/>
          </a:prstGeom>
          <a:noFill/>
        </p:spPr>
        <p:txBody>
          <a:bodyPr wrap="square" rtlCol="0">
            <a:spAutoFit/>
          </a:bodyPr>
          <a:lstStyle/>
          <a:p>
            <a:r>
              <a:rPr lang="en-US" dirty="0"/>
              <a:t>Production Line</a:t>
            </a:r>
          </a:p>
        </p:txBody>
      </p:sp>
      <p:sp>
        <p:nvSpPr>
          <p:cNvPr id="38" name="TextBox 37">
            <a:extLst>
              <a:ext uri="{FF2B5EF4-FFF2-40B4-BE49-F238E27FC236}">
                <a16:creationId xmlns:a16="http://schemas.microsoft.com/office/drawing/2014/main" id="{16E878AD-5D9C-8C58-7903-CD448E3CAAD8}"/>
              </a:ext>
            </a:extLst>
          </p:cNvPr>
          <p:cNvSpPr txBox="1"/>
          <p:nvPr/>
        </p:nvSpPr>
        <p:spPr>
          <a:xfrm>
            <a:off x="790798" y="4092361"/>
            <a:ext cx="1646098" cy="369332"/>
          </a:xfrm>
          <a:prstGeom prst="rect">
            <a:avLst/>
          </a:prstGeom>
          <a:noFill/>
        </p:spPr>
        <p:txBody>
          <a:bodyPr wrap="square" rtlCol="0">
            <a:spAutoFit/>
          </a:bodyPr>
          <a:lstStyle/>
          <a:p>
            <a:r>
              <a:rPr lang="en-US" dirty="0"/>
              <a:t>Meter Read</a:t>
            </a:r>
          </a:p>
        </p:txBody>
      </p:sp>
      <p:sp>
        <p:nvSpPr>
          <p:cNvPr id="39" name="TextBox 38">
            <a:extLst>
              <a:ext uri="{FF2B5EF4-FFF2-40B4-BE49-F238E27FC236}">
                <a16:creationId xmlns:a16="http://schemas.microsoft.com/office/drawing/2014/main" id="{D84A0E66-A611-65D6-E67E-9B3F49842BFB}"/>
              </a:ext>
            </a:extLst>
          </p:cNvPr>
          <p:cNvSpPr txBox="1"/>
          <p:nvPr/>
        </p:nvSpPr>
        <p:spPr>
          <a:xfrm>
            <a:off x="3716562" y="4850744"/>
            <a:ext cx="1492747" cy="369332"/>
          </a:xfrm>
          <a:prstGeom prst="rect">
            <a:avLst/>
          </a:prstGeom>
          <a:noFill/>
        </p:spPr>
        <p:txBody>
          <a:bodyPr wrap="square" rtlCol="0">
            <a:spAutoFit/>
          </a:bodyPr>
          <a:lstStyle/>
          <a:p>
            <a:r>
              <a:rPr lang="en-US" dirty="0"/>
              <a:t>CSV Format</a:t>
            </a:r>
          </a:p>
        </p:txBody>
      </p:sp>
      <p:sp>
        <p:nvSpPr>
          <p:cNvPr id="40" name="TextBox 39">
            <a:extLst>
              <a:ext uri="{FF2B5EF4-FFF2-40B4-BE49-F238E27FC236}">
                <a16:creationId xmlns:a16="http://schemas.microsoft.com/office/drawing/2014/main" id="{2532F3DF-5ED2-D4C5-8C81-7A759883CC38}"/>
              </a:ext>
            </a:extLst>
          </p:cNvPr>
          <p:cNvSpPr txBox="1"/>
          <p:nvPr/>
        </p:nvSpPr>
        <p:spPr>
          <a:xfrm>
            <a:off x="1226509" y="6065612"/>
            <a:ext cx="2490053" cy="369332"/>
          </a:xfrm>
          <a:prstGeom prst="rect">
            <a:avLst/>
          </a:prstGeom>
          <a:noFill/>
        </p:spPr>
        <p:txBody>
          <a:bodyPr wrap="square" rtlCol="0">
            <a:spAutoFit/>
          </a:bodyPr>
          <a:lstStyle/>
          <a:p>
            <a:r>
              <a:rPr lang="en-US" dirty="0"/>
              <a:t>Operations Reports</a:t>
            </a:r>
          </a:p>
        </p:txBody>
      </p:sp>
      <p:pic>
        <p:nvPicPr>
          <p:cNvPr id="3" name="Picture 2">
            <a:extLst>
              <a:ext uri="{FF2B5EF4-FFF2-40B4-BE49-F238E27FC236}">
                <a16:creationId xmlns:a16="http://schemas.microsoft.com/office/drawing/2014/main" id="{D94E835B-0F0D-8F00-7514-7C81E86536E6}"/>
              </a:ext>
            </a:extLst>
          </p:cNvPr>
          <p:cNvPicPr>
            <a:picLocks noChangeAspect="1"/>
          </p:cNvPicPr>
          <p:nvPr/>
        </p:nvPicPr>
        <p:blipFill>
          <a:blip r:embed="rId20"/>
          <a:stretch>
            <a:fillRect/>
          </a:stretch>
        </p:blipFill>
        <p:spPr>
          <a:xfrm>
            <a:off x="2581799" y="2496901"/>
            <a:ext cx="1303601" cy="851599"/>
          </a:xfrm>
          <a:prstGeom prst="rect">
            <a:avLst/>
          </a:prstGeom>
        </p:spPr>
      </p:pic>
    </p:spTree>
    <p:extLst>
      <p:ext uri="{BB962C8B-B14F-4D97-AF65-F5344CB8AC3E}">
        <p14:creationId xmlns:p14="http://schemas.microsoft.com/office/powerpoint/2010/main" val="1431544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501EBB4D-E42B-468D-B801-D16CF43E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346946"/>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A7FBF63C-B061-4F66-8609-FED8EFFDA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4299696"/>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893CC27-5C56-4F6F-9B94-413AE08B9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484779"/>
            <a:ext cx="7667244"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76D64082-5099-45DC-84A9-81EA54822B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4068923"/>
            <a:ext cx="810678" cy="1080902"/>
            <a:chOff x="9685338" y="4460675"/>
            <a:chExt cx="1080904" cy="1080902"/>
          </a:xfrm>
        </p:grpSpPr>
        <p:sp>
          <p:nvSpPr>
            <p:cNvPr id="76" name="Oval 75">
              <a:extLst>
                <a:ext uri="{FF2B5EF4-FFF2-40B4-BE49-F238E27FC236}">
                  <a16:creationId xmlns:a16="http://schemas.microsoft.com/office/drawing/2014/main" id="{A9E39E47-E101-4CE1-883E-6C6528BEC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7" name="Oval 76">
              <a:extLst>
                <a:ext uri="{FF2B5EF4-FFF2-40B4-BE49-F238E27FC236}">
                  <a16:creationId xmlns:a16="http://schemas.microsoft.com/office/drawing/2014/main" id="{2830CD01-B213-47C9-81AD-433E08F7D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9" name="Rectangle 78">
            <a:extLst>
              <a:ext uri="{FF2B5EF4-FFF2-40B4-BE49-F238E27FC236}">
                <a16:creationId xmlns:a16="http://schemas.microsoft.com/office/drawing/2014/main" id="{79A76B16-3D94-4E0A-BDAB-469A55D47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715" y="-1"/>
            <a:ext cx="915543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37DD7DD-DF2E-CA6D-3D85-2591E716338B}"/>
              </a:ext>
            </a:extLst>
          </p:cNvPr>
          <p:cNvSpPr>
            <a:spLocks noGrp="1"/>
          </p:cNvSpPr>
          <p:nvPr>
            <p:ph type="title"/>
          </p:nvPr>
        </p:nvSpPr>
        <p:spPr>
          <a:xfrm>
            <a:off x="3789947" y="4665606"/>
            <a:ext cx="5091123" cy="592310"/>
          </a:xfrm>
        </p:spPr>
        <p:txBody>
          <a:bodyPr vert="horz" lIns="91440" tIns="45720" rIns="91440" bIns="45720" rtlCol="0" anchor="ctr">
            <a:normAutofit/>
          </a:bodyPr>
          <a:lstStyle/>
          <a:p>
            <a:pPr>
              <a:lnSpc>
                <a:spcPct val="80000"/>
              </a:lnSpc>
            </a:pPr>
            <a:r>
              <a:rPr lang="en-US" sz="2200" b="1" kern="1200" cap="all" baseline="0" dirty="0">
                <a:blipFill dpi="0" rotWithShape="1">
                  <a:blip r:embed="rId5"/>
                  <a:srcRect/>
                  <a:tile tx="6350" ty="-127000" sx="65000" sy="64000" flip="none" algn="tl"/>
                </a:blipFill>
                <a:latin typeface="+mj-lt"/>
                <a:ea typeface="+mj-ea"/>
                <a:cs typeface="+mj-cs"/>
              </a:rPr>
              <a:t>Product Demo – the GBC Solution</a:t>
            </a:r>
            <a:endParaRPr lang="en-US" sz="2200" kern="1200" cap="all" baseline="0" dirty="0">
              <a:blipFill dpi="0" rotWithShape="1">
                <a:blip r:embed="rId5"/>
                <a:srcRect/>
                <a:tile tx="6350" ty="-127000" sx="65000" sy="64000" flip="none" algn="tl"/>
              </a:blipFill>
              <a:latin typeface="+mj-lt"/>
              <a:ea typeface="+mj-ea"/>
              <a:cs typeface="+mj-cs"/>
            </a:endParaRPr>
          </a:p>
        </p:txBody>
      </p:sp>
      <p:pic>
        <p:nvPicPr>
          <p:cNvPr id="10" name="Picture 9">
            <a:extLst>
              <a:ext uri="{FF2B5EF4-FFF2-40B4-BE49-F238E27FC236}">
                <a16:creationId xmlns:a16="http://schemas.microsoft.com/office/drawing/2014/main" id="{85B85FA3-E3B6-2685-E16A-8C73399CE647}"/>
              </a:ext>
            </a:extLst>
          </p:cNvPr>
          <p:cNvPicPr>
            <a:picLocks noChangeAspect="1"/>
          </p:cNvPicPr>
          <p:nvPr/>
        </p:nvPicPr>
        <p:blipFill>
          <a:blip r:embed="rId7"/>
          <a:srcRect l="41502" r="22643" b="-1"/>
          <a:stretch/>
        </p:blipFill>
        <p:spPr>
          <a:xfrm>
            <a:off x="229735" y="334791"/>
            <a:ext cx="3406493" cy="6199359"/>
          </a:xfrm>
          <a:prstGeom prst="rect">
            <a:avLst/>
          </a:prstGeom>
        </p:spPr>
      </p:pic>
      <p:sp>
        <p:nvSpPr>
          <p:cNvPr id="81" name="Rectangle 80">
            <a:extLst>
              <a:ext uri="{FF2B5EF4-FFF2-40B4-BE49-F238E27FC236}">
                <a16:creationId xmlns:a16="http://schemas.microsoft.com/office/drawing/2014/main" id="{97116258-44FA-4FC2-99D1-52CCB536E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9037" y="4497360"/>
            <a:ext cx="5170932" cy="80683"/>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73DC887C-A645-4B67-AFCC-7596D232F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9037" y="6432278"/>
            <a:ext cx="5170932" cy="80683"/>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Ruler with solid fill">
            <a:extLst>
              <a:ext uri="{FF2B5EF4-FFF2-40B4-BE49-F238E27FC236}">
                <a16:creationId xmlns:a16="http://schemas.microsoft.com/office/drawing/2014/main" id="{6158DFCD-B8C5-783D-6ADD-18E479F6715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46232" y="1916496"/>
            <a:ext cx="914400" cy="914400"/>
          </a:xfrm>
          <a:prstGeom prst="rect">
            <a:avLst/>
          </a:prstGeom>
        </p:spPr>
      </p:pic>
      <p:pic>
        <p:nvPicPr>
          <p:cNvPr id="15" name="Graphic 14" descr="Scale with solid fill">
            <a:extLst>
              <a:ext uri="{FF2B5EF4-FFF2-40B4-BE49-F238E27FC236}">
                <a16:creationId xmlns:a16="http://schemas.microsoft.com/office/drawing/2014/main" id="{09A109CA-90BC-A139-58DF-58F0D09CB43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789947" y="3262613"/>
            <a:ext cx="914400" cy="914400"/>
          </a:xfrm>
          <a:prstGeom prst="rect">
            <a:avLst/>
          </a:prstGeom>
        </p:spPr>
      </p:pic>
      <p:pic>
        <p:nvPicPr>
          <p:cNvPr id="17" name="Graphic 16" descr="Packing Box Open with solid fill">
            <a:extLst>
              <a:ext uri="{FF2B5EF4-FFF2-40B4-BE49-F238E27FC236}">
                <a16:creationId xmlns:a16="http://schemas.microsoft.com/office/drawing/2014/main" id="{2CA42220-518A-1B08-26EF-22A0630B25A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775168" y="639856"/>
            <a:ext cx="914400" cy="914400"/>
          </a:xfrm>
          <a:prstGeom prst="rect">
            <a:avLst/>
          </a:prstGeom>
        </p:spPr>
      </p:pic>
      <p:sp>
        <p:nvSpPr>
          <p:cNvPr id="18" name="TextBox 17">
            <a:extLst>
              <a:ext uri="{FF2B5EF4-FFF2-40B4-BE49-F238E27FC236}">
                <a16:creationId xmlns:a16="http://schemas.microsoft.com/office/drawing/2014/main" id="{013F3198-9B06-D177-15F7-9BFA8EE6C246}"/>
              </a:ext>
            </a:extLst>
          </p:cNvPr>
          <p:cNvSpPr txBox="1"/>
          <p:nvPr/>
        </p:nvSpPr>
        <p:spPr>
          <a:xfrm>
            <a:off x="4689567" y="801695"/>
            <a:ext cx="3949936" cy="369332"/>
          </a:xfrm>
          <a:prstGeom prst="rect">
            <a:avLst/>
          </a:prstGeom>
          <a:noFill/>
        </p:spPr>
        <p:txBody>
          <a:bodyPr wrap="square" rtlCol="0">
            <a:spAutoFit/>
          </a:bodyPr>
          <a:lstStyle/>
          <a:p>
            <a:r>
              <a:rPr lang="en-US" dirty="0"/>
              <a:t>Tester blocks– not a product…</a:t>
            </a:r>
          </a:p>
        </p:txBody>
      </p:sp>
      <p:sp>
        <p:nvSpPr>
          <p:cNvPr id="19" name="TextBox 18">
            <a:extLst>
              <a:ext uri="{FF2B5EF4-FFF2-40B4-BE49-F238E27FC236}">
                <a16:creationId xmlns:a16="http://schemas.microsoft.com/office/drawing/2014/main" id="{580D538B-094A-874D-BBD0-4DD5AF8AEDD8}"/>
              </a:ext>
            </a:extLst>
          </p:cNvPr>
          <p:cNvSpPr txBox="1"/>
          <p:nvPr/>
        </p:nvSpPr>
        <p:spPr>
          <a:xfrm>
            <a:off x="4741700" y="2137339"/>
            <a:ext cx="3726173" cy="646331"/>
          </a:xfrm>
          <a:prstGeom prst="rect">
            <a:avLst/>
          </a:prstGeom>
          <a:noFill/>
        </p:spPr>
        <p:txBody>
          <a:bodyPr wrap="square" rtlCol="0">
            <a:spAutoFit/>
          </a:bodyPr>
          <a:lstStyle/>
          <a:p>
            <a:r>
              <a:rPr lang="en-US" dirty="0"/>
              <a:t>Steaks the thickness of a dime???	</a:t>
            </a:r>
          </a:p>
        </p:txBody>
      </p:sp>
      <p:sp>
        <p:nvSpPr>
          <p:cNvPr id="20" name="TextBox 19">
            <a:extLst>
              <a:ext uri="{FF2B5EF4-FFF2-40B4-BE49-F238E27FC236}">
                <a16:creationId xmlns:a16="http://schemas.microsoft.com/office/drawing/2014/main" id="{E7B16E01-62D2-B28E-1B1E-1AFB95F38133}"/>
              </a:ext>
            </a:extLst>
          </p:cNvPr>
          <p:cNvSpPr txBox="1"/>
          <p:nvPr/>
        </p:nvSpPr>
        <p:spPr>
          <a:xfrm>
            <a:off x="4704347" y="3455849"/>
            <a:ext cx="3726173" cy="369332"/>
          </a:xfrm>
          <a:prstGeom prst="rect">
            <a:avLst/>
          </a:prstGeom>
          <a:noFill/>
        </p:spPr>
        <p:txBody>
          <a:bodyPr wrap="square" rtlCol="0">
            <a:spAutoFit/>
          </a:bodyPr>
          <a:lstStyle/>
          <a:p>
            <a:r>
              <a:rPr lang="en-US" dirty="0"/>
              <a:t>800 pound pork chops???	</a:t>
            </a:r>
          </a:p>
        </p:txBody>
      </p:sp>
      <p:sp>
        <p:nvSpPr>
          <p:cNvPr id="21" name="TextBox 20">
            <a:extLst>
              <a:ext uri="{FF2B5EF4-FFF2-40B4-BE49-F238E27FC236}">
                <a16:creationId xmlns:a16="http://schemas.microsoft.com/office/drawing/2014/main" id="{A4D741D6-38AD-D9AC-3133-596D6C0E8EA6}"/>
              </a:ext>
            </a:extLst>
          </p:cNvPr>
          <p:cNvSpPr txBox="1"/>
          <p:nvPr/>
        </p:nvSpPr>
        <p:spPr>
          <a:xfrm>
            <a:off x="3977884" y="5393567"/>
            <a:ext cx="4489776" cy="646331"/>
          </a:xfrm>
          <a:prstGeom prst="rect">
            <a:avLst/>
          </a:prstGeom>
          <a:noFill/>
        </p:spPr>
        <p:txBody>
          <a:bodyPr wrap="square" rtlCol="0">
            <a:spAutoFit/>
          </a:bodyPr>
          <a:lstStyle/>
          <a:p>
            <a:r>
              <a:rPr lang="en-US" dirty="0"/>
              <a:t>ACTION &gt; OVERVIEW &gt; PRODUCTS		</a:t>
            </a:r>
          </a:p>
        </p:txBody>
      </p:sp>
    </p:spTree>
    <p:extLst>
      <p:ext uri="{BB962C8B-B14F-4D97-AF65-F5344CB8AC3E}">
        <p14:creationId xmlns:p14="http://schemas.microsoft.com/office/powerpoint/2010/main" val="2831492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346946"/>
            <a:ext cx="7667244"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4299696"/>
            <a:ext cx="7667244"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484779"/>
            <a:ext cx="7667244" cy="2743200"/>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29" name="Group 28">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4068923"/>
            <a:ext cx="810678" cy="1080902"/>
            <a:chOff x="9685338" y="4460675"/>
            <a:chExt cx="1080904" cy="1080902"/>
          </a:xfrm>
        </p:grpSpPr>
        <p:sp>
          <p:nvSpPr>
            <p:cNvPr id="30" name="Oval 29">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US"/>
            </a:p>
          </p:txBody>
        </p:sp>
        <p:sp>
          <p:nvSpPr>
            <p:cNvPr id="31" name="Oval 30">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US"/>
            </a:p>
          </p:txBody>
        </p:sp>
      </p:grpSp>
      <p:sp useBgFill="1">
        <p:nvSpPr>
          <p:cNvPr id="33" name="Rectangle 32">
            <a:extLst>
              <a:ext uri="{FF2B5EF4-FFF2-40B4-BE49-F238E27FC236}">
                <a16:creationId xmlns:a16="http://schemas.microsoft.com/office/drawing/2014/main" id="{0E2D3DCD-4716-40AA-90C0-6F2F9F116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1"/>
            <a:ext cx="914171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Rectangle 34">
            <a:extLst>
              <a:ext uri="{FF2B5EF4-FFF2-40B4-BE49-F238E27FC236}">
                <a16:creationId xmlns:a16="http://schemas.microsoft.com/office/drawing/2014/main" id="{037BACED-9574-4AAE-9D04-510030835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4225845"/>
            <a:ext cx="9144000" cy="2610465"/>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7DD7DD-DF2E-CA6D-3D85-2591E716338B}"/>
              </a:ext>
            </a:extLst>
          </p:cNvPr>
          <p:cNvSpPr>
            <a:spLocks noGrp="1"/>
          </p:cNvSpPr>
          <p:nvPr>
            <p:ph type="title"/>
          </p:nvPr>
        </p:nvSpPr>
        <p:spPr>
          <a:xfrm>
            <a:off x="1019896" y="5129453"/>
            <a:ext cx="7881802" cy="1472224"/>
          </a:xfrm>
        </p:spPr>
        <p:txBody>
          <a:bodyPr vert="horz" lIns="91440" tIns="45720" rIns="91440" bIns="45720" rtlCol="0" anchor="b">
            <a:normAutofit/>
          </a:bodyPr>
          <a:lstStyle/>
          <a:p>
            <a:pPr algn="ctr">
              <a:lnSpc>
                <a:spcPct val="80000"/>
              </a:lnSpc>
            </a:pPr>
            <a:r>
              <a:rPr lang="en-US" sz="3600" b="1" dirty="0">
                <a:solidFill>
                  <a:schemeClr val="tx1"/>
                </a:solidFill>
              </a:rPr>
              <a:t>Project OVERVIEW	</a:t>
            </a:r>
            <a:endParaRPr lang="en-US" sz="3600" dirty="0">
              <a:solidFill>
                <a:schemeClr val="tx1"/>
              </a:solidFill>
            </a:endParaRPr>
          </a:p>
        </p:txBody>
      </p:sp>
      <p:pic>
        <p:nvPicPr>
          <p:cNvPr id="7" name="Picture 6" descr="A red and white logo&#10;&#10;Description automatically generated">
            <a:extLst>
              <a:ext uri="{FF2B5EF4-FFF2-40B4-BE49-F238E27FC236}">
                <a16:creationId xmlns:a16="http://schemas.microsoft.com/office/drawing/2014/main" id="{04A3E69E-C47D-524F-A4AE-5D3671ADAF81}"/>
              </a:ext>
            </a:extLst>
          </p:cNvPr>
          <p:cNvPicPr>
            <a:picLocks noChangeAspect="1"/>
          </p:cNvPicPr>
          <p:nvPr/>
        </p:nvPicPr>
        <p:blipFill rotWithShape="1">
          <a:blip r:embed="rId8">
            <a:extLst>
              <a:ext uri="{28A0092B-C50C-407E-A947-70E740481C1C}">
                <a14:useLocalDpi xmlns:a14="http://schemas.microsoft.com/office/drawing/2010/main" val="0"/>
              </a:ext>
            </a:extLst>
          </a:blip>
          <a:srcRect t="27740" b="25854"/>
          <a:stretch/>
        </p:blipFill>
        <p:spPr>
          <a:xfrm>
            <a:off x="20" y="10"/>
            <a:ext cx="9143980" cy="4243361"/>
          </a:xfrm>
          <a:prstGeom prst="rect">
            <a:avLst/>
          </a:prstGeom>
        </p:spPr>
      </p:pic>
      <p:pic>
        <p:nvPicPr>
          <p:cNvPr id="4" name="Picture 3">
            <a:extLst>
              <a:ext uri="{FF2B5EF4-FFF2-40B4-BE49-F238E27FC236}">
                <a16:creationId xmlns:a16="http://schemas.microsoft.com/office/drawing/2014/main" id="{F2D4B9DE-D957-A860-1F1A-3AE062CA651E}"/>
              </a:ext>
            </a:extLst>
          </p:cNvPr>
          <p:cNvPicPr>
            <a:picLocks noChangeAspect="1"/>
          </p:cNvPicPr>
          <p:nvPr/>
        </p:nvPicPr>
        <p:blipFill>
          <a:blip r:embed="rId9"/>
          <a:stretch>
            <a:fillRect/>
          </a:stretch>
        </p:blipFill>
        <p:spPr>
          <a:xfrm>
            <a:off x="1114001" y="3580585"/>
            <a:ext cx="6820491" cy="2057578"/>
          </a:xfrm>
          <a:prstGeom prst="rect">
            <a:avLst/>
          </a:prstGeom>
          <a:ln w="57150">
            <a:solidFill>
              <a:schemeClr val="accent2"/>
            </a:solidFill>
          </a:ln>
        </p:spPr>
      </p:pic>
    </p:spTree>
    <p:extLst>
      <p:ext uri="{BB962C8B-B14F-4D97-AF65-F5344CB8AC3E}">
        <p14:creationId xmlns:p14="http://schemas.microsoft.com/office/powerpoint/2010/main" val="12787880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0" name="Oval 9">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1" name="Oval 10">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useBgFill="1">
        <p:nvSpPr>
          <p:cNvPr id="13" name="Rectangle 12">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7DD7DD-DF2E-CA6D-3D85-2591E716338B}"/>
              </a:ext>
            </a:extLst>
          </p:cNvPr>
          <p:cNvSpPr>
            <a:spLocks noGrp="1"/>
          </p:cNvSpPr>
          <p:nvPr>
            <p:ph type="title"/>
          </p:nvPr>
        </p:nvSpPr>
        <p:spPr>
          <a:xfrm>
            <a:off x="4913193" y="685800"/>
            <a:ext cx="3690014" cy="2021553"/>
          </a:xfrm>
        </p:spPr>
        <p:txBody>
          <a:bodyPr vert="horz" lIns="91440" tIns="45720" rIns="91440" bIns="45720" rtlCol="0" anchor="ctr">
            <a:normAutofit/>
          </a:bodyPr>
          <a:lstStyle/>
          <a:p>
            <a:r>
              <a:rPr lang="en-US" sz="3400" b="1">
                <a:solidFill>
                  <a:schemeClr val="tx1"/>
                </a:solidFill>
              </a:rPr>
              <a:t>Considerations and Future Features</a:t>
            </a:r>
            <a:br>
              <a:rPr lang="en-US" sz="3400">
                <a:solidFill>
                  <a:schemeClr val="tx1"/>
                </a:solidFill>
              </a:rPr>
            </a:br>
            <a:endParaRPr lang="en-US" sz="3400">
              <a:solidFill>
                <a:schemeClr val="tx1"/>
              </a:solidFill>
            </a:endParaRPr>
          </a:p>
        </p:txBody>
      </p:sp>
      <p:sp>
        <p:nvSpPr>
          <p:cNvPr id="15" name="Freeform: Shape 14">
            <a:extLst>
              <a:ext uri="{FF2B5EF4-FFF2-40B4-BE49-F238E27FC236}">
                <a16:creationId xmlns:a16="http://schemas.microsoft.com/office/drawing/2014/main" id="{9453FF84-60C1-4EA8-B49B-1B8C2D0C5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394613" cy="6857997"/>
          </a:xfrm>
          <a:custGeom>
            <a:avLst/>
            <a:gdLst>
              <a:gd name="connsiteX0" fmla="*/ 3198825 w 5859484"/>
              <a:gd name="connsiteY0" fmla="*/ 0 h 6857997"/>
              <a:gd name="connsiteX1" fmla="*/ 3962351 w 5859484"/>
              <a:gd name="connsiteY1" fmla="*/ 0 h 6857997"/>
              <a:gd name="connsiteX2" fmla="*/ 4129776 w 5859484"/>
              <a:gd name="connsiteY2" fmla="*/ 128761 h 6857997"/>
              <a:gd name="connsiteX3" fmla="*/ 5859484 w 5859484"/>
              <a:gd name="connsiteY3" fmla="*/ 3718209 h 6857997"/>
              <a:gd name="connsiteX4" fmla="*/ 4624700 w 5859484"/>
              <a:gd name="connsiteY4" fmla="*/ 6845880 h 6857997"/>
              <a:gd name="connsiteX5" fmla="*/ 4612896 w 5859484"/>
              <a:gd name="connsiteY5" fmla="*/ 6857997 h 6857997"/>
              <a:gd name="connsiteX6" fmla="*/ 4017658 w 5859484"/>
              <a:gd name="connsiteY6" fmla="*/ 6857997 h 6857997"/>
              <a:gd name="connsiteX7" fmla="*/ 4173230 w 5859484"/>
              <a:gd name="connsiteY7" fmla="*/ 6719623 h 6857997"/>
              <a:gd name="connsiteX8" fmla="*/ 5443583 w 5859484"/>
              <a:gd name="connsiteY8" fmla="*/ 3718209 h 6857997"/>
              <a:gd name="connsiteX9" fmla="*/ 3355352 w 5859484"/>
              <a:gd name="connsiteY9" fmla="*/ 88079 h 6857997"/>
              <a:gd name="connsiteX10" fmla="*/ 0 w 5859484"/>
              <a:gd name="connsiteY10" fmla="*/ 0 h 6857997"/>
              <a:gd name="connsiteX11" fmla="*/ 2941255 w 5859484"/>
              <a:gd name="connsiteY11" fmla="*/ 0 h 6857997"/>
              <a:gd name="connsiteX12" fmla="*/ 3117080 w 5859484"/>
              <a:gd name="connsiteY12" fmla="*/ 88129 h 6857997"/>
              <a:gd name="connsiteX13" fmla="*/ 5324754 w 5859484"/>
              <a:gd name="connsiteY13" fmla="*/ 3718209 h 6857997"/>
              <a:gd name="connsiteX14" fmla="*/ 4089206 w 5859484"/>
              <a:gd name="connsiteY14" fmla="*/ 6637392 h 6857997"/>
              <a:gd name="connsiteX15" fmla="*/ 3841183 w 5859484"/>
              <a:gd name="connsiteY15" fmla="*/ 6857997 h 6857997"/>
              <a:gd name="connsiteX16" fmla="*/ 0 w 5859484"/>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9484" h="6857997">
                <a:moveTo>
                  <a:pt x="3198825" y="0"/>
                </a:moveTo>
                <a:lnTo>
                  <a:pt x="3962351" y="0"/>
                </a:lnTo>
                <a:lnTo>
                  <a:pt x="4129776" y="128761"/>
                </a:lnTo>
                <a:cubicBezTo>
                  <a:pt x="5186152" y="981944"/>
                  <a:pt x="5859484" y="2273123"/>
                  <a:pt x="5859484" y="3718209"/>
                </a:cubicBezTo>
                <a:cubicBezTo>
                  <a:pt x="5859484" y="4922447"/>
                  <a:pt x="5391893" y="6019805"/>
                  <a:pt x="4624700" y="6845880"/>
                </a:cubicBezTo>
                <a:lnTo>
                  <a:pt x="4612896" y="6857997"/>
                </a:lnTo>
                <a:lnTo>
                  <a:pt x="4017658" y="6857997"/>
                </a:lnTo>
                <a:lnTo>
                  <a:pt x="4173230" y="6719623"/>
                </a:lnTo>
                <a:cubicBezTo>
                  <a:pt x="4958119" y="5951494"/>
                  <a:pt x="5443583" y="4890334"/>
                  <a:pt x="5443583" y="3718209"/>
                </a:cubicBezTo>
                <a:cubicBezTo>
                  <a:pt x="5443583" y="2179795"/>
                  <a:pt x="4607295" y="832535"/>
                  <a:pt x="3355352" y="88079"/>
                </a:cubicBezTo>
                <a:close/>
                <a:moveTo>
                  <a:pt x="0" y="0"/>
                </a:moveTo>
                <a:lnTo>
                  <a:pt x="2941255" y="0"/>
                </a:lnTo>
                <a:lnTo>
                  <a:pt x="3117080" y="88129"/>
                </a:lnTo>
                <a:cubicBezTo>
                  <a:pt x="4432070" y="787221"/>
                  <a:pt x="5324754" y="2150692"/>
                  <a:pt x="5324754" y="3718209"/>
                </a:cubicBezTo>
                <a:cubicBezTo>
                  <a:pt x="5324754" y="4858221"/>
                  <a:pt x="4852591" y="5890308"/>
                  <a:pt x="4089206" y="6637392"/>
                </a:cubicBezTo>
                <a:lnTo>
                  <a:pt x="3841183" y="6857997"/>
                </a:lnTo>
                <a:lnTo>
                  <a:pt x="0" y="685799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red and white logo&#10;&#10;Description automatically generated">
            <a:extLst>
              <a:ext uri="{FF2B5EF4-FFF2-40B4-BE49-F238E27FC236}">
                <a16:creationId xmlns:a16="http://schemas.microsoft.com/office/drawing/2014/main" id="{33A7A32B-3C87-618A-BCF9-9EAD96672101}"/>
              </a:ext>
            </a:extLst>
          </p:cNvPr>
          <p:cNvPicPr>
            <a:picLocks noChangeAspect="1"/>
          </p:cNvPicPr>
          <p:nvPr/>
        </p:nvPicPr>
        <p:blipFill rotWithShape="1">
          <a:blip r:embed="rId5">
            <a:extLst>
              <a:ext uri="{28A0092B-C50C-407E-A947-70E740481C1C}">
                <a14:useLocalDpi xmlns:a14="http://schemas.microsoft.com/office/drawing/2010/main" val="0"/>
              </a:ext>
            </a:extLst>
          </a:blip>
          <a:srcRect l="14568" r="18769"/>
          <a:stretch/>
        </p:blipFill>
        <p:spPr>
          <a:xfrm>
            <a:off x="20" y="2"/>
            <a:ext cx="4571752"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3" name="Content Placeholder 2">
            <a:extLst>
              <a:ext uri="{FF2B5EF4-FFF2-40B4-BE49-F238E27FC236}">
                <a16:creationId xmlns:a16="http://schemas.microsoft.com/office/drawing/2014/main" id="{7939ED87-C21D-CE8B-79D2-73AD620119A7}"/>
              </a:ext>
            </a:extLst>
          </p:cNvPr>
          <p:cNvSpPr>
            <a:spLocks noGrp="1"/>
          </p:cNvSpPr>
          <p:nvPr>
            <p:ph sz="half" idx="1"/>
          </p:nvPr>
        </p:nvSpPr>
        <p:spPr>
          <a:xfrm>
            <a:off x="4688689" y="2563680"/>
            <a:ext cx="3873552" cy="3809674"/>
          </a:xfrm>
        </p:spPr>
        <p:txBody>
          <a:bodyPr vert="horz" lIns="91440" tIns="45720" rIns="91440" bIns="45720" rtlCol="0">
            <a:normAutofit fontScale="70000" lnSpcReduction="20000"/>
          </a:bodyPr>
          <a:lstStyle/>
          <a:p>
            <a:r>
              <a:rPr lang="en-US" sz="2600" dirty="0"/>
              <a:t> DATE FILTERING</a:t>
            </a:r>
          </a:p>
          <a:p>
            <a:endParaRPr lang="en-US" sz="2600" dirty="0"/>
          </a:p>
          <a:p>
            <a:r>
              <a:rPr lang="en-US" sz="2600" dirty="0"/>
              <a:t>OUTLIER LISTs</a:t>
            </a:r>
          </a:p>
          <a:p>
            <a:endParaRPr lang="en-US" sz="2600" dirty="0"/>
          </a:p>
          <a:p>
            <a:r>
              <a:rPr lang="en-US" sz="2600" dirty="0"/>
              <a:t>CUSTOMER VIEWS </a:t>
            </a:r>
          </a:p>
          <a:p>
            <a:endParaRPr lang="en-US" sz="2600" dirty="0"/>
          </a:p>
          <a:p>
            <a:r>
              <a:rPr lang="en-US" sz="2600" dirty="0"/>
              <a:t>EMAILS</a:t>
            </a:r>
          </a:p>
          <a:p>
            <a:endParaRPr lang="en-US" sz="2600" dirty="0"/>
          </a:p>
          <a:p>
            <a:r>
              <a:rPr lang="en-US" sz="2600" dirty="0"/>
              <a:t>CSV DOWNLOAD</a:t>
            </a:r>
          </a:p>
          <a:p>
            <a:endParaRPr lang="en-US" sz="2600" dirty="0"/>
          </a:p>
          <a:p>
            <a:r>
              <a:rPr lang="en-US" sz="2600" dirty="0"/>
              <a:t>LOGINS PAGE</a:t>
            </a:r>
          </a:p>
          <a:p>
            <a:endParaRPr lang="en-US" sz="1800" dirty="0"/>
          </a:p>
        </p:txBody>
      </p:sp>
    </p:spTree>
    <p:extLst>
      <p:ext uri="{BB962C8B-B14F-4D97-AF65-F5344CB8AC3E}">
        <p14:creationId xmlns:p14="http://schemas.microsoft.com/office/powerpoint/2010/main" val="370281949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and white logo&#10;&#10;Description automatically generated">
            <a:extLst>
              <a:ext uri="{FF2B5EF4-FFF2-40B4-BE49-F238E27FC236}">
                <a16:creationId xmlns:a16="http://schemas.microsoft.com/office/drawing/2014/main" id="{80EEA7D1-3E6C-B931-BA90-E3475A8D7557}"/>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t="17743"/>
          <a:stretch/>
        </p:blipFill>
        <p:spPr>
          <a:xfrm>
            <a:off x="0" y="0"/>
            <a:ext cx="9144000" cy="6858000"/>
          </a:xfrm>
          <a:prstGeom prst="rect">
            <a:avLst/>
          </a:prstGeom>
        </p:spPr>
      </p:pic>
      <p:sp>
        <p:nvSpPr>
          <p:cNvPr id="2" name="Title 1">
            <a:extLst>
              <a:ext uri="{FF2B5EF4-FFF2-40B4-BE49-F238E27FC236}">
                <a16:creationId xmlns:a16="http://schemas.microsoft.com/office/drawing/2014/main" id="{237DD7DD-DF2E-CA6D-3D85-2591E716338B}"/>
              </a:ext>
            </a:extLst>
          </p:cNvPr>
          <p:cNvSpPr>
            <a:spLocks noGrp="1"/>
          </p:cNvSpPr>
          <p:nvPr>
            <p:ph type="title"/>
          </p:nvPr>
        </p:nvSpPr>
        <p:spPr/>
        <p:txBody>
          <a:bodyPr>
            <a:normAutofit/>
          </a:bodyPr>
          <a:lstStyle/>
          <a:p>
            <a:r>
              <a:rPr lang="en-US" sz="3600" b="1" dirty="0"/>
              <a:t>Questions</a:t>
            </a:r>
            <a:br>
              <a:rPr lang="en-US" sz="3600" dirty="0"/>
            </a:br>
            <a:endParaRPr lang="en-US" dirty="0"/>
          </a:p>
        </p:txBody>
      </p:sp>
      <p:sp>
        <p:nvSpPr>
          <p:cNvPr id="3" name="Content Placeholder 2">
            <a:extLst>
              <a:ext uri="{FF2B5EF4-FFF2-40B4-BE49-F238E27FC236}">
                <a16:creationId xmlns:a16="http://schemas.microsoft.com/office/drawing/2014/main" id="{7939ED87-C21D-CE8B-79D2-73AD620119A7}"/>
              </a:ext>
            </a:extLst>
          </p:cNvPr>
          <p:cNvSpPr>
            <a:spLocks noGrp="1"/>
          </p:cNvSpPr>
          <p:nvPr>
            <p:ph sz="half" idx="1"/>
          </p:nvPr>
        </p:nvSpPr>
        <p:spPr>
          <a:xfrm>
            <a:off x="685799" y="2194560"/>
            <a:ext cx="7772399" cy="3977640"/>
          </a:xfrm>
        </p:spPr>
        <p:txBody>
          <a:bodyPr>
            <a:normAutofit/>
          </a:bodyPr>
          <a:lstStyle/>
          <a:p>
            <a:endParaRPr lang="en-US" dirty="0"/>
          </a:p>
        </p:txBody>
      </p:sp>
    </p:spTree>
    <p:extLst>
      <p:ext uri="{BB962C8B-B14F-4D97-AF65-F5344CB8AC3E}">
        <p14:creationId xmlns:p14="http://schemas.microsoft.com/office/powerpoint/2010/main" val="1909055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TM03090434[[fn=Wood Type]]</Template>
  <TotalTime>18787</TotalTime>
  <Words>1441</Words>
  <Application>Microsoft Office PowerPoint</Application>
  <PresentationFormat>On-screen Show (4:3)</PresentationFormat>
  <Paragraphs>111</Paragraphs>
  <Slides>7</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-apple-system</vt:lpstr>
      <vt:lpstr>Aptos</vt:lpstr>
      <vt:lpstr>Arial</vt:lpstr>
      <vt:lpstr>Calibri</vt:lpstr>
      <vt:lpstr>Rockwell</vt:lpstr>
      <vt:lpstr>Rockwell Condensed</vt:lpstr>
      <vt:lpstr>Rockwell Extra Bold</vt:lpstr>
      <vt:lpstr>Slack-Lato</vt:lpstr>
      <vt:lpstr>Wingdings</vt:lpstr>
      <vt:lpstr>Wood Type</vt:lpstr>
      <vt:lpstr>QUALITY : TOOLS FOR SUCCESS  </vt:lpstr>
      <vt:lpstr>Quality : TooLs for success </vt:lpstr>
      <vt:lpstr>Generic Butcher – An Introduction </vt:lpstr>
      <vt:lpstr>Product Demo – the GBC Solution</vt:lpstr>
      <vt:lpstr>Project OVERVIEW </vt:lpstr>
      <vt:lpstr>Considerations and Future Features </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Cheben</dc:creator>
  <cp:lastModifiedBy>Caite Greenwood</cp:lastModifiedBy>
  <cp:revision>245</cp:revision>
  <cp:lastPrinted>2020-09-29T20:32:50Z</cp:lastPrinted>
  <dcterms:created xsi:type="dcterms:W3CDTF">2020-06-15T18:23:41Z</dcterms:created>
  <dcterms:modified xsi:type="dcterms:W3CDTF">2024-07-23T18:38:48Z</dcterms:modified>
</cp:coreProperties>
</file>