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AD3BF7-A9B5-4F3F-A693-DD61E1E22A26}" type="datetimeFigureOut">
              <a:rPr lang="es-CO"/>
              <a:pPr>
                <a:defRPr/>
              </a:pPr>
              <a:t>27/12/2015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CO" noProof="0" smtClean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503FD37-5C43-4F1F-BF42-9BED1439B920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605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CuadroTexto"/>
          <p:cNvSpPr txBox="1">
            <a:spLocks noChangeArrowheads="1"/>
          </p:cNvSpPr>
          <p:nvPr userDrawn="1"/>
        </p:nvSpPr>
        <p:spPr bwMode="auto">
          <a:xfrm>
            <a:off x="1804988" y="3851275"/>
            <a:ext cx="966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CO" altLang="es-CO"/>
              <a:t>Asesor:</a:t>
            </a:r>
          </a:p>
        </p:txBody>
      </p:sp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971600" y="1700809"/>
            <a:ext cx="7920880" cy="1152127"/>
          </a:xfrm>
        </p:spPr>
        <p:txBody>
          <a:bodyPr/>
          <a:lstStyle>
            <a:lvl1pPr algn="ctr">
              <a:defRPr sz="3200">
                <a:latin typeface="Tekton Pro Cond" pitchFamily="34" charset="0"/>
              </a:defRPr>
            </a:lvl1pPr>
          </a:lstStyle>
          <a:p>
            <a:r>
              <a:rPr lang="es-ES" dirty="0" smtClean="0"/>
              <a:t>TITULO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971600" y="2924944"/>
            <a:ext cx="7920880" cy="3600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ekton Pro Con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AUTOR</a:t>
            </a:r>
            <a:endParaRPr lang="es-CO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2915816" y="3852079"/>
            <a:ext cx="4392488" cy="36900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ekton Pro Cond" pitchFamily="34" charset="0"/>
              </a:defRPr>
            </a:lvl1pPr>
          </a:lstStyle>
          <a:p>
            <a:pPr lvl="0"/>
            <a:r>
              <a:rPr lang="es-ES" dirty="0" smtClean="0"/>
              <a:t>Nombre del Asesor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971550" y="4437062"/>
            <a:ext cx="7921625" cy="1944265"/>
          </a:xfrm>
          <a:ln w="25400"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0" indent="0">
              <a:buNone/>
              <a:defRPr sz="2400" baseline="0">
                <a:latin typeface="Tekton Pro Cond" pitchFamily="34" charset="0"/>
              </a:defRPr>
            </a:lvl1pPr>
          </a:lstStyle>
          <a:p>
            <a:pPr lvl="0"/>
            <a:r>
              <a:rPr lang="es-ES" dirty="0" smtClean="0"/>
              <a:t>Descripción/Objeto del Proyecto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3284984"/>
            <a:ext cx="7921625" cy="36036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50000"/>
                    <a:lumOff val="50000"/>
                  </a:schemeClr>
                </a:solidFill>
                <a:latin typeface="Tekton Pro Cond" pitchFamily="34" charset="0"/>
              </a:defRPr>
            </a:lvl1pPr>
            <a:lvl5pPr marL="1828800" indent="0">
              <a:buNone/>
              <a:defRPr baseline="0">
                <a:latin typeface="Tekton Pro Cond" pitchFamily="34" charset="0"/>
              </a:defRPr>
            </a:lvl5pPr>
          </a:lstStyle>
          <a:p>
            <a:pPr lvl="0"/>
            <a:r>
              <a:rPr lang="es-ES" dirty="0" smtClean="0"/>
              <a:t>PROGRAMA DE ESTUDIO (NIVEL DE AVANCE)</a:t>
            </a:r>
          </a:p>
        </p:txBody>
      </p:sp>
    </p:spTree>
    <p:extLst>
      <p:ext uri="{BB962C8B-B14F-4D97-AF65-F5344CB8AC3E}">
        <p14:creationId xmlns:p14="http://schemas.microsoft.com/office/powerpoint/2010/main" val="151836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 userDrawn="1"/>
        </p:nvSpPr>
        <p:spPr>
          <a:xfrm rot="16200000">
            <a:off x="-1181526" y="3292098"/>
            <a:ext cx="302230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CONTEXTO</a:t>
            </a:r>
          </a:p>
        </p:txBody>
      </p:sp>
      <p:sp>
        <p:nvSpPr>
          <p:cNvPr id="7" name="6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4572000" y="1268413"/>
            <a:ext cx="4321175" cy="5040312"/>
          </a:xfrm>
        </p:spPr>
        <p:txBody>
          <a:bodyPr/>
          <a:lstStyle/>
          <a:p>
            <a:pPr lvl="0"/>
            <a:endParaRPr lang="es-CO" noProof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844675"/>
            <a:ext cx="3384550" cy="2736850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s-ES" dirty="0" smtClean="0"/>
              <a:t>MARCO/OBJETIVOS</a:t>
            </a:r>
          </a:p>
        </p:txBody>
      </p:sp>
      <p:sp>
        <p:nvSpPr>
          <p:cNvPr id="11" name="10 Marcador de tabla"/>
          <p:cNvSpPr>
            <a:spLocks noGrp="1"/>
          </p:cNvSpPr>
          <p:nvPr>
            <p:ph type="tbl" sz="quarter" idx="13"/>
          </p:nvPr>
        </p:nvSpPr>
        <p:spPr>
          <a:xfrm>
            <a:off x="971550" y="4797425"/>
            <a:ext cx="3384550" cy="1584325"/>
          </a:xfrm>
        </p:spPr>
        <p:txBody>
          <a:bodyPr/>
          <a:lstStyle/>
          <a:p>
            <a:pPr lvl="0"/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383642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ARRO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 userDrawn="1"/>
        </p:nvSpPr>
        <p:spPr>
          <a:xfrm rot="16200000">
            <a:off x="-1514788" y="3292098"/>
            <a:ext cx="36888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7" name="6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4572000" y="1268413"/>
            <a:ext cx="4321175" cy="2448619"/>
          </a:xfrm>
        </p:spPr>
        <p:txBody>
          <a:bodyPr/>
          <a:lstStyle/>
          <a:p>
            <a:pPr lvl="0"/>
            <a:endParaRPr lang="es-CO" noProof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971550" y="1844675"/>
            <a:ext cx="3384550" cy="1872357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s-ES" dirty="0" smtClean="0"/>
              <a:t>METODOS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0" y="4005064"/>
            <a:ext cx="3384550" cy="2303661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s-ES" dirty="0" smtClean="0"/>
              <a:t>HERRAMIENTAS</a:t>
            </a:r>
          </a:p>
        </p:txBody>
      </p:sp>
      <p:sp>
        <p:nvSpPr>
          <p:cNvPr id="8" name="7 Marcador de posición de imagen"/>
          <p:cNvSpPr>
            <a:spLocks noGrp="1"/>
          </p:cNvSpPr>
          <p:nvPr>
            <p:ph type="pic" sz="quarter" idx="14"/>
          </p:nvPr>
        </p:nvSpPr>
        <p:spPr>
          <a:xfrm>
            <a:off x="4572000" y="4005263"/>
            <a:ext cx="4321175" cy="2303462"/>
          </a:xfrm>
        </p:spPr>
        <p:txBody>
          <a:bodyPr/>
          <a:lstStyle/>
          <a:p>
            <a:pPr lvl="0"/>
            <a:endParaRPr lang="es-CO" noProof="0"/>
          </a:p>
        </p:txBody>
      </p:sp>
    </p:spTree>
    <p:extLst>
      <p:ext uri="{BB962C8B-B14F-4D97-AF65-F5344CB8AC3E}">
        <p14:creationId xmlns:p14="http://schemas.microsoft.com/office/powerpoint/2010/main" val="141860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>
          <a:xfrm rot="16200000">
            <a:off x="-1461473" y="3292098"/>
            <a:ext cx="358219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RESULTADOS</a:t>
            </a:r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867153"/>
            <a:ext cx="7920930" cy="1152277"/>
          </a:xfr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s-ES" dirty="0" smtClean="0"/>
              <a:t>RESULTADOS PRINCIPALES / CONCLUSIONES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971550" y="5581752"/>
            <a:ext cx="7920930" cy="87158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s-ES" dirty="0" smtClean="0"/>
              <a:t>PERSPECTIVAS</a:t>
            </a:r>
          </a:p>
        </p:txBody>
      </p:sp>
      <p:sp>
        <p:nvSpPr>
          <p:cNvPr id="8" name="7 Marcador de posición de imagen"/>
          <p:cNvSpPr>
            <a:spLocks noGrp="1"/>
          </p:cNvSpPr>
          <p:nvPr>
            <p:ph type="pic" sz="quarter" idx="14"/>
          </p:nvPr>
        </p:nvSpPr>
        <p:spPr>
          <a:xfrm>
            <a:off x="971600" y="3133679"/>
            <a:ext cx="3672408" cy="2303462"/>
          </a:xfrm>
        </p:spPr>
        <p:txBody>
          <a:bodyPr/>
          <a:lstStyle/>
          <a:p>
            <a:pPr lvl="0"/>
            <a:endParaRPr lang="es-CO" noProof="0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5"/>
          </p:nvPr>
        </p:nvSpPr>
        <p:spPr>
          <a:xfrm>
            <a:off x="4859338" y="3141663"/>
            <a:ext cx="4033837" cy="2295525"/>
          </a:xfrm>
        </p:spPr>
        <p:txBody>
          <a:bodyPr/>
          <a:lstStyle/>
          <a:p>
            <a:pPr lvl="0"/>
            <a:endParaRPr lang="es-CO" noProof="0"/>
          </a:p>
        </p:txBody>
      </p:sp>
    </p:spTree>
    <p:extLst>
      <p:ext uri="{BB962C8B-B14F-4D97-AF65-F5344CB8AC3E}">
        <p14:creationId xmlns:p14="http://schemas.microsoft.com/office/powerpoint/2010/main" val="84803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1071563" y="1785938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smtClean="0"/>
              <a:t>Haga clic para modificar el estilo de título del patrón</a:t>
            </a:r>
            <a:endParaRPr lang="es-CO" alt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1071563" y="2500313"/>
            <a:ext cx="78581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smtClean="0"/>
              <a:t>Haga clic para modificar el estilo de texto del patrón</a:t>
            </a:r>
          </a:p>
          <a:p>
            <a:pPr lvl="1"/>
            <a:r>
              <a:rPr lang="es-ES" altLang="es-CO" smtClean="0"/>
              <a:t>Segundo nivel</a:t>
            </a:r>
          </a:p>
          <a:p>
            <a:pPr lvl="2"/>
            <a:r>
              <a:rPr lang="es-ES" altLang="es-CO" smtClean="0"/>
              <a:t>Tercer nivel</a:t>
            </a:r>
          </a:p>
          <a:p>
            <a:pPr lvl="3"/>
            <a:r>
              <a:rPr lang="es-ES" altLang="es-CO" smtClean="0"/>
              <a:t>Cuarto nivel</a:t>
            </a:r>
          </a:p>
          <a:p>
            <a:pPr lvl="4"/>
            <a:r>
              <a:rPr lang="es-ES" altLang="es-CO" smtClean="0"/>
              <a:t>Quinto nivel</a:t>
            </a:r>
            <a:endParaRPr lang="es-CO" altLang="es-CO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>
          <a:xfrm>
            <a:off x="971550" y="1591468"/>
            <a:ext cx="7921625" cy="1152525"/>
          </a:xfrm>
        </p:spPr>
        <p:txBody>
          <a:bodyPr/>
          <a:lstStyle/>
          <a:p>
            <a:r>
              <a:rPr lang="es-CO" dirty="0"/>
              <a:t>Diseño y fabricación de una </a:t>
            </a:r>
            <a:r>
              <a:rPr lang="es-CO" dirty="0" err="1"/>
              <a:t>Board</a:t>
            </a:r>
            <a:r>
              <a:rPr lang="es-CO" dirty="0"/>
              <a:t> basada en FPGA para la navegación </a:t>
            </a:r>
            <a:r>
              <a:rPr lang="es-CO" dirty="0" smtClean="0"/>
              <a:t>de </a:t>
            </a:r>
            <a:r>
              <a:rPr lang="es-CO" dirty="0" err="1"/>
              <a:t>cuadricópteros</a:t>
            </a:r>
            <a:r>
              <a:rPr lang="es-CO" dirty="0"/>
              <a:t> usando </a:t>
            </a:r>
            <a:r>
              <a:rPr lang="es-CO" dirty="0" err="1" smtClean="0"/>
              <a:t>HiLeS</a:t>
            </a:r>
            <a:r>
              <a:rPr lang="es-CO" dirty="0" smtClean="0"/>
              <a:t> RCP.</a:t>
            </a:r>
            <a:endParaRPr lang="es-CO" altLang="es-CO" dirty="0" smtClean="0">
              <a:cs typeface="Arial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550" y="2924175"/>
            <a:ext cx="7921625" cy="360363"/>
          </a:xfrm>
        </p:spPr>
        <p:txBody>
          <a:bodyPr/>
          <a:lstStyle/>
          <a:p>
            <a:pPr>
              <a:defRPr/>
            </a:pPr>
            <a:r>
              <a:rPr lang="es-CO" dirty="0" smtClean="0"/>
              <a:t>Camilo Andrés Domínguez Bonilla</a:t>
            </a:r>
            <a:endParaRPr lang="es-CO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2916238" y="3852863"/>
            <a:ext cx="4392612" cy="368300"/>
          </a:xfrm>
        </p:spPr>
        <p:txBody>
          <a:bodyPr/>
          <a:lstStyle/>
          <a:p>
            <a:pPr>
              <a:defRPr/>
            </a:pPr>
            <a:r>
              <a:rPr lang="es-CO" dirty="0" smtClean="0"/>
              <a:t>Jose Fernando Jiménez Vargas</a:t>
            </a:r>
            <a:endParaRPr lang="es-CO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>
          <a:xfrm>
            <a:off x="971550" y="4437063"/>
            <a:ext cx="7921625" cy="1944687"/>
          </a:xfrm>
        </p:spPr>
        <p:txBody>
          <a:bodyPr/>
          <a:lstStyle/>
          <a:p>
            <a:pPr algn="ctr">
              <a:defRPr/>
            </a:pPr>
            <a:endParaRPr lang="es-CO" dirty="0" smtClean="0"/>
          </a:p>
          <a:p>
            <a:pPr algn="ctr">
              <a:defRPr/>
            </a:pPr>
            <a:r>
              <a:rPr lang="es-CO" dirty="0" smtClean="0"/>
              <a:t>Diseñar </a:t>
            </a:r>
            <a:r>
              <a:rPr lang="es-CO" dirty="0"/>
              <a:t>y fabricar una </a:t>
            </a:r>
            <a:r>
              <a:rPr lang="es-CO" dirty="0" err="1"/>
              <a:t>Board</a:t>
            </a:r>
            <a:r>
              <a:rPr lang="es-CO" dirty="0"/>
              <a:t> basada en FPGA para la implementación de </a:t>
            </a:r>
            <a:r>
              <a:rPr lang="es-CO" dirty="0" smtClean="0"/>
              <a:t>controles </a:t>
            </a:r>
            <a:r>
              <a:rPr lang="es-CO" dirty="0"/>
              <a:t>de vuelo </a:t>
            </a:r>
            <a:r>
              <a:rPr lang="es-CO" dirty="0" smtClean="0"/>
              <a:t>de </a:t>
            </a:r>
            <a:r>
              <a:rPr lang="es-CO" dirty="0" err="1" smtClean="0"/>
              <a:t>cuadricópteros</a:t>
            </a:r>
            <a:r>
              <a:rPr lang="es-CO" dirty="0"/>
              <a:t>, usando la metodología </a:t>
            </a:r>
            <a:r>
              <a:rPr lang="es-CO" dirty="0" err="1"/>
              <a:t>HiLeS</a:t>
            </a:r>
            <a:r>
              <a:rPr lang="es-CO" dirty="0"/>
              <a:t> RCP como herramienta de </a:t>
            </a:r>
            <a:r>
              <a:rPr lang="es-CO" dirty="0" smtClean="0"/>
              <a:t>diseño.</a:t>
            </a:r>
            <a:endParaRPr lang="es-CO" dirty="0"/>
          </a:p>
          <a:p>
            <a:pPr>
              <a:defRPr/>
            </a:pPr>
            <a:endParaRPr lang="es-CO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2"/>
          </p:nvPr>
        </p:nvSpPr>
        <p:spPr>
          <a:xfrm>
            <a:off x="971550" y="3284538"/>
            <a:ext cx="7921625" cy="360362"/>
          </a:xfrm>
        </p:spPr>
        <p:txBody>
          <a:bodyPr/>
          <a:lstStyle/>
          <a:p>
            <a:pPr>
              <a:defRPr/>
            </a:pPr>
            <a:r>
              <a:rPr lang="es-CO" dirty="0" smtClean="0"/>
              <a:t>Maestría en Ingeniería Electrónica y de Computadores (Tesis II)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1062945" y="1340768"/>
            <a:ext cx="3384550" cy="3960589"/>
          </a:xfrm>
        </p:spPr>
        <p:txBody>
          <a:bodyPr/>
          <a:lstStyle/>
          <a:p>
            <a:endParaRPr lang="es-CO" altLang="es-CO" dirty="0" smtClean="0">
              <a:latin typeface="Arial" charset="0"/>
              <a:cs typeface="Arial" charset="0"/>
            </a:endParaRPr>
          </a:p>
          <a:p>
            <a:r>
              <a:rPr lang="es-CO" altLang="es-CO" dirty="0" smtClean="0">
                <a:latin typeface="Arial" charset="0"/>
                <a:cs typeface="Arial" charset="0"/>
              </a:rPr>
              <a:t>Aprovechar las ventajas que ofrecen las FPGA: Alta velocidad de procesamiento, sistemas digitales integrados soporte para una amplia variedad de protocolos.</a:t>
            </a:r>
          </a:p>
          <a:p>
            <a:endParaRPr lang="es-CO" altLang="es-CO" dirty="0">
              <a:latin typeface="Arial" charset="0"/>
              <a:cs typeface="Arial" charset="0"/>
            </a:endParaRPr>
          </a:p>
          <a:p>
            <a:r>
              <a:rPr lang="es-CO" altLang="es-CO" dirty="0" smtClean="0">
                <a:latin typeface="Arial" charset="0"/>
                <a:cs typeface="Arial" charset="0"/>
              </a:rPr>
              <a:t>Otras importantes:</a:t>
            </a:r>
          </a:p>
          <a:p>
            <a:r>
              <a:rPr lang="es-CO" altLang="es-CO" dirty="0" smtClean="0">
                <a:latin typeface="Arial" charset="0"/>
                <a:cs typeface="Arial" charset="0"/>
              </a:rPr>
              <a:t>      Paralelismo</a:t>
            </a:r>
          </a:p>
          <a:p>
            <a:r>
              <a:rPr lang="es-CO" altLang="es-CO" dirty="0" smtClean="0">
                <a:latin typeface="Arial" charset="0"/>
                <a:cs typeface="Arial" charset="0"/>
              </a:rPr>
              <a:t>      Reconfiguración dinámica </a:t>
            </a:r>
            <a:endParaRPr lang="es-CO" altLang="es-CO" dirty="0">
              <a:latin typeface="Arial" charset="0"/>
              <a:cs typeface="Arial" charset="0"/>
            </a:endParaRPr>
          </a:p>
          <a:p>
            <a:endParaRPr lang="es-CO" altLang="es-CO" dirty="0" smtClean="0">
              <a:latin typeface="Arial" charset="0"/>
              <a:cs typeface="Arial" charset="0"/>
            </a:endParaRPr>
          </a:p>
          <a:p>
            <a:r>
              <a:rPr lang="es-CO" altLang="es-CO" dirty="0" smtClean="0">
                <a:latin typeface="Arial" charset="0"/>
                <a:cs typeface="Arial" charset="0"/>
              </a:rPr>
              <a:t>Proveer una herramienta para la implementación de controles de vuelo de </a:t>
            </a:r>
            <a:r>
              <a:rPr lang="es-CO" altLang="es-CO" dirty="0" err="1" smtClean="0">
                <a:latin typeface="Arial" charset="0"/>
                <a:cs typeface="Arial" charset="0"/>
              </a:rPr>
              <a:t>cuadricópteros</a:t>
            </a:r>
            <a:r>
              <a:rPr lang="es-CO" altLang="es-CO" dirty="0" smtClean="0">
                <a:latin typeface="Arial" charset="0"/>
                <a:cs typeface="Arial" charset="0"/>
              </a:rPr>
              <a:t>.</a:t>
            </a:r>
          </a:p>
          <a:p>
            <a:endParaRPr lang="es-CO" altLang="es-CO" dirty="0">
              <a:latin typeface="Arial" charset="0"/>
              <a:cs typeface="Arial" charset="0"/>
            </a:endParaRPr>
          </a:p>
          <a:p>
            <a:endParaRPr lang="es-CO" altLang="es-CO" dirty="0">
              <a:latin typeface="Arial" charset="0"/>
              <a:cs typeface="Arial" charset="0"/>
            </a:endParaRPr>
          </a:p>
          <a:p>
            <a:endParaRPr lang="es-CO" altLang="es-CO" dirty="0" smtClean="0">
              <a:latin typeface="Arial" charset="0"/>
              <a:cs typeface="Arial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5" y="980728"/>
            <a:ext cx="4040378" cy="388843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0" t="50000" r="57825" b="20064"/>
          <a:stretch/>
        </p:blipFill>
        <p:spPr>
          <a:xfrm rot="20311172">
            <a:off x="4920018" y="5123957"/>
            <a:ext cx="1656184" cy="139468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401" r="1468" b="13250"/>
          <a:stretch/>
        </p:blipFill>
        <p:spPr>
          <a:xfrm rot="16200000">
            <a:off x="7189531" y="5023464"/>
            <a:ext cx="1257149" cy="1595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052736"/>
            <a:ext cx="5369401" cy="2952328"/>
          </a:xfrm>
          <a:prstGeom prst="rect">
            <a:avLst/>
          </a:prstGeom>
        </p:spPr>
      </p:pic>
      <p:sp>
        <p:nvSpPr>
          <p:cNvPr id="8195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971550" y="1772816"/>
            <a:ext cx="2952378" cy="4565482"/>
          </a:xfrm>
        </p:spPr>
        <p:txBody>
          <a:bodyPr/>
          <a:lstStyle/>
          <a:p>
            <a:r>
              <a:rPr lang="es-ES" dirty="0"/>
              <a:t>La validación del controlador por medio </a:t>
            </a:r>
            <a:r>
              <a:rPr lang="es-ES" dirty="0" err="1"/>
              <a:t>HiLeS</a:t>
            </a:r>
            <a:r>
              <a:rPr lang="es-ES" dirty="0"/>
              <a:t> </a:t>
            </a:r>
            <a:r>
              <a:rPr lang="es-ES" dirty="0" smtClean="0"/>
              <a:t>RCP. </a:t>
            </a:r>
          </a:p>
          <a:p>
            <a:endParaRPr lang="es-ES" dirty="0" smtClean="0"/>
          </a:p>
          <a:p>
            <a:r>
              <a:rPr lang="es-ES" dirty="0" smtClean="0"/>
              <a:t>El </a:t>
            </a:r>
            <a:r>
              <a:rPr lang="es-ES" dirty="0"/>
              <a:t>uso del perfil </a:t>
            </a:r>
            <a:r>
              <a:rPr lang="es-ES" dirty="0" err="1"/>
              <a:t>SysML</a:t>
            </a:r>
            <a:r>
              <a:rPr lang="es-ES" dirty="0"/>
              <a:t> para el </a:t>
            </a:r>
            <a:r>
              <a:rPr lang="es-ES" dirty="0" smtClean="0"/>
              <a:t>modelamiento</a:t>
            </a:r>
          </a:p>
          <a:p>
            <a:r>
              <a:rPr lang="es-ES" dirty="0" smtClean="0"/>
              <a:t>del sistema</a:t>
            </a:r>
          </a:p>
          <a:p>
            <a:endParaRPr lang="es-ES" dirty="0" smtClean="0"/>
          </a:p>
          <a:p>
            <a:r>
              <a:rPr lang="es-ES" dirty="0" smtClean="0"/>
              <a:t>Representación de ejecución proceso por redes de Petri</a:t>
            </a:r>
          </a:p>
          <a:p>
            <a:endParaRPr lang="es-ES" dirty="0" smtClean="0"/>
          </a:p>
          <a:p>
            <a:r>
              <a:rPr lang="es-ES" dirty="0" smtClean="0"/>
              <a:t>Construcción de </a:t>
            </a:r>
            <a:r>
              <a:rPr lang="es-ES" dirty="0"/>
              <a:t>prototipos </a:t>
            </a:r>
            <a:r>
              <a:rPr lang="es-ES" dirty="0" smtClean="0"/>
              <a:t>en </a:t>
            </a:r>
            <a:r>
              <a:rPr lang="es-ES" dirty="0"/>
              <a:t>VHDL-AMS</a:t>
            </a:r>
            <a:r>
              <a:rPr lang="es-ES" dirty="0" smtClean="0"/>
              <a:t>.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440586"/>
            <a:ext cx="4505305" cy="18977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338" y="1210246"/>
            <a:ext cx="4578836" cy="5242942"/>
          </a:xfrm>
          <a:prstGeom prst="rect">
            <a:avLst/>
          </a:prstGeom>
        </p:spPr>
      </p:pic>
      <p:sp>
        <p:nvSpPr>
          <p:cNvPr id="9219" name="2 Marcador de texto"/>
          <p:cNvSpPr>
            <a:spLocks noGrp="1"/>
          </p:cNvSpPr>
          <p:nvPr>
            <p:ph type="body" sz="quarter" idx="13"/>
          </p:nvPr>
        </p:nvSpPr>
        <p:spPr>
          <a:xfrm>
            <a:off x="899592" y="2060848"/>
            <a:ext cx="3096394" cy="2232248"/>
          </a:xfrm>
        </p:spPr>
        <p:txBody>
          <a:bodyPr/>
          <a:lstStyle/>
          <a:p>
            <a:r>
              <a:rPr lang="es-CO" altLang="es-CO" dirty="0" smtClean="0">
                <a:latin typeface="Arial" charset="0"/>
                <a:cs typeface="Arial" charset="0"/>
              </a:rPr>
              <a:t>Desarrollo de un ambiente de desarrollo integrado (IDE - </a:t>
            </a:r>
            <a:r>
              <a:rPr lang="es-CO" altLang="es-CO" i="1" dirty="0" err="1" smtClean="0">
                <a:latin typeface="Arial" charset="0"/>
                <a:cs typeface="Arial" charset="0"/>
              </a:rPr>
              <a:t>Integrated</a:t>
            </a:r>
            <a:r>
              <a:rPr lang="es-CO" altLang="es-CO" i="1" dirty="0" smtClean="0">
                <a:latin typeface="Arial" charset="0"/>
                <a:cs typeface="Arial" charset="0"/>
              </a:rPr>
              <a:t> </a:t>
            </a:r>
            <a:r>
              <a:rPr lang="es-CO" altLang="es-CO" i="1" dirty="0" err="1" smtClean="0">
                <a:latin typeface="Arial" charset="0"/>
                <a:cs typeface="Arial" charset="0"/>
              </a:rPr>
              <a:t>Development</a:t>
            </a:r>
            <a:r>
              <a:rPr lang="es-CO" altLang="es-CO" i="1" dirty="0" smtClean="0">
                <a:latin typeface="Arial" charset="0"/>
                <a:cs typeface="Arial" charset="0"/>
              </a:rPr>
              <a:t> </a:t>
            </a:r>
            <a:r>
              <a:rPr lang="es-CO" altLang="es-CO" i="1" dirty="0" err="1" smtClean="0">
                <a:latin typeface="Arial" charset="0"/>
                <a:cs typeface="Arial" charset="0"/>
              </a:rPr>
              <a:t>Enviroment</a:t>
            </a:r>
            <a:r>
              <a:rPr lang="es-CO" altLang="es-CO" i="1" dirty="0" smtClean="0">
                <a:latin typeface="Arial" charset="0"/>
                <a:cs typeface="Arial" charset="0"/>
              </a:rPr>
              <a:t>) </a:t>
            </a:r>
            <a:r>
              <a:rPr lang="es-CO" altLang="es-CO" dirty="0" smtClean="0">
                <a:latin typeface="Arial" charset="0"/>
                <a:cs typeface="Arial" charset="0"/>
              </a:rPr>
              <a:t>para controladores de vuelo.</a:t>
            </a:r>
          </a:p>
          <a:p>
            <a:endParaRPr lang="es-CO" altLang="es-CO" dirty="0" smtClean="0">
              <a:latin typeface="Arial" charset="0"/>
              <a:cs typeface="Arial" charset="0"/>
            </a:endParaRPr>
          </a:p>
          <a:p>
            <a:r>
              <a:rPr lang="es-CO" altLang="es-CO" dirty="0" smtClean="0">
                <a:latin typeface="Arial" charset="0"/>
                <a:cs typeface="Arial" charset="0"/>
              </a:rPr>
              <a:t>Configuración de línea de producto (PLC-</a:t>
            </a:r>
            <a:r>
              <a:rPr lang="es-CO" altLang="es-CO" i="1" dirty="0" err="1" smtClean="0">
                <a:latin typeface="Arial" charset="0"/>
                <a:cs typeface="Arial" charset="0"/>
              </a:rPr>
              <a:t>Product</a:t>
            </a:r>
            <a:r>
              <a:rPr lang="es-CO" altLang="es-CO" i="1" dirty="0" smtClean="0">
                <a:latin typeface="Arial" charset="0"/>
                <a:cs typeface="Arial" charset="0"/>
              </a:rPr>
              <a:t> Line </a:t>
            </a:r>
            <a:r>
              <a:rPr lang="es-CO" altLang="es-CO" i="1" dirty="0" err="1" smtClean="0">
                <a:latin typeface="Arial" charset="0"/>
                <a:cs typeface="Arial" charset="0"/>
              </a:rPr>
              <a:t>Configuration</a:t>
            </a:r>
            <a:r>
              <a:rPr lang="es-CO" altLang="es-CO" i="1" dirty="0" smtClean="0">
                <a:latin typeface="Arial" charset="0"/>
                <a:cs typeface="Arial" charset="0"/>
              </a:rPr>
              <a:t> )</a:t>
            </a:r>
          </a:p>
          <a:p>
            <a:endParaRPr lang="es-CO" altLang="es-CO" dirty="0">
              <a:latin typeface="Arial" charset="0"/>
              <a:cs typeface="Arial" charset="0"/>
            </a:endParaRPr>
          </a:p>
          <a:p>
            <a:r>
              <a:rPr lang="es-CO" altLang="es-CO" dirty="0" smtClean="0">
                <a:latin typeface="Arial" charset="0"/>
                <a:cs typeface="Arial" charset="0"/>
              </a:rPr>
              <a:t>Generar </a:t>
            </a:r>
            <a:r>
              <a:rPr lang="es-CO" altLang="es-CO" dirty="0">
                <a:latin typeface="Arial" charset="0"/>
                <a:cs typeface="Arial" charset="0"/>
              </a:rPr>
              <a:t>el desarrollo de propiedad intelectual (IP).</a:t>
            </a:r>
          </a:p>
          <a:p>
            <a:endParaRPr lang="es-CO" altLang="es-CO" dirty="0" smtClean="0">
              <a:latin typeface="Arial" charset="0"/>
              <a:cs typeface="Ari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358477"/>
            <a:ext cx="1806985" cy="14808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181</Words>
  <Application>Microsoft Office PowerPoint</Application>
  <PresentationFormat>Presentación en pantalla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Tekton Pro Cond</vt:lpstr>
      <vt:lpstr>Tema de Office</vt:lpstr>
      <vt:lpstr>Diseño y fabricación de una Board basada en FPGA para la navegación de cuadricópteros usando HiLeS RCP.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Jorge Luis</cp:lastModifiedBy>
  <cp:revision>18</cp:revision>
  <dcterms:created xsi:type="dcterms:W3CDTF">2008-03-12T20:06:52Z</dcterms:created>
  <dcterms:modified xsi:type="dcterms:W3CDTF">2015-12-27T20:07:33Z</dcterms:modified>
</cp:coreProperties>
</file>