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Malgun Gothic" panose="020B0503020000020004" pitchFamily="50" charset="-127"/>
      <p:regular r:id="rId53"/>
      <p:bold r:id="rId54"/>
    </p:embeddedFont>
    <p:embeddedFont>
      <p:font typeface="Malgun Gothic" panose="020B0503020000020004" pitchFamily="50" charset="-127"/>
      <p:regular r:id="rId53"/>
      <p:bold r:id="rId54"/>
    </p:embeddedFont>
    <p:embeddedFont>
      <p:font typeface="Helvetica Neue" panose="020B0600000101010101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94AA24-D3E0-472B-89C8-7471196D44D0}">
  <a:tblStyle styleId="{0B94AA24-D3E0-472B-89C8-7471196D44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56F001-798E-44C1-AF57-544BEF1669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29D948-E36F-4D45-B1EC-5746B4BCC356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 b="off" i="off"/>
      <a:tcStyle>
        <a:tcBdr/>
        <a:fill>
          <a:solidFill>
            <a:srgbClr val="D4E2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E2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B5032A5-B79D-4B38-BC63-1D26934D34D3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12e19bea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*****사용자가 0을 입력했을 때만 상위메뉴로 바로 이동하고, 그렇지 않은 나머지 상황에서는 pause를 건 후 상위메뉴로 이동하게 하기!!</a:t>
            </a:r>
            <a:endParaRPr/>
          </a:p>
        </p:txBody>
      </p:sp>
      <p:sp>
        <p:nvSpPr>
          <p:cNvPr id="157" name="Google Shape;157;g12412e19bea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412248507_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12412248507_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12248507_6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12412248507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412248507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2412248507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412248507_6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내원 날짜는 예약되어져 있는 제일 최근 날짜로 업데이트되게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시술 내용을 객관식으로 만든다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의사 소견 입력 후 “다음 진료 날짜를 입력하시겠습니까?(Y/N)” Y입력 시 예약하기 화면(34번 슬라이드)으로 이동 N 입력 시 다음 진료 날짜 정하지 않고 그대로 저장.</a:t>
            </a:r>
            <a:endParaRPr/>
          </a:p>
        </p:txBody>
      </p:sp>
      <p:sp>
        <p:nvSpPr>
          <p:cNvPr id="280" name="Google Shape;280;g12412248507_6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412e19bea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2412e19bea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12e19be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2412e19be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12e19be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2412e19be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12e19bea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2412e19bea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412e19bea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2412e19be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412248507_6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12412248507_6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12e19bea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2412e19bea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1a88e85a8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주문하기 데이터파일을 별도로 작성 !! [년도-월-일]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50개씩 자동주문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자동 주문 시 그 값이 잔여수량 값에 더해짐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진단서에 적혀있는 시술 내용과 연결되어야함. </a:t>
            </a:r>
            <a:endParaRPr/>
          </a:p>
        </p:txBody>
      </p:sp>
      <p:sp>
        <p:nvSpPr>
          <p:cNvPr id="351" name="Google Shape;351;g121a88e85a8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1aa9a88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분야 = 말머리(44번슬라이드)</a:t>
            </a:r>
            <a:endParaRPr/>
          </a:p>
        </p:txBody>
      </p:sp>
      <p:sp>
        <p:nvSpPr>
          <p:cNvPr id="366" name="Google Shape;366;g121aa9a88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1a88e85a8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21a88e85a8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1a88e85a8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121a88e85a8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1a88e85a8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121a88e85a8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1aa9a8b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21aa9a8b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1aa9a8bc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21aa9a8bc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1aa9a8b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21aa9a8b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1aa9a8bc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21aa9a8bc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1ab06204f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21ab06204f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12e19bea_2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초기화면으로 돌아간 후 로그인 재시도시 바로 비밀번호 재설정화면으로? &gt; 초기화면으로 돌아가면 로그인 count = 0으로 초기화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아이디를, 비밀번호 모를 때 아이디찾기? 비밀번호 찾기? &gt; 아이디를 안다고 가정</a:t>
            </a:r>
            <a:endParaRPr/>
          </a:p>
        </p:txBody>
      </p:sp>
      <p:sp>
        <p:nvSpPr>
          <p:cNvPr id="181" name="Google Shape;181;g12412e19bea_2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412e19bea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2412e19bea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412e19bea_1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2412e19bea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412e19bea_1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12412e19bea_1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412e19bea_1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증상선택시 기타는 없음</a:t>
            </a:r>
            <a:endParaRPr/>
          </a:p>
        </p:txBody>
      </p:sp>
      <p:sp>
        <p:nvSpPr>
          <p:cNvPr id="495" name="Google Shape;495;g12412e19bea_1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412e19bea_1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12412e19bea_1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412e19bea_1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12412e19bea_1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412e19bea_1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12412e19bea_1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412e19bea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12412e19bea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412e19bea_1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12412e19bea_1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412e19bea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12412e19bea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12e19bea_2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412e19bea_2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412e19bea_1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12412e19bea_1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412e19bea_1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2412e19bea_1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412e19bea_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12412e19bea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412e19bea_29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저장할 때 현재시간도 함께 데이터로 저장</a:t>
            </a:r>
            <a:endParaRPr/>
          </a:p>
        </p:txBody>
      </p:sp>
      <p:sp>
        <p:nvSpPr>
          <p:cNvPr id="591" name="Google Shape;591;g12412e19bea_29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412e19bea_29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12412e19bea_29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412e19bea_29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12412e19bea_29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412e19bea_29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12412e19bea_29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412e19bea_29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12412e19bea_29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412e19bea_29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12412e19bea_29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412e19bea_29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2412e19bea_29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12e19bea_2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2412e19bea_2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12e19be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2412e19b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12e19be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2412e19be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412e19be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2412e19be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5313100" y="1939879"/>
            <a:ext cx="4760258" cy="1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algun Gothic"/>
              <a:buNone/>
            </a:pPr>
            <a:r>
              <a:rPr lang="ko-KR" sz="4800"/>
              <a:t>바른 치과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초기화면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250" y="0"/>
            <a:ext cx="4818275" cy="49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788721" y="4570139"/>
            <a:ext cx="1385287" cy="635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5368239" y="4570139"/>
            <a:ext cx="1385287" cy="635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dirty="0"/>
          </a:p>
        </p:txBody>
      </p:sp>
      <p:sp>
        <p:nvSpPr>
          <p:cNvPr id="166" name="Google Shape;166;p25"/>
          <p:cNvSpPr/>
          <p:nvPr/>
        </p:nvSpPr>
        <p:spPr>
          <a:xfrm>
            <a:off x="6951889" y="4570139"/>
            <a:ext cx="1385287" cy="635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종료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976947" y="5472988"/>
            <a:ext cx="2238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입력: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2.환자 진료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4094849" y="4451025"/>
            <a:ext cx="4002300" cy="128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할 정보 번호를 입력하세요.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✎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이외의 번호를 입력 시,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번호입니다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34"/>
          <p:cNvGraphicFramePr/>
          <p:nvPr>
            <p:extLst>
              <p:ext uri="{D42A27DB-BD31-4B8C-83A1-F6EECF244321}">
                <p14:modId xmlns:p14="http://schemas.microsoft.com/office/powerpoint/2010/main" val="3164880398"/>
              </p:ext>
            </p:extLst>
          </p:nvPr>
        </p:nvGraphicFramePr>
        <p:xfrm>
          <a:off x="3338787" y="1573620"/>
          <a:ext cx="5514425" cy="2180272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5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╭──────────환자 진료 정보──────────╮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  1. 진료 정보 검색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  2. 진료 정보 작성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  0. 상위 메뉴</a:t>
                      </a:r>
                      <a:endParaRPr sz="180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╰──────────────────────────────╯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2.환자 진료 정보</a:t>
            </a:r>
            <a:r>
              <a:rPr lang="ko-KR">
                <a:solidFill>
                  <a:schemeClr val="dk1"/>
                </a:solidFill>
              </a:rPr>
              <a:t> &gt;  1. 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진료 정보 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1261125" y="2416922"/>
            <a:ext cx="40023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환자명이 아닐 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환자명을 입력해주세요.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35"/>
          <p:cNvGraphicFramePr/>
          <p:nvPr>
            <p:extLst>
              <p:ext uri="{D42A27DB-BD31-4B8C-83A1-F6EECF244321}">
                <p14:modId xmlns:p14="http://schemas.microsoft.com/office/powerpoint/2010/main" val="3334440023"/>
              </p:ext>
            </p:extLst>
          </p:nvPr>
        </p:nvGraphicFramePr>
        <p:xfrm>
          <a:off x="443187" y="989343"/>
          <a:ext cx="5209625" cy="1429745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진료 정보 검색─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이름 </a:t>
                      </a: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✎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" name="Google Shape;261;p35"/>
          <p:cNvGraphicFramePr/>
          <p:nvPr>
            <p:extLst>
              <p:ext uri="{D42A27DB-BD31-4B8C-83A1-F6EECF244321}">
                <p14:modId xmlns:p14="http://schemas.microsoft.com/office/powerpoint/2010/main" val="4115089042"/>
              </p:ext>
            </p:extLst>
          </p:nvPr>
        </p:nvGraphicFramePr>
        <p:xfrm>
          <a:off x="443187" y="3582925"/>
          <a:ext cx="5209625" cy="1807644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진료 정보 검색────────╮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1. 홍길동(</a:t>
                      </a:r>
                      <a:r>
                        <a:rPr lang="en-US" altLang="ko-KR" sz="1800" u="none" strike="noStrike" cap="none" dirty="0"/>
                        <a:t>2000-01-01</a:t>
                      </a:r>
                      <a:r>
                        <a:rPr lang="ko-KR" sz="1800" u="none" strike="noStrike" cap="none" dirty="0"/>
                        <a:t>, 남</a:t>
                      </a:r>
                      <a:r>
                        <a:rPr lang="ko-KR" altLang="en-US" sz="1800" u="none" strike="noStrike" cap="none" dirty="0"/>
                        <a:t>자</a:t>
                      </a:r>
                      <a:r>
                        <a:rPr 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주소</a:t>
                      </a:r>
                      <a:r>
                        <a:rPr lang="ko-KR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2. 홍길동(</a:t>
                      </a:r>
                      <a:r>
                        <a:rPr lang="en-US" altLang="ko-KR" sz="1800" u="none" strike="noStrike" cap="none" dirty="0"/>
                        <a:t>2022-04-19</a:t>
                      </a:r>
                      <a:r>
                        <a:rPr 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여자</a:t>
                      </a:r>
                      <a:r>
                        <a:rPr 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주소</a:t>
                      </a:r>
                      <a:r>
                        <a:rPr 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35"/>
          <p:cNvSpPr txBox="1"/>
          <p:nvPr/>
        </p:nvSpPr>
        <p:spPr>
          <a:xfrm>
            <a:off x="1261125" y="5386237"/>
            <a:ext cx="4002300" cy="9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중복된 환자들이 나올 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알맞은 환자 번호를 입력해주세요.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35"/>
          <p:cNvGraphicFramePr/>
          <p:nvPr>
            <p:extLst>
              <p:ext uri="{D42A27DB-BD31-4B8C-83A1-F6EECF244321}">
                <p14:modId xmlns:p14="http://schemas.microsoft.com/office/powerpoint/2010/main" val="2587153678"/>
              </p:ext>
            </p:extLst>
          </p:nvPr>
        </p:nvGraphicFramePr>
        <p:xfrm>
          <a:off x="6322619" y="987177"/>
          <a:ext cx="5209650" cy="3258587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17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2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진료 상세기록────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이름 </a:t>
                      </a: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: 홍길동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 내원 날짜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진료 구분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시술</a:t>
                      </a:r>
                      <a:r>
                        <a:rPr lang="ko-KR" sz="1800" u="none" strike="noStrike" cap="none" dirty="0"/>
                        <a:t> 내용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2022-04-17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충치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충치 치료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2022-06-19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사랑니 제거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실밥 제거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dirty="0"/>
                        <a:t>진단서를 확인 하시겠습니까?(</a:t>
                      </a:r>
                      <a:r>
                        <a:rPr lang="ko-KR" sz="1800" dirty="0" err="1"/>
                        <a:t>Y</a:t>
                      </a:r>
                      <a:r>
                        <a:rPr lang="ko-KR" sz="1800" dirty="0"/>
                        <a:t>/</a:t>
                      </a:r>
                      <a:r>
                        <a:rPr lang="ko-KR" sz="1800" dirty="0" err="1"/>
                        <a:t>N</a:t>
                      </a:r>
                      <a:r>
                        <a:rPr lang="ko-KR" sz="1800" dirty="0"/>
                        <a:t>)</a:t>
                      </a:r>
                      <a:endParaRPr sz="1800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" name="Google Shape;264;p35"/>
          <p:cNvSpPr txBox="1"/>
          <p:nvPr/>
        </p:nvSpPr>
        <p:spPr>
          <a:xfrm>
            <a:off x="6964765" y="3928518"/>
            <a:ext cx="4389393" cy="9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(N)입력 시 환자 진료 정보 메뉴로 이동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(Y)입력 시 진단서 메뉴로 이동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8976" y="164400"/>
            <a:ext cx="769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2.환자 진료 정보&gt;  1.</a:t>
            </a:r>
            <a:r>
              <a:rPr lang="ko-KR" sz="20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진료 정보 검색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진단서</a:t>
            </a:r>
            <a:endParaRPr sz="14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92672" y="3769102"/>
            <a:ext cx="40023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날짜 번호가 아닐 시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번호를 입력해주세요. ✎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6"/>
          <p:cNvGraphicFramePr/>
          <p:nvPr>
            <p:extLst>
              <p:ext uri="{D42A27DB-BD31-4B8C-83A1-F6EECF244321}">
                <p14:modId xmlns:p14="http://schemas.microsoft.com/office/powerpoint/2010/main" val="1374869872"/>
              </p:ext>
            </p:extLst>
          </p:nvPr>
        </p:nvGraphicFramePr>
        <p:xfrm>
          <a:off x="44084" y="1652540"/>
          <a:ext cx="4698700" cy="1807644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469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진단서 확인───────╮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1. 2022-04-17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2. 2022-06-19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3" name="Google Shape;273;p36"/>
          <p:cNvSpPr txBox="1"/>
          <p:nvPr/>
        </p:nvSpPr>
        <p:spPr>
          <a:xfrm>
            <a:off x="-66781" y="4734198"/>
            <a:ext cx="55938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0번을 입력하면 환자 진료 정보 화면으로 돌아가고 0이외의 번호를 입력 시,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메뉴 이용을 원하시면 0번을 입력해 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5371115" y="837361"/>
            <a:ext cx="6802800" cy="588510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36"/>
          <p:cNvGraphicFramePr/>
          <p:nvPr>
            <p:extLst>
              <p:ext uri="{D42A27DB-BD31-4B8C-83A1-F6EECF244321}">
                <p14:modId xmlns:p14="http://schemas.microsoft.com/office/powerpoint/2010/main" val="2511452534"/>
              </p:ext>
            </p:extLst>
          </p:nvPr>
        </p:nvGraphicFramePr>
        <p:xfrm>
          <a:off x="5603706" y="1585103"/>
          <a:ext cx="6337500" cy="3100490"/>
        </p:xfrm>
        <a:graphic>
          <a:graphicData uri="http://schemas.openxmlformats.org/drawingml/2006/table">
            <a:tbl>
              <a:tblPr firstRow="1" bandRow="1">
                <a:noFill/>
                <a:tableStyleId>{5B5032A5-B79D-4B38-BC63-1D26934D34D3}</a:tableStyleId>
              </a:tblPr>
              <a:tblGrid>
                <a:gridCol w="16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1. 환자 성명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홍길동(</a:t>
                      </a:r>
                      <a:r>
                        <a:rPr lang="ko-KR" sz="1800" dirty="0"/>
                        <a:t>생년월일)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2. </a:t>
                      </a:r>
                      <a:r>
                        <a:rPr lang="ko-KR" altLang="en-US" sz="1800" u="none" strike="noStrike" cap="none" dirty="0"/>
                        <a:t>전화번호</a:t>
                      </a:r>
                      <a:endParaRPr lang="en-US" altLang="ko-KR"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3</a:t>
                      </a:r>
                      <a:r>
                        <a:rPr lang="ko-KR" sz="1800" u="none" strike="noStrike" cap="none" dirty="0"/>
                        <a:t>. </a:t>
                      </a:r>
                      <a:r>
                        <a:rPr lang="en-US" altLang="ko-KR" sz="1800" u="none" strike="noStrike" cap="none" dirty="0"/>
                        <a:t>       </a:t>
                      </a:r>
                      <a:r>
                        <a:rPr lang="ko-KR" sz="1800" u="none" strike="noStrike" cap="none" dirty="0"/>
                        <a:t>주소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/>
                        <a:t>010-1234-1234</a:t>
                      </a:r>
                      <a:endParaRPr lang="en-US" altLang="ko-KR"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역삼동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4</a:t>
                      </a:r>
                      <a:r>
                        <a:rPr lang="ko-KR" sz="1800" u="none" strike="noStrike" cap="none" dirty="0"/>
                        <a:t>. 증        상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어금니 통증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5</a:t>
                      </a:r>
                      <a:r>
                        <a:rPr lang="ko-KR" sz="1800" u="none" strike="noStrike" cap="none" dirty="0"/>
                        <a:t>. 향         후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    치        료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    의        견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충치가 치수까지 진행되어 염증이 생겼음.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신경치료 필요. &gt; 크라운 치료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지르코니아 보철물로 실행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5. 결제   금</a:t>
                      </a:r>
                      <a:r>
                        <a:rPr lang="ko-KR" sz="1800"/>
                        <a:t>액</a:t>
                      </a:r>
                      <a:r>
                        <a:rPr lang="ko-KR" sz="1800" u="none" strike="noStrike" cap="none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OOOOOO원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" name="Google Shape;276;p36"/>
          <p:cNvSpPr txBox="1"/>
          <p:nvPr/>
        </p:nvSpPr>
        <p:spPr>
          <a:xfrm>
            <a:off x="7706754" y="841620"/>
            <a:ext cx="26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	단	서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5550500" y="4766573"/>
            <a:ext cx="70011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진단함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내원 날짜: 2022-03-04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 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치과 주소: 서울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XX구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XX동</a:t>
            </a:r>
            <a:endParaRPr dirty="0"/>
          </a:p>
          <a:p>
            <a:pPr lvl="0"/>
            <a:r>
              <a:rPr lang="ko-KR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전화번호: 02-1234-123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ko-KR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 성명: XXX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진료 정보 &gt; 2. 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진료 정보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1261125" y="2416922"/>
            <a:ext cx="4002300" cy="9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환자명이 아닐 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환자명을 입력해주세요.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7"/>
          <p:cNvGraphicFramePr/>
          <p:nvPr>
            <p:extLst>
              <p:ext uri="{D42A27DB-BD31-4B8C-83A1-F6EECF244321}">
                <p14:modId xmlns:p14="http://schemas.microsoft.com/office/powerpoint/2010/main" val="3728866488"/>
              </p:ext>
            </p:extLst>
          </p:nvPr>
        </p:nvGraphicFramePr>
        <p:xfrm>
          <a:off x="443187" y="989343"/>
          <a:ext cx="5209625" cy="1429745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진료 정보 작성──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   이름 </a:t>
                      </a: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✎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6" name="Google Shape;286;p37"/>
          <p:cNvGraphicFramePr/>
          <p:nvPr>
            <p:extLst>
              <p:ext uri="{D42A27DB-BD31-4B8C-83A1-F6EECF244321}">
                <p14:modId xmlns:p14="http://schemas.microsoft.com/office/powerpoint/2010/main" val="2923960896"/>
              </p:ext>
            </p:extLst>
          </p:nvPr>
        </p:nvGraphicFramePr>
        <p:xfrm>
          <a:off x="6470751" y="191210"/>
          <a:ext cx="5209650" cy="3895352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17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9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진료 정보 작성─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내원 날짜 </a:t>
                      </a:r>
                      <a:r>
                        <a:rPr lang="en-US" altLang="ko-KR" sz="1500" u="none" strike="noStrike" cap="none" dirty="0"/>
                        <a:t>&lt;2022-04-17&gt;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이름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홍길동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생년월일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2000-01-01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주소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서울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dirty="0"/>
                        <a:t>전화 번호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010-0000-0000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dirty="0"/>
                        <a:t>시술 선택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세라믹 교정 </a:t>
                      </a: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메탈 교정</a:t>
                      </a:r>
                      <a:r>
                        <a:rPr lang="en-US" altLang="ko-KR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93834"/>
                  </a:ext>
                </a:extLst>
              </a:tr>
              <a:tr h="314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의사 소견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52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&gt; 입력 : </a:t>
                      </a:r>
                      <a:r>
                        <a:rPr lang="ko-KR" sz="1500" u="none" strike="noStrike" cap="none" dirty="0"/>
                        <a:t>정지우식 충치로 보임.</a:t>
                      </a:r>
                      <a:r>
                        <a:rPr lang="en-US" altLang="ko-KR" sz="1400" u="none" strike="noStrike" cap="none" dirty="0"/>
                        <a:t> </a:t>
                      </a:r>
                      <a:r>
                        <a:rPr lang="ko-KR" sz="1500" u="none" strike="noStrike" cap="none" dirty="0"/>
                        <a:t>경과 지켜볼 것.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   </a:t>
                      </a:r>
                      <a:r>
                        <a:rPr lang="ko-KR" altLang="en-US" sz="1500" dirty="0"/>
                        <a:t>작성하신 진료 정보를 저장하시겠습니까</a:t>
                      </a:r>
                      <a:r>
                        <a:rPr lang="ko-KR" sz="1500" dirty="0"/>
                        <a:t>?(</a:t>
                      </a:r>
                      <a:r>
                        <a:rPr lang="ko-KR" sz="1500" dirty="0" err="1"/>
                        <a:t>Y</a:t>
                      </a:r>
                      <a:r>
                        <a:rPr lang="ko-KR" sz="1500" dirty="0"/>
                        <a:t>/</a:t>
                      </a:r>
                      <a:r>
                        <a:rPr lang="ko-KR" sz="1500" dirty="0" err="1"/>
                        <a:t>N</a:t>
                      </a:r>
                      <a:r>
                        <a:rPr lang="ko-KR" sz="1500" dirty="0"/>
                        <a:t>)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7" name="Google Shape;287;p37"/>
          <p:cNvSpPr txBox="1"/>
          <p:nvPr/>
        </p:nvSpPr>
        <p:spPr>
          <a:xfrm>
            <a:off x="6278676" y="3793492"/>
            <a:ext cx="55938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환자 이름에 맞는 환자 개인정보를 가져온 후, 관리자가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술 내용(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객관식)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개인 소견을 차례대로 기입한다. 값을 입력 받지 못할 시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 번호를 입력해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주세요. ✎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37"/>
          <p:cNvGraphicFramePr/>
          <p:nvPr>
            <p:extLst>
              <p:ext uri="{D42A27DB-BD31-4B8C-83A1-F6EECF244321}">
                <p14:modId xmlns:p14="http://schemas.microsoft.com/office/powerpoint/2010/main" val="4012602763"/>
              </p:ext>
            </p:extLst>
          </p:nvPr>
        </p:nvGraphicFramePr>
        <p:xfrm>
          <a:off x="443187" y="3582925"/>
          <a:ext cx="5209625" cy="1807644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╭───────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진료 정보 검색─────</a:t>
                      </a:r>
                      <a:r>
                        <a:rPr lang="ko-KR" alt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</a:t>
                      </a: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1. </a:t>
                      </a:r>
                      <a:r>
                        <a:rPr lang="ko-KR" altLang="ko-KR" sz="1800" u="none" strike="noStrike" cap="none" dirty="0"/>
                        <a:t>홍길동(</a:t>
                      </a:r>
                      <a:r>
                        <a:rPr lang="en-US" altLang="ko-KR" sz="1800" u="none" strike="noStrike" cap="none" dirty="0"/>
                        <a:t>2000-01-01</a:t>
                      </a:r>
                      <a:r>
                        <a:rPr lang="ko-KR" altLang="ko-KR" sz="1800" u="none" strike="noStrike" cap="none" dirty="0"/>
                        <a:t>, 남</a:t>
                      </a:r>
                      <a:r>
                        <a:rPr lang="ko-KR" altLang="en-US" sz="1800" u="none" strike="noStrike" cap="none" dirty="0"/>
                        <a:t>자</a:t>
                      </a:r>
                      <a:r>
                        <a:rPr lang="ko-KR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주소</a:t>
                      </a:r>
                      <a:r>
                        <a:rPr lang="ko-KR" altLang="ko-KR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2. </a:t>
                      </a:r>
                      <a:r>
                        <a:rPr lang="ko-KR" altLang="ko-KR" sz="1800" u="none" strike="noStrike" cap="none" dirty="0"/>
                        <a:t>홍길동(</a:t>
                      </a:r>
                      <a:r>
                        <a:rPr lang="en-US" altLang="ko-KR" sz="1800" u="none" strike="noStrike" cap="none" dirty="0"/>
                        <a:t>2022-04-19</a:t>
                      </a:r>
                      <a:r>
                        <a:rPr lang="ko-KR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여자</a:t>
                      </a:r>
                      <a:r>
                        <a:rPr lang="ko-KR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주소</a:t>
                      </a:r>
                      <a:r>
                        <a:rPr lang="ko-KR" alt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1261125" y="5386237"/>
            <a:ext cx="4002300" cy="9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중복된 환자들이 나올 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알맞은 환자 번호를 입력해주세요.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081363" y="5093209"/>
            <a:ext cx="6522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작성이 모두 끝난 후,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저장이 완료되었습니다.</a:t>
            </a:r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진료 날짜를 입력하시겠습니까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?(Y/N)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환자의 예약하기 화면과 동일하게 예약이 진행됨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N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진료정보만 저장된다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계속하려면 </a:t>
            </a: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Enter</a:t>
            </a: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를 입력하세요</a:t>
            </a: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3. 직원 정보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p38"/>
          <p:cNvGraphicFramePr/>
          <p:nvPr/>
        </p:nvGraphicFramePr>
        <p:xfrm>
          <a:off x="2744156" y="2075589"/>
          <a:ext cx="6291575" cy="183390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629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╭───────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───직원 정보──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─────────╮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1. 직원 목록                2. 직원 추가   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3. 직원 삭제               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. 상위메뉴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╰────────────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</a:t>
                      </a: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─────────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</a:t>
                      </a: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───╯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✎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3. 직원 정보 &gt; 3.1직원 목록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5" name="Google Shape;305;p39"/>
          <p:cNvGraphicFramePr/>
          <p:nvPr>
            <p:extLst>
              <p:ext uri="{D42A27DB-BD31-4B8C-83A1-F6EECF244321}">
                <p14:modId xmlns:p14="http://schemas.microsoft.com/office/powerpoint/2010/main" val="1771827697"/>
              </p:ext>
            </p:extLst>
          </p:nvPr>
        </p:nvGraphicFramePr>
        <p:xfrm>
          <a:off x="1780988" y="1640654"/>
          <a:ext cx="8128000" cy="320550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╭──────────직원 목록───────────╮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[의사]</a:t>
                      </a:r>
                      <a:br>
                        <a:rPr lang="ko-KR" sz="1800" b="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0" i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이름,성별,생년월일,전화번호,입사일</a:t>
                      </a:r>
                      <a:br>
                        <a:rPr lang="ko-KR" sz="1800" b="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sz="1800" b="0" i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이름,성별,생년월일,전화번호,입사일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[간호사]</a:t>
                      </a:r>
                      <a:br>
                        <a:rPr lang="ko-KR" sz="1800" b="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N1. </a:t>
                      </a:r>
                      <a:r>
                        <a:rPr lang="ko-KR" sz="1800" b="0" i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이름,성별,생년월일,전화번호,입사일</a:t>
                      </a:r>
                      <a:br>
                        <a:rPr lang="ko-KR" sz="1800" b="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N2. </a:t>
                      </a:r>
                      <a:r>
                        <a:rPr lang="ko-KR" sz="1800" b="0" i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이름,성별,생년월일,전화번호,입사일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╰────────────────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─────────╯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6" name="Google Shape;306;p39"/>
          <p:cNvSpPr txBox="1"/>
          <p:nvPr/>
        </p:nvSpPr>
        <p:spPr>
          <a:xfrm>
            <a:off x="1974425" y="5312800"/>
            <a:ext cx="45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계속하려면 Enter를 입력하세요.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3. 직원 정보 &gt; 3.2직원 추가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3" name="Google Shape;313;p40"/>
          <p:cNvGraphicFramePr/>
          <p:nvPr>
            <p:extLst>
              <p:ext uri="{D42A27DB-BD31-4B8C-83A1-F6EECF244321}">
                <p14:modId xmlns:p14="http://schemas.microsoft.com/office/powerpoint/2010/main" val="411583623"/>
              </p:ext>
            </p:extLst>
          </p:nvPr>
        </p:nvGraphicFramePr>
        <p:xfrm>
          <a:off x="2032000" y="2396558"/>
          <a:ext cx="8128000" cy="173737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╭──────────직원 추가───────────╮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                        1. 의사         2. 간호사       0. 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취소하기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╰──────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───────────────────╯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          메뉴를 선택하세요 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✎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3. 직원 정보 &gt; 3.2직원 추가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0" name="Google Shape;320;p41"/>
          <p:cNvGraphicFramePr/>
          <p:nvPr>
            <p:extLst>
              <p:ext uri="{D42A27DB-BD31-4B8C-83A1-F6EECF244321}">
                <p14:modId xmlns:p14="http://schemas.microsoft.com/office/powerpoint/2010/main" val="2750103276"/>
              </p:ext>
            </p:extLst>
          </p:nvPr>
        </p:nvGraphicFramePr>
        <p:xfrm>
          <a:off x="544139" y="3472948"/>
          <a:ext cx="4678150" cy="310897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46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[의사 정보 입력]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입력하세요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✎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br>
                        <a:rPr lang="ko-KR" sz="18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이름: 홍길동</a:t>
                      </a:r>
                      <a:endParaRPr sz="1800" b="0" i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성별(1.남 2.여):1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생년월일(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YYYY-MM-DD)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1999-01-01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전화번호(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010-XXXX-XXXX)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010-1234-1234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입사일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(YYYY-MM-DD)</a:t>
                      </a: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:2020-03-02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자기소개서:</a:t>
                      </a:r>
                      <a:r>
                        <a:rPr lang="ko-KR" sz="1800" b="0" i="0" u="none" strike="noStrik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lang="ko-KR" sz="1800" b="0" i="0" u="none" strike="no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C:\class\java\personalInfo.txt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" name="Google Shape;321;p41"/>
          <p:cNvSpPr txBox="1"/>
          <p:nvPr/>
        </p:nvSpPr>
        <p:spPr>
          <a:xfrm>
            <a:off x="5927097" y="4419826"/>
            <a:ext cx="3919518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완료시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80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직원 정보가 등록되었습니다</a:t>
            </a:r>
            <a:endParaRPr sz="1800" b="1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 </a:t>
            </a:r>
            <a:r>
              <a:rPr lang="ko-KR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누락시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800" dirty="0"/>
              <a:t>빈칸이 입력되면)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직원 정보를 모두 입력해주세요.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잘못된 정보 </a:t>
            </a:r>
            <a:r>
              <a:rPr lang="ko-KR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입력시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바르게 입력해주세요</a:t>
            </a:r>
            <a:r>
              <a:rPr lang="ko-KR" sz="1800" b="1" dirty="0"/>
              <a:t>.</a:t>
            </a: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1" dirty="0"/>
              <a:t>계속하려면 </a:t>
            </a:r>
            <a:r>
              <a:rPr lang="ko-KR" sz="1800" b="1" dirty="0" err="1"/>
              <a:t>Enter를</a:t>
            </a:r>
            <a:r>
              <a:rPr lang="ko-KR" sz="1800" b="1" dirty="0"/>
              <a:t> 입력하세요.</a:t>
            </a:r>
            <a:endParaRPr sz="1800" b="1" dirty="0"/>
          </a:p>
        </p:txBody>
      </p:sp>
      <p:graphicFrame>
        <p:nvGraphicFramePr>
          <p:cNvPr id="322" name="Google Shape;322;p41"/>
          <p:cNvGraphicFramePr/>
          <p:nvPr/>
        </p:nvGraphicFramePr>
        <p:xfrm>
          <a:off x="5927097" y="996264"/>
          <a:ext cx="4678150" cy="323430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46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[간호사 정보 입력]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입력하세요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✎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br>
                        <a:rPr lang="ko-KR" sz="1800">
                          <a:solidFill>
                            <a:schemeClr val="dk1"/>
                          </a:solidFill>
                        </a:rPr>
                      </a:b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이름: 홍길동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성별(1.남 2.여):1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생년월일(YYYY-MM-DD): 1999-01-01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전화번호(010-XXXX-XXXX): 010-1234-1234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입사일(YYYY-MM-DD):2020-03-02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320;p41">
            <a:extLst>
              <a:ext uri="{FF2B5EF4-FFF2-40B4-BE49-F238E27FC236}">
                <a16:creationId xmlns:a16="http://schemas.microsoft.com/office/drawing/2014/main" id="{3863565B-4D80-41FD-9849-D199559B3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2712"/>
              </p:ext>
            </p:extLst>
          </p:nvPr>
        </p:nvGraphicFramePr>
        <p:xfrm>
          <a:off x="544139" y="1058929"/>
          <a:ext cx="4678150" cy="91441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46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===========</a:t>
                      </a:r>
                      <a:r>
                        <a:rPr lang="ko-KR" altLang="en-US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직원 추가</a:t>
                      </a: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==========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의사 추가   </a:t>
                      </a: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간호사 추가   </a:t>
                      </a:r>
                      <a:r>
                        <a:rPr lang="en-US" altLang="ko-KR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0. </a:t>
                      </a:r>
                      <a:r>
                        <a:rPr lang="ko-KR" altLang="en-US" sz="1800" b="0" i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취소하기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11853D-FEC3-4369-B673-98DCE5CBB846}"/>
              </a:ext>
            </a:extLst>
          </p:cNvPr>
          <p:cNvSpPr txBox="1"/>
          <p:nvPr/>
        </p:nvSpPr>
        <p:spPr>
          <a:xfrm>
            <a:off x="544139" y="2439766"/>
            <a:ext cx="4216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추가할 직원 형태 선택</a:t>
            </a:r>
            <a:endParaRPr lang="en-US" altLang="ko-KR" dirty="0"/>
          </a:p>
          <a:p>
            <a:r>
              <a:rPr lang="ko-KR" altLang="en-US" b="1" dirty="0"/>
              <a:t>번호 입력 </a:t>
            </a:r>
            <a:r>
              <a:rPr lang="en-US" altLang="ko-KR" b="1" dirty="0"/>
              <a:t>&gt; </a:t>
            </a:r>
            <a:r>
              <a:rPr lang="en-US" altLang="ko-KR" dirty="0"/>
              <a:t>(</a:t>
            </a:r>
            <a:r>
              <a:rPr lang="ko-KR" altLang="en-US" dirty="0"/>
              <a:t>번호 기입</a:t>
            </a:r>
            <a:r>
              <a:rPr lang="en-US" altLang="ko-KR" dirty="0"/>
              <a:t> </a:t>
            </a:r>
            <a:r>
              <a:rPr lang="ko-KR" altLang="en-US" dirty="0"/>
              <a:t>해당 직원 정보를 추가한다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올바른 번호를 입력하세요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3. 직원 정보 &gt; 3.3직원 삭제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9" name="Google Shape;329;p42"/>
          <p:cNvGraphicFramePr/>
          <p:nvPr>
            <p:extLst>
              <p:ext uri="{D42A27DB-BD31-4B8C-83A1-F6EECF244321}">
                <p14:modId xmlns:p14="http://schemas.microsoft.com/office/powerpoint/2010/main" val="3086494607"/>
              </p:ext>
            </p:extLst>
          </p:nvPr>
        </p:nvGraphicFramePr>
        <p:xfrm>
          <a:off x="2352578" y="1338316"/>
          <a:ext cx="6328071" cy="201169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632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╭────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────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──────직원 삭제───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────────╮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endParaRPr lang="en-US" altLang="ko-KR"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altLang="ko-KR" sz="1800" b="0" dirty="0">
                          <a:solidFill>
                            <a:schemeClr val="dk1"/>
                          </a:solidFill>
                        </a:rPr>
                        <a:t>      1. 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의사                  </a:t>
                      </a:r>
                      <a:r>
                        <a:rPr lang="en-US" altLang="ko-KR" sz="1800" b="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간호사                  </a:t>
                      </a:r>
                      <a:r>
                        <a:rPr lang="en-US" altLang="ko-KR" sz="1800" b="0" dirty="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endParaRPr lang="en-US" altLang="ko-KR" sz="1800" b="0" i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altLang="ko-KR" sz="1800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╰───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────────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────────────────────╯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번호 입력 </a:t>
                      </a:r>
                      <a:r>
                        <a:rPr lang="en-US" altLang="ko-KR" sz="1800" b="0" dirty="0">
                          <a:solidFill>
                            <a:schemeClr val="dk1"/>
                          </a:solidFill>
                        </a:rPr>
                        <a:t>&gt; 1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          삭제할 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이름을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입력하세요(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취소:0)✎</a:t>
                      </a: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: 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</a:rPr>
                        <a:t>아무개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 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" name="Google Shape;330;p42"/>
          <p:cNvSpPr txBox="1"/>
          <p:nvPr/>
        </p:nvSpPr>
        <p:spPr>
          <a:xfrm>
            <a:off x="2348478" y="3726502"/>
            <a:ext cx="81279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 않는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이름이 존재하지 않습니다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 이름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삭제가 완료되었습니다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800" b="1" dirty="0">
                <a:solidFill>
                  <a:schemeClr val="dk1"/>
                </a:solidFill>
              </a:rPr>
              <a:t>계속하려면 </a:t>
            </a:r>
            <a:r>
              <a:rPr lang="en-US" altLang="ko-KR" sz="1800" b="1" dirty="0">
                <a:solidFill>
                  <a:schemeClr val="dk1"/>
                </a:solidFill>
              </a:rPr>
              <a:t>Enter</a:t>
            </a:r>
            <a:r>
              <a:rPr lang="ko-KR" altLang="en-US" sz="1800" b="1" dirty="0">
                <a:solidFill>
                  <a:schemeClr val="dk1"/>
                </a:solidFill>
              </a:rPr>
              <a:t>를 입력하세요</a:t>
            </a:r>
            <a:r>
              <a:rPr lang="en-US" altLang="ko-KR" sz="1800" b="1" dirty="0">
                <a:solidFill>
                  <a:schemeClr val="dk1"/>
                </a:solidFill>
              </a:rPr>
              <a:t>.</a:t>
            </a:r>
            <a:endParaRPr lang="ko-KR" altLang="en-US"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4.매출액 조회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1115300" y="4171231"/>
            <a:ext cx="40023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날짜 형식이 아닐 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날짜를 다시 입력해주세요. 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6" name="Google Shape;346;p44"/>
          <p:cNvGraphicFramePr/>
          <p:nvPr>
            <p:extLst>
              <p:ext uri="{D42A27DB-BD31-4B8C-83A1-F6EECF244321}">
                <p14:modId xmlns:p14="http://schemas.microsoft.com/office/powerpoint/2010/main" val="3128267917"/>
              </p:ext>
            </p:extLst>
          </p:nvPr>
        </p:nvGraphicFramePr>
        <p:xfrm>
          <a:off x="511624" y="2577512"/>
          <a:ext cx="5209625" cy="1429745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5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╭─────────매출액 조회──────────╮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   </a:t>
                      </a:r>
                      <a:r>
                        <a:rPr lang="ko-KR" altLang="en-US" sz="1800" u="none" strike="noStrike" cap="none" dirty="0"/>
                        <a:t>검색할 년</a:t>
                      </a:r>
                      <a:r>
                        <a:rPr lang="en-US" altLang="ko-KR" sz="1800" u="none" strike="noStrike" cap="none" dirty="0"/>
                        <a:t>-</a:t>
                      </a:r>
                      <a:r>
                        <a:rPr lang="ko-KR" altLang="en-US" sz="1800" u="none" strike="noStrike" cap="none" dirty="0"/>
                        <a:t>월을 입력하세요</a:t>
                      </a:r>
                      <a:r>
                        <a:rPr lang="en-US" altLang="ko-KR" sz="1800" u="none" strike="noStrike" cap="none" dirty="0"/>
                        <a:t>.(0. </a:t>
                      </a:r>
                      <a:r>
                        <a:rPr lang="ko-KR" altLang="en-US" sz="1800" u="none" strike="noStrike" cap="none" dirty="0"/>
                        <a:t>취소</a:t>
                      </a:r>
                      <a:r>
                        <a:rPr lang="ko-KR" sz="1800" u="none" strike="noStrike" cap="none" dirty="0"/>
                        <a:t>) </a:t>
                      </a: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✎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7" name="Google Shape;347;p44"/>
          <p:cNvGraphicFramePr/>
          <p:nvPr>
            <p:extLst>
              <p:ext uri="{D42A27DB-BD31-4B8C-83A1-F6EECF244321}">
                <p14:modId xmlns:p14="http://schemas.microsoft.com/office/powerpoint/2010/main" val="959167162"/>
              </p:ext>
            </p:extLst>
          </p:nvPr>
        </p:nvGraphicFramePr>
        <p:xfrm>
          <a:off x="6470753" y="1136874"/>
          <a:ext cx="5209650" cy="3654845"/>
        </p:xfrm>
        <a:graphic>
          <a:graphicData uri="http://schemas.openxmlformats.org/drawingml/2006/table">
            <a:tbl>
              <a:tblPr firstRow="1" bandRow="1">
                <a:noFill/>
                <a:tableStyleId>{5529D948-E36F-4D45-B1EC-5746B4BCC356}</a:tableStyleId>
              </a:tblPr>
              <a:tblGrid>
                <a:gridCol w="17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2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╭──────매출액 조회(20xx-xx)───────╮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   과목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금액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매출액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급여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재료비</a:t>
                      </a:r>
                      <a:endParaRPr sz="15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세금</a:t>
                      </a:r>
                      <a:endParaRPr sz="1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-7,000,000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-300,000</a:t>
                      </a:r>
                      <a:endParaRPr sz="15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-100,000</a:t>
                      </a:r>
                      <a:endParaRPr sz="15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+10,050,000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합계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-7,</a:t>
                      </a:r>
                      <a:r>
                        <a:rPr lang="ko-KR" sz="1500"/>
                        <a:t>4</a:t>
                      </a:r>
                      <a:r>
                        <a:rPr lang="ko-KR" sz="1500" u="none" strike="noStrike" cap="none"/>
                        <a:t>00,000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+10,050,000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통계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+3,</a:t>
                      </a:r>
                      <a:r>
                        <a:rPr lang="ko-KR" sz="1500"/>
                        <a:t>1</a:t>
                      </a:r>
                      <a:r>
                        <a:rPr lang="ko-KR" sz="1500" u="none" strike="noStrike" cap="none"/>
                        <a:t>00,000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" name="Google Shape;348;p44"/>
          <p:cNvSpPr txBox="1"/>
          <p:nvPr/>
        </p:nvSpPr>
        <p:spPr>
          <a:xfrm>
            <a:off x="6096000" y="5136316"/>
            <a:ext cx="6522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입력한 달의 매출액 정보를 화면에 출력한다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dk1"/>
                </a:solidFill>
              </a:rPr>
              <a:t>계속하려면 </a:t>
            </a:r>
            <a:r>
              <a:rPr lang="en-US" altLang="ko-KR" b="1" dirty="0">
                <a:solidFill>
                  <a:schemeClr val="dk1"/>
                </a:solidFill>
              </a:rPr>
              <a:t>Enter</a:t>
            </a:r>
            <a:r>
              <a:rPr lang="ko-KR" altLang="en-US" b="1" dirty="0">
                <a:solidFill>
                  <a:schemeClr val="dk1"/>
                </a:solidFill>
              </a:rPr>
              <a:t>를 입력하세요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1704040" y="829733"/>
            <a:ext cx="8783918" cy="3220916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화면 &gt; 회원가입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2799122" y="1817891"/>
          <a:ext cx="6593750" cy="201718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아이디(4~12자 영문 및 특수문자 입력) :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비밀번호(4~12자 영문 및 특수문자 입력) :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이름(2~5자 한글 입력)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성별(1. 남자, 2. 여자)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생년월일(yyyy-mm-dd)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전화번호(010-xxxx-xxxx)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주소지(한글 및 숫자만 입력) :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6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273300" y="4333863"/>
            <a:ext cx="7645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ID를 입력할 경우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사용 중인 ID입니다. 다른 ID를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형식에 맞지 않는 아이디, 비밀번호를 입력할 경우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형식에 맞지 않는 개인정보를 입력할 경우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(이름, 성별, 생년월일, 전화번호, 주소지)가 올바르지 않습니다. 다시 입력해주세요.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403356" y="970574"/>
            <a:ext cx="1385287" cy="635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회원가입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5. 재고 관리</a:t>
            </a:r>
            <a:endParaRPr/>
          </a:p>
        </p:txBody>
      </p:sp>
      <p:graphicFrame>
        <p:nvGraphicFramePr>
          <p:cNvPr id="355" name="Google Shape;355;p45"/>
          <p:cNvGraphicFramePr/>
          <p:nvPr>
            <p:extLst>
              <p:ext uri="{D42A27DB-BD31-4B8C-83A1-F6EECF244321}">
                <p14:modId xmlns:p14="http://schemas.microsoft.com/office/powerpoint/2010/main" val="3789265378"/>
              </p:ext>
            </p:extLst>
          </p:nvPr>
        </p:nvGraphicFramePr>
        <p:xfrm>
          <a:off x="1073575" y="1124228"/>
          <a:ext cx="2354050" cy="186784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23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╭──재고관리──╮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1 .수량 확인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    2. 주문 하기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0. 상위 메뉴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╰──────────╯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6" name="Google Shape;356;p45"/>
          <p:cNvSpPr txBox="1"/>
          <p:nvPr/>
        </p:nvSpPr>
        <p:spPr>
          <a:xfrm>
            <a:off x="1040462" y="3185065"/>
            <a:ext cx="4002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 dirty="0">
                <a:solidFill>
                  <a:schemeClr val="dk1"/>
                </a:solidFill>
              </a:rPr>
              <a:t>확인 할 정보 번호를 입력하세요. </a:t>
            </a:r>
            <a:r>
              <a:rPr lang="ko-KR" sz="1800" dirty="0">
                <a:solidFill>
                  <a:schemeClr val="dk1"/>
                </a:solidFill>
              </a:rPr>
              <a:t>✎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dirty="0">
                <a:solidFill>
                  <a:schemeClr val="dk1"/>
                </a:solidFill>
              </a:rPr>
              <a:t>0~2이외의 번호 입력 시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 dirty="0">
                <a:solidFill>
                  <a:schemeClr val="dk1"/>
                </a:solidFill>
              </a:rPr>
              <a:t>0~2의 번호를 입력하세요✎</a:t>
            </a:r>
            <a:endParaRPr sz="1800" b="1" dirty="0">
              <a:solidFill>
                <a:schemeClr val="dk1"/>
              </a:solidFill>
            </a:endParaRPr>
          </a:p>
        </p:txBody>
      </p:sp>
      <p:graphicFrame>
        <p:nvGraphicFramePr>
          <p:cNvPr id="357" name="Google Shape;357;p45"/>
          <p:cNvGraphicFramePr/>
          <p:nvPr>
            <p:extLst>
              <p:ext uri="{D42A27DB-BD31-4B8C-83A1-F6EECF244321}">
                <p14:modId xmlns:p14="http://schemas.microsoft.com/office/powerpoint/2010/main" val="3122664402"/>
              </p:ext>
            </p:extLst>
          </p:nvPr>
        </p:nvGraphicFramePr>
        <p:xfrm>
          <a:off x="4572792" y="1010678"/>
          <a:ext cx="5514425" cy="217144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55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╭────────────수량 확인────────────╮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    </a:t>
                      </a:r>
                      <a:r>
                        <a:rPr lang="ko-KR" altLang="en-US" sz="1800" dirty="0"/>
                        <a:t>번호</a:t>
                      </a:r>
                      <a:r>
                        <a:rPr lang="ko-KR" sz="1800" dirty="0"/>
                        <a:t>   </a:t>
                      </a:r>
                      <a:r>
                        <a:rPr lang="en-US" altLang="ko-KR" sz="1800" dirty="0"/>
                        <a:t>|</a:t>
                      </a:r>
                      <a:r>
                        <a:rPr lang="ko-KR" sz="1800" dirty="0"/>
                        <a:t>    이름      |    단가     |   잔여수량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/>
                        <a:t>     1. </a:t>
                      </a:r>
                      <a:r>
                        <a:rPr lang="en-US" altLang="ko-KR" sz="1800" dirty="0"/>
                        <a:t>     |   </a:t>
                      </a:r>
                      <a:r>
                        <a:rPr lang="ko-KR" sz="1800" dirty="0"/>
                        <a:t>아이템 1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sz="1800" dirty="0"/>
                        <a:t>|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sz="1800" dirty="0" err="1"/>
                        <a:t>XXXX원</a:t>
                      </a:r>
                      <a:r>
                        <a:rPr lang="ko-KR" sz="1800" dirty="0"/>
                        <a:t>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sz="1800" dirty="0"/>
                        <a:t>|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sz="1800" dirty="0"/>
                        <a:t>    XX 개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    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ko-KR" sz="1800" dirty="0"/>
                        <a:t>. </a:t>
                      </a:r>
                      <a:r>
                        <a:rPr lang="en-US" altLang="ko-KR" sz="1800" dirty="0"/>
                        <a:t>     |   </a:t>
                      </a:r>
                      <a:r>
                        <a:rPr lang="ko-KR" altLang="ko-KR" sz="1800" dirty="0"/>
                        <a:t>아이템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ko-KR" sz="1800" dirty="0"/>
                        <a:t>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ko-KR" sz="1800" dirty="0"/>
                        <a:t>|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ko-KR" sz="1800" dirty="0" err="1"/>
                        <a:t>XXXX원</a:t>
                      </a:r>
                      <a:r>
                        <a:rPr lang="ko-KR" altLang="ko-KR" sz="1800" dirty="0"/>
                        <a:t>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ko-KR" sz="1800" dirty="0"/>
                        <a:t>|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ko-KR" sz="1800" dirty="0"/>
                        <a:t>    XX 개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╰──────────────────────────────╯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 txBox="1"/>
          <p:nvPr/>
        </p:nvSpPr>
        <p:spPr>
          <a:xfrm>
            <a:off x="4840459" y="689347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1번 선택 시 출력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9" name="Google Shape;359;p45"/>
          <p:cNvGraphicFramePr/>
          <p:nvPr>
            <p:extLst>
              <p:ext uri="{D42A27DB-BD31-4B8C-83A1-F6EECF244321}">
                <p14:modId xmlns:p14="http://schemas.microsoft.com/office/powerpoint/2010/main" val="1091324596"/>
              </p:ext>
            </p:extLst>
          </p:nvPr>
        </p:nvGraphicFramePr>
        <p:xfrm>
          <a:off x="4695451" y="3491166"/>
          <a:ext cx="6766825" cy="224701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7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╭─────────────주문 하기─────────────╮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/>
                        <a:t>번호</a:t>
                      </a:r>
                      <a:r>
                        <a:rPr lang="ko-KR" altLang="ko-KR" sz="1800" dirty="0"/>
                        <a:t>   </a:t>
                      </a:r>
                      <a:r>
                        <a:rPr lang="en-US" altLang="ko-KR" sz="1800" dirty="0"/>
                        <a:t>|</a:t>
                      </a:r>
                      <a:r>
                        <a:rPr lang="ko-KR" altLang="ko-KR" sz="1800" dirty="0"/>
                        <a:t>    이름     |    단가    |   잔여수량</a:t>
                      </a:r>
                      <a:r>
                        <a:rPr lang="en-US" altLang="ko-KR" sz="1800" dirty="0"/>
                        <a:t>  | </a:t>
                      </a:r>
                      <a:r>
                        <a:rPr lang="ko-KR" altLang="en-US" sz="1800" dirty="0"/>
                        <a:t>자동 주문 수량</a:t>
                      </a:r>
                      <a:endParaRPr sz="17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 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sz="1800" dirty="0"/>
                        <a:t>1. </a:t>
                      </a:r>
                      <a:r>
                        <a:rPr lang="en-US" altLang="ko-KR" sz="1800" dirty="0"/>
                        <a:t>  |   </a:t>
                      </a:r>
                      <a:r>
                        <a:rPr lang="ko-KR" sz="1800" dirty="0"/>
                        <a:t>아이템 </a:t>
                      </a:r>
                      <a:r>
                        <a:rPr lang="en-US" altLang="ko-KR" sz="1800" dirty="0"/>
                        <a:t>1   </a:t>
                      </a:r>
                      <a:r>
                        <a:rPr lang="ko-KR" sz="1800" dirty="0"/>
                        <a:t>|    </a:t>
                      </a:r>
                      <a:r>
                        <a:rPr lang="ko-KR" sz="1800" dirty="0" err="1"/>
                        <a:t>XX개</a:t>
                      </a:r>
                      <a:r>
                        <a:rPr lang="ko-KR" sz="1800" dirty="0"/>
                        <a:t>    |     </a:t>
                      </a:r>
                      <a:r>
                        <a:rPr lang="ko-KR" sz="1800" dirty="0" err="1"/>
                        <a:t>XX개</a:t>
                      </a:r>
                      <a:r>
                        <a:rPr lang="en-US" altLang="ko-KR" sz="1800" dirty="0"/>
                        <a:t>    |        XX</a:t>
                      </a:r>
                      <a:r>
                        <a:rPr lang="ko-KR" altLang="en-US" sz="1800" dirty="0"/>
                        <a:t>개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/>
                        <a:t>  2</a:t>
                      </a:r>
                      <a:r>
                        <a:rPr lang="ko-KR" altLang="ko-KR" sz="1800" dirty="0"/>
                        <a:t>. </a:t>
                      </a:r>
                      <a:r>
                        <a:rPr lang="en-US" altLang="ko-KR" sz="1800" dirty="0"/>
                        <a:t>  |   </a:t>
                      </a:r>
                      <a:r>
                        <a:rPr lang="ko-KR" altLang="ko-KR" sz="1800" dirty="0"/>
                        <a:t>아이템 </a:t>
                      </a:r>
                      <a:r>
                        <a:rPr lang="en-US" altLang="ko-KR" sz="1800" dirty="0"/>
                        <a:t>2   </a:t>
                      </a:r>
                      <a:r>
                        <a:rPr lang="ko-KR" altLang="ko-KR" sz="1800" dirty="0"/>
                        <a:t>|    </a:t>
                      </a:r>
                      <a:r>
                        <a:rPr lang="ko-KR" altLang="ko-KR" sz="1800" dirty="0" err="1"/>
                        <a:t>XX개</a:t>
                      </a:r>
                      <a:r>
                        <a:rPr lang="ko-KR" altLang="ko-KR" sz="1800" dirty="0"/>
                        <a:t>    |     </a:t>
                      </a:r>
                      <a:r>
                        <a:rPr lang="ko-KR" altLang="ko-KR" sz="1800" dirty="0" err="1"/>
                        <a:t>XX개</a:t>
                      </a:r>
                      <a:r>
                        <a:rPr lang="en-US" altLang="ko-KR" sz="1800" dirty="0"/>
                        <a:t>    |        XX</a:t>
                      </a:r>
                      <a:r>
                        <a:rPr lang="ko-KR" altLang="en-US" sz="1800" dirty="0"/>
                        <a:t>개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</a:t>
                      </a:r>
                      <a:r>
                        <a:rPr lang="ko-KR" sz="1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</a:t>
                      </a:r>
                      <a:r>
                        <a:rPr lang="ko-KR" sz="18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─╯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0" name="Google Shape;360;p45"/>
          <p:cNvSpPr txBox="1"/>
          <p:nvPr/>
        </p:nvSpPr>
        <p:spPr>
          <a:xfrm>
            <a:off x="5108889" y="3161961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2번 선택 시 출력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6759725" y="6150650"/>
            <a:ext cx="37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4695451" y="5799353"/>
            <a:ext cx="58878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 dirty="0">
                <a:solidFill>
                  <a:schemeClr val="dk1"/>
                </a:solidFill>
              </a:rPr>
              <a:t>자동 주문 수량을 변경할 번호를 입력하세요.(취소 0) </a:t>
            </a:r>
            <a:r>
              <a:rPr lang="ko-KR" sz="1800" dirty="0">
                <a:solidFill>
                  <a:schemeClr val="dk1"/>
                </a:solidFill>
              </a:rPr>
              <a:t>✎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전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XX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[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후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ko-KR" sz="1800" dirty="0">
                <a:solidFill>
                  <a:schemeClr val="dk1"/>
                </a:solidFill>
              </a:rPr>
              <a:t>✎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4748648" y="3787765"/>
            <a:ext cx="690163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올바르지 않은 번호 입력 시 0~XX중 올바른 번호를 입력하세요.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6. 온라인 상담 &gt; 답변</a:t>
            </a:r>
            <a:endParaRPr/>
          </a:p>
        </p:txBody>
      </p:sp>
      <p:graphicFrame>
        <p:nvGraphicFramePr>
          <p:cNvPr id="370" name="Google Shape;370;p46"/>
          <p:cNvGraphicFramePr/>
          <p:nvPr/>
        </p:nvGraphicFramePr>
        <p:xfrm>
          <a:off x="1060463" y="1657435"/>
          <a:ext cx="2766675" cy="270354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27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╭──온라인 상담──╮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1 .[분야] 제목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2. [분야] 제목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/>
                        <a:t>    3. [분야] 제목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/>
                        <a:t>    4. [분야] 제목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/>
                        <a:t>    5. [분야] 제목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1" name="Google Shape;371;p46"/>
          <p:cNvSpPr txBox="1"/>
          <p:nvPr/>
        </p:nvSpPr>
        <p:spPr>
          <a:xfrm>
            <a:off x="806750" y="4539375"/>
            <a:ext cx="4089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✎번호를 입력해주세요. </a:t>
            </a:r>
            <a:r>
              <a:rPr lang="ko-KR" sz="1800" b="1">
                <a:solidFill>
                  <a:schemeClr val="dk1"/>
                </a:solidFill>
              </a:rPr>
              <a:t>다음 페이지 Enter (취소 0)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2" name="Google Shape;372;p46"/>
          <p:cNvGraphicFramePr/>
          <p:nvPr/>
        </p:nvGraphicFramePr>
        <p:xfrm>
          <a:off x="5508963" y="1865510"/>
          <a:ext cx="5514425" cy="217144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55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╭──────────[분야] 제목──────────╮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[내용]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/>
                        <a:t>    [내용]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[내용]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3" name="Google Shape;373;p46"/>
          <p:cNvSpPr txBox="1"/>
          <p:nvPr/>
        </p:nvSpPr>
        <p:spPr>
          <a:xfrm>
            <a:off x="7447475" y="1360475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 선택 시 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6759725" y="6150650"/>
            <a:ext cx="37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5508973" y="4354175"/>
            <a:ext cx="58122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&gt;입력(취소: 0) :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600">
                <a:solidFill>
                  <a:schemeClr val="dk1"/>
                </a:solidFill>
              </a:rPr>
              <a:t>입력 완료 시,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저장이 완료되었습니다.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계속하시려면 [엔터]를 입력하세요.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엔터 입력 시, 상위메뉴로 이동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0" y="593724"/>
            <a:ext cx="5136900" cy="786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8965" y="164393"/>
            <a:ext cx="33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&gt; 메뉴 목록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392" y="-88319"/>
            <a:ext cx="4935070" cy="492293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7"/>
          <p:cNvSpPr txBox="1"/>
          <p:nvPr/>
        </p:nvSpPr>
        <p:spPr>
          <a:xfrm>
            <a:off x="3908154" y="3846694"/>
            <a:ext cx="6006730" cy="276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61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 소개    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진료 정보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461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예약    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상담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461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461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461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</a:t>
            </a:r>
            <a:r>
              <a:rPr lang="ko-KR" altLang="en-US" sz="2800" dirty="0">
                <a:solidFill>
                  <a:schemeClr val="dk1"/>
                </a:solidFill>
              </a:rPr>
              <a:t> ✎ 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385" name="Google Shape;385;p47"/>
          <p:cNvSpPr txBox="1"/>
          <p:nvPr/>
        </p:nvSpPr>
        <p:spPr>
          <a:xfrm>
            <a:off x="7056120" y="1783080"/>
            <a:ext cx="303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모드</a:t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7056125" y="2580450"/>
            <a:ext cx="4131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XXX”님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검진일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(XXXX-XX-XX)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까지 “</a:t>
            </a:r>
            <a:r>
              <a:rPr 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XX”일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남았습니다!!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1. 병원 소개 &gt; 기본 정보 화면</a:t>
            </a:r>
            <a:endParaRPr/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073563" y="1823760"/>
          <a:ext cx="2354050" cy="186784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23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╭──병원 소개──╮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1 .기본정보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2. 의료진 정보</a:t>
                      </a:r>
                      <a:r>
                        <a:rPr lang="ko-KR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0. 상위 메뉴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4" name="Google Shape;394;p48"/>
          <p:cNvSpPr txBox="1"/>
          <p:nvPr/>
        </p:nvSpPr>
        <p:spPr>
          <a:xfrm>
            <a:off x="1222019" y="4010175"/>
            <a:ext cx="4068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확인 할 정보 번호를 입력하세요. </a:t>
            </a:r>
            <a:r>
              <a:rPr lang="ko-KR" sz="1800">
                <a:solidFill>
                  <a:schemeClr val="dk1"/>
                </a:solidFill>
              </a:rPr>
              <a:t>✎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</a:rPr>
              <a:t>0~2 이외의 번호 입력시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0~2의 번호를 입력하세요.✎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395" name="Google Shape;395;p48"/>
          <p:cNvGraphicFramePr/>
          <p:nvPr/>
        </p:nvGraphicFramePr>
        <p:xfrm>
          <a:off x="5290313" y="1554510"/>
          <a:ext cx="6500250" cy="219179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╭───────────────기본 정보───────────────╮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[소개글]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[내용]</a:t>
                      </a:r>
                      <a:r>
                        <a:rPr lang="ko-KR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[위치] XXX XXX XXX XX XX [전화번호] XX - XXX - XXXX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╰────────────────────────────────────╯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Google Shape;396;p48"/>
          <p:cNvSpPr txBox="1"/>
          <p:nvPr/>
        </p:nvSpPr>
        <p:spPr>
          <a:xfrm>
            <a:off x="7526125" y="1113525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1번 선택 시 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346925" y="4010175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후 Enter 입력 시 병원 소개 메뉴로 이동됨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/>
          <p:nvPr/>
        </p:nvSpPr>
        <p:spPr>
          <a:xfrm>
            <a:off x="0" y="593724"/>
            <a:ext cx="6096000" cy="921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8965" y="164393"/>
            <a:ext cx="69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1. 병원 소개 &gt; 2. 의료진 정보</a:t>
            </a:r>
            <a:endParaRPr/>
          </a:p>
        </p:txBody>
      </p:sp>
      <p:graphicFrame>
        <p:nvGraphicFramePr>
          <p:cNvPr id="404" name="Google Shape;404;p49"/>
          <p:cNvGraphicFramePr/>
          <p:nvPr/>
        </p:nvGraphicFramePr>
        <p:xfrm>
          <a:off x="1073563" y="1823760"/>
          <a:ext cx="2537400" cy="232614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253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╭──의료진 정보──╮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1. 의사 이름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2. 의사 이름</a:t>
                      </a:r>
                      <a:r>
                        <a:rPr lang="ko-KR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3. 의사 이름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0. 상위 메뉴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5" name="Google Shape;405;p49"/>
          <p:cNvSpPr txBox="1"/>
          <p:nvPr/>
        </p:nvSpPr>
        <p:spPr>
          <a:xfrm>
            <a:off x="1073569" y="4324650"/>
            <a:ext cx="40683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확인 할 의사 번호를 입력하세요. </a:t>
            </a:r>
            <a:r>
              <a:rPr lang="ko-KR" sz="1800">
                <a:solidFill>
                  <a:schemeClr val="dk1"/>
                </a:solidFill>
              </a:rPr>
              <a:t>✎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</a:rPr>
              <a:t>이외에 번호 선택 시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dk1"/>
                </a:solidFill>
              </a:rPr>
              <a:t>0~X의 숫자를 입력하세요.✎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406" name="Google Shape;406;p49"/>
          <p:cNvGraphicFramePr/>
          <p:nvPr/>
        </p:nvGraphicFramePr>
        <p:xfrm>
          <a:off x="6877088" y="1526835"/>
          <a:ext cx="3326700" cy="308164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332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╭─────의사 이름─────╮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[전공]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내용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[학력]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내용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[경력]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 내용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╰────────────────╯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7" name="Google Shape;407;p49"/>
          <p:cNvSpPr txBox="1"/>
          <p:nvPr/>
        </p:nvSpPr>
        <p:spPr>
          <a:xfrm>
            <a:off x="7099400" y="1126625"/>
            <a:ext cx="28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원하는 의사 번호 입력 시 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6877100" y="4794775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후 Enter입력 시 의료진 정보 메뉴로 이동됨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8965" y="164393"/>
            <a:ext cx="43293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2.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 진료 정보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50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50"/>
          <p:cNvSpPr txBox="1"/>
          <p:nvPr/>
        </p:nvSpPr>
        <p:spPr>
          <a:xfrm>
            <a:off x="3314699" y="4052645"/>
            <a:ext cx="63807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이동할 메뉴의 번호를 입력하세요. ✎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 이외의 번호를 입력 시,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0~3의 번호로 입력하세요. ✎</a:t>
            </a:r>
            <a:endParaRPr/>
          </a:p>
        </p:txBody>
      </p:sp>
      <p:graphicFrame>
        <p:nvGraphicFramePr>
          <p:cNvPr id="417" name="Google Shape;417;p50"/>
          <p:cNvGraphicFramePr/>
          <p:nvPr/>
        </p:nvGraphicFramePr>
        <p:xfrm>
          <a:off x="3324859" y="1827454"/>
          <a:ext cx="5033100" cy="2003975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25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╭─────────내 진료 정보──────────╮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  1. 내 정보 조회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2. 내 정보 수정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3. 진료 내역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0. 상위 메뉴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8965" y="164393"/>
            <a:ext cx="513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2. 내 진료 정보 &gt; 1. 내 정보 조회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51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5" name="Google Shape;425;p51"/>
          <p:cNvGraphicFramePr/>
          <p:nvPr/>
        </p:nvGraphicFramePr>
        <p:xfrm>
          <a:off x="3447035" y="746092"/>
          <a:ext cx="5743275" cy="2587350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57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╭──────────────내 정보───────────╮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[이름] 홍길동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[성별] 남자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[생년월일] 1992-03-04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[전화번호] 010-1234-1234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[주소지] 서울시 강남구 역삼동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26" name="Google Shape;426;p51"/>
          <p:cNvGraphicFramePr/>
          <p:nvPr/>
        </p:nvGraphicFramePr>
        <p:xfrm>
          <a:off x="3447035" y="3853044"/>
          <a:ext cx="5033100" cy="2003975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25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╭─────────내 진료 정보──────────╮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  1. 내 정보 조회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2. 내 정보 수정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3. 진료 내역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0. 상위 메뉴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7" name="Google Shape;427;p51"/>
          <p:cNvSpPr txBox="1"/>
          <p:nvPr/>
        </p:nvSpPr>
        <p:spPr>
          <a:xfrm>
            <a:off x="3447036" y="5922785"/>
            <a:ext cx="63807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이동할 메뉴의 번호를 입력하세요. ✎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 이외의 번호를 입력 시,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0~3의 번호로 입력하세요. ✎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3399625" y="3417952"/>
            <a:ext cx="51876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52"/>
          <p:cNvSpPr txBox="1"/>
          <p:nvPr/>
        </p:nvSpPr>
        <p:spPr>
          <a:xfrm>
            <a:off x="8965" y="164393"/>
            <a:ext cx="54774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2, 내 진료 정보 &gt; 2. 내 정보 수정 화면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6" name="Google Shape;436;p52"/>
          <p:cNvGraphicFramePr/>
          <p:nvPr/>
        </p:nvGraphicFramePr>
        <p:xfrm>
          <a:off x="8965" y="790567"/>
          <a:ext cx="5593175" cy="2638425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55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╭──────────────내 정보───────────╮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[이름] 홍길동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[성별] 남자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[생년월일] 1992-03-04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[전화번호] 010-1234-1234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[주소지] 서울시 강남구 역삼동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</a:t>
                      </a:r>
                      <a:r>
                        <a:rPr lang="ko-KR" sz="1800">
                          <a:solidFill>
                            <a:schemeClr val="lt1"/>
                          </a:solidFill>
                        </a:rPr>
                        <a:t>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37" name="Google Shape;437;p52"/>
          <p:cNvGraphicFramePr/>
          <p:nvPr/>
        </p:nvGraphicFramePr>
        <p:xfrm>
          <a:off x="8965" y="3534053"/>
          <a:ext cx="5593175" cy="2553100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55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╭───────────정보 수정────────────╮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이름 </a:t>
                      </a:r>
                      <a:r>
                        <a:rPr lang="ko-KR" sz="1800" b="1" u="none" strike="noStrike" cap="none"/>
                        <a:t>✎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성별 1(남자), 2(여자) </a:t>
                      </a:r>
                      <a:r>
                        <a:rPr lang="ko-KR" sz="1800" b="1" u="none" strike="noStrike" cap="none"/>
                        <a:t>✎ 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생년월일(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yyyy-mm-dd</a:t>
                      </a:r>
                      <a:r>
                        <a:rPr lang="ko-KR" sz="1600" b="1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1" u="none" strike="noStrike" cap="none"/>
                        <a:t>✎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전화번호(010-</a:t>
                      </a: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xxxx-xxxx)</a:t>
                      </a: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1" u="none" strike="noStrike" cap="none"/>
                        <a:t>✎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주소지</a:t>
                      </a:r>
                      <a:r>
                        <a:rPr lang="ko-KR" sz="1800" b="1" u="none" strike="noStrike" cap="none"/>
                        <a:t> ✎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╰────────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8" name="Google Shape;438;p52"/>
          <p:cNvSpPr txBox="1"/>
          <p:nvPr/>
        </p:nvSpPr>
        <p:spPr>
          <a:xfrm>
            <a:off x="-20800" y="6334021"/>
            <a:ext cx="56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수정이 모두 완료되었습니다.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52"/>
          <p:cNvSpPr txBox="1"/>
          <p:nvPr/>
        </p:nvSpPr>
        <p:spPr>
          <a:xfrm>
            <a:off x="6085839" y="4156380"/>
            <a:ext cx="51876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0" name="Google Shape;440;p52"/>
          <p:cNvGraphicFramePr/>
          <p:nvPr/>
        </p:nvGraphicFramePr>
        <p:xfrm>
          <a:off x="6035918" y="4505283"/>
          <a:ext cx="5187700" cy="1402080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2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╭──────────내 진료 정보──────────╮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  1. 내 정보 조회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2. 내 정보 수정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3. 진료 내역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0. 상위 메뉴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" name="Google Shape;441;p52"/>
          <p:cNvSpPr txBox="1"/>
          <p:nvPr/>
        </p:nvSpPr>
        <p:spPr>
          <a:xfrm>
            <a:off x="6035919" y="5918515"/>
            <a:ext cx="63807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이동할 메뉴의 번호를 입력하세요. ✎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 이외의 번호를 입력 시,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0~3의 번호로 입력하세요. ✎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6240440" y="264002"/>
            <a:ext cx="50331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 잘못된 값으로 입력 시,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이름은 2~5자 한글로 입력하세요.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성별을 잘못된 값으로 입력 시,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성별은 1(남자), 2(여자) 중 선택하세요.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✎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생년월일을 잘못된 값으로 입력 시,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yyyy-mm-dd” 형태의 숫자 입력만 허용합니다.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 ✎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전화번호를 잘못된 값으로 입력 시,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‘010-xxxx-xxxx’ 의 형식으로 입력하세요.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 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주소를 잘못된 값으로 입력 시,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한글과 숫자만 이용해서 입력하세요.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주소지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✎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53"/>
          <p:cNvSpPr txBox="1"/>
          <p:nvPr/>
        </p:nvSpPr>
        <p:spPr>
          <a:xfrm>
            <a:off x="988301" y="3916241"/>
            <a:ext cx="747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진단서를</a:t>
            </a:r>
            <a:r>
              <a:rPr lang="ko-KR"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확인하려면 확인하고 싶은 날짜의 번호를 입력하세요. 0 입력 시 내 진료 정보 메뉴로 돌아갑니다.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존재하지 않은 번호를 입력하거나 숫자 외에 다른 문자를 입력 시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 않은 진료 내역을 선택하였습니다. </a:t>
            </a:r>
            <a:r>
              <a:rPr lang="ko-KR"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확인하고 싶은 날짜의 번호를 다시 입력하세요. 0 입력 시 내 진료 정보 메뉴로 돌아갑니다.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✎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8965" y="164393"/>
            <a:ext cx="54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2. 내 진료 정보 &gt; 3. 진료 내역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1" name="Google Shape;451;p53"/>
          <p:cNvGraphicFramePr/>
          <p:nvPr/>
        </p:nvGraphicFramePr>
        <p:xfrm>
          <a:off x="988290" y="928709"/>
          <a:ext cx="10337800" cy="2673200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2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9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╭──────────────────</a:t>
                      </a:r>
                      <a:r>
                        <a:rPr lang="ko-KR" sz="1800" b="1">
                          <a:solidFill>
                            <a:schemeClr val="lt1"/>
                          </a:solidFill>
                        </a:rPr>
                        <a:t>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</a:t>
                      </a:r>
                      <a:r>
                        <a:rPr lang="ko-KR" sz="1800" b="1">
                          <a:solidFill>
                            <a:srgbClr val="FFFFFF"/>
                          </a:solidFill>
                        </a:rPr>
                        <a:t>홍길동 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진료 내역────────────────────────╮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[번호]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[진료 날짜] 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[시술 내용]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04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</a:t>
                      </a:r>
                      <a:r>
                        <a:rPr lang="ko-K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2022-03-02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스케일링</a:t>
                      </a: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2022-03-04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충치 치료(크라운)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3  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2022-03-08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충치 치료(크라운)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4  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2022-04-11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사랑니 발치</a:t>
                      </a:r>
                      <a:endParaRPr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───────────────────────────────────────</a:t>
                      </a:r>
                      <a:r>
                        <a:rPr lang="ko-KR" sz="1800" b="1">
                          <a:solidFill>
                            <a:schemeClr val="lt1"/>
                          </a:solidFill>
                        </a:rPr>
                        <a:t>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54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54"/>
          <p:cNvSpPr txBox="1"/>
          <p:nvPr/>
        </p:nvSpPr>
        <p:spPr>
          <a:xfrm>
            <a:off x="8965" y="164393"/>
            <a:ext cx="7306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2. 내 진료 정보 &gt; 3. 진료 내역  &gt;  2) 진단서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85165" y="808411"/>
            <a:ext cx="6802800" cy="588510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2653554" y="903445"/>
            <a:ext cx="26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	단	서</a:t>
            </a:r>
            <a:endParaRPr/>
          </a:p>
        </p:txBody>
      </p:sp>
      <p:graphicFrame>
        <p:nvGraphicFramePr>
          <p:cNvPr id="461" name="Google Shape;461;p54"/>
          <p:cNvGraphicFramePr/>
          <p:nvPr>
            <p:extLst>
              <p:ext uri="{D42A27DB-BD31-4B8C-83A1-F6EECF244321}">
                <p14:modId xmlns:p14="http://schemas.microsoft.com/office/powerpoint/2010/main" val="3699394"/>
              </p:ext>
            </p:extLst>
          </p:nvPr>
        </p:nvGraphicFramePr>
        <p:xfrm>
          <a:off x="317756" y="1556153"/>
          <a:ext cx="6337500" cy="3105257"/>
        </p:xfrm>
        <a:graphic>
          <a:graphicData uri="http://schemas.openxmlformats.org/drawingml/2006/table">
            <a:tbl>
              <a:tblPr firstRow="1" bandRow="1">
                <a:noFill/>
                <a:tableStyleId>{5B5032A5-B79D-4B38-BC63-1D26934D34D3}</a:tableStyleId>
              </a:tblPr>
              <a:tblGrid>
                <a:gridCol w="16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1. 환자 성명          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   </a:t>
                      </a:r>
                      <a:r>
                        <a:rPr lang="ko-KR" sz="1800" u="none" strike="noStrike" cap="none" dirty="0"/>
                        <a:t>홍길동</a:t>
                      </a:r>
                      <a:r>
                        <a:rPr lang="en-US" altLang="ko-KR" sz="1800" u="none" strike="noStrike" cap="none" dirty="0"/>
                        <a:t>        </a:t>
                      </a:r>
                      <a:r>
                        <a:rPr lang="en-US" altLang="ko-KR" sz="1800" dirty="0"/>
                        <a:t> | </a:t>
                      </a:r>
                      <a:r>
                        <a:rPr lang="ko-KR" altLang="en-US" sz="1800" dirty="0"/>
                        <a:t>생년월일 </a:t>
                      </a:r>
                      <a:r>
                        <a:rPr lang="en-US" altLang="ko-KR" sz="1800" dirty="0"/>
                        <a:t>| XXXX-XX-XX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2. </a:t>
                      </a:r>
                      <a:r>
                        <a:rPr lang="ko-KR" altLang="en-US" sz="1800" u="none" strike="noStrike" cap="none" dirty="0"/>
                        <a:t>전화번호</a:t>
                      </a:r>
                      <a:endParaRPr lang="en-US" altLang="ko-KR"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/>
                        <a:t>3</a:t>
                      </a:r>
                      <a:r>
                        <a:rPr lang="ko-KR" sz="1800" u="none" strike="noStrike" cap="none" dirty="0"/>
                        <a:t>. 환자의 주소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010-1234-1234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역삼동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3. </a:t>
                      </a:r>
                      <a:r>
                        <a:rPr lang="ko-KR" sz="1800"/>
                        <a:t>진료 구분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충치 치료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4. 향         후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    치        료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    의        견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충치가 치수까지 진행되어 염증이 생겼음.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신경치료 필요. &gt; 크라운 치료 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지르코니아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보철물로 실행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5. 결제   금</a:t>
                      </a:r>
                      <a:r>
                        <a:rPr lang="ko-KR" sz="1800"/>
                        <a:t>액</a:t>
                      </a:r>
                      <a:r>
                        <a:rPr lang="ko-KR" sz="1800" u="none" strike="noStrike" cap="none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OOOOOO원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2" name="Google Shape;462;p54"/>
          <p:cNvSpPr txBox="1"/>
          <p:nvPr/>
        </p:nvSpPr>
        <p:spPr>
          <a:xfrm>
            <a:off x="218690" y="4655963"/>
            <a:ext cx="637483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진단함.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내원 날짜: 2022-03-04		      		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 치과 주소: 서울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XX구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XX동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전화번호: 02-1234-1234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의사 성명: XXX</a:t>
            </a:r>
            <a:endParaRPr dirty="0"/>
          </a:p>
        </p:txBody>
      </p:sp>
      <p:sp>
        <p:nvSpPr>
          <p:cNvPr id="463" name="Google Shape;463;p54"/>
          <p:cNvSpPr txBox="1"/>
          <p:nvPr/>
        </p:nvSpPr>
        <p:spPr>
          <a:xfrm>
            <a:off x="7045279" y="1099573"/>
            <a:ext cx="506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4" name="Google Shape;464;p54"/>
          <p:cNvGraphicFramePr/>
          <p:nvPr/>
        </p:nvGraphicFramePr>
        <p:xfrm>
          <a:off x="6995357" y="1448476"/>
          <a:ext cx="5066000" cy="1402080"/>
        </p:xfrm>
        <a:graphic>
          <a:graphicData uri="http://schemas.openxmlformats.org/drawingml/2006/table">
            <a:tbl>
              <a:tblPr>
                <a:noFill/>
                <a:tableStyleId>{7656F001-798E-44C1-AF57-544BEF166980}</a:tableStyleId>
              </a:tblPr>
              <a:tblGrid>
                <a:gridCol w="25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╭──────────내 진료 정보─────────╮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  1. 내 정보 조회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2. 내 정보 수정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3. 진료 내역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0. 상위 메뉴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╰───────</a:t>
                      </a:r>
                      <a:r>
                        <a:rPr lang="ko-KR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────────────────</a:t>
                      </a:r>
                      <a:r>
                        <a:rPr lang="ko-KR" sz="18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────╯</a:t>
                      </a:r>
                      <a:endParaRPr sz="1800" u="none" strike="noStrike" cap="none"/>
                    </a:p>
                  </a:txBody>
                  <a:tcPr marL="76200" marR="76200" marT="38100" marB="38100">
                    <a:lnL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" name="Google Shape;465;p54"/>
          <p:cNvSpPr txBox="1"/>
          <p:nvPr/>
        </p:nvSpPr>
        <p:spPr>
          <a:xfrm>
            <a:off x="6995358" y="3014333"/>
            <a:ext cx="480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이동할 메뉴의 번호를 입력하세요. ✎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 이외의 번호를 입력 시,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0~3의 번호로 입력하세요. ✎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1704040" y="1003220"/>
            <a:ext cx="8783918" cy="367038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965" y="164393"/>
            <a:ext cx="5363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화면 &gt; 로그인 &gt; 비밀번호 재설정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2799122" y="2483746"/>
          <a:ext cx="6593750" cy="192535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아이디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이름: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8" name="Google Shape;188;p27"/>
          <p:cNvSpPr/>
          <p:nvPr/>
        </p:nvSpPr>
        <p:spPr>
          <a:xfrm>
            <a:off x="2838208" y="1479034"/>
            <a:ext cx="52709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재설정을 위해 본인 인증을 진행합니다.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 시 입력했던 정보를 입력해 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3567650" y="5156200"/>
            <a:ext cx="505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입력된 개인 정보와 등록된 정보 불일치 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찾을 수 없습니다.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시도하려면 [엔터], 상위 메뉴로 돌아가려면 0을 입력해주세요.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2" name="Google Shape;472;p55"/>
          <p:cNvGraphicFramePr/>
          <p:nvPr/>
        </p:nvGraphicFramePr>
        <p:xfrm>
          <a:off x="797470" y="1229031"/>
          <a:ext cx="7230800" cy="222002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3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╭────────── 진료 예약 ──────────╮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     1. 예약하기     </a:t>
                      </a:r>
                      <a:r>
                        <a:rPr lang="ko-KR" sz="1800"/>
                        <a:t>2. 예약 변경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   3. 예약 취소    0. 상위 메뉴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╰─────────────────</a:t>
                      </a:r>
                      <a:r>
                        <a:rPr lang="ko-KR" sz="1800"/>
                        <a:t>──</a:t>
                      </a: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✎.. (번호를 입력해주세요)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3" name="Google Shape;473;p55"/>
          <p:cNvSpPr txBox="1"/>
          <p:nvPr/>
        </p:nvSpPr>
        <p:spPr>
          <a:xfrm>
            <a:off x="748145" y="4658976"/>
            <a:ext cx="37545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0~3 이외의 번호 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번호를 올바르게 입력해주세요.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6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1. 예약하기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0" name="Google Shape;480;p56"/>
          <p:cNvGraphicFramePr/>
          <p:nvPr/>
        </p:nvGraphicFramePr>
        <p:xfrm>
          <a:off x="586941" y="911162"/>
          <a:ext cx="7266500" cy="503569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╭────────────  예약하기 ───────────╮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     4월 ~ 5월                         (</a:t>
                      </a: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 예약 가능 ❎ 대기가능</a:t>
                      </a: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 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(일자를 입력해주세요)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1" name="Google Shape;48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314" y="1633129"/>
            <a:ext cx="6593767" cy="362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6"/>
          <p:cNvSpPr txBox="1"/>
          <p:nvPr/>
        </p:nvSpPr>
        <p:spPr>
          <a:xfrm>
            <a:off x="7853453" y="911162"/>
            <a:ext cx="4673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☑또는 ❎되지 않은 일자 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예약할 수 없는 일자입니다.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☑또는 ❎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표시된 일자를 입력해주세요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8976" y="164400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1. 예약하기(예약 가능) &gt; 시간 선택 / 의사 선택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9" name="Google Shape;489;p57"/>
          <p:cNvGraphicFramePr/>
          <p:nvPr/>
        </p:nvGraphicFramePr>
        <p:xfrm>
          <a:off x="748145" y="879335"/>
          <a:ext cx="7280125" cy="294648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▶ 시간 선택 ──────────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9:00               2.10:00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11:00             4.12:00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5. 14:00             6.15:00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7. 16:00             8.17:00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────────────────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0" name="Google Shape;490;p57"/>
          <p:cNvGraphicFramePr/>
          <p:nvPr/>
        </p:nvGraphicFramePr>
        <p:xfrm>
          <a:off x="748145" y="4019270"/>
          <a:ext cx="7280125" cy="258579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▶ 의사 선택 ──────────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고민지 의사      2. 고수경 의사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김승연 의사      4. 김시현 의사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5. 백재민 의사      6. 정혜인 의사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────────────────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" name="Google Shape;491;p57"/>
          <p:cNvSpPr txBox="1"/>
          <p:nvPr/>
        </p:nvSpPr>
        <p:spPr>
          <a:xfrm>
            <a:off x="8258078" y="2782669"/>
            <a:ext cx="37545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1~8 이외의 번호 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번호를 올바르게 입력해주세요.</a:t>
            </a:r>
            <a:endParaRPr/>
          </a:p>
        </p:txBody>
      </p:sp>
      <p:sp>
        <p:nvSpPr>
          <p:cNvPr id="492" name="Google Shape;492;p57"/>
          <p:cNvSpPr txBox="1"/>
          <p:nvPr/>
        </p:nvSpPr>
        <p:spPr>
          <a:xfrm>
            <a:off x="8258078" y="5759642"/>
            <a:ext cx="37545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1~6 이외의 번호 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번호를 올바르게 입력해주세요.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8976" y="164400"/>
            <a:ext cx="836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1. 예약하기(예약 가능) &gt;  증상 선택 / 진료 확정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9" name="Google Shape;499;p58"/>
          <p:cNvGraphicFramePr/>
          <p:nvPr/>
        </p:nvGraphicFramePr>
        <p:xfrm>
          <a:off x="675146" y="1069658"/>
          <a:ext cx="7280125" cy="258579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▶ 증상 선택 ──────────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치아교정          2. 치아미백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임플란트          4. 충치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5. …..                  6. …..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────────────────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00" name="Google Shape;500;p58"/>
          <p:cNvGraphicFramePr/>
          <p:nvPr/>
        </p:nvGraphicFramePr>
        <p:xfrm>
          <a:off x="675145" y="3896732"/>
          <a:ext cx="7280125" cy="222510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▶ 예약 확인 ──────────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예약일자 : 2022-05-01 9:00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담당의사 : 고민지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진료증상 : 치아미백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╰───────────────╯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예약을 확정하시겠습니까?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/>
                        <a:t>✎.. (Y/N)</a:t>
                      </a: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1" name="Google Shape;501;p58"/>
          <p:cNvSpPr txBox="1"/>
          <p:nvPr/>
        </p:nvSpPr>
        <p:spPr>
          <a:xfrm>
            <a:off x="8190350" y="4408968"/>
            <a:ext cx="298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Y입력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예약이 확정되었습니다.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예약을 취소하였습니다.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58"/>
          <p:cNvSpPr txBox="1"/>
          <p:nvPr/>
        </p:nvSpPr>
        <p:spPr>
          <a:xfrm>
            <a:off x="8190345" y="2948710"/>
            <a:ext cx="37545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1~6 이외의 번호 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번호를 올바르게 입력해주세요.</a:t>
            </a:r>
            <a:endParaRPr/>
          </a:p>
        </p:txBody>
      </p:sp>
      <p:sp>
        <p:nvSpPr>
          <p:cNvPr id="503" name="Google Shape;503;p58"/>
          <p:cNvSpPr txBox="1"/>
          <p:nvPr/>
        </p:nvSpPr>
        <p:spPr>
          <a:xfrm>
            <a:off x="8190350" y="5750977"/>
            <a:ext cx="51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59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1. 예약하기(예약 불가능) 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0" name="Google Shape;510;p59"/>
          <p:cNvGraphicFramePr/>
          <p:nvPr/>
        </p:nvGraphicFramePr>
        <p:xfrm>
          <a:off x="675147" y="1402914"/>
          <a:ext cx="7280125" cy="222510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▶ 대기 확인 ──────────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대기일자 : 2022-05-01 9:00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대기인원 : N명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대기순번: N+1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╰───────────────╯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대기하시겠습니까?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800"/>
                        <a:t>✎.. (Y/N)</a:t>
                      </a: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1" name="Google Shape;511;p59"/>
          <p:cNvSpPr txBox="1"/>
          <p:nvPr/>
        </p:nvSpPr>
        <p:spPr>
          <a:xfrm>
            <a:off x="675147" y="4254757"/>
            <a:ext cx="30620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Y입력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대기를 완료하였습니다.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대기를 취소하였습니다.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59"/>
          <p:cNvSpPr txBox="1"/>
          <p:nvPr/>
        </p:nvSpPr>
        <p:spPr>
          <a:xfrm>
            <a:off x="675150" y="5893377"/>
            <a:ext cx="51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2. 예약변경 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9" name="Google Shape;519;p60"/>
          <p:cNvGraphicFramePr/>
          <p:nvPr>
            <p:extLst>
              <p:ext uri="{D42A27DB-BD31-4B8C-83A1-F6EECF244321}">
                <p14:modId xmlns:p14="http://schemas.microsoft.com/office/powerpoint/2010/main" val="2457947951"/>
              </p:ext>
            </p:extLst>
          </p:nvPr>
        </p:nvGraphicFramePr>
        <p:xfrm>
          <a:off x="748145" y="1229031"/>
          <a:ext cx="7280125" cy="222002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╭────────── 예약 변경 ──────────╮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예약일자 변경   </a:t>
                      </a:r>
                      <a:r>
                        <a:rPr lang="ko-KR" sz="1800"/>
                        <a:t>2. 의사 변경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sz="1800" dirty="0"/>
                        <a:t>3. </a:t>
                      </a:r>
                      <a:r>
                        <a:rPr lang="ko-KR" altLang="en-US" sz="1800" dirty="0"/>
                        <a:t>진료 구분</a:t>
                      </a:r>
                      <a:r>
                        <a:rPr lang="ko-KR" sz="1800" dirty="0"/>
                        <a:t> 변경  0. 상위 메뉴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</a:t>
                      </a:r>
                      <a:r>
                        <a:rPr lang="ko-KR" sz="1800"/>
                        <a:t>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0" name="Google Shape;520;p60"/>
          <p:cNvSpPr txBox="1"/>
          <p:nvPr/>
        </p:nvSpPr>
        <p:spPr>
          <a:xfrm>
            <a:off x="748145" y="4296763"/>
            <a:ext cx="8787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 예약은 단 한번만 할 수 있음 = 다음 예약일자는 1개 뿐임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 선택 -&gt; 33-34번 슬라이드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선택 -&gt; 34번 슬라이드(의사) 디자인 수정하여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 선택 -&gt; 35번 슬라이드(증상) 디자인 수정하여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61"/>
          <p:cNvSpPr txBox="1"/>
          <p:nvPr/>
        </p:nvSpPr>
        <p:spPr>
          <a:xfrm>
            <a:off x="8965" y="164393"/>
            <a:ext cx="79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3. 예약/대기 취소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7" name="Google Shape;527;p61"/>
          <p:cNvGraphicFramePr/>
          <p:nvPr/>
        </p:nvGraphicFramePr>
        <p:xfrm>
          <a:off x="643479" y="1122153"/>
          <a:ext cx="7280125" cy="296172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 예약/대기 취소 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(대기) 2022-05-06 10:00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2. (대기) 2022-05-09 10:00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(예약) 2022-04-19  9:00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0. 상위 메뉴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8" name="Google Shape;528;p61"/>
          <p:cNvSpPr txBox="1"/>
          <p:nvPr/>
        </p:nvSpPr>
        <p:spPr>
          <a:xfrm>
            <a:off x="643475" y="4587475"/>
            <a:ext cx="570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 현재 시간 이전의 날짜는 목록에 나오지 않는다.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62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3. 진료 예약 &gt; 3. 예약/대기 취소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5" name="Google Shape;535;p62"/>
          <p:cNvGraphicFramePr/>
          <p:nvPr/>
        </p:nvGraphicFramePr>
        <p:xfrm>
          <a:off x="643480" y="1431768"/>
          <a:ext cx="5452525" cy="259087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54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 예약 취소 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예약일자 : 2022-04-19 9:00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담당의사 : 고민지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진료증상 : 치아미백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예약을 취소하시겠습니까? ✎.. (Y/N)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6" name="Google Shape;536;p62"/>
          <p:cNvSpPr/>
          <p:nvPr/>
        </p:nvSpPr>
        <p:spPr>
          <a:xfrm>
            <a:off x="537769" y="948358"/>
            <a:ext cx="1475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예약 취소</a:t>
            </a:r>
            <a:endParaRPr/>
          </a:p>
        </p:txBody>
      </p:sp>
      <p:sp>
        <p:nvSpPr>
          <p:cNvPr id="537" name="Google Shape;537;p62"/>
          <p:cNvSpPr/>
          <p:nvPr/>
        </p:nvSpPr>
        <p:spPr>
          <a:xfrm>
            <a:off x="6448535" y="948358"/>
            <a:ext cx="1457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대기 취소</a:t>
            </a:r>
            <a:endParaRPr/>
          </a:p>
        </p:txBody>
      </p:sp>
      <p:graphicFrame>
        <p:nvGraphicFramePr>
          <p:cNvPr id="538" name="Google Shape;538;p62"/>
          <p:cNvGraphicFramePr/>
          <p:nvPr/>
        </p:nvGraphicFramePr>
        <p:xfrm>
          <a:off x="6448535" y="1431768"/>
          <a:ext cx="5452525" cy="259087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54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 대기 취소 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대기일자 : 2022-04-19 9:00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대기인원 : N명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대기순번 : 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대기를 취소하시겠습니까? ✎.. (Y/N)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9" name="Google Shape;539;p62"/>
          <p:cNvSpPr txBox="1"/>
          <p:nvPr/>
        </p:nvSpPr>
        <p:spPr>
          <a:xfrm>
            <a:off x="643475" y="5569477"/>
            <a:ext cx="51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62"/>
          <p:cNvSpPr txBox="1"/>
          <p:nvPr/>
        </p:nvSpPr>
        <p:spPr>
          <a:xfrm>
            <a:off x="6448525" y="5569477"/>
            <a:ext cx="51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[엔터]를 입력하세요.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62"/>
          <p:cNvSpPr txBox="1"/>
          <p:nvPr/>
        </p:nvSpPr>
        <p:spPr>
          <a:xfrm>
            <a:off x="675147" y="4254757"/>
            <a:ext cx="306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Y입력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예약이 취소되었습니다.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상위 메뉴로 돌아갑니다.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62"/>
          <p:cNvSpPr txBox="1"/>
          <p:nvPr/>
        </p:nvSpPr>
        <p:spPr>
          <a:xfrm>
            <a:off x="6448522" y="4195770"/>
            <a:ext cx="306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Y입력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대기를 취소하였습니다.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상위메뉴로 돌아갑니다.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63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9" name="Google Shape;549;p63"/>
          <p:cNvGraphicFramePr/>
          <p:nvPr/>
        </p:nvGraphicFramePr>
        <p:xfrm>
          <a:off x="643479" y="1122153"/>
          <a:ext cx="7280125" cy="259087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 진료상담────────╮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FAQ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2. 온라인 상담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0. 상위 메뉴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64"/>
          <p:cNvSpPr txBox="1"/>
          <p:nvPr/>
        </p:nvSpPr>
        <p:spPr>
          <a:xfrm>
            <a:off x="8965" y="240593"/>
            <a:ext cx="79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1. FAQ</a:t>
            </a:r>
            <a:endParaRPr/>
          </a:p>
        </p:txBody>
      </p:sp>
      <p:graphicFrame>
        <p:nvGraphicFramePr>
          <p:cNvPr id="556" name="Google Shape;556;p64"/>
          <p:cNvGraphicFramePr/>
          <p:nvPr/>
        </p:nvGraphicFramePr>
        <p:xfrm>
          <a:off x="643479" y="1122153"/>
          <a:ext cx="7280125" cy="259087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2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 FAQ──────────╮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치아교정            2.치아미백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충치                   4.임플란트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0. 상위 메뉴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1704040" y="1396920"/>
            <a:ext cx="8783918" cy="234958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8965" y="164393"/>
            <a:ext cx="5363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화면 &gt; 로그인 &gt; 비밀번호 재설정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2799122" y="2838410"/>
          <a:ext cx="6593750" cy="37085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변경할 비밀번호(4~12자 영문 및 특수문자 입력)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Google Shape;198;p28"/>
          <p:cNvSpPr/>
          <p:nvPr/>
        </p:nvSpPr>
        <p:spPr>
          <a:xfrm>
            <a:off x="2844788" y="1802199"/>
            <a:ext cx="3251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인증에 성공했습니다.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비밀번호를 입력해 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184398" y="3993533"/>
            <a:ext cx="7823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형식에 맞지 않는 아이디, 비밀번호를 입력할 경우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기존과 똑같은 비밀번호를 입력한 경우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비밀번호와 같습니다. 다시 입력해 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성공 시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재설정 되었습니다. </a:t>
            </a:r>
            <a:r>
              <a:rPr lang="ko-KR" sz="1800" b="1"/>
              <a:t>엔터 입력 시 </a:t>
            </a: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화면으로 이동합니다.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65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1. FAQ &gt; 질문 목록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3" name="Google Shape;563;p65"/>
          <p:cNvGraphicFramePr/>
          <p:nvPr/>
        </p:nvGraphicFramePr>
        <p:xfrm>
          <a:off x="643480" y="1122153"/>
          <a:ext cx="8512400" cy="370342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85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 치아교정──────────╮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1. 치아 교정시 발치가 필요한가요?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2. 치아 교정 비용은 어느정도 인가요?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3. 치아 교정 기간은 얼마나 걸리나요?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4. 교정이 끝난 후에도 치과에 방문해야 하나요?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5. 치아 교정 이벤트는 진행중 인가요?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                                                   (1/N)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 ╰────────────────────╯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✎.. (번호를 입력해주세요)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     (Enter입력시 다음 페이지로 넘어갑니다.  상위 메뉴는 0을 입력해주세요)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4" name="Google Shape;564;p65"/>
          <p:cNvSpPr txBox="1"/>
          <p:nvPr/>
        </p:nvSpPr>
        <p:spPr>
          <a:xfrm>
            <a:off x="643480" y="5135682"/>
            <a:ext cx="74254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 페이지에서 Enter입력시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마지막 페이지입니다. 상위메뉴로 돌아가시려면 0을 입력해주세요.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1. FAQ &gt; 질문 목록 답변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1" name="Google Shape;571;p66"/>
          <p:cNvGraphicFramePr/>
          <p:nvPr/>
        </p:nvGraphicFramePr>
        <p:xfrm>
          <a:off x="643480" y="1212624"/>
          <a:ext cx="8512400" cy="458729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85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╭──────────────────────────────────╮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1. 치아 교정시 발치가 필요한가요?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-------------------------------------------------------------------------------------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▶ 치아의 상태에 따라서 달라질 수 있으며….</a:t>
                      </a: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​발치가 필요하다는 것은 공간이 부족하다는 뜻이고, 이렇게 발치를 해야 할 정도로 공간이 부족한 증상은 크게 두 가지로 분류됩니다. 돌출입 과 불규칙한 치열 입니다. </a:t>
                      </a:r>
                      <a:b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​돌출입을 넣고자, 또는 위태로워 보이는 치열을 가지런히 하고자 하는 경우 발치를 포함하는 교정치료가 좋은 해결책이 될 수 있습니다.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​하지만 이를 뽑을 때는 얼마나 아플지, 그리고 이 뽑은 공간은 어떻게 되는 건지, 치료는 어떻게 진행되는지 등등 많은 고민이 발생하실 수 있습니다. 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2" name="Google Shape;572;p66"/>
          <p:cNvSpPr txBox="1"/>
          <p:nvPr/>
        </p:nvSpPr>
        <p:spPr>
          <a:xfrm>
            <a:off x="643475" y="5939175"/>
            <a:ext cx="525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계속하시려면 [엔터]를 입력하세요.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엔터 입력 시, 42번 슬라이드(질문 목록)로 돌아감.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/>
          <p:nvPr/>
        </p:nvSpPr>
        <p:spPr>
          <a:xfrm>
            <a:off x="1704040" y="3907830"/>
            <a:ext cx="8783918" cy="273427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8" name="Google Shape;578;p67"/>
          <p:cNvGrpSpPr/>
          <p:nvPr/>
        </p:nvGrpSpPr>
        <p:grpSpPr>
          <a:xfrm>
            <a:off x="1704040" y="965200"/>
            <a:ext cx="8783918" cy="2667080"/>
            <a:chOff x="1704040" y="2019300"/>
            <a:chExt cx="8783918" cy="2667080"/>
          </a:xfrm>
        </p:grpSpPr>
        <p:sp>
          <p:nvSpPr>
            <p:cNvPr id="579" name="Google Shape;579;p67"/>
            <p:cNvSpPr/>
            <p:nvPr/>
          </p:nvSpPr>
          <p:spPr>
            <a:xfrm>
              <a:off x="1704040" y="2019300"/>
              <a:ext cx="8783918" cy="266708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4419599" y="2489280"/>
              <a:ext cx="3352800" cy="1562100"/>
            </a:xfrm>
            <a:prstGeom prst="roundRect">
              <a:avLst>
                <a:gd name="adj" fmla="val 16667"/>
              </a:avLst>
            </a:prstGeom>
            <a:solidFill>
              <a:srgbClr val="C4E0B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1" name="Google Shape;581;p67"/>
            <p:cNvSpPr/>
            <p:nvPr/>
          </p:nvSpPr>
          <p:spPr>
            <a:xfrm>
              <a:off x="3644899" y="2641680"/>
              <a:ext cx="4876800" cy="12573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p67"/>
            <p:cNvSpPr txBox="1"/>
            <p:nvPr/>
          </p:nvSpPr>
          <p:spPr>
            <a:xfrm>
              <a:off x="4419600" y="4194925"/>
              <a:ext cx="1536000" cy="3693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✎..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입력: 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3" name="Google Shape;583;p67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67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2. 온라인 상담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67"/>
          <p:cNvSpPr txBox="1"/>
          <p:nvPr/>
        </p:nvSpPr>
        <p:spPr>
          <a:xfrm>
            <a:off x="5315300" y="1754565"/>
            <a:ext cx="153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등록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내역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상위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67"/>
          <p:cNvSpPr txBox="1"/>
          <p:nvPr/>
        </p:nvSpPr>
        <p:spPr>
          <a:xfrm>
            <a:off x="5373008" y="1250514"/>
            <a:ext cx="1420582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상담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7" name="Google Shape;587;p67"/>
          <p:cNvGraphicFramePr/>
          <p:nvPr/>
        </p:nvGraphicFramePr>
        <p:xfrm>
          <a:off x="2799122" y="4577160"/>
          <a:ext cx="6593750" cy="192535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제목(20자 이내) : 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말머리(1. 충치, 2. 잇몸, 3. 교정, 4. 발치, 5. 미백, 6. 기타)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내용(300자 이내)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8" name="Google Shape;588;p67"/>
          <p:cNvSpPr txBox="1"/>
          <p:nvPr/>
        </p:nvSpPr>
        <p:spPr>
          <a:xfrm>
            <a:off x="5028900" y="4064358"/>
            <a:ext cx="2164375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질문을 등록합니다.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68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2. 온라인 상담 &gt; 질문 등록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68"/>
          <p:cNvSpPr/>
          <p:nvPr/>
        </p:nvSpPr>
        <p:spPr>
          <a:xfrm>
            <a:off x="1704040" y="947617"/>
            <a:ext cx="8783918" cy="336927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6" name="Google Shape;596;p68"/>
          <p:cNvGraphicFramePr/>
          <p:nvPr/>
        </p:nvGraphicFramePr>
        <p:xfrm>
          <a:off x="2799122" y="1616947"/>
          <a:ext cx="6593750" cy="192535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제목(20자 이내) : 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말머리(1. 충치, 2. 잇몸, 3. 교정, 4. 발치, 5. 미백, 6. 기타)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내용(300자 이내) 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7" name="Google Shape;597;p68"/>
          <p:cNvSpPr txBox="1"/>
          <p:nvPr/>
        </p:nvSpPr>
        <p:spPr>
          <a:xfrm>
            <a:off x="2783632" y="1104145"/>
            <a:ext cx="2164375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질문을 등록합니다.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68"/>
          <p:cNvSpPr txBox="1"/>
          <p:nvPr/>
        </p:nvSpPr>
        <p:spPr>
          <a:xfrm>
            <a:off x="2783632" y="3721503"/>
            <a:ext cx="3531736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질문을 등록하시겠습니까? (Y/N)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68"/>
          <p:cNvSpPr txBox="1"/>
          <p:nvPr/>
        </p:nvSpPr>
        <p:spPr>
          <a:xfrm>
            <a:off x="2430700" y="4678225"/>
            <a:ext cx="7535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입력 시 형식 검사 및 질문 등록, </a:t>
            </a:r>
            <a:r>
              <a:rPr lang="ko-KR" sz="1800"/>
              <a:t>엔터 입력 시 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상위 메뉴로 돌아간다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형식에 맞지 않는 제목, 말머리, 내용을 입력한 경우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등록에 실패했습니다. 올바른 형식을 확인 후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입력 시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질문 등록이 취소되었습니다. 엔터를 입력하면 상위 메뉴로 돌아갑니다.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/>
        </p:nvSpPr>
        <p:spPr>
          <a:xfrm>
            <a:off x="3048000" y="6259276"/>
            <a:ext cx="1866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✏ 글번호 선택: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69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69"/>
          <p:cNvSpPr txBox="1"/>
          <p:nvPr/>
        </p:nvSpPr>
        <p:spPr>
          <a:xfrm>
            <a:off x="8965" y="164393"/>
            <a:ext cx="79463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2. 온라인 상담 &gt; 질문 내역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69"/>
          <p:cNvSpPr/>
          <p:nvPr/>
        </p:nvSpPr>
        <p:spPr>
          <a:xfrm>
            <a:off x="1691340" y="3572932"/>
            <a:ext cx="8783918" cy="314536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69"/>
          <p:cNvSpPr txBox="1"/>
          <p:nvPr/>
        </p:nvSpPr>
        <p:spPr>
          <a:xfrm>
            <a:off x="3048000" y="3661374"/>
            <a:ext cx="3696846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(아이디) 님의 질문 내역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69"/>
          <p:cNvSpPr txBox="1"/>
          <p:nvPr/>
        </p:nvSpPr>
        <p:spPr>
          <a:xfrm>
            <a:off x="2139899" y="4232500"/>
            <a:ext cx="389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글번호 말머리    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                      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0" name="Google Shape;610;p69"/>
          <p:cNvGrpSpPr/>
          <p:nvPr/>
        </p:nvGrpSpPr>
        <p:grpSpPr>
          <a:xfrm>
            <a:off x="1704040" y="800829"/>
            <a:ext cx="8783918" cy="2667080"/>
            <a:chOff x="1704040" y="2019300"/>
            <a:chExt cx="8783918" cy="2667080"/>
          </a:xfrm>
        </p:grpSpPr>
        <p:sp>
          <p:nvSpPr>
            <p:cNvPr id="611" name="Google Shape;611;p69"/>
            <p:cNvSpPr/>
            <p:nvPr/>
          </p:nvSpPr>
          <p:spPr>
            <a:xfrm>
              <a:off x="1704040" y="2019300"/>
              <a:ext cx="8783918" cy="266708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69"/>
            <p:cNvSpPr/>
            <p:nvPr/>
          </p:nvSpPr>
          <p:spPr>
            <a:xfrm>
              <a:off x="4419599" y="2489280"/>
              <a:ext cx="3352800" cy="1562100"/>
            </a:xfrm>
            <a:prstGeom prst="roundRect">
              <a:avLst>
                <a:gd name="adj" fmla="val 16667"/>
              </a:avLst>
            </a:prstGeom>
            <a:solidFill>
              <a:srgbClr val="C4E0B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3644899" y="2641680"/>
              <a:ext cx="4876800" cy="12573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69"/>
            <p:cNvSpPr txBox="1"/>
            <p:nvPr/>
          </p:nvSpPr>
          <p:spPr>
            <a:xfrm>
              <a:off x="4419600" y="4194921"/>
              <a:ext cx="1420500" cy="3693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✎..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입력: 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5" name="Google Shape;615;p69"/>
          <p:cNvSpPr txBox="1"/>
          <p:nvPr/>
        </p:nvSpPr>
        <p:spPr>
          <a:xfrm>
            <a:off x="5315300" y="1590194"/>
            <a:ext cx="15359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등록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내역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상위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5373008" y="1086143"/>
            <a:ext cx="1420582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상담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7" name="Google Shape;617;p69"/>
          <p:cNvGraphicFramePr/>
          <p:nvPr>
            <p:extLst>
              <p:ext uri="{D42A27DB-BD31-4B8C-83A1-F6EECF244321}">
                <p14:modId xmlns:p14="http://schemas.microsoft.com/office/powerpoint/2010/main" val="1385107153"/>
              </p:ext>
            </p:extLst>
          </p:nvPr>
        </p:nvGraphicFramePr>
        <p:xfrm>
          <a:off x="2367338" y="4591210"/>
          <a:ext cx="7783475" cy="168916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77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-KR" b="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b="0" dirty="0">
                          <a:solidFill>
                            <a:schemeClr val="dk1"/>
                          </a:solidFill>
                        </a:rPr>
                        <a:t>.     [기타]      [YYYY-MM-DD:HH:MM] 치과 방문 시 주차는 무료로 가능한가요?</a:t>
                      </a:r>
                      <a:endParaRPr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-KR" dirty="0"/>
                        <a:t>2</a:t>
                      </a:r>
                      <a:r>
                        <a:rPr lang="ko-KR" dirty="0"/>
                        <a:t>.     [미백]      [YYYY-MM-DD:HH:MM] 치료 한 번으로도 효과를 볼 수 있을지 문의 드립니다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/>
                        <a:t>3.     [교정]      [YYYY-MM-DD:HH:MM] 비발치 교정 금액은 어떻게 되나요?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-KR" dirty="0"/>
                        <a:t>4</a:t>
                      </a:r>
                      <a:r>
                        <a:rPr lang="ko-KR" dirty="0"/>
                        <a:t>.     [충치]      [YYYY-MM-DD:HH:MM] 어금니가 시큰거리는 증상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-KR" dirty="0"/>
                        <a:t>5</a:t>
                      </a:r>
                      <a:r>
                        <a:rPr lang="ko-KR" dirty="0"/>
                        <a:t>.     [충치]      [YYYY-MM-DD:HH:MM] 차가운 것을 먹으면 이가 시려요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0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70"/>
          <p:cNvSpPr txBox="1"/>
          <p:nvPr/>
        </p:nvSpPr>
        <p:spPr>
          <a:xfrm>
            <a:off x="8965" y="88193"/>
            <a:ext cx="79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4. 진료 상담 &gt; 2. 온라인 상담 &gt; 질문 내역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4" name="Google Shape;624;p70"/>
          <p:cNvGraphicFramePr/>
          <p:nvPr/>
        </p:nvGraphicFramePr>
        <p:xfrm>
          <a:off x="1659905" y="1062099"/>
          <a:ext cx="8463050" cy="486161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846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✏ 글번호 선택: 1 </a:t>
                      </a:r>
                      <a:endParaRPr sz="18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╭──────────────────────────────────╮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1. [충치] 차가운 것을 먹으면 이가 시려요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---------------------------------------------------------------------------------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sz="1800"/>
                        <a:t>내용: 차가운 물이나 아이스크림을 먹으면 어금니가 아파요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---------------------------------------------------------------------------------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└▶ 안녕하세요, 바른치과입니다.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     차가운 것을 먹으면 이가 시린 증상으로 질문을 주셨군요.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╰───────────────────────────────────╯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0을 입력 시 상위 메뉴로 돌아갑니다.</a:t>
                      </a:r>
                      <a:endParaRPr sz="1800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1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71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5. 진료 후기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71"/>
          <p:cNvSpPr/>
          <p:nvPr/>
        </p:nvSpPr>
        <p:spPr>
          <a:xfrm>
            <a:off x="1704040" y="965200"/>
            <a:ext cx="8783918" cy="266708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71"/>
          <p:cNvSpPr/>
          <p:nvPr/>
        </p:nvSpPr>
        <p:spPr>
          <a:xfrm>
            <a:off x="4419599" y="1435180"/>
            <a:ext cx="3352800" cy="1562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71"/>
          <p:cNvSpPr/>
          <p:nvPr/>
        </p:nvSpPr>
        <p:spPr>
          <a:xfrm>
            <a:off x="3644899" y="1587580"/>
            <a:ext cx="4876800" cy="12573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71"/>
          <p:cNvSpPr txBox="1"/>
          <p:nvPr/>
        </p:nvSpPr>
        <p:spPr>
          <a:xfrm>
            <a:off x="4419600" y="3140825"/>
            <a:ext cx="1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✎..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입력: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71"/>
          <p:cNvSpPr txBox="1"/>
          <p:nvPr/>
        </p:nvSpPr>
        <p:spPr>
          <a:xfrm>
            <a:off x="4419599" y="6165304"/>
            <a:ext cx="2305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✏ 의사 번호 선택: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71"/>
          <p:cNvSpPr txBox="1"/>
          <p:nvPr/>
        </p:nvSpPr>
        <p:spPr>
          <a:xfrm>
            <a:off x="5028900" y="1754565"/>
            <a:ext cx="216116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상위 메뉴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71"/>
          <p:cNvSpPr txBox="1"/>
          <p:nvPr/>
        </p:nvSpPr>
        <p:spPr>
          <a:xfrm>
            <a:off x="5488424" y="1250514"/>
            <a:ext cx="1189749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71"/>
          <p:cNvSpPr/>
          <p:nvPr/>
        </p:nvSpPr>
        <p:spPr>
          <a:xfrm>
            <a:off x="1704040" y="3722132"/>
            <a:ext cx="8783918" cy="2918936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71"/>
          <p:cNvSpPr txBox="1"/>
          <p:nvPr/>
        </p:nvSpPr>
        <p:spPr>
          <a:xfrm>
            <a:off x="3739171" y="3878660"/>
            <a:ext cx="4568879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후기를 조회할 의사를 선택해 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0" name="Google Shape;640;p71"/>
          <p:cNvGraphicFramePr/>
          <p:nvPr>
            <p:extLst>
              <p:ext uri="{D42A27DB-BD31-4B8C-83A1-F6EECF244321}">
                <p14:modId xmlns:p14="http://schemas.microsoft.com/office/powerpoint/2010/main" val="1589531555"/>
              </p:ext>
            </p:extLst>
          </p:nvPr>
        </p:nvGraphicFramePr>
        <p:xfrm>
          <a:off x="4042712" y="4665700"/>
          <a:ext cx="3437600" cy="140900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34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1.      아무개    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4.8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2.      홍길동   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 4.5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3.      하하하    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4.      </a:t>
                      </a:r>
                      <a:r>
                        <a:rPr lang="ko-KR" sz="1400" b="0" u="none" strike="noStrike" cap="none" dirty="0" err="1">
                          <a:solidFill>
                            <a:schemeClr val="dk1"/>
                          </a:solidFill>
                        </a:rPr>
                        <a:t>헤헤헤</a:t>
                      </a: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ko-KR" sz="1400" b="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1" name="Google Shape;641;p71"/>
          <p:cNvSpPr txBox="1"/>
          <p:nvPr/>
        </p:nvSpPr>
        <p:spPr>
          <a:xfrm>
            <a:off x="3844274" y="4263669"/>
            <a:ext cx="24176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의사번호 이름     별점 평점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72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5. 진료 후기 &gt; 1. 진료 후기 조회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72"/>
          <p:cNvSpPr/>
          <p:nvPr/>
        </p:nvSpPr>
        <p:spPr>
          <a:xfrm>
            <a:off x="1704040" y="1145474"/>
            <a:ext cx="8783918" cy="435786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72"/>
          <p:cNvSpPr txBox="1"/>
          <p:nvPr/>
        </p:nvSpPr>
        <p:spPr>
          <a:xfrm>
            <a:off x="4496041" y="1726355"/>
            <a:ext cx="3199800" cy="3693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바른치과 아무개 의사의 후기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0" name="Google Shape;650;p72"/>
          <p:cNvGraphicFramePr/>
          <p:nvPr/>
        </p:nvGraphicFramePr>
        <p:xfrm>
          <a:off x="2881199" y="2631385"/>
          <a:ext cx="6855650" cy="1767775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8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1.         soik****   ★★★★★     정말 친절하시고 치료도 잘하세요 최고!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2.         kiwi****   ★★★★☆     무서웠는데 하나도 안 아프게 잘 해주셨어요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3.         jkdj****    ★★★★☆    대기를 좀 오래 하긴 했지만 친절하셨어요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4.         mmv9**** ★★★★☆    다음에 와서도 아무개 선생님께 치료 받을 거예요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5.         kjlk****    ★★★☆☆    대기가 너무 오래 걸렸어요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1" name="Google Shape;651;p72"/>
          <p:cNvSpPr txBox="1"/>
          <p:nvPr/>
        </p:nvSpPr>
        <p:spPr>
          <a:xfrm>
            <a:off x="2786820" y="2229354"/>
            <a:ext cx="3355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글번호     작성자     별점            후기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72"/>
          <p:cNvSpPr txBox="1"/>
          <p:nvPr/>
        </p:nvSpPr>
        <p:spPr>
          <a:xfrm>
            <a:off x="3486822" y="1331224"/>
            <a:ext cx="2305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✏ 의사 번호 선택: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72"/>
          <p:cNvSpPr txBox="1"/>
          <p:nvPr/>
        </p:nvSpPr>
        <p:spPr>
          <a:xfrm>
            <a:off x="3411128" y="4577204"/>
            <a:ext cx="50878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(다음 목록 보기 [1/3 page]: Enter, 상위 메뉴: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72"/>
          <p:cNvSpPr txBox="1"/>
          <p:nvPr/>
        </p:nvSpPr>
        <p:spPr>
          <a:xfrm>
            <a:off x="3486826" y="4900375"/>
            <a:ext cx="13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✎..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72"/>
          <p:cNvSpPr/>
          <p:nvPr/>
        </p:nvSpPr>
        <p:spPr>
          <a:xfrm>
            <a:off x="2597825" y="5821361"/>
            <a:ext cx="69963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후기 목록의 남은 페이지까지 모두 출력 시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마지막 페이지입니다. 엔터를 입력하면 </a:t>
            </a:r>
            <a:r>
              <a:rPr lang="ko-KR" sz="1800" b="1">
                <a:solidFill>
                  <a:srgbClr val="000000"/>
                </a:solidFill>
              </a:rPr>
              <a:t>상위 메뉴로 돌아</a:t>
            </a:r>
            <a:r>
              <a:rPr lang="ko-KR" sz="1800" b="1"/>
              <a:t>갑니다.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73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5. 진료 후기 &gt; 2. 진료 후기 작성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73"/>
          <p:cNvSpPr/>
          <p:nvPr/>
        </p:nvSpPr>
        <p:spPr>
          <a:xfrm>
            <a:off x="1704040" y="844062"/>
            <a:ext cx="8784000" cy="45579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73"/>
          <p:cNvSpPr txBox="1"/>
          <p:nvPr/>
        </p:nvSpPr>
        <p:spPr>
          <a:xfrm>
            <a:off x="4229774" y="4807650"/>
            <a:ext cx="200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✎..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선택: 3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4" name="Google Shape;664;p73"/>
          <p:cNvGraphicFramePr/>
          <p:nvPr/>
        </p:nvGraphicFramePr>
        <p:xfrm>
          <a:off x="4131958" y="32336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319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1.     [2021-09-27]    홍길동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2.     [2021-11-03]    아무개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3.     [2022-01-14]     홍길동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4.     [2022-01-25]     하하하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5.     [2022-02-02]     헤헤헤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5" name="Google Shape;665;p73"/>
          <p:cNvSpPr txBox="1"/>
          <p:nvPr/>
        </p:nvSpPr>
        <p:spPr>
          <a:xfrm>
            <a:off x="3933520" y="2466476"/>
            <a:ext cx="3696846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(아이디) 님의 진료 내역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73"/>
          <p:cNvSpPr txBox="1"/>
          <p:nvPr/>
        </p:nvSpPr>
        <p:spPr>
          <a:xfrm>
            <a:off x="3933520" y="2931374"/>
            <a:ext cx="27302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번호   날짜      진료받은 의사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73"/>
          <p:cNvSpPr txBox="1"/>
          <p:nvPr/>
        </p:nvSpPr>
        <p:spPr>
          <a:xfrm>
            <a:off x="2156473" y="5856700"/>
            <a:ext cx="787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내역에 기록이 없을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기록이 없습니다. 엔터를 입력하면 상위 메뉴로 돌아갑니다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668" name="Google Shape;668;p73"/>
          <p:cNvSpPr txBox="1"/>
          <p:nvPr/>
        </p:nvSpPr>
        <p:spPr>
          <a:xfrm>
            <a:off x="4439816" y="1195186"/>
            <a:ext cx="121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✏ 입력: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73"/>
          <p:cNvSpPr txBox="1"/>
          <p:nvPr/>
        </p:nvSpPr>
        <p:spPr>
          <a:xfrm>
            <a:off x="3933520" y="1606561"/>
            <a:ext cx="5112297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 작성을 위해 진료 내역을 조회합니다.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74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&gt; 5. 진료 후기 &gt; 2. 진료 후기 작성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74"/>
          <p:cNvSpPr/>
          <p:nvPr/>
        </p:nvSpPr>
        <p:spPr>
          <a:xfrm>
            <a:off x="1704040" y="1065653"/>
            <a:ext cx="8783918" cy="294014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74"/>
          <p:cNvSpPr txBox="1"/>
          <p:nvPr/>
        </p:nvSpPr>
        <p:spPr>
          <a:xfrm>
            <a:off x="3285450" y="1301325"/>
            <a:ext cx="19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✎..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선택: 3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8" name="Google Shape;678;p74"/>
          <p:cNvGraphicFramePr/>
          <p:nvPr/>
        </p:nvGraphicFramePr>
        <p:xfrm>
          <a:off x="2799122" y="22622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별점(*, **, ***, ****, *****) : 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후기(100자 이내) :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9" name="Google Shape;679;p74"/>
          <p:cNvSpPr txBox="1"/>
          <p:nvPr/>
        </p:nvSpPr>
        <p:spPr>
          <a:xfrm>
            <a:off x="2783437" y="1752996"/>
            <a:ext cx="2707793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진료 후기를 등록합니다.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74"/>
          <p:cNvSpPr txBox="1"/>
          <p:nvPr/>
        </p:nvSpPr>
        <p:spPr>
          <a:xfrm>
            <a:off x="2783437" y="3159954"/>
            <a:ext cx="3531736" cy="36933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후기를 등록하시겠습니까? (Y/N)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74"/>
          <p:cNvSpPr txBox="1"/>
          <p:nvPr/>
        </p:nvSpPr>
        <p:spPr>
          <a:xfrm>
            <a:off x="1810041" y="4257348"/>
            <a:ext cx="8571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입력 시 형식 검사 및 질문 등록, </a:t>
            </a:r>
            <a:r>
              <a:rPr lang="ko-KR" sz="1800"/>
              <a:t>엔터 입력 시 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상위 메뉴로 돌아간다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형식에 맞지 않는 별점, 후기를 입력한 경우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1(*)~5(*****)점 사이의 별점을 다시 입력해 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(후기 0자) </a:t>
            </a: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후기를 입력해 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(후기 100자 이상) </a:t>
            </a: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후기는 100자 이내 작성만 가능합니다. 다시 입력해 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입력 시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800" b="1"/>
              <a:t>후기 등록이 취소되었습니다.</a:t>
            </a:r>
            <a:r>
              <a:rPr lang="ko-KR" sz="1800" b="1">
                <a:solidFill>
                  <a:srgbClr val="000000"/>
                </a:solidFill>
              </a:rPr>
              <a:t> </a:t>
            </a:r>
            <a:r>
              <a:rPr lang="ko-KR" sz="1800" b="1"/>
              <a:t>엔터를 입력하면 </a:t>
            </a:r>
            <a:r>
              <a:rPr lang="ko-KR" sz="1800" b="1">
                <a:solidFill>
                  <a:srgbClr val="000000"/>
                </a:solidFill>
              </a:rPr>
              <a:t>상위 메뉴로 돌아</a:t>
            </a:r>
            <a:r>
              <a:rPr lang="ko-KR" sz="1800" b="1"/>
              <a:t>갑니다.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1704040" y="1148374"/>
            <a:ext cx="8783918" cy="2547326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화면 &gt; 로그인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2799122" y="2628900"/>
          <a:ext cx="6593750" cy="736620"/>
        </p:xfrm>
        <a:graphic>
          <a:graphicData uri="http://schemas.openxmlformats.org/drawingml/2006/table">
            <a:tbl>
              <a:tblPr firstRow="1" bandRow="1">
                <a:noFill/>
                <a:tableStyleId>{0B94AA24-D3E0-472B-89C8-7471196D44D0}</a:tableStyleId>
              </a:tblPr>
              <a:tblGrid>
                <a:gridCol w="65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아이디(4~12자 영문 및 특수문자 입력)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비밀번호(4~12자 영문 및 특수문자 입력) :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8" name="Google Shape;208;p29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184398" y="4120533"/>
            <a:ext cx="7823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틀린 아이디, 비밀번호를 입력할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올바르지 않습니다. 다시 입력해주세요.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존재하는 아이디를 입력했지만 비밀번호를 5회 이상 틀렸을 경우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5회 이상 틀렸습니다. 보안을 위해 비밀번호를 재설정해주세요.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로그인에 성공했을 경우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환자/관리자 모드로 로그인 성공하였습니다. </a:t>
            </a:r>
            <a:endParaRPr sz="1800" b="1"/>
          </a:p>
        </p:txBody>
      </p:sp>
      <p:sp>
        <p:nvSpPr>
          <p:cNvPr id="210" name="Google Shape;210;p29"/>
          <p:cNvSpPr/>
          <p:nvPr/>
        </p:nvSpPr>
        <p:spPr>
          <a:xfrm>
            <a:off x="5403356" y="1574720"/>
            <a:ext cx="1385287" cy="635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0" y="593724"/>
            <a:ext cx="5136776" cy="78629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8965" y="164393"/>
            <a:ext cx="33438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메뉴 목록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392" y="-88319"/>
            <a:ext cx="4935070" cy="492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3323647" y="3831950"/>
            <a:ext cx="6402616" cy="307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57785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1.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스케줄표 확인 </a:t>
            </a: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2. </a:t>
            </a:r>
            <a:r>
              <a:rPr lang="ko-KR" altLang="en-US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 진료 정보</a:t>
            </a:r>
            <a:endParaRPr sz="5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3.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 정보</a:t>
            </a: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4.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매출액 조회</a:t>
            </a:r>
            <a:endParaRPr sz="5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5.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관리</a:t>
            </a: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6.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상담</a:t>
            </a:r>
            <a:endParaRPr sz="5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 로그아웃</a:t>
            </a:r>
            <a:endParaRPr sz="5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</a:t>
            </a:r>
            <a:r>
              <a:rPr lang="ko-KR" altLang="ko-KR" sz="6000" dirty="0">
                <a:solidFill>
                  <a:schemeClr val="dk1"/>
                </a:solidFill>
              </a:rPr>
              <a:t> ✎ </a:t>
            </a:r>
            <a:r>
              <a:rPr 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5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5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7056120" y="1783080"/>
            <a:ext cx="3032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모드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스케줄표 확인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1780988" y="1957646"/>
          <a:ext cx="8128000" cy="201169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╭──────────스케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 확인────────╮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1. </a:t>
                      </a: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유재석의사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   2. </a:t>
                      </a: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노홍철의사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3. 박명수의사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   4. </a:t>
                      </a: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정준하의사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5. 박명수의사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   6. </a:t>
                      </a: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정준하의사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표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╰───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───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─────────────────────╯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                      번호를 입력하세요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✎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: 1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8" name="Google Shape;228;p31"/>
          <p:cNvSpPr txBox="1"/>
          <p:nvPr/>
        </p:nvSpPr>
        <p:spPr>
          <a:xfrm>
            <a:off x="1780988" y="4594841"/>
            <a:ext cx="812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번호가 범위를 벗어날 시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올바른 번호를 입력해주세요(1~</a:t>
            </a:r>
            <a:r>
              <a:rPr lang="ko-K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sz="1800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</a:t>
            </a:r>
            <a:r>
              <a:rPr lang="ko-KR" sz="20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스케줄표 확인</a:t>
            </a:r>
            <a:r>
              <a:rPr lang="ko-K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sz="2000"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ko-KR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1.1번호 선택시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5" name="Google Shape;235;p32"/>
          <p:cNvGraphicFramePr/>
          <p:nvPr/>
        </p:nvGraphicFramePr>
        <p:xfrm>
          <a:off x="2032000" y="814372"/>
          <a:ext cx="8065375" cy="557785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80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╭───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─────유재석님의 스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케줄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────╮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                                &lt;날짜 선택&gt;(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스케줄있는날짜</a:t>
                      </a: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800" u="none" strike="noStrike" cap="none"/>
                      </a:b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╰──────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───────────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────────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─────╯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                일자를 입력하세요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✎</a:t>
                      </a: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: 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32"/>
          <p:cNvSpPr txBox="1"/>
          <p:nvPr/>
        </p:nvSpPr>
        <p:spPr>
          <a:xfrm>
            <a:off x="2032050" y="6392220"/>
            <a:ext cx="812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입력받은 일자가 정수가 아니거나 범위 초과시: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가능한 일자가 아닙니다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0164" y="1501392"/>
            <a:ext cx="6593768" cy="362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0" y="593724"/>
            <a:ext cx="6096000" cy="9207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8965" y="164393"/>
            <a:ext cx="69557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&gt; </a:t>
            </a:r>
            <a:r>
              <a:rPr lang="ko-KR" sz="20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스케줄표 확인 </a:t>
            </a:r>
            <a:r>
              <a:rPr lang="ko-KR" sz="20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ko-KR" sz="20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1.1.1일자 선택시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p33"/>
          <p:cNvGraphicFramePr/>
          <p:nvPr>
            <p:extLst>
              <p:ext uri="{D42A27DB-BD31-4B8C-83A1-F6EECF244321}">
                <p14:modId xmlns:p14="http://schemas.microsoft.com/office/powerpoint/2010/main" val="4016711379"/>
              </p:ext>
            </p:extLst>
          </p:nvPr>
        </p:nvGraphicFramePr>
        <p:xfrm>
          <a:off x="2032000" y="1011996"/>
          <a:ext cx="8128000" cy="5577850"/>
        </p:xfrm>
        <a:graphic>
          <a:graphicData uri="http://schemas.openxmlformats.org/drawingml/2006/table">
            <a:tbl>
              <a:tblPr firstRow="1" bandRow="1">
                <a:noFill/>
                <a:tableStyleId>{7656F001-798E-44C1-AF57-544BEF166980}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╭─────────유재석님의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─────────╮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                      &lt;5월 24일&gt;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                     [2개의 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줄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이 있습니다.]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---------------------------------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[00:00]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      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번호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00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      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이름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000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(00)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       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진료 구분 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치아교정</a:t>
                      </a:r>
                      <a:endParaRPr lang="en-US" altLang="ko-KR"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---------------------------------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[00:00]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       예약 번호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endParaRPr lang="ko-KR" alt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       환자 이름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 000(00)</a:t>
                      </a:r>
                      <a:endParaRPr lang="ko-KR" alt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                 진료 구분 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치아교정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---------------------------------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800" u="none" strike="noStrike" cap="none" dirty="0"/>
                      </a:b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╰─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────</a:t>
                      </a: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───────────────────────╯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           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줄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확인할 날짜를 입력하세요(상위메뉴: 0)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</a:rPr>
                        <a:t> ✎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4732</Words>
  <Application>Microsoft Office PowerPoint</Application>
  <PresentationFormat>와이드스크린</PresentationFormat>
  <Paragraphs>822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Malgun Gothic</vt:lpstr>
      <vt:lpstr>Helvetica Neue</vt:lpstr>
      <vt:lpstr>Arial</vt:lpstr>
      <vt:lpstr>Malgun Gothic</vt:lpstr>
      <vt:lpstr>Office 테마</vt:lpstr>
      <vt:lpstr>Office 테마</vt:lpstr>
      <vt:lpstr>바른 치과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바른 치과</dc:title>
  <cp:lastModifiedBy>rin A</cp:lastModifiedBy>
  <cp:revision>45</cp:revision>
  <dcterms:modified xsi:type="dcterms:W3CDTF">2022-04-18T16:00:32Z</dcterms:modified>
</cp:coreProperties>
</file>