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omments/modernComment_105_AE8DB77B.xml" ContentType="application/vnd.ms-powerpoint.comments+xml"/>
  <Override PartName="/ppt/notesSlides/notesSlide6.xml" ContentType="application/vnd.openxmlformats-officedocument.presentationml.notesSlide+xml"/>
  <Override PartName="/ppt/comments/modernComment_10C_DEF5547A.xml" ContentType="application/vnd.ms-powerpoint.comment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comments/modernComment_111_4780952B.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9_41BD0FF3.xml" ContentType="application/vnd.ms-powerpoint.comments+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6"/>
  </p:notesMasterIdLst>
  <p:sldIdLst>
    <p:sldId id="256" r:id="rId2"/>
    <p:sldId id="257" r:id="rId3"/>
    <p:sldId id="269" r:id="rId4"/>
    <p:sldId id="258" r:id="rId5"/>
    <p:sldId id="261" r:id="rId6"/>
    <p:sldId id="268" r:id="rId7"/>
    <p:sldId id="263" r:id="rId8"/>
    <p:sldId id="262" r:id="rId9"/>
    <p:sldId id="273" r:id="rId10"/>
    <p:sldId id="266" r:id="rId11"/>
    <p:sldId id="265" r:id="rId12"/>
    <p:sldId id="264"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EC52C9-9A26-034B-B9AA-CB5EF6136F33}">
          <p14:sldIdLst>
            <p14:sldId id="256"/>
            <p14:sldId id="257"/>
          </p14:sldIdLst>
        </p14:section>
        <p14:section name="Methods" id="{4CE91181-FAD2-944A-A647-21EBFB0A4D0A}">
          <p14:sldIdLst>
            <p14:sldId id="269"/>
            <p14:sldId id="258"/>
            <p14:sldId id="261"/>
            <p14:sldId id="268"/>
            <p14:sldId id="263"/>
          </p14:sldIdLst>
        </p14:section>
        <p14:section name="Analysis &amp; Results" id="{76358A16-6CC3-7144-9BAA-A4394373F9EC}">
          <p14:sldIdLst>
            <p14:sldId id="262"/>
            <p14:sldId id="273"/>
          </p14:sldIdLst>
        </p14:section>
        <p14:section name="Discussion" id="{4EC41263-21ED-2C4C-AA36-42AFE69572CD}">
          <p14:sldIdLst>
            <p14:sldId id="266"/>
            <p14:sldId id="265"/>
            <p14:sldId id="264"/>
          </p14:sldIdLst>
        </p14:section>
        <p14:section name="Conclusion" id="{E6AF67C4-4373-7040-AAFC-B66AA3EA0903}">
          <p14:sldIdLst>
            <p14:sldId id="270"/>
            <p14:sldId id="27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2AA918-F4BE-25EC-7FF8-265CCCE04DED}" name="Amanda Pang" initials="" userId="S::pang.am@northeastern.edu::74996f12-3eb1-415d-ae56-bda7de62e02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9BB92-C334-F040-80DC-FB3D4CF7B59C}" v="839" dt="2024-11-22T19:22:13.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0"/>
    <p:restoredTop sz="80946"/>
  </p:normalViewPr>
  <p:slideViewPr>
    <p:cSldViewPr snapToGrid="0">
      <p:cViewPr varScale="1">
        <p:scale>
          <a:sx n="93" d="100"/>
          <a:sy n="93" d="100"/>
        </p:scale>
        <p:origin x="24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05_AE8DB77B.xml><?xml version="1.0" encoding="utf-8"?>
<p188:cmLst xmlns:a="http://schemas.openxmlformats.org/drawingml/2006/main" xmlns:r="http://schemas.openxmlformats.org/officeDocument/2006/relationships" xmlns:p188="http://schemas.microsoft.com/office/powerpoint/2018/8/main">
  <p188:cm id="{81DA5FE0-7C31-BC45-9175-10D39BC65549}" authorId="{732AA918-F4BE-25EC-7FF8-265CCCE04DED}" created="2024-11-22T18:24:28">
    <pc:sldMkLst xmlns:pc="http://schemas.microsoft.com/office/powerpoint/2013/main/command">
      <pc:docMk/>
      <pc:sldMk cId="2928523131" sldId="261"/>
    </pc:sldMkLst>
    <p188:txBody>
      <a:bodyPr/>
      <a:lstStyle/>
      <a:p>
        <a:r>
          <a:rPr lang="en-US"/>
          <a:t>More detail on data cleaning steps? </a:t>
        </a:r>
      </a:p>
    </p188:txBody>
  </p188:cm>
</p188:cmLst>
</file>

<file path=ppt/comments/modernComment_109_41BD0FF3.xml><?xml version="1.0" encoding="utf-8"?>
<p188:cmLst xmlns:a="http://schemas.openxmlformats.org/drawingml/2006/main" xmlns:r="http://schemas.openxmlformats.org/officeDocument/2006/relationships" xmlns:p188="http://schemas.microsoft.com/office/powerpoint/2018/8/main">
  <p188:cm id="{C7BEA3BB-A265-D248-856E-603F6E7F3C5A}" authorId="{732AA918-F4BE-25EC-7FF8-265CCCE04DED}" created="2024-11-22T18:31:08.378">
    <ac:txMkLst xmlns:ac="http://schemas.microsoft.com/office/drawing/2013/main/command">
      <pc:docMk xmlns:pc="http://schemas.microsoft.com/office/powerpoint/2013/main/command"/>
      <pc:sldMk xmlns:pc="http://schemas.microsoft.com/office/powerpoint/2013/main/command" cId="1102909427" sldId="265"/>
      <ac:spMk id="3" creationId="{50B0414B-5B80-723A-9C4E-3ED9F9CF5694}"/>
      <ac:txMk cp="218" len="15">
        <ac:context len="947" hash="2909104377"/>
      </ac:txMk>
    </ac:txMkLst>
    <p188:pos x="2103593" y="1717286"/>
    <p188:txBody>
      <a:bodyPr/>
      <a:lstStyle/>
      <a:p>
        <a:r>
          <a:rPr lang="en-US"/>
          <a:t>Examples of computed growth metrics. How did we handle missing growth metrics?</a:t>
        </a:r>
      </a:p>
    </p188:txBody>
  </p188:cm>
  <p188:cm id="{FEA5F8C2-314D-8940-86FE-9B3A6BFE5F4F}" authorId="{732AA918-F4BE-25EC-7FF8-265CCCE04DED}" created="2024-11-22T18:33:30.408">
    <ac:txMkLst xmlns:ac="http://schemas.microsoft.com/office/drawing/2013/main/command">
      <pc:docMk xmlns:pc="http://schemas.microsoft.com/office/powerpoint/2013/main/command"/>
      <pc:sldMk xmlns:pc="http://schemas.microsoft.com/office/powerpoint/2013/main/command" cId="1102909427" sldId="265"/>
      <ac:spMk id="3" creationId="{50B0414B-5B80-723A-9C4E-3ED9F9CF5694}"/>
      <ac:txMk cp="464" len="83">
        <ac:context len="947" hash="2909104377"/>
      </ac:txMk>
    </ac:txMkLst>
    <p188:pos x="7109959" y="2570620"/>
    <p188:txBody>
      <a:bodyPr/>
      <a:lstStyle/>
      <a:p>
        <a:r>
          <a:rPr lang="en-US"/>
          <a:t>How did we decide to reconcile negative values? Who ultimately handled them?</a:t>
        </a:r>
      </a:p>
    </p188:txBody>
  </p188:cm>
  <p188:cm id="{5F36C84E-7CBB-184B-8B1A-2464CB31ED8D}" authorId="{732AA918-F4BE-25EC-7FF8-265CCCE04DED}" created="2024-11-22T18:38:37.416">
    <ac:deMkLst xmlns:ac="http://schemas.microsoft.com/office/drawing/2013/main/command">
      <pc:docMk xmlns:pc="http://schemas.microsoft.com/office/powerpoint/2013/main/command"/>
      <pc:sldMk xmlns:pc="http://schemas.microsoft.com/office/powerpoint/2013/main/command" cId="1102909427" sldId="265"/>
      <ac:spMk id="3" creationId="{50B0414B-5B80-723A-9C4E-3ED9F9CF5694}"/>
    </ac:deMkLst>
    <p188:txBody>
      <a:bodyPr/>
      <a:lstStyle/>
      <a:p>
        <a:r>
          <a:rPr lang="en-US"/>
          <a:t>Which resampling techniques? Nearest, bilinear, cubic? Undersampling/over sampling?</a:t>
        </a:r>
      </a:p>
    </p188:txBody>
  </p188:cm>
</p188:cmLst>
</file>

<file path=ppt/comments/modernComment_10C_DEF5547A.xml><?xml version="1.0" encoding="utf-8"?>
<p188:cmLst xmlns:a="http://schemas.openxmlformats.org/drawingml/2006/main" xmlns:r="http://schemas.openxmlformats.org/officeDocument/2006/relationships" xmlns:p188="http://schemas.microsoft.com/office/powerpoint/2018/8/main">
  <p188:cm id="{2924E232-8C49-794F-B563-6EE7D850DD12}" authorId="{732AA918-F4BE-25EC-7FF8-265CCCE04DED}" created="2024-11-22T19:23:28.164">
    <ac:deMkLst xmlns:ac="http://schemas.microsoft.com/office/drawing/2013/main/command">
      <pc:docMk xmlns:pc="http://schemas.microsoft.com/office/powerpoint/2013/main/command"/>
      <pc:sldMk xmlns:pc="http://schemas.microsoft.com/office/powerpoint/2013/main/command" cId="3740619898" sldId="268"/>
      <ac:spMk id="2" creationId="{9DACFAEC-C622-402D-F9B5-2918B58CD3D2}"/>
    </ac:deMkLst>
    <p188:txBody>
      <a:bodyPr/>
      <a:lstStyle/>
      <a:p>
        <a:r>
          <a:rPr lang="en-US"/>
          <a:t>Might move this to Discussion: Limitations section? Or modify so we can use this infographic for our methodology</a:t>
        </a:r>
      </a:p>
    </p188:txBody>
  </p188:cm>
</p188:cmLst>
</file>

<file path=ppt/comments/modernComment_111_4780952B.xml><?xml version="1.0" encoding="utf-8"?>
<p188:cmLst xmlns:a="http://schemas.openxmlformats.org/drawingml/2006/main" xmlns:r="http://schemas.openxmlformats.org/officeDocument/2006/relationships" xmlns:p188="http://schemas.microsoft.com/office/powerpoint/2018/8/main">
  <p188:cm id="{C6656C2D-71B0-284E-A944-A87A348AD650}" authorId="{732AA918-F4BE-25EC-7FF8-265CCCE04DED}" created="2024-11-22T19:29:13.568">
    <ac:deMkLst xmlns:ac="http://schemas.microsoft.com/office/drawing/2013/main/command">
      <pc:docMk xmlns:pc="http://schemas.microsoft.com/office/powerpoint/2013/main/command"/>
      <pc:sldMk xmlns:pc="http://schemas.microsoft.com/office/powerpoint/2013/main/command" cId="1199609131" sldId="273"/>
      <ac:spMk id="3" creationId="{39970BA2-B9F5-6C1E-6EDC-7FE76ADF429C}"/>
    </ac:deMkLst>
    <p188:txBody>
      <a:bodyPr/>
      <a:lstStyle/>
      <a:p>
        <a:r>
          <a:rPr lang="en-US"/>
          <a:t>Same text as slide 5, we’ll decide where our methodology revision fits better</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CF775-2F44-48E1-972A-6997D2BC79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58896F9-870D-4DCE-B87B-10FCD76ECD3A}">
      <dgm:prSet custT="1"/>
      <dgm:spPr/>
      <dgm:t>
        <a:bodyPr/>
        <a:lstStyle/>
        <a:p>
          <a:r>
            <a:rPr lang="en-US" sz="2000" b="1" u="sng" dirty="0">
              <a:solidFill>
                <a:schemeClr val="bg1"/>
              </a:solidFill>
              <a:latin typeface="Arial" panose="020B0604020202020204" pitchFamily="34" charset="0"/>
              <a:cs typeface="Arial" panose="020B0604020202020204" pitchFamily="34" charset="0"/>
            </a:rPr>
            <a:t>2. Federal Reserve Economic Data (FRED) API:</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Aggregation of 200,000+ U.S. and International economic time series forecasts</a:t>
          </a:r>
        </a:p>
      </dgm:t>
    </dgm:pt>
    <dgm:pt modelId="{E9802B6C-A8CC-493A-9147-475F62C2EFAB}" type="parTrans" cxnId="{F390A51C-4FE1-4188-9BF3-8440B73E0149}">
      <dgm:prSet/>
      <dgm:spPr/>
      <dgm:t>
        <a:bodyPr/>
        <a:lstStyle/>
        <a:p>
          <a:endParaRPr lang="en-US"/>
        </a:p>
      </dgm:t>
    </dgm:pt>
    <dgm:pt modelId="{FFEEC666-53F1-4515-964A-9F0F473C61BD}" type="sibTrans" cxnId="{F390A51C-4FE1-4188-9BF3-8440B73E0149}">
      <dgm:prSet/>
      <dgm:spPr/>
      <dgm:t>
        <a:bodyPr/>
        <a:lstStyle/>
        <a:p>
          <a:endParaRPr lang="en-US"/>
        </a:p>
      </dgm:t>
    </dgm:pt>
    <dgm:pt modelId="{3509B958-AC4B-473A-94C8-C4275E3289D9}">
      <dgm:prSet custT="1"/>
      <dgm:spPr/>
      <dgm:t>
        <a:bodyPr/>
        <a:lstStyle/>
        <a:p>
          <a:r>
            <a:rPr lang="en-US" sz="2000" dirty="0">
              <a:solidFill>
                <a:schemeClr val="bg1"/>
              </a:solidFill>
              <a:latin typeface="Arial" panose="020B0604020202020204" pitchFamily="34" charset="0"/>
              <a:cs typeface="Arial" panose="020B0604020202020204" pitchFamily="34" charset="0"/>
            </a:rPr>
            <a:t>Supplements company-specific datasets with </a:t>
          </a:r>
          <a:r>
            <a:rPr lang="en-US" sz="2000" u="sng" dirty="0">
              <a:solidFill>
                <a:schemeClr val="bg1"/>
              </a:solidFill>
              <a:latin typeface="Arial" panose="020B0604020202020204" pitchFamily="34" charset="0"/>
              <a:cs typeface="Arial" panose="020B0604020202020204" pitchFamily="34" charset="0"/>
            </a:rPr>
            <a:t>macroeconomic indicators</a:t>
          </a:r>
          <a:r>
            <a:rPr lang="en-US" sz="2000" dirty="0">
              <a:solidFill>
                <a:schemeClr val="bg1"/>
              </a:solidFill>
              <a:latin typeface="Arial" panose="020B0604020202020204" pitchFamily="34" charset="0"/>
              <a:cs typeface="Arial" panose="020B0604020202020204" pitchFamily="34" charset="0"/>
            </a:rPr>
            <a:t>, used in trend prediction models.</a:t>
          </a:r>
        </a:p>
      </dgm:t>
    </dgm:pt>
    <dgm:pt modelId="{36BE0FF0-B00A-4DDD-8AB4-CF310F39B700}" type="parTrans" cxnId="{3700D517-ED17-47FC-B553-533172BAA3D7}">
      <dgm:prSet/>
      <dgm:spPr/>
      <dgm:t>
        <a:bodyPr/>
        <a:lstStyle/>
        <a:p>
          <a:endParaRPr lang="en-US"/>
        </a:p>
      </dgm:t>
    </dgm:pt>
    <dgm:pt modelId="{CBAAAEC0-8CC5-44CC-BF43-DF1923958F2E}" type="sibTrans" cxnId="{3700D517-ED17-47FC-B553-533172BAA3D7}">
      <dgm:prSet/>
      <dgm:spPr/>
      <dgm:t>
        <a:bodyPr/>
        <a:lstStyle/>
        <a:p>
          <a:endParaRPr lang="en-US"/>
        </a:p>
      </dgm:t>
    </dgm:pt>
    <dgm:pt modelId="{72C64756-72AF-46BA-8E10-9D9AAF6C20CB}">
      <dgm:prSet custT="1"/>
      <dgm:spPr/>
      <dgm:t>
        <a:bodyPr/>
        <a:lstStyle/>
        <a:p>
          <a:r>
            <a:rPr lang="en-US" sz="2000" b="1" dirty="0">
              <a:latin typeface="Arial" panose="020B0604020202020204" pitchFamily="34" charset="0"/>
              <a:cs typeface="Arial" panose="020B0604020202020204" pitchFamily="34" charset="0"/>
            </a:rPr>
            <a:t>FRED Raw Data Scope</a:t>
          </a: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Quarterly macroeconomic indicators: gross domestic product (GDP), consumer price index (CPI), unemployment rate, and prime rate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National &amp; International from </a:t>
          </a:r>
          <a:r>
            <a:rPr lang="en-US" sz="2000" b="1" dirty="0">
              <a:latin typeface="Arial" panose="020B0604020202020204" pitchFamily="34" charset="0"/>
              <a:cs typeface="Arial" panose="020B0604020202020204" pitchFamily="34" charset="0"/>
            </a:rPr>
            <a:t>2004 to 2024</a:t>
          </a:r>
        </a:p>
      </dgm:t>
    </dgm:pt>
    <dgm:pt modelId="{841A3FA8-A64A-48E2-8C30-6BC5FFFC1033}" type="parTrans" cxnId="{4C833B7E-1562-420D-8313-70BC62A4EC23}">
      <dgm:prSet/>
      <dgm:spPr/>
      <dgm:t>
        <a:bodyPr/>
        <a:lstStyle/>
        <a:p>
          <a:endParaRPr lang="en-US"/>
        </a:p>
      </dgm:t>
    </dgm:pt>
    <dgm:pt modelId="{580392EE-2845-4335-BA3B-64C99283719E}" type="sibTrans" cxnId="{4C833B7E-1562-420D-8313-70BC62A4EC23}">
      <dgm:prSet/>
      <dgm:spPr/>
      <dgm:t>
        <a:bodyPr/>
        <a:lstStyle/>
        <a:p>
          <a:endParaRPr lang="en-US"/>
        </a:p>
      </dgm:t>
    </dgm:pt>
    <dgm:pt modelId="{A9133A6E-17FF-A945-BB5D-AE346367FF10}" type="pres">
      <dgm:prSet presAssocID="{2A8CF775-2F44-48E1-972A-6997D2BC792C}" presName="vert0" presStyleCnt="0">
        <dgm:presLayoutVars>
          <dgm:dir/>
          <dgm:animOne val="branch"/>
          <dgm:animLvl val="lvl"/>
        </dgm:presLayoutVars>
      </dgm:prSet>
      <dgm:spPr/>
    </dgm:pt>
    <dgm:pt modelId="{4D0D9E02-801B-C947-B770-C8B3B846728E}" type="pres">
      <dgm:prSet presAssocID="{158896F9-870D-4DCE-B87B-10FCD76ECD3A}" presName="thickLine" presStyleLbl="alignNode1" presStyleIdx="0" presStyleCnt="3"/>
      <dgm:spPr/>
    </dgm:pt>
    <dgm:pt modelId="{25C0C45A-6E3F-7143-8AF3-0456D424082E}" type="pres">
      <dgm:prSet presAssocID="{158896F9-870D-4DCE-B87B-10FCD76ECD3A}" presName="horz1" presStyleCnt="0"/>
      <dgm:spPr/>
    </dgm:pt>
    <dgm:pt modelId="{59FEA8BF-D722-4242-A1EA-1B91F0C855C9}" type="pres">
      <dgm:prSet presAssocID="{158896F9-870D-4DCE-B87B-10FCD76ECD3A}" presName="tx1" presStyleLbl="revTx" presStyleIdx="0" presStyleCnt="3"/>
      <dgm:spPr/>
    </dgm:pt>
    <dgm:pt modelId="{E1FBD182-BB62-7542-A410-83EE3CD7621A}" type="pres">
      <dgm:prSet presAssocID="{158896F9-870D-4DCE-B87B-10FCD76ECD3A}" presName="vert1" presStyleCnt="0"/>
      <dgm:spPr/>
    </dgm:pt>
    <dgm:pt modelId="{28E04E71-D3CF-BF45-83F8-F4319685D164}" type="pres">
      <dgm:prSet presAssocID="{3509B958-AC4B-473A-94C8-C4275E3289D9}" presName="thickLine" presStyleLbl="alignNode1" presStyleIdx="1" presStyleCnt="3"/>
      <dgm:spPr/>
    </dgm:pt>
    <dgm:pt modelId="{3CA019D4-C523-394D-AB25-B2233EC7362B}" type="pres">
      <dgm:prSet presAssocID="{3509B958-AC4B-473A-94C8-C4275E3289D9}" presName="horz1" presStyleCnt="0"/>
      <dgm:spPr/>
    </dgm:pt>
    <dgm:pt modelId="{6BD7CFDC-849D-C246-A992-61D68FDBA037}" type="pres">
      <dgm:prSet presAssocID="{3509B958-AC4B-473A-94C8-C4275E3289D9}" presName="tx1" presStyleLbl="revTx" presStyleIdx="1" presStyleCnt="3"/>
      <dgm:spPr/>
    </dgm:pt>
    <dgm:pt modelId="{E95CD842-DC91-584A-8D78-4AE5F19DA003}" type="pres">
      <dgm:prSet presAssocID="{3509B958-AC4B-473A-94C8-C4275E3289D9}" presName="vert1" presStyleCnt="0"/>
      <dgm:spPr/>
    </dgm:pt>
    <dgm:pt modelId="{A15CFF82-356C-C742-82FD-12BA278DD54A}" type="pres">
      <dgm:prSet presAssocID="{72C64756-72AF-46BA-8E10-9D9AAF6C20CB}" presName="thickLine" presStyleLbl="alignNode1" presStyleIdx="2" presStyleCnt="3" custLinFactNeighborY="-38145"/>
      <dgm:spPr/>
    </dgm:pt>
    <dgm:pt modelId="{2B66F74B-D59F-5746-B9CC-D7ED034EBAB6}" type="pres">
      <dgm:prSet presAssocID="{72C64756-72AF-46BA-8E10-9D9AAF6C20CB}" presName="horz1" presStyleCnt="0"/>
      <dgm:spPr/>
    </dgm:pt>
    <dgm:pt modelId="{5D2F975C-C585-5246-AE6D-C63F2D40302B}" type="pres">
      <dgm:prSet presAssocID="{72C64756-72AF-46BA-8E10-9D9AAF6C20CB}" presName="tx1" presStyleLbl="revTx" presStyleIdx="2" presStyleCnt="3" custLinFactNeighborY="-38177"/>
      <dgm:spPr/>
    </dgm:pt>
    <dgm:pt modelId="{37D62B7F-F994-4B4E-8E51-36719B4F566A}" type="pres">
      <dgm:prSet presAssocID="{72C64756-72AF-46BA-8E10-9D9AAF6C20CB}" presName="vert1" presStyleCnt="0"/>
      <dgm:spPr/>
    </dgm:pt>
  </dgm:ptLst>
  <dgm:cxnLst>
    <dgm:cxn modelId="{3700D517-ED17-47FC-B553-533172BAA3D7}" srcId="{2A8CF775-2F44-48E1-972A-6997D2BC792C}" destId="{3509B958-AC4B-473A-94C8-C4275E3289D9}" srcOrd="1" destOrd="0" parTransId="{36BE0FF0-B00A-4DDD-8AB4-CF310F39B700}" sibTransId="{CBAAAEC0-8CC5-44CC-BF43-DF1923958F2E}"/>
    <dgm:cxn modelId="{F390A51C-4FE1-4188-9BF3-8440B73E0149}" srcId="{2A8CF775-2F44-48E1-972A-6997D2BC792C}" destId="{158896F9-870D-4DCE-B87B-10FCD76ECD3A}" srcOrd="0" destOrd="0" parTransId="{E9802B6C-A8CC-493A-9147-475F62C2EFAB}" sibTransId="{FFEEC666-53F1-4515-964A-9F0F473C61BD}"/>
    <dgm:cxn modelId="{4C833B7E-1562-420D-8313-70BC62A4EC23}" srcId="{2A8CF775-2F44-48E1-972A-6997D2BC792C}" destId="{72C64756-72AF-46BA-8E10-9D9AAF6C20CB}" srcOrd="2" destOrd="0" parTransId="{841A3FA8-A64A-48E2-8C30-6BC5FFFC1033}" sibTransId="{580392EE-2845-4335-BA3B-64C99283719E}"/>
    <dgm:cxn modelId="{90C76C7F-CC05-3E48-B596-9BACCC50DBCE}" type="presOf" srcId="{158896F9-870D-4DCE-B87B-10FCD76ECD3A}" destId="{59FEA8BF-D722-4242-A1EA-1B91F0C855C9}" srcOrd="0" destOrd="0" presId="urn:microsoft.com/office/officeart/2008/layout/LinedList"/>
    <dgm:cxn modelId="{54E80882-6FF5-B34B-ADAA-049C72F166C2}" type="presOf" srcId="{2A8CF775-2F44-48E1-972A-6997D2BC792C}" destId="{A9133A6E-17FF-A945-BB5D-AE346367FF10}" srcOrd="0" destOrd="0" presId="urn:microsoft.com/office/officeart/2008/layout/LinedList"/>
    <dgm:cxn modelId="{70C641AE-BF4C-5349-83AC-127B8E4EE912}" type="presOf" srcId="{72C64756-72AF-46BA-8E10-9D9AAF6C20CB}" destId="{5D2F975C-C585-5246-AE6D-C63F2D40302B}" srcOrd="0" destOrd="0" presId="urn:microsoft.com/office/officeart/2008/layout/LinedList"/>
    <dgm:cxn modelId="{CF2911CC-65AE-FB4D-BF52-32AB152A1AD7}" type="presOf" srcId="{3509B958-AC4B-473A-94C8-C4275E3289D9}" destId="{6BD7CFDC-849D-C246-A992-61D68FDBA037}" srcOrd="0" destOrd="0" presId="urn:microsoft.com/office/officeart/2008/layout/LinedList"/>
    <dgm:cxn modelId="{EBD7D6D7-F797-CE4F-A53E-28771AE0664C}" type="presParOf" srcId="{A9133A6E-17FF-A945-BB5D-AE346367FF10}" destId="{4D0D9E02-801B-C947-B770-C8B3B846728E}" srcOrd="0" destOrd="0" presId="urn:microsoft.com/office/officeart/2008/layout/LinedList"/>
    <dgm:cxn modelId="{BB28B4AC-E06A-B744-818E-990F9C70DD15}" type="presParOf" srcId="{A9133A6E-17FF-A945-BB5D-AE346367FF10}" destId="{25C0C45A-6E3F-7143-8AF3-0456D424082E}" srcOrd="1" destOrd="0" presId="urn:microsoft.com/office/officeart/2008/layout/LinedList"/>
    <dgm:cxn modelId="{CD41D8E5-A71D-2947-9F36-F03E38B0FC51}" type="presParOf" srcId="{25C0C45A-6E3F-7143-8AF3-0456D424082E}" destId="{59FEA8BF-D722-4242-A1EA-1B91F0C855C9}" srcOrd="0" destOrd="0" presId="urn:microsoft.com/office/officeart/2008/layout/LinedList"/>
    <dgm:cxn modelId="{DBB90CA4-2049-3C4C-B935-FFC780E37C67}" type="presParOf" srcId="{25C0C45A-6E3F-7143-8AF3-0456D424082E}" destId="{E1FBD182-BB62-7542-A410-83EE3CD7621A}" srcOrd="1" destOrd="0" presId="urn:microsoft.com/office/officeart/2008/layout/LinedList"/>
    <dgm:cxn modelId="{96489D82-325D-6245-BA7A-1BE1E5C6B9D2}" type="presParOf" srcId="{A9133A6E-17FF-A945-BB5D-AE346367FF10}" destId="{28E04E71-D3CF-BF45-83F8-F4319685D164}" srcOrd="2" destOrd="0" presId="urn:microsoft.com/office/officeart/2008/layout/LinedList"/>
    <dgm:cxn modelId="{092792C8-E570-A24E-ACE1-B634CA62DB26}" type="presParOf" srcId="{A9133A6E-17FF-A945-BB5D-AE346367FF10}" destId="{3CA019D4-C523-394D-AB25-B2233EC7362B}" srcOrd="3" destOrd="0" presId="urn:microsoft.com/office/officeart/2008/layout/LinedList"/>
    <dgm:cxn modelId="{0B5A7F16-24D6-5346-A141-B6A34A02511A}" type="presParOf" srcId="{3CA019D4-C523-394D-AB25-B2233EC7362B}" destId="{6BD7CFDC-849D-C246-A992-61D68FDBA037}" srcOrd="0" destOrd="0" presId="urn:microsoft.com/office/officeart/2008/layout/LinedList"/>
    <dgm:cxn modelId="{37BD60AF-BD90-E243-BC1C-DA4C3DF5639F}" type="presParOf" srcId="{3CA019D4-C523-394D-AB25-B2233EC7362B}" destId="{E95CD842-DC91-584A-8D78-4AE5F19DA003}" srcOrd="1" destOrd="0" presId="urn:microsoft.com/office/officeart/2008/layout/LinedList"/>
    <dgm:cxn modelId="{625C2517-7BC1-9C43-A289-2FA43DB86D88}" type="presParOf" srcId="{A9133A6E-17FF-A945-BB5D-AE346367FF10}" destId="{A15CFF82-356C-C742-82FD-12BA278DD54A}" srcOrd="4" destOrd="0" presId="urn:microsoft.com/office/officeart/2008/layout/LinedList"/>
    <dgm:cxn modelId="{7E81CA54-19BE-5942-8266-370224A3A07B}" type="presParOf" srcId="{A9133A6E-17FF-A945-BB5D-AE346367FF10}" destId="{2B66F74B-D59F-5746-B9CC-D7ED034EBAB6}" srcOrd="5" destOrd="0" presId="urn:microsoft.com/office/officeart/2008/layout/LinedList"/>
    <dgm:cxn modelId="{01721C8C-E360-3047-A889-EBFFAE213328}" type="presParOf" srcId="{2B66F74B-D59F-5746-B9CC-D7ED034EBAB6}" destId="{5D2F975C-C585-5246-AE6D-C63F2D40302B}" srcOrd="0" destOrd="0" presId="urn:microsoft.com/office/officeart/2008/layout/LinedList"/>
    <dgm:cxn modelId="{1C6BBCD9-2FBD-2A4B-94A4-BB86667B3107}" type="presParOf" srcId="{2B66F74B-D59F-5746-B9CC-D7ED034EBAB6}" destId="{37D62B7F-F994-4B4E-8E51-36719B4F566A}" srcOrd="1" destOrd="0" presId="urn:microsoft.com/office/officeart/2008/layout/LinedList"/>
  </dgm:cxnLst>
  <dgm:bg/>
  <dgm:whole>
    <a:ln w="9525" cap="flat" cmpd="sng" algn="ctr">
      <a:solidFill>
        <a:schemeClr val="accent1"/>
      </a:solid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8CF775-2F44-48E1-972A-6997D2BC79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58896F9-870D-4DCE-B87B-10FCD76ECD3A}">
      <dgm:prSet custT="1"/>
      <dgm:spPr/>
      <dgm:t>
        <a:bodyPr/>
        <a:lstStyle/>
        <a:p>
          <a:r>
            <a:rPr lang="en-US" sz="2000" b="1" u="sng"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1. Financial Modeling Prep (FMP) API :</a:t>
          </a:r>
          <a:r>
            <a:rPr lang="en-US" sz="2000" b="1"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br>
            <a:rPr lang="en-US" sz="2000" b="1"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br>
          <a:br>
            <a:rPr lang="en-US" sz="2000" b="1"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br>
          <a:r>
            <a:rPr lang="en-US" sz="2000" b="0"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Live </a:t>
          </a: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and historical data on stocks, ETFs, indexes, FOREX, and cryptocurrencies</a:t>
          </a:r>
        </a:p>
        <a:p>
          <a:endParaRPr lang="en-US" sz="2000" dirty="0">
            <a:solidFill>
              <a:schemeClr val="bg1"/>
            </a:solidFill>
            <a:latin typeface="Arial" panose="020B0604020202020204" pitchFamily="34" charset="0"/>
            <a:cs typeface="Arial" panose="020B0604020202020204" pitchFamily="34" charset="0"/>
          </a:endParaRPr>
        </a:p>
      </dgm:t>
    </dgm:pt>
    <dgm:pt modelId="{E9802B6C-A8CC-493A-9147-475F62C2EFAB}" type="parTrans" cxnId="{F390A51C-4FE1-4188-9BF3-8440B73E0149}">
      <dgm:prSet/>
      <dgm:spPr/>
      <dgm:t>
        <a:bodyPr/>
        <a:lstStyle/>
        <a:p>
          <a:endParaRPr lang="en-US"/>
        </a:p>
      </dgm:t>
    </dgm:pt>
    <dgm:pt modelId="{FFEEC666-53F1-4515-964A-9F0F473C61BD}" type="sibTrans" cxnId="{F390A51C-4FE1-4188-9BF3-8440B73E0149}">
      <dgm:prSet/>
      <dgm:spPr/>
      <dgm:t>
        <a:bodyPr/>
        <a:lstStyle/>
        <a:p>
          <a:endParaRPr lang="en-US"/>
        </a:p>
      </dgm:t>
    </dgm:pt>
    <dgm:pt modelId="{08290475-2933-974D-B7AE-D777B64F8D39}">
      <dgm:prSet custT="1"/>
      <dgm:spPr/>
      <dgm:t>
        <a:bodyPr/>
        <a:lstStyle/>
        <a:p>
          <a:r>
            <a:rPr lang="en-US" sz="2000" u="sng"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Financial statements</a:t>
          </a:r>
          <a:r>
            <a:rPr lang="en-US" sz="2000" u="none"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and data are updated, audited, and standardized in real-time.</a:t>
          </a:r>
          <a:endParaRPr lang="en-US" sz="2000" b="1" u="sng"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dgm:t>
    </dgm:pt>
    <dgm:pt modelId="{CED94262-8419-334E-9BEE-6F423C949541}" type="parTrans" cxnId="{B2274495-C3B2-8440-A116-CDE0C6FBA7E4}">
      <dgm:prSet/>
      <dgm:spPr/>
      <dgm:t>
        <a:bodyPr/>
        <a:lstStyle/>
        <a:p>
          <a:endParaRPr lang="en-US"/>
        </a:p>
      </dgm:t>
    </dgm:pt>
    <dgm:pt modelId="{E730C130-A695-C640-806C-07A914044E2C}" type="sibTrans" cxnId="{B2274495-C3B2-8440-A116-CDE0C6FBA7E4}">
      <dgm:prSet/>
      <dgm:spPr/>
      <dgm:t>
        <a:bodyPr/>
        <a:lstStyle/>
        <a:p>
          <a:endParaRPr lang="en-US"/>
        </a:p>
      </dgm:t>
    </dgm:pt>
    <dgm:pt modelId="{C15E9434-9DC9-244F-812A-4A63E72D5219}">
      <dgm:prSet custT="1"/>
      <dgm:spPr/>
      <dgm:t>
        <a:bodyPr/>
        <a:lstStyle/>
        <a:p>
          <a:r>
            <a:rPr lang="en-US" sz="20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FMP Raw Data Scope</a:t>
          </a:r>
          <a:r>
            <a:rPr lang="en-US" sz="2000" dirty="0">
              <a:solidFill>
                <a:schemeClr val="tx1"/>
              </a:solidFill>
              <a:effectLst/>
              <a:latin typeface="Arial" panose="020B0604020202020204" pitchFamily="34" charset="0"/>
              <a:cs typeface="Arial" panose="020B0604020202020204" pitchFamily="34" charset="0"/>
            </a:rPr>
            <a:t>: </a:t>
          </a:r>
          <a:br>
            <a:rPr lang="en-US" sz="2000" dirty="0">
              <a:solidFill>
                <a:schemeClr val="tx1"/>
              </a:solidFill>
              <a:effectLst/>
              <a:latin typeface="Arial" panose="020B0604020202020204" pitchFamily="34" charset="0"/>
              <a:cs typeface="Arial" panose="020B0604020202020204" pitchFamily="34" charset="0"/>
            </a:rPr>
          </a:br>
          <a:endParaRPr lang="en-US" sz="2000" dirty="0">
            <a:solidFill>
              <a:schemeClr val="tx1"/>
            </a:solidFill>
            <a:effectLst/>
            <a:latin typeface="Arial" panose="020B0604020202020204" pitchFamily="34" charset="0"/>
            <a:cs typeface="Arial" panose="020B0604020202020204" pitchFamily="34" charset="0"/>
          </a:endParaRPr>
        </a:p>
        <a:p>
          <a:r>
            <a:rPr lang="en-US" sz="2000"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Quarterly</a:t>
          </a:r>
          <a:r>
            <a:rPr lang="en-US" sz="2000" u="none"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financial data for </a:t>
          </a:r>
          <a:r>
            <a:rPr lang="en-US" sz="2000" b="1" i="1"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150 - 200 </a:t>
          </a:r>
          <a:r>
            <a:rPr lang="en-US" sz="2000" u="none"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publicly listed companies </a:t>
          </a:r>
          <a:br>
            <a:rPr lang="en-US" sz="2000" u="none"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br>
            <a:rPr lang="en-US" sz="2000" u="none"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US" sz="2000" dirty="0">
              <a:solidFill>
                <a:schemeClr val="tx1"/>
              </a:solidFill>
              <a:latin typeface="Arial" panose="020B0604020202020204" pitchFamily="34" charset="0"/>
              <a:ea typeface="Times New Roman" panose="02020603050405020304" pitchFamily="18" charset="0"/>
              <a:cs typeface="Arial" panose="020B0604020202020204" pitchFamily="34" charset="0"/>
            </a:rPr>
            <a:t>S</a:t>
          </a:r>
          <a:r>
            <a:rPr lang="en-US" sz="2000" u="none"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pans </a:t>
          </a:r>
          <a:r>
            <a:rPr lang="en-US" sz="2000" b="1" u="sng"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25 sectors</a:t>
          </a:r>
          <a:r>
            <a:rPr lang="en-US" sz="2000" b="1"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a:t>
          </a:r>
          <a:r>
            <a:rPr lang="en-US" sz="2000" b="1" u="none" strike="noStrike"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2004 to 2024</a:t>
          </a:r>
          <a:endParaRPr lang="en-US" sz="2000" dirty="0">
            <a:solidFill>
              <a:schemeClr val="tx1"/>
            </a:solidFill>
            <a:effectLst/>
            <a:latin typeface="Arial" panose="020B0604020202020204" pitchFamily="34" charset="0"/>
            <a:cs typeface="Arial" panose="020B0604020202020204" pitchFamily="34" charset="0"/>
          </a:endParaRPr>
        </a:p>
      </dgm:t>
    </dgm:pt>
    <dgm:pt modelId="{01863636-209C-164F-BF50-987E72387BCA}" type="sibTrans" cxnId="{6AA47C55-C78C-F949-85B6-B27B771E5BC4}">
      <dgm:prSet/>
      <dgm:spPr/>
      <dgm:t>
        <a:bodyPr/>
        <a:lstStyle/>
        <a:p>
          <a:endParaRPr lang="en-US"/>
        </a:p>
      </dgm:t>
    </dgm:pt>
    <dgm:pt modelId="{A2D91D06-0AAC-C141-AF8B-67587E8822B1}" type="parTrans" cxnId="{6AA47C55-C78C-F949-85B6-B27B771E5BC4}">
      <dgm:prSet/>
      <dgm:spPr/>
      <dgm:t>
        <a:bodyPr/>
        <a:lstStyle/>
        <a:p>
          <a:endParaRPr lang="en-US"/>
        </a:p>
      </dgm:t>
    </dgm:pt>
    <dgm:pt modelId="{A9133A6E-17FF-A945-BB5D-AE346367FF10}" type="pres">
      <dgm:prSet presAssocID="{2A8CF775-2F44-48E1-972A-6997D2BC792C}" presName="vert0" presStyleCnt="0">
        <dgm:presLayoutVars>
          <dgm:dir/>
          <dgm:animOne val="branch"/>
          <dgm:animLvl val="lvl"/>
        </dgm:presLayoutVars>
      </dgm:prSet>
      <dgm:spPr/>
    </dgm:pt>
    <dgm:pt modelId="{4D0D9E02-801B-C947-B770-C8B3B846728E}" type="pres">
      <dgm:prSet presAssocID="{158896F9-870D-4DCE-B87B-10FCD76ECD3A}" presName="thickLine" presStyleLbl="alignNode1" presStyleIdx="0" presStyleCnt="3"/>
      <dgm:spPr/>
    </dgm:pt>
    <dgm:pt modelId="{25C0C45A-6E3F-7143-8AF3-0456D424082E}" type="pres">
      <dgm:prSet presAssocID="{158896F9-870D-4DCE-B87B-10FCD76ECD3A}" presName="horz1" presStyleCnt="0"/>
      <dgm:spPr/>
    </dgm:pt>
    <dgm:pt modelId="{59FEA8BF-D722-4242-A1EA-1B91F0C855C9}" type="pres">
      <dgm:prSet presAssocID="{158896F9-870D-4DCE-B87B-10FCD76ECD3A}" presName="tx1" presStyleLbl="revTx" presStyleIdx="0" presStyleCnt="3"/>
      <dgm:spPr/>
    </dgm:pt>
    <dgm:pt modelId="{E1FBD182-BB62-7542-A410-83EE3CD7621A}" type="pres">
      <dgm:prSet presAssocID="{158896F9-870D-4DCE-B87B-10FCD76ECD3A}" presName="vert1" presStyleCnt="0"/>
      <dgm:spPr/>
    </dgm:pt>
    <dgm:pt modelId="{B0D76F74-9A3B-BF4A-8B1B-4B8AF1A85C8C}" type="pres">
      <dgm:prSet presAssocID="{08290475-2933-974D-B7AE-D777B64F8D39}" presName="thickLine" presStyleLbl="alignNode1" presStyleIdx="1" presStyleCnt="3"/>
      <dgm:spPr/>
    </dgm:pt>
    <dgm:pt modelId="{46562D85-A91F-B148-B87F-291B9C7A1C9C}" type="pres">
      <dgm:prSet presAssocID="{08290475-2933-974D-B7AE-D777B64F8D39}" presName="horz1" presStyleCnt="0"/>
      <dgm:spPr/>
    </dgm:pt>
    <dgm:pt modelId="{570B62CC-2410-204A-AE4A-DD809C68013C}" type="pres">
      <dgm:prSet presAssocID="{08290475-2933-974D-B7AE-D777B64F8D39}" presName="tx1" presStyleLbl="revTx" presStyleIdx="1" presStyleCnt="3"/>
      <dgm:spPr/>
    </dgm:pt>
    <dgm:pt modelId="{A59959E9-726C-4A48-B3EA-3D74A46804AD}" type="pres">
      <dgm:prSet presAssocID="{08290475-2933-974D-B7AE-D777B64F8D39}" presName="vert1" presStyleCnt="0"/>
      <dgm:spPr/>
    </dgm:pt>
    <dgm:pt modelId="{6D24F8CC-F896-5D43-B535-85D725E63DE0}" type="pres">
      <dgm:prSet presAssocID="{C15E9434-9DC9-244F-812A-4A63E72D5219}" presName="thickLine" presStyleLbl="alignNode1" presStyleIdx="2" presStyleCnt="3" custLinFactNeighborY="-38553"/>
      <dgm:spPr/>
    </dgm:pt>
    <dgm:pt modelId="{3918945B-F288-AA4F-9318-C590659A19C7}" type="pres">
      <dgm:prSet presAssocID="{C15E9434-9DC9-244F-812A-4A63E72D5219}" presName="horz1" presStyleCnt="0"/>
      <dgm:spPr/>
    </dgm:pt>
    <dgm:pt modelId="{4EB3008F-9B0A-B24E-BA90-327DB79D82FB}" type="pres">
      <dgm:prSet presAssocID="{C15E9434-9DC9-244F-812A-4A63E72D5219}" presName="tx1" presStyleLbl="revTx" presStyleIdx="2" presStyleCnt="3" custLinFactNeighborY="-37402"/>
      <dgm:spPr/>
    </dgm:pt>
    <dgm:pt modelId="{52C09F76-6770-4D42-AF99-1FDF22A22D4A}" type="pres">
      <dgm:prSet presAssocID="{C15E9434-9DC9-244F-812A-4A63E72D5219}" presName="vert1" presStyleCnt="0"/>
      <dgm:spPr/>
    </dgm:pt>
  </dgm:ptLst>
  <dgm:cxnLst>
    <dgm:cxn modelId="{F390A51C-4FE1-4188-9BF3-8440B73E0149}" srcId="{2A8CF775-2F44-48E1-972A-6997D2BC792C}" destId="{158896F9-870D-4DCE-B87B-10FCD76ECD3A}" srcOrd="0" destOrd="0" parTransId="{E9802B6C-A8CC-493A-9147-475F62C2EFAB}" sibTransId="{FFEEC666-53F1-4515-964A-9F0F473C61BD}"/>
    <dgm:cxn modelId="{6AA47C55-C78C-F949-85B6-B27B771E5BC4}" srcId="{2A8CF775-2F44-48E1-972A-6997D2BC792C}" destId="{C15E9434-9DC9-244F-812A-4A63E72D5219}" srcOrd="2" destOrd="0" parTransId="{A2D91D06-0AAC-C141-AF8B-67587E8822B1}" sibTransId="{01863636-209C-164F-BF50-987E72387BCA}"/>
    <dgm:cxn modelId="{9B80E36F-FA3E-1E4A-8E3D-C3E6CB184375}" type="presOf" srcId="{C15E9434-9DC9-244F-812A-4A63E72D5219}" destId="{4EB3008F-9B0A-B24E-BA90-327DB79D82FB}" srcOrd="0" destOrd="0" presId="urn:microsoft.com/office/officeart/2008/layout/LinedList"/>
    <dgm:cxn modelId="{B2274495-C3B2-8440-A116-CDE0C6FBA7E4}" srcId="{2A8CF775-2F44-48E1-972A-6997D2BC792C}" destId="{08290475-2933-974D-B7AE-D777B64F8D39}" srcOrd="1" destOrd="0" parTransId="{CED94262-8419-334E-9BEE-6F423C949541}" sibTransId="{E730C130-A695-C640-806C-07A914044E2C}"/>
    <dgm:cxn modelId="{94FB82B3-0686-694E-961F-7980E677DD9A}" type="presOf" srcId="{08290475-2933-974D-B7AE-D777B64F8D39}" destId="{570B62CC-2410-204A-AE4A-DD809C68013C}" srcOrd="0" destOrd="0" presId="urn:microsoft.com/office/officeart/2008/layout/LinedList"/>
    <dgm:cxn modelId="{0F11F8CC-0743-7A4A-A644-67E4F5013440}" type="presOf" srcId="{2A8CF775-2F44-48E1-972A-6997D2BC792C}" destId="{A9133A6E-17FF-A945-BB5D-AE346367FF10}" srcOrd="0" destOrd="0" presId="urn:microsoft.com/office/officeart/2008/layout/LinedList"/>
    <dgm:cxn modelId="{EE8DAAF2-3E4D-2147-BA34-C778A9D07361}" type="presOf" srcId="{158896F9-870D-4DCE-B87B-10FCD76ECD3A}" destId="{59FEA8BF-D722-4242-A1EA-1B91F0C855C9}" srcOrd="0" destOrd="0" presId="urn:microsoft.com/office/officeart/2008/layout/LinedList"/>
    <dgm:cxn modelId="{737E73A7-4E37-2F41-9D99-DAE44C1DA196}" type="presParOf" srcId="{A9133A6E-17FF-A945-BB5D-AE346367FF10}" destId="{4D0D9E02-801B-C947-B770-C8B3B846728E}" srcOrd="0" destOrd="0" presId="urn:microsoft.com/office/officeart/2008/layout/LinedList"/>
    <dgm:cxn modelId="{9C60AB25-E463-1D4D-9F55-1DC24C4004F1}" type="presParOf" srcId="{A9133A6E-17FF-A945-BB5D-AE346367FF10}" destId="{25C0C45A-6E3F-7143-8AF3-0456D424082E}" srcOrd="1" destOrd="0" presId="urn:microsoft.com/office/officeart/2008/layout/LinedList"/>
    <dgm:cxn modelId="{879DBEE3-78C8-F943-9123-9F436932C90D}" type="presParOf" srcId="{25C0C45A-6E3F-7143-8AF3-0456D424082E}" destId="{59FEA8BF-D722-4242-A1EA-1B91F0C855C9}" srcOrd="0" destOrd="0" presId="urn:microsoft.com/office/officeart/2008/layout/LinedList"/>
    <dgm:cxn modelId="{58AF2873-E8F6-7141-86F2-DA004AED7108}" type="presParOf" srcId="{25C0C45A-6E3F-7143-8AF3-0456D424082E}" destId="{E1FBD182-BB62-7542-A410-83EE3CD7621A}" srcOrd="1" destOrd="0" presId="urn:microsoft.com/office/officeart/2008/layout/LinedList"/>
    <dgm:cxn modelId="{2DCB6122-5806-0649-A086-DF84BB268D47}" type="presParOf" srcId="{A9133A6E-17FF-A945-BB5D-AE346367FF10}" destId="{B0D76F74-9A3B-BF4A-8B1B-4B8AF1A85C8C}" srcOrd="2" destOrd="0" presId="urn:microsoft.com/office/officeart/2008/layout/LinedList"/>
    <dgm:cxn modelId="{AB056A4A-977F-7A47-AA26-27BAD922E439}" type="presParOf" srcId="{A9133A6E-17FF-A945-BB5D-AE346367FF10}" destId="{46562D85-A91F-B148-B87F-291B9C7A1C9C}" srcOrd="3" destOrd="0" presId="urn:microsoft.com/office/officeart/2008/layout/LinedList"/>
    <dgm:cxn modelId="{4AF5B819-EEA1-F940-A108-BE2FD9A819C2}" type="presParOf" srcId="{46562D85-A91F-B148-B87F-291B9C7A1C9C}" destId="{570B62CC-2410-204A-AE4A-DD809C68013C}" srcOrd="0" destOrd="0" presId="urn:microsoft.com/office/officeart/2008/layout/LinedList"/>
    <dgm:cxn modelId="{4B2BEB34-F4EE-074E-8693-D1CAE8CDD6EF}" type="presParOf" srcId="{46562D85-A91F-B148-B87F-291B9C7A1C9C}" destId="{A59959E9-726C-4A48-B3EA-3D74A46804AD}" srcOrd="1" destOrd="0" presId="urn:microsoft.com/office/officeart/2008/layout/LinedList"/>
    <dgm:cxn modelId="{5BD51FAB-1746-E94E-9D71-01FA8527D2A6}" type="presParOf" srcId="{A9133A6E-17FF-A945-BB5D-AE346367FF10}" destId="{6D24F8CC-F896-5D43-B535-85D725E63DE0}" srcOrd="4" destOrd="0" presId="urn:microsoft.com/office/officeart/2008/layout/LinedList"/>
    <dgm:cxn modelId="{D4F9DE87-1322-854A-9654-2D9D211857EA}" type="presParOf" srcId="{A9133A6E-17FF-A945-BB5D-AE346367FF10}" destId="{3918945B-F288-AA4F-9318-C590659A19C7}" srcOrd="5" destOrd="0" presId="urn:microsoft.com/office/officeart/2008/layout/LinedList"/>
    <dgm:cxn modelId="{40FEFF58-CB48-D440-A803-153102B244AD}" type="presParOf" srcId="{3918945B-F288-AA4F-9318-C590659A19C7}" destId="{4EB3008F-9B0A-B24E-BA90-327DB79D82FB}" srcOrd="0" destOrd="0" presId="urn:microsoft.com/office/officeart/2008/layout/LinedList"/>
    <dgm:cxn modelId="{AA82F9BF-5640-D349-B2D0-6C4DDFAC9FC4}" type="presParOf" srcId="{3918945B-F288-AA4F-9318-C590659A19C7}" destId="{52C09F76-6770-4D42-AF99-1FDF22A22D4A}" srcOrd="1"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E7832F-B429-4A3B-B03C-A8EA0AFA39F9}"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US"/>
        </a:p>
      </dgm:t>
    </dgm:pt>
    <dgm:pt modelId="{BFF84A56-BA38-4CF6-AB91-4E0E93282268}">
      <dgm:prSet/>
      <dgm:spPr/>
      <dgm:t>
        <a:bodyPr/>
        <a:lstStyle/>
        <a:p>
          <a:r>
            <a:rPr lang="en-US" dirty="0"/>
            <a:t>Financial Data (FMP)</a:t>
          </a:r>
        </a:p>
      </dgm:t>
    </dgm:pt>
    <dgm:pt modelId="{FF5EE2FF-C92B-4C17-9DF6-40DF25736F86}" type="parTrans" cxnId="{7D92C35D-46D1-4060-895D-3ACA32A359AF}">
      <dgm:prSet/>
      <dgm:spPr/>
      <dgm:t>
        <a:bodyPr/>
        <a:lstStyle/>
        <a:p>
          <a:endParaRPr lang="en-US"/>
        </a:p>
      </dgm:t>
    </dgm:pt>
    <dgm:pt modelId="{08CD80FF-C592-4069-950F-91FF659FD013}" type="sibTrans" cxnId="{7D92C35D-46D1-4060-895D-3ACA32A359AF}">
      <dgm:prSet/>
      <dgm:spPr/>
      <dgm:t>
        <a:bodyPr/>
        <a:lstStyle/>
        <a:p>
          <a:endParaRPr lang="en-US"/>
        </a:p>
      </dgm:t>
    </dgm:pt>
    <dgm:pt modelId="{8DDDF276-61F4-46DC-A0A1-997799E897AA}">
      <dgm:prSet custT="1"/>
      <dgm:spPr/>
      <dgm:t>
        <a:bodyPr/>
        <a:lstStyle/>
        <a:p>
          <a:r>
            <a:rPr lang="en-US" sz="2000" dirty="0"/>
            <a:t>Quarterly data spanning 20 years for 150 - 200 companies across 25 sectors </a:t>
          </a:r>
        </a:p>
      </dgm:t>
    </dgm:pt>
    <dgm:pt modelId="{609DB8ED-21EC-4285-A57B-6CECE72769E5}" type="parTrans" cxnId="{281F50A8-8143-4715-BFD2-FCA32218D45C}">
      <dgm:prSet/>
      <dgm:spPr/>
      <dgm:t>
        <a:bodyPr/>
        <a:lstStyle/>
        <a:p>
          <a:endParaRPr lang="en-US"/>
        </a:p>
      </dgm:t>
    </dgm:pt>
    <dgm:pt modelId="{684A8354-2ECF-4978-A172-3505BDE2D3CE}" type="sibTrans" cxnId="{281F50A8-8143-4715-BFD2-FCA32218D45C}">
      <dgm:prSet/>
      <dgm:spPr/>
      <dgm:t>
        <a:bodyPr/>
        <a:lstStyle/>
        <a:p>
          <a:endParaRPr lang="en-US"/>
        </a:p>
      </dgm:t>
    </dgm:pt>
    <dgm:pt modelId="{66EBF2B4-280E-4B24-B8A4-E73B93467EB6}">
      <dgm:prSet/>
      <dgm:spPr/>
      <dgm:t>
        <a:bodyPr/>
        <a:lstStyle/>
        <a:p>
          <a:r>
            <a:rPr lang="en-US" dirty="0"/>
            <a:t>Macroeconomic Indicators (FRED)</a:t>
          </a:r>
        </a:p>
      </dgm:t>
    </dgm:pt>
    <dgm:pt modelId="{39872AF3-9AF8-4C28-B5A2-0745A5A78907}" type="parTrans" cxnId="{60230E84-F4B3-4EE8-BB4C-F7981324FA78}">
      <dgm:prSet/>
      <dgm:spPr/>
      <dgm:t>
        <a:bodyPr/>
        <a:lstStyle/>
        <a:p>
          <a:endParaRPr lang="en-US"/>
        </a:p>
      </dgm:t>
    </dgm:pt>
    <dgm:pt modelId="{E8895E24-86C4-464F-9328-8260E0D2BE0C}" type="sibTrans" cxnId="{60230E84-F4B3-4EE8-BB4C-F7981324FA78}">
      <dgm:prSet/>
      <dgm:spPr/>
      <dgm:t>
        <a:bodyPr/>
        <a:lstStyle/>
        <a:p>
          <a:endParaRPr lang="en-US"/>
        </a:p>
      </dgm:t>
    </dgm:pt>
    <dgm:pt modelId="{F8E71E53-5772-4421-8A65-D9524FA7D1E8}">
      <dgm:prSet custT="1"/>
      <dgm:spPr/>
      <dgm:t>
        <a:bodyPr/>
        <a:lstStyle/>
        <a:p>
          <a:r>
            <a:rPr lang="en-US" sz="2000" dirty="0"/>
            <a:t>Quarterly national and international macroeconomic data spanning 20 years</a:t>
          </a:r>
        </a:p>
      </dgm:t>
    </dgm:pt>
    <dgm:pt modelId="{F931D64F-8FDD-4A4A-AFA1-D0DE6921892F}" type="parTrans" cxnId="{4E900D4E-D1B7-4F8A-882E-323C4848269D}">
      <dgm:prSet/>
      <dgm:spPr/>
      <dgm:t>
        <a:bodyPr/>
        <a:lstStyle/>
        <a:p>
          <a:endParaRPr lang="en-US"/>
        </a:p>
      </dgm:t>
    </dgm:pt>
    <dgm:pt modelId="{35082449-608B-4A56-AAA6-FD20BC9B18FF}" type="sibTrans" cxnId="{4E900D4E-D1B7-4F8A-882E-323C4848269D}">
      <dgm:prSet/>
      <dgm:spPr/>
      <dgm:t>
        <a:bodyPr/>
        <a:lstStyle/>
        <a:p>
          <a:endParaRPr lang="en-US"/>
        </a:p>
      </dgm:t>
    </dgm:pt>
    <dgm:pt modelId="{94DF64A2-3E20-4BCD-A681-950C8538C154}">
      <dgm:prSet/>
      <dgm:spPr/>
      <dgm:t>
        <a:bodyPr/>
        <a:lstStyle/>
        <a:p>
          <a:r>
            <a:rPr lang="en-US" b="1" u="sng" dirty="0"/>
            <a:t>Final Cleaned Dataset Scope and Scale:</a:t>
          </a:r>
        </a:p>
      </dgm:t>
    </dgm:pt>
    <dgm:pt modelId="{DD458E47-8220-4CA1-9E3C-790073FB7C36}" type="parTrans" cxnId="{896BA03C-C2BB-422D-B472-8BE1A8E4C744}">
      <dgm:prSet/>
      <dgm:spPr/>
      <dgm:t>
        <a:bodyPr/>
        <a:lstStyle/>
        <a:p>
          <a:endParaRPr lang="en-US"/>
        </a:p>
      </dgm:t>
    </dgm:pt>
    <dgm:pt modelId="{4948D9A7-2609-457C-9051-BC57F16CAED5}" type="sibTrans" cxnId="{896BA03C-C2BB-422D-B472-8BE1A8E4C744}">
      <dgm:prSet/>
      <dgm:spPr/>
      <dgm:t>
        <a:bodyPr/>
        <a:lstStyle/>
        <a:p>
          <a:endParaRPr lang="en-US"/>
        </a:p>
      </dgm:t>
    </dgm:pt>
    <dgm:pt modelId="{F34CA770-39C0-274B-BBBA-DD68E25886FA}">
      <dgm:prSet custT="1"/>
      <dgm:spPr/>
      <dgm:t>
        <a:bodyPr/>
        <a:lstStyle/>
        <a:p>
          <a:r>
            <a:rPr lang="en-US" sz="2000" dirty="0"/>
            <a:t>Approximately </a:t>
          </a:r>
          <a:r>
            <a:rPr lang="en-US" sz="2000" b="1" u="sng" dirty="0"/>
            <a:t>1.6 million data points </a:t>
          </a:r>
          <a:r>
            <a:rPr lang="en-US" sz="2000" dirty="0"/>
            <a:t>were collected</a:t>
          </a:r>
        </a:p>
      </dgm:t>
    </dgm:pt>
    <dgm:pt modelId="{73FF6178-4953-8545-8A59-C45D35B072B4}" type="parTrans" cxnId="{3F1222C6-6C24-E54A-9BB9-94EC32B8E2BD}">
      <dgm:prSet/>
      <dgm:spPr/>
      <dgm:t>
        <a:bodyPr/>
        <a:lstStyle/>
        <a:p>
          <a:endParaRPr lang="en-US"/>
        </a:p>
      </dgm:t>
    </dgm:pt>
    <dgm:pt modelId="{4EB6F2B9-0E20-4748-9AB7-DBE8B2858089}" type="sibTrans" cxnId="{3F1222C6-6C24-E54A-9BB9-94EC32B8E2BD}">
      <dgm:prSet/>
      <dgm:spPr/>
      <dgm:t>
        <a:bodyPr/>
        <a:lstStyle/>
        <a:p>
          <a:endParaRPr lang="en-US"/>
        </a:p>
      </dgm:t>
    </dgm:pt>
    <dgm:pt modelId="{E206332F-44D8-624F-AF8F-B22EDA620C0D}">
      <dgm:prSet custT="1"/>
      <dgm:spPr/>
      <dgm:t>
        <a:bodyPr/>
        <a:lstStyle/>
        <a:p>
          <a:r>
            <a:rPr lang="en-US" sz="2000" dirty="0"/>
            <a:t>Covers 20 years of financial performance across all 25 sectors, integrated with macroeconomic time-series indicators.</a:t>
          </a:r>
        </a:p>
      </dgm:t>
    </dgm:pt>
    <dgm:pt modelId="{0BEC7CF6-E297-A14A-A9EB-6F313949BF33}" type="parTrans" cxnId="{0A42598E-3AB1-A543-997A-4E13B48473F3}">
      <dgm:prSet/>
      <dgm:spPr/>
      <dgm:t>
        <a:bodyPr/>
        <a:lstStyle/>
        <a:p>
          <a:endParaRPr lang="en-US"/>
        </a:p>
      </dgm:t>
    </dgm:pt>
    <dgm:pt modelId="{7B196938-7A06-8042-9B6E-58A68198CCFB}" type="sibTrans" cxnId="{0A42598E-3AB1-A543-997A-4E13B48473F3}">
      <dgm:prSet/>
      <dgm:spPr/>
      <dgm:t>
        <a:bodyPr/>
        <a:lstStyle/>
        <a:p>
          <a:endParaRPr lang="en-US"/>
        </a:p>
      </dgm:t>
    </dgm:pt>
    <dgm:pt modelId="{29B00BFE-E10D-0041-843F-F4392CDF12C0}">
      <dgm:prSet custT="1"/>
      <dgm:spPr/>
      <dgm:t>
        <a:bodyPr/>
        <a:lstStyle/>
        <a:p>
          <a:r>
            <a:rPr lang="en-US" sz="2000" u="sng" dirty="0"/>
            <a:t>Macroeconomic Time-Series Data:</a:t>
          </a:r>
          <a:r>
            <a:rPr lang="en-US" sz="2000" u="none" dirty="0"/>
            <a:t> </a:t>
          </a:r>
          <a:r>
            <a:rPr lang="en-US" sz="2000" dirty="0"/>
            <a:t>GDP growth, interest rates, unemployment rates, consumer price index (CPI), and prime rate</a:t>
          </a:r>
        </a:p>
      </dgm:t>
    </dgm:pt>
    <dgm:pt modelId="{637F3A2F-485F-974F-A56B-CC503407109D}" type="parTrans" cxnId="{C783ECB4-9AFA-614E-8003-5341E1273B95}">
      <dgm:prSet/>
      <dgm:spPr/>
      <dgm:t>
        <a:bodyPr/>
        <a:lstStyle/>
        <a:p>
          <a:endParaRPr lang="en-US"/>
        </a:p>
      </dgm:t>
    </dgm:pt>
    <dgm:pt modelId="{654B93D5-D155-0F48-B2B6-BE0DA70AEF21}" type="sibTrans" cxnId="{C783ECB4-9AFA-614E-8003-5341E1273B95}">
      <dgm:prSet/>
      <dgm:spPr/>
      <dgm:t>
        <a:bodyPr/>
        <a:lstStyle/>
        <a:p>
          <a:endParaRPr lang="en-US"/>
        </a:p>
      </dgm:t>
    </dgm:pt>
    <dgm:pt modelId="{0ADF61BD-9D8B-134E-9EC7-255C15AD43E6}">
      <dgm:prSet custT="1"/>
      <dgm:spPr/>
      <dgm:t>
        <a:bodyPr/>
        <a:lstStyle/>
        <a:p>
          <a:endParaRPr lang="en-US" sz="2000" dirty="0"/>
        </a:p>
      </dgm:t>
    </dgm:pt>
    <dgm:pt modelId="{4CE87F57-31AA-4840-9E07-AA8CC04F1BF5}" type="parTrans" cxnId="{5BB1AD8B-BE81-F444-8EC1-0AD15CFD8D10}">
      <dgm:prSet/>
      <dgm:spPr/>
      <dgm:t>
        <a:bodyPr/>
        <a:lstStyle/>
        <a:p>
          <a:endParaRPr lang="en-US"/>
        </a:p>
      </dgm:t>
    </dgm:pt>
    <dgm:pt modelId="{56959A10-5646-E846-86B2-820DB130579A}" type="sibTrans" cxnId="{5BB1AD8B-BE81-F444-8EC1-0AD15CFD8D10}">
      <dgm:prSet/>
      <dgm:spPr/>
      <dgm:t>
        <a:bodyPr/>
        <a:lstStyle/>
        <a:p>
          <a:endParaRPr lang="en-US"/>
        </a:p>
      </dgm:t>
    </dgm:pt>
    <dgm:pt modelId="{D7E3039C-7AB9-F544-AC0C-AB6F195352CC}">
      <dgm:prSet custT="1"/>
      <dgm:spPr/>
      <dgm:t>
        <a:bodyPr/>
        <a:lstStyle/>
        <a:p>
          <a:r>
            <a:rPr lang="en-US" sz="2000" u="sng" dirty="0"/>
            <a:t>Detailed Financial Data: </a:t>
          </a:r>
          <a:r>
            <a:rPr lang="en-US" sz="2000" dirty="0"/>
            <a:t>income statements, balance sheets, cash flow statements, income growth, balance sheet growth, cash flow growth, and financial ratios</a:t>
          </a:r>
        </a:p>
      </dgm:t>
    </dgm:pt>
    <dgm:pt modelId="{9749FAA0-EA73-DF40-B7B3-4BF07D7F42D1}" type="parTrans" cxnId="{4FBAB398-2C7C-B943-B60B-3C6B200F309E}">
      <dgm:prSet/>
      <dgm:spPr/>
      <dgm:t>
        <a:bodyPr/>
        <a:lstStyle/>
        <a:p>
          <a:endParaRPr lang="en-US"/>
        </a:p>
      </dgm:t>
    </dgm:pt>
    <dgm:pt modelId="{D79B29EE-88D9-EB42-BB55-B6BC2E319F06}" type="sibTrans" cxnId="{4FBAB398-2C7C-B943-B60B-3C6B200F309E}">
      <dgm:prSet/>
      <dgm:spPr/>
      <dgm:t>
        <a:bodyPr/>
        <a:lstStyle/>
        <a:p>
          <a:endParaRPr lang="en-US"/>
        </a:p>
      </dgm:t>
    </dgm:pt>
    <dgm:pt modelId="{D29CAB18-B9F6-BB42-800B-5CDF7D11D16D}" type="pres">
      <dgm:prSet presAssocID="{D8E7832F-B429-4A3B-B03C-A8EA0AFA39F9}" presName="Name0" presStyleCnt="0">
        <dgm:presLayoutVars>
          <dgm:dir/>
          <dgm:animLvl val="lvl"/>
          <dgm:resizeHandles val="exact"/>
        </dgm:presLayoutVars>
      </dgm:prSet>
      <dgm:spPr/>
    </dgm:pt>
    <dgm:pt modelId="{332C6976-080A-0442-B900-61F56C2C53FE}" type="pres">
      <dgm:prSet presAssocID="{BFF84A56-BA38-4CF6-AB91-4E0E93282268}" presName="composite" presStyleCnt="0"/>
      <dgm:spPr/>
    </dgm:pt>
    <dgm:pt modelId="{163EE5DD-8AD6-FD4D-8FE8-E35E70061543}" type="pres">
      <dgm:prSet presAssocID="{BFF84A56-BA38-4CF6-AB91-4E0E93282268}" presName="parTx" presStyleLbl="alignNode1" presStyleIdx="0" presStyleCnt="3" custScaleX="109145">
        <dgm:presLayoutVars>
          <dgm:chMax val="0"/>
          <dgm:chPref val="0"/>
          <dgm:bulletEnabled val="1"/>
        </dgm:presLayoutVars>
      </dgm:prSet>
      <dgm:spPr/>
    </dgm:pt>
    <dgm:pt modelId="{7046BB03-1D0E-2C4D-B16B-154CA75627B6}" type="pres">
      <dgm:prSet presAssocID="{BFF84A56-BA38-4CF6-AB91-4E0E93282268}" presName="desTx" presStyleLbl="alignAccFollowNode1" presStyleIdx="0" presStyleCnt="3" custScaleX="108475">
        <dgm:presLayoutVars>
          <dgm:bulletEnabled val="1"/>
        </dgm:presLayoutVars>
      </dgm:prSet>
      <dgm:spPr/>
    </dgm:pt>
    <dgm:pt modelId="{D74BDB53-D0EA-DA4D-A487-D9AE642E01D6}" type="pres">
      <dgm:prSet presAssocID="{08CD80FF-C592-4069-950F-91FF659FD013}" presName="space" presStyleCnt="0"/>
      <dgm:spPr/>
    </dgm:pt>
    <dgm:pt modelId="{AC2E3029-4F16-164C-92E7-AA450545B983}" type="pres">
      <dgm:prSet presAssocID="{66EBF2B4-280E-4B24-B8A4-E73B93467EB6}" presName="composite" presStyleCnt="0"/>
      <dgm:spPr/>
    </dgm:pt>
    <dgm:pt modelId="{00A26D09-EA91-2748-BF02-E0DE89F2EB26}" type="pres">
      <dgm:prSet presAssocID="{66EBF2B4-280E-4B24-B8A4-E73B93467EB6}" presName="parTx" presStyleLbl="alignNode1" presStyleIdx="1" presStyleCnt="3" custScaleX="124179">
        <dgm:presLayoutVars>
          <dgm:chMax val="0"/>
          <dgm:chPref val="0"/>
          <dgm:bulletEnabled val="1"/>
        </dgm:presLayoutVars>
      </dgm:prSet>
      <dgm:spPr/>
    </dgm:pt>
    <dgm:pt modelId="{321AC6BD-3130-A84E-B251-2FF5FADA23A7}" type="pres">
      <dgm:prSet presAssocID="{66EBF2B4-280E-4B24-B8A4-E73B93467EB6}" presName="desTx" presStyleLbl="alignAccFollowNode1" presStyleIdx="1" presStyleCnt="3" custScaleX="123435">
        <dgm:presLayoutVars>
          <dgm:bulletEnabled val="1"/>
        </dgm:presLayoutVars>
      </dgm:prSet>
      <dgm:spPr/>
    </dgm:pt>
    <dgm:pt modelId="{48E2CFC9-EC92-1843-9496-3FF59559DE5A}" type="pres">
      <dgm:prSet presAssocID="{E8895E24-86C4-464F-9328-8260E0D2BE0C}" presName="space" presStyleCnt="0"/>
      <dgm:spPr/>
    </dgm:pt>
    <dgm:pt modelId="{A6205D08-99AC-2A4C-8E68-7F64D8D9F4DA}" type="pres">
      <dgm:prSet presAssocID="{94DF64A2-3E20-4BCD-A681-950C8538C154}" presName="composite" presStyleCnt="0"/>
      <dgm:spPr/>
    </dgm:pt>
    <dgm:pt modelId="{CA3B7830-5610-DB4A-A915-630EEE353AAB}" type="pres">
      <dgm:prSet presAssocID="{94DF64A2-3E20-4BCD-A681-950C8538C154}" presName="parTx" presStyleLbl="alignNode1" presStyleIdx="2" presStyleCnt="3">
        <dgm:presLayoutVars>
          <dgm:chMax val="0"/>
          <dgm:chPref val="0"/>
          <dgm:bulletEnabled val="1"/>
        </dgm:presLayoutVars>
      </dgm:prSet>
      <dgm:spPr/>
    </dgm:pt>
    <dgm:pt modelId="{7BB544C1-10C8-614C-AC58-0E868535D6D2}" type="pres">
      <dgm:prSet presAssocID="{94DF64A2-3E20-4BCD-A681-950C8538C154}" presName="desTx" presStyleLbl="alignAccFollowNode1" presStyleIdx="2" presStyleCnt="3">
        <dgm:presLayoutVars>
          <dgm:bulletEnabled val="1"/>
        </dgm:presLayoutVars>
      </dgm:prSet>
      <dgm:spPr/>
    </dgm:pt>
  </dgm:ptLst>
  <dgm:cxnLst>
    <dgm:cxn modelId="{8C15510C-9C0D-CC48-BD61-F79A0CBED720}" type="presOf" srcId="{F8E71E53-5772-4421-8A65-D9524FA7D1E8}" destId="{321AC6BD-3130-A84E-B251-2FF5FADA23A7}" srcOrd="0" destOrd="0" presId="urn:microsoft.com/office/officeart/2005/8/layout/hList1"/>
    <dgm:cxn modelId="{56FBDF0F-FDDA-5744-83F1-5D15F4ED4D9E}" type="presOf" srcId="{F34CA770-39C0-274B-BBBA-DD68E25886FA}" destId="{7BB544C1-10C8-614C-AC58-0E868535D6D2}" srcOrd="0" destOrd="0" presId="urn:microsoft.com/office/officeart/2005/8/layout/hList1"/>
    <dgm:cxn modelId="{21024312-79A6-DE42-BBCD-F219A40FB60D}" type="presOf" srcId="{D8E7832F-B429-4A3B-B03C-A8EA0AFA39F9}" destId="{D29CAB18-B9F6-BB42-800B-5CDF7D11D16D}" srcOrd="0" destOrd="0" presId="urn:microsoft.com/office/officeart/2005/8/layout/hList1"/>
    <dgm:cxn modelId="{51D18629-E3E3-4F40-89DA-C7068A19A746}" type="presOf" srcId="{29B00BFE-E10D-0041-843F-F4392CDF12C0}" destId="{321AC6BD-3130-A84E-B251-2FF5FADA23A7}" srcOrd="0" destOrd="2" presId="urn:microsoft.com/office/officeart/2005/8/layout/hList1"/>
    <dgm:cxn modelId="{896BA03C-C2BB-422D-B472-8BE1A8E4C744}" srcId="{D8E7832F-B429-4A3B-B03C-A8EA0AFA39F9}" destId="{94DF64A2-3E20-4BCD-A681-950C8538C154}" srcOrd="2" destOrd="0" parTransId="{DD458E47-8220-4CA1-9E3C-790073FB7C36}" sibTransId="{4948D9A7-2609-457C-9051-BC57F16CAED5}"/>
    <dgm:cxn modelId="{9F54293D-AE73-014A-8B38-83350526879E}" type="presOf" srcId="{BFF84A56-BA38-4CF6-AB91-4E0E93282268}" destId="{163EE5DD-8AD6-FD4D-8FE8-E35E70061543}" srcOrd="0" destOrd="0" presId="urn:microsoft.com/office/officeart/2005/8/layout/hList1"/>
    <dgm:cxn modelId="{D2A70641-B64A-5048-A051-D93AFB769D70}" type="presOf" srcId="{94DF64A2-3E20-4BCD-A681-950C8538C154}" destId="{CA3B7830-5610-DB4A-A915-630EEE353AAB}" srcOrd="0" destOrd="0" presId="urn:microsoft.com/office/officeart/2005/8/layout/hList1"/>
    <dgm:cxn modelId="{4E900D4E-D1B7-4F8A-882E-323C4848269D}" srcId="{66EBF2B4-280E-4B24-B8A4-E73B93467EB6}" destId="{F8E71E53-5772-4421-8A65-D9524FA7D1E8}" srcOrd="0" destOrd="0" parTransId="{F931D64F-8FDD-4A4A-AFA1-D0DE6921892F}" sibTransId="{35082449-608B-4A56-AAA6-FD20BC9B18FF}"/>
    <dgm:cxn modelId="{B8809757-3182-8746-B3A1-858D369F7C23}" type="presOf" srcId="{0ADF61BD-9D8B-134E-9EC7-255C15AD43E6}" destId="{321AC6BD-3130-A84E-B251-2FF5FADA23A7}" srcOrd="0" destOrd="1" presId="urn:microsoft.com/office/officeart/2005/8/layout/hList1"/>
    <dgm:cxn modelId="{7D92C35D-46D1-4060-895D-3ACA32A359AF}" srcId="{D8E7832F-B429-4A3B-B03C-A8EA0AFA39F9}" destId="{BFF84A56-BA38-4CF6-AB91-4E0E93282268}" srcOrd="0" destOrd="0" parTransId="{FF5EE2FF-C92B-4C17-9DF6-40DF25736F86}" sibTransId="{08CD80FF-C592-4069-950F-91FF659FD013}"/>
    <dgm:cxn modelId="{45079372-0EE6-294D-983A-3982580D6F14}" type="presOf" srcId="{66EBF2B4-280E-4B24-B8A4-E73B93467EB6}" destId="{00A26D09-EA91-2748-BF02-E0DE89F2EB26}" srcOrd="0" destOrd="0" presId="urn:microsoft.com/office/officeart/2005/8/layout/hList1"/>
    <dgm:cxn modelId="{D72F327A-FA36-EF46-A146-1CB238552627}" type="presOf" srcId="{E206332F-44D8-624F-AF8F-B22EDA620C0D}" destId="{7BB544C1-10C8-614C-AC58-0E868535D6D2}" srcOrd="0" destOrd="1" presId="urn:microsoft.com/office/officeart/2005/8/layout/hList1"/>
    <dgm:cxn modelId="{60230E84-F4B3-4EE8-BB4C-F7981324FA78}" srcId="{D8E7832F-B429-4A3B-B03C-A8EA0AFA39F9}" destId="{66EBF2B4-280E-4B24-B8A4-E73B93467EB6}" srcOrd="1" destOrd="0" parTransId="{39872AF3-9AF8-4C28-B5A2-0745A5A78907}" sibTransId="{E8895E24-86C4-464F-9328-8260E0D2BE0C}"/>
    <dgm:cxn modelId="{5BB1AD8B-BE81-F444-8EC1-0AD15CFD8D10}" srcId="{66EBF2B4-280E-4B24-B8A4-E73B93467EB6}" destId="{0ADF61BD-9D8B-134E-9EC7-255C15AD43E6}" srcOrd="1" destOrd="0" parTransId="{4CE87F57-31AA-4840-9E07-AA8CC04F1BF5}" sibTransId="{56959A10-5646-E846-86B2-820DB130579A}"/>
    <dgm:cxn modelId="{0A42598E-3AB1-A543-997A-4E13B48473F3}" srcId="{94DF64A2-3E20-4BCD-A681-950C8538C154}" destId="{E206332F-44D8-624F-AF8F-B22EDA620C0D}" srcOrd="1" destOrd="0" parTransId="{0BEC7CF6-E297-A14A-A9EB-6F313949BF33}" sibTransId="{7B196938-7A06-8042-9B6E-58A68198CCFB}"/>
    <dgm:cxn modelId="{4FBAB398-2C7C-B943-B60B-3C6B200F309E}" srcId="{BFF84A56-BA38-4CF6-AB91-4E0E93282268}" destId="{D7E3039C-7AB9-F544-AC0C-AB6F195352CC}" srcOrd="1" destOrd="0" parTransId="{9749FAA0-EA73-DF40-B7B3-4BF07D7F42D1}" sibTransId="{D79B29EE-88D9-EB42-BB55-B6BC2E319F06}"/>
    <dgm:cxn modelId="{281F50A8-8143-4715-BFD2-FCA32218D45C}" srcId="{BFF84A56-BA38-4CF6-AB91-4E0E93282268}" destId="{8DDDF276-61F4-46DC-A0A1-997799E897AA}" srcOrd="0" destOrd="0" parTransId="{609DB8ED-21EC-4285-A57B-6CECE72769E5}" sibTransId="{684A8354-2ECF-4978-A172-3505BDE2D3CE}"/>
    <dgm:cxn modelId="{C783ECB4-9AFA-614E-8003-5341E1273B95}" srcId="{66EBF2B4-280E-4B24-B8A4-E73B93467EB6}" destId="{29B00BFE-E10D-0041-843F-F4392CDF12C0}" srcOrd="2" destOrd="0" parTransId="{637F3A2F-485F-974F-A56B-CC503407109D}" sibTransId="{654B93D5-D155-0F48-B2B6-BE0DA70AEF21}"/>
    <dgm:cxn modelId="{3F1222C6-6C24-E54A-9BB9-94EC32B8E2BD}" srcId="{94DF64A2-3E20-4BCD-A681-950C8538C154}" destId="{F34CA770-39C0-274B-BBBA-DD68E25886FA}" srcOrd="0" destOrd="0" parTransId="{73FF6178-4953-8545-8A59-C45D35B072B4}" sibTransId="{4EB6F2B9-0E20-4748-9AB7-DBE8B2858089}"/>
    <dgm:cxn modelId="{DCF74DE5-316C-2346-8B4B-F11590F357B6}" type="presOf" srcId="{8DDDF276-61F4-46DC-A0A1-997799E897AA}" destId="{7046BB03-1D0E-2C4D-B16B-154CA75627B6}" srcOrd="0" destOrd="0" presId="urn:microsoft.com/office/officeart/2005/8/layout/hList1"/>
    <dgm:cxn modelId="{9E4CCBEC-82BE-8F42-9045-D0A0A982E828}" type="presOf" srcId="{D7E3039C-7AB9-F544-AC0C-AB6F195352CC}" destId="{7046BB03-1D0E-2C4D-B16B-154CA75627B6}" srcOrd="0" destOrd="1" presId="urn:microsoft.com/office/officeart/2005/8/layout/hList1"/>
    <dgm:cxn modelId="{3B852B01-C307-D34F-A0FD-FC0A24B5FA2C}" type="presParOf" srcId="{D29CAB18-B9F6-BB42-800B-5CDF7D11D16D}" destId="{332C6976-080A-0442-B900-61F56C2C53FE}" srcOrd="0" destOrd="0" presId="urn:microsoft.com/office/officeart/2005/8/layout/hList1"/>
    <dgm:cxn modelId="{D0BF49DE-E73E-8C48-84AF-E5B17656D708}" type="presParOf" srcId="{332C6976-080A-0442-B900-61F56C2C53FE}" destId="{163EE5DD-8AD6-FD4D-8FE8-E35E70061543}" srcOrd="0" destOrd="0" presId="urn:microsoft.com/office/officeart/2005/8/layout/hList1"/>
    <dgm:cxn modelId="{D2028A07-4B9A-A44D-8DB4-071D107775C1}" type="presParOf" srcId="{332C6976-080A-0442-B900-61F56C2C53FE}" destId="{7046BB03-1D0E-2C4D-B16B-154CA75627B6}" srcOrd="1" destOrd="0" presId="urn:microsoft.com/office/officeart/2005/8/layout/hList1"/>
    <dgm:cxn modelId="{DB249CB6-CD40-D242-8125-A6877AD4BC98}" type="presParOf" srcId="{D29CAB18-B9F6-BB42-800B-5CDF7D11D16D}" destId="{D74BDB53-D0EA-DA4D-A487-D9AE642E01D6}" srcOrd="1" destOrd="0" presId="urn:microsoft.com/office/officeart/2005/8/layout/hList1"/>
    <dgm:cxn modelId="{730624DE-DDC3-B647-BD5F-0AEC883267D5}" type="presParOf" srcId="{D29CAB18-B9F6-BB42-800B-5CDF7D11D16D}" destId="{AC2E3029-4F16-164C-92E7-AA450545B983}" srcOrd="2" destOrd="0" presId="urn:microsoft.com/office/officeart/2005/8/layout/hList1"/>
    <dgm:cxn modelId="{DD051A73-28C4-8C43-A380-FB15F2D6AF06}" type="presParOf" srcId="{AC2E3029-4F16-164C-92E7-AA450545B983}" destId="{00A26D09-EA91-2748-BF02-E0DE89F2EB26}" srcOrd="0" destOrd="0" presId="urn:microsoft.com/office/officeart/2005/8/layout/hList1"/>
    <dgm:cxn modelId="{8A2CAAD7-8017-6846-B258-E1F012FBDF66}" type="presParOf" srcId="{AC2E3029-4F16-164C-92E7-AA450545B983}" destId="{321AC6BD-3130-A84E-B251-2FF5FADA23A7}" srcOrd="1" destOrd="0" presId="urn:microsoft.com/office/officeart/2005/8/layout/hList1"/>
    <dgm:cxn modelId="{3087499F-0DA2-7744-B90E-20E3D03A2405}" type="presParOf" srcId="{D29CAB18-B9F6-BB42-800B-5CDF7D11D16D}" destId="{48E2CFC9-EC92-1843-9496-3FF59559DE5A}" srcOrd="3" destOrd="0" presId="urn:microsoft.com/office/officeart/2005/8/layout/hList1"/>
    <dgm:cxn modelId="{0CF2B5F8-AC38-B244-A478-456E67923FA0}" type="presParOf" srcId="{D29CAB18-B9F6-BB42-800B-5CDF7D11D16D}" destId="{A6205D08-99AC-2A4C-8E68-7F64D8D9F4DA}" srcOrd="4" destOrd="0" presId="urn:microsoft.com/office/officeart/2005/8/layout/hList1"/>
    <dgm:cxn modelId="{3D5FE3EC-19CB-484B-95E7-D49CBF890E84}" type="presParOf" srcId="{A6205D08-99AC-2A4C-8E68-7F64D8D9F4DA}" destId="{CA3B7830-5610-DB4A-A915-630EEE353AAB}" srcOrd="0" destOrd="0" presId="urn:microsoft.com/office/officeart/2005/8/layout/hList1"/>
    <dgm:cxn modelId="{F721CE90-A3B5-534E-88E0-8C60F78CC379}" type="presParOf" srcId="{A6205D08-99AC-2A4C-8E68-7F64D8D9F4DA}" destId="{7BB544C1-10C8-614C-AC58-0E868535D6D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66CB71-9F9A-4401-8E7D-0B0839910B2C}"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BD60C34A-4C50-4004-A018-62DC8A2AD33B}">
      <dgm:prSet/>
      <dgm:spPr/>
      <dgm:t>
        <a:bodyPr/>
        <a:lstStyle/>
        <a:p>
          <a:r>
            <a:rPr lang="en-US"/>
            <a:t>Challenges &amp; Limitations:</a:t>
          </a:r>
        </a:p>
      </dgm:t>
    </dgm:pt>
    <dgm:pt modelId="{ADB09F75-F56D-4675-A803-0A5BA46521FC}" type="parTrans" cxnId="{45FFB920-2BED-4364-928A-3CEF63095E46}">
      <dgm:prSet/>
      <dgm:spPr/>
      <dgm:t>
        <a:bodyPr/>
        <a:lstStyle/>
        <a:p>
          <a:endParaRPr lang="en-US"/>
        </a:p>
      </dgm:t>
    </dgm:pt>
    <dgm:pt modelId="{BF8F2BA1-78B9-4EDF-A141-C6E85A787592}" type="sibTrans" cxnId="{45FFB920-2BED-4364-928A-3CEF63095E46}">
      <dgm:prSet/>
      <dgm:spPr/>
      <dgm:t>
        <a:bodyPr/>
        <a:lstStyle/>
        <a:p>
          <a:endParaRPr lang="en-US"/>
        </a:p>
      </dgm:t>
    </dgm:pt>
    <dgm:pt modelId="{74635A58-D0CB-4D50-9745-FA0C9DF50FAC}">
      <dgm:prSet/>
      <dgm:spPr/>
      <dgm:t>
        <a:bodyPr/>
        <a:lstStyle/>
        <a:p>
          <a:r>
            <a:rPr lang="en-US"/>
            <a:t>1. Incomplete Data Across Companies</a:t>
          </a:r>
        </a:p>
      </dgm:t>
    </dgm:pt>
    <dgm:pt modelId="{D867F037-A237-43A6-8B5A-8222A9E4E1E5}" type="parTrans" cxnId="{BD68D3B7-B995-4F80-86A7-41191E47EEAA}">
      <dgm:prSet/>
      <dgm:spPr/>
      <dgm:t>
        <a:bodyPr/>
        <a:lstStyle/>
        <a:p>
          <a:endParaRPr lang="en-US"/>
        </a:p>
      </dgm:t>
    </dgm:pt>
    <dgm:pt modelId="{39EAB007-AF75-4DD4-B29C-FC5E50312AD4}" type="sibTrans" cxnId="{BD68D3B7-B995-4F80-86A7-41191E47EEAA}">
      <dgm:prSet/>
      <dgm:spPr/>
      <dgm:t>
        <a:bodyPr/>
        <a:lstStyle/>
        <a:p>
          <a:endParaRPr lang="en-US"/>
        </a:p>
      </dgm:t>
    </dgm:pt>
    <dgm:pt modelId="{31C06278-E54F-4991-81C5-FD1F3FE5D9BB}">
      <dgm:prSet/>
      <dgm:spPr/>
      <dgm:t>
        <a:bodyPr/>
        <a:lstStyle/>
        <a:p>
          <a:r>
            <a:rPr lang="en-US" dirty="0"/>
            <a:t>missing data points were flagged for imputation or exclusion </a:t>
          </a:r>
        </a:p>
      </dgm:t>
    </dgm:pt>
    <dgm:pt modelId="{47A5A121-752D-487F-B4B0-6976F7E3E0CB}" type="parTrans" cxnId="{5370976B-4B58-4C4A-BC8D-B5B1069B94BF}">
      <dgm:prSet/>
      <dgm:spPr/>
      <dgm:t>
        <a:bodyPr/>
        <a:lstStyle/>
        <a:p>
          <a:endParaRPr lang="en-US"/>
        </a:p>
      </dgm:t>
    </dgm:pt>
    <dgm:pt modelId="{214A3377-6C52-475F-A3E2-CCAFE2AD3E53}" type="sibTrans" cxnId="{5370976B-4B58-4C4A-BC8D-B5B1069B94BF}">
      <dgm:prSet/>
      <dgm:spPr/>
      <dgm:t>
        <a:bodyPr/>
        <a:lstStyle/>
        <a:p>
          <a:endParaRPr lang="en-US"/>
        </a:p>
      </dgm:t>
    </dgm:pt>
    <dgm:pt modelId="{928773F7-6DC8-144A-BD2C-574A28AC9D61}">
      <dgm:prSet/>
      <dgm:spPr/>
      <dgm:t>
        <a:bodyPr/>
        <a:lstStyle/>
        <a:p>
          <a:r>
            <a:rPr lang="en-US" dirty="0"/>
            <a:t>2. </a:t>
          </a:r>
          <a:r>
            <a:rPr lang="en-US" b="1" dirty="0"/>
            <a:t>Negative Values in Financial Metrics</a:t>
          </a:r>
          <a:r>
            <a:rPr lang="en-US" dirty="0"/>
            <a:t>:</a:t>
          </a:r>
        </a:p>
        <a:p>
          <a:r>
            <a:rPr lang="en-US" u="none" strike="noStrike" dirty="0">
              <a:solidFill>
                <a:srgbClr val="0E101A"/>
              </a:solidFill>
              <a:effectLst/>
              <a:latin typeface="Times New Roman" panose="02020603050405020304" pitchFamily="18" charset="0"/>
              <a:ea typeface="Times New Roman" panose="02020603050405020304" pitchFamily="18" charset="0"/>
            </a:rPr>
            <a:t>tagged for further review and correction during data preprocessing</a:t>
          </a:r>
          <a:r>
            <a:rPr lang="en-US" u="none" strike="noStrike" dirty="0">
              <a:effectLst/>
              <a:latin typeface="Times New Roman" panose="02020603050405020304" pitchFamily="18" charset="0"/>
              <a:ea typeface="Times New Roman" panose="02020603050405020304" pitchFamily="18" charset="0"/>
            </a:rPr>
            <a:t> </a:t>
          </a:r>
          <a:r>
            <a:rPr lang="en-US" u="none" strike="noStrike" dirty="0">
              <a:solidFill>
                <a:srgbClr val="0E101A"/>
              </a:solidFill>
              <a:effectLst/>
              <a:latin typeface="Times New Roman" panose="02020603050405020304" pitchFamily="18" charset="0"/>
              <a:ea typeface="Times New Roman" panose="02020603050405020304" pitchFamily="18" charset="0"/>
            </a:rPr>
            <a:t>. </a:t>
          </a:r>
          <a:endParaRPr lang="en-US" dirty="0"/>
        </a:p>
      </dgm:t>
    </dgm:pt>
    <dgm:pt modelId="{39D80AD9-F2C1-7D44-BD1F-9C51CD276E22}" type="parTrans" cxnId="{D2207D4C-4905-EA4E-8457-ACC69E4665CC}">
      <dgm:prSet/>
      <dgm:spPr/>
      <dgm:t>
        <a:bodyPr/>
        <a:lstStyle/>
        <a:p>
          <a:endParaRPr lang="en-US"/>
        </a:p>
      </dgm:t>
    </dgm:pt>
    <dgm:pt modelId="{3BBE5B48-748A-384D-8E2E-378242A2A9BA}" type="sibTrans" cxnId="{D2207D4C-4905-EA4E-8457-ACC69E4665CC}">
      <dgm:prSet/>
      <dgm:spPr/>
      <dgm:t>
        <a:bodyPr/>
        <a:lstStyle/>
        <a:p>
          <a:endParaRPr lang="en-US"/>
        </a:p>
      </dgm:t>
    </dgm:pt>
    <dgm:pt modelId="{23CBF53F-A6C9-B34A-9BE7-699972170F56}" type="pres">
      <dgm:prSet presAssocID="{A766CB71-9F9A-4401-8E7D-0B0839910B2C}" presName="vert0" presStyleCnt="0">
        <dgm:presLayoutVars>
          <dgm:dir/>
          <dgm:animOne val="branch"/>
          <dgm:animLvl val="lvl"/>
        </dgm:presLayoutVars>
      </dgm:prSet>
      <dgm:spPr/>
    </dgm:pt>
    <dgm:pt modelId="{C7997BD4-6563-1B45-885E-59A342B7FBB6}" type="pres">
      <dgm:prSet presAssocID="{BD60C34A-4C50-4004-A018-62DC8A2AD33B}" presName="thickLine" presStyleLbl="alignNode1" presStyleIdx="0" presStyleCnt="4"/>
      <dgm:spPr/>
    </dgm:pt>
    <dgm:pt modelId="{CC549703-FFDB-534A-AFCD-CBD97BB8E18D}" type="pres">
      <dgm:prSet presAssocID="{BD60C34A-4C50-4004-A018-62DC8A2AD33B}" presName="horz1" presStyleCnt="0"/>
      <dgm:spPr/>
    </dgm:pt>
    <dgm:pt modelId="{1C490DB7-687F-8A4D-B2EE-EC6865D22BBB}" type="pres">
      <dgm:prSet presAssocID="{BD60C34A-4C50-4004-A018-62DC8A2AD33B}" presName="tx1" presStyleLbl="revTx" presStyleIdx="0" presStyleCnt="4"/>
      <dgm:spPr/>
    </dgm:pt>
    <dgm:pt modelId="{C2ED8707-9ADD-1C4D-9162-79AAD3A6BBAF}" type="pres">
      <dgm:prSet presAssocID="{BD60C34A-4C50-4004-A018-62DC8A2AD33B}" presName="vert1" presStyleCnt="0"/>
      <dgm:spPr/>
    </dgm:pt>
    <dgm:pt modelId="{60DB8C3F-BB14-AC41-8DDD-C55330AD4DE4}" type="pres">
      <dgm:prSet presAssocID="{74635A58-D0CB-4D50-9745-FA0C9DF50FAC}" presName="thickLine" presStyleLbl="alignNode1" presStyleIdx="1" presStyleCnt="4"/>
      <dgm:spPr/>
    </dgm:pt>
    <dgm:pt modelId="{CD92CAF3-DD0C-DC4B-A58C-E865FDFCC011}" type="pres">
      <dgm:prSet presAssocID="{74635A58-D0CB-4D50-9745-FA0C9DF50FAC}" presName="horz1" presStyleCnt="0"/>
      <dgm:spPr/>
    </dgm:pt>
    <dgm:pt modelId="{AAD38A5F-0266-1448-A0B7-34E726ABEF94}" type="pres">
      <dgm:prSet presAssocID="{74635A58-D0CB-4D50-9745-FA0C9DF50FAC}" presName="tx1" presStyleLbl="revTx" presStyleIdx="1" presStyleCnt="4"/>
      <dgm:spPr/>
    </dgm:pt>
    <dgm:pt modelId="{B53A56DB-B90B-1B4B-87B0-5C7C9F53176B}" type="pres">
      <dgm:prSet presAssocID="{74635A58-D0CB-4D50-9745-FA0C9DF50FAC}" presName="vert1" presStyleCnt="0"/>
      <dgm:spPr/>
    </dgm:pt>
    <dgm:pt modelId="{D384EB2C-4E68-0148-8D8F-7D2492CB697C}" type="pres">
      <dgm:prSet presAssocID="{31C06278-E54F-4991-81C5-FD1F3FE5D9BB}" presName="thickLine" presStyleLbl="alignNode1" presStyleIdx="2" presStyleCnt="4"/>
      <dgm:spPr/>
    </dgm:pt>
    <dgm:pt modelId="{A70ACE12-C873-CA48-937D-6D3A0C0313F4}" type="pres">
      <dgm:prSet presAssocID="{31C06278-E54F-4991-81C5-FD1F3FE5D9BB}" presName="horz1" presStyleCnt="0"/>
      <dgm:spPr/>
    </dgm:pt>
    <dgm:pt modelId="{975677C4-4F6F-034E-9D81-F1A203A16215}" type="pres">
      <dgm:prSet presAssocID="{31C06278-E54F-4991-81C5-FD1F3FE5D9BB}" presName="tx1" presStyleLbl="revTx" presStyleIdx="2" presStyleCnt="4"/>
      <dgm:spPr/>
    </dgm:pt>
    <dgm:pt modelId="{449AB552-D5F6-7F49-B490-AD5A55E671F9}" type="pres">
      <dgm:prSet presAssocID="{31C06278-E54F-4991-81C5-FD1F3FE5D9BB}" presName="vert1" presStyleCnt="0"/>
      <dgm:spPr/>
    </dgm:pt>
    <dgm:pt modelId="{DEF9F3DD-D3AC-E549-B1AC-8CE998EC1C4C}" type="pres">
      <dgm:prSet presAssocID="{928773F7-6DC8-144A-BD2C-574A28AC9D61}" presName="thickLine" presStyleLbl="alignNode1" presStyleIdx="3" presStyleCnt="4"/>
      <dgm:spPr/>
    </dgm:pt>
    <dgm:pt modelId="{FB9C3790-11A1-0943-B0FE-727335C6D579}" type="pres">
      <dgm:prSet presAssocID="{928773F7-6DC8-144A-BD2C-574A28AC9D61}" presName="horz1" presStyleCnt="0"/>
      <dgm:spPr/>
    </dgm:pt>
    <dgm:pt modelId="{0624AB3F-5054-384A-81CB-73EDC34E6767}" type="pres">
      <dgm:prSet presAssocID="{928773F7-6DC8-144A-BD2C-574A28AC9D61}" presName="tx1" presStyleLbl="revTx" presStyleIdx="3" presStyleCnt="4"/>
      <dgm:spPr/>
    </dgm:pt>
    <dgm:pt modelId="{6F3A66B1-D4AC-C24D-8B00-D0321E8707F5}" type="pres">
      <dgm:prSet presAssocID="{928773F7-6DC8-144A-BD2C-574A28AC9D61}" presName="vert1" presStyleCnt="0"/>
      <dgm:spPr/>
    </dgm:pt>
  </dgm:ptLst>
  <dgm:cxnLst>
    <dgm:cxn modelId="{A3DD6320-3164-F54A-B2D3-744326562E25}" type="presOf" srcId="{BD60C34A-4C50-4004-A018-62DC8A2AD33B}" destId="{1C490DB7-687F-8A4D-B2EE-EC6865D22BBB}" srcOrd="0" destOrd="0" presId="urn:microsoft.com/office/officeart/2008/layout/LinedList"/>
    <dgm:cxn modelId="{45FFB920-2BED-4364-928A-3CEF63095E46}" srcId="{A766CB71-9F9A-4401-8E7D-0B0839910B2C}" destId="{BD60C34A-4C50-4004-A018-62DC8A2AD33B}" srcOrd="0" destOrd="0" parTransId="{ADB09F75-F56D-4675-A803-0A5BA46521FC}" sibTransId="{BF8F2BA1-78B9-4EDF-A141-C6E85A787592}"/>
    <dgm:cxn modelId="{D2207D4C-4905-EA4E-8457-ACC69E4665CC}" srcId="{A766CB71-9F9A-4401-8E7D-0B0839910B2C}" destId="{928773F7-6DC8-144A-BD2C-574A28AC9D61}" srcOrd="3" destOrd="0" parTransId="{39D80AD9-F2C1-7D44-BD1F-9C51CD276E22}" sibTransId="{3BBE5B48-748A-384D-8E2E-378242A2A9BA}"/>
    <dgm:cxn modelId="{5370976B-4B58-4C4A-BC8D-B5B1069B94BF}" srcId="{A766CB71-9F9A-4401-8E7D-0B0839910B2C}" destId="{31C06278-E54F-4991-81C5-FD1F3FE5D9BB}" srcOrd="2" destOrd="0" parTransId="{47A5A121-752D-487F-B4B0-6976F7E3E0CB}" sibTransId="{214A3377-6C52-475F-A3E2-CCAFE2AD3E53}"/>
    <dgm:cxn modelId="{B5446D86-21C7-C14E-943D-EE67C8395D89}" type="presOf" srcId="{74635A58-D0CB-4D50-9745-FA0C9DF50FAC}" destId="{AAD38A5F-0266-1448-A0B7-34E726ABEF94}" srcOrd="0" destOrd="0" presId="urn:microsoft.com/office/officeart/2008/layout/LinedList"/>
    <dgm:cxn modelId="{BD68D3B7-B995-4F80-86A7-41191E47EEAA}" srcId="{A766CB71-9F9A-4401-8E7D-0B0839910B2C}" destId="{74635A58-D0CB-4D50-9745-FA0C9DF50FAC}" srcOrd="1" destOrd="0" parTransId="{D867F037-A237-43A6-8B5A-8222A9E4E1E5}" sibTransId="{39EAB007-AF75-4DD4-B29C-FC5E50312AD4}"/>
    <dgm:cxn modelId="{093FA1E0-D3C2-B44D-8C86-9C19B90E95CF}" type="presOf" srcId="{A766CB71-9F9A-4401-8E7D-0B0839910B2C}" destId="{23CBF53F-A6C9-B34A-9BE7-699972170F56}" srcOrd="0" destOrd="0" presId="urn:microsoft.com/office/officeart/2008/layout/LinedList"/>
    <dgm:cxn modelId="{B74826E1-3517-4D43-B7A5-B887D71974AC}" type="presOf" srcId="{928773F7-6DC8-144A-BD2C-574A28AC9D61}" destId="{0624AB3F-5054-384A-81CB-73EDC34E6767}" srcOrd="0" destOrd="0" presId="urn:microsoft.com/office/officeart/2008/layout/LinedList"/>
    <dgm:cxn modelId="{6C9B91E6-8540-6640-AB01-5C6094216DD2}" type="presOf" srcId="{31C06278-E54F-4991-81C5-FD1F3FE5D9BB}" destId="{975677C4-4F6F-034E-9D81-F1A203A16215}" srcOrd="0" destOrd="0" presId="urn:microsoft.com/office/officeart/2008/layout/LinedList"/>
    <dgm:cxn modelId="{B790F256-7F67-9D4C-A50D-7395ABA5C053}" type="presParOf" srcId="{23CBF53F-A6C9-B34A-9BE7-699972170F56}" destId="{C7997BD4-6563-1B45-885E-59A342B7FBB6}" srcOrd="0" destOrd="0" presId="urn:microsoft.com/office/officeart/2008/layout/LinedList"/>
    <dgm:cxn modelId="{3CF2D83A-CD42-094E-B9FA-355D20680FFE}" type="presParOf" srcId="{23CBF53F-A6C9-B34A-9BE7-699972170F56}" destId="{CC549703-FFDB-534A-AFCD-CBD97BB8E18D}" srcOrd="1" destOrd="0" presId="urn:microsoft.com/office/officeart/2008/layout/LinedList"/>
    <dgm:cxn modelId="{75CDF514-5518-EE40-94E4-FEDA00BB3692}" type="presParOf" srcId="{CC549703-FFDB-534A-AFCD-CBD97BB8E18D}" destId="{1C490DB7-687F-8A4D-B2EE-EC6865D22BBB}" srcOrd="0" destOrd="0" presId="urn:microsoft.com/office/officeart/2008/layout/LinedList"/>
    <dgm:cxn modelId="{0D341C3D-CD24-CF4D-B22D-69B238CD0248}" type="presParOf" srcId="{CC549703-FFDB-534A-AFCD-CBD97BB8E18D}" destId="{C2ED8707-9ADD-1C4D-9162-79AAD3A6BBAF}" srcOrd="1" destOrd="0" presId="urn:microsoft.com/office/officeart/2008/layout/LinedList"/>
    <dgm:cxn modelId="{FB1A981A-868A-7F42-92BE-442B0A9E9C60}" type="presParOf" srcId="{23CBF53F-A6C9-B34A-9BE7-699972170F56}" destId="{60DB8C3F-BB14-AC41-8DDD-C55330AD4DE4}" srcOrd="2" destOrd="0" presId="urn:microsoft.com/office/officeart/2008/layout/LinedList"/>
    <dgm:cxn modelId="{90591EF3-997C-4947-8AE0-65D68717314A}" type="presParOf" srcId="{23CBF53F-A6C9-B34A-9BE7-699972170F56}" destId="{CD92CAF3-DD0C-DC4B-A58C-E865FDFCC011}" srcOrd="3" destOrd="0" presId="urn:microsoft.com/office/officeart/2008/layout/LinedList"/>
    <dgm:cxn modelId="{4AC9CBEC-A7C7-FE46-BC30-5AC2ADAE8B56}" type="presParOf" srcId="{CD92CAF3-DD0C-DC4B-A58C-E865FDFCC011}" destId="{AAD38A5F-0266-1448-A0B7-34E726ABEF94}" srcOrd="0" destOrd="0" presId="urn:microsoft.com/office/officeart/2008/layout/LinedList"/>
    <dgm:cxn modelId="{A9CF6D34-390F-DC45-A62D-FDE91DBF0112}" type="presParOf" srcId="{CD92CAF3-DD0C-DC4B-A58C-E865FDFCC011}" destId="{B53A56DB-B90B-1B4B-87B0-5C7C9F53176B}" srcOrd="1" destOrd="0" presId="urn:microsoft.com/office/officeart/2008/layout/LinedList"/>
    <dgm:cxn modelId="{889AAF49-ECBF-964E-89A4-E4170BDBA10E}" type="presParOf" srcId="{23CBF53F-A6C9-B34A-9BE7-699972170F56}" destId="{D384EB2C-4E68-0148-8D8F-7D2492CB697C}" srcOrd="4" destOrd="0" presId="urn:microsoft.com/office/officeart/2008/layout/LinedList"/>
    <dgm:cxn modelId="{77444D95-ED7A-374D-B839-0909B1AE53F5}" type="presParOf" srcId="{23CBF53F-A6C9-B34A-9BE7-699972170F56}" destId="{A70ACE12-C873-CA48-937D-6D3A0C0313F4}" srcOrd="5" destOrd="0" presId="urn:microsoft.com/office/officeart/2008/layout/LinedList"/>
    <dgm:cxn modelId="{171D7ABE-18BA-CC43-BBDA-D2961BF9363C}" type="presParOf" srcId="{A70ACE12-C873-CA48-937D-6D3A0C0313F4}" destId="{975677C4-4F6F-034E-9D81-F1A203A16215}" srcOrd="0" destOrd="0" presId="urn:microsoft.com/office/officeart/2008/layout/LinedList"/>
    <dgm:cxn modelId="{8D553480-4E76-F94E-8128-BFD529278111}" type="presParOf" srcId="{A70ACE12-C873-CA48-937D-6D3A0C0313F4}" destId="{449AB552-D5F6-7F49-B490-AD5A55E671F9}" srcOrd="1" destOrd="0" presId="urn:microsoft.com/office/officeart/2008/layout/LinedList"/>
    <dgm:cxn modelId="{9B839938-B1C6-E140-825B-22E06C31A39D}" type="presParOf" srcId="{23CBF53F-A6C9-B34A-9BE7-699972170F56}" destId="{DEF9F3DD-D3AC-E549-B1AC-8CE998EC1C4C}" srcOrd="6" destOrd="0" presId="urn:microsoft.com/office/officeart/2008/layout/LinedList"/>
    <dgm:cxn modelId="{4AC1D6FD-B6C6-1443-B7EB-1525A022A544}" type="presParOf" srcId="{23CBF53F-A6C9-B34A-9BE7-699972170F56}" destId="{FB9C3790-11A1-0943-B0FE-727335C6D579}" srcOrd="7" destOrd="0" presId="urn:microsoft.com/office/officeart/2008/layout/LinedList"/>
    <dgm:cxn modelId="{B1E1D507-06DC-014F-AA39-BA3019250343}" type="presParOf" srcId="{FB9C3790-11A1-0943-B0FE-727335C6D579}" destId="{0624AB3F-5054-384A-81CB-73EDC34E6767}" srcOrd="0" destOrd="0" presId="urn:microsoft.com/office/officeart/2008/layout/LinedList"/>
    <dgm:cxn modelId="{471B91DB-CE35-444F-AD75-B8DCE62DCE86}" type="presParOf" srcId="{FB9C3790-11A1-0943-B0FE-727335C6D579}" destId="{6F3A66B1-D4AC-C24D-8B00-D0321E8707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D9E02-801B-C947-B770-C8B3B846728E}">
      <dsp:nvSpPr>
        <dsp:cNvPr id="0" name=""/>
        <dsp:cNvSpPr/>
      </dsp:nvSpPr>
      <dsp:spPr>
        <a:xfrm>
          <a:off x="0" y="2532"/>
          <a:ext cx="515658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FEA8BF-D722-4242-A1EA-1B91F0C855C9}">
      <dsp:nvSpPr>
        <dsp:cNvPr id="0" name=""/>
        <dsp:cNvSpPr/>
      </dsp:nvSpPr>
      <dsp:spPr>
        <a:xfrm>
          <a:off x="0" y="2532"/>
          <a:ext cx="5156580" cy="1727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u="sng" kern="1200" dirty="0">
              <a:solidFill>
                <a:schemeClr val="bg1"/>
              </a:solidFill>
              <a:latin typeface="Arial" panose="020B0604020202020204" pitchFamily="34" charset="0"/>
              <a:cs typeface="Arial" panose="020B0604020202020204" pitchFamily="34" charset="0"/>
            </a:rPr>
            <a:t>2. Federal Reserve Economic Data (FRED) API:</a:t>
          </a:r>
          <a:r>
            <a:rPr lang="en-US" sz="2000" kern="1200" dirty="0">
              <a:solidFill>
                <a:schemeClr val="bg1"/>
              </a:solidFill>
              <a:latin typeface="Arial" panose="020B0604020202020204" pitchFamily="34" charset="0"/>
              <a:cs typeface="Arial" panose="020B0604020202020204" pitchFamily="34" charset="0"/>
            </a:rPr>
            <a:t> </a:t>
          </a:r>
          <a:br>
            <a:rPr lang="en-US" sz="2000" kern="1200" dirty="0">
              <a:solidFill>
                <a:schemeClr val="bg1"/>
              </a:solidFill>
              <a:latin typeface="Arial" panose="020B0604020202020204" pitchFamily="34" charset="0"/>
              <a:cs typeface="Arial" panose="020B0604020202020204" pitchFamily="34" charset="0"/>
            </a:rPr>
          </a:br>
          <a:br>
            <a:rPr lang="en-US" sz="2000" kern="1200" dirty="0">
              <a:solidFill>
                <a:schemeClr val="bg1"/>
              </a:solidFill>
              <a:latin typeface="Arial" panose="020B0604020202020204" pitchFamily="34" charset="0"/>
              <a:cs typeface="Arial" panose="020B0604020202020204" pitchFamily="34" charset="0"/>
            </a:rPr>
          </a:br>
          <a:r>
            <a:rPr lang="en-US" sz="2000" kern="1200" dirty="0">
              <a:solidFill>
                <a:schemeClr val="bg1"/>
              </a:solidFill>
              <a:latin typeface="Arial" panose="020B0604020202020204" pitchFamily="34" charset="0"/>
              <a:cs typeface="Arial" panose="020B0604020202020204" pitchFamily="34" charset="0"/>
            </a:rPr>
            <a:t>Aggregation of 200,000+ U.S. and International economic time series forecasts</a:t>
          </a:r>
        </a:p>
      </dsp:txBody>
      <dsp:txXfrm>
        <a:off x="0" y="2532"/>
        <a:ext cx="5156580" cy="1727283"/>
      </dsp:txXfrm>
    </dsp:sp>
    <dsp:sp modelId="{28E04E71-D3CF-BF45-83F8-F4319685D164}">
      <dsp:nvSpPr>
        <dsp:cNvPr id="0" name=""/>
        <dsp:cNvSpPr/>
      </dsp:nvSpPr>
      <dsp:spPr>
        <a:xfrm>
          <a:off x="0" y="1729816"/>
          <a:ext cx="515658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7CFDC-849D-C246-A992-61D68FDBA037}">
      <dsp:nvSpPr>
        <dsp:cNvPr id="0" name=""/>
        <dsp:cNvSpPr/>
      </dsp:nvSpPr>
      <dsp:spPr>
        <a:xfrm>
          <a:off x="0" y="1729816"/>
          <a:ext cx="5156580" cy="1727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Arial" panose="020B0604020202020204" pitchFamily="34" charset="0"/>
              <a:cs typeface="Arial" panose="020B0604020202020204" pitchFamily="34" charset="0"/>
            </a:rPr>
            <a:t>Supplements company-specific datasets with </a:t>
          </a:r>
          <a:r>
            <a:rPr lang="en-US" sz="2000" u="sng" kern="1200" dirty="0">
              <a:solidFill>
                <a:schemeClr val="bg1"/>
              </a:solidFill>
              <a:latin typeface="Arial" panose="020B0604020202020204" pitchFamily="34" charset="0"/>
              <a:cs typeface="Arial" panose="020B0604020202020204" pitchFamily="34" charset="0"/>
            </a:rPr>
            <a:t>macroeconomic indicators</a:t>
          </a:r>
          <a:r>
            <a:rPr lang="en-US" sz="2000" kern="1200" dirty="0">
              <a:solidFill>
                <a:schemeClr val="bg1"/>
              </a:solidFill>
              <a:latin typeface="Arial" panose="020B0604020202020204" pitchFamily="34" charset="0"/>
              <a:cs typeface="Arial" panose="020B0604020202020204" pitchFamily="34" charset="0"/>
            </a:rPr>
            <a:t>, used in trend prediction models.</a:t>
          </a:r>
        </a:p>
      </dsp:txBody>
      <dsp:txXfrm>
        <a:off x="0" y="1729816"/>
        <a:ext cx="5156580" cy="1727283"/>
      </dsp:txXfrm>
    </dsp:sp>
    <dsp:sp modelId="{A15CFF82-356C-C742-82FD-12BA278DD54A}">
      <dsp:nvSpPr>
        <dsp:cNvPr id="0" name=""/>
        <dsp:cNvSpPr/>
      </dsp:nvSpPr>
      <dsp:spPr>
        <a:xfrm>
          <a:off x="0" y="2798227"/>
          <a:ext cx="515658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2F975C-C585-5246-AE6D-C63F2D40302B}">
      <dsp:nvSpPr>
        <dsp:cNvPr id="0" name=""/>
        <dsp:cNvSpPr/>
      </dsp:nvSpPr>
      <dsp:spPr>
        <a:xfrm>
          <a:off x="0" y="2797674"/>
          <a:ext cx="5156580" cy="1727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FRED Raw Data Scope</a:t>
          </a:r>
          <a:r>
            <a:rPr lang="en-US" sz="2000" kern="1200" dirty="0">
              <a:latin typeface="Arial" panose="020B0604020202020204" pitchFamily="34" charset="0"/>
              <a:cs typeface="Arial" panose="020B0604020202020204" pitchFamily="34" charset="0"/>
            </a:rPr>
            <a:t>: </a:t>
          </a:r>
          <a:br>
            <a:rPr lang="en-US" sz="2000" kern="1200" dirty="0">
              <a:latin typeface="Arial" panose="020B0604020202020204" pitchFamily="34" charset="0"/>
              <a:cs typeface="Arial" panose="020B0604020202020204" pitchFamily="34" charset="0"/>
            </a:rPr>
          </a:br>
          <a:br>
            <a:rPr lang="en-US" sz="2000" kern="1200" dirty="0">
              <a:latin typeface="Arial" panose="020B0604020202020204" pitchFamily="34" charset="0"/>
              <a:cs typeface="Arial" panose="020B0604020202020204" pitchFamily="34" charset="0"/>
            </a:rPr>
          </a:br>
          <a:r>
            <a:rPr lang="en-US" sz="2000" kern="1200" dirty="0">
              <a:latin typeface="Arial" panose="020B0604020202020204" pitchFamily="34" charset="0"/>
              <a:cs typeface="Arial" panose="020B0604020202020204" pitchFamily="34" charset="0"/>
            </a:rPr>
            <a:t>Quarterly macroeconomic indicators: gross domestic product (GDP), consumer price index (CPI), unemployment rate, and prime rate </a:t>
          </a:r>
          <a:br>
            <a:rPr lang="en-US" sz="2000" kern="1200" dirty="0">
              <a:latin typeface="Arial" panose="020B0604020202020204" pitchFamily="34" charset="0"/>
              <a:cs typeface="Arial" panose="020B0604020202020204" pitchFamily="34" charset="0"/>
            </a:rPr>
          </a:br>
          <a:br>
            <a:rPr lang="en-US" sz="2000" kern="1200" dirty="0">
              <a:latin typeface="Arial" panose="020B0604020202020204" pitchFamily="34" charset="0"/>
              <a:cs typeface="Arial" panose="020B0604020202020204" pitchFamily="34" charset="0"/>
            </a:rPr>
          </a:br>
          <a:r>
            <a:rPr lang="en-US" sz="2000" kern="1200" dirty="0">
              <a:latin typeface="Arial" panose="020B0604020202020204" pitchFamily="34" charset="0"/>
              <a:cs typeface="Arial" panose="020B0604020202020204" pitchFamily="34" charset="0"/>
            </a:rPr>
            <a:t>National &amp; International from </a:t>
          </a:r>
          <a:r>
            <a:rPr lang="en-US" sz="2000" b="1" kern="1200" dirty="0">
              <a:latin typeface="Arial" panose="020B0604020202020204" pitchFamily="34" charset="0"/>
              <a:cs typeface="Arial" panose="020B0604020202020204" pitchFamily="34" charset="0"/>
            </a:rPr>
            <a:t>2004 to 2024</a:t>
          </a:r>
        </a:p>
      </dsp:txBody>
      <dsp:txXfrm>
        <a:off x="0" y="2797674"/>
        <a:ext cx="5156580" cy="1727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D9E02-801B-C947-B770-C8B3B846728E}">
      <dsp:nvSpPr>
        <dsp:cNvPr id="0" name=""/>
        <dsp:cNvSpPr/>
      </dsp:nvSpPr>
      <dsp:spPr>
        <a:xfrm>
          <a:off x="0" y="2532"/>
          <a:ext cx="529045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FEA8BF-D722-4242-A1EA-1B91F0C855C9}">
      <dsp:nvSpPr>
        <dsp:cNvPr id="0" name=""/>
        <dsp:cNvSpPr/>
      </dsp:nvSpPr>
      <dsp:spPr>
        <a:xfrm>
          <a:off x="0" y="2532"/>
          <a:ext cx="5290458" cy="1727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u="sng" strike="noStrike"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1. Financial Modeling Prep (FMP) API :</a:t>
          </a:r>
          <a:r>
            <a:rPr lang="en-US" sz="2000" b="1" strike="noStrike"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br>
            <a:rPr lang="en-US" sz="2000" b="1" strike="noStrike"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br>
          <a:br>
            <a:rPr lang="en-US" sz="2000" b="1" strike="noStrike"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br>
          <a:r>
            <a:rPr lang="en-US" sz="2000" b="0" strike="noStrike"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Live </a:t>
          </a:r>
          <a:r>
            <a:rPr lang="en-US" sz="2000"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and historical data on stocks, ETFs, indexes, FOREX, and cryptocurrencies</a:t>
          </a:r>
        </a:p>
        <a:p>
          <a:pPr marL="0" lvl="0" indent="0" algn="l" defTabSz="889000">
            <a:lnSpc>
              <a:spcPct val="90000"/>
            </a:lnSpc>
            <a:spcBef>
              <a:spcPct val="0"/>
            </a:spcBef>
            <a:spcAft>
              <a:spcPct val="35000"/>
            </a:spcAft>
            <a:buNone/>
          </a:pPr>
          <a:endParaRPr lang="en-US" sz="2000" kern="1200" dirty="0">
            <a:solidFill>
              <a:schemeClr val="bg1"/>
            </a:solidFill>
            <a:latin typeface="Arial" panose="020B0604020202020204" pitchFamily="34" charset="0"/>
            <a:cs typeface="Arial" panose="020B0604020202020204" pitchFamily="34" charset="0"/>
          </a:endParaRPr>
        </a:p>
      </dsp:txBody>
      <dsp:txXfrm>
        <a:off x="0" y="2532"/>
        <a:ext cx="5290458" cy="1727283"/>
      </dsp:txXfrm>
    </dsp:sp>
    <dsp:sp modelId="{B0D76F74-9A3B-BF4A-8B1B-4B8AF1A85C8C}">
      <dsp:nvSpPr>
        <dsp:cNvPr id="0" name=""/>
        <dsp:cNvSpPr/>
      </dsp:nvSpPr>
      <dsp:spPr>
        <a:xfrm>
          <a:off x="0" y="1729816"/>
          <a:ext cx="529045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B62CC-2410-204A-AE4A-DD809C68013C}">
      <dsp:nvSpPr>
        <dsp:cNvPr id="0" name=""/>
        <dsp:cNvSpPr/>
      </dsp:nvSpPr>
      <dsp:spPr>
        <a:xfrm>
          <a:off x="0" y="1729816"/>
          <a:ext cx="5290458" cy="1727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u="sng"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Financial statements</a:t>
          </a:r>
          <a:r>
            <a:rPr lang="en-US" sz="2000" u="none"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and data are updated, audited, and standardized in real-time.</a:t>
          </a:r>
          <a:endParaRPr lang="en-US" sz="2000" b="1" u="sng" strike="noStrike" kern="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dsp:txBody>
      <dsp:txXfrm>
        <a:off x="0" y="1729816"/>
        <a:ext cx="5290458" cy="1727283"/>
      </dsp:txXfrm>
    </dsp:sp>
    <dsp:sp modelId="{6D24F8CC-F896-5D43-B535-85D725E63DE0}">
      <dsp:nvSpPr>
        <dsp:cNvPr id="0" name=""/>
        <dsp:cNvSpPr/>
      </dsp:nvSpPr>
      <dsp:spPr>
        <a:xfrm>
          <a:off x="0" y="2791180"/>
          <a:ext cx="529045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B3008F-9B0A-B24E-BA90-327DB79D82FB}">
      <dsp:nvSpPr>
        <dsp:cNvPr id="0" name=""/>
        <dsp:cNvSpPr/>
      </dsp:nvSpPr>
      <dsp:spPr>
        <a:xfrm>
          <a:off x="0" y="2811061"/>
          <a:ext cx="5290458" cy="1727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FMP Raw Data Scope</a:t>
          </a:r>
          <a:r>
            <a:rPr lang="en-US" sz="2000" kern="1200" dirty="0">
              <a:solidFill>
                <a:schemeClr val="tx1"/>
              </a:solidFill>
              <a:effectLst/>
              <a:latin typeface="Arial" panose="020B0604020202020204" pitchFamily="34" charset="0"/>
              <a:cs typeface="Arial" panose="020B0604020202020204" pitchFamily="34" charset="0"/>
            </a:rPr>
            <a:t>: </a:t>
          </a:r>
          <a:br>
            <a:rPr lang="en-US" sz="2000" kern="1200" dirty="0">
              <a:solidFill>
                <a:schemeClr val="tx1"/>
              </a:solidFill>
              <a:effectLst/>
              <a:latin typeface="Arial" panose="020B0604020202020204" pitchFamily="34" charset="0"/>
              <a:cs typeface="Arial" panose="020B0604020202020204" pitchFamily="34" charset="0"/>
            </a:rPr>
          </a:br>
          <a:endParaRPr lang="en-US" sz="2000" kern="1200" dirty="0">
            <a:solidFill>
              <a:schemeClr val="tx1"/>
            </a:solidFill>
            <a:effectLst/>
            <a:latin typeface="Arial" panose="020B0604020202020204" pitchFamily="34" charset="0"/>
            <a:cs typeface="Arial" panose="020B0604020202020204" pitchFamily="34" charset="0"/>
          </a:endParaRPr>
        </a:p>
        <a:p>
          <a:pPr marL="0" lvl="0" indent="0" algn="l" defTabSz="889000">
            <a:lnSpc>
              <a:spcPct val="90000"/>
            </a:lnSpc>
            <a:spcBef>
              <a:spcPct val="0"/>
            </a:spcBef>
            <a:spcAft>
              <a:spcPct val="35000"/>
            </a:spcAft>
            <a:buNone/>
          </a:pPr>
          <a:r>
            <a:rPr lang="en-US" sz="2000"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Quarterly</a:t>
          </a:r>
          <a:r>
            <a:rPr lang="en-US" sz="2000" u="none"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financial data for </a:t>
          </a:r>
          <a:r>
            <a:rPr lang="en-US" sz="2000" b="1" i="1"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150 - 200 </a:t>
          </a:r>
          <a:r>
            <a:rPr lang="en-US" sz="2000" u="none"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publicly listed companies </a:t>
          </a:r>
          <a:br>
            <a:rPr lang="en-US" sz="2000" u="none"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br>
            <a:rPr lang="en-US" sz="2000" u="none"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US" sz="2000" kern="1200" dirty="0">
              <a:solidFill>
                <a:schemeClr val="tx1"/>
              </a:solidFill>
              <a:latin typeface="Arial" panose="020B0604020202020204" pitchFamily="34" charset="0"/>
              <a:ea typeface="Times New Roman" panose="02020603050405020304" pitchFamily="18" charset="0"/>
              <a:cs typeface="Arial" panose="020B0604020202020204" pitchFamily="34" charset="0"/>
            </a:rPr>
            <a:t>S</a:t>
          </a:r>
          <a:r>
            <a:rPr lang="en-US" sz="2000" u="none"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pans </a:t>
          </a:r>
          <a:r>
            <a:rPr lang="en-US" sz="2000" b="1" u="sng"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25 sectors</a:t>
          </a:r>
          <a:r>
            <a:rPr lang="en-US" sz="2000" b="1"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u="none"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a:t>
          </a:r>
          <a:r>
            <a:rPr lang="en-US" sz="2000" b="1" u="none" strike="noStrike" kern="1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2004 to 2024</a:t>
          </a:r>
          <a:endParaRPr lang="en-US" sz="2000" kern="1200" dirty="0">
            <a:solidFill>
              <a:schemeClr val="tx1"/>
            </a:solidFill>
            <a:effectLst/>
            <a:latin typeface="Arial" panose="020B0604020202020204" pitchFamily="34" charset="0"/>
            <a:cs typeface="Arial" panose="020B0604020202020204" pitchFamily="34" charset="0"/>
          </a:endParaRPr>
        </a:p>
      </dsp:txBody>
      <dsp:txXfrm>
        <a:off x="0" y="2811061"/>
        <a:ext cx="5290458" cy="17272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EE5DD-8AD6-FD4D-8FE8-E35E70061543}">
      <dsp:nvSpPr>
        <dsp:cNvPr id="0" name=""/>
        <dsp:cNvSpPr/>
      </dsp:nvSpPr>
      <dsp:spPr>
        <a:xfrm>
          <a:off x="8202" y="312138"/>
          <a:ext cx="3487159" cy="1277991"/>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Financial Data (FMP)</a:t>
          </a:r>
        </a:p>
      </dsp:txBody>
      <dsp:txXfrm>
        <a:off x="8202" y="312138"/>
        <a:ext cx="3487159" cy="1277991"/>
      </dsp:txXfrm>
    </dsp:sp>
    <dsp:sp modelId="{7046BB03-1D0E-2C4D-B16B-154CA75627B6}">
      <dsp:nvSpPr>
        <dsp:cNvPr id="0" name=""/>
        <dsp:cNvSpPr/>
      </dsp:nvSpPr>
      <dsp:spPr>
        <a:xfrm>
          <a:off x="18905" y="1590129"/>
          <a:ext cx="3465752" cy="3170474"/>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Quarterly data spanning 20 years for 150 - 200 companies across 25 sectors </a:t>
          </a:r>
        </a:p>
        <a:p>
          <a:pPr marL="228600" lvl="1" indent="-228600" algn="l" defTabSz="889000">
            <a:lnSpc>
              <a:spcPct val="90000"/>
            </a:lnSpc>
            <a:spcBef>
              <a:spcPct val="0"/>
            </a:spcBef>
            <a:spcAft>
              <a:spcPct val="15000"/>
            </a:spcAft>
            <a:buChar char="•"/>
          </a:pPr>
          <a:r>
            <a:rPr lang="en-US" sz="2000" u="sng" kern="1200" dirty="0"/>
            <a:t>Detailed Financial Data: </a:t>
          </a:r>
          <a:r>
            <a:rPr lang="en-US" sz="2000" kern="1200" dirty="0"/>
            <a:t>income statements, balance sheets, cash flow statements, income growth, balance sheet growth, cash flow growth, and financial ratios</a:t>
          </a:r>
        </a:p>
      </dsp:txBody>
      <dsp:txXfrm>
        <a:off x="18905" y="1590129"/>
        <a:ext cx="3465752" cy="3170474"/>
      </dsp:txXfrm>
    </dsp:sp>
    <dsp:sp modelId="{00A26D09-EA91-2748-BF02-E0DE89F2EB26}">
      <dsp:nvSpPr>
        <dsp:cNvPr id="0" name=""/>
        <dsp:cNvSpPr/>
      </dsp:nvSpPr>
      <dsp:spPr>
        <a:xfrm>
          <a:off x="3942658" y="312138"/>
          <a:ext cx="3967492" cy="1277991"/>
        </a:xfrm>
        <a:prstGeom prst="rect">
          <a:avLst/>
        </a:prstGeom>
        <a:solidFill>
          <a:schemeClr val="accent5">
            <a:hueOff val="-1654279"/>
            <a:satOff val="-8885"/>
            <a:lumOff val="3039"/>
            <a:alphaOff val="0"/>
          </a:schemeClr>
        </a:solidFill>
        <a:ln w="15875" cap="flat" cmpd="sng" algn="ctr">
          <a:solidFill>
            <a:schemeClr val="accent5">
              <a:hueOff val="-1654279"/>
              <a:satOff val="-8885"/>
              <a:lumOff val="303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Macroeconomic Indicators (FRED)</a:t>
          </a:r>
        </a:p>
      </dsp:txBody>
      <dsp:txXfrm>
        <a:off x="3942658" y="312138"/>
        <a:ext cx="3967492" cy="1277991"/>
      </dsp:txXfrm>
    </dsp:sp>
    <dsp:sp modelId="{321AC6BD-3130-A84E-B251-2FF5FADA23A7}">
      <dsp:nvSpPr>
        <dsp:cNvPr id="0" name=""/>
        <dsp:cNvSpPr/>
      </dsp:nvSpPr>
      <dsp:spPr>
        <a:xfrm>
          <a:off x="3954544" y="1590129"/>
          <a:ext cx="3943721" cy="3170474"/>
        </a:xfrm>
        <a:prstGeom prst="rect">
          <a:avLst/>
        </a:prstGeom>
        <a:solidFill>
          <a:schemeClr val="accent5">
            <a:tint val="40000"/>
            <a:alpha val="90000"/>
            <a:hueOff val="-1894363"/>
            <a:satOff val="-6849"/>
            <a:lumOff val="462"/>
            <a:alphaOff val="0"/>
          </a:schemeClr>
        </a:solidFill>
        <a:ln w="15875" cap="flat" cmpd="sng" algn="ctr">
          <a:solidFill>
            <a:schemeClr val="accent5">
              <a:tint val="40000"/>
              <a:alpha val="90000"/>
              <a:hueOff val="-1894363"/>
              <a:satOff val="-6849"/>
              <a:lumOff val="4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Quarterly national and international macroeconomic data spanning 20 years</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u="sng" kern="1200" dirty="0"/>
            <a:t>Macroeconomic Time-Series Data:</a:t>
          </a:r>
          <a:r>
            <a:rPr lang="en-US" sz="2000" u="none" kern="1200" dirty="0"/>
            <a:t> </a:t>
          </a:r>
          <a:r>
            <a:rPr lang="en-US" sz="2000" kern="1200" dirty="0"/>
            <a:t>GDP growth, interest rates, unemployment rates, consumer price index (CPI), and prime rate</a:t>
          </a:r>
        </a:p>
      </dsp:txBody>
      <dsp:txXfrm>
        <a:off x="3954544" y="1590129"/>
        <a:ext cx="3943721" cy="3170474"/>
      </dsp:txXfrm>
    </dsp:sp>
    <dsp:sp modelId="{CA3B7830-5610-DB4A-A915-630EEE353AAB}">
      <dsp:nvSpPr>
        <dsp:cNvPr id="0" name=""/>
        <dsp:cNvSpPr/>
      </dsp:nvSpPr>
      <dsp:spPr>
        <a:xfrm>
          <a:off x="8357448" y="312138"/>
          <a:ext cx="3194978" cy="1277991"/>
        </a:xfrm>
        <a:prstGeom prst="rect">
          <a:avLst/>
        </a:prstGeom>
        <a:solidFill>
          <a:schemeClr val="accent5">
            <a:hueOff val="-3308557"/>
            <a:satOff val="-17770"/>
            <a:lumOff val="6078"/>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u="sng" kern="1200" dirty="0"/>
            <a:t>Final Cleaned Dataset Scope and Scale:</a:t>
          </a:r>
        </a:p>
      </dsp:txBody>
      <dsp:txXfrm>
        <a:off x="8357448" y="312138"/>
        <a:ext cx="3194978" cy="1277991"/>
      </dsp:txXfrm>
    </dsp:sp>
    <dsp:sp modelId="{7BB544C1-10C8-614C-AC58-0E868535D6D2}">
      <dsp:nvSpPr>
        <dsp:cNvPr id="0" name=""/>
        <dsp:cNvSpPr/>
      </dsp:nvSpPr>
      <dsp:spPr>
        <a:xfrm>
          <a:off x="8357448" y="1590129"/>
          <a:ext cx="3194978" cy="3170474"/>
        </a:xfrm>
        <a:prstGeom prst="rect">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3788726"/>
              <a:satOff val="-13699"/>
              <a:lumOff val="9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Approximately </a:t>
          </a:r>
          <a:r>
            <a:rPr lang="en-US" sz="2000" b="1" u="sng" kern="1200" dirty="0"/>
            <a:t>1.6 million data points </a:t>
          </a:r>
          <a:r>
            <a:rPr lang="en-US" sz="2000" kern="1200" dirty="0"/>
            <a:t>were collected</a:t>
          </a:r>
        </a:p>
        <a:p>
          <a:pPr marL="228600" lvl="1" indent="-228600" algn="l" defTabSz="889000">
            <a:lnSpc>
              <a:spcPct val="90000"/>
            </a:lnSpc>
            <a:spcBef>
              <a:spcPct val="0"/>
            </a:spcBef>
            <a:spcAft>
              <a:spcPct val="15000"/>
            </a:spcAft>
            <a:buChar char="•"/>
          </a:pPr>
          <a:r>
            <a:rPr lang="en-US" sz="2000" kern="1200" dirty="0"/>
            <a:t>Covers 20 years of financial performance across all 25 sectors, integrated with macroeconomic time-series indicators.</a:t>
          </a:r>
        </a:p>
      </dsp:txBody>
      <dsp:txXfrm>
        <a:off x="8357448" y="1590129"/>
        <a:ext cx="3194978" cy="31704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97BD4-6563-1B45-885E-59A342B7FBB6}">
      <dsp:nvSpPr>
        <dsp:cNvPr id="0" name=""/>
        <dsp:cNvSpPr/>
      </dsp:nvSpPr>
      <dsp:spPr>
        <a:xfrm>
          <a:off x="0" y="0"/>
          <a:ext cx="9905999"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C490DB7-687F-8A4D-B2EE-EC6865D22BBB}">
      <dsp:nvSpPr>
        <dsp:cNvPr id="0" name=""/>
        <dsp:cNvSpPr/>
      </dsp:nvSpPr>
      <dsp:spPr>
        <a:xfrm>
          <a:off x="0" y="0"/>
          <a:ext cx="9905999" cy="896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Challenges &amp; Limitations:</a:t>
          </a:r>
        </a:p>
      </dsp:txBody>
      <dsp:txXfrm>
        <a:off x="0" y="0"/>
        <a:ext cx="9905999" cy="896212"/>
      </dsp:txXfrm>
    </dsp:sp>
    <dsp:sp modelId="{60DB8C3F-BB14-AC41-8DDD-C55330AD4DE4}">
      <dsp:nvSpPr>
        <dsp:cNvPr id="0" name=""/>
        <dsp:cNvSpPr/>
      </dsp:nvSpPr>
      <dsp:spPr>
        <a:xfrm>
          <a:off x="0" y="896212"/>
          <a:ext cx="9905999" cy="0"/>
        </a:xfrm>
        <a:prstGeom prst="lin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AD38A5F-0266-1448-A0B7-34E726ABEF94}">
      <dsp:nvSpPr>
        <dsp:cNvPr id="0" name=""/>
        <dsp:cNvSpPr/>
      </dsp:nvSpPr>
      <dsp:spPr>
        <a:xfrm>
          <a:off x="0" y="896212"/>
          <a:ext cx="9905999" cy="896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1. Incomplete Data Across Companies</a:t>
          </a:r>
        </a:p>
      </dsp:txBody>
      <dsp:txXfrm>
        <a:off x="0" y="896212"/>
        <a:ext cx="9905999" cy="896212"/>
      </dsp:txXfrm>
    </dsp:sp>
    <dsp:sp modelId="{D384EB2C-4E68-0148-8D8F-7D2492CB697C}">
      <dsp:nvSpPr>
        <dsp:cNvPr id="0" name=""/>
        <dsp:cNvSpPr/>
      </dsp:nvSpPr>
      <dsp:spPr>
        <a:xfrm>
          <a:off x="0" y="1792424"/>
          <a:ext cx="9905999" cy="0"/>
        </a:xfrm>
        <a:prstGeom prst="lin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75677C4-4F6F-034E-9D81-F1A203A16215}">
      <dsp:nvSpPr>
        <dsp:cNvPr id="0" name=""/>
        <dsp:cNvSpPr/>
      </dsp:nvSpPr>
      <dsp:spPr>
        <a:xfrm>
          <a:off x="0" y="1792424"/>
          <a:ext cx="9905999" cy="896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missing data points were flagged for imputation or exclusion </a:t>
          </a:r>
        </a:p>
      </dsp:txBody>
      <dsp:txXfrm>
        <a:off x="0" y="1792424"/>
        <a:ext cx="9905999" cy="896212"/>
      </dsp:txXfrm>
    </dsp:sp>
    <dsp:sp modelId="{DEF9F3DD-D3AC-E549-B1AC-8CE998EC1C4C}">
      <dsp:nvSpPr>
        <dsp:cNvPr id="0" name=""/>
        <dsp:cNvSpPr/>
      </dsp:nvSpPr>
      <dsp:spPr>
        <a:xfrm>
          <a:off x="0" y="2688637"/>
          <a:ext cx="9905999" cy="0"/>
        </a:xfrm>
        <a:prstGeom prst="lin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624AB3F-5054-384A-81CB-73EDC34E6767}">
      <dsp:nvSpPr>
        <dsp:cNvPr id="0" name=""/>
        <dsp:cNvSpPr/>
      </dsp:nvSpPr>
      <dsp:spPr>
        <a:xfrm>
          <a:off x="0" y="2688637"/>
          <a:ext cx="9905999" cy="896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2. </a:t>
          </a:r>
          <a:r>
            <a:rPr lang="en-US" sz="2300" b="1" kern="1200" dirty="0"/>
            <a:t>Negative Values in Financial Metrics</a:t>
          </a:r>
          <a:r>
            <a:rPr lang="en-US" sz="2300" kern="1200" dirty="0"/>
            <a:t>:</a:t>
          </a:r>
        </a:p>
        <a:p>
          <a:pPr marL="0" lvl="0" indent="0" algn="l" defTabSz="1022350">
            <a:lnSpc>
              <a:spcPct val="90000"/>
            </a:lnSpc>
            <a:spcBef>
              <a:spcPct val="0"/>
            </a:spcBef>
            <a:spcAft>
              <a:spcPct val="35000"/>
            </a:spcAft>
            <a:buNone/>
          </a:pPr>
          <a:r>
            <a:rPr lang="en-US" sz="2300" u="none" strike="noStrike" kern="1200" dirty="0">
              <a:solidFill>
                <a:srgbClr val="0E101A"/>
              </a:solidFill>
              <a:effectLst/>
              <a:latin typeface="Times New Roman" panose="02020603050405020304" pitchFamily="18" charset="0"/>
              <a:ea typeface="Times New Roman" panose="02020603050405020304" pitchFamily="18" charset="0"/>
            </a:rPr>
            <a:t>tagged for further review and correction during data preprocessing</a:t>
          </a:r>
          <a:r>
            <a:rPr lang="en-US" sz="2300" u="none" strike="noStrike" kern="1200" dirty="0">
              <a:effectLst/>
              <a:latin typeface="Times New Roman" panose="02020603050405020304" pitchFamily="18" charset="0"/>
              <a:ea typeface="Times New Roman" panose="02020603050405020304" pitchFamily="18" charset="0"/>
            </a:rPr>
            <a:t> </a:t>
          </a:r>
          <a:r>
            <a:rPr lang="en-US" sz="2300" u="none" strike="noStrike" kern="1200" dirty="0">
              <a:solidFill>
                <a:srgbClr val="0E101A"/>
              </a:solidFill>
              <a:effectLst/>
              <a:latin typeface="Times New Roman" panose="02020603050405020304" pitchFamily="18" charset="0"/>
              <a:ea typeface="Times New Roman" panose="02020603050405020304" pitchFamily="18" charset="0"/>
            </a:rPr>
            <a:t>. </a:t>
          </a:r>
          <a:endParaRPr lang="en-US" sz="2300" kern="1200" dirty="0"/>
        </a:p>
      </dsp:txBody>
      <dsp:txXfrm>
        <a:off x="0" y="2688637"/>
        <a:ext cx="9905999" cy="8962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E92EB-29B6-ED4E-A273-F44C53A50C10}" type="datetimeFigureOut">
              <a:rPr lang="en-US" smtClean="0"/>
              <a:t>11/23/24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9A5CD-6129-AD40-AB22-B558E47DB088}" type="slidenum">
              <a:rPr lang="en-US" smtClean="0"/>
              <a:t>‹#›</a:t>
            </a:fld>
            <a:endParaRPr lang="en-US"/>
          </a:p>
        </p:txBody>
      </p:sp>
    </p:spTree>
    <p:extLst>
      <p:ext uri="{BB962C8B-B14F-4D97-AF65-F5344CB8AC3E}">
        <p14:creationId xmlns:p14="http://schemas.microsoft.com/office/powerpoint/2010/main" val="269363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quick, just the name of our project and introductions. Intro into our backgrounds and </a:t>
            </a:r>
            <a:r>
              <a:rPr lang="en-US" dirty="0" err="1"/>
              <a:t>Wudassi’s</a:t>
            </a:r>
            <a:r>
              <a:rPr lang="en-US" dirty="0"/>
              <a:t> financial sector expertise. How we collaborated and played to our strengths.</a:t>
            </a:r>
          </a:p>
          <a:p>
            <a:endParaRPr lang="en-US" dirty="0"/>
          </a:p>
          <a:p>
            <a:r>
              <a:rPr lang="en-US" b="1" dirty="0"/>
              <a:t>Formatting Requirements:</a:t>
            </a:r>
            <a:endParaRPr lang="en-US" dirty="0"/>
          </a:p>
          <a:p>
            <a:pPr>
              <a:buFont typeface="Arial" panose="020B0604020202020204" pitchFamily="34" charset="0"/>
              <a:buChar char="•"/>
            </a:pPr>
            <a:r>
              <a:rPr lang="en-US" b="1" dirty="0"/>
              <a:t>Font</a:t>
            </a:r>
            <a:r>
              <a:rPr lang="en-US" dirty="0"/>
              <a:t>: Use </a:t>
            </a:r>
            <a:r>
              <a:rPr lang="en-US" b="1" dirty="0"/>
              <a:t>Arial </a:t>
            </a:r>
            <a:r>
              <a:rPr lang="en-US" b="1" strike="sngStrike" dirty="0"/>
              <a:t>or Calibri</a:t>
            </a:r>
            <a:r>
              <a:rPr lang="en-US" strike="sngStrike" dirty="0"/>
              <a:t> </a:t>
            </a:r>
            <a:r>
              <a:rPr lang="en-US" dirty="0"/>
              <a:t>for body text; </a:t>
            </a:r>
            <a:r>
              <a:rPr lang="en-US" b="1" dirty="0"/>
              <a:t>Title font</a:t>
            </a:r>
            <a:r>
              <a:rPr lang="en-US" dirty="0"/>
              <a:t> can be </a:t>
            </a:r>
            <a:r>
              <a:rPr lang="en-US" b="1" dirty="0"/>
              <a:t>Times New Roman</a:t>
            </a:r>
            <a:r>
              <a:rPr lang="en-US" dirty="0"/>
              <a:t> for a classic, professional look.</a:t>
            </a:r>
          </a:p>
          <a:p>
            <a:pPr>
              <a:buFont typeface="Arial" panose="020B0604020202020204" pitchFamily="34" charset="0"/>
              <a:buChar char="•"/>
            </a:pPr>
            <a:r>
              <a:rPr lang="en-US" b="1" dirty="0"/>
              <a:t>Font Size</a:t>
            </a:r>
            <a:r>
              <a:rPr lang="en-US" dirty="0"/>
              <a:t>: </a:t>
            </a:r>
          </a:p>
          <a:p>
            <a:pPr marL="742950" lvl="1" indent="-285750">
              <a:buFont typeface="Arial" panose="020B0604020202020204" pitchFamily="34" charset="0"/>
              <a:buChar char="•"/>
            </a:pPr>
            <a:r>
              <a:rPr lang="en-US" b="1" dirty="0"/>
              <a:t>Title Slide</a:t>
            </a:r>
            <a:r>
              <a:rPr lang="en-US" dirty="0"/>
              <a:t>: Title 40pt, Subtitle 28pt</a:t>
            </a:r>
          </a:p>
          <a:p>
            <a:pPr marL="742950" lvl="1" indent="-285750">
              <a:buFont typeface="Arial" panose="020B0604020202020204" pitchFamily="34" charset="0"/>
              <a:buChar char="•"/>
            </a:pPr>
            <a:r>
              <a:rPr lang="en-US" b="1" dirty="0"/>
              <a:t>Headings</a:t>
            </a:r>
            <a:r>
              <a:rPr lang="en-US" dirty="0"/>
              <a:t>: 28pt</a:t>
            </a:r>
          </a:p>
          <a:p>
            <a:pPr marL="742950" lvl="1" indent="-285750">
              <a:buFont typeface="Arial" panose="020B0604020202020204" pitchFamily="34" charset="0"/>
              <a:buChar char="•"/>
            </a:pPr>
            <a:r>
              <a:rPr lang="en-US" b="1" dirty="0"/>
              <a:t>Body Text</a:t>
            </a:r>
            <a:r>
              <a:rPr lang="en-US" dirty="0"/>
              <a:t>: 20pt</a:t>
            </a:r>
          </a:p>
          <a:p>
            <a:pPr>
              <a:buFont typeface="Arial" panose="020B0604020202020204" pitchFamily="34" charset="0"/>
              <a:buChar char="•"/>
            </a:pPr>
            <a:r>
              <a:rPr lang="en-US" b="1" dirty="0"/>
              <a:t>Color Scheme</a:t>
            </a:r>
            <a:r>
              <a:rPr lang="en-US" dirty="0"/>
              <a:t>: Choose a </a:t>
            </a:r>
            <a:r>
              <a:rPr lang="en-US" b="1" dirty="0"/>
              <a:t>consistent color scheme</a:t>
            </a:r>
            <a:r>
              <a:rPr lang="en-US" dirty="0"/>
              <a:t> with 2-3 colors that complement each other. Avoid overly bright colors; opt for professional tones (e.g., navy blue, teal, gray).</a:t>
            </a:r>
          </a:p>
          <a:p>
            <a:pPr>
              <a:buFont typeface="Arial" panose="020B0604020202020204" pitchFamily="34" charset="0"/>
              <a:buChar char="•"/>
            </a:pPr>
            <a:r>
              <a:rPr lang="en-US" b="1" dirty="0"/>
              <a:t>Background</a:t>
            </a:r>
            <a:r>
              <a:rPr lang="en-US" dirty="0"/>
              <a:t>: Ensure a </a:t>
            </a:r>
            <a:r>
              <a:rPr lang="en-US" b="1" dirty="0"/>
              <a:t>clear, simple background</a:t>
            </a:r>
            <a:r>
              <a:rPr lang="en-US" dirty="0"/>
              <a:t> for readability. Light backgrounds with dark text work well; avoid busy patterns.</a:t>
            </a:r>
          </a:p>
          <a:p>
            <a:pPr marL="742950" lvl="1"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BB19A5CD-6129-AD40-AB22-B558E47DB088}" type="slidenum">
              <a:rPr lang="en-US" smtClean="0"/>
              <a:t>1</a:t>
            </a:fld>
            <a:endParaRPr lang="en-US"/>
          </a:p>
        </p:txBody>
      </p:sp>
    </p:spTree>
    <p:extLst>
      <p:ext uri="{BB962C8B-B14F-4D97-AF65-F5344CB8AC3E}">
        <p14:creationId xmlns:p14="http://schemas.microsoft.com/office/powerpoint/2010/main" val="3678047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9A5CD-6129-AD40-AB22-B558E47DB088}" type="slidenum">
              <a:rPr lang="en-US" smtClean="0"/>
              <a:t>11</a:t>
            </a:fld>
            <a:endParaRPr lang="en-US"/>
          </a:p>
        </p:txBody>
      </p:sp>
    </p:spTree>
    <p:extLst>
      <p:ext uri="{BB962C8B-B14F-4D97-AF65-F5344CB8AC3E}">
        <p14:creationId xmlns:p14="http://schemas.microsoft.com/office/powerpoint/2010/main" val="24085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200000"/>
              </a:lnSpc>
              <a:spcBef>
                <a:spcPts val="0"/>
              </a:spcBef>
              <a:spcAft>
                <a:spcPts val="0"/>
              </a:spcAft>
              <a:buClr>
                <a:srgbClr val="0E101A"/>
              </a:buClr>
              <a:buFont typeface="+mj-lt"/>
              <a:buAutoNum type="arabicPeriod"/>
            </a:pPr>
            <a:r>
              <a:rPr lang="en-US" sz="1800" b="1"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Inconsistent Data Across Companies</a:t>
            </a: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 Several companies lacked data for earlier years, particularly in the case of less prominent firms. </a:t>
            </a:r>
          </a:p>
          <a:p>
            <a:pPr marL="800100" marR="0" lvl="1" indent="-342900">
              <a:lnSpc>
                <a:spcPct val="200000"/>
              </a:lnSpc>
              <a:spcBef>
                <a:spcPts val="0"/>
              </a:spcBef>
              <a:spcAft>
                <a:spcPts val="0"/>
              </a:spcAft>
              <a:buClr>
                <a:srgbClr val="0E101A"/>
              </a:buClr>
              <a:buFont typeface="Wingdings" pitchFamily="2" charset="2"/>
              <a:buChar char="ü"/>
            </a:pP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To address these inconsistencies and standardize the training input, missing data points were flagged for imputation or exclusion during the data cleaning phase. </a:t>
            </a:r>
          </a:p>
          <a:p>
            <a:pPr marL="800100" marR="0" lvl="1" indent="-342900">
              <a:lnSpc>
                <a:spcPct val="200000"/>
              </a:lnSpc>
              <a:spcBef>
                <a:spcPts val="0"/>
              </a:spcBef>
              <a:spcAft>
                <a:spcPts val="0"/>
              </a:spcAft>
              <a:buClr>
                <a:srgbClr val="0E101A"/>
              </a:buClr>
              <a:buFont typeface="Wingdings" pitchFamily="2" charset="2"/>
              <a:buChar char="ü"/>
            </a:pP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growth metrics were only calculated where consecutive time periods have complete data.</a:t>
            </a:r>
            <a:r>
              <a:rPr lang="en-US" sz="1800" u="none" strike="noStrike" dirty="0">
                <a:effectLst/>
                <a:latin typeface="Times New Roman" panose="02020603050405020304" pitchFamily="18" charset="0"/>
                <a:ea typeface="Times New Roman" panose="02020603050405020304" pitchFamily="18" charset="0"/>
              </a:rPr>
              <a:t> </a:t>
            </a:r>
          </a:p>
          <a:p>
            <a:pPr marL="800100" marR="0" lvl="1" indent="-342900">
              <a:lnSpc>
                <a:spcPct val="200000"/>
              </a:lnSpc>
              <a:spcBef>
                <a:spcPts val="0"/>
              </a:spcBef>
              <a:spcAft>
                <a:spcPts val="0"/>
              </a:spcAft>
              <a:buClr>
                <a:srgbClr val="0E101A"/>
              </a:buClr>
              <a:buFont typeface="Wingdings" pitchFamily="2" charset="2"/>
              <a:buChar char="ü"/>
            </a:pPr>
            <a:endParaRPr lang="en-US" sz="1800" u="none" strike="noStrike"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Clr>
                <a:srgbClr val="0E101A"/>
              </a:buClr>
              <a:buFont typeface="+mj-lt"/>
              <a:buAutoNum type="arabicPeriod"/>
            </a:pPr>
            <a:r>
              <a:rPr lang="en-US" sz="1800" b="1"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Negative Values in Financial Metrics</a:t>
            </a: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a:t>
            </a:r>
            <a:r>
              <a:rPr lang="en-US" sz="1800" u="none" strike="noStrike" dirty="0">
                <a:effectLst/>
                <a:highlight>
                  <a:srgbClr val="FFFFFF"/>
                </a:highlight>
                <a:latin typeface="Times New Roman" panose="02020603050405020304" pitchFamily="18" charset="0"/>
                <a:ea typeface="Times New Roman" panose="02020603050405020304" pitchFamily="18" charset="0"/>
              </a:rPr>
              <a:t> </a:t>
            </a: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Negative values were encountered in revenue and other key fields, likely due to accounting practices or errors in reporting.</a:t>
            </a:r>
            <a:r>
              <a:rPr lang="en-US" sz="1800" u="none" strike="noStrike" dirty="0">
                <a:effectLst/>
                <a:highlight>
                  <a:srgbClr val="FFFFFF"/>
                </a:highlight>
                <a:latin typeface="Times New Roman" panose="02020603050405020304" pitchFamily="18" charset="0"/>
                <a:ea typeface="Times New Roman" panose="02020603050405020304" pitchFamily="18" charset="0"/>
              </a:rPr>
              <a:t> </a:t>
            </a:r>
          </a:p>
          <a:p>
            <a:pPr marL="800100" marR="0" lvl="1" indent="-342900">
              <a:lnSpc>
                <a:spcPct val="200000"/>
              </a:lnSpc>
              <a:spcBef>
                <a:spcPts val="0"/>
              </a:spcBef>
              <a:spcAft>
                <a:spcPts val="0"/>
              </a:spcAft>
              <a:buClr>
                <a:srgbClr val="0E101A"/>
              </a:buClr>
              <a:buFont typeface="Wingdings" pitchFamily="2" charset="2"/>
              <a:buChar char="ü"/>
            </a:pP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These anomalies were tagged for further review and correction during data preprocessing</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 </a:t>
            </a:r>
          </a:p>
          <a:p>
            <a:pPr marL="800100" marR="0" lvl="1" indent="-342900">
              <a:lnSpc>
                <a:spcPct val="200000"/>
              </a:lnSpc>
              <a:spcBef>
                <a:spcPts val="0"/>
              </a:spcBef>
              <a:spcAft>
                <a:spcPts val="0"/>
              </a:spcAft>
              <a:buClr>
                <a:srgbClr val="0E101A"/>
              </a:buClr>
              <a:buFont typeface="Wingdings" pitchFamily="2" charset="2"/>
              <a:buChar char="ü"/>
            </a:pPr>
            <a:endParaRPr lang="en-US" sz="1800" u="none" strike="noStrike"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Clr>
                <a:srgbClr val="0E101A"/>
              </a:buClr>
              <a:buFont typeface="+mj-lt"/>
              <a:buAutoNum type="arabicPeriod"/>
            </a:pPr>
            <a:r>
              <a:rPr lang="en-US" sz="1800" b="1"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Macroeconomic Data Resolution</a:t>
            </a: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a:t>
            </a:r>
            <a:r>
              <a:rPr lang="en-US" sz="1800" u="none" strike="noStrike" dirty="0">
                <a:effectLst/>
                <a:highlight>
                  <a:srgbClr val="FFFFFF"/>
                </a:highlight>
                <a:latin typeface="Times New Roman" panose="02020603050405020304" pitchFamily="18" charset="0"/>
                <a:ea typeface="Times New Roman" panose="02020603050405020304" pitchFamily="18" charset="0"/>
              </a:rPr>
              <a:t> </a:t>
            </a: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While company-level data was quarterly, some FRED indicators were annual or monthly.</a:t>
            </a:r>
          </a:p>
          <a:p>
            <a:pPr marL="800100" marR="0" lvl="1" indent="-342900">
              <a:lnSpc>
                <a:spcPct val="200000"/>
              </a:lnSpc>
              <a:spcBef>
                <a:spcPts val="0"/>
              </a:spcBef>
              <a:spcAft>
                <a:spcPts val="0"/>
              </a:spcAft>
              <a:buClr>
                <a:srgbClr val="0E101A"/>
              </a:buClr>
              <a:buFont typeface="Wingdings" pitchFamily="2" charset="2"/>
              <a:buChar char="ü"/>
            </a:pP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Resampling techniques were applied to align all data in a consistent quarterly format.</a:t>
            </a:r>
          </a:p>
          <a:p>
            <a:pPr marL="800100" marR="0" lvl="1" indent="-342900">
              <a:lnSpc>
                <a:spcPct val="200000"/>
              </a:lnSpc>
              <a:spcBef>
                <a:spcPts val="0"/>
              </a:spcBef>
              <a:spcAft>
                <a:spcPts val="0"/>
              </a:spcAft>
              <a:buClr>
                <a:srgbClr val="0E101A"/>
              </a:buClr>
              <a:buFont typeface="Wingdings" pitchFamily="2" charset="2"/>
              <a:buChar char="ü"/>
            </a:pPr>
            <a:endParaRPr lang="en-US" sz="1800" u="none" strike="noStrike"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Clr>
                <a:srgbClr val="0E101A"/>
              </a:buClr>
              <a:buFont typeface="+mj-lt"/>
              <a:buAutoNum type="arabicPeriod"/>
            </a:pPr>
            <a:r>
              <a:rPr lang="en-US" sz="1800" b="1"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API Limitations</a:t>
            </a: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a:t>
            </a:r>
            <a:r>
              <a:rPr lang="en-US" sz="1800" u="none" strike="noStrike" dirty="0">
                <a:effectLst/>
                <a:highlight>
                  <a:srgbClr val="FFFFFF"/>
                </a:highlight>
                <a:latin typeface="Times New Roman" panose="02020603050405020304" pitchFamily="18" charset="0"/>
                <a:ea typeface="Times New Roman" panose="02020603050405020304" pitchFamily="18" charset="0"/>
              </a:rPr>
              <a:t> </a:t>
            </a: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API rate limits were encountered during bulk data extraction. </a:t>
            </a:r>
          </a:p>
          <a:p>
            <a:pPr marL="800100" marR="0" lvl="1" indent="-342900">
              <a:lnSpc>
                <a:spcPct val="200000"/>
              </a:lnSpc>
              <a:spcBef>
                <a:spcPts val="0"/>
              </a:spcBef>
              <a:spcAft>
                <a:spcPts val="0"/>
              </a:spcAft>
              <a:buClr>
                <a:srgbClr val="0E101A"/>
              </a:buClr>
              <a:buFont typeface="Wingdings" pitchFamily="2" charset="2"/>
              <a:buChar char="ü"/>
            </a:pPr>
            <a:r>
              <a:rPr lang="en-US" sz="1800" u="none" strike="noStrike" dirty="0">
                <a:solidFill>
                  <a:srgbClr val="0E101A"/>
                </a:solidFill>
                <a:effectLst/>
                <a:highlight>
                  <a:srgbClr val="FFFFFF"/>
                </a:highlight>
                <a:latin typeface="Times New Roman" panose="02020603050405020304" pitchFamily="18" charset="0"/>
                <a:ea typeface="Times New Roman" panose="02020603050405020304" pitchFamily="18" charset="0"/>
              </a:rPr>
              <a:t>To mitigate this, a paid subscription was acquired and error-handling scripts included retries to handle server-side timeouts.</a:t>
            </a:r>
            <a:endParaRPr lang="en-US" sz="1800" u="none" strike="noStrike"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sz="1800" dirty="0">
                <a:effectLst/>
                <a:highlight>
                  <a:srgbClr val="FFFFFF"/>
                </a:highligh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19A5CD-6129-AD40-AB22-B558E47DB088}" type="slidenum">
              <a:rPr lang="en-US" smtClean="0"/>
              <a:t>12</a:t>
            </a:fld>
            <a:endParaRPr lang="en-US"/>
          </a:p>
        </p:txBody>
      </p:sp>
    </p:spTree>
    <p:extLst>
      <p:ext uri="{BB962C8B-B14F-4D97-AF65-F5344CB8AC3E}">
        <p14:creationId xmlns:p14="http://schemas.microsoft.com/office/powerpoint/2010/main" val="1381358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References</a:t>
            </a:r>
            <a:r>
              <a:rPr lang="en-US" dirty="0"/>
              <a:t>: 18pt</a:t>
            </a:r>
          </a:p>
          <a:p>
            <a:endParaRPr lang="en-US" dirty="0"/>
          </a:p>
          <a:p>
            <a:endParaRPr lang="en-US" dirty="0"/>
          </a:p>
        </p:txBody>
      </p:sp>
      <p:sp>
        <p:nvSpPr>
          <p:cNvPr id="4" name="Slide Number Placeholder 3"/>
          <p:cNvSpPr>
            <a:spLocks noGrp="1"/>
          </p:cNvSpPr>
          <p:nvPr>
            <p:ph type="sldNum" sz="quarter" idx="5"/>
          </p:nvPr>
        </p:nvSpPr>
        <p:spPr/>
        <p:txBody>
          <a:bodyPr/>
          <a:lstStyle/>
          <a:p>
            <a:fld id="{BB19A5CD-6129-AD40-AB22-B558E47DB088}" type="slidenum">
              <a:rPr lang="en-US" smtClean="0"/>
              <a:t>14</a:t>
            </a:fld>
            <a:endParaRPr lang="en-US"/>
          </a:p>
        </p:txBody>
      </p:sp>
    </p:spTree>
    <p:extLst>
      <p:ext uri="{BB962C8B-B14F-4D97-AF65-F5344CB8AC3E}">
        <p14:creationId xmlns:p14="http://schemas.microsoft.com/office/powerpoint/2010/main" val="1491595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we came up with the idea and what we hope to achieve: a Machine Learning model that takes financial data for a particular company and outputs a prediction on the future profitability and success of that company. Brief explanation into the type of data we knew we needed to train our ML model, based on prior work/lit review.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Traditional financial analysis use qualitative judgments and historical trends, resulting in limited predictive ability. The recent development and applications of machine learning models provide strong tools that permit advancements towards increasingly precise and reactive predictive models.</a:t>
            </a:r>
          </a:p>
          <a:p>
            <a:endParaRPr lang="en-US" dirty="0"/>
          </a:p>
          <a:p>
            <a:r>
              <a:rPr lang="en-US" dirty="0"/>
              <a:t>Rubric:</a:t>
            </a:r>
          </a:p>
          <a:p>
            <a:r>
              <a:rPr lang="en-US" b="1" dirty="0"/>
              <a:t>Introduction</a:t>
            </a:r>
          </a:p>
          <a:p>
            <a:pPr>
              <a:buFont typeface="Arial" panose="020B0604020202020204" pitchFamily="34" charset="0"/>
              <a:buChar char="•"/>
            </a:pPr>
            <a:r>
              <a:rPr lang="en-US" b="1" dirty="0"/>
              <a:t>Objectives and Goals</a:t>
            </a:r>
            <a:endParaRPr lang="en-US" dirty="0"/>
          </a:p>
          <a:p>
            <a:pPr>
              <a:buFont typeface="Arial" panose="020B0604020202020204" pitchFamily="34" charset="0"/>
              <a:buChar char="•"/>
            </a:pPr>
            <a:r>
              <a:rPr lang="en-US" b="1" dirty="0"/>
              <a:t>Project Scope</a:t>
            </a:r>
            <a:endParaRPr lang="en-US" dirty="0"/>
          </a:p>
          <a:p>
            <a:endParaRPr lang="en-US" b="1" dirty="0"/>
          </a:p>
          <a:p>
            <a:endParaRPr lang="en-US" b="1" dirty="0"/>
          </a:p>
          <a:p>
            <a:r>
              <a:rPr lang="en-US" b="1" dirty="0"/>
              <a:t>Literature Review</a:t>
            </a:r>
          </a:p>
          <a:p>
            <a:pPr>
              <a:buFont typeface="Arial" panose="020B0604020202020204" pitchFamily="34" charset="0"/>
              <a:buChar char="•"/>
            </a:pPr>
            <a:r>
              <a:rPr lang="en-US" b="1" dirty="0"/>
              <a:t>Summary of Relevant Existing work</a:t>
            </a:r>
            <a:endParaRPr lang="en-US" dirty="0"/>
          </a:p>
          <a:p>
            <a:pPr>
              <a:buFont typeface="Arial" panose="020B0604020202020204" pitchFamily="34" charset="0"/>
              <a:buChar char="•"/>
            </a:pPr>
            <a:r>
              <a:rPr lang="en-US" b="1" dirty="0"/>
              <a:t>Relation of Your Project to Previous work</a:t>
            </a:r>
            <a:r>
              <a:rPr lang="en-US" dirty="0"/>
              <a:t> </a:t>
            </a:r>
          </a:p>
          <a:p>
            <a:pPr marL="742950" lvl="1" indent="-285750">
              <a:buFont typeface="Arial" panose="020B0604020202020204" pitchFamily="34" charset="0"/>
              <a:buChar char="•"/>
            </a:pPr>
            <a:r>
              <a:rPr lang="en-US" dirty="0"/>
              <a:t>if we start from scratch, we can look up related papers after. describe our project thesis design process, where the project development came from </a:t>
            </a:r>
          </a:p>
          <a:p>
            <a:pPr marL="1143000" lvl="2" indent="-228600">
              <a:buFont typeface="Arial" panose="020B0604020202020204" pitchFamily="34" charset="0"/>
              <a:buChar char="•"/>
            </a:pPr>
            <a:r>
              <a:rPr lang="en-US" dirty="0"/>
              <a:t>if the cited reference is </a:t>
            </a:r>
            <a:r>
              <a:rPr lang="en-US" b="1" i="1" dirty="0"/>
              <a:t>exactly</a:t>
            </a:r>
            <a:r>
              <a:rPr lang="en-US" dirty="0"/>
              <a:t> the same as our work, she will ask us what our contributions are</a:t>
            </a:r>
          </a:p>
          <a:p>
            <a:pPr marL="1143000" lvl="2" indent="-228600">
              <a:buFont typeface="Arial" panose="020B0604020202020204" pitchFamily="34" charset="0"/>
              <a:buChar char="•"/>
            </a:pPr>
            <a:r>
              <a:rPr lang="en-US" dirty="0"/>
              <a:t>we can start where other people have stopped, extend their work</a:t>
            </a:r>
          </a:p>
          <a:p>
            <a:pPr marL="742950" lvl="1" indent="-285750">
              <a:buFont typeface="Arial" panose="020B0604020202020204" pitchFamily="34" charset="0"/>
              <a:buChar char="•"/>
            </a:pPr>
            <a:r>
              <a:rPr lang="en-US" dirty="0"/>
              <a:t>if new started with something else, other idea, found existing work in the area and inspired by it, we need to modify the content and cite it </a:t>
            </a:r>
          </a:p>
          <a:p>
            <a:pPr marL="1143000" lvl="2" indent="-228600">
              <a:buFont typeface="Arial" panose="020B0604020202020204" pitchFamily="34" charset="0"/>
              <a:buChar char="•"/>
            </a:pPr>
            <a:r>
              <a:rPr lang="en-US" dirty="0"/>
              <a:t>describe the original work, and how we changed the code, features</a:t>
            </a:r>
          </a:p>
          <a:p>
            <a:pPr marL="1143000" lvl="2" indent="-228600">
              <a:buFont typeface="Arial" panose="020B0604020202020204" pitchFamily="34" charset="0"/>
              <a:buChar char="•"/>
            </a:pPr>
            <a:r>
              <a:rPr lang="en-US" dirty="0"/>
              <a:t>if we look at the original reference, it should be completely different from our presentation</a:t>
            </a:r>
          </a:p>
          <a:p>
            <a:endParaRPr lang="en-US" dirty="0"/>
          </a:p>
        </p:txBody>
      </p:sp>
      <p:sp>
        <p:nvSpPr>
          <p:cNvPr id="4" name="Slide Number Placeholder 3"/>
          <p:cNvSpPr>
            <a:spLocks noGrp="1"/>
          </p:cNvSpPr>
          <p:nvPr>
            <p:ph type="sldNum" sz="quarter" idx="5"/>
          </p:nvPr>
        </p:nvSpPr>
        <p:spPr/>
        <p:txBody>
          <a:bodyPr/>
          <a:lstStyle/>
          <a:p>
            <a:fld id="{BB19A5CD-6129-AD40-AB22-B558E47DB088}" type="slidenum">
              <a:rPr lang="en-US" smtClean="0"/>
              <a:t>2</a:t>
            </a:fld>
            <a:endParaRPr lang="en-US"/>
          </a:p>
        </p:txBody>
      </p:sp>
    </p:spTree>
    <p:extLst>
      <p:ext uri="{BB962C8B-B14F-4D97-AF65-F5344CB8AC3E}">
        <p14:creationId xmlns:p14="http://schemas.microsoft.com/office/powerpoint/2010/main" val="3674964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3263D-935E-6C7F-1F35-48502A40C6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9872F2-F4D8-095F-C6F8-BC072ABAD7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00A0C9-ED74-1AAE-83A3-805357C60F65}"/>
              </a:ext>
            </a:extLst>
          </p:cNvPr>
          <p:cNvSpPr>
            <a:spLocks noGrp="1"/>
          </p:cNvSpPr>
          <p:nvPr>
            <p:ph type="body" idx="1"/>
          </p:nvPr>
        </p:nvSpPr>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5581465E-D199-A6A8-1B88-48A2C5A45FAF}"/>
              </a:ext>
            </a:extLst>
          </p:cNvPr>
          <p:cNvSpPr>
            <a:spLocks noGrp="1"/>
          </p:cNvSpPr>
          <p:nvPr>
            <p:ph type="sldNum" sz="quarter" idx="5"/>
          </p:nvPr>
        </p:nvSpPr>
        <p:spPr/>
        <p:txBody>
          <a:bodyPr/>
          <a:lstStyle/>
          <a:p>
            <a:fld id="{BB19A5CD-6129-AD40-AB22-B558E47DB088}" type="slidenum">
              <a:rPr lang="en-US" smtClean="0"/>
              <a:t>3</a:t>
            </a:fld>
            <a:endParaRPr lang="en-US"/>
          </a:p>
        </p:txBody>
      </p:sp>
    </p:spTree>
    <p:extLst>
      <p:ext uri="{BB962C8B-B14F-4D97-AF65-F5344CB8AC3E}">
        <p14:creationId xmlns:p14="http://schemas.microsoft.com/office/powerpoint/2010/main" val="44691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0E101A"/>
                </a:solidFill>
                <a:effectLst/>
                <a:latin typeface="Times New Roman" panose="02020603050405020304" pitchFamily="18" charset="0"/>
                <a:ea typeface="Times New Roman" panose="02020603050405020304" pitchFamily="18" charset="0"/>
              </a:rPr>
              <a:t>Financial Modeling Prep (FMP) API is the primary source for company-specific financial data, allowing the retrieval of detailed interim financial statements.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42533"/>
                </a:solidFill>
                <a:effectLst/>
                <a:highlight>
                  <a:srgbClr val="FFFFFF"/>
                </a:highlight>
                <a:latin typeface="Times New Roman" panose="02020603050405020304" pitchFamily="18" charset="0"/>
                <a:ea typeface="Times New Roman" panose="02020603050405020304" pitchFamily="18" charset="0"/>
              </a:rPr>
              <a:t>provides both live and historical data on stocks, ETFs, indexes, FOREX, and cryptocurrencies. </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42533"/>
                </a:solidFill>
                <a:effectLst/>
                <a:highlight>
                  <a:srgbClr val="FFFFFF"/>
                </a:highlight>
                <a:latin typeface="Times New Roman" panose="02020603050405020304" pitchFamily="18" charset="0"/>
                <a:ea typeface="Times New Roman" panose="02020603050405020304" pitchFamily="18" charset="0"/>
              </a:rPr>
              <a:t>Financial statements and data are updated, audited, and standardized in real-time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E101A"/>
                </a:solidFill>
                <a:effectLst/>
                <a:latin typeface="Times New Roman" panose="02020603050405020304" pitchFamily="18" charset="0"/>
                <a:ea typeface="Times New Roman" panose="02020603050405020304" pitchFamily="18" charset="0"/>
              </a:rPr>
              <a:t>also supplies key growth metrics and financial ratios (essential for accurate profitability prediction)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E101A"/>
                </a:solidFill>
                <a:effectLst/>
                <a:highlight>
                  <a:srgbClr val="FFFFFF"/>
                </a:highlight>
                <a:latin typeface="Times New Roman" panose="02020603050405020304" pitchFamily="18" charset="0"/>
                <a:ea typeface="Times New Roman" panose="02020603050405020304" pitchFamily="18" charset="0"/>
              </a:rPr>
              <a:t>Examples of detailed Financial Data: balance sheets, cashflow statements, income statements, and key metrics</a:t>
            </a:r>
            <a:r>
              <a:rPr lang="en-US" dirty="0">
                <a:effectLst/>
              </a:rPr>
              <a:t> </a:t>
            </a:r>
            <a:endParaRPr lang="en-US" sz="1200" dirty="0">
              <a:effectLst/>
              <a:latin typeface="Times New Roman" panose="02020603050405020304" pitchFamily="18" charset="0"/>
              <a:ea typeface="Times New Roman" panose="02020603050405020304" pitchFamily="18" charset="0"/>
            </a:endParaRPr>
          </a:p>
          <a:p>
            <a:endParaRPr lang="en-US" dirty="0"/>
          </a:p>
          <a:p>
            <a:r>
              <a:rPr lang="en-US" dirty="0"/>
              <a:t>2. </a:t>
            </a:r>
            <a:r>
              <a:rPr lang="en-US" sz="1800" kern="0" dirty="0">
                <a:solidFill>
                  <a:srgbClr val="0E101A"/>
                </a:solidFill>
                <a:effectLst/>
                <a:latin typeface="Times New Roman" panose="02020603050405020304" pitchFamily="18" charset="0"/>
                <a:ea typeface="Times New Roman" panose="02020603050405020304" pitchFamily="18" charset="0"/>
              </a:rPr>
              <a:t>Although financial statements depict critical information regarding the internal status of the firm, macroeconomic indicators reveal external factors that have a significant impact on profitability, such as: economic growth; inflation rates; interest rates; and unemployment rates. </a:t>
            </a:r>
          </a:p>
          <a:p>
            <a:pPr marL="285750" indent="-285750">
              <a:buFont typeface="Arial" panose="020B0604020202020204" pitchFamily="34" charset="0"/>
              <a:buChar char="•"/>
            </a:pPr>
            <a:r>
              <a:rPr lang="en-US" sz="1800" kern="0" dirty="0">
                <a:solidFill>
                  <a:srgbClr val="0E101A"/>
                </a:solidFill>
                <a:effectLst/>
                <a:latin typeface="Times New Roman" panose="02020603050405020304" pitchFamily="18" charset="0"/>
                <a:ea typeface="Times New Roman" panose="02020603050405020304" pitchFamily="18" charset="0"/>
              </a:rPr>
              <a:t>this final enhanced dataset illustrates the impact of contextual economic conditions on corporate profitability, and is critical in creating models that can incorporate both internal and external factors affecting business performance</a:t>
            </a:r>
          </a:p>
          <a:p>
            <a:pPr marL="285750" indent="-285750">
              <a:buFont typeface="Arial" panose="020B0604020202020204" pitchFamily="34" charset="0"/>
              <a:buChar char="•"/>
            </a:pPr>
            <a:endParaRPr lang="en-US" sz="1800" kern="0" dirty="0">
              <a:solidFill>
                <a:srgbClr val="0E101A"/>
              </a:solidFill>
              <a:effectLst/>
              <a:latin typeface="Times New Roman" panose="02020603050405020304" pitchFamily="18" charset="0"/>
            </a:endParaRPr>
          </a:p>
          <a:p>
            <a:pPr marL="285750" indent="-285750">
              <a:buFont typeface="Arial" panose="020B0604020202020204" pitchFamily="34" charset="0"/>
              <a:buChar char="•"/>
            </a:pPr>
            <a:endParaRPr lang="en-US" sz="1800" kern="0" dirty="0">
              <a:solidFill>
                <a:srgbClr val="0E101A"/>
              </a:solidFill>
              <a:effectLst/>
              <a:latin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highlight>
                  <a:srgbClr val="FFFFFF"/>
                </a:highlight>
                <a:latin typeface="Times New Roman" panose="02020603050405020304" pitchFamily="18" charset="0"/>
                <a:ea typeface="Times New Roman" panose="02020603050405020304" pitchFamily="18" charset="0"/>
              </a:rPr>
              <a:t>Financial and economic macroscopic indicators were accessed via APIs using Python scripts with structured queries. The dynamic data retrieval via endpoints was made possible by configuring filtering parameters through time ranges, financial metrics, and company-specific parameters like stock symbols or tickers.</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B19A5CD-6129-AD40-AB22-B558E47DB088}" type="slidenum">
              <a:rPr lang="en-US" smtClean="0"/>
              <a:t>4</a:t>
            </a:fld>
            <a:endParaRPr lang="en-US"/>
          </a:p>
        </p:txBody>
      </p:sp>
    </p:spTree>
    <p:extLst>
      <p:ext uri="{BB962C8B-B14F-4D97-AF65-F5344CB8AC3E}">
        <p14:creationId xmlns:p14="http://schemas.microsoft.com/office/powerpoint/2010/main" val="2445696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Integrating the macroeconomic indicators from FRED dataset provides important context for determinants of profitability, resulting in improved modeling of sectoral and company-specific trends.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rPr>
              <a:t>The prediction outcome of machine learning models informed further data preprocessing steps and integration of additional data collection sources to include macroeconomic indicators.</a:t>
            </a:r>
          </a:p>
          <a:p>
            <a:endParaRPr lang="en-US" dirty="0"/>
          </a:p>
        </p:txBody>
      </p:sp>
      <p:sp>
        <p:nvSpPr>
          <p:cNvPr id="4" name="Slide Number Placeholder 3"/>
          <p:cNvSpPr>
            <a:spLocks noGrp="1"/>
          </p:cNvSpPr>
          <p:nvPr>
            <p:ph type="sldNum" sz="quarter" idx="5"/>
          </p:nvPr>
        </p:nvSpPr>
        <p:spPr/>
        <p:txBody>
          <a:bodyPr/>
          <a:lstStyle/>
          <a:p>
            <a:fld id="{BB19A5CD-6129-AD40-AB22-B558E47DB088}" type="slidenum">
              <a:rPr lang="en-US" smtClean="0"/>
              <a:t>5</a:t>
            </a:fld>
            <a:endParaRPr lang="en-US"/>
          </a:p>
        </p:txBody>
      </p:sp>
    </p:spTree>
    <p:extLst>
      <p:ext uri="{BB962C8B-B14F-4D97-AF65-F5344CB8AC3E}">
        <p14:creationId xmlns:p14="http://schemas.microsoft.com/office/powerpoint/2010/main" val="240958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24AEF-02F2-DE4F-C44C-5DA683D8E1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3864F5-5204-46F6-44D1-EC76B4D575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D83A3E-3174-C05E-9AC4-E835DE4C1C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4A8B1A-4BD4-0519-120B-0112D773FC37}"/>
              </a:ext>
            </a:extLst>
          </p:cNvPr>
          <p:cNvSpPr>
            <a:spLocks noGrp="1"/>
          </p:cNvSpPr>
          <p:nvPr>
            <p:ph type="sldNum" sz="quarter" idx="5"/>
          </p:nvPr>
        </p:nvSpPr>
        <p:spPr/>
        <p:txBody>
          <a:bodyPr/>
          <a:lstStyle/>
          <a:p>
            <a:fld id="{BB19A5CD-6129-AD40-AB22-B558E47DB088}" type="slidenum">
              <a:rPr lang="en-US" smtClean="0"/>
              <a:t>6</a:t>
            </a:fld>
            <a:endParaRPr lang="en-US"/>
          </a:p>
        </p:txBody>
      </p:sp>
    </p:spTree>
    <p:extLst>
      <p:ext uri="{BB962C8B-B14F-4D97-AF65-F5344CB8AC3E}">
        <p14:creationId xmlns:p14="http://schemas.microsoft.com/office/powerpoint/2010/main" val="2094168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solidFill>
                  <a:srgbClr val="0E101A"/>
                </a:solidFill>
                <a:effectLst/>
                <a:latin typeface="Times New Roman" panose="02020603050405020304" pitchFamily="18" charset="0"/>
                <a:ea typeface="Times New Roman" panose="02020603050405020304" pitchFamily="18" charset="0"/>
              </a:rPr>
              <a:t>Financial Modeling Prep (FMP) API is the primary source for company-specific financial data, allowing the retrieval of detailed interim financial statements.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242533"/>
                </a:solidFill>
                <a:effectLst/>
                <a:highlight>
                  <a:srgbClr val="FFFFFF"/>
                </a:highlight>
                <a:latin typeface="Times New Roman" panose="02020603050405020304" pitchFamily="18" charset="0"/>
                <a:ea typeface="Times New Roman" panose="02020603050405020304" pitchFamily="18" charset="0"/>
              </a:rPr>
              <a:t>FMP is a high-quality financial data API, providing both live and historical data on stocks, ETFs, indexes, FOREX, and cryptocurrencies.</a:t>
            </a:r>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2. The inclusion of macroeconomic and financial information allowed for an in-depth understanding of the determinants of profitability, </a:t>
            </a:r>
            <a:r>
              <a:rPr lang="en-US" dirty="0"/>
              <a:t>resulting in improved modeling of sectoral and company-specific trends.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a:p>
            <a:r>
              <a:rPr lang="en-US" dirty="0"/>
              <a:t>Final Dataset: </a:t>
            </a:r>
          </a:p>
          <a:p>
            <a:endParaRPr lang="en-US" dirty="0"/>
          </a:p>
          <a:p>
            <a:r>
              <a:rPr lang="en-US" dirty="0"/>
              <a:t>Time Complexity Estimation</a:t>
            </a:r>
          </a:p>
        </p:txBody>
      </p:sp>
      <p:sp>
        <p:nvSpPr>
          <p:cNvPr id="4" name="Slide Number Placeholder 3"/>
          <p:cNvSpPr>
            <a:spLocks noGrp="1"/>
          </p:cNvSpPr>
          <p:nvPr>
            <p:ph type="sldNum" sz="quarter" idx="5"/>
          </p:nvPr>
        </p:nvSpPr>
        <p:spPr/>
        <p:txBody>
          <a:bodyPr/>
          <a:lstStyle/>
          <a:p>
            <a:fld id="{BB19A5CD-6129-AD40-AB22-B558E47DB088}" type="slidenum">
              <a:rPr lang="en-US" smtClean="0"/>
              <a:t>7</a:t>
            </a:fld>
            <a:endParaRPr lang="en-US"/>
          </a:p>
        </p:txBody>
      </p:sp>
    </p:spTree>
    <p:extLst>
      <p:ext uri="{BB962C8B-B14F-4D97-AF65-F5344CB8AC3E}">
        <p14:creationId xmlns:p14="http://schemas.microsoft.com/office/powerpoint/2010/main" val="62024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and Results Rubric:</a:t>
            </a:r>
          </a:p>
          <a:p>
            <a:pPr>
              <a:buFont typeface="Arial" panose="020B0604020202020204" pitchFamily="34" charset="0"/>
              <a:buChar char="•"/>
            </a:pPr>
            <a:r>
              <a:rPr lang="en-US" b="1" dirty="0"/>
              <a:t>Hours spend in this project per week and month</a:t>
            </a:r>
            <a:endParaRPr lang="en-US" dirty="0"/>
          </a:p>
          <a:p>
            <a:pPr>
              <a:buFont typeface="Arial" panose="020B0604020202020204" pitchFamily="34" charset="0"/>
              <a:buChar char="•"/>
            </a:pPr>
            <a:r>
              <a:rPr lang="en-US" b="1" dirty="0"/>
              <a:t>Key Findings Presentation</a:t>
            </a:r>
            <a:endParaRPr lang="en-US" dirty="0"/>
          </a:p>
          <a:p>
            <a:pPr>
              <a:buFont typeface="Arial" panose="020B0604020202020204" pitchFamily="34" charset="0"/>
              <a:buChar char="•"/>
            </a:pPr>
            <a:r>
              <a:rPr lang="en-US" dirty="0"/>
              <a:t>Use </a:t>
            </a:r>
            <a:r>
              <a:rPr lang="en-US" b="1" dirty="0"/>
              <a:t>Charts, Graphs, and Tables</a:t>
            </a:r>
            <a:r>
              <a:rPr lang="en-US" dirty="0"/>
              <a:t> to Illustrate Results</a:t>
            </a:r>
          </a:p>
          <a:p>
            <a:pPr>
              <a:buFont typeface="Arial" panose="020B0604020202020204" pitchFamily="34" charset="0"/>
              <a:buChar char="•"/>
            </a:pPr>
            <a:r>
              <a:rPr lang="en-US" b="1" dirty="0"/>
              <a:t>Interpretation of Results</a:t>
            </a:r>
            <a:endParaRPr lang="en-US" dirty="0"/>
          </a:p>
          <a:p>
            <a:endParaRPr lang="en-US" dirty="0"/>
          </a:p>
        </p:txBody>
      </p:sp>
      <p:sp>
        <p:nvSpPr>
          <p:cNvPr id="4" name="Slide Number Placeholder 3"/>
          <p:cNvSpPr>
            <a:spLocks noGrp="1"/>
          </p:cNvSpPr>
          <p:nvPr>
            <p:ph type="sldNum" sz="quarter" idx="5"/>
          </p:nvPr>
        </p:nvSpPr>
        <p:spPr/>
        <p:txBody>
          <a:bodyPr/>
          <a:lstStyle/>
          <a:p>
            <a:fld id="{BB19A5CD-6129-AD40-AB22-B558E47DB088}" type="slidenum">
              <a:rPr lang="en-US" smtClean="0"/>
              <a:t>8</a:t>
            </a:fld>
            <a:endParaRPr lang="en-US"/>
          </a:p>
        </p:txBody>
      </p:sp>
    </p:spTree>
    <p:extLst>
      <p:ext uri="{BB962C8B-B14F-4D97-AF65-F5344CB8AC3E}">
        <p14:creationId xmlns:p14="http://schemas.microsoft.com/office/powerpoint/2010/main" val="1109313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Rubric</a:t>
            </a:r>
          </a:p>
          <a:p>
            <a:pPr>
              <a:buFont typeface="Arial" panose="020B0604020202020204" pitchFamily="34" charset="0"/>
              <a:buChar char="•"/>
            </a:pPr>
            <a:r>
              <a:rPr lang="en-US" b="1" dirty="0"/>
              <a:t>Implications of Findings</a:t>
            </a:r>
            <a:endParaRPr lang="en-US" dirty="0"/>
          </a:p>
          <a:p>
            <a:pPr>
              <a:buFont typeface="Arial" panose="020B0604020202020204" pitchFamily="34" charset="0"/>
              <a:buChar char="•"/>
            </a:pPr>
            <a:r>
              <a:rPr lang="en-US" b="1" dirty="0"/>
              <a:t>Project Limitations</a:t>
            </a:r>
            <a:endParaRPr lang="en-US" dirty="0"/>
          </a:p>
          <a:p>
            <a:endParaRPr lang="en-US" dirty="0"/>
          </a:p>
        </p:txBody>
      </p:sp>
      <p:sp>
        <p:nvSpPr>
          <p:cNvPr id="4" name="Slide Number Placeholder 3"/>
          <p:cNvSpPr>
            <a:spLocks noGrp="1"/>
          </p:cNvSpPr>
          <p:nvPr>
            <p:ph type="sldNum" sz="quarter" idx="5"/>
          </p:nvPr>
        </p:nvSpPr>
        <p:spPr/>
        <p:txBody>
          <a:bodyPr/>
          <a:lstStyle/>
          <a:p>
            <a:fld id="{BB19A5CD-6129-AD40-AB22-B558E47DB088}" type="slidenum">
              <a:rPr lang="en-US" smtClean="0"/>
              <a:t>10</a:t>
            </a:fld>
            <a:endParaRPr lang="en-US"/>
          </a:p>
        </p:txBody>
      </p:sp>
    </p:spTree>
    <p:extLst>
      <p:ext uri="{BB962C8B-B14F-4D97-AF65-F5344CB8AC3E}">
        <p14:creationId xmlns:p14="http://schemas.microsoft.com/office/powerpoint/2010/main" val="3190879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11/23/24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46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41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6884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6638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2748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7281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316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9041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724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710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852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00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849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695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151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672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710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11/23/24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625031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9_41BD0FF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bar.ai/explore/financial-modeling-pre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ata.nasdaq.com/data/FRED-federal-reserve-economic-data/document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5_AE8DB77B.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C_DEF5547A.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11_4780952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F28D-1643-D91D-1E5E-8236FB9D4BB1}"/>
              </a:ext>
            </a:extLst>
          </p:cNvPr>
          <p:cNvSpPr>
            <a:spLocks noGrp="1"/>
          </p:cNvSpPr>
          <p:nvPr>
            <p:ph type="ctrTitle"/>
          </p:nvPr>
        </p:nvSpPr>
        <p:spPr>
          <a:xfrm>
            <a:off x="1987826" y="1215496"/>
            <a:ext cx="8671708" cy="2387600"/>
          </a:xfrm>
        </p:spPr>
        <p:txBody>
          <a:bodyPr>
            <a:normAutofit/>
          </a:bodyPr>
          <a:lstStyle/>
          <a:p>
            <a:r>
              <a:rPr lang="en-US" sz="4000" dirty="0">
                <a:latin typeface="Times New Roman" panose="02020603050405020304" pitchFamily="18" charset="0"/>
                <a:cs typeface="Times New Roman" panose="02020603050405020304" pitchFamily="18" charset="0"/>
              </a:rPr>
              <a:t>Financial Metrics Predictor</a:t>
            </a:r>
          </a:p>
        </p:txBody>
      </p:sp>
      <p:sp>
        <p:nvSpPr>
          <p:cNvPr id="3" name="Subtitle 2">
            <a:extLst>
              <a:ext uri="{FF2B5EF4-FFF2-40B4-BE49-F238E27FC236}">
                <a16:creationId xmlns:a16="http://schemas.microsoft.com/office/drawing/2014/main" id="{842967CF-1D67-B6C4-EA97-C2270F9BF1FF}"/>
              </a:ext>
            </a:extLst>
          </p:cNvPr>
          <p:cNvSpPr>
            <a:spLocks noGrp="1"/>
          </p:cNvSpPr>
          <p:nvPr>
            <p:ph type="subTitle" idx="1"/>
          </p:nvPr>
        </p:nvSpPr>
        <p:spPr>
          <a:xfrm>
            <a:off x="2416289" y="4267960"/>
            <a:ext cx="7814782" cy="1655762"/>
          </a:xfrm>
        </p:spPr>
        <p:txBody>
          <a:bodyPr>
            <a:noAutofit/>
          </a:bodyPr>
          <a:lstStyle/>
          <a:p>
            <a:pPr algn="ctr">
              <a:lnSpc>
                <a:spcPct val="110000"/>
              </a:lnSpc>
            </a:pPr>
            <a:r>
              <a:rPr lang="en-US" sz="2800" cap="none" dirty="0">
                <a:solidFill>
                  <a:schemeClr val="bg1"/>
                </a:solidFill>
                <a:effectLst/>
                <a:latin typeface="Times New Roman" panose="02020603050405020304" pitchFamily="18" charset="0"/>
                <a:ea typeface="Times New Roman" panose="02020603050405020304" pitchFamily="18" charset="0"/>
              </a:rPr>
              <a:t>Amanda Pang, </a:t>
            </a:r>
            <a:r>
              <a:rPr lang="en-US" sz="2800" cap="none" dirty="0" err="1">
                <a:solidFill>
                  <a:schemeClr val="bg1"/>
                </a:solidFill>
                <a:effectLst/>
                <a:latin typeface="Times New Roman" panose="02020603050405020304" pitchFamily="18" charset="0"/>
                <a:ea typeface="Times New Roman" panose="02020603050405020304" pitchFamily="18" charset="0"/>
              </a:rPr>
              <a:t>Wudassie</a:t>
            </a:r>
            <a:r>
              <a:rPr lang="en-US" sz="2800" cap="none" dirty="0">
                <a:solidFill>
                  <a:schemeClr val="bg1"/>
                </a:solidFill>
                <a:effectLst/>
                <a:latin typeface="Times New Roman" panose="02020603050405020304" pitchFamily="18" charset="0"/>
                <a:ea typeface="Times New Roman" panose="02020603050405020304" pitchFamily="18" charset="0"/>
              </a:rPr>
              <a:t> </a:t>
            </a:r>
            <a:r>
              <a:rPr lang="en-US" sz="2800" cap="none" dirty="0" err="1">
                <a:solidFill>
                  <a:schemeClr val="bg1"/>
                </a:solidFill>
                <a:effectLst/>
                <a:latin typeface="Times New Roman" panose="02020603050405020304" pitchFamily="18" charset="0"/>
                <a:ea typeface="Times New Roman" panose="02020603050405020304" pitchFamily="18" charset="0"/>
              </a:rPr>
              <a:t>Walle</a:t>
            </a:r>
            <a:r>
              <a:rPr lang="en-US" sz="2800" cap="none" dirty="0">
                <a:solidFill>
                  <a:schemeClr val="bg1"/>
                </a:solidFill>
                <a:effectLst/>
                <a:latin typeface="Times New Roman" panose="02020603050405020304" pitchFamily="18" charset="0"/>
                <a:ea typeface="Times New Roman" panose="02020603050405020304" pitchFamily="18" charset="0"/>
              </a:rPr>
              <a:t>, </a:t>
            </a:r>
            <a:r>
              <a:rPr lang="en-US" sz="2800" cap="none" dirty="0" err="1">
                <a:solidFill>
                  <a:schemeClr val="bg1"/>
                </a:solidFill>
                <a:effectLst/>
                <a:latin typeface="Times New Roman" panose="02020603050405020304" pitchFamily="18" charset="0"/>
                <a:ea typeface="Times New Roman" panose="02020603050405020304" pitchFamily="18" charset="0"/>
              </a:rPr>
              <a:t>Yifan</a:t>
            </a:r>
            <a:r>
              <a:rPr lang="en-US" sz="2800" cap="none" dirty="0">
                <a:solidFill>
                  <a:schemeClr val="bg1"/>
                </a:solidFill>
                <a:effectLst/>
                <a:latin typeface="Times New Roman" panose="02020603050405020304" pitchFamily="18" charset="0"/>
                <a:ea typeface="Times New Roman" panose="02020603050405020304" pitchFamily="18" charset="0"/>
              </a:rPr>
              <a:t> Wang</a:t>
            </a:r>
            <a:endParaRPr lang="en-US" sz="2800" dirty="0">
              <a:effectLst/>
              <a:latin typeface="Times New Roman" panose="02020603050405020304" pitchFamily="18" charset="0"/>
              <a:ea typeface="Times New Roman" panose="02020603050405020304" pitchFamily="18" charset="0"/>
            </a:endParaRPr>
          </a:p>
          <a:p>
            <a:pPr algn="ctr">
              <a:lnSpc>
                <a:spcPct val="110000"/>
              </a:lnSpc>
            </a:pPr>
            <a:r>
              <a:rPr lang="en-US" sz="2800" cap="none" dirty="0">
                <a:solidFill>
                  <a:schemeClr val="bg1"/>
                </a:solidFill>
                <a:effectLst/>
                <a:latin typeface="Times New Roman" panose="02020603050405020304" pitchFamily="18" charset="0"/>
                <a:ea typeface="Times New Roman" panose="02020603050405020304" pitchFamily="18" charset="0"/>
              </a:rPr>
              <a:t>DS5110: Dr. Fatema Nafa</a:t>
            </a:r>
          </a:p>
          <a:p>
            <a:pPr>
              <a:lnSpc>
                <a:spcPct val="110000"/>
              </a:lnSpc>
            </a:pPr>
            <a:endParaRPr lang="en-US" sz="2800" dirty="0"/>
          </a:p>
        </p:txBody>
      </p:sp>
      <p:pic>
        <p:nvPicPr>
          <p:cNvPr id="7" name="Graphic 6" descr="Financial">
            <a:extLst>
              <a:ext uri="{FF2B5EF4-FFF2-40B4-BE49-F238E27FC236}">
                <a16:creationId xmlns:a16="http://schemas.microsoft.com/office/drawing/2014/main" id="{4663956E-77EC-54F2-6943-5D05A579F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68696" y="369231"/>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 name="Picture 3" descr="A digital stock market graph">
            <a:extLst>
              <a:ext uri="{FF2B5EF4-FFF2-40B4-BE49-F238E27FC236}">
                <a16:creationId xmlns:a16="http://schemas.microsoft.com/office/drawing/2014/main" id="{CBC11634-0745-0C07-66AB-BFE3D8C8261C}"/>
              </a:ext>
            </a:extLst>
          </p:cNvPr>
          <p:cNvPicPr>
            <a:picLocks noChangeAspect="1"/>
          </p:cNvPicPr>
          <p:nvPr/>
        </p:nvPicPr>
        <p:blipFill>
          <a:blip r:embed="rId6"/>
          <a:srcRect l="34886" r="4613" b="-1"/>
          <a:stretch/>
        </p:blipFill>
        <p:spPr>
          <a:xfrm>
            <a:off x="2984363" y="369231"/>
            <a:ext cx="1505863"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 name="TextBox 5">
            <a:extLst>
              <a:ext uri="{FF2B5EF4-FFF2-40B4-BE49-F238E27FC236}">
                <a16:creationId xmlns:a16="http://schemas.microsoft.com/office/drawing/2014/main" id="{73D01C0F-BC1D-1E3B-AAC5-E47E8DB69B80}"/>
              </a:ext>
            </a:extLst>
          </p:cNvPr>
          <p:cNvSpPr txBox="1"/>
          <p:nvPr/>
        </p:nvSpPr>
        <p:spPr>
          <a:xfrm>
            <a:off x="10283808" y="6390861"/>
            <a:ext cx="2345514" cy="584775"/>
          </a:xfrm>
          <a:prstGeom prst="rect">
            <a:avLst/>
          </a:prstGeom>
          <a:noFill/>
        </p:spPr>
        <p:txBody>
          <a:bodyPr wrap="square" rtlCol="0">
            <a:spAutoFit/>
          </a:bodyPr>
          <a:lstStyle/>
          <a:p>
            <a:r>
              <a:rPr lang="en-US" sz="1400" cap="all" dirty="0">
                <a:effectLst/>
                <a:latin typeface="Times New Roman" panose="02020603050405020304" pitchFamily="18" charset="0"/>
                <a:ea typeface="Times New Roman" panose="02020603050405020304" pitchFamily="18" charset="0"/>
              </a:rPr>
              <a:t>November 24, 2024</a:t>
            </a:r>
            <a:endParaRPr lang="en-US" sz="1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90049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39D7-DC2D-7367-4472-1C9077094938}"/>
              </a:ext>
            </a:extLst>
          </p:cNvPr>
          <p:cNvSpPr>
            <a:spLocks noGrp="1"/>
          </p:cNvSpPr>
          <p:nvPr>
            <p:ph type="title"/>
          </p:nvPr>
        </p:nvSpPr>
        <p:spPr/>
        <p:txBody>
          <a:bodyPr/>
          <a:lstStyle/>
          <a:p>
            <a:r>
              <a:rPr lang="en-US" dirty="0"/>
              <a:t>Discussion: Implications</a:t>
            </a:r>
          </a:p>
        </p:txBody>
      </p:sp>
      <p:sp>
        <p:nvSpPr>
          <p:cNvPr id="3" name="Content Placeholder 2">
            <a:extLst>
              <a:ext uri="{FF2B5EF4-FFF2-40B4-BE49-F238E27FC236}">
                <a16:creationId xmlns:a16="http://schemas.microsoft.com/office/drawing/2014/main" id="{4905C9F8-D7A2-CF8C-745A-0138FE2EC6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9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D6ED-8C18-8337-E233-A27E9707CD83}"/>
              </a:ext>
            </a:extLst>
          </p:cNvPr>
          <p:cNvSpPr>
            <a:spLocks noGrp="1"/>
          </p:cNvSpPr>
          <p:nvPr>
            <p:ph type="title"/>
          </p:nvPr>
        </p:nvSpPr>
        <p:spPr>
          <a:xfrm>
            <a:off x="1141412" y="-106312"/>
            <a:ext cx="9905998" cy="1478570"/>
          </a:xfrm>
        </p:spPr>
        <p:txBody>
          <a:bodyPr/>
          <a:lstStyle/>
          <a:p>
            <a:r>
              <a:rPr lang="en-US" dirty="0"/>
              <a:t>Discussion: Limitations</a:t>
            </a:r>
          </a:p>
        </p:txBody>
      </p:sp>
      <p:sp>
        <p:nvSpPr>
          <p:cNvPr id="3" name="Content Placeholder 2">
            <a:extLst>
              <a:ext uri="{FF2B5EF4-FFF2-40B4-BE49-F238E27FC236}">
                <a16:creationId xmlns:a16="http://schemas.microsoft.com/office/drawing/2014/main" id="{50B0414B-5B80-723A-9C4E-3ED9F9CF5694}"/>
              </a:ext>
            </a:extLst>
          </p:cNvPr>
          <p:cNvSpPr>
            <a:spLocks noGrp="1"/>
          </p:cNvSpPr>
          <p:nvPr>
            <p:ph idx="1"/>
          </p:nvPr>
        </p:nvSpPr>
        <p:spPr>
          <a:xfrm>
            <a:off x="1141412" y="847494"/>
            <a:ext cx="9905999" cy="5731726"/>
          </a:xfrm>
        </p:spPr>
        <p:txBody>
          <a:bodyPr>
            <a:noAutofit/>
          </a:bodyPr>
          <a:lstStyle/>
          <a:p>
            <a:pPr marL="342900" marR="0" lvl="0" indent="-342900" algn="l" defTabSz="914400" rtl="0" eaLnBrk="1" fontAlgn="auto" latinLnBrk="0" hangingPunct="1">
              <a:lnSpc>
                <a:spcPct val="200000"/>
              </a:lnSpc>
              <a:spcBef>
                <a:spcPts val="0"/>
              </a:spcBef>
              <a:spcAft>
                <a:spcPts val="0"/>
              </a:spcAft>
              <a:buClr>
                <a:srgbClr val="0E101A"/>
              </a:buClr>
              <a:buSzTx/>
              <a:buFont typeface="+mj-lt"/>
              <a:buAutoNum type="arabicPeriod"/>
              <a:tabLst/>
              <a:defRPr/>
            </a:pPr>
            <a:r>
              <a:rPr kumimoji="0" lang="en-US" sz="1400" b="1"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Inconsistent Data Across Companies</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 Several companies lacked data for earlier years, particularly for less prominent firms. </a:t>
            </a:r>
          </a:p>
          <a:p>
            <a:pPr marL="800100" marR="0" lvl="1" indent="-342900" algn="l" defTabSz="914400" rtl="0" eaLnBrk="1" fontAlgn="auto" latinLnBrk="0" hangingPunct="1">
              <a:lnSpc>
                <a:spcPct val="200000"/>
              </a:lnSpc>
              <a:spcBef>
                <a:spcPts val="0"/>
              </a:spcBef>
              <a:spcAft>
                <a:spcPts val="0"/>
              </a:spcAft>
              <a:buClr>
                <a:srgbClr val="0E101A"/>
              </a:buClr>
              <a:buSzTx/>
              <a:buFont typeface="Wingdings" pitchFamily="2" charset="2"/>
              <a:buChar char="ü"/>
              <a:tabLst/>
              <a:defRPr/>
            </a:pPr>
            <a:r>
              <a:rPr lang="en-US" sz="1400" dirty="0">
                <a:solidFill>
                  <a:srgbClr val="0E101A"/>
                </a:solidFill>
                <a:latin typeface="Times New Roman" panose="02020603050405020304" pitchFamily="18" charset="0"/>
                <a:ea typeface="Times New Roman" panose="02020603050405020304" pitchFamily="18" charset="0"/>
              </a:rPr>
              <a:t>M</a:t>
            </a:r>
            <a:r>
              <a:rPr kumimoji="0" lang="en-US" sz="1400" b="0" i="0" u="none" strike="noStrike" kern="1200" cap="none" spc="0" normalizeH="0" baseline="0" noProof="0" dirty="0" err="1">
                <a:ln>
                  <a:noFill/>
                </a:ln>
                <a:solidFill>
                  <a:srgbClr val="0E101A"/>
                </a:solidFill>
                <a:effectLst/>
                <a:uLnTx/>
                <a:uFillTx/>
                <a:latin typeface="Times New Roman" panose="02020603050405020304" pitchFamily="18" charset="0"/>
                <a:ea typeface="Times New Roman" panose="02020603050405020304" pitchFamily="18" charset="0"/>
                <a:cs typeface="+mn-cs"/>
              </a:rPr>
              <a:t>issing</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 data points were flagged for imputation or exclusion during the data cleaning phase.</a:t>
            </a:r>
          </a:p>
          <a:p>
            <a:pPr marL="800100" marR="0" lvl="1" indent="-342900" algn="l" defTabSz="914400" rtl="0" eaLnBrk="1" fontAlgn="auto" latinLnBrk="0" hangingPunct="1">
              <a:lnSpc>
                <a:spcPct val="200000"/>
              </a:lnSpc>
              <a:spcBef>
                <a:spcPts val="0"/>
              </a:spcBef>
              <a:spcAft>
                <a:spcPts val="0"/>
              </a:spcAft>
              <a:buClr>
                <a:srgbClr val="0E101A"/>
              </a:buClr>
              <a:buSzTx/>
              <a:buFont typeface="Wingdings" pitchFamily="2" charset="2"/>
              <a:buChar char="ü"/>
              <a:tabLst/>
              <a:defRPr/>
            </a:pPr>
            <a:r>
              <a:rPr lang="en-US" sz="1400" dirty="0">
                <a:solidFill>
                  <a:srgbClr val="0E101A"/>
                </a:solidFill>
                <a:latin typeface="Times New Roman" panose="02020603050405020304" pitchFamily="18" charset="0"/>
                <a:ea typeface="Times New Roman" panose="02020603050405020304" pitchFamily="18" charset="0"/>
              </a:rPr>
              <a:t>Growth </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metrics were only calculated where consecutive time periods have complete data.</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p>
          <a:p>
            <a:pPr marL="342900" marR="0" lvl="0" indent="-342900" algn="l" defTabSz="914400" rtl="0" eaLnBrk="1" fontAlgn="auto" latinLnBrk="0" hangingPunct="1">
              <a:lnSpc>
                <a:spcPct val="200000"/>
              </a:lnSpc>
              <a:spcBef>
                <a:spcPts val="0"/>
              </a:spcBef>
              <a:spcAft>
                <a:spcPts val="0"/>
              </a:spcAft>
              <a:buClr>
                <a:srgbClr val="0E101A"/>
              </a:buClr>
              <a:buSzTx/>
              <a:buFont typeface="+mj-lt"/>
              <a:buAutoNum type="arabicPeriod"/>
              <a:tabLst/>
              <a:defRPr/>
            </a:pPr>
            <a:r>
              <a:rPr kumimoji="0" lang="en-US" sz="1400" b="1"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Negative Values in Financial Metrics</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Negative values discovered in revenue and other key fields, attributed to accounting practices or errors in reporting.</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p>
          <a:p>
            <a:pPr marL="800100" marR="0" lvl="1" indent="-342900" algn="l" defTabSz="914400" rtl="0" eaLnBrk="1" fontAlgn="auto" latinLnBrk="0" hangingPunct="1">
              <a:lnSpc>
                <a:spcPct val="200000"/>
              </a:lnSpc>
              <a:spcBef>
                <a:spcPts val="0"/>
              </a:spcBef>
              <a:spcAft>
                <a:spcPts val="0"/>
              </a:spcAft>
              <a:buClr>
                <a:srgbClr val="0E101A"/>
              </a:buClr>
              <a:buSzTx/>
              <a:buFont typeface="Wingdings" pitchFamily="2" charset="2"/>
              <a:buChar char="ü"/>
              <a:tabLst/>
              <a:defRPr/>
            </a:pP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Anomalies tagged for further review and manual correction during data preprocessing</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l" defTabSz="914400" rtl="0" eaLnBrk="1" fontAlgn="auto" latinLnBrk="0" hangingPunct="1">
              <a:lnSpc>
                <a:spcPct val="200000"/>
              </a:lnSpc>
              <a:spcBef>
                <a:spcPts val="0"/>
              </a:spcBef>
              <a:spcAft>
                <a:spcPts val="0"/>
              </a:spcAft>
              <a:buClr>
                <a:srgbClr val="0E101A"/>
              </a:buClr>
              <a:buSzTx/>
              <a:buFont typeface="+mj-lt"/>
              <a:buAutoNum type="arabicPeriod"/>
              <a:tabLst/>
              <a:defRPr/>
            </a:pPr>
            <a:r>
              <a:rPr kumimoji="0" lang="en-US" sz="1400" b="1"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Macroeconomic Data Resolution</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While company-level data was quarterly, some FRED indicators were annual or monthly.</a:t>
            </a:r>
          </a:p>
          <a:p>
            <a:pPr marL="800100" marR="0" lvl="1" indent="-342900" algn="l" defTabSz="914400" rtl="0" eaLnBrk="1" fontAlgn="auto" latinLnBrk="0" hangingPunct="1">
              <a:lnSpc>
                <a:spcPct val="200000"/>
              </a:lnSpc>
              <a:spcBef>
                <a:spcPts val="0"/>
              </a:spcBef>
              <a:spcAft>
                <a:spcPts val="0"/>
              </a:spcAft>
              <a:buClr>
                <a:srgbClr val="0E101A"/>
              </a:buClr>
              <a:buSzTx/>
              <a:buFont typeface="Wingdings" pitchFamily="2" charset="2"/>
              <a:buChar char="ü"/>
              <a:tabLst/>
              <a:defRPr/>
            </a:pP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Resampling techniques were applied to align all data in a consistent quarterly format.</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l" defTabSz="914400" rtl="0" eaLnBrk="1" fontAlgn="auto" latinLnBrk="0" hangingPunct="1">
              <a:lnSpc>
                <a:spcPct val="200000"/>
              </a:lnSpc>
              <a:spcBef>
                <a:spcPts val="0"/>
              </a:spcBef>
              <a:spcAft>
                <a:spcPts val="0"/>
              </a:spcAft>
              <a:buClr>
                <a:srgbClr val="0E101A"/>
              </a:buClr>
              <a:buSzTx/>
              <a:buFont typeface="+mj-lt"/>
              <a:buAutoNum type="arabicPeriod"/>
              <a:tabLst/>
              <a:defRPr/>
            </a:pPr>
            <a:r>
              <a:rPr kumimoji="0" lang="en-US" sz="1400" b="1"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API Limitations</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API rate limits were encountered during bulk data extraction. </a:t>
            </a:r>
          </a:p>
          <a:p>
            <a:pPr marL="800100" marR="0" lvl="1" indent="-342900" algn="l" defTabSz="914400" rtl="0" eaLnBrk="1" fontAlgn="auto" latinLnBrk="0" hangingPunct="1">
              <a:lnSpc>
                <a:spcPct val="200000"/>
              </a:lnSpc>
              <a:spcBef>
                <a:spcPts val="0"/>
              </a:spcBef>
              <a:spcAft>
                <a:spcPts val="0"/>
              </a:spcAft>
              <a:buClr>
                <a:srgbClr val="0E101A"/>
              </a:buClr>
              <a:buSzTx/>
              <a:buFont typeface="Wingdings" pitchFamily="2" charset="2"/>
              <a:buChar char="ü"/>
              <a:tabLst/>
              <a:defRPr/>
            </a:pP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Acquired a paid subscription</a:t>
            </a:r>
          </a:p>
          <a:p>
            <a:pPr marL="800100" marR="0" lvl="1" indent="-342900" algn="l" defTabSz="914400" rtl="0" eaLnBrk="1" fontAlgn="auto" latinLnBrk="0" hangingPunct="1">
              <a:lnSpc>
                <a:spcPct val="200000"/>
              </a:lnSpc>
              <a:spcBef>
                <a:spcPts val="0"/>
              </a:spcBef>
              <a:spcAft>
                <a:spcPts val="0"/>
              </a:spcAft>
              <a:buClr>
                <a:srgbClr val="0E101A"/>
              </a:buClr>
              <a:buSzTx/>
              <a:buFont typeface="Wingdings" pitchFamily="2" charset="2"/>
              <a:buChar char="ü"/>
              <a:tabLst/>
              <a:defRPr/>
            </a:pPr>
            <a:r>
              <a:rPr lang="en-US" sz="1400" dirty="0">
                <a:solidFill>
                  <a:srgbClr val="0E101A"/>
                </a:solidFill>
                <a:latin typeface="Times New Roman" panose="02020603050405020304" pitchFamily="18" charset="0"/>
                <a:ea typeface="Times New Roman" panose="02020603050405020304" pitchFamily="18" charset="0"/>
              </a:rPr>
              <a:t>W</a:t>
            </a:r>
            <a:r>
              <a:rPr kumimoji="0" lang="en-US" sz="14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mn-cs"/>
              </a:rPr>
              <a:t>rote error-handling scripts which included retries to handle server-side timeouts.</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p>
          <a:p>
            <a:endParaRPr lang="en-US" sz="1400" dirty="0"/>
          </a:p>
        </p:txBody>
      </p:sp>
    </p:spTree>
    <p:extLst>
      <p:ext uri="{BB962C8B-B14F-4D97-AF65-F5344CB8AC3E}">
        <p14:creationId xmlns:p14="http://schemas.microsoft.com/office/powerpoint/2010/main" val="1102909427"/>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0E4E33CB-55D8-4CC8-E2AE-2B2B3C4EAC4E}"/>
            </a:ext>
          </a:extLst>
        </p:cNvPr>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FA241E0-F32E-06B2-0BE6-9FF347829193}"/>
              </a:ext>
            </a:extLst>
          </p:cNvPr>
          <p:cNvGraphicFramePr>
            <a:graphicFrameLocks noGrp="1"/>
          </p:cNvGraphicFramePr>
          <p:nvPr>
            <p:ph idx="1"/>
            <p:extLst>
              <p:ext uri="{D42A27DB-BD31-4B8C-83A1-F6EECF244321}">
                <p14:modId xmlns:p14="http://schemas.microsoft.com/office/powerpoint/2010/main" val="3040817625"/>
              </p:ext>
            </p:extLst>
          </p:nvPr>
        </p:nvGraphicFramePr>
        <p:xfrm>
          <a:off x="1143000" y="927657"/>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335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E147-061F-71FC-8F18-1B29E233501B}"/>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Conclusion &amp; Future Recommendations</a:t>
            </a:r>
          </a:p>
        </p:txBody>
      </p:sp>
      <p:sp>
        <p:nvSpPr>
          <p:cNvPr id="3" name="Content Placeholder 2">
            <a:extLst>
              <a:ext uri="{FF2B5EF4-FFF2-40B4-BE49-F238E27FC236}">
                <a16:creationId xmlns:a16="http://schemas.microsoft.com/office/drawing/2014/main" id="{FEB8705F-DF98-29F2-608A-3CDF267282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654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667AE-215A-47EC-EAB7-7B33D62BC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FA9B3-E9AC-F646-7701-2AB9DB49A811}"/>
              </a:ext>
            </a:extLst>
          </p:cNvPr>
          <p:cNvSpPr>
            <a:spLocks noGrp="1"/>
          </p:cNvSpPr>
          <p:nvPr>
            <p:ph type="title"/>
          </p:nvPr>
        </p:nvSpPr>
        <p:spPr>
          <a:xfrm>
            <a:off x="1141413" y="139546"/>
            <a:ext cx="9905998" cy="1478570"/>
          </a:xfrm>
        </p:spPr>
        <p:txBody>
          <a:bodyPr>
            <a:normAutofit/>
          </a:bodyPr>
          <a:lstStyle/>
          <a:p>
            <a:pPr algn="ctr"/>
            <a:r>
              <a:rPr lang="en-US" sz="28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A544BA1-49D5-39C3-C64C-84FD9A8F1464}"/>
              </a:ext>
            </a:extLst>
          </p:cNvPr>
          <p:cNvSpPr>
            <a:spLocks noGrp="1"/>
          </p:cNvSpPr>
          <p:nvPr>
            <p:ph idx="1"/>
          </p:nvPr>
        </p:nvSpPr>
        <p:spPr/>
        <p:txBody>
          <a:bodyPr>
            <a:normAutofit/>
          </a:bodyPr>
          <a:lstStyle/>
          <a:p>
            <a:pPr marL="0" marR="0">
              <a:lnSpc>
                <a:spcPct val="200000"/>
              </a:lnSpc>
              <a:spcBef>
                <a:spcPts val="0"/>
              </a:spcBef>
              <a:spcAft>
                <a:spcPts val="0"/>
              </a:spcAft>
            </a:pPr>
            <a:r>
              <a:rPr lang="en-US" sz="1800" dirty="0" err="1">
                <a:effectLst/>
                <a:latin typeface="Arial" panose="020B0604020202020204" pitchFamily="34" charset="0"/>
                <a:ea typeface="Times New Roman" panose="02020603050405020304" pitchFamily="18" charset="0"/>
                <a:cs typeface="Arial" panose="020B0604020202020204" pitchFamily="34" charset="0"/>
              </a:rPr>
              <a:t>Databar</a:t>
            </a:r>
            <a:r>
              <a:rPr lang="en-US" sz="1800" dirty="0">
                <a:effectLst/>
                <a:latin typeface="Arial" panose="020B0604020202020204" pitchFamily="34" charset="0"/>
                <a:ea typeface="Times New Roman" panose="02020603050405020304" pitchFamily="18" charset="0"/>
                <a:cs typeface="Arial" panose="020B0604020202020204" pitchFamily="34" charset="0"/>
              </a:rPr>
              <a:t>. (n.d.). </a:t>
            </a:r>
            <a:r>
              <a:rPr lang="en-US" sz="1800" i="1" dirty="0">
                <a:effectLst/>
                <a:latin typeface="Arial" panose="020B0604020202020204" pitchFamily="34" charset="0"/>
                <a:ea typeface="Times New Roman" panose="02020603050405020304" pitchFamily="18" charset="0"/>
                <a:cs typeface="Arial" panose="020B0604020202020204" pitchFamily="34" charset="0"/>
              </a:rPr>
              <a:t>Financial Modeling Prep</a:t>
            </a:r>
            <a:r>
              <a:rPr lang="en-US" sz="1800" dirty="0">
                <a:effectLst/>
                <a:latin typeface="Arial" panose="020B0604020202020204" pitchFamily="34" charset="0"/>
                <a:ea typeface="Times New Roman" panose="02020603050405020304" pitchFamily="18" charset="0"/>
                <a:cs typeface="Arial" panose="020B0604020202020204" pitchFamily="34" charset="0"/>
              </a:rPr>
              <a:t>. Retrieved November 18, 2024, from</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hlinkClick r:id="rId3"/>
              </a:rPr>
              <a:t> </a:t>
            </a:r>
            <a:r>
              <a:rPr lang="en-US" sz="1800" dirty="0">
                <a:solidFill>
                  <a:srgbClr val="1155CC"/>
                </a:solidFill>
                <a:effectLst/>
                <a:latin typeface="Arial" panose="020B0604020202020204" pitchFamily="34" charset="0"/>
                <a:ea typeface="Times New Roman" panose="02020603050405020304" pitchFamily="18" charset="0"/>
                <a:cs typeface="Arial" panose="020B0604020202020204" pitchFamily="34" charset="0"/>
                <a:hlinkClick r:id="rId3"/>
              </a:rPr>
              <a:t>https://databar.ai/explore/financial-modeling-prep</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200000"/>
              </a:lnSpc>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Nasdaq. (n.d.). </a:t>
            </a:r>
            <a:r>
              <a:rPr lang="en-US" sz="1800" i="1" dirty="0">
                <a:effectLst/>
                <a:latin typeface="Arial" panose="020B0604020202020204" pitchFamily="34" charset="0"/>
                <a:ea typeface="Times New Roman" panose="02020603050405020304" pitchFamily="18" charset="0"/>
                <a:cs typeface="Arial" panose="020B0604020202020204" pitchFamily="34" charset="0"/>
              </a:rPr>
              <a:t>Federal Reserve Economic Data (FRED)</a:t>
            </a:r>
            <a:r>
              <a:rPr lang="en-US" sz="1800" dirty="0">
                <a:effectLst/>
                <a:latin typeface="Arial" panose="020B0604020202020204" pitchFamily="34" charset="0"/>
                <a:ea typeface="Times New Roman" panose="02020603050405020304" pitchFamily="18" charset="0"/>
                <a:cs typeface="Arial" panose="020B0604020202020204" pitchFamily="34" charset="0"/>
              </a:rPr>
              <a:t>. Retrieved November 18, 2024, from</a:t>
            </a:r>
            <a:r>
              <a:rPr lang="en-US" sz="1800" u="none" strike="noStrike" dirty="0">
                <a:effectLst/>
                <a:latin typeface="Arial" panose="020B0604020202020204" pitchFamily="34" charset="0"/>
                <a:ea typeface="Times New Roman" panose="02020603050405020304" pitchFamily="18" charset="0"/>
                <a:cs typeface="Arial" panose="020B0604020202020204" pitchFamily="34" charset="0"/>
                <a:hlinkClick r:id="rId4"/>
              </a:rPr>
              <a:t> </a:t>
            </a:r>
            <a:r>
              <a:rPr lang="en-US" sz="1800" dirty="0">
                <a:solidFill>
                  <a:srgbClr val="1155CC"/>
                </a:solidFill>
                <a:effectLst/>
                <a:latin typeface="Arial" panose="020B0604020202020204" pitchFamily="34" charset="0"/>
                <a:ea typeface="Times New Roman" panose="02020603050405020304" pitchFamily="18" charset="0"/>
                <a:cs typeface="Arial" panose="020B0604020202020204" pitchFamily="34" charset="0"/>
                <a:hlinkClick r:id="rId4"/>
              </a:rPr>
              <a:t>https://data.nasdaq.com/data/FRED-federal-reserve-economic-data/documentation</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342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EBA2-D71B-C606-46D8-29A7E09A7E74}"/>
              </a:ext>
            </a:extLst>
          </p:cNvPr>
          <p:cNvSpPr>
            <a:spLocks noGrp="1"/>
          </p:cNvSpPr>
          <p:nvPr>
            <p:ph type="title"/>
          </p:nvPr>
        </p:nvSpPr>
        <p:spPr>
          <a:xfrm>
            <a:off x="1141411" y="-207105"/>
            <a:ext cx="9905998" cy="1478570"/>
          </a:xfrm>
        </p:spPr>
        <p:txBody>
          <a:bodyPr>
            <a:normAutofit/>
          </a:bodyPr>
          <a:lstStyle/>
          <a:p>
            <a:pPr algn="ctr"/>
            <a:r>
              <a:rPr lang="en-US" sz="2800" dirty="0">
                <a:latin typeface="Times New Roman" panose="02020603050405020304" pitchFamily="18" charset="0"/>
                <a:cs typeface="Times New Roman" panose="02020603050405020304" pitchFamily="18" charset="0"/>
              </a:rPr>
              <a:t>Introduction &amp; Background</a:t>
            </a:r>
          </a:p>
        </p:txBody>
      </p:sp>
      <p:sp>
        <p:nvSpPr>
          <p:cNvPr id="3" name="Content Placeholder 2">
            <a:extLst>
              <a:ext uri="{FF2B5EF4-FFF2-40B4-BE49-F238E27FC236}">
                <a16:creationId xmlns:a16="http://schemas.microsoft.com/office/drawing/2014/main" id="{D01BA009-3F47-F25B-7049-FAF45A8B976C}"/>
              </a:ext>
            </a:extLst>
          </p:cNvPr>
          <p:cNvSpPr>
            <a:spLocks noGrp="1"/>
          </p:cNvSpPr>
          <p:nvPr>
            <p:ph idx="1"/>
          </p:nvPr>
        </p:nvSpPr>
        <p:spPr>
          <a:xfrm>
            <a:off x="1139821" y="1271465"/>
            <a:ext cx="5916962" cy="4807227"/>
          </a:xfrm>
        </p:spPr>
        <p:txBody>
          <a:bodyPr anchor="t">
            <a:noAutofit/>
          </a:bodyPr>
          <a:lstStyle/>
          <a:p>
            <a:r>
              <a:rPr lang="en-US" sz="2000" kern="0" dirty="0">
                <a:solidFill>
                  <a:srgbClr val="0E101A"/>
                </a:solidFill>
                <a:effectLst/>
                <a:latin typeface="Arial" panose="020B0604020202020204" pitchFamily="34" charset="0"/>
                <a:ea typeface="Times New Roman" panose="02020603050405020304" pitchFamily="18" charset="0"/>
                <a:cs typeface="Arial" panose="020B0604020202020204" pitchFamily="34" charset="0"/>
              </a:rPr>
              <a:t>The aim is to capture the dynamics of sectoral and company-specific performance over time, integrating macroeconomic indicators to provide additional context for profitability prediction.</a:t>
            </a:r>
            <a:r>
              <a:rPr lang="en-US" sz="2000" dirty="0">
                <a:effectLst/>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Develop ML models </a:t>
            </a:r>
            <a:r>
              <a:rPr lang="en-US" sz="2000" dirty="0">
                <a:solidFill>
                  <a:schemeClr val="bg1"/>
                </a:solidFill>
                <a:latin typeface="Arial" panose="020B0604020202020204" pitchFamily="34" charset="0"/>
                <a:cs typeface="Arial" panose="020B0604020202020204" pitchFamily="34" charset="0"/>
              </a:rPr>
              <a:t>using</a:t>
            </a:r>
            <a:r>
              <a:rPr lang="en-US" sz="2000" dirty="0">
                <a:latin typeface="Arial" panose="020B0604020202020204" pitchFamily="34" charset="0"/>
                <a:cs typeface="Arial" panose="020B0604020202020204" pitchFamily="34" charset="0"/>
              </a:rPr>
              <a:t> </a:t>
            </a:r>
            <a:r>
              <a:rPr lang="en-US" sz="2000" kern="0" dirty="0">
                <a:solidFill>
                  <a:srgbClr val="0E101A"/>
                </a:solidFill>
                <a:effectLst/>
                <a:latin typeface="Arial" panose="020B0604020202020204" pitchFamily="34" charset="0"/>
                <a:ea typeface="Times New Roman" panose="02020603050405020304" pitchFamily="18" charset="0"/>
                <a:cs typeface="Arial" panose="020B0604020202020204" pitchFamily="34" charset="0"/>
              </a:rPr>
              <a:t>aggregated detailed financial and macroeconomic data collected on a quarterly basis, spanning a 20-year timeframe</a:t>
            </a:r>
            <a:r>
              <a:rPr lang="en-US" sz="2000" kern="0" dirty="0">
                <a:solidFill>
                  <a:srgbClr val="0E101A"/>
                </a:solidFill>
                <a:latin typeface="Arial" panose="020B0604020202020204" pitchFamily="34" charset="0"/>
                <a:ea typeface="Times New Roman" panose="02020603050405020304" pitchFamily="18" charset="0"/>
                <a:cs typeface="Arial" panose="020B0604020202020204" pitchFamily="34" charset="0"/>
              </a:rPr>
              <a:t>.</a:t>
            </a:r>
          </a:p>
          <a:p>
            <a:r>
              <a:rPr lang="en-US" sz="2000" kern="0" dirty="0">
                <a:effectLst/>
                <a:latin typeface="Arial" panose="020B0604020202020204" pitchFamily="34" charset="0"/>
                <a:ea typeface="Times New Roman" panose="02020603050405020304" pitchFamily="18" charset="0"/>
                <a:cs typeface="Arial" panose="020B0604020202020204" pitchFamily="34" charset="0"/>
              </a:rPr>
              <a:t>analyze critical financial indicators, sectoral trends, and broader economic elements to forecast the future profitability of publicly traded corporations.</a:t>
            </a:r>
            <a:r>
              <a:rPr lang="en-US" sz="2000" dirty="0">
                <a:effectLst/>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endParaRPr lang="en-US" sz="2000" kern="0" dirty="0">
              <a:solidFill>
                <a:srgbClr val="0E101A"/>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6562F421-F118-56E2-D300-ECF6FCFE2ED5}"/>
              </a:ext>
            </a:extLst>
          </p:cNvPr>
          <p:cNvSpPr txBox="1"/>
          <p:nvPr/>
        </p:nvSpPr>
        <p:spPr>
          <a:xfrm>
            <a:off x="8110329" y="1290600"/>
            <a:ext cx="3607903" cy="400110"/>
          </a:xfrm>
          <a:prstGeom prst="rect">
            <a:avLst/>
          </a:prstGeom>
          <a:noFill/>
        </p:spPr>
        <p:txBody>
          <a:bodyPr wrap="square" rtlCol="0">
            <a:spAutoFit/>
          </a:bodyPr>
          <a:lstStyle/>
          <a:p>
            <a:r>
              <a:rPr lang="en-US" sz="2000" dirty="0"/>
              <a:t>Literature Review</a:t>
            </a:r>
          </a:p>
        </p:txBody>
      </p:sp>
    </p:spTree>
    <p:extLst>
      <p:ext uri="{BB962C8B-B14F-4D97-AF65-F5344CB8AC3E}">
        <p14:creationId xmlns:p14="http://schemas.microsoft.com/office/powerpoint/2010/main" val="316267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16327A20-E4F6-3911-A4C2-467C73871D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F04F4-3865-E870-5402-74195C597C74}"/>
              </a:ext>
            </a:extLst>
          </p:cNvPr>
          <p:cNvSpPr>
            <a:spLocks noGrp="1"/>
          </p:cNvSpPr>
          <p:nvPr>
            <p:ph type="title"/>
          </p:nvPr>
        </p:nvSpPr>
        <p:spPr>
          <a:xfrm>
            <a:off x="1141411" y="-207105"/>
            <a:ext cx="9905998" cy="1478570"/>
          </a:xfrm>
        </p:spPr>
        <p:txBody>
          <a:bodyPr>
            <a:normAutofit/>
          </a:bodyPr>
          <a:lstStyle/>
          <a:p>
            <a:r>
              <a:rPr lang="en-US" sz="4000" dirty="0"/>
              <a:t>Methodology: rubric</a:t>
            </a:r>
          </a:p>
        </p:txBody>
      </p:sp>
      <p:sp>
        <p:nvSpPr>
          <p:cNvPr id="3" name="Content Placeholder 2">
            <a:extLst>
              <a:ext uri="{FF2B5EF4-FFF2-40B4-BE49-F238E27FC236}">
                <a16:creationId xmlns:a16="http://schemas.microsoft.com/office/drawing/2014/main" id="{C8C3C6F0-F3A2-138D-CF55-920DDE216CD2}"/>
              </a:ext>
            </a:extLst>
          </p:cNvPr>
          <p:cNvSpPr>
            <a:spLocks noGrp="1"/>
          </p:cNvSpPr>
          <p:nvPr>
            <p:ph idx="1"/>
          </p:nvPr>
        </p:nvSpPr>
        <p:spPr>
          <a:xfrm>
            <a:off x="1139821" y="1271465"/>
            <a:ext cx="4954589" cy="4807227"/>
          </a:xfrm>
        </p:spPr>
        <p:txBody>
          <a:bodyPr anchor="t">
            <a:normAutofit/>
          </a:bodyPr>
          <a:lstStyle/>
          <a:p>
            <a:pPr>
              <a:buFont typeface="Arial" panose="020B0604020202020204" pitchFamily="34" charset="0"/>
              <a:buChar char="•"/>
            </a:pPr>
            <a:r>
              <a:rPr lang="en-US" sz="1400" b="1" dirty="0"/>
              <a:t>Description of Methods and Techniques Used</a:t>
            </a:r>
            <a:endParaRPr lang="en-US" sz="1400" dirty="0"/>
          </a:p>
          <a:p>
            <a:pPr>
              <a:buFont typeface="Arial" panose="020B0604020202020204" pitchFamily="34" charset="0"/>
              <a:buChar char="•"/>
            </a:pPr>
            <a:r>
              <a:rPr lang="en-US" sz="1400" b="1" dirty="0"/>
              <a:t>Pseudo Code for Techniques Used</a:t>
            </a:r>
            <a:endParaRPr lang="en-US" sz="1400" dirty="0"/>
          </a:p>
          <a:p>
            <a:pPr>
              <a:buFont typeface="Arial" panose="020B0604020202020204" pitchFamily="34" charset="0"/>
              <a:buChar char="•"/>
            </a:pPr>
            <a:r>
              <a:rPr lang="en-US" sz="1400" b="1" dirty="0"/>
              <a:t>Time Complexity Estimation</a:t>
            </a:r>
            <a:endParaRPr lang="en-US" sz="1400" dirty="0"/>
          </a:p>
          <a:p>
            <a:pPr>
              <a:buFont typeface="Arial" panose="020B0604020202020204" pitchFamily="34" charset="0"/>
              <a:buChar char="•"/>
            </a:pPr>
            <a:r>
              <a:rPr lang="en-US" sz="1400" b="1" dirty="0"/>
              <a:t>Data Structures Utilized</a:t>
            </a:r>
            <a:endParaRPr lang="en-US" sz="1400" dirty="0"/>
          </a:p>
        </p:txBody>
      </p:sp>
    </p:spTree>
    <p:extLst>
      <p:ext uri="{BB962C8B-B14F-4D97-AF65-F5344CB8AC3E}">
        <p14:creationId xmlns:p14="http://schemas.microsoft.com/office/powerpoint/2010/main" val="219588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B21E5-34E8-51E1-495A-41018A955753}"/>
              </a:ext>
            </a:extLst>
          </p:cNvPr>
          <p:cNvSpPr>
            <a:spLocks noGrp="1"/>
          </p:cNvSpPr>
          <p:nvPr>
            <p:ph type="title"/>
          </p:nvPr>
        </p:nvSpPr>
        <p:spPr>
          <a:xfrm>
            <a:off x="1632525" y="-223952"/>
            <a:ext cx="8783684" cy="1573441"/>
          </a:xfrm>
        </p:spPr>
        <p:txBody>
          <a:bodyPr>
            <a:normAutofit/>
          </a:bodyPr>
          <a:lstStyle/>
          <a:p>
            <a:pPr algn="ctr"/>
            <a:r>
              <a:rPr lang="en-US" sz="2800" dirty="0">
                <a:latin typeface="Times New Roman" panose="02020603050405020304" pitchFamily="18" charset="0"/>
                <a:cs typeface="Times New Roman" panose="02020603050405020304" pitchFamily="18" charset="0"/>
              </a:rPr>
              <a:t>Methods: Obtaining Raw Data</a:t>
            </a:r>
          </a:p>
        </p:txBody>
      </p:sp>
      <p:graphicFrame>
        <p:nvGraphicFramePr>
          <p:cNvPr id="457" name="Content Placeholder 2">
            <a:extLst>
              <a:ext uri="{FF2B5EF4-FFF2-40B4-BE49-F238E27FC236}">
                <a16:creationId xmlns:a16="http://schemas.microsoft.com/office/drawing/2014/main" id="{E6EEF2DB-3CCA-6286-09BD-056A6839CD86}"/>
              </a:ext>
            </a:extLst>
          </p:cNvPr>
          <p:cNvGraphicFramePr>
            <a:graphicFrameLocks noGrp="1"/>
          </p:cNvGraphicFramePr>
          <p:nvPr>
            <p:ph idx="1"/>
            <p:extLst>
              <p:ext uri="{D42A27DB-BD31-4B8C-83A1-F6EECF244321}">
                <p14:modId xmlns:p14="http://schemas.microsoft.com/office/powerpoint/2010/main" val="3072239536"/>
              </p:ext>
            </p:extLst>
          </p:nvPr>
        </p:nvGraphicFramePr>
        <p:xfrm>
          <a:off x="6372811" y="1074736"/>
          <a:ext cx="5156580" cy="5186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60" name="Content Placeholder 2">
            <a:extLst>
              <a:ext uri="{FF2B5EF4-FFF2-40B4-BE49-F238E27FC236}">
                <a16:creationId xmlns:a16="http://schemas.microsoft.com/office/drawing/2014/main" id="{27FCD7E0-0244-B7CA-7D82-BDFB8DC54E05}"/>
              </a:ext>
            </a:extLst>
          </p:cNvPr>
          <p:cNvGraphicFramePr>
            <a:graphicFrameLocks/>
          </p:cNvGraphicFramePr>
          <p:nvPr>
            <p:extLst>
              <p:ext uri="{D42A27DB-BD31-4B8C-83A1-F6EECF244321}">
                <p14:modId xmlns:p14="http://schemas.microsoft.com/office/powerpoint/2010/main" val="307393328"/>
              </p:ext>
            </p:extLst>
          </p:nvPr>
        </p:nvGraphicFramePr>
        <p:xfrm>
          <a:off x="805542" y="1074736"/>
          <a:ext cx="5290458" cy="51869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0255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BBCC16D6-5392-F389-E6CB-1BEEE1D59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EA192-18EF-4C18-A7D1-7FD527DABFB5}"/>
              </a:ext>
            </a:extLst>
          </p:cNvPr>
          <p:cNvSpPr>
            <a:spLocks noGrp="1"/>
          </p:cNvSpPr>
          <p:nvPr>
            <p:ph type="title"/>
          </p:nvPr>
        </p:nvSpPr>
        <p:spPr>
          <a:xfrm>
            <a:off x="1338944" y="-110825"/>
            <a:ext cx="9905998" cy="1478570"/>
          </a:xfrm>
        </p:spPr>
        <p:txBody>
          <a:bodyPr>
            <a:normAutofit/>
          </a:bodyPr>
          <a:lstStyle/>
          <a:p>
            <a:pPr algn="ctr"/>
            <a:r>
              <a:rPr lang="en-US" sz="2800" dirty="0">
                <a:latin typeface="Times New Roman" panose="02020603050405020304" pitchFamily="18" charset="0"/>
                <a:cs typeface="Times New Roman" panose="02020603050405020304" pitchFamily="18" charset="0"/>
              </a:rPr>
              <a:t>Methods: Pre-processing Raw Data</a:t>
            </a:r>
          </a:p>
        </p:txBody>
      </p:sp>
      <p:sp>
        <p:nvSpPr>
          <p:cNvPr id="4" name="TextBox 3">
            <a:extLst>
              <a:ext uri="{FF2B5EF4-FFF2-40B4-BE49-F238E27FC236}">
                <a16:creationId xmlns:a16="http://schemas.microsoft.com/office/drawing/2014/main" id="{809479AD-6B99-9C23-F3F9-FD630A165F19}"/>
              </a:ext>
            </a:extLst>
          </p:cNvPr>
          <p:cNvSpPr txBox="1"/>
          <p:nvPr/>
        </p:nvSpPr>
        <p:spPr>
          <a:xfrm>
            <a:off x="870857" y="1530266"/>
            <a:ext cx="10842172" cy="4708981"/>
          </a:xfrm>
          <a:prstGeom prst="rect">
            <a:avLst/>
          </a:prstGeom>
          <a:noFill/>
        </p:spPr>
        <p:txBody>
          <a:bodyPr wrap="square" rtlCol="0">
            <a:spAutoFit/>
          </a:bodyPr>
          <a:lstStyle/>
          <a:p>
            <a:r>
              <a:rPr lang="en-US" sz="2000" dirty="0">
                <a:effectLst/>
                <a:latin typeface="Times New Roman" panose="02020603050405020304" pitchFamily="18" charset="0"/>
                <a:ea typeface="Times New Roman" panose="02020603050405020304" pitchFamily="18" charset="0"/>
              </a:rPr>
              <a:t>Several rounds of data preprocessing and quality assessment were conducted, with initial training models built on interim datasets.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Datasets were merged based on report type, matched by time periods.</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rediction outcome of ML models informed further data preprocessing steps and the necessity of additional data collection sources to include macroeconomic indicators.</a:t>
            </a:r>
          </a:p>
          <a:p>
            <a:pPr marL="285750" indent="-285750">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endParaRPr>
          </a:p>
          <a:p>
            <a:pPr marL="342900" indent="-342900">
              <a:buAutoNum type="arabicPeriod"/>
            </a:pPr>
            <a:r>
              <a:rPr lang="en-US" sz="2000" dirty="0">
                <a:latin typeface="Times New Roman" panose="02020603050405020304" pitchFamily="18" charset="0"/>
                <a:ea typeface="Times New Roman" panose="02020603050405020304" pitchFamily="18" charset="0"/>
              </a:rPr>
              <a:t>First plan was to train a separate ML model for each industry, with the hypothesis that there would be discernable patterns and commonalities within a given sector.</a:t>
            </a:r>
          </a:p>
          <a:p>
            <a:pPr marL="800100" lvl="1" indent="-34290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All R</a:t>
            </a:r>
            <a:r>
              <a:rPr lang="en-US" sz="2000" baseline="30000" dirty="0">
                <a:latin typeface="Times New Roman" panose="02020603050405020304" pitchFamily="18" charset="0"/>
                <a:ea typeface="Times New Roman" panose="02020603050405020304" pitchFamily="18" charset="0"/>
              </a:rPr>
              <a:t>2</a:t>
            </a:r>
            <a:r>
              <a:rPr lang="en-US" sz="2000" dirty="0">
                <a:latin typeface="Times New Roman" panose="02020603050405020304" pitchFamily="18" charset="0"/>
                <a:ea typeface="Times New Roman" panose="02020603050405020304" pitchFamily="18" charset="0"/>
              </a:rPr>
              <a:t> results &lt; 0.2, d</a:t>
            </a:r>
            <a:r>
              <a:rPr lang="en-US" sz="2000" dirty="0">
                <a:effectLst/>
                <a:latin typeface="Times New Roman" panose="02020603050405020304" pitchFamily="18" charset="0"/>
                <a:ea typeface="Times New Roman" panose="02020603050405020304" pitchFamily="18" charset="0"/>
              </a:rPr>
              <a:t>ue to high degree of variability between companies </a:t>
            </a:r>
            <a:r>
              <a:rPr lang="en-US" sz="2000" dirty="0">
                <a:latin typeface="Times New Roman" panose="02020603050405020304" pitchFamily="18" charset="0"/>
                <a:ea typeface="Times New Roman" panose="02020603050405020304" pitchFamily="18" charset="0"/>
              </a:rPr>
              <a:t>within the same sector.</a:t>
            </a:r>
          </a:p>
          <a:p>
            <a:pPr lvl="1"/>
            <a:endParaRPr lang="en-US" sz="2000" dirty="0">
              <a:latin typeface="Times New Roman" panose="02020603050405020304" pitchFamily="18" charset="0"/>
              <a:ea typeface="Times New Roman" panose="02020603050405020304" pitchFamily="18" charset="0"/>
            </a:endParaRPr>
          </a:p>
          <a:p>
            <a:pPr marL="342900" indent="-342900">
              <a:buAutoNum type="arabicPeriod"/>
            </a:pPr>
            <a:r>
              <a:rPr lang="en-US" sz="2000" dirty="0">
                <a:latin typeface="Times New Roman" panose="02020603050405020304" pitchFamily="18" charset="0"/>
                <a:ea typeface="Times New Roman" panose="02020603050405020304" pitchFamily="18" charset="0"/>
              </a:rPr>
              <a:t>Switched to a company-wise approach, training a separate model for each company. Integrated macroeconomic indicators using the time-series FRED datasets.</a:t>
            </a:r>
          </a:p>
          <a:p>
            <a:pPr marL="800100" lvl="1" indent="-34290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R</a:t>
            </a:r>
            <a:r>
              <a:rPr lang="en-US" sz="2000" baseline="30000" dirty="0">
                <a:latin typeface="Times New Roman" panose="02020603050405020304" pitchFamily="18" charset="0"/>
                <a:ea typeface="Times New Roman" panose="02020603050405020304" pitchFamily="18" charset="0"/>
              </a:rPr>
              <a:t>2</a:t>
            </a:r>
            <a:r>
              <a:rPr lang="en-US" sz="2000" dirty="0">
                <a:latin typeface="Times New Roman" panose="02020603050405020304" pitchFamily="18" charset="0"/>
                <a:ea typeface="Times New Roman" panose="02020603050405020304" pitchFamily="18" charset="0"/>
              </a:rPr>
              <a:t> = 0.9, significantly improved ML prediction results</a:t>
            </a:r>
            <a:endParaRPr lang="en-US" sz="2000" dirty="0">
              <a:effectLst/>
              <a:latin typeface="Times New Roman" panose="02020603050405020304" pitchFamily="18" charset="0"/>
              <a:ea typeface="Times New Roman" panose="02020603050405020304" pitchFamily="18" charset="0"/>
            </a:endParaRPr>
          </a:p>
          <a:p>
            <a:endParaRPr lang="en-US" sz="2000" dirty="0"/>
          </a:p>
        </p:txBody>
      </p:sp>
    </p:spTree>
    <p:extLst>
      <p:ext uri="{BB962C8B-B14F-4D97-AF65-F5344CB8AC3E}">
        <p14:creationId xmlns:p14="http://schemas.microsoft.com/office/powerpoint/2010/main" val="2928523131"/>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2FD5C-4A84-DD77-B1CC-B7367D55F5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ACFAEC-C622-402D-F9B5-2918B58CD3D2}"/>
              </a:ext>
            </a:extLst>
          </p:cNvPr>
          <p:cNvSpPr>
            <a:spLocks noGrp="1"/>
          </p:cNvSpPr>
          <p:nvPr>
            <p:ph type="title"/>
          </p:nvPr>
        </p:nvSpPr>
        <p:spPr>
          <a:xfrm>
            <a:off x="1141412" y="-106312"/>
            <a:ext cx="9905998" cy="1478570"/>
          </a:xfrm>
        </p:spPr>
        <p:txBody>
          <a:bodyPr>
            <a:normAutofit/>
          </a:bodyPr>
          <a:lstStyle/>
          <a:p>
            <a:pPr algn="ctr"/>
            <a:r>
              <a:rPr lang="en-US" sz="2800" dirty="0">
                <a:latin typeface="Times New Roman" panose="02020603050405020304" pitchFamily="18" charset="0"/>
                <a:cs typeface="Times New Roman" panose="02020603050405020304" pitchFamily="18" charset="0"/>
              </a:rPr>
              <a:t>Methods: Error Handling Techniques</a:t>
            </a:r>
          </a:p>
        </p:txBody>
      </p:sp>
      <p:grpSp>
        <p:nvGrpSpPr>
          <p:cNvPr id="11" name="Group 10">
            <a:extLst>
              <a:ext uri="{FF2B5EF4-FFF2-40B4-BE49-F238E27FC236}">
                <a16:creationId xmlns:a16="http://schemas.microsoft.com/office/drawing/2014/main" id="{0FF3135E-67FF-E906-C537-046048289E03}"/>
              </a:ext>
            </a:extLst>
          </p:cNvPr>
          <p:cNvGrpSpPr/>
          <p:nvPr/>
        </p:nvGrpSpPr>
        <p:grpSpPr>
          <a:xfrm>
            <a:off x="4684793" y="1358441"/>
            <a:ext cx="7268839" cy="1137393"/>
            <a:chOff x="3566159" y="103861"/>
            <a:chExt cx="6339839" cy="813958"/>
          </a:xfrm>
        </p:grpSpPr>
        <p:sp>
          <p:nvSpPr>
            <p:cNvPr id="33" name="Round Same Side Corner Rectangle 32">
              <a:extLst>
                <a:ext uri="{FF2B5EF4-FFF2-40B4-BE49-F238E27FC236}">
                  <a16:creationId xmlns:a16="http://schemas.microsoft.com/office/drawing/2014/main" id="{E34D2393-35BA-708A-9BB3-1A75B36F5C89}"/>
                </a:ext>
              </a:extLst>
            </p:cNvPr>
            <p:cNvSpPr/>
            <p:nvPr/>
          </p:nvSpPr>
          <p:spPr>
            <a:xfrm rot="5400000">
              <a:off x="6329100" y="-2659080"/>
              <a:ext cx="813958" cy="6339839"/>
            </a:xfrm>
            <a:prstGeom prst="round2SameRect">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a:lstStyle/>
            <a:p>
              <a:endParaRPr lang="en-US" sz="2000"/>
            </a:p>
          </p:txBody>
        </p:sp>
        <p:sp>
          <p:nvSpPr>
            <p:cNvPr id="34" name="Round Same Side Corner Rectangle 4">
              <a:extLst>
                <a:ext uri="{FF2B5EF4-FFF2-40B4-BE49-F238E27FC236}">
                  <a16:creationId xmlns:a16="http://schemas.microsoft.com/office/drawing/2014/main" id="{4AF66EED-1515-0D92-2DBD-AA80B1F150FF}"/>
                </a:ext>
              </a:extLst>
            </p:cNvPr>
            <p:cNvSpPr txBox="1"/>
            <p:nvPr/>
          </p:nvSpPr>
          <p:spPr>
            <a:xfrm>
              <a:off x="3566160" y="143594"/>
              <a:ext cx="6300105" cy="73449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Wingdings" pitchFamily="2" charset="2"/>
                <a:buChar char="ü"/>
              </a:pPr>
              <a:r>
                <a:rPr lang="en-US" sz="2000" kern="1200" dirty="0">
                  <a:latin typeface="Arial" panose="020B0604020202020204" pitchFamily="34" charset="0"/>
                  <a:cs typeface="Arial" panose="020B0604020202020204" pitchFamily="34" charset="0"/>
                </a:rPr>
                <a:t> M</a:t>
              </a:r>
              <a:r>
                <a:rPr lang="en-US" sz="2000" b="0" i="0" kern="1200" baseline="0" dirty="0">
                  <a:latin typeface="Arial" panose="020B0604020202020204" pitchFamily="34" charset="0"/>
                  <a:cs typeface="Arial" panose="020B0604020202020204" pitchFamily="34" charset="0"/>
                </a:rPr>
                <a:t>issing data points were flagged for imputation or exclusion.</a:t>
              </a:r>
            </a:p>
            <a:p>
              <a:pPr marL="114300" lvl="1" indent="-114300" algn="l" defTabSz="533400">
                <a:lnSpc>
                  <a:spcPct val="90000"/>
                </a:lnSpc>
                <a:spcBef>
                  <a:spcPct val="0"/>
                </a:spcBef>
                <a:spcAft>
                  <a:spcPct val="15000"/>
                </a:spcAft>
                <a:buFont typeface="Wingdings" pitchFamily="2" charset="2"/>
                <a:buChar char="ü"/>
              </a:pPr>
              <a:r>
                <a:rPr lang="en-US" sz="2000" kern="1200" dirty="0">
                  <a:latin typeface="Arial" panose="020B0604020202020204" pitchFamily="34" charset="0"/>
                  <a:cs typeface="Arial" panose="020B0604020202020204" pitchFamily="34" charset="0"/>
                </a:rPr>
                <a:t> Growth </a:t>
              </a:r>
              <a:r>
                <a:rPr lang="en-US" sz="2000" b="0" i="0" kern="1200" baseline="0" dirty="0">
                  <a:latin typeface="Arial" panose="020B0604020202020204" pitchFamily="34" charset="0"/>
                  <a:cs typeface="Arial" panose="020B0604020202020204" pitchFamily="34" charset="0"/>
                </a:rPr>
                <a:t>metrics only calculated for consecutive time periods with complete data.</a:t>
              </a:r>
              <a:endParaRPr lang="en-US" sz="2000" kern="1200" dirty="0">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45365B6F-6681-E7A2-4439-D1B1B5700C21}"/>
              </a:ext>
            </a:extLst>
          </p:cNvPr>
          <p:cNvGrpSpPr/>
          <p:nvPr/>
        </p:nvGrpSpPr>
        <p:grpSpPr>
          <a:xfrm>
            <a:off x="1" y="1153886"/>
            <a:ext cx="4707570" cy="1541053"/>
            <a:chOff x="0" y="2115"/>
            <a:chExt cx="3566159" cy="1017447"/>
          </a:xfrm>
        </p:grpSpPr>
        <p:sp>
          <p:nvSpPr>
            <p:cNvPr id="31" name="Rounded Rectangle 30">
              <a:extLst>
                <a:ext uri="{FF2B5EF4-FFF2-40B4-BE49-F238E27FC236}">
                  <a16:creationId xmlns:a16="http://schemas.microsoft.com/office/drawing/2014/main" id="{2EC410F7-CEA0-8F21-332A-6C257A1C41A7}"/>
                </a:ext>
              </a:extLst>
            </p:cNvPr>
            <p:cNvSpPr/>
            <p:nvPr/>
          </p:nvSpPr>
          <p:spPr>
            <a:xfrm>
              <a:off x="0" y="2115"/>
              <a:ext cx="3566159" cy="1017447"/>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sz="2000"/>
            </a:p>
          </p:txBody>
        </p:sp>
        <p:sp>
          <p:nvSpPr>
            <p:cNvPr id="32" name="Rounded Rectangle 6">
              <a:extLst>
                <a:ext uri="{FF2B5EF4-FFF2-40B4-BE49-F238E27FC236}">
                  <a16:creationId xmlns:a16="http://schemas.microsoft.com/office/drawing/2014/main" id="{73E62F2F-6EB3-10B6-3614-730EAFABF2B6}"/>
                </a:ext>
              </a:extLst>
            </p:cNvPr>
            <p:cNvSpPr txBox="1"/>
            <p:nvPr/>
          </p:nvSpPr>
          <p:spPr>
            <a:xfrm>
              <a:off x="49668" y="51783"/>
              <a:ext cx="3466823" cy="918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2000" b="1" i="0" kern="1200" baseline="0" dirty="0">
                  <a:latin typeface="Arial" panose="020B0604020202020204" pitchFamily="34" charset="0"/>
                  <a:cs typeface="Arial" panose="020B0604020202020204" pitchFamily="34" charset="0"/>
                </a:rPr>
                <a:t>Inconsistent Data Across Companies</a:t>
              </a:r>
              <a:r>
                <a:rPr lang="en-US" sz="2000" b="0" i="0" kern="1200" baseline="0" dirty="0">
                  <a:latin typeface="Arial" panose="020B0604020202020204" pitchFamily="34" charset="0"/>
                  <a:cs typeface="Arial" panose="020B0604020202020204" pitchFamily="34" charset="0"/>
                </a:rPr>
                <a:t>: Some missing data for earlier years, particularly for less prominent firms. </a:t>
              </a:r>
              <a:endParaRPr lang="en-US" sz="2000" kern="1200" dirty="0">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EAC9A8D1-61F4-6790-CF38-0B258E979E02}"/>
              </a:ext>
            </a:extLst>
          </p:cNvPr>
          <p:cNvGrpSpPr/>
          <p:nvPr/>
        </p:nvGrpSpPr>
        <p:grpSpPr>
          <a:xfrm>
            <a:off x="4707570" y="3013135"/>
            <a:ext cx="7268839" cy="813958"/>
            <a:chOff x="3566159" y="1172181"/>
            <a:chExt cx="6339839" cy="813958"/>
          </a:xfrm>
        </p:grpSpPr>
        <p:sp>
          <p:nvSpPr>
            <p:cNvPr id="29" name="Round Same Side Corner Rectangle 28">
              <a:extLst>
                <a:ext uri="{FF2B5EF4-FFF2-40B4-BE49-F238E27FC236}">
                  <a16:creationId xmlns:a16="http://schemas.microsoft.com/office/drawing/2014/main" id="{212F23FA-4691-2626-7F43-83ABD29F3865}"/>
                </a:ext>
              </a:extLst>
            </p:cNvPr>
            <p:cNvSpPr/>
            <p:nvPr/>
          </p:nvSpPr>
          <p:spPr>
            <a:xfrm rot="5400000">
              <a:off x="6329100" y="-1590760"/>
              <a:ext cx="813958" cy="6339839"/>
            </a:xfrm>
            <a:prstGeom prst="round2SameRect">
              <a:avLst/>
            </a:pr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a:lstStyle/>
            <a:p>
              <a:endParaRPr lang="en-US" sz="2000"/>
            </a:p>
          </p:txBody>
        </p:sp>
        <p:sp>
          <p:nvSpPr>
            <p:cNvPr id="30" name="Round Same Side Corner Rectangle 8">
              <a:extLst>
                <a:ext uri="{FF2B5EF4-FFF2-40B4-BE49-F238E27FC236}">
                  <a16:creationId xmlns:a16="http://schemas.microsoft.com/office/drawing/2014/main" id="{C06117F2-49A8-D00A-4B4F-6B5769D9D2BE}"/>
                </a:ext>
              </a:extLst>
            </p:cNvPr>
            <p:cNvSpPr txBox="1"/>
            <p:nvPr/>
          </p:nvSpPr>
          <p:spPr>
            <a:xfrm>
              <a:off x="3566160" y="1211914"/>
              <a:ext cx="6300105" cy="73449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Wingdings" pitchFamily="2" charset="2"/>
                <a:buChar char="ü"/>
              </a:pPr>
              <a:r>
                <a:rPr lang="en-US" sz="2000" b="0" i="0" kern="1200" baseline="0" dirty="0">
                  <a:latin typeface="Arial" panose="020B0604020202020204" pitchFamily="34" charset="0"/>
                  <a:cs typeface="Arial" panose="020B0604020202020204" pitchFamily="34" charset="0"/>
                </a:rPr>
                <a:t> Anomalies tagged for further review and manual correction.</a:t>
              </a:r>
              <a:endParaRPr lang="en-US" sz="2000" kern="1200" dirty="0">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0D37CDFA-A672-0999-608D-EA7000FC6AA6}"/>
              </a:ext>
            </a:extLst>
          </p:cNvPr>
          <p:cNvGrpSpPr/>
          <p:nvPr/>
        </p:nvGrpSpPr>
        <p:grpSpPr>
          <a:xfrm>
            <a:off x="0" y="2769319"/>
            <a:ext cx="4707569" cy="1247692"/>
            <a:chOff x="0" y="1070435"/>
            <a:chExt cx="3566159" cy="1017447"/>
          </a:xfrm>
        </p:grpSpPr>
        <p:sp>
          <p:nvSpPr>
            <p:cNvPr id="27" name="Rounded Rectangle 26">
              <a:extLst>
                <a:ext uri="{FF2B5EF4-FFF2-40B4-BE49-F238E27FC236}">
                  <a16:creationId xmlns:a16="http://schemas.microsoft.com/office/drawing/2014/main" id="{2D421A3E-5487-ECEF-6E1B-D257DE9937F2}"/>
                </a:ext>
              </a:extLst>
            </p:cNvPr>
            <p:cNvSpPr/>
            <p:nvPr/>
          </p:nvSpPr>
          <p:spPr>
            <a:xfrm>
              <a:off x="0" y="1070435"/>
              <a:ext cx="3566159" cy="1017447"/>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lstStyle/>
            <a:p>
              <a:endParaRPr lang="en-US" sz="2000"/>
            </a:p>
          </p:txBody>
        </p:sp>
        <p:sp>
          <p:nvSpPr>
            <p:cNvPr id="28" name="Rounded Rectangle 10">
              <a:extLst>
                <a:ext uri="{FF2B5EF4-FFF2-40B4-BE49-F238E27FC236}">
                  <a16:creationId xmlns:a16="http://schemas.microsoft.com/office/drawing/2014/main" id="{4C4B8502-B874-9D74-3540-2743E3B4F086}"/>
                </a:ext>
              </a:extLst>
            </p:cNvPr>
            <p:cNvSpPr txBox="1"/>
            <p:nvPr/>
          </p:nvSpPr>
          <p:spPr>
            <a:xfrm>
              <a:off x="49668" y="1120103"/>
              <a:ext cx="3466823" cy="918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2000" b="1" i="0" kern="1200" baseline="0" dirty="0">
                  <a:latin typeface="Arial" panose="020B0604020202020204" pitchFamily="34" charset="0"/>
                  <a:cs typeface="Arial" panose="020B0604020202020204" pitchFamily="34" charset="0"/>
                </a:rPr>
                <a:t>Negative Values in Financial Metrics</a:t>
              </a:r>
              <a:r>
                <a:rPr lang="en-US" sz="2000" b="0" i="0" kern="1200" baseline="0" dirty="0">
                  <a:latin typeface="Arial" panose="020B0604020202020204" pitchFamily="34" charset="0"/>
                  <a:cs typeface="Arial" panose="020B0604020202020204" pitchFamily="34" charset="0"/>
                </a:rPr>
                <a:t>: discovered in revenue / other key fields, attributed to accounting practices or errors in reporting. </a:t>
              </a:r>
              <a:endParaRPr lang="en-US" sz="2000" kern="1200" dirty="0">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5B96334C-3DA8-A9CF-551D-2845C2320804}"/>
              </a:ext>
            </a:extLst>
          </p:cNvPr>
          <p:cNvGrpSpPr/>
          <p:nvPr/>
        </p:nvGrpSpPr>
        <p:grpSpPr>
          <a:xfrm>
            <a:off x="4707571" y="4227082"/>
            <a:ext cx="7268839" cy="813958"/>
            <a:chOff x="3566159" y="2240501"/>
            <a:chExt cx="6339839" cy="813958"/>
          </a:xfrm>
        </p:grpSpPr>
        <p:sp>
          <p:nvSpPr>
            <p:cNvPr id="25" name="Round Same Side Corner Rectangle 24">
              <a:extLst>
                <a:ext uri="{FF2B5EF4-FFF2-40B4-BE49-F238E27FC236}">
                  <a16:creationId xmlns:a16="http://schemas.microsoft.com/office/drawing/2014/main" id="{AAFA56FA-9BCC-D3AB-A31A-E911B8B6A7C9}"/>
                </a:ext>
              </a:extLst>
            </p:cNvPr>
            <p:cNvSpPr/>
            <p:nvPr/>
          </p:nvSpPr>
          <p:spPr>
            <a:xfrm rot="5400000">
              <a:off x="6329100" y="-522440"/>
              <a:ext cx="813958" cy="6339839"/>
            </a:xfrm>
            <a:prstGeom prst="round2SameRect">
              <a:avLst/>
            </a:prstGeom>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sz="2000"/>
            </a:p>
          </p:txBody>
        </p:sp>
        <p:sp>
          <p:nvSpPr>
            <p:cNvPr id="26" name="Round Same Side Corner Rectangle 12">
              <a:extLst>
                <a:ext uri="{FF2B5EF4-FFF2-40B4-BE49-F238E27FC236}">
                  <a16:creationId xmlns:a16="http://schemas.microsoft.com/office/drawing/2014/main" id="{7E8316EB-8FCE-4ACE-7704-61520B3C7AAE}"/>
                </a:ext>
              </a:extLst>
            </p:cNvPr>
            <p:cNvSpPr txBox="1"/>
            <p:nvPr/>
          </p:nvSpPr>
          <p:spPr>
            <a:xfrm>
              <a:off x="3566160" y="2280234"/>
              <a:ext cx="6300105" cy="73449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Wingdings" pitchFamily="2" charset="2"/>
                <a:buChar char="ü"/>
              </a:pPr>
              <a:r>
                <a:rPr lang="en-US" sz="2000" b="0" i="0" kern="1200" baseline="0" dirty="0">
                  <a:latin typeface="Arial" panose="020B0604020202020204" pitchFamily="34" charset="0"/>
                  <a:cs typeface="Arial" panose="020B0604020202020204" pitchFamily="34" charset="0"/>
                </a:rPr>
                <a:t> Resampling techniques were applied to align all data in a consistent quarterly format.</a:t>
              </a:r>
              <a:endParaRPr lang="en-US" sz="2000" kern="12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16DC4FD5-C5EC-013F-1F73-C1A62DFBDF88}"/>
              </a:ext>
            </a:extLst>
          </p:cNvPr>
          <p:cNvGrpSpPr/>
          <p:nvPr/>
        </p:nvGrpSpPr>
        <p:grpSpPr>
          <a:xfrm>
            <a:off x="0" y="4063827"/>
            <a:ext cx="4707572" cy="1120395"/>
            <a:chOff x="0" y="2138755"/>
            <a:chExt cx="3566159" cy="1017447"/>
          </a:xfrm>
        </p:grpSpPr>
        <p:sp>
          <p:nvSpPr>
            <p:cNvPr id="23" name="Rounded Rectangle 22">
              <a:extLst>
                <a:ext uri="{FF2B5EF4-FFF2-40B4-BE49-F238E27FC236}">
                  <a16:creationId xmlns:a16="http://schemas.microsoft.com/office/drawing/2014/main" id="{968380E9-9ACA-86A6-9CF1-E270F980C76F}"/>
                </a:ext>
              </a:extLst>
            </p:cNvPr>
            <p:cNvSpPr/>
            <p:nvPr/>
          </p:nvSpPr>
          <p:spPr>
            <a:xfrm>
              <a:off x="0" y="2138755"/>
              <a:ext cx="3566159" cy="1017447"/>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sz="2000"/>
            </a:p>
          </p:txBody>
        </p:sp>
        <p:sp>
          <p:nvSpPr>
            <p:cNvPr id="24" name="Rounded Rectangle 14">
              <a:extLst>
                <a:ext uri="{FF2B5EF4-FFF2-40B4-BE49-F238E27FC236}">
                  <a16:creationId xmlns:a16="http://schemas.microsoft.com/office/drawing/2014/main" id="{51E8DFDA-9B50-40FF-36ED-B18149077E56}"/>
                </a:ext>
              </a:extLst>
            </p:cNvPr>
            <p:cNvSpPr txBox="1"/>
            <p:nvPr/>
          </p:nvSpPr>
          <p:spPr>
            <a:xfrm>
              <a:off x="49668" y="2188423"/>
              <a:ext cx="3466823" cy="918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2000" b="1" i="0" kern="1200" baseline="0" dirty="0">
                  <a:latin typeface="Arial" panose="020B0604020202020204" pitchFamily="34" charset="0"/>
                  <a:cs typeface="Arial" panose="020B0604020202020204" pitchFamily="34" charset="0"/>
                </a:rPr>
                <a:t>Macroeconomic Data Resolution</a:t>
              </a:r>
              <a:r>
                <a:rPr lang="en-US" sz="2000" b="0" i="0" kern="1200" baseline="0" dirty="0">
                  <a:latin typeface="Arial" panose="020B0604020202020204" pitchFamily="34" charset="0"/>
                  <a:cs typeface="Arial" panose="020B0604020202020204" pitchFamily="34" charset="0"/>
                </a:rPr>
                <a:t>: Quarterly company-level data, some FRED indicators annual or monthly.</a:t>
              </a:r>
              <a:endParaRPr lang="en-US" sz="2000" kern="1200" dirty="0">
                <a:latin typeface="Arial" panose="020B0604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BD0C85C7-13CD-6781-E1A1-F449AF542A92}"/>
              </a:ext>
            </a:extLst>
          </p:cNvPr>
          <p:cNvGrpSpPr/>
          <p:nvPr/>
        </p:nvGrpSpPr>
        <p:grpSpPr>
          <a:xfrm>
            <a:off x="4642004" y="5339599"/>
            <a:ext cx="7334406" cy="1032360"/>
            <a:chOff x="3566159" y="3308820"/>
            <a:chExt cx="6339839" cy="813958"/>
          </a:xfrm>
        </p:grpSpPr>
        <p:sp>
          <p:nvSpPr>
            <p:cNvPr id="21" name="Round Same Side Corner Rectangle 20">
              <a:extLst>
                <a:ext uri="{FF2B5EF4-FFF2-40B4-BE49-F238E27FC236}">
                  <a16:creationId xmlns:a16="http://schemas.microsoft.com/office/drawing/2014/main" id="{7C4B58A9-784B-617A-E1DE-A885569BE5DD}"/>
                </a:ext>
              </a:extLst>
            </p:cNvPr>
            <p:cNvSpPr/>
            <p:nvPr/>
          </p:nvSpPr>
          <p:spPr>
            <a:xfrm rot="5400000">
              <a:off x="6329100" y="545879"/>
              <a:ext cx="813958" cy="6339839"/>
            </a:xfrm>
            <a:prstGeom prst="round2SameRect">
              <a:avLst/>
            </a:pr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a:lstStyle/>
            <a:p>
              <a:endParaRPr lang="en-US" sz="2000"/>
            </a:p>
          </p:txBody>
        </p:sp>
        <p:sp>
          <p:nvSpPr>
            <p:cNvPr id="22" name="Round Same Side Corner Rectangle 16">
              <a:extLst>
                <a:ext uri="{FF2B5EF4-FFF2-40B4-BE49-F238E27FC236}">
                  <a16:creationId xmlns:a16="http://schemas.microsoft.com/office/drawing/2014/main" id="{4E159E0A-959C-FCED-A052-2E396A816890}"/>
                </a:ext>
              </a:extLst>
            </p:cNvPr>
            <p:cNvSpPr txBox="1"/>
            <p:nvPr/>
          </p:nvSpPr>
          <p:spPr>
            <a:xfrm>
              <a:off x="3622833" y="3348553"/>
              <a:ext cx="6243432" cy="73449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Wingdings" pitchFamily="2" charset="2"/>
                <a:buChar char="ü"/>
              </a:pPr>
              <a:r>
                <a:rPr kumimoji="0" lang="en-US" sz="2000" b="0" i="0" u="none" strike="noStrike" kern="1200" cap="none" spc="0" normalizeH="0" baseline="0" noProof="0" dirty="0">
                  <a:ln>
                    <a:noFill/>
                  </a:ln>
                  <a:solidFill>
                    <a:srgbClr val="0E101A"/>
                  </a:solidFill>
                  <a:effectLst/>
                  <a:uLnTx/>
                  <a:uFillTx/>
                  <a:latin typeface="Arial" panose="020B0604020202020204" pitchFamily="34" charset="0"/>
                  <a:ea typeface="Times New Roman" panose="02020603050405020304" pitchFamily="18" charset="0"/>
                  <a:cs typeface="Arial" panose="020B0604020202020204" pitchFamily="34" charset="0"/>
                </a:rPr>
                <a:t> Acquired a paid subscription</a:t>
              </a:r>
            </a:p>
            <a:p>
              <a:pPr marL="114300" lvl="1" indent="-114300" algn="l" defTabSz="533400">
                <a:lnSpc>
                  <a:spcPct val="90000"/>
                </a:lnSpc>
                <a:spcBef>
                  <a:spcPct val="0"/>
                </a:spcBef>
                <a:spcAft>
                  <a:spcPct val="15000"/>
                </a:spcAft>
                <a:buFont typeface="Wingdings" pitchFamily="2" charset="2"/>
                <a:buChar char="ü"/>
              </a:pPr>
              <a:r>
                <a:rPr lang="en-US" sz="2000" kern="1200" dirty="0">
                  <a:solidFill>
                    <a:srgbClr val="0E101A"/>
                  </a:solidFill>
                  <a:latin typeface="Arial" panose="020B0604020202020204" pitchFamily="34" charset="0"/>
                  <a:ea typeface="Times New Roman" panose="02020603050405020304" pitchFamily="18" charset="0"/>
                  <a:cs typeface="Arial" panose="020B0604020202020204" pitchFamily="34" charset="0"/>
                </a:rPr>
                <a:t> W</a:t>
              </a:r>
              <a:r>
                <a:rPr kumimoji="0" lang="en-US" sz="2000" b="0" i="0" u="none" strike="noStrike" kern="1200" cap="none" spc="0" normalizeH="0" baseline="0" noProof="0" dirty="0">
                  <a:ln>
                    <a:noFill/>
                  </a:ln>
                  <a:solidFill>
                    <a:srgbClr val="0E101A"/>
                  </a:solidFill>
                  <a:effectLst/>
                  <a:uLnTx/>
                  <a:uFillTx/>
                  <a:latin typeface="Arial" panose="020B0604020202020204" pitchFamily="34" charset="0"/>
                  <a:ea typeface="Times New Roman" panose="02020603050405020304" pitchFamily="18" charset="0"/>
                  <a:cs typeface="Arial" panose="020B0604020202020204" pitchFamily="34" charset="0"/>
                </a:rPr>
                <a:t>rote error-handling scripts, including retries to handle server-side timeouts.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grpSp>
      <p:grpSp>
        <p:nvGrpSpPr>
          <p:cNvPr id="18" name="Group 17">
            <a:extLst>
              <a:ext uri="{FF2B5EF4-FFF2-40B4-BE49-F238E27FC236}">
                <a16:creationId xmlns:a16="http://schemas.microsoft.com/office/drawing/2014/main" id="{F5AF5CCC-42D8-013D-8BEA-DDFB0CD677E7}"/>
              </a:ext>
            </a:extLst>
          </p:cNvPr>
          <p:cNvGrpSpPr/>
          <p:nvPr/>
        </p:nvGrpSpPr>
        <p:grpSpPr>
          <a:xfrm>
            <a:off x="0" y="5238071"/>
            <a:ext cx="4707569" cy="1184947"/>
            <a:chOff x="0" y="3207075"/>
            <a:chExt cx="3566159" cy="1017447"/>
          </a:xfrm>
        </p:grpSpPr>
        <p:sp>
          <p:nvSpPr>
            <p:cNvPr id="19" name="Rounded Rectangle 18">
              <a:extLst>
                <a:ext uri="{FF2B5EF4-FFF2-40B4-BE49-F238E27FC236}">
                  <a16:creationId xmlns:a16="http://schemas.microsoft.com/office/drawing/2014/main" id="{1C03C532-FAF9-5802-CD27-671E83E607CA}"/>
                </a:ext>
              </a:extLst>
            </p:cNvPr>
            <p:cNvSpPr/>
            <p:nvPr/>
          </p:nvSpPr>
          <p:spPr>
            <a:xfrm>
              <a:off x="0" y="3207075"/>
              <a:ext cx="3566159" cy="1017447"/>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US" sz="2000"/>
            </a:p>
          </p:txBody>
        </p:sp>
        <p:sp>
          <p:nvSpPr>
            <p:cNvPr id="20" name="Rounded Rectangle 18">
              <a:extLst>
                <a:ext uri="{FF2B5EF4-FFF2-40B4-BE49-F238E27FC236}">
                  <a16:creationId xmlns:a16="http://schemas.microsoft.com/office/drawing/2014/main" id="{C332BC01-64AE-5DD8-18BA-C1F176855A7B}"/>
                </a:ext>
              </a:extLst>
            </p:cNvPr>
            <p:cNvSpPr txBox="1"/>
            <p:nvPr/>
          </p:nvSpPr>
          <p:spPr>
            <a:xfrm>
              <a:off x="49668" y="3256743"/>
              <a:ext cx="3466823" cy="918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Clr>
                  <a:srgbClr val="0E101A"/>
                </a:buClr>
                <a:buSzTx/>
                <a:buFont typeface="+mj-lt"/>
                <a:buNone/>
              </a:pPr>
              <a:r>
                <a:rPr kumimoji="0" lang="en-US" sz="2000" b="1" i="0" u="none" strike="noStrike" kern="1200" cap="none" spc="0" normalizeH="0" baseline="0" noProof="0" dirty="0">
                  <a:ln>
                    <a:noFill/>
                  </a:ln>
                  <a:solidFill>
                    <a:srgbClr val="0E101A"/>
                  </a:solidFill>
                  <a:effectLst/>
                  <a:uLnTx/>
                  <a:uFillTx/>
                  <a:latin typeface="Arial" panose="020B0604020202020204" pitchFamily="34" charset="0"/>
                  <a:ea typeface="Times New Roman" panose="02020603050405020304" pitchFamily="18" charset="0"/>
                  <a:cs typeface="Arial" panose="020B0604020202020204" pitchFamily="34" charset="0"/>
                </a:rPr>
                <a:t>API Limitations</a:t>
              </a:r>
              <a:r>
                <a:rPr kumimoji="0" lang="en-US" sz="2000" b="0" i="0" u="none" strike="noStrike" kern="1200" cap="none" spc="0" normalizeH="0" baseline="0" noProof="0" dirty="0">
                  <a:ln>
                    <a:noFill/>
                  </a:ln>
                  <a:solidFill>
                    <a:srgbClr val="0E101A"/>
                  </a:solidFill>
                  <a:effectLst/>
                  <a:uLnTx/>
                  <a:uFillTx/>
                  <a:latin typeface="Arial" panose="020B0604020202020204" pitchFamily="34" charset="0"/>
                  <a:ea typeface="Times New Roman" panose="02020603050405020304" pitchFamily="18" charset="0"/>
                  <a:cs typeface="Arial" panose="020B0604020202020204" pitchFamily="34" charset="0"/>
                </a:rPr>
                <a: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2000" b="0" i="0" u="none" strike="noStrike" kern="1200" cap="none" spc="0" normalizeH="0" baseline="0" noProof="0" dirty="0">
                  <a:ln>
                    <a:noFill/>
                  </a:ln>
                  <a:solidFill>
                    <a:srgbClr val="0E101A"/>
                  </a:solidFill>
                  <a:effectLst/>
                  <a:uLnTx/>
                  <a:uFillTx/>
                  <a:latin typeface="Arial" panose="020B0604020202020204" pitchFamily="34" charset="0"/>
                  <a:ea typeface="Times New Roman" panose="02020603050405020304" pitchFamily="18" charset="0"/>
                  <a:cs typeface="Arial" panose="020B0604020202020204" pitchFamily="34" charset="0"/>
                </a:rPr>
                <a:t>API rate limits encountered during bulk data extraction. </a:t>
              </a:r>
              <a:endParaRPr lang="en-US" sz="2000"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40619898"/>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3EB75452-A9A8-6EC7-D29C-3964B477A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1D02D-54EC-585F-6542-2232EEB5C0AB}"/>
              </a:ext>
            </a:extLst>
          </p:cNvPr>
          <p:cNvSpPr>
            <a:spLocks noGrp="1"/>
          </p:cNvSpPr>
          <p:nvPr>
            <p:ph type="title"/>
          </p:nvPr>
        </p:nvSpPr>
        <p:spPr>
          <a:xfrm>
            <a:off x="1326470" y="0"/>
            <a:ext cx="9905998" cy="1478570"/>
          </a:xfrm>
        </p:spPr>
        <p:txBody>
          <a:bodyPr>
            <a:normAutofit/>
          </a:bodyPr>
          <a:lstStyle/>
          <a:p>
            <a:pPr algn="ctr"/>
            <a:r>
              <a:rPr lang="en-US" sz="2800" dirty="0">
                <a:latin typeface="Times New Roman" panose="02020603050405020304" pitchFamily="18" charset="0"/>
                <a:cs typeface="Times New Roman" panose="02020603050405020304" pitchFamily="18" charset="0"/>
              </a:rPr>
              <a:t>Methods: Final Cleaned Dataset</a:t>
            </a:r>
          </a:p>
        </p:txBody>
      </p:sp>
      <p:graphicFrame>
        <p:nvGraphicFramePr>
          <p:cNvPr id="57" name="Content Placeholder 2">
            <a:extLst>
              <a:ext uri="{FF2B5EF4-FFF2-40B4-BE49-F238E27FC236}">
                <a16:creationId xmlns:a16="http://schemas.microsoft.com/office/drawing/2014/main" id="{43DF177D-2DD1-17D1-9F36-A50F35109823}"/>
              </a:ext>
            </a:extLst>
          </p:cNvPr>
          <p:cNvGraphicFramePr>
            <a:graphicFrameLocks noGrp="1"/>
          </p:cNvGraphicFramePr>
          <p:nvPr>
            <p:ph idx="1"/>
            <p:extLst>
              <p:ext uri="{D42A27DB-BD31-4B8C-83A1-F6EECF244321}">
                <p14:modId xmlns:p14="http://schemas.microsoft.com/office/powerpoint/2010/main" val="809251426"/>
              </p:ext>
            </p:extLst>
          </p:nvPr>
        </p:nvGraphicFramePr>
        <p:xfrm>
          <a:off x="293914" y="1371599"/>
          <a:ext cx="11560629" cy="50727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986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6B333140-555E-5B2B-494C-1CF4B8833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5BBF4-2C72-C583-73D1-B11B5B83C164}"/>
              </a:ext>
            </a:extLst>
          </p:cNvPr>
          <p:cNvSpPr>
            <a:spLocks noGrp="1"/>
          </p:cNvSpPr>
          <p:nvPr>
            <p:ph type="title"/>
          </p:nvPr>
        </p:nvSpPr>
        <p:spPr>
          <a:xfrm>
            <a:off x="1141413" y="1082673"/>
            <a:ext cx="2869416" cy="4708528"/>
          </a:xfrm>
        </p:spPr>
        <p:txBody>
          <a:bodyPr>
            <a:normAutofit/>
          </a:bodyPr>
          <a:lstStyle/>
          <a:p>
            <a:pPr algn="r"/>
            <a:r>
              <a:rPr lang="en-US" sz="4000" dirty="0"/>
              <a:t>Data Analysis &amp; Results</a:t>
            </a:r>
          </a:p>
        </p:txBody>
      </p:sp>
      <p:sp>
        <p:nvSpPr>
          <p:cNvPr id="141" name="Content Placeholder 2">
            <a:extLst>
              <a:ext uri="{FF2B5EF4-FFF2-40B4-BE49-F238E27FC236}">
                <a16:creationId xmlns:a16="http://schemas.microsoft.com/office/drawing/2014/main" id="{7719365E-2338-59D5-D58F-2F21AF231432}"/>
              </a:ext>
            </a:extLst>
          </p:cNvPr>
          <p:cNvSpPr>
            <a:spLocks noGrp="1"/>
          </p:cNvSpPr>
          <p:nvPr>
            <p:ph idx="1"/>
          </p:nvPr>
        </p:nvSpPr>
        <p:spPr>
          <a:xfrm>
            <a:off x="5297763" y="1082673"/>
            <a:ext cx="5751237" cy="4708528"/>
          </a:xfrm>
        </p:spPr>
        <p:txBody>
          <a:bodyPr anchor="ctr">
            <a:normAutofit/>
          </a:bodyPr>
          <a:lstStyle/>
          <a:p>
            <a:r>
              <a:rPr lang="en-US" sz="1400" b="1" dirty="0"/>
              <a:t>Analysis and Results Rubric:</a:t>
            </a:r>
          </a:p>
          <a:p>
            <a:pPr>
              <a:buFont typeface="Arial" panose="020B0604020202020204" pitchFamily="34" charset="0"/>
              <a:buChar char="•"/>
            </a:pPr>
            <a:r>
              <a:rPr lang="en-US" sz="1400" b="1" dirty="0"/>
              <a:t>Hours spend in this project per week and month</a:t>
            </a:r>
            <a:endParaRPr lang="en-US" sz="1400" dirty="0"/>
          </a:p>
          <a:p>
            <a:pPr>
              <a:buFont typeface="Arial" panose="020B0604020202020204" pitchFamily="34" charset="0"/>
              <a:buChar char="•"/>
            </a:pPr>
            <a:r>
              <a:rPr lang="en-US" sz="1400" b="1" dirty="0"/>
              <a:t>Key Findings Presentation</a:t>
            </a:r>
            <a:endParaRPr lang="en-US" sz="1400" dirty="0"/>
          </a:p>
          <a:p>
            <a:pPr>
              <a:buFont typeface="Arial" panose="020B0604020202020204" pitchFamily="34" charset="0"/>
              <a:buChar char="•"/>
            </a:pPr>
            <a:r>
              <a:rPr lang="en-US" sz="1400" dirty="0"/>
              <a:t>Use </a:t>
            </a:r>
            <a:r>
              <a:rPr lang="en-US" sz="1400" b="1" dirty="0"/>
              <a:t>Charts, Graphs, and Tables</a:t>
            </a:r>
            <a:r>
              <a:rPr lang="en-US" sz="1400" dirty="0"/>
              <a:t> to Illustrate Results</a:t>
            </a:r>
          </a:p>
          <a:p>
            <a:pPr>
              <a:buFont typeface="Arial" panose="020B0604020202020204" pitchFamily="34" charset="0"/>
              <a:buChar char="•"/>
            </a:pPr>
            <a:r>
              <a:rPr lang="en-US" sz="1400" b="1" dirty="0"/>
              <a:t>Interpretation of Results</a:t>
            </a:r>
            <a:endParaRPr lang="en-US" sz="1400" dirty="0"/>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96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809FD-31E3-4591-E117-6B4FE65EA1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CF3CBB-5CBD-A135-F862-4FA1DF54F8E8}"/>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Data Analysis &amp; Results</a:t>
            </a:r>
          </a:p>
        </p:txBody>
      </p:sp>
      <p:sp>
        <p:nvSpPr>
          <p:cNvPr id="3" name="Content Placeholder 2">
            <a:extLst>
              <a:ext uri="{FF2B5EF4-FFF2-40B4-BE49-F238E27FC236}">
                <a16:creationId xmlns:a16="http://schemas.microsoft.com/office/drawing/2014/main" id="{39970BA2-B9F5-6C1E-6EDC-7FE76ADF429C}"/>
              </a:ext>
            </a:extLst>
          </p:cNvPr>
          <p:cNvSpPr>
            <a:spLocks noGrp="1"/>
          </p:cNvSpPr>
          <p:nvPr>
            <p:ph idx="1"/>
          </p:nvPr>
        </p:nvSpPr>
        <p:spPr/>
        <p:txBody>
          <a:bodyPr>
            <a:normAutofit lnSpcReduction="10000"/>
          </a:bodyPr>
          <a:lstStyle/>
          <a:p>
            <a:pPr marL="342900" indent="-342900">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First plan was to train a separate ML model for each industry, with the hypothesis that there would be discernable patterns and commonalities within a given sector.</a:t>
            </a:r>
          </a:p>
          <a:p>
            <a:pPr marL="800100" lvl="1" indent="-342900">
              <a:buFont typeface="Arial" panose="020B0604020202020204" pitchFamily="34" charset="0"/>
              <a:buChar char="•"/>
            </a:pPr>
            <a:r>
              <a:rPr lang="en-US" sz="2000" dirty="0">
                <a:latin typeface="Arial" panose="020B0604020202020204" pitchFamily="34" charset="0"/>
                <a:ea typeface="Times New Roman" panose="02020603050405020304" pitchFamily="18" charset="0"/>
                <a:cs typeface="Arial" panose="020B0604020202020204" pitchFamily="34" charset="0"/>
              </a:rPr>
              <a:t>All R</a:t>
            </a:r>
            <a:r>
              <a:rPr lang="en-US" sz="2000" baseline="30000" dirty="0">
                <a:latin typeface="Arial" panose="020B0604020202020204" pitchFamily="34" charset="0"/>
                <a:ea typeface="Times New Roman" panose="02020603050405020304" pitchFamily="18" charset="0"/>
                <a:cs typeface="Arial" panose="020B0604020202020204" pitchFamily="34" charset="0"/>
              </a:rPr>
              <a:t>2</a:t>
            </a:r>
            <a:r>
              <a:rPr lang="en-US" sz="2000" dirty="0">
                <a:latin typeface="Arial" panose="020B0604020202020204" pitchFamily="34" charset="0"/>
                <a:ea typeface="Times New Roman" panose="02020603050405020304" pitchFamily="18" charset="0"/>
                <a:cs typeface="Arial" panose="020B0604020202020204" pitchFamily="34" charset="0"/>
              </a:rPr>
              <a:t> results &lt; 0.2, d</a:t>
            </a:r>
            <a:r>
              <a:rPr lang="en-US" sz="2000" dirty="0">
                <a:effectLst/>
                <a:latin typeface="Arial" panose="020B0604020202020204" pitchFamily="34" charset="0"/>
                <a:ea typeface="Times New Roman" panose="02020603050405020304" pitchFamily="18" charset="0"/>
                <a:cs typeface="Arial" panose="020B0604020202020204" pitchFamily="34" charset="0"/>
              </a:rPr>
              <a:t>ue to high degree of variability between companies </a:t>
            </a:r>
            <a:r>
              <a:rPr lang="en-US" sz="2000" dirty="0">
                <a:latin typeface="Arial" panose="020B0604020202020204" pitchFamily="34" charset="0"/>
                <a:ea typeface="Times New Roman" panose="02020603050405020304" pitchFamily="18" charset="0"/>
                <a:cs typeface="Arial" panose="020B0604020202020204" pitchFamily="34" charset="0"/>
              </a:rPr>
              <a:t>within the same sector.</a:t>
            </a:r>
          </a:p>
          <a:p>
            <a:pPr lvl="1"/>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900" indent="-342900">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Switched to a company-wise approach, training a separate model for each company. Integrated macroeconomic indicators using the time-series FRED datasets.</a:t>
            </a:r>
          </a:p>
          <a:p>
            <a:pPr marL="800100" lvl="1" indent="-342900">
              <a:buFont typeface="Arial" panose="020B0604020202020204" pitchFamily="34" charset="0"/>
              <a:buChar char="•"/>
            </a:pPr>
            <a:r>
              <a:rPr lang="en-US" sz="2000" dirty="0">
                <a:latin typeface="Arial" panose="020B0604020202020204" pitchFamily="34" charset="0"/>
                <a:ea typeface="Times New Roman" panose="02020603050405020304" pitchFamily="18" charset="0"/>
                <a:cs typeface="Arial" panose="020B0604020202020204" pitchFamily="34" charset="0"/>
              </a:rPr>
              <a:t>R</a:t>
            </a:r>
            <a:r>
              <a:rPr lang="en-US" sz="2000" baseline="30000" dirty="0">
                <a:latin typeface="Arial" panose="020B0604020202020204" pitchFamily="34" charset="0"/>
                <a:ea typeface="Times New Roman" panose="02020603050405020304" pitchFamily="18" charset="0"/>
                <a:cs typeface="Arial" panose="020B0604020202020204" pitchFamily="34" charset="0"/>
              </a:rPr>
              <a:t>2</a:t>
            </a:r>
            <a:r>
              <a:rPr lang="en-US" sz="2000" dirty="0">
                <a:latin typeface="Arial" panose="020B0604020202020204" pitchFamily="34" charset="0"/>
                <a:ea typeface="Times New Roman" panose="02020603050405020304" pitchFamily="18" charset="0"/>
                <a:cs typeface="Arial" panose="020B0604020202020204" pitchFamily="34" charset="0"/>
              </a:rPr>
              <a:t> = 0.9, significantly improved ML prediction results</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9609131"/>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182</TotalTime>
  <Words>1978</Words>
  <Application>Microsoft Macintosh PowerPoint</Application>
  <PresentationFormat>Widescreen</PresentationFormat>
  <Paragraphs>173</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Times New Roman</vt:lpstr>
      <vt:lpstr>Tw Cen MT</vt:lpstr>
      <vt:lpstr>Wingdings</vt:lpstr>
      <vt:lpstr>Circuit</vt:lpstr>
      <vt:lpstr>Financial Metrics Predictor</vt:lpstr>
      <vt:lpstr>Introduction &amp; Background</vt:lpstr>
      <vt:lpstr>Methodology: rubric</vt:lpstr>
      <vt:lpstr>Methods: Obtaining Raw Data</vt:lpstr>
      <vt:lpstr>Methods: Pre-processing Raw Data</vt:lpstr>
      <vt:lpstr>Methods: Error Handling Techniques</vt:lpstr>
      <vt:lpstr>Methods: Final Cleaned Dataset</vt:lpstr>
      <vt:lpstr>Data Analysis &amp; Results</vt:lpstr>
      <vt:lpstr>Data Analysis &amp; Results</vt:lpstr>
      <vt:lpstr>Discussion: Implications</vt:lpstr>
      <vt:lpstr>Discussion: Limitations</vt:lpstr>
      <vt:lpstr>PowerPoint Presentation</vt:lpstr>
      <vt:lpstr>Conclusion &amp; Future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Pang</dc:creator>
  <cp:lastModifiedBy>Wudassie Walle</cp:lastModifiedBy>
  <cp:revision>2</cp:revision>
  <dcterms:created xsi:type="dcterms:W3CDTF">2024-11-22T16:30:55Z</dcterms:created>
  <dcterms:modified xsi:type="dcterms:W3CDTF">2024-11-24T02:39:54Z</dcterms:modified>
</cp:coreProperties>
</file>